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2"/>
    <p:sldMasterId id="2147483674" r:id="rId3"/>
  </p:sldMasterIdLst>
  <p:notesMasterIdLst>
    <p:notesMasterId r:id="rId23"/>
  </p:notesMasterIdLst>
  <p:sldIdLst>
    <p:sldId id="257" r:id="rId4"/>
    <p:sldId id="284" r:id="rId5"/>
    <p:sldId id="258" r:id="rId6"/>
    <p:sldId id="289" r:id="rId7"/>
    <p:sldId id="277" r:id="rId8"/>
    <p:sldId id="269" r:id="rId9"/>
    <p:sldId id="273" r:id="rId10"/>
    <p:sldId id="288" r:id="rId11"/>
    <p:sldId id="270" r:id="rId12"/>
    <p:sldId id="282" r:id="rId13"/>
    <p:sldId id="279" r:id="rId14"/>
    <p:sldId id="295" r:id="rId15"/>
    <p:sldId id="260" r:id="rId16"/>
    <p:sldId id="293" r:id="rId17"/>
    <p:sldId id="297" r:id="rId18"/>
    <p:sldId id="291" r:id="rId19"/>
    <p:sldId id="287" r:id="rId20"/>
    <p:sldId id="292" r:id="rId21"/>
    <p:sldId id="268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>
        <p:scale>
          <a:sx n="114" d="100"/>
          <a:sy n="114" d="100"/>
        </p:scale>
        <p:origin x="28" y="-1464"/>
      </p:cViewPr>
      <p:guideLst>
        <p:guide orient="horz" pos="2160"/>
        <p:guide pos="56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60F3E1A-F44A-4BDC-BFDE-3CE901F7CC0B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8BE1359-2DA2-4102-8E5F-3C314329F38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1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defTabSz="931774"/>
            <a:fld id="{81331B57-0BE5-4F82-AA58-76F53EFF3ADA}" type="datetime8">
              <a:rPr lang="en-US">
                <a:latin typeface="Calibri"/>
              </a:rPr>
              <a:pPr defTabSz="931774"/>
              <a:t>6/9/2015 3:01 PM</a:t>
            </a:fld>
            <a:endParaRPr lang="en-US" dirty="0"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829967"/>
            <a:ext cx="6309360" cy="464820"/>
          </a:xfrm>
        </p:spPr>
        <p:txBody>
          <a:bodyPr/>
          <a:lstStyle/>
          <a:p>
            <a:pPr defTabSz="931774"/>
            <a:r>
              <a:rPr lang="en-US" sz="500" dirty="0">
                <a:solidFill>
                  <a:srgbClr val="000000"/>
                </a:solidFill>
                <a:latin typeface="Calibri"/>
              </a:rPr>
              <a:t>© 2007 Microsoft Corporation. Tous droits réservés. Microsoft, Windows, Windows Vista and other product names are or may be registered trademarks and/or trademarks in the U.S. and/or other countries.</a:t>
            </a:r>
          </a:p>
          <a:p>
            <a:pPr defTabSz="931774"/>
            <a:r>
              <a:rPr lang="en-US" sz="500" dirty="0">
                <a:solidFill>
                  <a:srgbClr val="000000"/>
                </a:solidFill>
                <a:latin typeface="Calibri"/>
              </a:rPr>
              <a:t>The information herein is for informational purposes only and represents the current view of Microsoft Corporation as of the date of this presentation.  Microsoft devant répondre à des conditions de marché en perpétuelle évolution, </a:t>
            </a:r>
            <a:r>
              <a:rPr lang="en-US" sz="500" dirty="0" err="1">
                <a:solidFill>
                  <a:srgbClr val="000000"/>
                </a:solidFill>
                <a:latin typeface="Calibri"/>
              </a:rPr>
              <a:t>ces</a:t>
            </a:r>
            <a:r>
              <a:rPr lang="en-US" sz="5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500" dirty="0" err="1">
                <a:solidFill>
                  <a:srgbClr val="000000"/>
                </a:solidFill>
                <a:latin typeface="Calibri"/>
              </a:rPr>
              <a:t>informations</a:t>
            </a:r>
            <a:r>
              <a:rPr lang="en-US" sz="500" dirty="0">
                <a:solidFill>
                  <a:srgbClr val="000000"/>
                </a:solidFill>
                <a:latin typeface="Calibri"/>
              </a:rPr>
              <a:t> ne </a:t>
            </a:r>
            <a:r>
              <a:rPr lang="en-US" sz="500" dirty="0" err="1">
                <a:solidFill>
                  <a:srgbClr val="000000"/>
                </a:solidFill>
                <a:latin typeface="Calibri"/>
              </a:rPr>
              <a:t>doivent</a:t>
            </a:r>
            <a:r>
              <a:rPr lang="en-US" sz="500" dirty="0">
                <a:solidFill>
                  <a:srgbClr val="000000"/>
                </a:solidFill>
                <a:latin typeface="Calibri"/>
              </a:rPr>
              <a:t> en </a:t>
            </a:r>
            <a:r>
              <a:rPr lang="en-US" sz="500" dirty="0" err="1">
                <a:solidFill>
                  <a:srgbClr val="000000"/>
                </a:solidFill>
                <a:latin typeface="Calibri"/>
              </a:rPr>
              <a:t>aucun</a:t>
            </a:r>
            <a:r>
              <a:rPr lang="en-US" sz="5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500" dirty="0" err="1">
                <a:solidFill>
                  <a:srgbClr val="000000"/>
                </a:solidFill>
                <a:latin typeface="Calibri"/>
              </a:rPr>
              <a:t>cas</a:t>
            </a:r>
            <a:r>
              <a:rPr lang="en-US" sz="5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500" dirty="0" err="1">
                <a:solidFill>
                  <a:srgbClr val="000000"/>
                </a:solidFill>
                <a:latin typeface="Calibri"/>
              </a:rPr>
              <a:t>être</a:t>
            </a:r>
            <a:r>
              <a:rPr lang="en-US" sz="5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500" dirty="0" err="1">
                <a:solidFill>
                  <a:srgbClr val="000000"/>
                </a:solidFill>
                <a:latin typeface="Calibri"/>
              </a:rPr>
              <a:t>interprétées</a:t>
            </a:r>
            <a:r>
              <a:rPr lang="en-US" sz="5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500" dirty="0" err="1">
                <a:solidFill>
                  <a:srgbClr val="000000"/>
                </a:solidFill>
                <a:latin typeface="Calibri"/>
              </a:rPr>
              <a:t>comme</a:t>
            </a:r>
            <a:r>
              <a:rPr lang="en-US" sz="500" dirty="0">
                <a:solidFill>
                  <a:srgbClr val="000000"/>
                </a:solidFill>
                <a:latin typeface="Calibri"/>
              </a:rPr>
              <a:t> un engagement de la part de Microsoft, et Microsoft ne </a:t>
            </a:r>
            <a:r>
              <a:rPr lang="en-US" sz="500" dirty="0" err="1">
                <a:solidFill>
                  <a:srgbClr val="000000"/>
                </a:solidFill>
                <a:latin typeface="Calibri"/>
              </a:rPr>
              <a:t>saurait</a:t>
            </a:r>
            <a:r>
              <a:rPr lang="en-US" sz="5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500" dirty="0" err="1">
                <a:solidFill>
                  <a:srgbClr val="000000"/>
                </a:solidFill>
                <a:latin typeface="Calibri"/>
              </a:rPr>
              <a:t>garantir</a:t>
            </a:r>
            <a:r>
              <a:rPr lang="en-US" sz="5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500" dirty="0" err="1">
                <a:solidFill>
                  <a:srgbClr val="000000"/>
                </a:solidFill>
                <a:latin typeface="Calibri"/>
              </a:rPr>
              <a:t>leur</a:t>
            </a:r>
            <a:r>
              <a:rPr lang="en-US" sz="500" dirty="0">
                <a:solidFill>
                  <a:srgbClr val="000000"/>
                </a:solidFill>
                <a:latin typeface="Calibri"/>
              </a:rPr>
              <a:t> exactitude au-</a:t>
            </a:r>
            <a:r>
              <a:rPr lang="en-US" sz="500" dirty="0" err="1">
                <a:solidFill>
                  <a:srgbClr val="000000"/>
                </a:solidFill>
                <a:latin typeface="Calibri"/>
              </a:rPr>
              <a:t>delà</a:t>
            </a:r>
            <a:r>
              <a:rPr lang="en-US" sz="500" dirty="0">
                <a:solidFill>
                  <a:srgbClr val="000000"/>
                </a:solidFill>
                <a:latin typeface="Calibri"/>
              </a:rPr>
              <a:t> de la date de </a:t>
            </a:r>
            <a:r>
              <a:rPr lang="en-US" sz="500" dirty="0" err="1">
                <a:solidFill>
                  <a:srgbClr val="000000"/>
                </a:solidFill>
                <a:latin typeface="Calibri"/>
              </a:rPr>
              <a:t>cette</a:t>
            </a:r>
            <a:r>
              <a:rPr lang="en-US" sz="5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500" dirty="0" err="1">
                <a:solidFill>
                  <a:srgbClr val="000000"/>
                </a:solidFill>
                <a:latin typeface="Calibri"/>
              </a:rPr>
              <a:t>présentation</a:t>
            </a:r>
            <a:r>
              <a:rPr lang="en-US" sz="500" dirty="0">
                <a:solidFill>
                  <a:srgbClr val="000000"/>
                </a:solidFill>
                <a:latin typeface="Calibri"/>
              </a:rPr>
              <a:t>.  </a:t>
            </a:r>
            <a:br>
              <a:rPr lang="en-US" sz="500" dirty="0">
                <a:solidFill>
                  <a:srgbClr val="000000"/>
                </a:solidFill>
                <a:latin typeface="Calibri"/>
              </a:rPr>
            </a:br>
            <a:r>
              <a:rPr lang="en-US" sz="500" dirty="0">
                <a:solidFill>
                  <a:srgbClr val="000000"/>
                </a:solidFill>
                <a:latin typeface="Calibri"/>
              </a:rPr>
              <a:t>MICROSOFT MAKES NO WARRANTIES, EXPRESS, IMPLIED OR STATUTORY, AS TO THE INFORMATION IN THIS PRESENTATION.</a:t>
            </a:r>
          </a:p>
          <a:p>
            <a:pPr defTabSz="931774"/>
            <a:endParaRPr lang="en-US" sz="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309359" y="8829967"/>
            <a:ext cx="699418" cy="464820"/>
          </a:xfrm>
        </p:spPr>
        <p:txBody>
          <a:bodyPr/>
          <a:lstStyle/>
          <a:p>
            <a:pPr defTabSz="931774"/>
            <a:fld id="{EC87E0CF-87F6-4B58-B8B8-DCAB2DAAF3CA}" type="slidenum">
              <a:rPr lang="en-US">
                <a:latin typeface="Calibri"/>
              </a:rPr>
              <a:pPr defTabSz="931774"/>
              <a:t>1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996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E1359-2DA2-4102-8E5F-3C314329F38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71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E1359-2DA2-4102-8E5F-3C314329F38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412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E1359-2DA2-4102-8E5F-3C314329F38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412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/>
            <a:fld id="{8B263312-38AA-4E1E-B2B5-0F8F122B24FE}" type="slidenum">
              <a:rPr lang="en-US">
                <a:latin typeface="Calibri"/>
              </a:rPr>
              <a:pPr defTabSz="931774"/>
              <a:t>13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98628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E1359-2DA2-4102-8E5F-3C314329F38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945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E1359-2DA2-4102-8E5F-3C314329F38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146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E1359-2DA2-4102-8E5F-3C314329F38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14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E1359-2DA2-4102-8E5F-3C314329F38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063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E1359-2DA2-4102-8E5F-3C314329F38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293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defTabSz="931774"/>
            <a:fld id="{81331B57-0BE5-4F82-AA58-76F53EFF3ADA}" type="datetime8">
              <a:rPr lang="en-US">
                <a:latin typeface="Calibri"/>
              </a:rPr>
              <a:pPr defTabSz="931774"/>
              <a:t>6/9/2015 3:01 PM</a:t>
            </a:fld>
            <a:endParaRPr lang="en-US"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defTabSz="931774"/>
            <a:r>
              <a:rPr lang="en-US" dirty="0">
                <a:solidFill>
                  <a:srgbClr val="000000"/>
                </a:solidFill>
                <a:latin typeface="Calibri"/>
              </a:rPr>
              <a:t>© 2007 Microsoft Corporation. Tous droits réservés. Microsoft, Windows, Windows Vista and other product names are or may be registered trademarks and/or trademarks in the U.S. and/or other countries.</a:t>
            </a:r>
          </a:p>
          <a:p>
            <a:pPr defTabSz="931774"/>
            <a:r>
              <a:rPr lang="en-US" dirty="0">
                <a:solidFill>
                  <a:srgbClr val="000000"/>
                </a:solidFill>
                <a:latin typeface="Calibri"/>
              </a:rPr>
              <a:t>The information herein is for informational purposes only and represents the current view of Microsoft Corporation as of the date of this presentation.  Microsoft devant répondre à des conditions de marché en perpétuelle évolution,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ces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informations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ne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doivent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en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aucun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cas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être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interprétées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comme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un engagement de la part de Microsoft, et Microsoft ne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saurait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garantir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leur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exactitude au-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delà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de la date de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cette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présentation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.  </a:t>
            </a:r>
            <a:br>
              <a:rPr lang="en-US" dirty="0">
                <a:solidFill>
                  <a:srgbClr val="000000"/>
                </a:solidFill>
                <a:latin typeface="Calibri"/>
              </a:rPr>
            </a:br>
            <a:r>
              <a:rPr lang="en-US" dirty="0">
                <a:solidFill>
                  <a:srgbClr val="000000"/>
                </a:solidFill>
                <a:latin typeface="Calibri"/>
              </a:rPr>
              <a:t>MICROSOFT MAKES NO WARRANTIES, EXPRESS, IMPLIED OR STATUTORY, AS TO THE INFORMATION IN THIS PRESENTATION.</a:t>
            </a:r>
          </a:p>
          <a:p>
            <a:pPr defTabSz="931774"/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defTabSz="931774"/>
            <a:fld id="{EC87E0CF-87F6-4B58-B8B8-DCAB2DAAF3CA}" type="slidenum">
              <a:rPr lang="en-US">
                <a:latin typeface="Calibri"/>
              </a:rPr>
              <a:pPr defTabSz="931774"/>
              <a:t>19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4476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E1359-2DA2-4102-8E5F-3C314329F3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80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defTabSz="931774"/>
            <a:fld id="{81331B57-0BE5-4F82-AA58-76F53EFF3ADA}" type="datetime8">
              <a:rPr lang="en-US">
                <a:latin typeface="Calibri"/>
              </a:rPr>
              <a:pPr defTabSz="931774"/>
              <a:t>6/9/2015 3:01 PM</a:t>
            </a:fld>
            <a:endParaRPr lang="en-US"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defTabSz="931774"/>
            <a:r>
              <a:rPr lang="en-US" dirty="0">
                <a:solidFill>
                  <a:srgbClr val="000000"/>
                </a:solidFill>
                <a:latin typeface="Calibri"/>
              </a:rPr>
              <a:t>© 2007 Microsoft Corporation. Tous droits réservés. Microsoft, Windows, Windows Vista and other product names are or may be registered trademarks and/or trademarks in the U.S. and/or other countries.</a:t>
            </a:r>
          </a:p>
          <a:p>
            <a:pPr defTabSz="931774"/>
            <a:r>
              <a:rPr lang="en-US" dirty="0">
                <a:solidFill>
                  <a:srgbClr val="000000"/>
                </a:solidFill>
                <a:latin typeface="Calibri"/>
              </a:rPr>
              <a:t>The information herein is for informational purposes only and represents the current view of Microsoft Corporation as of the date of this presentation.  Microsoft devant répondre à des conditions de marché en perpétuelle évolution,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ces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informations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ne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doivent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en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aucun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cas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être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interprétées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comme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un engagement de la part de Microsoft, et Microsoft ne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saurait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garantir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leur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exactitude au-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delà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de la date de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cette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présentation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.  </a:t>
            </a:r>
            <a:br>
              <a:rPr lang="en-US" dirty="0">
                <a:solidFill>
                  <a:srgbClr val="000000"/>
                </a:solidFill>
                <a:latin typeface="Calibri"/>
              </a:rPr>
            </a:br>
            <a:r>
              <a:rPr lang="en-US" dirty="0">
                <a:solidFill>
                  <a:srgbClr val="000000"/>
                </a:solidFill>
                <a:latin typeface="Calibri"/>
              </a:rPr>
              <a:t>MICROSOFT MAKES NO WARRANTIES, EXPRESS, IMPLIED OR STATUTORY, AS TO THE INFORMATION IN THIS PRESENTATION.</a:t>
            </a:r>
          </a:p>
          <a:p>
            <a:pPr defTabSz="931774"/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defTabSz="931774"/>
            <a:fld id="{EC87E0CF-87F6-4B58-B8B8-DCAB2DAAF3CA}" type="slidenum">
              <a:rPr lang="en-US">
                <a:latin typeface="Calibri"/>
              </a:rPr>
              <a:pPr defTabSz="931774"/>
              <a:t>3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9145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defTabSz="931774"/>
            <a:fld id="{81331B57-0BE5-4F82-AA58-76F53EFF3ADA}" type="datetime8">
              <a:rPr lang="en-US">
                <a:latin typeface="Calibri"/>
              </a:rPr>
              <a:pPr defTabSz="931774"/>
              <a:t>6/9/2015 3:01 PM</a:t>
            </a:fld>
            <a:endParaRPr lang="en-US"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defTabSz="931774"/>
            <a:r>
              <a:rPr lang="en-US" dirty="0">
                <a:solidFill>
                  <a:srgbClr val="000000"/>
                </a:solidFill>
                <a:latin typeface="Calibri"/>
              </a:rPr>
              <a:t>© 2007 Microsoft Corporation. Tous droits réservés. Microsoft, Windows, Windows Vista and other product names are or may be registered trademarks and/or trademarks in the U.S. and/or other countries.</a:t>
            </a:r>
          </a:p>
          <a:p>
            <a:pPr defTabSz="931774"/>
            <a:r>
              <a:rPr lang="en-US" dirty="0">
                <a:solidFill>
                  <a:srgbClr val="000000"/>
                </a:solidFill>
                <a:latin typeface="Calibri"/>
              </a:rPr>
              <a:t>The information herein is for informational purposes only and represents the current view of Microsoft Corporation as of the date of this presentation.  Microsoft devant répondre à des conditions de marché en perpétuelle évolution,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ces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informations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ne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doivent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en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aucun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cas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être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interprétées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comme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un engagement de la part de Microsoft, et Microsoft ne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saurait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garantir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leur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exactitude au-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delà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de la date de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cette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présentation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.  </a:t>
            </a:r>
            <a:br>
              <a:rPr lang="en-US" dirty="0">
                <a:solidFill>
                  <a:srgbClr val="000000"/>
                </a:solidFill>
                <a:latin typeface="Calibri"/>
              </a:rPr>
            </a:br>
            <a:r>
              <a:rPr lang="en-US" dirty="0">
                <a:solidFill>
                  <a:srgbClr val="000000"/>
                </a:solidFill>
                <a:latin typeface="Calibri"/>
              </a:rPr>
              <a:t>MICROSOFT MAKES NO WARRANTIES, EXPRESS, IMPLIED OR STATUTORY, AS TO THE INFORMATION IN THIS PRESENTATION.</a:t>
            </a:r>
          </a:p>
          <a:p>
            <a:pPr defTabSz="931774"/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defTabSz="931774"/>
            <a:fld id="{EC87E0CF-87F6-4B58-B8B8-DCAB2DAAF3CA}" type="slidenum">
              <a:rPr lang="en-US">
                <a:latin typeface="Calibri"/>
              </a:rPr>
              <a:pPr defTabSz="931774"/>
              <a:t>4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5040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defTabSz="931774"/>
            <a:fld id="{81331B57-0BE5-4F82-AA58-76F53EFF3ADA}" type="datetime8">
              <a:rPr lang="en-US">
                <a:latin typeface="Calibri"/>
              </a:rPr>
              <a:pPr defTabSz="931774"/>
              <a:t>6/9/2015 3:01 PM</a:t>
            </a:fld>
            <a:endParaRPr lang="en-US"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defTabSz="931774"/>
            <a:r>
              <a:rPr lang="en-US" dirty="0">
                <a:solidFill>
                  <a:srgbClr val="000000"/>
                </a:solidFill>
                <a:latin typeface="Calibri"/>
              </a:rPr>
              <a:t>© 2007 Microsoft Corporation. Tous droits réservés. Microsoft, Windows, Windows Vista and other product names are or may be registered trademarks and/or trademarks in the U.S. and/or other countries.</a:t>
            </a:r>
          </a:p>
          <a:p>
            <a:pPr defTabSz="931774"/>
            <a:r>
              <a:rPr lang="en-US" dirty="0">
                <a:solidFill>
                  <a:srgbClr val="000000"/>
                </a:solidFill>
                <a:latin typeface="Calibri"/>
              </a:rPr>
              <a:t>The information herein is for informational purposes only and represents the current view of Microsoft Corporation as of the date of this presentation.  Microsoft devant répondre à des conditions de marché en perpétuelle évolution,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ces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informations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ne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doivent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en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aucun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cas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être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interprétées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comme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un engagement de la part de Microsoft, et Microsoft ne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saurait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garantir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leur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exactitude au-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delà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de la date de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cette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présentation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.  </a:t>
            </a:r>
            <a:br>
              <a:rPr lang="en-US" dirty="0">
                <a:solidFill>
                  <a:srgbClr val="000000"/>
                </a:solidFill>
                <a:latin typeface="Calibri"/>
              </a:rPr>
            </a:br>
            <a:r>
              <a:rPr lang="en-US" dirty="0">
                <a:solidFill>
                  <a:srgbClr val="000000"/>
                </a:solidFill>
                <a:latin typeface="Calibri"/>
              </a:rPr>
              <a:t>MICROSOFT MAKES NO WARRANTIES, EXPRESS, IMPLIED OR STATUTORY, AS TO THE INFORMATION IN THIS PRESENTATION.</a:t>
            </a:r>
          </a:p>
          <a:p>
            <a:pPr defTabSz="931774"/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defTabSz="931774"/>
            <a:fld id="{EC87E0CF-87F6-4B58-B8B8-DCAB2DAAF3CA}" type="slidenum">
              <a:rPr lang="en-US">
                <a:latin typeface="Calibri"/>
              </a:rPr>
              <a:pPr defTabSz="931774"/>
              <a:t>5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0371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E1359-2DA2-4102-8E5F-3C314329F38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80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E1359-2DA2-4102-8E5F-3C314329F38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29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E1359-2DA2-4102-8E5F-3C314329F38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220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defTabSz="931774"/>
            <a:fld id="{81331B57-0BE5-4F82-AA58-76F53EFF3ADA}" type="datetime8">
              <a:rPr lang="en-US">
                <a:latin typeface="Calibri"/>
              </a:rPr>
              <a:pPr defTabSz="931774"/>
              <a:t>6/9/2015 3:01 PM</a:t>
            </a:fld>
            <a:endParaRPr lang="en-US"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defTabSz="931774"/>
            <a:r>
              <a:rPr lang="en-US" dirty="0">
                <a:solidFill>
                  <a:srgbClr val="000000"/>
                </a:solidFill>
                <a:latin typeface="Calibri"/>
              </a:rPr>
              <a:t>© 2007 Microsoft Corporation. Tous droits réservés. Microsoft, Windows, Windows Vista and other product names are or may be registered trademarks and/or trademarks in the U.S. and/or other countries.</a:t>
            </a:r>
          </a:p>
          <a:p>
            <a:pPr defTabSz="931774"/>
            <a:r>
              <a:rPr lang="en-US" dirty="0">
                <a:solidFill>
                  <a:srgbClr val="000000"/>
                </a:solidFill>
                <a:latin typeface="Calibri"/>
              </a:rPr>
              <a:t>The information herein is for informational purposes only and represents the current view of Microsoft Corporation as of the date of this presentation.  Microsoft devant répondre à des conditions de marché en perpétuelle évolution,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ces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informations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ne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doivent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en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aucun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cas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être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interprétées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comme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un engagement de la part de Microsoft, et Microsoft ne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saurait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garantir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leur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exactitude au-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delà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de la date de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cette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présentation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.  </a:t>
            </a:r>
            <a:br>
              <a:rPr lang="en-US" dirty="0">
                <a:solidFill>
                  <a:srgbClr val="000000"/>
                </a:solidFill>
                <a:latin typeface="Calibri"/>
              </a:rPr>
            </a:br>
            <a:r>
              <a:rPr lang="en-US" dirty="0">
                <a:solidFill>
                  <a:srgbClr val="000000"/>
                </a:solidFill>
                <a:latin typeface="Calibri"/>
              </a:rPr>
              <a:t>MICROSOFT MAKES NO WARRANTIES, EXPRESS, IMPLIED OR STATUTORY, AS TO THE INFORMATION IN THIS PRESENTATION.</a:t>
            </a:r>
          </a:p>
          <a:p>
            <a:pPr defTabSz="931774"/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defTabSz="931774"/>
            <a:fld id="{EC87E0CF-87F6-4B58-B8B8-DCAB2DAAF3CA}" type="slidenum">
              <a:rPr lang="en-US">
                <a:latin typeface="Calibri"/>
              </a:rPr>
              <a:pPr defTabSz="931774"/>
              <a:t>9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0677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28493" y="6372036"/>
            <a:ext cx="128522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txBody>
          <a:bodyPr wrap="none">
            <a:spAutoFit/>
          </a:bodyPr>
          <a:lstStyle/>
          <a:p>
            <a:r>
              <a:rPr lang="fr-F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BIOSANTECH</a:t>
            </a:r>
            <a:endParaRPr lang="fr-FR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15875" y="6007100"/>
            <a:ext cx="9159875" cy="849313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128493" y="6372036"/>
            <a:ext cx="128522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txBody>
          <a:bodyPr wrap="none">
            <a:spAutoFit/>
          </a:bodyPr>
          <a:lstStyle/>
          <a:p>
            <a:r>
              <a:rPr lang="fr-F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BIOSANTECH</a:t>
            </a:r>
            <a:endParaRPr lang="fr-FR" sz="1600" b="1" dirty="0"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hf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hf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5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914400">
              <a:spcBef>
                <a:spcPts val="0"/>
              </a:spcBef>
            </a:pPr>
            <a:r>
              <a:rPr lang="en-US" sz="40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Tat </a:t>
            </a:r>
            <a:r>
              <a:rPr lang="en-US" sz="4000" dirty="0" err="1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Oyi</a:t>
            </a:r>
            <a:r>
              <a:rPr lang="en-US" sz="40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-based candidate therapeutic vaccine: a </a:t>
            </a:r>
            <a:r>
              <a:rPr lang="en-US" sz="400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phase </a:t>
            </a:r>
            <a:r>
              <a:rPr lang="en-US" sz="40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1 clinical trial in HIV-1 infected </a:t>
            </a:r>
            <a:r>
              <a:rPr lang="en-US" sz="400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patients</a:t>
            </a:r>
            <a:endParaRPr lang="fr-FR" sz="40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797152"/>
            <a:ext cx="7681913" cy="1293812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fr-FR" sz="2400" b="0" i="0" dirty="0" smtClean="0">
                <a:solidFill>
                  <a:srgbClr val="000000"/>
                </a:solidFill>
              </a:rPr>
              <a:t>Escaich Sonia, 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fr-FR" sz="2000" b="0" i="0" dirty="0" smtClean="0">
                <a:solidFill>
                  <a:srgbClr val="000000"/>
                </a:solidFill>
              </a:rPr>
              <a:t>COO   </a:t>
            </a:r>
            <a:r>
              <a:rPr lang="fr-FR" sz="2000" dirty="0" smtClean="0">
                <a:solidFill>
                  <a:srgbClr val="000000"/>
                </a:solidFill>
              </a:rPr>
              <a:t>BIOSANTECH </a:t>
            </a:r>
            <a:r>
              <a:rPr lang="fr-FR" sz="2000" dirty="0">
                <a:solidFill>
                  <a:srgbClr val="000000"/>
                </a:solidFill>
              </a:rPr>
              <a:t>SA.</a:t>
            </a:r>
            <a:endParaRPr lang="fr-FR" sz="2000" b="0" i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85"/>
          <p:cNvSpPr>
            <a:spLocks noChangeArrowheads="1"/>
          </p:cNvSpPr>
          <p:nvPr/>
        </p:nvSpPr>
        <p:spPr bwMode="auto">
          <a:xfrm>
            <a:off x="611560" y="1593921"/>
            <a:ext cx="396593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fr-FR" altLang="fr-FR" sz="2000" dirty="0" smtClean="0">
                <a:solidFill>
                  <a:schemeClr val="tx2"/>
                </a:solidFill>
              </a:rPr>
              <a:t>Tat </a:t>
            </a:r>
            <a:r>
              <a:rPr lang="fr-FR" altLang="fr-FR" sz="2000" dirty="0" err="1" smtClean="0">
                <a:solidFill>
                  <a:schemeClr val="tx2"/>
                </a:solidFill>
              </a:rPr>
              <a:t>variability</a:t>
            </a:r>
            <a:r>
              <a:rPr lang="fr-FR" altLang="fr-FR" sz="2000" dirty="0" smtClean="0">
                <a:solidFill>
                  <a:schemeClr val="tx2"/>
                </a:solidFill>
              </a:rPr>
              <a:t> in the major HIV-1 clades</a:t>
            </a:r>
            <a:endParaRPr lang="fr-FR" altLang="fr-FR" sz="2000" dirty="0">
              <a:solidFill>
                <a:schemeClr val="tx2"/>
              </a:solidFill>
            </a:endParaRPr>
          </a:p>
        </p:txBody>
      </p:sp>
      <p:pic>
        <p:nvPicPr>
          <p:cNvPr id="149" name="Picture 736" descr="98-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620713"/>
            <a:ext cx="488950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e 1"/>
          <p:cNvGrpSpPr/>
          <p:nvPr/>
        </p:nvGrpSpPr>
        <p:grpSpPr>
          <a:xfrm>
            <a:off x="611560" y="2997200"/>
            <a:ext cx="6608206" cy="2844801"/>
            <a:chOff x="1775498" y="2989395"/>
            <a:chExt cx="6608206" cy="2844801"/>
          </a:xfrm>
        </p:grpSpPr>
        <p:grpSp>
          <p:nvGrpSpPr>
            <p:cNvPr id="68" name="Group 232"/>
            <p:cNvGrpSpPr>
              <a:grpSpLocks/>
            </p:cNvGrpSpPr>
            <p:nvPr/>
          </p:nvGrpSpPr>
          <p:grpSpPr bwMode="auto">
            <a:xfrm>
              <a:off x="1848296" y="3089408"/>
              <a:ext cx="6535408" cy="2744788"/>
              <a:chOff x="972" y="2160"/>
              <a:chExt cx="3591" cy="1729"/>
            </a:xfrm>
            <a:solidFill>
              <a:schemeClr val="bg1">
                <a:lumMod val="85000"/>
              </a:schemeClr>
            </a:solidFill>
          </p:grpSpPr>
          <p:sp>
            <p:nvSpPr>
              <p:cNvPr id="71" name="Rectangle 235"/>
              <p:cNvSpPr>
                <a:spLocks noChangeArrowheads="1"/>
              </p:cNvSpPr>
              <p:nvPr/>
            </p:nvSpPr>
            <p:spPr bwMode="auto">
              <a:xfrm>
                <a:off x="972" y="2160"/>
                <a:ext cx="0" cy="9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000" dirty="0">
                  <a:latin typeface="Courier" pitchFamily="49" charset="0"/>
                </a:endParaRPr>
              </a:p>
            </p:txBody>
          </p:sp>
          <p:sp>
            <p:nvSpPr>
              <p:cNvPr id="72" name="Rectangle 236"/>
              <p:cNvSpPr>
                <a:spLocks noChangeArrowheads="1"/>
              </p:cNvSpPr>
              <p:nvPr/>
            </p:nvSpPr>
            <p:spPr bwMode="auto">
              <a:xfrm>
                <a:off x="1260" y="2160"/>
                <a:ext cx="0" cy="9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000" dirty="0">
                  <a:latin typeface="Courier" pitchFamily="49" charset="0"/>
                </a:endParaRPr>
              </a:p>
            </p:txBody>
          </p:sp>
          <p:sp>
            <p:nvSpPr>
              <p:cNvPr id="73" name="Rectangle 237"/>
              <p:cNvSpPr>
                <a:spLocks noChangeArrowheads="1"/>
              </p:cNvSpPr>
              <p:nvPr/>
            </p:nvSpPr>
            <p:spPr bwMode="auto">
              <a:xfrm>
                <a:off x="1547" y="2160"/>
                <a:ext cx="3002" cy="9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 dirty="0">
                    <a:latin typeface="Courier" pitchFamily="49" charset="0"/>
                  </a:rPr>
                  <a:t>1        10        20        30        40        50        60        70</a:t>
                </a:r>
              </a:p>
            </p:txBody>
          </p:sp>
          <p:sp>
            <p:nvSpPr>
              <p:cNvPr id="74" name="Rectangle 238"/>
              <p:cNvSpPr>
                <a:spLocks noChangeArrowheads="1"/>
              </p:cNvSpPr>
              <p:nvPr/>
            </p:nvSpPr>
            <p:spPr bwMode="auto">
              <a:xfrm>
                <a:off x="972" y="2352"/>
                <a:ext cx="254" cy="9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 b="1" dirty="0" err="1">
                    <a:latin typeface="Courier" pitchFamily="49" charset="0"/>
                  </a:rPr>
                  <a:t>TatOyi</a:t>
                </a:r>
                <a:endParaRPr lang="fr-FR" altLang="fr-FR" sz="1000" b="1" dirty="0">
                  <a:latin typeface="Courier" pitchFamily="49" charset="0"/>
                </a:endParaRPr>
              </a:p>
            </p:txBody>
          </p:sp>
          <p:sp>
            <p:nvSpPr>
              <p:cNvPr id="75" name="Rectangle 239"/>
              <p:cNvSpPr>
                <a:spLocks noChangeArrowheads="1"/>
              </p:cNvSpPr>
              <p:nvPr/>
            </p:nvSpPr>
            <p:spPr bwMode="auto">
              <a:xfrm>
                <a:off x="1260" y="2352"/>
                <a:ext cx="0" cy="9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000" dirty="0">
                  <a:latin typeface="Courier" pitchFamily="49" charset="0"/>
                </a:endParaRPr>
              </a:p>
            </p:txBody>
          </p:sp>
          <p:sp>
            <p:nvSpPr>
              <p:cNvPr id="76" name="Rectangle 240"/>
              <p:cNvSpPr>
                <a:spLocks noChangeArrowheads="1"/>
              </p:cNvSpPr>
              <p:nvPr/>
            </p:nvSpPr>
            <p:spPr bwMode="auto">
              <a:xfrm>
                <a:off x="1548" y="2352"/>
                <a:ext cx="3015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latin typeface="Courier" pitchFamily="49" charset="0"/>
                  </a:rPr>
                  <a:t>MEPVDPRLEPWKHPGSQPKTASNNCYCKRCCLHCQVCFTKKGLGISYGRKKRRQRRRAPQDSKTHQVSLSKQ</a:t>
                </a:r>
              </a:p>
            </p:txBody>
          </p:sp>
          <p:sp>
            <p:nvSpPr>
              <p:cNvPr id="77" name="Rectangle 241"/>
              <p:cNvSpPr>
                <a:spLocks noChangeArrowheads="1"/>
              </p:cNvSpPr>
              <p:nvPr/>
            </p:nvSpPr>
            <p:spPr bwMode="auto">
              <a:xfrm>
                <a:off x="972" y="2544"/>
                <a:ext cx="293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rgbClr val="FF3399"/>
                    </a:solidFill>
                    <a:latin typeface="Courier" pitchFamily="49" charset="0"/>
                  </a:rPr>
                  <a:t>TatHXB2</a:t>
                </a:r>
                <a:endParaRPr lang="fr-FR" altLang="fr-FR" sz="1000">
                  <a:latin typeface="Courier" pitchFamily="49" charset="0"/>
                </a:endParaRPr>
              </a:p>
            </p:txBody>
          </p:sp>
          <p:sp>
            <p:nvSpPr>
              <p:cNvPr id="78" name="Rectangle 242"/>
              <p:cNvSpPr>
                <a:spLocks noChangeArrowheads="1"/>
              </p:cNvSpPr>
              <p:nvPr/>
            </p:nvSpPr>
            <p:spPr bwMode="auto">
              <a:xfrm>
                <a:off x="1308" y="2544"/>
                <a:ext cx="0" cy="9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000" dirty="0">
                  <a:latin typeface="Courier" pitchFamily="49" charset="0"/>
                </a:endParaRPr>
              </a:p>
            </p:txBody>
          </p:sp>
          <p:sp>
            <p:nvSpPr>
              <p:cNvPr id="79" name="Rectangle 243"/>
              <p:cNvSpPr>
                <a:spLocks noChangeArrowheads="1"/>
              </p:cNvSpPr>
              <p:nvPr/>
            </p:nvSpPr>
            <p:spPr bwMode="auto">
              <a:xfrm>
                <a:off x="1548" y="2544"/>
                <a:ext cx="3015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 dirty="0">
                    <a:solidFill>
                      <a:srgbClr val="FF3399"/>
                    </a:solidFill>
                    <a:latin typeface="Courier" pitchFamily="49" charset="0"/>
                  </a:rPr>
                  <a:t>.....................CT.....K..F......IT.A................H.N.Q...A.....</a:t>
                </a:r>
                <a:endParaRPr lang="fr-FR" altLang="fr-FR" sz="1000" dirty="0">
                  <a:latin typeface="Courier" pitchFamily="49" charset="0"/>
                </a:endParaRPr>
              </a:p>
            </p:txBody>
          </p:sp>
          <p:sp>
            <p:nvSpPr>
              <p:cNvPr id="80" name="Rectangle 244"/>
              <p:cNvSpPr>
                <a:spLocks noChangeArrowheads="1"/>
              </p:cNvSpPr>
              <p:nvPr/>
            </p:nvSpPr>
            <p:spPr bwMode="auto">
              <a:xfrm>
                <a:off x="1260" y="2544"/>
                <a:ext cx="42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rgbClr val="9933FF"/>
                    </a:solidFill>
                    <a:latin typeface="Courier" pitchFamily="49" charset="0"/>
                  </a:rPr>
                  <a:t> </a:t>
                </a:r>
                <a:endParaRPr lang="fr-FR" altLang="fr-FR" sz="1000">
                  <a:latin typeface="Courier" pitchFamily="49" charset="0"/>
                </a:endParaRPr>
              </a:p>
            </p:txBody>
          </p:sp>
          <p:sp>
            <p:nvSpPr>
              <p:cNvPr id="81" name="Rectangle 245"/>
              <p:cNvSpPr>
                <a:spLocks noChangeArrowheads="1"/>
              </p:cNvSpPr>
              <p:nvPr/>
            </p:nvSpPr>
            <p:spPr bwMode="auto">
              <a:xfrm>
                <a:off x="972" y="2640"/>
                <a:ext cx="293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chemeClr val="accent1"/>
                    </a:solidFill>
                    <a:latin typeface="Courier" pitchFamily="49" charset="0"/>
                  </a:rPr>
                  <a:t>Tat96BW</a:t>
                </a:r>
                <a:endParaRPr lang="fr-FR" altLang="fr-FR" sz="1000">
                  <a:latin typeface="Courier" pitchFamily="49" charset="0"/>
                </a:endParaRPr>
              </a:p>
            </p:txBody>
          </p:sp>
          <p:sp>
            <p:nvSpPr>
              <p:cNvPr id="82" name="Rectangle 246"/>
              <p:cNvSpPr>
                <a:spLocks noChangeArrowheads="1"/>
              </p:cNvSpPr>
              <p:nvPr/>
            </p:nvSpPr>
            <p:spPr bwMode="auto">
              <a:xfrm>
                <a:off x="1212" y="2640"/>
                <a:ext cx="42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rgbClr val="9933FF"/>
                    </a:solidFill>
                    <a:latin typeface="Courier" pitchFamily="49" charset="0"/>
                  </a:rPr>
                  <a:t> </a:t>
                </a:r>
                <a:endParaRPr lang="fr-FR" altLang="fr-FR" sz="1000">
                  <a:latin typeface="Courier" pitchFamily="49" charset="0"/>
                </a:endParaRPr>
              </a:p>
            </p:txBody>
          </p:sp>
          <p:sp>
            <p:nvSpPr>
              <p:cNvPr id="83" name="Rectangle 247"/>
              <p:cNvSpPr>
                <a:spLocks noChangeArrowheads="1"/>
              </p:cNvSpPr>
              <p:nvPr/>
            </p:nvSpPr>
            <p:spPr bwMode="auto">
              <a:xfrm>
                <a:off x="1260" y="2640"/>
                <a:ext cx="42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rgbClr val="9933FF"/>
                    </a:solidFill>
                    <a:latin typeface="Courier" pitchFamily="49" charset="0"/>
                  </a:rPr>
                  <a:t> </a:t>
                </a:r>
                <a:endParaRPr lang="fr-FR" altLang="fr-FR" sz="1000">
                  <a:latin typeface="Courier" pitchFamily="49" charset="0"/>
                </a:endParaRPr>
              </a:p>
            </p:txBody>
          </p:sp>
          <p:sp>
            <p:nvSpPr>
              <p:cNvPr id="84" name="Rectangle 248"/>
              <p:cNvSpPr>
                <a:spLocks noChangeArrowheads="1"/>
              </p:cNvSpPr>
              <p:nvPr/>
            </p:nvSpPr>
            <p:spPr bwMode="auto">
              <a:xfrm>
                <a:off x="1548" y="2640"/>
                <a:ext cx="3015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 dirty="0">
                    <a:solidFill>
                      <a:schemeClr val="accent1"/>
                    </a:solidFill>
                    <a:latin typeface="Courier" pitchFamily="49" charset="0"/>
                  </a:rPr>
                  <a:t>......N...........R..CTK....Y..Y..L...QT................ST.PS.ES..NLI.E.</a:t>
                </a:r>
                <a:endParaRPr lang="fr-FR" altLang="fr-FR" sz="1000" dirty="0">
                  <a:solidFill>
                    <a:srgbClr val="008000"/>
                  </a:solidFill>
                  <a:latin typeface="Courier" pitchFamily="49" charset="0"/>
                </a:endParaRPr>
              </a:p>
            </p:txBody>
          </p:sp>
          <p:sp>
            <p:nvSpPr>
              <p:cNvPr id="85" name="Rectangle 249"/>
              <p:cNvSpPr>
                <a:spLocks noChangeArrowheads="1"/>
              </p:cNvSpPr>
              <p:nvPr/>
            </p:nvSpPr>
            <p:spPr bwMode="auto">
              <a:xfrm>
                <a:off x="1225" y="2736"/>
                <a:ext cx="42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 dirty="0">
                    <a:solidFill>
                      <a:srgbClr val="339933"/>
                    </a:solidFill>
                    <a:latin typeface="Courier" pitchFamily="49" charset="0"/>
                  </a:rPr>
                  <a:t> </a:t>
                </a:r>
                <a:endParaRPr lang="fr-FR" altLang="fr-FR" sz="1000" dirty="0">
                  <a:latin typeface="Courier" pitchFamily="49" charset="0"/>
                </a:endParaRPr>
              </a:p>
            </p:txBody>
          </p:sp>
          <p:sp>
            <p:nvSpPr>
              <p:cNvPr id="86" name="Rectangle 250"/>
              <p:cNvSpPr>
                <a:spLocks noChangeArrowheads="1"/>
              </p:cNvSpPr>
              <p:nvPr/>
            </p:nvSpPr>
            <p:spPr bwMode="auto">
              <a:xfrm>
                <a:off x="1212" y="2640"/>
                <a:ext cx="42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rgbClr val="EE0000"/>
                    </a:solidFill>
                    <a:latin typeface="Courier" pitchFamily="49" charset="0"/>
                  </a:rPr>
                  <a:t> </a:t>
                </a:r>
                <a:endParaRPr lang="fr-FR" altLang="fr-FR" sz="1000">
                  <a:latin typeface="Courier" pitchFamily="49" charset="0"/>
                </a:endParaRPr>
              </a:p>
            </p:txBody>
          </p:sp>
          <p:sp>
            <p:nvSpPr>
              <p:cNvPr id="87" name="Rectangle 251"/>
              <p:cNvSpPr>
                <a:spLocks noChangeArrowheads="1"/>
              </p:cNvSpPr>
              <p:nvPr/>
            </p:nvSpPr>
            <p:spPr bwMode="auto">
              <a:xfrm>
                <a:off x="1260" y="2640"/>
                <a:ext cx="42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rgbClr val="EE0000"/>
                    </a:solidFill>
                    <a:latin typeface="Courier" pitchFamily="49" charset="0"/>
                  </a:rPr>
                  <a:t> </a:t>
                </a:r>
                <a:endParaRPr lang="fr-FR" altLang="fr-FR" sz="1000">
                  <a:latin typeface="Courier" pitchFamily="49" charset="0"/>
                </a:endParaRPr>
              </a:p>
            </p:txBody>
          </p:sp>
          <p:sp>
            <p:nvSpPr>
              <p:cNvPr id="88" name="Rectangle 252"/>
              <p:cNvSpPr>
                <a:spLocks noChangeArrowheads="1"/>
              </p:cNvSpPr>
              <p:nvPr/>
            </p:nvSpPr>
            <p:spPr bwMode="auto">
              <a:xfrm>
                <a:off x="972" y="2736"/>
                <a:ext cx="251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rgbClr val="DF9A0F"/>
                    </a:solidFill>
                    <a:latin typeface="Courier" pitchFamily="49" charset="0"/>
                  </a:rPr>
                  <a:t>TatEli</a:t>
                </a:r>
                <a:endParaRPr lang="fr-FR" altLang="fr-FR" sz="1000">
                  <a:latin typeface="Courier" pitchFamily="49" charset="0"/>
                </a:endParaRPr>
              </a:p>
            </p:txBody>
          </p:sp>
          <p:sp>
            <p:nvSpPr>
              <p:cNvPr id="89" name="Rectangle 253"/>
              <p:cNvSpPr>
                <a:spLocks noChangeArrowheads="1"/>
              </p:cNvSpPr>
              <p:nvPr/>
            </p:nvSpPr>
            <p:spPr bwMode="auto">
              <a:xfrm>
                <a:off x="1260" y="2736"/>
                <a:ext cx="42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rgbClr val="EE0000"/>
                    </a:solidFill>
                    <a:latin typeface="Courier" pitchFamily="49" charset="0"/>
                  </a:rPr>
                  <a:t> </a:t>
                </a:r>
                <a:endParaRPr lang="fr-FR" altLang="fr-FR" sz="1000">
                  <a:latin typeface="Courier" pitchFamily="49" charset="0"/>
                </a:endParaRPr>
              </a:p>
            </p:txBody>
          </p:sp>
          <p:sp>
            <p:nvSpPr>
              <p:cNvPr id="90" name="Rectangle 254"/>
              <p:cNvSpPr>
                <a:spLocks noChangeArrowheads="1"/>
              </p:cNvSpPr>
              <p:nvPr/>
            </p:nvSpPr>
            <p:spPr bwMode="auto">
              <a:xfrm>
                <a:off x="1548" y="2736"/>
                <a:ext cx="3015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rgbClr val="DF9A0F"/>
                    </a:solidFill>
                    <a:latin typeface="Courier" pitchFamily="49" charset="0"/>
                  </a:rPr>
                  <a:t>.D....N....N......R.PC.K.H..K..Y..P...LN................GP..GGQA...PIP..</a:t>
                </a:r>
                <a:endParaRPr lang="fr-FR" altLang="fr-FR" sz="1000">
                  <a:latin typeface="Courier" pitchFamily="49" charset="0"/>
                </a:endParaRPr>
              </a:p>
            </p:txBody>
          </p:sp>
          <p:sp>
            <p:nvSpPr>
              <p:cNvPr id="91" name="Rectangle 255"/>
              <p:cNvSpPr>
                <a:spLocks noChangeArrowheads="1"/>
              </p:cNvSpPr>
              <p:nvPr/>
            </p:nvSpPr>
            <p:spPr bwMode="auto">
              <a:xfrm>
                <a:off x="972" y="2832"/>
                <a:ext cx="335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rgbClr val="009900"/>
                    </a:solidFill>
                    <a:latin typeface="Courier" pitchFamily="49" charset="0"/>
                  </a:rPr>
                  <a:t>TatCM240</a:t>
                </a:r>
                <a:endParaRPr lang="fr-FR" altLang="fr-FR" sz="1000">
                  <a:latin typeface="Courier" pitchFamily="49" charset="0"/>
                </a:endParaRPr>
              </a:p>
            </p:txBody>
          </p:sp>
          <p:sp>
            <p:nvSpPr>
              <p:cNvPr id="92" name="Rectangle 256"/>
              <p:cNvSpPr>
                <a:spLocks noChangeArrowheads="1"/>
              </p:cNvSpPr>
              <p:nvPr/>
            </p:nvSpPr>
            <p:spPr bwMode="auto">
              <a:xfrm>
                <a:off x="1356" y="2832"/>
                <a:ext cx="0" cy="9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000" dirty="0">
                  <a:latin typeface="Courier" pitchFamily="49" charset="0"/>
                </a:endParaRPr>
              </a:p>
            </p:txBody>
          </p:sp>
          <p:sp>
            <p:nvSpPr>
              <p:cNvPr id="93" name="Rectangle 257"/>
              <p:cNvSpPr>
                <a:spLocks noChangeArrowheads="1"/>
              </p:cNvSpPr>
              <p:nvPr/>
            </p:nvSpPr>
            <p:spPr bwMode="auto">
              <a:xfrm>
                <a:off x="1548" y="2832"/>
                <a:ext cx="3015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rgbClr val="009900"/>
                    </a:solidFill>
                    <a:latin typeface="Courier" pitchFamily="49" charset="0"/>
                  </a:rPr>
                  <a:t>..L...N....N......T..CSK....K..W...L..L..............H..GT..S..D..NPIP..</a:t>
                </a:r>
                <a:endParaRPr lang="fr-FR" altLang="fr-FR" sz="1000">
                  <a:latin typeface="Courier" pitchFamily="49" charset="0"/>
                </a:endParaRPr>
              </a:p>
            </p:txBody>
          </p:sp>
          <p:sp>
            <p:nvSpPr>
              <p:cNvPr id="94" name="Rectangle 258"/>
              <p:cNvSpPr>
                <a:spLocks noChangeArrowheads="1"/>
              </p:cNvSpPr>
              <p:nvPr/>
            </p:nvSpPr>
            <p:spPr bwMode="auto">
              <a:xfrm>
                <a:off x="972" y="2448"/>
                <a:ext cx="377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 dirty="0">
                    <a:solidFill>
                      <a:srgbClr val="FF0000"/>
                    </a:solidFill>
                    <a:latin typeface="Courier" pitchFamily="49" charset="0"/>
                  </a:rPr>
                  <a:t>TatUg11RP</a:t>
                </a:r>
                <a:endParaRPr lang="fr-FR" altLang="fr-FR" sz="1000" dirty="0">
                  <a:latin typeface="Courier" pitchFamily="49" charset="0"/>
                </a:endParaRPr>
              </a:p>
            </p:txBody>
          </p:sp>
          <p:sp>
            <p:nvSpPr>
              <p:cNvPr id="95" name="Rectangle 259"/>
              <p:cNvSpPr>
                <a:spLocks noChangeArrowheads="1"/>
              </p:cNvSpPr>
              <p:nvPr/>
            </p:nvSpPr>
            <p:spPr bwMode="auto">
              <a:xfrm>
                <a:off x="1404" y="2448"/>
                <a:ext cx="0" cy="9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000" dirty="0">
                  <a:latin typeface="Courier" pitchFamily="49" charset="0"/>
                </a:endParaRPr>
              </a:p>
            </p:txBody>
          </p:sp>
          <p:sp>
            <p:nvSpPr>
              <p:cNvPr id="96" name="Rectangle 260"/>
              <p:cNvSpPr>
                <a:spLocks noChangeArrowheads="1"/>
              </p:cNvSpPr>
              <p:nvPr/>
            </p:nvSpPr>
            <p:spPr bwMode="auto">
              <a:xfrm>
                <a:off x="1548" y="2448"/>
                <a:ext cx="3015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rgbClr val="330099"/>
                    </a:solidFill>
                    <a:latin typeface="Courier" pitchFamily="49" charset="0"/>
                  </a:rPr>
                  <a:t>.</a:t>
                </a:r>
                <a:r>
                  <a:rPr lang="fr-FR" altLang="fr-FR" sz="1000">
                    <a:solidFill>
                      <a:srgbClr val="FF0000"/>
                    </a:solidFill>
                    <a:latin typeface="Courier" pitchFamily="49" charset="0"/>
                  </a:rPr>
                  <a:t>D....NI...N......T.P..K....V..Y..L...QS............K...GPTQSN.Q..NPIP..</a:t>
                </a:r>
                <a:endParaRPr lang="fr-FR" altLang="fr-FR" sz="1000">
                  <a:latin typeface="Courier" pitchFamily="49" charset="0"/>
                </a:endParaRPr>
              </a:p>
            </p:txBody>
          </p:sp>
          <p:sp>
            <p:nvSpPr>
              <p:cNvPr id="97" name="Rectangle 261"/>
              <p:cNvSpPr>
                <a:spLocks noChangeArrowheads="1"/>
              </p:cNvSpPr>
              <p:nvPr/>
            </p:nvSpPr>
            <p:spPr bwMode="auto">
              <a:xfrm>
                <a:off x="972" y="3220"/>
                <a:ext cx="0" cy="9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000" dirty="0">
                  <a:latin typeface="Courier" pitchFamily="49" charset="0"/>
                </a:endParaRPr>
              </a:p>
            </p:txBody>
          </p:sp>
          <p:sp>
            <p:nvSpPr>
              <p:cNvPr id="98" name="Rectangle 262"/>
              <p:cNvSpPr>
                <a:spLocks noChangeArrowheads="1"/>
              </p:cNvSpPr>
              <p:nvPr/>
            </p:nvSpPr>
            <p:spPr bwMode="auto">
              <a:xfrm>
                <a:off x="1221" y="3326"/>
                <a:ext cx="42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 dirty="0">
                    <a:solidFill>
                      <a:srgbClr val="FFCCCC"/>
                    </a:solidFill>
                    <a:latin typeface="Courier" pitchFamily="49" charset="0"/>
                  </a:rPr>
                  <a:t> </a:t>
                </a:r>
                <a:endParaRPr lang="fr-FR" altLang="fr-FR" sz="1000" dirty="0">
                  <a:latin typeface="Courier" pitchFamily="49" charset="0"/>
                </a:endParaRPr>
              </a:p>
            </p:txBody>
          </p:sp>
          <p:sp>
            <p:nvSpPr>
              <p:cNvPr id="99" name="Rectangle 263"/>
              <p:cNvSpPr>
                <a:spLocks noChangeArrowheads="1"/>
              </p:cNvSpPr>
              <p:nvPr/>
            </p:nvSpPr>
            <p:spPr bwMode="auto">
              <a:xfrm>
                <a:off x="1548" y="3220"/>
                <a:ext cx="1256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rgbClr val="FFCCCC"/>
                    </a:solidFill>
                    <a:latin typeface="Courier" pitchFamily="49" charset="0"/>
                  </a:rPr>
                  <a:t>       80        90        100</a:t>
                </a:r>
                <a:endParaRPr lang="fr-FR" altLang="fr-FR" sz="1000">
                  <a:latin typeface="Courier" pitchFamily="49" charset="0"/>
                </a:endParaRPr>
              </a:p>
            </p:txBody>
          </p:sp>
          <p:sp>
            <p:nvSpPr>
              <p:cNvPr id="100" name="Rectangle 264"/>
              <p:cNvSpPr>
                <a:spLocks noChangeArrowheads="1"/>
              </p:cNvSpPr>
              <p:nvPr/>
            </p:nvSpPr>
            <p:spPr bwMode="auto">
              <a:xfrm>
                <a:off x="972" y="3316"/>
                <a:ext cx="254" cy="9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latin typeface="Courier" pitchFamily="49" charset="0"/>
                  </a:rPr>
                  <a:t>TatOyi</a:t>
                </a:r>
              </a:p>
            </p:txBody>
          </p:sp>
          <p:sp>
            <p:nvSpPr>
              <p:cNvPr id="101" name="Rectangle 265"/>
              <p:cNvSpPr>
                <a:spLocks noChangeArrowheads="1"/>
              </p:cNvSpPr>
              <p:nvPr/>
            </p:nvSpPr>
            <p:spPr bwMode="auto">
              <a:xfrm>
                <a:off x="1260" y="3316"/>
                <a:ext cx="42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rgbClr val="FFCCCC"/>
                    </a:solidFill>
                    <a:latin typeface="Courier" pitchFamily="49" charset="0"/>
                  </a:rPr>
                  <a:t> </a:t>
                </a:r>
                <a:endParaRPr lang="fr-FR" altLang="fr-FR" sz="1000">
                  <a:latin typeface="Courier" pitchFamily="49" charset="0"/>
                </a:endParaRPr>
              </a:p>
            </p:txBody>
          </p:sp>
          <p:sp>
            <p:nvSpPr>
              <p:cNvPr id="102" name="Rectangle 266"/>
              <p:cNvSpPr>
                <a:spLocks noChangeArrowheads="1"/>
              </p:cNvSpPr>
              <p:nvPr/>
            </p:nvSpPr>
            <p:spPr bwMode="auto">
              <a:xfrm>
                <a:off x="1548" y="3316"/>
                <a:ext cx="1268" cy="9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latin typeface="Courier" pitchFamily="49" charset="0"/>
                  </a:rPr>
                  <a:t>PASQPRGD-PTGPKESKKKVERETETDPED</a:t>
                </a:r>
              </a:p>
            </p:txBody>
          </p:sp>
          <p:sp>
            <p:nvSpPr>
              <p:cNvPr id="103" name="Rectangle 267"/>
              <p:cNvSpPr>
                <a:spLocks noChangeArrowheads="1"/>
              </p:cNvSpPr>
              <p:nvPr/>
            </p:nvSpPr>
            <p:spPr bwMode="auto">
              <a:xfrm>
                <a:off x="2752" y="3696"/>
                <a:ext cx="42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 dirty="0">
                    <a:solidFill>
                      <a:srgbClr val="FFCCCC"/>
                    </a:solidFill>
                    <a:latin typeface="Courier" pitchFamily="49" charset="0"/>
                  </a:rPr>
                  <a:t> </a:t>
                </a:r>
                <a:endParaRPr lang="fr-FR" altLang="fr-FR" sz="1000" dirty="0">
                  <a:latin typeface="Courier" pitchFamily="49" charset="0"/>
                </a:endParaRPr>
              </a:p>
            </p:txBody>
          </p:sp>
          <p:sp>
            <p:nvSpPr>
              <p:cNvPr id="104" name="Rectangle 268"/>
              <p:cNvSpPr>
                <a:spLocks noChangeArrowheads="1"/>
              </p:cNvSpPr>
              <p:nvPr/>
            </p:nvSpPr>
            <p:spPr bwMode="auto">
              <a:xfrm>
                <a:off x="2871" y="3316"/>
                <a:ext cx="126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 dirty="0">
                    <a:solidFill>
                      <a:srgbClr val="FFCCCC"/>
                    </a:solidFill>
                    <a:latin typeface="Courier" pitchFamily="49" charset="0"/>
                  </a:rPr>
                  <a:t>101</a:t>
                </a:r>
                <a:endParaRPr lang="fr-FR" altLang="fr-FR" sz="1000" dirty="0">
                  <a:latin typeface="Courier" pitchFamily="49" charset="0"/>
                </a:endParaRPr>
              </a:p>
            </p:txBody>
          </p:sp>
          <p:sp>
            <p:nvSpPr>
              <p:cNvPr id="105" name="Rectangle 269"/>
              <p:cNvSpPr>
                <a:spLocks noChangeArrowheads="1"/>
              </p:cNvSpPr>
              <p:nvPr/>
            </p:nvSpPr>
            <p:spPr bwMode="auto">
              <a:xfrm>
                <a:off x="972" y="3504"/>
                <a:ext cx="293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rgbClr val="FF3399"/>
                    </a:solidFill>
                    <a:latin typeface="Courier" pitchFamily="49" charset="0"/>
                  </a:rPr>
                  <a:t>TatHXB2</a:t>
                </a:r>
                <a:endParaRPr lang="fr-FR" altLang="fr-FR" sz="1000">
                  <a:latin typeface="Courier" pitchFamily="49" charset="0"/>
                </a:endParaRPr>
              </a:p>
            </p:txBody>
          </p:sp>
          <p:sp>
            <p:nvSpPr>
              <p:cNvPr id="106" name="Rectangle 270"/>
              <p:cNvSpPr>
                <a:spLocks noChangeArrowheads="1"/>
              </p:cNvSpPr>
              <p:nvPr/>
            </p:nvSpPr>
            <p:spPr bwMode="auto">
              <a:xfrm>
                <a:off x="1260" y="3504"/>
                <a:ext cx="42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 dirty="0">
                    <a:solidFill>
                      <a:srgbClr val="9933FF"/>
                    </a:solidFill>
                    <a:latin typeface="Courier" pitchFamily="49" charset="0"/>
                  </a:rPr>
                  <a:t> </a:t>
                </a:r>
                <a:endParaRPr lang="fr-FR" altLang="fr-FR" sz="1000" dirty="0">
                  <a:latin typeface="Courier" pitchFamily="49" charset="0"/>
                </a:endParaRPr>
              </a:p>
            </p:txBody>
          </p:sp>
          <p:sp>
            <p:nvSpPr>
              <p:cNvPr id="107" name="Rectangle 271"/>
              <p:cNvSpPr>
                <a:spLocks noChangeArrowheads="1"/>
              </p:cNvSpPr>
              <p:nvPr/>
            </p:nvSpPr>
            <p:spPr bwMode="auto">
              <a:xfrm>
                <a:off x="1548" y="3504"/>
                <a:ext cx="1256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rgbClr val="FF3399"/>
                    </a:solidFill>
                    <a:latin typeface="Courier" pitchFamily="49" charset="0"/>
                  </a:rPr>
                  <a:t>.T......-......-............F.</a:t>
                </a:r>
                <a:endParaRPr lang="fr-FR" altLang="fr-FR" sz="1000">
                  <a:latin typeface="Courier" pitchFamily="49" charset="0"/>
                </a:endParaRPr>
              </a:p>
            </p:txBody>
          </p:sp>
          <p:sp>
            <p:nvSpPr>
              <p:cNvPr id="108" name="Rectangle 272"/>
              <p:cNvSpPr>
                <a:spLocks noChangeArrowheads="1"/>
              </p:cNvSpPr>
              <p:nvPr/>
            </p:nvSpPr>
            <p:spPr bwMode="auto">
              <a:xfrm>
                <a:off x="2988" y="3504"/>
                <a:ext cx="0" cy="9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000" dirty="0">
                  <a:latin typeface="Courier" pitchFamily="49" charset="0"/>
                </a:endParaRPr>
              </a:p>
            </p:txBody>
          </p:sp>
          <p:sp>
            <p:nvSpPr>
              <p:cNvPr id="109" name="Rectangle 273"/>
              <p:cNvSpPr>
                <a:spLocks noChangeArrowheads="1"/>
              </p:cNvSpPr>
              <p:nvPr/>
            </p:nvSpPr>
            <p:spPr bwMode="auto">
              <a:xfrm>
                <a:off x="2871" y="3504"/>
                <a:ext cx="126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rgbClr val="FF3399"/>
                    </a:solidFill>
                    <a:latin typeface="Courier" pitchFamily="49" charset="0"/>
                  </a:rPr>
                  <a:t>100</a:t>
                </a:r>
                <a:endParaRPr lang="fr-FR" altLang="fr-FR" sz="1000">
                  <a:latin typeface="Courier" pitchFamily="49" charset="0"/>
                </a:endParaRPr>
              </a:p>
            </p:txBody>
          </p:sp>
          <p:sp>
            <p:nvSpPr>
              <p:cNvPr id="110" name="Rectangle 274"/>
              <p:cNvSpPr>
                <a:spLocks noChangeArrowheads="1"/>
              </p:cNvSpPr>
              <p:nvPr/>
            </p:nvSpPr>
            <p:spPr bwMode="auto">
              <a:xfrm>
                <a:off x="972" y="3600"/>
                <a:ext cx="293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chemeClr val="accent1"/>
                    </a:solidFill>
                    <a:latin typeface="Courier" pitchFamily="49" charset="0"/>
                  </a:rPr>
                  <a:t>Tat96BW</a:t>
                </a:r>
                <a:endParaRPr lang="fr-FR" altLang="fr-FR" sz="1000">
                  <a:latin typeface="Courier" pitchFamily="49" charset="0"/>
                </a:endParaRPr>
              </a:p>
            </p:txBody>
          </p:sp>
          <p:sp>
            <p:nvSpPr>
              <p:cNvPr id="111" name="Rectangle 275"/>
              <p:cNvSpPr>
                <a:spLocks noChangeArrowheads="1"/>
              </p:cNvSpPr>
              <p:nvPr/>
            </p:nvSpPr>
            <p:spPr bwMode="auto">
              <a:xfrm>
                <a:off x="1212" y="3600"/>
                <a:ext cx="42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rgbClr val="9933FF"/>
                    </a:solidFill>
                    <a:latin typeface="Courier" pitchFamily="49" charset="0"/>
                  </a:rPr>
                  <a:t> </a:t>
                </a:r>
                <a:endParaRPr lang="fr-FR" altLang="fr-FR" sz="1000">
                  <a:latin typeface="Courier" pitchFamily="49" charset="0"/>
                </a:endParaRPr>
              </a:p>
            </p:txBody>
          </p:sp>
          <p:sp>
            <p:nvSpPr>
              <p:cNvPr id="112" name="Rectangle 276"/>
              <p:cNvSpPr>
                <a:spLocks noChangeArrowheads="1"/>
              </p:cNvSpPr>
              <p:nvPr/>
            </p:nvSpPr>
            <p:spPr bwMode="auto">
              <a:xfrm>
                <a:off x="1260" y="3600"/>
                <a:ext cx="42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rgbClr val="9933FF"/>
                    </a:solidFill>
                    <a:latin typeface="Courier" pitchFamily="49" charset="0"/>
                  </a:rPr>
                  <a:t> </a:t>
                </a:r>
                <a:endParaRPr lang="fr-FR" altLang="fr-FR" sz="1000">
                  <a:latin typeface="Courier" pitchFamily="49" charset="0"/>
                </a:endParaRPr>
              </a:p>
            </p:txBody>
          </p:sp>
          <p:sp>
            <p:nvSpPr>
              <p:cNvPr id="113" name="Rectangle 277"/>
              <p:cNvSpPr>
                <a:spLocks noChangeArrowheads="1"/>
              </p:cNvSpPr>
              <p:nvPr/>
            </p:nvSpPr>
            <p:spPr bwMode="auto">
              <a:xfrm>
                <a:off x="1548" y="3600"/>
                <a:ext cx="1256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chemeClr val="accent1"/>
                    </a:solidFill>
                    <a:latin typeface="Courier" pitchFamily="49" charset="0"/>
                  </a:rPr>
                  <a:t>.LPRTQ.N-...SE.......SK..A..FA</a:t>
                </a:r>
              </a:p>
            </p:txBody>
          </p:sp>
          <p:sp>
            <p:nvSpPr>
              <p:cNvPr id="114" name="Rectangle 278"/>
              <p:cNvSpPr>
                <a:spLocks noChangeArrowheads="1"/>
              </p:cNvSpPr>
              <p:nvPr/>
            </p:nvSpPr>
            <p:spPr bwMode="auto">
              <a:xfrm>
                <a:off x="2988" y="3600"/>
                <a:ext cx="0" cy="9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000" dirty="0">
                  <a:latin typeface="Courier" pitchFamily="49" charset="0"/>
                </a:endParaRPr>
              </a:p>
            </p:txBody>
          </p:sp>
          <p:sp>
            <p:nvSpPr>
              <p:cNvPr id="115" name="Rectangle 279"/>
              <p:cNvSpPr>
                <a:spLocks noChangeArrowheads="1"/>
              </p:cNvSpPr>
              <p:nvPr/>
            </p:nvSpPr>
            <p:spPr bwMode="auto">
              <a:xfrm>
                <a:off x="2871" y="3600"/>
                <a:ext cx="126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chemeClr val="accent1"/>
                    </a:solidFill>
                    <a:latin typeface="Courier" pitchFamily="49" charset="0"/>
                  </a:rPr>
                  <a:t>101</a:t>
                </a:r>
                <a:endParaRPr lang="fr-FR" altLang="fr-FR" sz="1000">
                  <a:latin typeface="Courier" pitchFamily="49" charset="0"/>
                </a:endParaRPr>
              </a:p>
            </p:txBody>
          </p:sp>
          <p:sp>
            <p:nvSpPr>
              <p:cNvPr id="116" name="Rectangle 280"/>
              <p:cNvSpPr>
                <a:spLocks noChangeArrowheads="1"/>
              </p:cNvSpPr>
              <p:nvPr/>
            </p:nvSpPr>
            <p:spPr bwMode="auto">
              <a:xfrm>
                <a:off x="972" y="3696"/>
                <a:ext cx="251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rgbClr val="DF9A0F"/>
                    </a:solidFill>
                    <a:latin typeface="Courier" pitchFamily="49" charset="0"/>
                  </a:rPr>
                  <a:t>TatEli</a:t>
                </a:r>
                <a:endParaRPr lang="fr-FR" altLang="fr-FR" sz="1000">
                  <a:latin typeface="Courier" pitchFamily="49" charset="0"/>
                </a:endParaRPr>
              </a:p>
            </p:txBody>
          </p:sp>
          <p:sp>
            <p:nvSpPr>
              <p:cNvPr id="117" name="Rectangle 281"/>
              <p:cNvSpPr>
                <a:spLocks noChangeArrowheads="1"/>
              </p:cNvSpPr>
              <p:nvPr/>
            </p:nvSpPr>
            <p:spPr bwMode="auto">
              <a:xfrm>
                <a:off x="1260" y="3696"/>
                <a:ext cx="42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rgbClr val="EE0000"/>
                    </a:solidFill>
                    <a:latin typeface="Courier" pitchFamily="49" charset="0"/>
                  </a:rPr>
                  <a:t> </a:t>
                </a:r>
                <a:endParaRPr lang="fr-FR" altLang="fr-FR" sz="1000">
                  <a:latin typeface="Courier" pitchFamily="49" charset="0"/>
                </a:endParaRPr>
              </a:p>
            </p:txBody>
          </p:sp>
          <p:sp>
            <p:nvSpPr>
              <p:cNvPr id="118" name="Rectangle 282"/>
              <p:cNvSpPr>
                <a:spLocks noChangeArrowheads="1"/>
              </p:cNvSpPr>
              <p:nvPr/>
            </p:nvSpPr>
            <p:spPr bwMode="auto">
              <a:xfrm>
                <a:off x="1548" y="3696"/>
                <a:ext cx="1173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rgbClr val="DF9A0F"/>
                    </a:solidFill>
                    <a:latin typeface="Courier" pitchFamily="49" charset="0"/>
                  </a:rPr>
                  <a:t>.S......-......Q.....S.A....</a:t>
                </a:r>
                <a:endParaRPr lang="fr-FR" altLang="fr-FR" sz="1000">
                  <a:latin typeface="Courier" pitchFamily="49" charset="0"/>
                </a:endParaRPr>
              </a:p>
            </p:txBody>
          </p:sp>
          <p:sp>
            <p:nvSpPr>
              <p:cNvPr id="119" name="Rectangle 283"/>
              <p:cNvSpPr>
                <a:spLocks noChangeArrowheads="1"/>
              </p:cNvSpPr>
              <p:nvPr/>
            </p:nvSpPr>
            <p:spPr bwMode="auto">
              <a:xfrm>
                <a:off x="2724" y="3696"/>
                <a:ext cx="42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 dirty="0">
                    <a:solidFill>
                      <a:srgbClr val="EE0000"/>
                    </a:solidFill>
                    <a:latin typeface="Courier" pitchFamily="49" charset="0"/>
                  </a:rPr>
                  <a:t> </a:t>
                </a:r>
                <a:endParaRPr lang="fr-FR" altLang="fr-FR" sz="1000" dirty="0">
                  <a:latin typeface="Courier" pitchFamily="49" charset="0"/>
                </a:endParaRPr>
              </a:p>
            </p:txBody>
          </p:sp>
          <p:sp>
            <p:nvSpPr>
              <p:cNvPr id="120" name="Rectangle 284"/>
              <p:cNvSpPr>
                <a:spLocks noChangeArrowheads="1"/>
              </p:cNvSpPr>
              <p:nvPr/>
            </p:nvSpPr>
            <p:spPr bwMode="auto">
              <a:xfrm>
                <a:off x="2988" y="3696"/>
                <a:ext cx="0" cy="9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000" dirty="0">
                  <a:latin typeface="Courier" pitchFamily="49" charset="0"/>
                </a:endParaRPr>
              </a:p>
            </p:txBody>
          </p:sp>
          <p:sp>
            <p:nvSpPr>
              <p:cNvPr id="121" name="Rectangle 285"/>
              <p:cNvSpPr>
                <a:spLocks noChangeArrowheads="1"/>
              </p:cNvSpPr>
              <p:nvPr/>
            </p:nvSpPr>
            <p:spPr bwMode="auto">
              <a:xfrm>
                <a:off x="2871" y="3696"/>
                <a:ext cx="126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rgbClr val="DF9A0F"/>
                    </a:solidFill>
                    <a:latin typeface="Courier" pitchFamily="49" charset="0"/>
                  </a:rPr>
                  <a:t> 99</a:t>
                </a:r>
                <a:endParaRPr lang="fr-FR" altLang="fr-FR" sz="1000">
                  <a:latin typeface="Courier" pitchFamily="49" charset="0"/>
                </a:endParaRPr>
              </a:p>
            </p:txBody>
          </p:sp>
          <p:sp>
            <p:nvSpPr>
              <p:cNvPr id="122" name="Rectangle 286"/>
              <p:cNvSpPr>
                <a:spLocks noChangeArrowheads="1"/>
              </p:cNvSpPr>
              <p:nvPr/>
            </p:nvSpPr>
            <p:spPr bwMode="auto">
              <a:xfrm>
                <a:off x="972" y="3792"/>
                <a:ext cx="335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rgbClr val="009900"/>
                    </a:solidFill>
                    <a:latin typeface="Courier" pitchFamily="49" charset="0"/>
                  </a:rPr>
                  <a:t>TatCM240</a:t>
                </a:r>
                <a:endParaRPr lang="fr-FR" altLang="fr-FR" sz="1000">
                  <a:latin typeface="Courier" pitchFamily="49" charset="0"/>
                </a:endParaRPr>
              </a:p>
            </p:txBody>
          </p:sp>
          <p:sp>
            <p:nvSpPr>
              <p:cNvPr id="124" name="Rectangle 288"/>
              <p:cNvSpPr>
                <a:spLocks noChangeArrowheads="1"/>
              </p:cNvSpPr>
              <p:nvPr/>
            </p:nvSpPr>
            <p:spPr bwMode="auto">
              <a:xfrm>
                <a:off x="1548" y="3792"/>
                <a:ext cx="1256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rgbClr val="009900"/>
                    </a:solidFill>
                    <a:latin typeface="Courier" pitchFamily="49" charset="0"/>
                  </a:rPr>
                  <a:t>.LPII.RN-..D......E.ASKA...QC.</a:t>
                </a:r>
                <a:endParaRPr lang="fr-FR" altLang="fr-FR" sz="1000">
                  <a:latin typeface="Courier" pitchFamily="49" charset="0"/>
                </a:endParaRPr>
              </a:p>
            </p:txBody>
          </p:sp>
          <p:sp>
            <p:nvSpPr>
              <p:cNvPr id="125" name="Rectangle 289"/>
              <p:cNvSpPr>
                <a:spLocks noChangeArrowheads="1"/>
              </p:cNvSpPr>
              <p:nvPr/>
            </p:nvSpPr>
            <p:spPr bwMode="auto">
              <a:xfrm>
                <a:off x="2988" y="3792"/>
                <a:ext cx="0" cy="9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000" dirty="0">
                  <a:latin typeface="Courier" pitchFamily="49" charset="0"/>
                </a:endParaRPr>
              </a:p>
            </p:txBody>
          </p:sp>
          <p:sp>
            <p:nvSpPr>
              <p:cNvPr id="126" name="Rectangle 290"/>
              <p:cNvSpPr>
                <a:spLocks noChangeArrowheads="1"/>
              </p:cNvSpPr>
              <p:nvPr/>
            </p:nvSpPr>
            <p:spPr bwMode="auto">
              <a:xfrm>
                <a:off x="2871" y="3792"/>
                <a:ext cx="126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rgbClr val="009900"/>
                    </a:solidFill>
                    <a:latin typeface="Courier" pitchFamily="49" charset="0"/>
                  </a:rPr>
                  <a:t>101</a:t>
                </a:r>
                <a:endParaRPr lang="fr-FR" altLang="fr-FR" sz="1000">
                  <a:latin typeface="Courier" pitchFamily="49" charset="0"/>
                </a:endParaRPr>
              </a:p>
            </p:txBody>
          </p:sp>
          <p:sp>
            <p:nvSpPr>
              <p:cNvPr id="127" name="Rectangle 291"/>
              <p:cNvSpPr>
                <a:spLocks noChangeArrowheads="1"/>
              </p:cNvSpPr>
              <p:nvPr/>
            </p:nvSpPr>
            <p:spPr bwMode="auto">
              <a:xfrm>
                <a:off x="972" y="3408"/>
                <a:ext cx="377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rgbClr val="FF0000"/>
                    </a:solidFill>
                    <a:latin typeface="Courier" pitchFamily="49" charset="0"/>
                  </a:rPr>
                  <a:t>TatUg11RP</a:t>
                </a:r>
                <a:endParaRPr lang="fr-FR" altLang="fr-FR" sz="1000">
                  <a:latin typeface="Courier" pitchFamily="49" charset="0"/>
                </a:endParaRPr>
              </a:p>
            </p:txBody>
          </p:sp>
          <p:sp>
            <p:nvSpPr>
              <p:cNvPr id="128" name="Rectangle 292"/>
              <p:cNvSpPr>
                <a:spLocks noChangeArrowheads="1"/>
              </p:cNvSpPr>
              <p:nvPr/>
            </p:nvSpPr>
            <p:spPr bwMode="auto">
              <a:xfrm flipH="1" flipV="1">
                <a:off x="1221" y="3688"/>
                <a:ext cx="40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 dirty="0">
                    <a:solidFill>
                      <a:srgbClr val="330099"/>
                    </a:solidFill>
                    <a:latin typeface="Courier" pitchFamily="49" charset="0"/>
                  </a:rPr>
                  <a:t> </a:t>
                </a:r>
                <a:endParaRPr lang="fr-FR" altLang="fr-FR" sz="1000" dirty="0">
                  <a:latin typeface="Courier" pitchFamily="49" charset="0"/>
                </a:endParaRPr>
              </a:p>
            </p:txBody>
          </p:sp>
          <p:sp>
            <p:nvSpPr>
              <p:cNvPr id="129" name="Rectangle 293"/>
              <p:cNvSpPr>
                <a:spLocks noChangeArrowheads="1"/>
              </p:cNvSpPr>
              <p:nvPr/>
            </p:nvSpPr>
            <p:spPr bwMode="auto">
              <a:xfrm>
                <a:off x="1548" y="3408"/>
                <a:ext cx="1256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rgbClr val="FF0000"/>
                    </a:solidFill>
                    <a:latin typeface="Courier" pitchFamily="49" charset="0"/>
                  </a:rPr>
                  <a:t>.IPRTQ.I-S...E.S.....DK....RR.</a:t>
                </a:r>
                <a:endParaRPr lang="fr-FR" altLang="fr-FR" sz="1000">
                  <a:latin typeface="Courier" pitchFamily="49" charset="0"/>
                </a:endParaRPr>
              </a:p>
            </p:txBody>
          </p:sp>
          <p:sp>
            <p:nvSpPr>
              <p:cNvPr id="130" name="Rectangle 294"/>
              <p:cNvSpPr>
                <a:spLocks noChangeArrowheads="1"/>
              </p:cNvSpPr>
              <p:nvPr/>
            </p:nvSpPr>
            <p:spPr bwMode="auto">
              <a:xfrm>
                <a:off x="2988" y="3408"/>
                <a:ext cx="0" cy="9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000" dirty="0">
                  <a:latin typeface="Courier" pitchFamily="49" charset="0"/>
                </a:endParaRPr>
              </a:p>
            </p:txBody>
          </p:sp>
          <p:sp>
            <p:nvSpPr>
              <p:cNvPr id="131" name="Rectangle 295"/>
              <p:cNvSpPr>
                <a:spLocks noChangeArrowheads="1"/>
              </p:cNvSpPr>
              <p:nvPr/>
            </p:nvSpPr>
            <p:spPr bwMode="auto">
              <a:xfrm>
                <a:off x="2871" y="3408"/>
                <a:ext cx="126" cy="9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>
                    <a:solidFill>
                      <a:srgbClr val="FF0000"/>
                    </a:solidFill>
                    <a:latin typeface="Courier" pitchFamily="49" charset="0"/>
                  </a:rPr>
                  <a:t>101</a:t>
                </a:r>
                <a:endParaRPr lang="fr-FR" altLang="fr-FR" sz="1000">
                  <a:latin typeface="Courier" pitchFamily="49" charset="0"/>
                </a:endParaRPr>
              </a:p>
            </p:txBody>
          </p:sp>
        </p:grpSp>
        <p:pic>
          <p:nvPicPr>
            <p:cNvPr id="132" name="Picture 233"/>
            <p:cNvPicPr>
              <a:picLocks noChangeAspect="1" noChangeArrowheads="1"/>
            </p:cNvPicPr>
            <p:nvPr/>
          </p:nvPicPr>
          <p:blipFill>
            <a:blip r:embed="rId4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5498" y="2989395"/>
              <a:ext cx="771655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" name="Picture 234"/>
            <p:cNvPicPr>
              <a:picLocks noChangeAspect="1" noChangeArrowheads="1"/>
            </p:cNvPicPr>
            <p:nvPr/>
          </p:nvPicPr>
          <p:blipFill>
            <a:blip r:embed="rId5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5498" y="4582847"/>
              <a:ext cx="859012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Rectangle 3"/>
          <p:cNvSpPr/>
          <p:nvPr/>
        </p:nvSpPr>
        <p:spPr bwMode="auto">
          <a:xfrm>
            <a:off x="3338868" y="3351212"/>
            <a:ext cx="93480" cy="1015923"/>
          </a:xfrm>
          <a:prstGeom prst="rect">
            <a:avLst/>
          </a:prstGeom>
          <a:noFill/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fr-FR" sz="23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520651" y="4562773"/>
            <a:ext cx="46233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dirty="0" smtClean="0"/>
              <a:t>Up to 28% in sequence variation between the 5 main HIV-1 subtypes</a:t>
            </a:r>
          </a:p>
          <a:p>
            <a:r>
              <a:rPr lang="fr-FR" dirty="0" err="1" smtClean="0"/>
              <a:t>Only</a:t>
            </a:r>
            <a:r>
              <a:rPr lang="fr-FR" dirty="0" smtClean="0"/>
              <a:t> C22S: </a:t>
            </a:r>
            <a:r>
              <a:rPr lang="fr-FR" dirty="0" err="1" smtClean="0"/>
              <a:t>loss</a:t>
            </a:r>
            <a:r>
              <a:rPr lang="fr-FR" dirty="0" smtClean="0"/>
              <a:t> of </a:t>
            </a:r>
            <a:r>
              <a:rPr lang="fr-FR" dirty="0" err="1" smtClean="0"/>
              <a:t>transactivation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95536" y="83633"/>
            <a:ext cx="6339428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300" spc="-150" dirty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Tat </a:t>
            </a:r>
            <a:r>
              <a:rPr lang="fr-FR" sz="4300" spc="-150" dirty="0" err="1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Oyi</a:t>
            </a:r>
            <a:r>
              <a:rPr lang="fr-FR" sz="4300" spc="-150" dirty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 has </a:t>
            </a:r>
            <a:r>
              <a:rPr lang="fr-FR" sz="4300" spc="-150" dirty="0" err="1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specific</a:t>
            </a:r>
            <a:r>
              <a:rPr lang="fr-FR" sz="4300" spc="-150" dirty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 mutations </a:t>
            </a:r>
          </a:p>
        </p:txBody>
      </p:sp>
    </p:spTree>
    <p:extLst>
      <p:ext uri="{BB962C8B-B14F-4D97-AF65-F5344CB8AC3E}">
        <p14:creationId xmlns:p14="http://schemas.microsoft.com/office/powerpoint/2010/main" val="20207184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498598"/>
          </a:xfrm>
        </p:spPr>
        <p:txBody>
          <a:bodyPr/>
          <a:lstStyle/>
          <a:p>
            <a:r>
              <a:rPr lang="fr-FR" sz="3600" dirty="0" smtClean="0"/>
              <a:t>Tat Oyi </a:t>
            </a:r>
            <a:r>
              <a:rPr lang="fr-FR" sz="3600" dirty="0"/>
              <a:t>has specific immunologic </a:t>
            </a:r>
            <a:r>
              <a:rPr lang="fr-FR" sz="3600" dirty="0" smtClean="0"/>
              <a:t>properties </a:t>
            </a:r>
            <a:r>
              <a:rPr lang="fr-FR" sz="2400" dirty="0" smtClean="0"/>
              <a:t>(1)</a:t>
            </a:r>
            <a:endParaRPr lang="fr-FR" sz="24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251520" y="1556792"/>
            <a:ext cx="5328592" cy="4019562"/>
          </a:xfrm>
        </p:spPr>
        <p:txBody>
          <a:bodyPr/>
          <a:lstStyle/>
          <a:p>
            <a:pPr marL="344488" indent="-344488">
              <a:buFont typeface="+mj-lt"/>
              <a:buAutoNum type="arabicPeriod"/>
            </a:pPr>
            <a:r>
              <a:rPr lang="fr-FR" sz="1600" b="1" dirty="0">
                <a:solidFill>
                  <a:schemeClr val="tx1"/>
                </a:solidFill>
              </a:rPr>
              <a:t>Tat Oyi  induces Ab </a:t>
            </a:r>
            <a:r>
              <a:rPr lang="fr-FR" sz="1600" b="1" dirty="0" smtClean="0">
                <a:solidFill>
                  <a:schemeClr val="tx1"/>
                </a:solidFill>
              </a:rPr>
              <a:t>cross-recognizing  </a:t>
            </a:r>
            <a:r>
              <a:rPr lang="fr-FR" sz="1600" b="1" dirty="0">
                <a:solidFill>
                  <a:schemeClr val="tx1"/>
                </a:solidFill>
              </a:rPr>
              <a:t>5 </a:t>
            </a:r>
            <a:r>
              <a:rPr lang="fr-FR" sz="1600" b="1" dirty="0" smtClean="0">
                <a:solidFill>
                  <a:schemeClr val="tx1"/>
                </a:solidFill>
              </a:rPr>
              <a:t>major Tat variants</a:t>
            </a:r>
            <a:endParaRPr lang="fr-FR" sz="1600" b="1" dirty="0">
              <a:solidFill>
                <a:schemeClr val="tx1"/>
              </a:solidFill>
            </a:endParaRPr>
          </a:p>
          <a:p>
            <a:pPr marL="285750" indent="-285750"/>
            <a:r>
              <a:rPr lang="fr-FR" sz="1400" dirty="0" smtClean="0">
                <a:solidFill>
                  <a:schemeClr val="tx1"/>
                </a:solidFill>
              </a:rPr>
              <a:t>Rabbits sera after immunisation with Tat Oyi, Eli and HXB2. </a:t>
            </a:r>
          </a:p>
          <a:p>
            <a:pPr marL="285750" indent="-285750"/>
            <a:r>
              <a:rPr lang="en-US" sz="1400" dirty="0">
                <a:solidFill>
                  <a:schemeClr val="tx1"/>
                </a:solidFill>
              </a:rPr>
              <a:t>anti-Tat </a:t>
            </a:r>
            <a:r>
              <a:rPr lang="en-US" sz="1400" dirty="0" err="1">
                <a:solidFill>
                  <a:schemeClr val="tx1"/>
                </a:solidFill>
              </a:rPr>
              <a:t>Oyi</a:t>
            </a:r>
            <a:r>
              <a:rPr lang="en-US" sz="1400" dirty="0">
                <a:solidFill>
                  <a:schemeClr val="tx1"/>
                </a:solidFill>
              </a:rPr>
              <a:t> sera had the highest antibody </a:t>
            </a:r>
            <a:r>
              <a:rPr lang="en-US" sz="1400" dirty="0" smtClean="0">
                <a:solidFill>
                  <a:schemeClr val="tx1"/>
                </a:solidFill>
              </a:rPr>
              <a:t>titers </a:t>
            </a:r>
          </a:p>
          <a:p>
            <a:pPr marL="285750" indent="-285750"/>
            <a:r>
              <a:rPr lang="en-US" sz="1400" dirty="0">
                <a:solidFill>
                  <a:schemeClr val="tx1"/>
                </a:solidFill>
              </a:rPr>
              <a:t>anti-Tat Oyi sera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were the only one to have a broad </a:t>
            </a:r>
            <a:r>
              <a:rPr lang="en-US" sz="1400" dirty="0" smtClean="0">
                <a:solidFill>
                  <a:schemeClr val="tx1"/>
                </a:solidFill>
              </a:rPr>
              <a:t>antibody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response </a:t>
            </a:r>
            <a:r>
              <a:rPr lang="en-US" sz="1400" dirty="0">
                <a:solidFill>
                  <a:schemeClr val="tx1"/>
                </a:solidFill>
              </a:rPr>
              <a:t>against 5 heterologous Tat </a:t>
            </a:r>
            <a:r>
              <a:rPr lang="en-US" sz="1400" dirty="0" smtClean="0">
                <a:solidFill>
                  <a:schemeClr val="tx1"/>
                </a:solidFill>
              </a:rPr>
              <a:t> variants Subtype A,B, C, D, AE</a:t>
            </a:r>
            <a:r>
              <a:rPr lang="en-US" sz="1400" b="1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/>
            <a:endParaRPr lang="en-US" sz="1400" b="1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fr-FR" sz="1600" b="1" dirty="0" smtClean="0">
                <a:solidFill>
                  <a:schemeClr val="tx1"/>
                </a:solidFill>
              </a:rPr>
              <a:t>Majority </a:t>
            </a:r>
            <a:r>
              <a:rPr lang="fr-FR" sz="1600" b="1" dirty="0">
                <a:solidFill>
                  <a:schemeClr val="tx1"/>
                </a:solidFill>
              </a:rPr>
              <a:t>of </a:t>
            </a:r>
            <a:r>
              <a:rPr lang="en-US" sz="1600" b="1" dirty="0" smtClean="0">
                <a:solidFill>
                  <a:schemeClr val="tx1"/>
                </a:solidFill>
              </a:rPr>
              <a:t>anti-Tat </a:t>
            </a:r>
            <a:r>
              <a:rPr lang="en-US" sz="1600" b="1" dirty="0">
                <a:solidFill>
                  <a:schemeClr val="tx1"/>
                </a:solidFill>
              </a:rPr>
              <a:t>Oyi </a:t>
            </a:r>
            <a:r>
              <a:rPr lang="en-US" sz="1600" b="1" dirty="0" smtClean="0">
                <a:solidFill>
                  <a:schemeClr val="tx1"/>
                </a:solidFill>
              </a:rPr>
              <a:t>Abs are </a:t>
            </a:r>
            <a:r>
              <a:rPr lang="fr-FR" sz="1600" b="1" dirty="0" smtClean="0">
                <a:solidFill>
                  <a:schemeClr val="tx1"/>
                </a:solidFill>
              </a:rPr>
              <a:t>directed towards a conserved  </a:t>
            </a:r>
            <a:r>
              <a:rPr lang="fr-FR" sz="1600" b="1" dirty="0">
                <a:solidFill>
                  <a:schemeClr val="tx1"/>
                </a:solidFill>
              </a:rPr>
              <a:t>3D </a:t>
            </a:r>
            <a:r>
              <a:rPr lang="fr-FR" sz="1600" b="1" dirty="0" smtClean="0">
                <a:solidFill>
                  <a:schemeClr val="tx1"/>
                </a:solidFill>
              </a:rPr>
              <a:t>structure </a:t>
            </a:r>
            <a:r>
              <a:rPr lang="fr-FR" sz="1600" b="1" dirty="0">
                <a:solidFill>
                  <a:schemeClr val="tx1"/>
                </a:solidFill>
              </a:rPr>
              <a:t>of </a:t>
            </a:r>
            <a:r>
              <a:rPr lang="fr-FR" sz="1600" b="1" dirty="0" smtClean="0">
                <a:solidFill>
                  <a:schemeClr val="tx1"/>
                </a:solidFill>
              </a:rPr>
              <a:t>full lenght Tat Oyi protein</a:t>
            </a:r>
            <a:endParaRPr lang="fr-FR" altLang="fr-FR" sz="1400" dirty="0">
              <a:solidFill>
                <a:srgbClr val="1D4775">
                  <a:lumMod val="60000"/>
                  <a:lumOff val="40000"/>
                </a:srgbClr>
              </a:solidFill>
            </a:endParaRPr>
          </a:p>
          <a:p>
            <a:pPr marL="171450" indent="-171450"/>
            <a:r>
              <a:rPr lang="en-US" sz="1400" dirty="0">
                <a:solidFill>
                  <a:schemeClr val="tx1"/>
                </a:solidFill>
              </a:rPr>
              <a:t>Western blots showed that non-homologous Tat variants 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were recognized by antibodies directed against conformational </a:t>
            </a:r>
            <a:r>
              <a:rPr lang="en-US" sz="1400" dirty="0" smtClean="0">
                <a:solidFill>
                  <a:schemeClr val="tx1"/>
                </a:solidFill>
              </a:rPr>
              <a:t>epitopes</a:t>
            </a:r>
          </a:p>
          <a:p>
            <a:pPr marL="171450" indent="-171450"/>
            <a:r>
              <a:rPr lang="en-US" sz="1400" dirty="0">
                <a:solidFill>
                  <a:schemeClr val="tx1"/>
                </a:solidFill>
              </a:rPr>
              <a:t>Tat Oyi if denatured lost its capacity to induce cross reactive </a:t>
            </a:r>
            <a:r>
              <a:rPr lang="en-US" sz="1400" dirty="0" smtClean="0">
                <a:solidFill>
                  <a:schemeClr val="tx1"/>
                </a:solidFill>
              </a:rPr>
              <a:t>Abs</a:t>
            </a:r>
          </a:p>
          <a:p>
            <a:pPr marL="171450" indent="-171450"/>
            <a:endParaRPr lang="en-US" sz="1400" dirty="0" smtClean="0">
              <a:solidFill>
                <a:schemeClr val="tx1"/>
              </a:solidFill>
            </a:endParaRPr>
          </a:p>
          <a:p>
            <a:pPr marL="171450" indent="-171450"/>
            <a:endParaRPr lang="en-US" sz="1400" dirty="0" smtClean="0">
              <a:solidFill>
                <a:schemeClr val="tx1"/>
              </a:solidFill>
            </a:endParaRPr>
          </a:p>
          <a:p>
            <a:pPr marL="171450" indent="-171450"/>
            <a:r>
              <a:rPr lang="fr-FR" altLang="fr-FR" sz="1400" dirty="0" smtClean="0">
                <a:solidFill>
                  <a:schemeClr val="tx1"/>
                </a:solidFill>
              </a:rPr>
              <a:t>Full </a:t>
            </a:r>
            <a:r>
              <a:rPr lang="fr-FR" altLang="fr-FR" sz="1400" dirty="0">
                <a:solidFill>
                  <a:schemeClr val="tx1"/>
                </a:solidFill>
              </a:rPr>
              <a:t>lenght Tat is neccessary for a vaccine : </a:t>
            </a:r>
            <a:r>
              <a:rPr lang="fr-FR" sz="1400" dirty="0">
                <a:solidFill>
                  <a:schemeClr val="tx1"/>
                </a:solidFill>
              </a:rPr>
              <a:t>Rabbit antisera against HXB2 1-100 had a better capacity to neutralize Tat variants (C and D) than  HXB2 1-86 </a:t>
            </a:r>
            <a:r>
              <a:rPr lang="fr-FR" sz="1400" dirty="0" smtClean="0">
                <a:solidFill>
                  <a:schemeClr val="tx1"/>
                </a:solidFill>
              </a:rPr>
              <a:t>antisera </a:t>
            </a:r>
            <a:r>
              <a:rPr lang="fr-FR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fr-FR" altLang="fr-FR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Opi et al. Vaccine 2004) </a:t>
            </a:r>
          </a:p>
          <a:p>
            <a:pPr lvl="1"/>
            <a:endParaRPr lang="fr-FR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4211960" y="4195025"/>
            <a:ext cx="1674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altLang="fr-FR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(Opi </a:t>
            </a:r>
            <a:r>
              <a:rPr lang="fr-FR" altLang="fr-FR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et al</a:t>
            </a:r>
            <a:r>
              <a:rPr lang="fr-FR" altLang="fr-FR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 JBC 2002)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398718"/>
            <a:ext cx="3528638" cy="2579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31551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382000" cy="498598"/>
          </a:xfrm>
        </p:spPr>
        <p:txBody>
          <a:bodyPr/>
          <a:lstStyle/>
          <a:p>
            <a:r>
              <a:rPr lang="fr-FR" sz="3600" dirty="0"/>
              <a:t>Tat Oyi has specific immunologic properties </a:t>
            </a:r>
            <a:r>
              <a:rPr lang="fr-FR" sz="2400" dirty="0" smtClean="0"/>
              <a:t>(2)</a:t>
            </a:r>
            <a:endParaRPr lang="fr-FR" sz="4000" dirty="0"/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467544" y="1340768"/>
            <a:ext cx="5256584" cy="319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342900" indent="-342900">
              <a:buFont typeface="+mj-lt"/>
              <a:buAutoNum type="arabicPeriod" startAt="3"/>
            </a:pPr>
            <a:r>
              <a:rPr lang="fr-FR" altLang="fr-FR" sz="1600" b="1" dirty="0">
                <a:latin typeface="+mn-lt"/>
              </a:rPr>
              <a:t>The tat Oyi </a:t>
            </a:r>
            <a:r>
              <a:rPr lang="fr-FR" altLang="fr-FR" sz="1600" b="1" dirty="0" smtClean="0">
                <a:latin typeface="+mn-lt"/>
              </a:rPr>
              <a:t>induces </a:t>
            </a:r>
            <a:r>
              <a:rPr lang="fr-FR" altLang="fr-FR" sz="1600" b="1" dirty="0">
                <a:latin typeface="+mn-lt"/>
              </a:rPr>
              <a:t>antibodies against a conserved 3D </a:t>
            </a:r>
            <a:r>
              <a:rPr lang="fr-FR" altLang="fr-FR" sz="1600" b="1" dirty="0" smtClean="0">
                <a:latin typeface="+mn-lt"/>
              </a:rPr>
              <a:t>epitope</a:t>
            </a:r>
          </a:p>
          <a:p>
            <a:r>
              <a:rPr lang="fr-FR" altLang="fr-FR" sz="1600" b="1" dirty="0" smtClean="0">
                <a:latin typeface="+mn-lt"/>
              </a:rPr>
              <a:t>A conserved 3D epitope was identified with a mice Monoclonal antibody to </a:t>
            </a:r>
            <a:r>
              <a:rPr lang="fr-FR" altLang="fr-FR" sz="1600" b="1" dirty="0">
                <a:latin typeface="+mn-lt"/>
              </a:rPr>
              <a:t>Tat Oyi, 7G12 </a:t>
            </a:r>
            <a:endParaRPr lang="fr-FR" altLang="fr-FR" sz="1600" b="1" dirty="0" smtClean="0">
              <a:latin typeface="+mn-lt"/>
            </a:endParaRPr>
          </a:p>
          <a:p>
            <a:r>
              <a:rPr lang="fr-FR" altLang="fr-FR" sz="1400" dirty="0" smtClean="0">
                <a:latin typeface="+mn-lt"/>
              </a:rPr>
              <a:t>It </a:t>
            </a:r>
            <a:r>
              <a:rPr lang="fr-FR" altLang="fr-FR" sz="1400" dirty="0">
                <a:latin typeface="+mn-lt"/>
              </a:rPr>
              <a:t>does recognise the 5 Tat variants :</a:t>
            </a:r>
            <a:r>
              <a:rPr lang="en-US" sz="1400" dirty="0">
                <a:latin typeface="+mn-lt"/>
              </a:rPr>
              <a:t>clade A (Ug11RP), clade D (Eli), circulating recombinant form AE(CM240), clade C (96Bw), and clade </a:t>
            </a:r>
            <a:r>
              <a:rPr lang="en-US" sz="1400" dirty="0" smtClean="0">
                <a:latin typeface="+mn-lt"/>
              </a:rPr>
              <a:t>B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smtClean="0">
                <a:latin typeface="+mn-lt"/>
              </a:rPr>
              <a:t>(HxB2</a:t>
            </a:r>
            <a:r>
              <a:rPr lang="en-US" sz="1400" dirty="0">
                <a:latin typeface="+mn-lt"/>
              </a:rPr>
              <a:t>)</a:t>
            </a:r>
          </a:p>
          <a:p>
            <a:pPr defTabSz="914363">
              <a:lnSpc>
                <a:spcPct val="90000"/>
              </a:lnSpc>
              <a:spcBef>
                <a:spcPct val="20000"/>
              </a:spcBef>
            </a:pPr>
            <a:endParaRPr lang="fr-FR" altLang="fr-FR" sz="1400" dirty="0" smtClean="0">
              <a:latin typeface="+mn-lt"/>
            </a:endParaRPr>
          </a:p>
          <a:p>
            <a:pPr defTabSz="914363">
              <a:lnSpc>
                <a:spcPct val="90000"/>
              </a:lnSpc>
              <a:spcBef>
                <a:spcPct val="20000"/>
              </a:spcBef>
            </a:pPr>
            <a:endParaRPr lang="fr-FR" altLang="fr-FR" sz="1600" spc="-150" dirty="0">
              <a:ln w="3175">
                <a:noFill/>
              </a:ln>
              <a:gradFill>
                <a:gsLst>
                  <a:gs pos="0">
                    <a:srgbClr val="2E59B0"/>
                  </a:gs>
                  <a:gs pos="49000">
                    <a:srgbClr val="161D32"/>
                  </a:gs>
                  <a:gs pos="100000">
                    <a:srgbClr val="000000"/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cs typeface="Arial" charset="0"/>
            </a:endParaRPr>
          </a:p>
          <a:p>
            <a:pPr marL="342900" indent="-342900" defTabSz="914363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4"/>
            </a:pPr>
            <a:r>
              <a:rPr lang="fr-FR" sz="1600" b="1" dirty="0">
                <a:latin typeface="+mn-lt"/>
              </a:rPr>
              <a:t>Anti-Tat Oyi Ab against 3D epitope can neutralized Tat activity in vitro </a:t>
            </a:r>
            <a:r>
              <a:rPr lang="fr-FR" altLang="fr-FR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(Mediouni et al. JBC 2012 &amp; 2013)</a:t>
            </a:r>
          </a:p>
          <a:p>
            <a:pPr defTabSz="914363">
              <a:lnSpc>
                <a:spcPct val="90000"/>
              </a:lnSpc>
              <a:spcBef>
                <a:spcPct val="20000"/>
              </a:spcBef>
            </a:pPr>
            <a:r>
              <a:rPr lang="en-US" altLang="fr-FR" sz="1400" dirty="0">
                <a:latin typeface="+mn-lt"/>
              </a:rPr>
              <a:t>MAb</a:t>
            </a:r>
            <a:r>
              <a:rPr lang="fr-FR" altLang="fr-FR" sz="1400" dirty="0">
                <a:latin typeface="+mn-lt"/>
              </a:rPr>
              <a:t> 7G12 was shown to neutralise all Tat variants </a:t>
            </a:r>
          </a:p>
          <a:p>
            <a:pPr marL="285750" indent="-285750" defTabSz="914363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fr-FR" altLang="fr-FR" sz="1400" dirty="0">
              <a:latin typeface="+mn-lt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8" t="6479" r="42520"/>
          <a:stretch/>
        </p:blipFill>
        <p:spPr bwMode="auto">
          <a:xfrm>
            <a:off x="6372200" y="1412776"/>
            <a:ext cx="2448883" cy="2583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18"/>
          <p:cNvGrpSpPr>
            <a:grpSpLocks/>
          </p:cNvGrpSpPr>
          <p:nvPr/>
        </p:nvGrpSpPr>
        <p:grpSpPr bwMode="auto">
          <a:xfrm rot="1806529">
            <a:off x="6111691" y="1890737"/>
            <a:ext cx="1240808" cy="730552"/>
            <a:chOff x="1200" y="2832"/>
            <a:chExt cx="1296" cy="624"/>
          </a:xfrm>
        </p:grpSpPr>
        <p:sp>
          <p:nvSpPr>
            <p:cNvPr id="10" name="Line 19"/>
            <p:cNvSpPr>
              <a:spLocks noChangeShapeType="1"/>
            </p:cNvSpPr>
            <p:nvPr/>
          </p:nvSpPr>
          <p:spPr bwMode="auto">
            <a:xfrm flipH="1" flipV="1">
              <a:off x="2112" y="3120"/>
              <a:ext cx="384" cy="336"/>
            </a:xfrm>
            <a:prstGeom prst="line">
              <a:avLst/>
            </a:prstGeom>
            <a:noFill/>
            <a:ln w="76200">
              <a:solidFill>
                <a:srgbClr val="99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" name="Line 20"/>
            <p:cNvSpPr>
              <a:spLocks noChangeShapeType="1"/>
            </p:cNvSpPr>
            <p:nvPr/>
          </p:nvSpPr>
          <p:spPr bwMode="auto">
            <a:xfrm flipH="1">
              <a:off x="2112" y="2832"/>
              <a:ext cx="384" cy="288"/>
            </a:xfrm>
            <a:prstGeom prst="line">
              <a:avLst/>
            </a:prstGeom>
            <a:noFill/>
            <a:ln w="76200">
              <a:solidFill>
                <a:srgbClr val="99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2" name="Line 21"/>
            <p:cNvSpPr>
              <a:spLocks noChangeShapeType="1"/>
            </p:cNvSpPr>
            <p:nvPr/>
          </p:nvSpPr>
          <p:spPr bwMode="auto">
            <a:xfrm flipH="1">
              <a:off x="1200" y="3120"/>
              <a:ext cx="912" cy="0"/>
            </a:xfrm>
            <a:prstGeom prst="line">
              <a:avLst/>
            </a:prstGeom>
            <a:noFill/>
            <a:ln w="76200">
              <a:solidFill>
                <a:srgbClr val="99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5508104" y="1556792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fr-FR" altLang="fr-FR" dirty="0">
                <a:solidFill>
                  <a:srgbClr val="9900CC"/>
                </a:solidFill>
                <a:latin typeface="Times New Roman" panose="02020603050405020304" pitchFamily="18" charset="0"/>
              </a:rPr>
              <a:t>7G12</a:t>
            </a:r>
            <a:endParaRPr lang="fr-FR" altLang="fr-FR" dirty="0">
              <a:latin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15616" y="2780928"/>
            <a:ext cx="21711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fr-FR" altLang="fr-FR" sz="1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Mediouni</a:t>
            </a:r>
            <a:r>
              <a:rPr lang="fr-FR" altLang="fr-FR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et al. JBC 2013)</a:t>
            </a:r>
            <a:endParaRPr lang="fr-FR" altLang="fr-FR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4653136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00"/>
                </a:solidFill>
                <a:ea typeface="Calibri" panose="020F0502020204030204" pitchFamily="34" charset="0"/>
              </a:rPr>
              <a:t>Tat Oyi as a novel vaccine candidate </a:t>
            </a:r>
            <a:r>
              <a:rPr lang="en-US" b="1" dirty="0" smtClean="0">
                <a:solidFill>
                  <a:srgbClr val="000000"/>
                </a:solidFill>
                <a:ea typeface="Calibri" panose="020F0502020204030204" pitchFamily="34" charset="0"/>
              </a:rPr>
              <a:t>would </a:t>
            </a:r>
            <a:r>
              <a:rPr lang="en-US" b="1" dirty="0">
                <a:solidFill>
                  <a:srgbClr val="000000"/>
                </a:solidFill>
                <a:ea typeface="Calibri" panose="020F0502020204030204" pitchFamily="34" charset="0"/>
              </a:rPr>
              <a:t>induce an immune response to </a:t>
            </a:r>
            <a:r>
              <a:rPr lang="en-US" b="1" dirty="0" smtClean="0">
                <a:solidFill>
                  <a:srgbClr val="000000"/>
                </a:solidFill>
                <a:ea typeface="Calibri" panose="020F0502020204030204" pitchFamily="34" charset="0"/>
              </a:rPr>
              <a:t>a 3D epitope </a:t>
            </a:r>
            <a:r>
              <a:rPr lang="en-US" b="1" dirty="0">
                <a:solidFill>
                  <a:srgbClr val="000000"/>
                </a:solidFill>
                <a:ea typeface="Calibri" panose="020F0502020204030204" pitchFamily="34" charset="0"/>
              </a:rPr>
              <a:t>not </a:t>
            </a:r>
            <a:r>
              <a:rPr lang="en-US" b="1" dirty="0" smtClean="0">
                <a:solidFill>
                  <a:srgbClr val="000000"/>
                </a:solidFill>
                <a:ea typeface="Calibri" panose="020F0502020204030204" pitchFamily="34" charset="0"/>
              </a:rPr>
              <a:t>identified </a:t>
            </a:r>
            <a:r>
              <a:rPr lang="en-US" b="1" dirty="0">
                <a:solidFill>
                  <a:srgbClr val="000000"/>
                </a:solidFill>
                <a:ea typeface="Calibri" panose="020F0502020204030204" pitchFamily="34" charset="0"/>
              </a:rPr>
              <a:t>previously and able to neutralized the activity of native Tat in vivo.</a:t>
            </a:r>
          </a:p>
        </p:txBody>
      </p:sp>
    </p:spTree>
    <p:extLst>
      <p:ext uri="{BB962C8B-B14F-4D97-AF65-F5344CB8AC3E}">
        <p14:creationId xmlns:p14="http://schemas.microsoft.com/office/powerpoint/2010/main" val="8440123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443198"/>
          </a:xfrm>
        </p:spPr>
        <p:txBody>
          <a:bodyPr/>
          <a:lstStyle/>
          <a:p>
            <a:pPr algn="ctr"/>
            <a:r>
              <a:rPr lang="en-US" altLang="fr-F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Antibodies of seropositive patients recognize folded </a:t>
            </a:r>
            <a:r>
              <a:rPr lang="en-US" alt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Tat</a:t>
            </a:r>
            <a:endParaRPr lang="fr-FR" sz="3200" i="0" spc="-15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grpSp>
        <p:nvGrpSpPr>
          <p:cNvPr id="5" name="Group 147"/>
          <p:cNvGrpSpPr>
            <a:grpSpLocks/>
          </p:cNvGrpSpPr>
          <p:nvPr/>
        </p:nvGrpSpPr>
        <p:grpSpPr bwMode="auto">
          <a:xfrm>
            <a:off x="395536" y="981302"/>
            <a:ext cx="8174036" cy="921278"/>
            <a:chOff x="35" y="1203"/>
            <a:chExt cx="5529" cy="623"/>
          </a:xfrm>
        </p:grpSpPr>
        <p:sp>
          <p:nvSpPr>
            <p:cNvPr id="6" name="Rectangle 41"/>
            <p:cNvSpPr>
              <a:spLocks noChangeArrowheads="1"/>
            </p:cNvSpPr>
            <p:nvPr/>
          </p:nvSpPr>
          <p:spPr bwMode="auto">
            <a:xfrm>
              <a:off x="132" y="1203"/>
              <a:ext cx="5372" cy="6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fr-FR" altLang="fr-FR"/>
            </a:p>
          </p:txBody>
        </p:sp>
        <p:grpSp>
          <p:nvGrpSpPr>
            <p:cNvPr id="7" name="Group 112"/>
            <p:cNvGrpSpPr>
              <a:grpSpLocks/>
            </p:cNvGrpSpPr>
            <p:nvPr/>
          </p:nvGrpSpPr>
          <p:grpSpPr bwMode="auto">
            <a:xfrm>
              <a:off x="35" y="1300"/>
              <a:ext cx="5529" cy="526"/>
              <a:chOff x="35" y="1300"/>
              <a:chExt cx="5529" cy="526"/>
            </a:xfrm>
          </p:grpSpPr>
          <p:grpSp>
            <p:nvGrpSpPr>
              <p:cNvPr id="39" name="Group 100"/>
              <p:cNvGrpSpPr>
                <a:grpSpLocks/>
              </p:cNvGrpSpPr>
              <p:nvPr/>
            </p:nvGrpSpPr>
            <p:grpSpPr bwMode="auto">
              <a:xfrm>
                <a:off x="35" y="1300"/>
                <a:ext cx="5529" cy="297"/>
                <a:chOff x="35" y="1300"/>
                <a:chExt cx="5529" cy="297"/>
              </a:xfrm>
            </p:grpSpPr>
            <p:sp>
              <p:nvSpPr>
                <p:cNvPr id="51" name="Rectangle 57"/>
                <p:cNvSpPr>
                  <a:spLocks noChangeArrowheads="1"/>
                </p:cNvSpPr>
                <p:nvPr/>
              </p:nvSpPr>
              <p:spPr bwMode="auto">
                <a:xfrm>
                  <a:off x="35" y="1300"/>
                  <a:ext cx="58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12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 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2" name="Rectangle 58"/>
                <p:cNvSpPr>
                  <a:spLocks noChangeArrowheads="1"/>
                </p:cNvSpPr>
                <p:nvPr/>
              </p:nvSpPr>
              <p:spPr bwMode="auto">
                <a:xfrm>
                  <a:off x="746" y="1344"/>
                  <a:ext cx="301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1      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3" name="Rectangle 59"/>
                <p:cNvSpPr>
                  <a:spLocks noChangeArrowheads="1"/>
                </p:cNvSpPr>
                <p:nvPr/>
              </p:nvSpPr>
              <p:spPr bwMode="auto">
                <a:xfrm>
                  <a:off x="1065" y="1344"/>
                  <a:ext cx="86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  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4" name="Rectangle 60"/>
                <p:cNvSpPr>
                  <a:spLocks noChangeArrowheads="1"/>
                </p:cNvSpPr>
                <p:nvPr/>
              </p:nvSpPr>
              <p:spPr bwMode="auto">
                <a:xfrm>
                  <a:off x="1156" y="1344"/>
                  <a:ext cx="1806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 dirty="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10         20        30        40        5</a:t>
                  </a:r>
                  <a:endParaRPr lang="fr-FR" altLang="fr-FR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5" name="Rectangle 61"/>
                <p:cNvSpPr>
                  <a:spLocks noChangeArrowheads="1"/>
                </p:cNvSpPr>
                <p:nvPr/>
              </p:nvSpPr>
              <p:spPr bwMode="auto">
                <a:xfrm>
                  <a:off x="3042" y="1344"/>
                  <a:ext cx="43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0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6" name="Rectangle 62"/>
                <p:cNvSpPr>
                  <a:spLocks noChangeArrowheads="1"/>
                </p:cNvSpPr>
                <p:nvPr/>
              </p:nvSpPr>
              <p:spPr bwMode="auto">
                <a:xfrm>
                  <a:off x="3088" y="1344"/>
                  <a:ext cx="344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        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7" name="Rectangle 63"/>
                <p:cNvSpPr>
                  <a:spLocks noChangeArrowheads="1"/>
                </p:cNvSpPr>
                <p:nvPr/>
              </p:nvSpPr>
              <p:spPr bwMode="auto">
                <a:xfrm>
                  <a:off x="3453" y="1344"/>
                  <a:ext cx="1763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60        70        80        90       10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8" name="Rectangle 64"/>
                <p:cNvSpPr>
                  <a:spLocks noChangeArrowheads="1"/>
                </p:cNvSpPr>
                <p:nvPr/>
              </p:nvSpPr>
              <p:spPr bwMode="auto">
                <a:xfrm>
                  <a:off x="5294" y="1344"/>
                  <a:ext cx="43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0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9" name="Rectangle 65"/>
                <p:cNvSpPr>
                  <a:spLocks noChangeArrowheads="1"/>
                </p:cNvSpPr>
                <p:nvPr/>
              </p:nvSpPr>
              <p:spPr bwMode="auto">
                <a:xfrm>
                  <a:off x="5339" y="1344"/>
                  <a:ext cx="43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 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0" name="Rectangle 66"/>
                <p:cNvSpPr>
                  <a:spLocks noChangeArrowheads="1"/>
                </p:cNvSpPr>
                <p:nvPr/>
              </p:nvSpPr>
              <p:spPr bwMode="auto">
                <a:xfrm>
                  <a:off x="35" y="1423"/>
                  <a:ext cx="129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   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1" name="Rectangle 67"/>
                <p:cNvSpPr>
                  <a:spLocks noChangeArrowheads="1"/>
                </p:cNvSpPr>
                <p:nvPr/>
              </p:nvSpPr>
              <p:spPr bwMode="auto">
                <a:xfrm>
                  <a:off x="171" y="1423"/>
                  <a:ext cx="301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TatHXB2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2" name="Rectangle 68"/>
                <p:cNvSpPr>
                  <a:spLocks noChangeArrowheads="1"/>
                </p:cNvSpPr>
                <p:nvPr/>
              </p:nvSpPr>
              <p:spPr bwMode="auto">
                <a:xfrm>
                  <a:off x="490" y="1423"/>
                  <a:ext cx="43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 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3" name="Rectangle 69"/>
                <p:cNvSpPr>
                  <a:spLocks noChangeArrowheads="1"/>
                </p:cNvSpPr>
                <p:nvPr/>
              </p:nvSpPr>
              <p:spPr bwMode="auto">
                <a:xfrm>
                  <a:off x="746" y="1423"/>
                  <a:ext cx="946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MEPVDPRLEPWKHPGSQPKTAC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4" name="Rectangle 70"/>
                <p:cNvSpPr>
                  <a:spLocks noChangeArrowheads="1"/>
                </p:cNvSpPr>
                <p:nvPr/>
              </p:nvSpPr>
              <p:spPr bwMode="auto">
                <a:xfrm>
                  <a:off x="1739" y="1423"/>
                  <a:ext cx="688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TNCYCKKCCFHCQVCF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5" name="Rectangle 71"/>
                <p:cNvSpPr>
                  <a:spLocks noChangeArrowheads="1"/>
                </p:cNvSpPr>
                <p:nvPr/>
              </p:nvSpPr>
              <p:spPr bwMode="auto">
                <a:xfrm>
                  <a:off x="2459" y="1423"/>
                  <a:ext cx="473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ITKALGISYGR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6" name="Rectangle 72"/>
                <p:cNvSpPr>
                  <a:spLocks noChangeArrowheads="1"/>
                </p:cNvSpPr>
                <p:nvPr/>
              </p:nvSpPr>
              <p:spPr bwMode="auto">
                <a:xfrm>
                  <a:off x="2951" y="1423"/>
                  <a:ext cx="473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KKRRQRRRAHQ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7" name="Rectangle 73"/>
                <p:cNvSpPr>
                  <a:spLocks noChangeArrowheads="1"/>
                </p:cNvSpPr>
                <p:nvPr/>
              </p:nvSpPr>
              <p:spPr bwMode="auto">
                <a:xfrm>
                  <a:off x="3453" y="1423"/>
                  <a:ext cx="301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NSQTHQA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8" name="Rectangle 74"/>
                <p:cNvSpPr>
                  <a:spLocks noChangeArrowheads="1"/>
                </p:cNvSpPr>
                <p:nvPr/>
              </p:nvSpPr>
              <p:spPr bwMode="auto">
                <a:xfrm>
                  <a:off x="3762" y="1423"/>
                  <a:ext cx="215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SLSKQ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9" name="Rectangle 75"/>
                <p:cNvSpPr>
                  <a:spLocks noChangeArrowheads="1"/>
                </p:cNvSpPr>
                <p:nvPr/>
              </p:nvSpPr>
              <p:spPr bwMode="auto">
                <a:xfrm>
                  <a:off x="3990" y="1423"/>
                  <a:ext cx="43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P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0" name="Rectangle 76"/>
                <p:cNvSpPr>
                  <a:spLocks noChangeArrowheads="1"/>
                </p:cNvSpPr>
                <p:nvPr/>
              </p:nvSpPr>
              <p:spPr bwMode="auto">
                <a:xfrm>
                  <a:off x="4036" y="1423"/>
                  <a:ext cx="301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TSQPRGD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1" name="Rectangle 77"/>
                <p:cNvSpPr>
                  <a:spLocks noChangeArrowheads="1"/>
                </p:cNvSpPr>
                <p:nvPr/>
              </p:nvSpPr>
              <p:spPr bwMode="auto">
                <a:xfrm>
                  <a:off x="4346" y="1423"/>
                  <a:ext cx="43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-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2" name="Rectangle 78"/>
                <p:cNvSpPr>
                  <a:spLocks noChangeArrowheads="1"/>
                </p:cNvSpPr>
                <p:nvPr/>
              </p:nvSpPr>
              <p:spPr bwMode="auto">
                <a:xfrm>
                  <a:off x="4391" y="1423"/>
                  <a:ext cx="258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 dirty="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PTGPKE</a:t>
                  </a:r>
                  <a:endParaRPr lang="fr-FR" altLang="fr-FR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3" name="Rectangle 79"/>
                <p:cNvSpPr>
                  <a:spLocks noChangeArrowheads="1"/>
                </p:cNvSpPr>
                <p:nvPr/>
              </p:nvSpPr>
              <p:spPr bwMode="auto">
                <a:xfrm>
                  <a:off x="4665" y="1423"/>
                  <a:ext cx="43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-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4" name="Rectangle 80"/>
                <p:cNvSpPr>
                  <a:spLocks noChangeArrowheads="1"/>
                </p:cNvSpPr>
                <p:nvPr/>
              </p:nvSpPr>
              <p:spPr bwMode="auto">
                <a:xfrm>
                  <a:off x="4710" y="1423"/>
                  <a:ext cx="602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KKKVERETETDPFD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5" name="Rectangle 81"/>
                <p:cNvSpPr>
                  <a:spLocks noChangeArrowheads="1"/>
                </p:cNvSpPr>
                <p:nvPr/>
              </p:nvSpPr>
              <p:spPr bwMode="auto">
                <a:xfrm>
                  <a:off x="5339" y="1423"/>
                  <a:ext cx="43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 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6" name="Rectangle 82"/>
                <p:cNvSpPr>
                  <a:spLocks noChangeArrowheads="1"/>
                </p:cNvSpPr>
                <p:nvPr/>
              </p:nvSpPr>
              <p:spPr bwMode="auto">
                <a:xfrm>
                  <a:off x="5385" y="1423"/>
                  <a:ext cx="129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100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7" name="Rectangle 83"/>
                <p:cNvSpPr>
                  <a:spLocks noChangeArrowheads="1"/>
                </p:cNvSpPr>
                <p:nvPr/>
              </p:nvSpPr>
              <p:spPr bwMode="auto">
                <a:xfrm>
                  <a:off x="5521" y="1423"/>
                  <a:ext cx="43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 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8" name="Rectangle 84"/>
                <p:cNvSpPr>
                  <a:spLocks noChangeArrowheads="1"/>
                </p:cNvSpPr>
                <p:nvPr/>
              </p:nvSpPr>
              <p:spPr bwMode="auto">
                <a:xfrm>
                  <a:off x="35" y="1511"/>
                  <a:ext cx="129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   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9" name="Rectangle 85"/>
                <p:cNvSpPr>
                  <a:spLocks noChangeArrowheads="1"/>
                </p:cNvSpPr>
                <p:nvPr/>
              </p:nvSpPr>
              <p:spPr bwMode="auto">
                <a:xfrm>
                  <a:off x="171" y="1511"/>
                  <a:ext cx="258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TatEli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0" name="Rectangle 86"/>
                <p:cNvSpPr>
                  <a:spLocks noChangeArrowheads="1"/>
                </p:cNvSpPr>
                <p:nvPr/>
              </p:nvSpPr>
              <p:spPr bwMode="auto">
                <a:xfrm>
                  <a:off x="445" y="1511"/>
                  <a:ext cx="43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 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1" name="Rectangle 87"/>
                <p:cNvSpPr>
                  <a:spLocks noChangeArrowheads="1"/>
                </p:cNvSpPr>
                <p:nvPr/>
              </p:nvSpPr>
              <p:spPr bwMode="auto">
                <a:xfrm>
                  <a:off x="746" y="1511"/>
                  <a:ext cx="946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.D....N....N......R.P.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2" name="Rectangle 88"/>
                <p:cNvSpPr>
                  <a:spLocks noChangeArrowheads="1"/>
                </p:cNvSpPr>
                <p:nvPr/>
              </p:nvSpPr>
              <p:spPr bwMode="auto">
                <a:xfrm>
                  <a:off x="1739" y="1511"/>
                  <a:ext cx="688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 dirty="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NK.H.....Y..P...</a:t>
                  </a:r>
                  <a:endParaRPr lang="fr-FR" altLang="fr-FR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3" name="Rectangle 89"/>
                <p:cNvSpPr>
                  <a:spLocks noChangeArrowheads="1"/>
                </p:cNvSpPr>
                <p:nvPr/>
              </p:nvSpPr>
              <p:spPr bwMode="auto">
                <a:xfrm>
                  <a:off x="2459" y="1511"/>
                  <a:ext cx="473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LN.........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4" name="Rectangle 90"/>
                <p:cNvSpPr>
                  <a:spLocks noChangeArrowheads="1"/>
                </p:cNvSpPr>
                <p:nvPr/>
              </p:nvSpPr>
              <p:spPr bwMode="auto">
                <a:xfrm>
                  <a:off x="2951" y="1511"/>
                  <a:ext cx="473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.......GPP.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5" name="Rectangle 91"/>
                <p:cNvSpPr>
                  <a:spLocks noChangeArrowheads="1"/>
                </p:cNvSpPr>
                <p:nvPr/>
              </p:nvSpPr>
              <p:spPr bwMode="auto">
                <a:xfrm>
                  <a:off x="3453" y="1511"/>
                  <a:ext cx="301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GG.A..V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6" name="Rectangle 92"/>
                <p:cNvSpPr>
                  <a:spLocks noChangeArrowheads="1"/>
                </p:cNvSpPr>
                <p:nvPr/>
              </p:nvSpPr>
              <p:spPr bwMode="auto">
                <a:xfrm>
                  <a:off x="3762" y="1511"/>
                  <a:ext cx="215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PIP..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7" name="Rectangle 93"/>
                <p:cNvSpPr>
                  <a:spLocks noChangeArrowheads="1"/>
                </p:cNvSpPr>
                <p:nvPr/>
              </p:nvSpPr>
              <p:spPr bwMode="auto">
                <a:xfrm>
                  <a:off x="3990" y="1511"/>
                  <a:ext cx="43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.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8" name="Rectangle 94"/>
                <p:cNvSpPr>
                  <a:spLocks noChangeArrowheads="1"/>
                </p:cNvSpPr>
                <p:nvPr/>
              </p:nvSpPr>
              <p:spPr bwMode="auto">
                <a:xfrm>
                  <a:off x="4036" y="1511"/>
                  <a:ext cx="301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S......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9" name="Rectangle 95"/>
                <p:cNvSpPr>
                  <a:spLocks noChangeArrowheads="1"/>
                </p:cNvSpPr>
                <p:nvPr/>
              </p:nvSpPr>
              <p:spPr bwMode="auto">
                <a:xfrm>
                  <a:off x="4346" y="1511"/>
                  <a:ext cx="43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-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0" name="Rectangle 96"/>
                <p:cNvSpPr>
                  <a:spLocks noChangeArrowheads="1"/>
                </p:cNvSpPr>
                <p:nvPr/>
              </p:nvSpPr>
              <p:spPr bwMode="auto">
                <a:xfrm>
                  <a:off x="4391" y="1511"/>
                  <a:ext cx="817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......Q.....S.A...E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1" name="Rectangle 97"/>
                <p:cNvSpPr>
                  <a:spLocks noChangeArrowheads="1"/>
                </p:cNvSpPr>
                <p:nvPr/>
              </p:nvSpPr>
              <p:spPr bwMode="auto">
                <a:xfrm>
                  <a:off x="5248" y="1511"/>
                  <a:ext cx="172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    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2" name="Rectangle 98"/>
                <p:cNvSpPr>
                  <a:spLocks noChangeArrowheads="1"/>
                </p:cNvSpPr>
                <p:nvPr/>
              </p:nvSpPr>
              <p:spPr bwMode="auto">
                <a:xfrm>
                  <a:off x="5430" y="1511"/>
                  <a:ext cx="86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99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3" name="Rectangle 99"/>
                <p:cNvSpPr>
                  <a:spLocks noChangeArrowheads="1"/>
                </p:cNvSpPr>
                <p:nvPr/>
              </p:nvSpPr>
              <p:spPr bwMode="auto">
                <a:xfrm>
                  <a:off x="5521" y="1511"/>
                  <a:ext cx="43" cy="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900">
                      <a:solidFill>
                        <a:srgbClr val="000000"/>
                      </a:solidFill>
                      <a:latin typeface="Courier New" panose="02070309020205020404" pitchFamily="49" charset="0"/>
                    </a:rPr>
                    <a:t> </a:t>
                  </a:r>
                  <a:endParaRPr lang="fr-FR" altLang="fr-FR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0" name="Rectangle 101"/>
              <p:cNvSpPr>
                <a:spLocks noChangeArrowheads="1"/>
              </p:cNvSpPr>
              <p:nvPr/>
            </p:nvSpPr>
            <p:spPr bwMode="auto">
              <a:xfrm>
                <a:off x="733" y="1628"/>
                <a:ext cx="1018" cy="8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41" name="Rectangle 102"/>
              <p:cNvSpPr>
                <a:spLocks noChangeArrowheads="1"/>
              </p:cNvSpPr>
              <p:nvPr/>
            </p:nvSpPr>
            <p:spPr bwMode="auto">
              <a:xfrm>
                <a:off x="975" y="1620"/>
                <a:ext cx="382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Peptide 1</a:t>
                </a:r>
                <a:endParaRPr lang="fr-FR" altLang="fr-FR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2" name="Rectangle 103"/>
              <p:cNvSpPr>
                <a:spLocks noChangeArrowheads="1"/>
              </p:cNvSpPr>
              <p:nvPr/>
            </p:nvSpPr>
            <p:spPr bwMode="auto">
              <a:xfrm>
                <a:off x="1237" y="1715"/>
                <a:ext cx="1538" cy="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43" name="Rectangle 104"/>
              <p:cNvSpPr>
                <a:spLocks noChangeArrowheads="1"/>
              </p:cNvSpPr>
              <p:nvPr/>
            </p:nvSpPr>
            <p:spPr bwMode="auto">
              <a:xfrm>
                <a:off x="1638" y="1707"/>
                <a:ext cx="52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     Peptide 2</a:t>
                </a:r>
                <a:endParaRPr lang="fr-FR" altLang="fr-FR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" name="Rectangle 105"/>
              <p:cNvSpPr>
                <a:spLocks noChangeArrowheads="1"/>
              </p:cNvSpPr>
              <p:nvPr/>
            </p:nvSpPr>
            <p:spPr bwMode="auto">
              <a:xfrm>
                <a:off x="3286" y="1717"/>
                <a:ext cx="1318" cy="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45" name="Rectangle 106"/>
              <p:cNvSpPr>
                <a:spLocks noChangeArrowheads="1"/>
              </p:cNvSpPr>
              <p:nvPr/>
            </p:nvSpPr>
            <p:spPr bwMode="auto">
              <a:xfrm>
                <a:off x="3628" y="1711"/>
                <a:ext cx="72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2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  </a:t>
                </a:r>
                <a:endParaRPr lang="fr-FR" altLang="fr-FR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6" name="Rectangle 107"/>
              <p:cNvSpPr>
                <a:spLocks noChangeArrowheads="1"/>
              </p:cNvSpPr>
              <p:nvPr/>
            </p:nvSpPr>
            <p:spPr bwMode="auto">
              <a:xfrm>
                <a:off x="3728" y="1709"/>
                <a:ext cx="382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Peptide 4</a:t>
                </a:r>
                <a:endParaRPr lang="fr-FR" altLang="fr-FR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7" name="Rectangle 108"/>
              <p:cNvSpPr>
                <a:spLocks noChangeArrowheads="1"/>
              </p:cNvSpPr>
              <p:nvPr/>
            </p:nvSpPr>
            <p:spPr bwMode="auto">
              <a:xfrm>
                <a:off x="2454" y="1628"/>
                <a:ext cx="1582" cy="8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48" name="Rectangle 109"/>
              <p:cNvSpPr>
                <a:spLocks noChangeArrowheads="1"/>
              </p:cNvSpPr>
              <p:nvPr/>
            </p:nvSpPr>
            <p:spPr bwMode="auto">
              <a:xfrm>
                <a:off x="2962" y="1619"/>
                <a:ext cx="40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Peptide 3</a:t>
                </a:r>
                <a:endParaRPr lang="fr-FR" altLang="fr-FR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9" name="Rectangle 110"/>
              <p:cNvSpPr>
                <a:spLocks noChangeArrowheads="1"/>
              </p:cNvSpPr>
              <p:nvPr/>
            </p:nvSpPr>
            <p:spPr bwMode="auto">
              <a:xfrm>
                <a:off x="4033" y="1632"/>
                <a:ext cx="1274" cy="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50" name="Rectangle 111"/>
              <p:cNvSpPr>
                <a:spLocks noChangeArrowheads="1"/>
              </p:cNvSpPr>
              <p:nvPr/>
            </p:nvSpPr>
            <p:spPr bwMode="auto">
              <a:xfrm>
                <a:off x="4370" y="1623"/>
                <a:ext cx="4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 Peptide 5</a:t>
                </a:r>
                <a:endParaRPr lang="fr-FR" altLang="fr-FR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8" name="Group 115"/>
            <p:cNvGrpSpPr>
              <a:grpSpLocks/>
            </p:cNvGrpSpPr>
            <p:nvPr/>
          </p:nvGrpSpPr>
          <p:grpSpPr bwMode="auto">
            <a:xfrm>
              <a:off x="726" y="1628"/>
              <a:ext cx="259" cy="87"/>
              <a:chOff x="726" y="1628"/>
              <a:chExt cx="259" cy="87"/>
            </a:xfrm>
          </p:grpSpPr>
          <p:sp>
            <p:nvSpPr>
              <p:cNvPr id="37" name="Freeform 113"/>
              <p:cNvSpPr>
                <a:spLocks/>
              </p:cNvSpPr>
              <p:nvPr/>
            </p:nvSpPr>
            <p:spPr bwMode="auto">
              <a:xfrm>
                <a:off x="726" y="1628"/>
                <a:ext cx="16" cy="87"/>
              </a:xfrm>
              <a:custGeom>
                <a:avLst/>
                <a:gdLst>
                  <a:gd name="T0" fmla="*/ 8 w 32"/>
                  <a:gd name="T1" fmla="*/ 0 h 175"/>
                  <a:gd name="T2" fmla="*/ 1 w 32"/>
                  <a:gd name="T3" fmla="*/ 0 h 175"/>
                  <a:gd name="T4" fmla="*/ 0 w 32"/>
                  <a:gd name="T5" fmla="*/ 43 h 175"/>
                  <a:gd name="T6" fmla="*/ 7 w 32"/>
                  <a:gd name="T7" fmla="*/ 43 h 175"/>
                  <a:gd name="T8" fmla="*/ 8 w 32"/>
                  <a:gd name="T9" fmla="*/ 0 h 1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175"/>
                  <a:gd name="T17" fmla="*/ 32 w 32"/>
                  <a:gd name="T18" fmla="*/ 175 h 17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175">
                    <a:moveTo>
                      <a:pt x="32" y="0"/>
                    </a:moveTo>
                    <a:lnTo>
                      <a:pt x="2" y="0"/>
                    </a:lnTo>
                    <a:lnTo>
                      <a:pt x="0" y="175"/>
                    </a:lnTo>
                    <a:lnTo>
                      <a:pt x="30" y="175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" name="Freeform 114"/>
              <p:cNvSpPr>
                <a:spLocks/>
              </p:cNvSpPr>
              <p:nvPr/>
            </p:nvSpPr>
            <p:spPr bwMode="auto">
              <a:xfrm>
                <a:off x="733" y="1666"/>
                <a:ext cx="252" cy="11"/>
              </a:xfrm>
              <a:custGeom>
                <a:avLst/>
                <a:gdLst>
                  <a:gd name="T0" fmla="*/ 126 w 504"/>
                  <a:gd name="T1" fmla="*/ 6 h 22"/>
                  <a:gd name="T2" fmla="*/ 126 w 504"/>
                  <a:gd name="T3" fmla="*/ 1 h 22"/>
                  <a:gd name="T4" fmla="*/ 0 w 504"/>
                  <a:gd name="T5" fmla="*/ 0 h 22"/>
                  <a:gd name="T6" fmla="*/ 0 w 504"/>
                  <a:gd name="T7" fmla="*/ 6 h 22"/>
                  <a:gd name="T8" fmla="*/ 126 w 504"/>
                  <a:gd name="T9" fmla="*/ 6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4"/>
                  <a:gd name="T16" fmla="*/ 0 h 22"/>
                  <a:gd name="T17" fmla="*/ 504 w 504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4" h="22">
                    <a:moveTo>
                      <a:pt x="504" y="22"/>
                    </a:moveTo>
                    <a:lnTo>
                      <a:pt x="504" y="2"/>
                    </a:lnTo>
                    <a:lnTo>
                      <a:pt x="0" y="0"/>
                    </a:lnTo>
                    <a:lnTo>
                      <a:pt x="0" y="21"/>
                    </a:lnTo>
                    <a:lnTo>
                      <a:pt x="504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9" name="Group 118"/>
            <p:cNvGrpSpPr>
              <a:grpSpLocks/>
            </p:cNvGrpSpPr>
            <p:nvPr/>
          </p:nvGrpSpPr>
          <p:grpSpPr bwMode="auto">
            <a:xfrm>
              <a:off x="1489" y="1628"/>
              <a:ext cx="301" cy="87"/>
              <a:chOff x="1489" y="1628"/>
              <a:chExt cx="301" cy="87"/>
            </a:xfrm>
          </p:grpSpPr>
          <p:sp>
            <p:nvSpPr>
              <p:cNvPr id="35" name="Freeform 116"/>
              <p:cNvSpPr>
                <a:spLocks/>
              </p:cNvSpPr>
              <p:nvPr/>
            </p:nvSpPr>
            <p:spPr bwMode="auto">
              <a:xfrm>
                <a:off x="1774" y="1628"/>
                <a:ext cx="16" cy="87"/>
              </a:xfrm>
              <a:custGeom>
                <a:avLst/>
                <a:gdLst>
                  <a:gd name="T0" fmla="*/ 8 w 31"/>
                  <a:gd name="T1" fmla="*/ 0 h 175"/>
                  <a:gd name="T2" fmla="*/ 0 w 31"/>
                  <a:gd name="T3" fmla="*/ 0 h 175"/>
                  <a:gd name="T4" fmla="*/ 1 w 31"/>
                  <a:gd name="T5" fmla="*/ 43 h 175"/>
                  <a:gd name="T6" fmla="*/ 8 w 31"/>
                  <a:gd name="T7" fmla="*/ 43 h 175"/>
                  <a:gd name="T8" fmla="*/ 8 w 31"/>
                  <a:gd name="T9" fmla="*/ 0 h 1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75"/>
                  <a:gd name="T17" fmla="*/ 31 w 31"/>
                  <a:gd name="T18" fmla="*/ 175 h 17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75">
                    <a:moveTo>
                      <a:pt x="30" y="0"/>
                    </a:moveTo>
                    <a:lnTo>
                      <a:pt x="0" y="0"/>
                    </a:lnTo>
                    <a:lnTo>
                      <a:pt x="2" y="175"/>
                    </a:lnTo>
                    <a:lnTo>
                      <a:pt x="31" y="175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" name="Freeform 117"/>
              <p:cNvSpPr>
                <a:spLocks/>
              </p:cNvSpPr>
              <p:nvPr/>
            </p:nvSpPr>
            <p:spPr bwMode="auto">
              <a:xfrm>
                <a:off x="1489" y="1666"/>
                <a:ext cx="293" cy="11"/>
              </a:xfrm>
              <a:custGeom>
                <a:avLst/>
                <a:gdLst>
                  <a:gd name="T0" fmla="*/ 0 w 586"/>
                  <a:gd name="T1" fmla="*/ 1 h 22"/>
                  <a:gd name="T2" fmla="*/ 0 w 586"/>
                  <a:gd name="T3" fmla="*/ 6 h 22"/>
                  <a:gd name="T4" fmla="*/ 147 w 586"/>
                  <a:gd name="T5" fmla="*/ 6 h 22"/>
                  <a:gd name="T6" fmla="*/ 147 w 586"/>
                  <a:gd name="T7" fmla="*/ 0 h 22"/>
                  <a:gd name="T8" fmla="*/ 0 w 586"/>
                  <a:gd name="T9" fmla="*/ 1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86"/>
                  <a:gd name="T16" fmla="*/ 0 h 22"/>
                  <a:gd name="T17" fmla="*/ 586 w 586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86" h="22">
                    <a:moveTo>
                      <a:pt x="0" y="2"/>
                    </a:moveTo>
                    <a:lnTo>
                      <a:pt x="0" y="22"/>
                    </a:lnTo>
                    <a:lnTo>
                      <a:pt x="586" y="21"/>
                    </a:lnTo>
                    <a:lnTo>
                      <a:pt x="586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0" name="Group 121"/>
            <p:cNvGrpSpPr>
              <a:grpSpLocks/>
            </p:cNvGrpSpPr>
            <p:nvPr/>
          </p:nvGrpSpPr>
          <p:grpSpPr bwMode="auto">
            <a:xfrm>
              <a:off x="1272" y="1715"/>
              <a:ext cx="511" cy="87"/>
              <a:chOff x="1272" y="1715"/>
              <a:chExt cx="511" cy="87"/>
            </a:xfrm>
          </p:grpSpPr>
          <p:sp>
            <p:nvSpPr>
              <p:cNvPr id="33" name="Freeform 119"/>
              <p:cNvSpPr>
                <a:spLocks/>
              </p:cNvSpPr>
              <p:nvPr/>
            </p:nvSpPr>
            <p:spPr bwMode="auto">
              <a:xfrm>
                <a:off x="1272" y="1715"/>
                <a:ext cx="16" cy="87"/>
              </a:xfrm>
              <a:custGeom>
                <a:avLst/>
                <a:gdLst>
                  <a:gd name="T0" fmla="*/ 8 w 34"/>
                  <a:gd name="T1" fmla="*/ 0 h 174"/>
                  <a:gd name="T2" fmla="*/ 1 w 34"/>
                  <a:gd name="T3" fmla="*/ 0 h 174"/>
                  <a:gd name="T4" fmla="*/ 0 w 34"/>
                  <a:gd name="T5" fmla="*/ 44 h 174"/>
                  <a:gd name="T6" fmla="*/ 7 w 34"/>
                  <a:gd name="T7" fmla="*/ 44 h 174"/>
                  <a:gd name="T8" fmla="*/ 8 w 34"/>
                  <a:gd name="T9" fmla="*/ 0 h 1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74"/>
                  <a:gd name="T17" fmla="*/ 34 w 34"/>
                  <a:gd name="T18" fmla="*/ 174 h 17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74">
                    <a:moveTo>
                      <a:pt x="34" y="0"/>
                    </a:moveTo>
                    <a:lnTo>
                      <a:pt x="4" y="0"/>
                    </a:lnTo>
                    <a:lnTo>
                      <a:pt x="0" y="174"/>
                    </a:lnTo>
                    <a:lnTo>
                      <a:pt x="30" y="174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" name="Freeform 120"/>
              <p:cNvSpPr>
                <a:spLocks/>
              </p:cNvSpPr>
              <p:nvPr/>
            </p:nvSpPr>
            <p:spPr bwMode="auto">
              <a:xfrm>
                <a:off x="1280" y="1753"/>
                <a:ext cx="503" cy="11"/>
              </a:xfrm>
              <a:custGeom>
                <a:avLst/>
                <a:gdLst>
                  <a:gd name="T0" fmla="*/ 252 w 1005"/>
                  <a:gd name="T1" fmla="*/ 6 h 22"/>
                  <a:gd name="T2" fmla="*/ 252 w 1005"/>
                  <a:gd name="T3" fmla="*/ 1 h 22"/>
                  <a:gd name="T4" fmla="*/ 0 w 1005"/>
                  <a:gd name="T5" fmla="*/ 0 h 22"/>
                  <a:gd name="T6" fmla="*/ 0 w 1005"/>
                  <a:gd name="T7" fmla="*/ 6 h 22"/>
                  <a:gd name="T8" fmla="*/ 252 w 1005"/>
                  <a:gd name="T9" fmla="*/ 6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5"/>
                  <a:gd name="T16" fmla="*/ 0 h 22"/>
                  <a:gd name="T17" fmla="*/ 1005 w 1005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5" h="22">
                    <a:moveTo>
                      <a:pt x="1005" y="22"/>
                    </a:moveTo>
                    <a:lnTo>
                      <a:pt x="1005" y="1"/>
                    </a:lnTo>
                    <a:lnTo>
                      <a:pt x="0" y="0"/>
                    </a:lnTo>
                    <a:lnTo>
                      <a:pt x="0" y="21"/>
                    </a:lnTo>
                    <a:lnTo>
                      <a:pt x="1005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1" name="Group 124"/>
            <p:cNvGrpSpPr>
              <a:grpSpLocks/>
            </p:cNvGrpSpPr>
            <p:nvPr/>
          </p:nvGrpSpPr>
          <p:grpSpPr bwMode="auto">
            <a:xfrm>
              <a:off x="2370" y="1715"/>
              <a:ext cx="511" cy="87"/>
              <a:chOff x="2370" y="1715"/>
              <a:chExt cx="511" cy="87"/>
            </a:xfrm>
          </p:grpSpPr>
          <p:sp>
            <p:nvSpPr>
              <p:cNvPr id="31" name="Freeform 122"/>
              <p:cNvSpPr>
                <a:spLocks/>
              </p:cNvSpPr>
              <p:nvPr/>
            </p:nvSpPr>
            <p:spPr bwMode="auto">
              <a:xfrm>
                <a:off x="2865" y="1715"/>
                <a:ext cx="16" cy="87"/>
              </a:xfrm>
              <a:custGeom>
                <a:avLst/>
                <a:gdLst>
                  <a:gd name="T0" fmla="*/ 7 w 34"/>
                  <a:gd name="T1" fmla="*/ 0 h 174"/>
                  <a:gd name="T2" fmla="*/ 0 w 34"/>
                  <a:gd name="T3" fmla="*/ 0 h 174"/>
                  <a:gd name="T4" fmla="*/ 1 w 34"/>
                  <a:gd name="T5" fmla="*/ 44 h 174"/>
                  <a:gd name="T6" fmla="*/ 8 w 34"/>
                  <a:gd name="T7" fmla="*/ 44 h 174"/>
                  <a:gd name="T8" fmla="*/ 7 w 34"/>
                  <a:gd name="T9" fmla="*/ 0 h 1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74"/>
                  <a:gd name="T17" fmla="*/ 34 w 34"/>
                  <a:gd name="T18" fmla="*/ 174 h 17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74">
                    <a:moveTo>
                      <a:pt x="30" y="0"/>
                    </a:moveTo>
                    <a:lnTo>
                      <a:pt x="0" y="0"/>
                    </a:lnTo>
                    <a:lnTo>
                      <a:pt x="4" y="174"/>
                    </a:lnTo>
                    <a:lnTo>
                      <a:pt x="34" y="174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" name="Freeform 123"/>
              <p:cNvSpPr>
                <a:spLocks/>
              </p:cNvSpPr>
              <p:nvPr/>
            </p:nvSpPr>
            <p:spPr bwMode="auto">
              <a:xfrm>
                <a:off x="2370" y="1753"/>
                <a:ext cx="503" cy="11"/>
              </a:xfrm>
              <a:custGeom>
                <a:avLst/>
                <a:gdLst>
                  <a:gd name="T0" fmla="*/ 0 w 1005"/>
                  <a:gd name="T1" fmla="*/ 1 h 22"/>
                  <a:gd name="T2" fmla="*/ 0 w 1005"/>
                  <a:gd name="T3" fmla="*/ 6 h 22"/>
                  <a:gd name="T4" fmla="*/ 252 w 1005"/>
                  <a:gd name="T5" fmla="*/ 6 h 22"/>
                  <a:gd name="T6" fmla="*/ 252 w 1005"/>
                  <a:gd name="T7" fmla="*/ 0 h 22"/>
                  <a:gd name="T8" fmla="*/ 0 w 1005"/>
                  <a:gd name="T9" fmla="*/ 1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5"/>
                  <a:gd name="T16" fmla="*/ 0 h 22"/>
                  <a:gd name="T17" fmla="*/ 1005 w 1005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5" h="22">
                    <a:moveTo>
                      <a:pt x="0" y="1"/>
                    </a:moveTo>
                    <a:lnTo>
                      <a:pt x="0" y="22"/>
                    </a:lnTo>
                    <a:lnTo>
                      <a:pt x="1005" y="21"/>
                    </a:lnTo>
                    <a:lnTo>
                      <a:pt x="1005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2" name="Group 127"/>
            <p:cNvGrpSpPr>
              <a:grpSpLocks/>
            </p:cNvGrpSpPr>
            <p:nvPr/>
          </p:nvGrpSpPr>
          <p:grpSpPr bwMode="auto">
            <a:xfrm>
              <a:off x="2447" y="1628"/>
              <a:ext cx="553" cy="87"/>
              <a:chOff x="2447" y="1628"/>
              <a:chExt cx="553" cy="87"/>
            </a:xfrm>
          </p:grpSpPr>
          <p:sp>
            <p:nvSpPr>
              <p:cNvPr id="29" name="Freeform 125"/>
              <p:cNvSpPr>
                <a:spLocks/>
              </p:cNvSpPr>
              <p:nvPr/>
            </p:nvSpPr>
            <p:spPr bwMode="auto">
              <a:xfrm>
                <a:off x="2447" y="1628"/>
                <a:ext cx="17" cy="87"/>
              </a:xfrm>
              <a:custGeom>
                <a:avLst/>
                <a:gdLst>
                  <a:gd name="T0" fmla="*/ 9 w 33"/>
                  <a:gd name="T1" fmla="*/ 0 h 175"/>
                  <a:gd name="T2" fmla="*/ 1 w 33"/>
                  <a:gd name="T3" fmla="*/ 0 h 175"/>
                  <a:gd name="T4" fmla="*/ 0 w 33"/>
                  <a:gd name="T5" fmla="*/ 43 h 175"/>
                  <a:gd name="T6" fmla="*/ 8 w 33"/>
                  <a:gd name="T7" fmla="*/ 43 h 175"/>
                  <a:gd name="T8" fmla="*/ 9 w 33"/>
                  <a:gd name="T9" fmla="*/ 0 h 1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75"/>
                  <a:gd name="T17" fmla="*/ 33 w 33"/>
                  <a:gd name="T18" fmla="*/ 175 h 17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75">
                    <a:moveTo>
                      <a:pt x="33" y="0"/>
                    </a:moveTo>
                    <a:lnTo>
                      <a:pt x="3" y="0"/>
                    </a:lnTo>
                    <a:lnTo>
                      <a:pt x="0" y="175"/>
                    </a:lnTo>
                    <a:lnTo>
                      <a:pt x="29" y="175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" name="Freeform 126"/>
              <p:cNvSpPr>
                <a:spLocks/>
              </p:cNvSpPr>
              <p:nvPr/>
            </p:nvSpPr>
            <p:spPr bwMode="auto">
              <a:xfrm>
                <a:off x="2455" y="1666"/>
                <a:ext cx="545" cy="11"/>
              </a:xfrm>
              <a:custGeom>
                <a:avLst/>
                <a:gdLst>
                  <a:gd name="T0" fmla="*/ 273 w 1090"/>
                  <a:gd name="T1" fmla="*/ 6 h 22"/>
                  <a:gd name="T2" fmla="*/ 273 w 1090"/>
                  <a:gd name="T3" fmla="*/ 1 h 22"/>
                  <a:gd name="T4" fmla="*/ 0 w 1090"/>
                  <a:gd name="T5" fmla="*/ 0 h 22"/>
                  <a:gd name="T6" fmla="*/ 0 w 1090"/>
                  <a:gd name="T7" fmla="*/ 6 h 22"/>
                  <a:gd name="T8" fmla="*/ 273 w 1090"/>
                  <a:gd name="T9" fmla="*/ 6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90"/>
                  <a:gd name="T16" fmla="*/ 0 h 22"/>
                  <a:gd name="T17" fmla="*/ 1090 w 1090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90" h="22">
                    <a:moveTo>
                      <a:pt x="1090" y="22"/>
                    </a:moveTo>
                    <a:lnTo>
                      <a:pt x="1090" y="2"/>
                    </a:lnTo>
                    <a:lnTo>
                      <a:pt x="0" y="0"/>
                    </a:lnTo>
                    <a:lnTo>
                      <a:pt x="0" y="21"/>
                    </a:lnTo>
                    <a:lnTo>
                      <a:pt x="1090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3" name="Group 130"/>
            <p:cNvGrpSpPr>
              <a:grpSpLocks/>
            </p:cNvGrpSpPr>
            <p:nvPr/>
          </p:nvGrpSpPr>
          <p:grpSpPr bwMode="auto">
            <a:xfrm>
              <a:off x="3504" y="1628"/>
              <a:ext cx="511" cy="87"/>
              <a:chOff x="3504" y="1628"/>
              <a:chExt cx="511" cy="87"/>
            </a:xfrm>
          </p:grpSpPr>
          <p:sp>
            <p:nvSpPr>
              <p:cNvPr id="27" name="Freeform 128"/>
              <p:cNvSpPr>
                <a:spLocks/>
              </p:cNvSpPr>
              <p:nvPr/>
            </p:nvSpPr>
            <p:spPr bwMode="auto">
              <a:xfrm>
                <a:off x="3998" y="1628"/>
                <a:ext cx="17" cy="87"/>
              </a:xfrm>
              <a:custGeom>
                <a:avLst/>
                <a:gdLst>
                  <a:gd name="T0" fmla="*/ 8 w 33"/>
                  <a:gd name="T1" fmla="*/ 0 h 175"/>
                  <a:gd name="T2" fmla="*/ 0 w 33"/>
                  <a:gd name="T3" fmla="*/ 0 h 175"/>
                  <a:gd name="T4" fmla="*/ 1 w 33"/>
                  <a:gd name="T5" fmla="*/ 43 h 175"/>
                  <a:gd name="T6" fmla="*/ 9 w 33"/>
                  <a:gd name="T7" fmla="*/ 43 h 175"/>
                  <a:gd name="T8" fmla="*/ 8 w 33"/>
                  <a:gd name="T9" fmla="*/ 0 h 1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75"/>
                  <a:gd name="T17" fmla="*/ 33 w 33"/>
                  <a:gd name="T18" fmla="*/ 175 h 17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75">
                    <a:moveTo>
                      <a:pt x="30" y="0"/>
                    </a:moveTo>
                    <a:lnTo>
                      <a:pt x="0" y="0"/>
                    </a:lnTo>
                    <a:lnTo>
                      <a:pt x="3" y="175"/>
                    </a:lnTo>
                    <a:lnTo>
                      <a:pt x="33" y="175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" name="Freeform 129"/>
              <p:cNvSpPr>
                <a:spLocks/>
              </p:cNvSpPr>
              <p:nvPr/>
            </p:nvSpPr>
            <p:spPr bwMode="auto">
              <a:xfrm>
                <a:off x="3504" y="1666"/>
                <a:ext cx="502" cy="11"/>
              </a:xfrm>
              <a:custGeom>
                <a:avLst/>
                <a:gdLst>
                  <a:gd name="T0" fmla="*/ 0 w 1006"/>
                  <a:gd name="T1" fmla="*/ 1 h 22"/>
                  <a:gd name="T2" fmla="*/ 0 w 1006"/>
                  <a:gd name="T3" fmla="*/ 6 h 22"/>
                  <a:gd name="T4" fmla="*/ 251 w 1006"/>
                  <a:gd name="T5" fmla="*/ 6 h 22"/>
                  <a:gd name="T6" fmla="*/ 251 w 1006"/>
                  <a:gd name="T7" fmla="*/ 0 h 22"/>
                  <a:gd name="T8" fmla="*/ 0 w 1006"/>
                  <a:gd name="T9" fmla="*/ 1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6"/>
                  <a:gd name="T16" fmla="*/ 0 h 22"/>
                  <a:gd name="T17" fmla="*/ 1006 w 1006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6" h="22">
                    <a:moveTo>
                      <a:pt x="0" y="2"/>
                    </a:moveTo>
                    <a:lnTo>
                      <a:pt x="0" y="22"/>
                    </a:lnTo>
                    <a:lnTo>
                      <a:pt x="1006" y="21"/>
                    </a:lnTo>
                    <a:lnTo>
                      <a:pt x="1006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4" name="Group 133"/>
            <p:cNvGrpSpPr>
              <a:grpSpLocks/>
            </p:cNvGrpSpPr>
            <p:nvPr/>
          </p:nvGrpSpPr>
          <p:grpSpPr bwMode="auto">
            <a:xfrm>
              <a:off x="4000" y="1628"/>
              <a:ext cx="385" cy="87"/>
              <a:chOff x="4000" y="1628"/>
              <a:chExt cx="385" cy="87"/>
            </a:xfrm>
          </p:grpSpPr>
          <p:sp>
            <p:nvSpPr>
              <p:cNvPr id="25" name="Freeform 131"/>
              <p:cNvSpPr>
                <a:spLocks/>
              </p:cNvSpPr>
              <p:nvPr/>
            </p:nvSpPr>
            <p:spPr bwMode="auto">
              <a:xfrm>
                <a:off x="4000" y="1628"/>
                <a:ext cx="16" cy="87"/>
              </a:xfrm>
              <a:custGeom>
                <a:avLst/>
                <a:gdLst>
                  <a:gd name="T0" fmla="*/ 8 w 32"/>
                  <a:gd name="T1" fmla="*/ 0 h 175"/>
                  <a:gd name="T2" fmla="*/ 1 w 32"/>
                  <a:gd name="T3" fmla="*/ 0 h 175"/>
                  <a:gd name="T4" fmla="*/ 0 w 32"/>
                  <a:gd name="T5" fmla="*/ 43 h 175"/>
                  <a:gd name="T6" fmla="*/ 7 w 32"/>
                  <a:gd name="T7" fmla="*/ 43 h 175"/>
                  <a:gd name="T8" fmla="*/ 8 w 32"/>
                  <a:gd name="T9" fmla="*/ 0 h 1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175"/>
                  <a:gd name="T17" fmla="*/ 32 w 32"/>
                  <a:gd name="T18" fmla="*/ 175 h 17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175">
                    <a:moveTo>
                      <a:pt x="32" y="0"/>
                    </a:moveTo>
                    <a:lnTo>
                      <a:pt x="2" y="0"/>
                    </a:lnTo>
                    <a:lnTo>
                      <a:pt x="0" y="175"/>
                    </a:lnTo>
                    <a:lnTo>
                      <a:pt x="30" y="175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" name="Freeform 132"/>
              <p:cNvSpPr>
                <a:spLocks/>
              </p:cNvSpPr>
              <p:nvPr/>
            </p:nvSpPr>
            <p:spPr bwMode="auto">
              <a:xfrm>
                <a:off x="4008" y="1666"/>
                <a:ext cx="377" cy="11"/>
              </a:xfrm>
              <a:custGeom>
                <a:avLst/>
                <a:gdLst>
                  <a:gd name="T0" fmla="*/ 189 w 754"/>
                  <a:gd name="T1" fmla="*/ 6 h 22"/>
                  <a:gd name="T2" fmla="*/ 189 w 754"/>
                  <a:gd name="T3" fmla="*/ 1 h 22"/>
                  <a:gd name="T4" fmla="*/ 0 w 754"/>
                  <a:gd name="T5" fmla="*/ 0 h 22"/>
                  <a:gd name="T6" fmla="*/ 0 w 754"/>
                  <a:gd name="T7" fmla="*/ 6 h 22"/>
                  <a:gd name="T8" fmla="*/ 189 w 754"/>
                  <a:gd name="T9" fmla="*/ 6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4"/>
                  <a:gd name="T16" fmla="*/ 0 h 22"/>
                  <a:gd name="T17" fmla="*/ 754 w 754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4" h="22">
                    <a:moveTo>
                      <a:pt x="754" y="22"/>
                    </a:moveTo>
                    <a:lnTo>
                      <a:pt x="754" y="2"/>
                    </a:lnTo>
                    <a:lnTo>
                      <a:pt x="0" y="0"/>
                    </a:lnTo>
                    <a:lnTo>
                      <a:pt x="0" y="21"/>
                    </a:lnTo>
                    <a:lnTo>
                      <a:pt x="754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5" name="Group 136"/>
            <p:cNvGrpSpPr>
              <a:grpSpLocks/>
            </p:cNvGrpSpPr>
            <p:nvPr/>
          </p:nvGrpSpPr>
          <p:grpSpPr bwMode="auto">
            <a:xfrm>
              <a:off x="4973" y="1628"/>
              <a:ext cx="385" cy="87"/>
              <a:chOff x="4973" y="1628"/>
              <a:chExt cx="385" cy="87"/>
            </a:xfrm>
          </p:grpSpPr>
          <p:sp>
            <p:nvSpPr>
              <p:cNvPr id="23" name="Freeform 134"/>
              <p:cNvSpPr>
                <a:spLocks/>
              </p:cNvSpPr>
              <p:nvPr/>
            </p:nvSpPr>
            <p:spPr bwMode="auto">
              <a:xfrm>
                <a:off x="5342" y="1628"/>
                <a:ext cx="16" cy="87"/>
              </a:xfrm>
              <a:custGeom>
                <a:avLst/>
                <a:gdLst>
                  <a:gd name="T0" fmla="*/ 8 w 31"/>
                  <a:gd name="T1" fmla="*/ 0 h 175"/>
                  <a:gd name="T2" fmla="*/ 0 w 31"/>
                  <a:gd name="T3" fmla="*/ 0 h 175"/>
                  <a:gd name="T4" fmla="*/ 1 w 31"/>
                  <a:gd name="T5" fmla="*/ 43 h 175"/>
                  <a:gd name="T6" fmla="*/ 8 w 31"/>
                  <a:gd name="T7" fmla="*/ 43 h 175"/>
                  <a:gd name="T8" fmla="*/ 8 w 31"/>
                  <a:gd name="T9" fmla="*/ 0 h 1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175"/>
                  <a:gd name="T17" fmla="*/ 31 w 31"/>
                  <a:gd name="T18" fmla="*/ 175 h 17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175">
                    <a:moveTo>
                      <a:pt x="30" y="0"/>
                    </a:moveTo>
                    <a:lnTo>
                      <a:pt x="0" y="0"/>
                    </a:lnTo>
                    <a:lnTo>
                      <a:pt x="2" y="175"/>
                    </a:lnTo>
                    <a:lnTo>
                      <a:pt x="31" y="175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" name="Freeform 135"/>
              <p:cNvSpPr>
                <a:spLocks/>
              </p:cNvSpPr>
              <p:nvPr/>
            </p:nvSpPr>
            <p:spPr bwMode="auto">
              <a:xfrm>
                <a:off x="4973" y="1666"/>
                <a:ext cx="376" cy="11"/>
              </a:xfrm>
              <a:custGeom>
                <a:avLst/>
                <a:gdLst>
                  <a:gd name="T0" fmla="*/ 0 w 754"/>
                  <a:gd name="T1" fmla="*/ 1 h 22"/>
                  <a:gd name="T2" fmla="*/ 0 w 754"/>
                  <a:gd name="T3" fmla="*/ 6 h 22"/>
                  <a:gd name="T4" fmla="*/ 188 w 754"/>
                  <a:gd name="T5" fmla="*/ 6 h 22"/>
                  <a:gd name="T6" fmla="*/ 188 w 754"/>
                  <a:gd name="T7" fmla="*/ 0 h 22"/>
                  <a:gd name="T8" fmla="*/ 0 w 754"/>
                  <a:gd name="T9" fmla="*/ 1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4"/>
                  <a:gd name="T16" fmla="*/ 0 h 22"/>
                  <a:gd name="T17" fmla="*/ 754 w 754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4" h="22">
                    <a:moveTo>
                      <a:pt x="0" y="2"/>
                    </a:moveTo>
                    <a:lnTo>
                      <a:pt x="0" y="22"/>
                    </a:lnTo>
                    <a:lnTo>
                      <a:pt x="754" y="21"/>
                    </a:lnTo>
                    <a:lnTo>
                      <a:pt x="754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6" name="Group 139"/>
            <p:cNvGrpSpPr>
              <a:grpSpLocks/>
            </p:cNvGrpSpPr>
            <p:nvPr/>
          </p:nvGrpSpPr>
          <p:grpSpPr bwMode="auto">
            <a:xfrm>
              <a:off x="3286" y="1715"/>
              <a:ext cx="427" cy="87"/>
              <a:chOff x="3286" y="1715"/>
              <a:chExt cx="427" cy="87"/>
            </a:xfrm>
          </p:grpSpPr>
          <p:sp>
            <p:nvSpPr>
              <p:cNvPr id="21" name="Freeform 137"/>
              <p:cNvSpPr>
                <a:spLocks/>
              </p:cNvSpPr>
              <p:nvPr/>
            </p:nvSpPr>
            <p:spPr bwMode="auto">
              <a:xfrm>
                <a:off x="3286" y="1715"/>
                <a:ext cx="17" cy="87"/>
              </a:xfrm>
              <a:custGeom>
                <a:avLst/>
                <a:gdLst>
                  <a:gd name="T0" fmla="*/ 9 w 34"/>
                  <a:gd name="T1" fmla="*/ 0 h 174"/>
                  <a:gd name="T2" fmla="*/ 1 w 34"/>
                  <a:gd name="T3" fmla="*/ 0 h 174"/>
                  <a:gd name="T4" fmla="*/ 0 w 34"/>
                  <a:gd name="T5" fmla="*/ 44 h 174"/>
                  <a:gd name="T6" fmla="*/ 7 w 34"/>
                  <a:gd name="T7" fmla="*/ 44 h 174"/>
                  <a:gd name="T8" fmla="*/ 9 w 34"/>
                  <a:gd name="T9" fmla="*/ 0 h 1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74"/>
                  <a:gd name="T17" fmla="*/ 34 w 34"/>
                  <a:gd name="T18" fmla="*/ 174 h 17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74">
                    <a:moveTo>
                      <a:pt x="34" y="0"/>
                    </a:moveTo>
                    <a:lnTo>
                      <a:pt x="4" y="0"/>
                    </a:lnTo>
                    <a:lnTo>
                      <a:pt x="0" y="174"/>
                    </a:lnTo>
                    <a:lnTo>
                      <a:pt x="30" y="174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" name="Freeform 138"/>
              <p:cNvSpPr>
                <a:spLocks/>
              </p:cNvSpPr>
              <p:nvPr/>
            </p:nvSpPr>
            <p:spPr bwMode="auto">
              <a:xfrm>
                <a:off x="3295" y="1753"/>
                <a:ext cx="418" cy="11"/>
              </a:xfrm>
              <a:custGeom>
                <a:avLst/>
                <a:gdLst>
                  <a:gd name="T0" fmla="*/ 209 w 838"/>
                  <a:gd name="T1" fmla="*/ 6 h 22"/>
                  <a:gd name="T2" fmla="*/ 209 w 838"/>
                  <a:gd name="T3" fmla="*/ 1 h 22"/>
                  <a:gd name="T4" fmla="*/ 0 w 838"/>
                  <a:gd name="T5" fmla="*/ 0 h 22"/>
                  <a:gd name="T6" fmla="*/ 0 w 838"/>
                  <a:gd name="T7" fmla="*/ 6 h 22"/>
                  <a:gd name="T8" fmla="*/ 209 w 838"/>
                  <a:gd name="T9" fmla="*/ 6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8"/>
                  <a:gd name="T16" fmla="*/ 0 h 22"/>
                  <a:gd name="T17" fmla="*/ 838 w 838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8" h="22">
                    <a:moveTo>
                      <a:pt x="838" y="22"/>
                    </a:moveTo>
                    <a:lnTo>
                      <a:pt x="838" y="1"/>
                    </a:lnTo>
                    <a:lnTo>
                      <a:pt x="0" y="0"/>
                    </a:lnTo>
                    <a:lnTo>
                      <a:pt x="0" y="21"/>
                    </a:lnTo>
                    <a:lnTo>
                      <a:pt x="838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7" name="Group 142"/>
            <p:cNvGrpSpPr>
              <a:grpSpLocks/>
            </p:cNvGrpSpPr>
            <p:nvPr/>
          </p:nvGrpSpPr>
          <p:grpSpPr bwMode="auto">
            <a:xfrm>
              <a:off x="4259" y="1715"/>
              <a:ext cx="427" cy="87"/>
              <a:chOff x="4259" y="1715"/>
              <a:chExt cx="427" cy="87"/>
            </a:xfrm>
          </p:grpSpPr>
          <p:sp>
            <p:nvSpPr>
              <p:cNvPr id="19" name="Freeform 140"/>
              <p:cNvSpPr>
                <a:spLocks/>
              </p:cNvSpPr>
              <p:nvPr/>
            </p:nvSpPr>
            <p:spPr bwMode="auto">
              <a:xfrm>
                <a:off x="4669" y="1715"/>
                <a:ext cx="17" cy="87"/>
              </a:xfrm>
              <a:custGeom>
                <a:avLst/>
                <a:gdLst>
                  <a:gd name="T0" fmla="*/ 8 w 33"/>
                  <a:gd name="T1" fmla="*/ 0 h 174"/>
                  <a:gd name="T2" fmla="*/ 0 w 33"/>
                  <a:gd name="T3" fmla="*/ 0 h 174"/>
                  <a:gd name="T4" fmla="*/ 1 w 33"/>
                  <a:gd name="T5" fmla="*/ 44 h 174"/>
                  <a:gd name="T6" fmla="*/ 9 w 33"/>
                  <a:gd name="T7" fmla="*/ 44 h 174"/>
                  <a:gd name="T8" fmla="*/ 8 w 33"/>
                  <a:gd name="T9" fmla="*/ 0 h 1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74"/>
                  <a:gd name="T17" fmla="*/ 33 w 33"/>
                  <a:gd name="T18" fmla="*/ 174 h 17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74">
                    <a:moveTo>
                      <a:pt x="30" y="0"/>
                    </a:moveTo>
                    <a:lnTo>
                      <a:pt x="0" y="0"/>
                    </a:lnTo>
                    <a:lnTo>
                      <a:pt x="4" y="174"/>
                    </a:lnTo>
                    <a:lnTo>
                      <a:pt x="33" y="174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" name="Freeform 141"/>
              <p:cNvSpPr>
                <a:spLocks/>
              </p:cNvSpPr>
              <p:nvPr/>
            </p:nvSpPr>
            <p:spPr bwMode="auto">
              <a:xfrm>
                <a:off x="4259" y="1753"/>
                <a:ext cx="419" cy="11"/>
              </a:xfrm>
              <a:custGeom>
                <a:avLst/>
                <a:gdLst>
                  <a:gd name="T0" fmla="*/ 0 w 838"/>
                  <a:gd name="T1" fmla="*/ 1 h 22"/>
                  <a:gd name="T2" fmla="*/ 0 w 838"/>
                  <a:gd name="T3" fmla="*/ 6 h 22"/>
                  <a:gd name="T4" fmla="*/ 210 w 838"/>
                  <a:gd name="T5" fmla="*/ 6 h 22"/>
                  <a:gd name="T6" fmla="*/ 210 w 838"/>
                  <a:gd name="T7" fmla="*/ 0 h 22"/>
                  <a:gd name="T8" fmla="*/ 0 w 838"/>
                  <a:gd name="T9" fmla="*/ 1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8"/>
                  <a:gd name="T16" fmla="*/ 0 h 22"/>
                  <a:gd name="T17" fmla="*/ 838 w 838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8" h="22">
                    <a:moveTo>
                      <a:pt x="0" y="1"/>
                    </a:moveTo>
                    <a:lnTo>
                      <a:pt x="0" y="22"/>
                    </a:lnTo>
                    <a:lnTo>
                      <a:pt x="838" y="21"/>
                    </a:lnTo>
                    <a:lnTo>
                      <a:pt x="838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8" name="Rectangle 143"/>
            <p:cNvSpPr>
              <a:spLocks noChangeArrowheads="1"/>
            </p:cNvSpPr>
            <p:nvPr/>
          </p:nvSpPr>
          <p:spPr bwMode="auto">
            <a:xfrm>
              <a:off x="146" y="1395"/>
              <a:ext cx="545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fr-FR" altLang="fr-FR"/>
            </a:p>
          </p:txBody>
        </p:sp>
      </p:grpSp>
      <p:sp>
        <p:nvSpPr>
          <p:cNvPr id="3" name="Rectangle 2"/>
          <p:cNvSpPr/>
          <p:nvPr/>
        </p:nvSpPr>
        <p:spPr>
          <a:xfrm>
            <a:off x="2987824" y="4653136"/>
            <a:ext cx="23930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fr-FR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altLang="fr-FR" sz="1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Mediouni</a:t>
            </a:r>
            <a:r>
              <a:rPr lang="en-US" altLang="fr-FR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et </a:t>
            </a:r>
            <a:r>
              <a:rPr lang="en-US" altLang="fr-FR" sz="1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al.Inf</a:t>
            </a:r>
            <a:r>
              <a:rPr lang="en-US" altLang="fr-FR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Dis. 2011)</a:t>
            </a:r>
            <a:endParaRPr lang="fr-FR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3789040"/>
            <a:ext cx="81724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875" lvl="1"/>
            <a:r>
              <a:rPr lang="en-US" sz="1400" b="1" dirty="0"/>
              <a:t>In sera from 40  HIV-1 infected </a:t>
            </a:r>
            <a:r>
              <a:rPr lang="en-US" sz="1400" b="1" dirty="0" smtClean="0"/>
              <a:t>patients</a:t>
            </a:r>
            <a:r>
              <a:rPr lang="en-US" sz="1400" b="1" dirty="0"/>
              <a:t>, </a:t>
            </a:r>
            <a:r>
              <a:rPr lang="en-US" sz="1400" b="1" dirty="0" smtClean="0"/>
              <a:t>19 had anti-Tat Ab:</a:t>
            </a:r>
          </a:p>
          <a:p>
            <a:pPr marL="682625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11 </a:t>
            </a:r>
            <a:r>
              <a:rPr lang="en-US" sz="1400" dirty="0"/>
              <a:t>recognized </a:t>
            </a:r>
            <a:r>
              <a:rPr lang="en-US" sz="1400" dirty="0" smtClean="0"/>
              <a:t>Tat </a:t>
            </a:r>
            <a:r>
              <a:rPr lang="en-US" sz="1400" dirty="0"/>
              <a:t>peptides </a:t>
            </a:r>
            <a:r>
              <a:rPr lang="en-US" sz="1400" dirty="0" smtClean="0"/>
              <a:t>and full length</a:t>
            </a:r>
            <a:r>
              <a:rPr lang="en-US" sz="1400" dirty="0"/>
              <a:t>	</a:t>
            </a:r>
            <a:r>
              <a:rPr lang="en-US" sz="1400" dirty="0" smtClean="0"/>
              <a:t>8 </a:t>
            </a:r>
            <a:r>
              <a:rPr lang="en-US" sz="1400" dirty="0"/>
              <a:t>recognized Tat HXB2 full length </a:t>
            </a:r>
            <a:r>
              <a:rPr lang="en-US" sz="1400" dirty="0" smtClean="0"/>
              <a:t>exclusively</a:t>
            </a:r>
          </a:p>
          <a:p>
            <a:pPr marL="396875" lvl="1"/>
            <a:r>
              <a:rPr lang="en-US" sz="1400" dirty="0"/>
              <a:t>	</a:t>
            </a:r>
            <a:r>
              <a:rPr lang="en-US" sz="1400" dirty="0" smtClean="0"/>
              <a:t>				These 8 sera recognized Tat Oyi and HXB2</a:t>
            </a:r>
          </a:p>
          <a:p>
            <a:pPr marL="682625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Dot </a:t>
            </a:r>
            <a:r>
              <a:rPr lang="en-US" sz="1400" dirty="0"/>
              <a:t>Blot showed that unfolded Tat was no longer detectable by sera of the </a:t>
            </a:r>
            <a:r>
              <a:rPr lang="en-US" sz="1400" dirty="0" smtClean="0"/>
              <a:t>second group </a:t>
            </a:r>
            <a:r>
              <a:rPr lang="en-US" sz="1400" dirty="0"/>
              <a:t>(n=8) compared to folded Tat</a:t>
            </a:r>
            <a:r>
              <a:rPr lang="en-US" sz="1400" dirty="0" smtClean="0"/>
              <a:t>.</a:t>
            </a:r>
          </a:p>
        </p:txBody>
      </p:sp>
      <p:grpSp>
        <p:nvGrpSpPr>
          <p:cNvPr id="102" name="Groupe 101"/>
          <p:cNvGrpSpPr/>
          <p:nvPr/>
        </p:nvGrpSpPr>
        <p:grpSpPr>
          <a:xfrm>
            <a:off x="2483768" y="1988841"/>
            <a:ext cx="3962159" cy="1800200"/>
            <a:chOff x="4592877" y="2564904"/>
            <a:chExt cx="3962159" cy="2007285"/>
          </a:xfrm>
        </p:grpSpPr>
        <p:pic>
          <p:nvPicPr>
            <p:cNvPr id="99" name="Image 98"/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592877" y="2564904"/>
              <a:ext cx="2083381" cy="2002788"/>
            </a:xfrm>
            <a:prstGeom prst="rect">
              <a:avLst/>
            </a:prstGeom>
          </p:spPr>
        </p:pic>
        <p:pic>
          <p:nvPicPr>
            <p:cNvPr id="100" name="Image 99"/>
            <p:cNvPicPr>
              <a:picLocks noChangeAspect="1"/>
            </p:cNvPicPr>
            <p:nvPr/>
          </p:nvPicPr>
          <p:blipFill>
            <a:blip r:embed="rId4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548687" y="2564904"/>
              <a:ext cx="2006349" cy="2007285"/>
            </a:xfrm>
            <a:prstGeom prst="rect">
              <a:avLst/>
            </a:prstGeom>
          </p:spPr>
        </p:pic>
      </p:grpSp>
      <p:sp>
        <p:nvSpPr>
          <p:cNvPr id="97" name="Text Placeholder 4"/>
          <p:cNvSpPr txBox="1">
            <a:spLocks/>
          </p:cNvSpPr>
          <p:nvPr/>
        </p:nvSpPr>
        <p:spPr>
          <a:xfrm>
            <a:off x="683568" y="4941168"/>
            <a:ext cx="813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5"/>
              </a:buBlip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6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6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6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6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fr-FR" altLang="fr-FR" sz="1600" b="1" dirty="0" smtClean="0"/>
              <a:t>Full lenght Tat is immunogenic and recognised by human sera as a folded protein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endParaRPr lang="fr-FR" altLang="fr-FR" sz="16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rgbClr val="000000"/>
                </a:solidFill>
                <a:ea typeface="Calibri" panose="020F0502020204030204" pitchFamily="34" charset="0"/>
              </a:rPr>
              <a:t>Tat Oyi as a novel immunogen could stimulate an immune response to a unique 3D epitope not </a:t>
            </a:r>
            <a:r>
              <a:rPr lang="en-US" sz="1600" b="1" dirty="0">
                <a:solidFill>
                  <a:srgbClr val="000000"/>
                </a:solidFill>
                <a:ea typeface="Calibri" panose="020F0502020204030204" pitchFamily="34" charset="0"/>
              </a:rPr>
              <a:t>previously</a:t>
            </a:r>
            <a:r>
              <a:rPr lang="en-US" sz="1600" b="1" dirty="0" smtClean="0">
                <a:solidFill>
                  <a:srgbClr val="000000"/>
                </a:solidFill>
                <a:ea typeface="Calibri" panose="020F0502020204030204" pitchFamily="34" charset="0"/>
              </a:rPr>
              <a:t> identified and able to neutralized the activity of native Tat in vivo.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09398"/>
          </a:xfrm>
        </p:spPr>
        <p:txBody>
          <a:bodyPr/>
          <a:lstStyle/>
          <a:p>
            <a:r>
              <a:rPr lang="fr-FR" sz="4400" dirty="0" smtClean="0"/>
              <a:t>Tat </a:t>
            </a:r>
            <a:r>
              <a:rPr lang="fr-FR" sz="4400" dirty="0" err="1" smtClean="0"/>
              <a:t>oyi</a:t>
            </a:r>
            <a:r>
              <a:rPr lang="fr-FR" sz="4400" dirty="0" smtClean="0"/>
              <a:t> vaccine candidate </a:t>
            </a:r>
            <a:r>
              <a:rPr lang="fr-FR" sz="4400" dirty="0" err="1" smtClean="0"/>
              <a:t>advantage</a:t>
            </a:r>
            <a:endParaRPr lang="fr-FR" sz="44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395536" y="980728"/>
            <a:ext cx="8382000" cy="50906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The specific feature of </a:t>
            </a:r>
            <a:r>
              <a:rPr lang="en-US" sz="2800" dirty="0" smtClean="0">
                <a:solidFill>
                  <a:schemeClr val="tx1"/>
                </a:solidFill>
              </a:rPr>
              <a:t>Tat </a:t>
            </a:r>
            <a:r>
              <a:rPr lang="en-US" sz="2800" dirty="0">
                <a:solidFill>
                  <a:schemeClr val="tx1"/>
                </a:solidFill>
              </a:rPr>
              <a:t>Oyi </a:t>
            </a:r>
            <a:r>
              <a:rPr lang="en-US" sz="2800" dirty="0" smtClean="0">
                <a:solidFill>
                  <a:schemeClr val="tx1"/>
                </a:solidFill>
              </a:rPr>
              <a:t>therapeutic vaccine </a:t>
            </a:r>
            <a:r>
              <a:rPr lang="en-US" sz="2800" dirty="0">
                <a:solidFill>
                  <a:schemeClr val="tx1"/>
                </a:solidFill>
              </a:rPr>
              <a:t>candidate versus other </a:t>
            </a:r>
            <a:r>
              <a:rPr lang="en-US" sz="2800" dirty="0" smtClean="0">
                <a:solidFill>
                  <a:schemeClr val="tx1"/>
                </a:solidFill>
              </a:rPr>
              <a:t>Tat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It relies </a:t>
            </a:r>
            <a:r>
              <a:rPr lang="en-US" sz="2400" b="1" dirty="0">
                <a:solidFill>
                  <a:schemeClr val="tx1"/>
                </a:solidFill>
              </a:rPr>
              <a:t>on Tat Oyi 3D </a:t>
            </a:r>
            <a:r>
              <a:rPr lang="en-US" sz="2400" b="1" dirty="0" smtClean="0">
                <a:solidFill>
                  <a:schemeClr val="tx1"/>
                </a:solidFill>
              </a:rPr>
              <a:t>specific conformation </a:t>
            </a:r>
            <a:endParaRPr lang="en-US" sz="2400" b="1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</a:rPr>
              <a:t>T</a:t>
            </a:r>
            <a:r>
              <a:rPr lang="en-US" sz="2400" b="1" dirty="0" smtClean="0">
                <a:solidFill>
                  <a:schemeClr val="tx1"/>
                </a:solidFill>
              </a:rPr>
              <a:t>he </a:t>
            </a:r>
            <a:r>
              <a:rPr lang="en-US" sz="2400" b="1" dirty="0">
                <a:solidFill>
                  <a:schemeClr val="tx1"/>
                </a:solidFill>
              </a:rPr>
              <a:t>ability to induce an Ab response to conformational epitopes cross reactive to several Tat variants present in the </a:t>
            </a:r>
            <a:r>
              <a:rPr lang="en-US" sz="2400" b="1" dirty="0" smtClean="0">
                <a:solidFill>
                  <a:schemeClr val="tx1"/>
                </a:solidFill>
              </a:rPr>
              <a:t>world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Ability of Ab to 3D epitope to neutralize extracellular Tat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b="1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</a:rPr>
              <a:t>mmune response against </a:t>
            </a:r>
            <a:r>
              <a:rPr lang="en-US" sz="2400" b="1" dirty="0">
                <a:solidFill>
                  <a:schemeClr val="tx1"/>
                </a:solidFill>
              </a:rPr>
              <a:t>this extracellular HIV </a:t>
            </a:r>
            <a:r>
              <a:rPr lang="en-US" sz="2400" b="1" dirty="0" smtClean="0">
                <a:solidFill>
                  <a:schemeClr val="tx1"/>
                </a:solidFill>
              </a:rPr>
              <a:t>target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Did show a protective effect in a Rhesus macaques model of HIV infection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4673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</p:spPr>
        <p:txBody>
          <a:bodyPr/>
          <a:lstStyle/>
          <a:p>
            <a:r>
              <a:rPr lang="en-US" sz="3200" dirty="0"/>
              <a:t>Macaques vaccination with Tat </a:t>
            </a:r>
            <a:r>
              <a:rPr lang="en-US" sz="3200" dirty="0" err="1"/>
              <a:t>Oyi</a:t>
            </a:r>
            <a:r>
              <a:rPr lang="en-US" sz="3200" dirty="0"/>
              <a:t> and SHIV challenge 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5947" y="925097"/>
            <a:ext cx="8382000" cy="443198"/>
          </a:xfrm>
        </p:spPr>
        <p:txBody>
          <a:bodyPr/>
          <a:lstStyle/>
          <a:p>
            <a:r>
              <a:rPr lang="en-US" altLang="fr-FR" sz="1600" dirty="0" smtClean="0">
                <a:solidFill>
                  <a:schemeClr val="tx1"/>
                </a:solidFill>
              </a:rPr>
              <a:t>7 macaques immunized with 100µg full length Tat Oyi (montanide adjuvqnt. At TO,boost at M1,M2, M3) challenge at M7 with heterologous SHIV BX08 (with 350 AID</a:t>
            </a:r>
            <a:r>
              <a:rPr lang="en-US" altLang="fr-FR" sz="1600" baseline="-25000" dirty="0" smtClean="0">
                <a:solidFill>
                  <a:schemeClr val="tx1"/>
                </a:solidFill>
              </a:rPr>
              <a:t>50</a:t>
            </a:r>
            <a:r>
              <a:rPr lang="en-US" altLang="fr-FR" sz="1600" dirty="0" smtClean="0">
                <a:solidFill>
                  <a:schemeClr val="tx1"/>
                </a:solidFill>
              </a:rPr>
              <a:t> IR)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66947" y="477838"/>
            <a:ext cx="18473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en-US" altLang="fr-FR" dirty="0">
              <a:solidFill>
                <a:srgbClr val="FFFF00"/>
              </a:solidFill>
              <a:latin typeface="+mj-lt"/>
            </a:endParaRPr>
          </a:p>
          <a:p>
            <a:pPr algn="ctr"/>
            <a:endParaRPr lang="en-US" altLang="fr-FR" sz="32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32" name="Text Box 130"/>
          <p:cNvSpPr txBox="1">
            <a:spLocks noChangeArrowheads="1"/>
          </p:cNvSpPr>
          <p:nvPr/>
        </p:nvSpPr>
        <p:spPr bwMode="auto">
          <a:xfrm>
            <a:off x="1043608" y="2359913"/>
            <a:ext cx="28083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fr-FR" sz="1200" dirty="0" smtClean="0">
                <a:latin typeface="+mj-lt"/>
              </a:rPr>
              <a:t>PBMC co-culture with CD4 macaque </a:t>
            </a:r>
            <a:r>
              <a:rPr lang="en-US" altLang="fr-FR" sz="1200" dirty="0">
                <a:latin typeface="+mj-lt"/>
              </a:rPr>
              <a:t>cells</a:t>
            </a:r>
            <a:endParaRPr lang="en-US" altLang="fr-FR" sz="2000" dirty="0">
              <a:latin typeface="+mj-lt"/>
            </a:endParaRPr>
          </a:p>
        </p:txBody>
      </p:sp>
      <p:grpSp>
        <p:nvGrpSpPr>
          <p:cNvPr id="133" name="Group 132"/>
          <p:cNvGrpSpPr/>
          <p:nvPr/>
        </p:nvGrpSpPr>
        <p:grpSpPr>
          <a:xfrm>
            <a:off x="1259632" y="2564904"/>
            <a:ext cx="2736304" cy="3377397"/>
            <a:chOff x="899592" y="2492896"/>
            <a:chExt cx="2405067" cy="3377397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899592" y="2492896"/>
              <a:ext cx="2405067" cy="3377397"/>
              <a:chOff x="1630" y="989"/>
              <a:chExt cx="2361" cy="3086"/>
            </a:xfrm>
            <a:noFill/>
          </p:grpSpPr>
          <p:sp>
            <p:nvSpPr>
              <p:cNvPr id="6" name="Line 4"/>
              <p:cNvSpPr>
                <a:spLocks noChangeShapeType="1"/>
              </p:cNvSpPr>
              <p:nvPr/>
            </p:nvSpPr>
            <p:spPr bwMode="auto">
              <a:xfrm flipH="1">
                <a:off x="1822" y="1919"/>
                <a:ext cx="2099" cy="1"/>
              </a:xfrm>
              <a:prstGeom prst="lin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7" name="Line 5"/>
              <p:cNvSpPr>
                <a:spLocks noChangeShapeType="1"/>
              </p:cNvSpPr>
              <p:nvPr/>
            </p:nvSpPr>
            <p:spPr bwMode="auto">
              <a:xfrm flipH="1">
                <a:off x="1822" y="1641"/>
                <a:ext cx="2091" cy="1"/>
              </a:xfrm>
              <a:prstGeom prst="lin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8" name="Line 6"/>
              <p:cNvSpPr>
                <a:spLocks noChangeShapeType="1"/>
              </p:cNvSpPr>
              <p:nvPr/>
            </p:nvSpPr>
            <p:spPr bwMode="auto">
              <a:xfrm flipH="1">
                <a:off x="1822" y="1363"/>
                <a:ext cx="2099" cy="1"/>
              </a:xfrm>
              <a:prstGeom prst="lin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9" name="Line 7"/>
              <p:cNvSpPr>
                <a:spLocks noChangeShapeType="1"/>
              </p:cNvSpPr>
              <p:nvPr/>
            </p:nvSpPr>
            <p:spPr bwMode="auto">
              <a:xfrm flipH="1">
                <a:off x="1822" y="1077"/>
                <a:ext cx="2099" cy="1"/>
              </a:xfrm>
              <a:prstGeom prst="lin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 flipH="1">
                <a:off x="1822" y="2184"/>
                <a:ext cx="2099" cy="1"/>
              </a:xfrm>
              <a:prstGeom prst="lin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 flipV="1">
                <a:off x="1822" y="2198"/>
                <a:ext cx="1" cy="61"/>
              </a:xfrm>
              <a:prstGeom prst="lin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 flipV="1">
                <a:off x="3921" y="2184"/>
                <a:ext cx="1" cy="62"/>
              </a:xfrm>
              <a:prstGeom prst="lin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V="1">
                <a:off x="2084" y="2191"/>
                <a:ext cx="1" cy="61"/>
              </a:xfrm>
              <a:prstGeom prst="lin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 flipV="1">
                <a:off x="2345" y="2191"/>
                <a:ext cx="1" cy="61"/>
              </a:xfrm>
              <a:prstGeom prst="lin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 flipV="1">
                <a:off x="2607" y="2191"/>
                <a:ext cx="1" cy="61"/>
              </a:xfrm>
              <a:prstGeom prst="lin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 flipV="1">
                <a:off x="2868" y="2191"/>
                <a:ext cx="1" cy="61"/>
              </a:xfrm>
              <a:prstGeom prst="lin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V="1">
                <a:off x="3130" y="2191"/>
                <a:ext cx="1" cy="61"/>
              </a:xfrm>
              <a:prstGeom prst="lin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18" name="Line 16"/>
              <p:cNvSpPr>
                <a:spLocks noChangeShapeType="1"/>
              </p:cNvSpPr>
              <p:nvPr/>
            </p:nvSpPr>
            <p:spPr bwMode="auto">
              <a:xfrm flipV="1">
                <a:off x="3390" y="2191"/>
                <a:ext cx="1" cy="61"/>
              </a:xfrm>
              <a:prstGeom prst="lin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 flipV="1">
                <a:off x="3652" y="2191"/>
                <a:ext cx="1" cy="61"/>
              </a:xfrm>
              <a:prstGeom prst="lin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1630" y="1866"/>
                <a:ext cx="107" cy="12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fr-FR" sz="1000" b="1">
                    <a:latin typeface="+mj-lt"/>
                  </a:rPr>
                  <a:t>10</a:t>
                </a:r>
                <a:endParaRPr lang="en-US" altLang="fr-FR">
                  <a:latin typeface="+mj-lt"/>
                </a:endParaRPr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1630" y="1586"/>
                <a:ext cx="107" cy="12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fr-FR" sz="1000" b="1">
                    <a:latin typeface="+mj-lt"/>
                  </a:rPr>
                  <a:t>10</a:t>
                </a:r>
                <a:endParaRPr lang="en-US" altLang="fr-FR">
                  <a:latin typeface="+mj-lt"/>
                </a:endParaRPr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1748" y="1560"/>
                <a:ext cx="53" cy="12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fr-FR" sz="1000" b="1">
                    <a:latin typeface="+mj-lt"/>
                  </a:rPr>
                  <a:t>2</a:t>
                </a:r>
                <a:endParaRPr lang="en-US" altLang="fr-FR">
                  <a:latin typeface="+mj-lt"/>
                </a:endParaRPr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1630" y="1304"/>
                <a:ext cx="107" cy="12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fr-FR" sz="1000" b="1">
                    <a:latin typeface="+mj-lt"/>
                  </a:rPr>
                  <a:t>10</a:t>
                </a:r>
                <a:endParaRPr lang="en-US" altLang="fr-FR">
                  <a:latin typeface="+mj-lt"/>
                </a:endParaRPr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1748" y="1275"/>
                <a:ext cx="53" cy="12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fr-FR" sz="1000" b="1">
                    <a:latin typeface="+mj-lt"/>
                  </a:rPr>
                  <a:t>3</a:t>
                </a:r>
                <a:endParaRPr lang="en-US" altLang="fr-FR">
                  <a:latin typeface="+mj-lt"/>
                </a:endParaRPr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1630" y="1016"/>
                <a:ext cx="107" cy="12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fr-FR" sz="1000" b="1">
                    <a:latin typeface="+mj-lt"/>
                  </a:rPr>
                  <a:t>10</a:t>
                </a:r>
                <a:endParaRPr lang="en-US" altLang="fr-FR">
                  <a:latin typeface="+mj-lt"/>
                </a:endParaRPr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1748" y="989"/>
                <a:ext cx="53" cy="12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fr-FR" sz="1000" b="1">
                    <a:latin typeface="+mj-lt"/>
                  </a:rPr>
                  <a:t>4</a:t>
                </a:r>
                <a:endParaRPr lang="en-US" altLang="fr-FR">
                  <a:latin typeface="+mj-lt"/>
                </a:endParaRPr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1690" y="2124"/>
                <a:ext cx="53" cy="12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fr-FR" sz="1000" b="1">
                    <a:latin typeface="+mj-lt"/>
                  </a:rPr>
                  <a:t>0</a:t>
                </a:r>
                <a:endParaRPr lang="en-US" altLang="fr-FR">
                  <a:latin typeface="+mj-lt"/>
                </a:endParaRPr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auto">
              <a:xfrm>
                <a:off x="1851" y="1553"/>
                <a:ext cx="2004" cy="625"/>
              </a:xfrm>
              <a:custGeom>
                <a:avLst/>
                <a:gdLst>
                  <a:gd name="T0" fmla="*/ 0 w 1875"/>
                  <a:gd name="T1" fmla="*/ 618 h 625"/>
                  <a:gd name="T2" fmla="*/ 301 w 1875"/>
                  <a:gd name="T3" fmla="*/ 618 h 625"/>
                  <a:gd name="T4" fmla="*/ 603 w 1875"/>
                  <a:gd name="T5" fmla="*/ 550 h 625"/>
                  <a:gd name="T6" fmla="*/ 958 w 1875"/>
                  <a:gd name="T7" fmla="*/ 0 h 625"/>
                  <a:gd name="T8" fmla="*/ 1241 w 1875"/>
                  <a:gd name="T9" fmla="*/ 353 h 625"/>
                  <a:gd name="T10" fmla="*/ 1862 w 1875"/>
                  <a:gd name="T11" fmla="*/ 563 h 625"/>
                  <a:gd name="T12" fmla="*/ 2446 w 1875"/>
                  <a:gd name="T13" fmla="*/ 625 h 6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75"/>
                  <a:gd name="T22" fmla="*/ 0 h 625"/>
                  <a:gd name="T23" fmla="*/ 1875 w 1875"/>
                  <a:gd name="T24" fmla="*/ 625 h 6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75" h="625">
                    <a:moveTo>
                      <a:pt x="0" y="618"/>
                    </a:moveTo>
                    <a:lnTo>
                      <a:pt x="231" y="618"/>
                    </a:lnTo>
                    <a:lnTo>
                      <a:pt x="462" y="550"/>
                    </a:lnTo>
                    <a:lnTo>
                      <a:pt x="734" y="0"/>
                    </a:lnTo>
                    <a:lnTo>
                      <a:pt x="951" y="353"/>
                    </a:lnTo>
                    <a:lnTo>
                      <a:pt x="1427" y="563"/>
                    </a:lnTo>
                    <a:lnTo>
                      <a:pt x="1875" y="625"/>
                    </a:lnTo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auto">
              <a:xfrm>
                <a:off x="1851" y="1689"/>
                <a:ext cx="2018" cy="489"/>
              </a:xfrm>
              <a:custGeom>
                <a:avLst/>
                <a:gdLst>
                  <a:gd name="T0" fmla="*/ 0 w 1888"/>
                  <a:gd name="T1" fmla="*/ 489 h 489"/>
                  <a:gd name="T2" fmla="*/ 292 w 1888"/>
                  <a:gd name="T3" fmla="*/ 482 h 489"/>
                  <a:gd name="T4" fmla="*/ 593 w 1888"/>
                  <a:gd name="T5" fmla="*/ 360 h 489"/>
                  <a:gd name="T6" fmla="*/ 905 w 1888"/>
                  <a:gd name="T7" fmla="*/ 0 h 489"/>
                  <a:gd name="T8" fmla="*/ 1189 w 1888"/>
                  <a:gd name="T9" fmla="*/ 88 h 489"/>
                  <a:gd name="T10" fmla="*/ 1862 w 1888"/>
                  <a:gd name="T11" fmla="*/ 373 h 489"/>
                  <a:gd name="T12" fmla="*/ 2465 w 1888"/>
                  <a:gd name="T13" fmla="*/ 482 h 48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88"/>
                  <a:gd name="T22" fmla="*/ 0 h 489"/>
                  <a:gd name="T23" fmla="*/ 1888 w 1888"/>
                  <a:gd name="T24" fmla="*/ 489 h 48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88" h="489">
                    <a:moveTo>
                      <a:pt x="0" y="489"/>
                    </a:moveTo>
                    <a:lnTo>
                      <a:pt x="224" y="482"/>
                    </a:lnTo>
                    <a:lnTo>
                      <a:pt x="455" y="360"/>
                    </a:lnTo>
                    <a:lnTo>
                      <a:pt x="693" y="0"/>
                    </a:lnTo>
                    <a:lnTo>
                      <a:pt x="910" y="88"/>
                    </a:lnTo>
                    <a:lnTo>
                      <a:pt x="1427" y="373"/>
                    </a:lnTo>
                    <a:lnTo>
                      <a:pt x="1888" y="482"/>
                    </a:lnTo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auto">
              <a:xfrm>
                <a:off x="1874" y="1960"/>
                <a:ext cx="2018" cy="218"/>
              </a:xfrm>
              <a:custGeom>
                <a:avLst/>
                <a:gdLst>
                  <a:gd name="T0" fmla="*/ 0 w 1888"/>
                  <a:gd name="T1" fmla="*/ 211 h 218"/>
                  <a:gd name="T2" fmla="*/ 238 w 1888"/>
                  <a:gd name="T3" fmla="*/ 211 h 218"/>
                  <a:gd name="T4" fmla="*/ 876 w 1888"/>
                  <a:gd name="T5" fmla="*/ 218 h 218"/>
                  <a:gd name="T6" fmla="*/ 1206 w 1888"/>
                  <a:gd name="T7" fmla="*/ 0 h 218"/>
                  <a:gd name="T8" fmla="*/ 1816 w 1888"/>
                  <a:gd name="T9" fmla="*/ 218 h 218"/>
                  <a:gd name="T10" fmla="*/ 2465 w 1888"/>
                  <a:gd name="T11" fmla="*/ 218 h 21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88"/>
                  <a:gd name="T19" fmla="*/ 0 h 218"/>
                  <a:gd name="T20" fmla="*/ 1888 w 1888"/>
                  <a:gd name="T21" fmla="*/ 218 h 21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88" h="218">
                    <a:moveTo>
                      <a:pt x="0" y="211"/>
                    </a:moveTo>
                    <a:lnTo>
                      <a:pt x="183" y="211"/>
                    </a:lnTo>
                    <a:lnTo>
                      <a:pt x="672" y="218"/>
                    </a:lnTo>
                    <a:lnTo>
                      <a:pt x="923" y="0"/>
                    </a:lnTo>
                    <a:lnTo>
                      <a:pt x="1392" y="218"/>
                    </a:lnTo>
                    <a:lnTo>
                      <a:pt x="1888" y="218"/>
                    </a:lnTo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auto">
              <a:xfrm>
                <a:off x="1866" y="1492"/>
                <a:ext cx="2018" cy="686"/>
              </a:xfrm>
              <a:custGeom>
                <a:avLst/>
                <a:gdLst>
                  <a:gd name="T0" fmla="*/ 0 w 1888"/>
                  <a:gd name="T1" fmla="*/ 686 h 686"/>
                  <a:gd name="T2" fmla="*/ 266 w 1888"/>
                  <a:gd name="T3" fmla="*/ 679 h 686"/>
                  <a:gd name="T4" fmla="*/ 593 w 1888"/>
                  <a:gd name="T5" fmla="*/ 550 h 686"/>
                  <a:gd name="T6" fmla="*/ 930 w 1888"/>
                  <a:gd name="T7" fmla="*/ 0 h 686"/>
                  <a:gd name="T8" fmla="*/ 1231 w 1888"/>
                  <a:gd name="T9" fmla="*/ 502 h 686"/>
                  <a:gd name="T10" fmla="*/ 1826 w 1888"/>
                  <a:gd name="T11" fmla="*/ 679 h 686"/>
                  <a:gd name="T12" fmla="*/ 2465 w 1888"/>
                  <a:gd name="T13" fmla="*/ 679 h 68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88"/>
                  <a:gd name="T22" fmla="*/ 0 h 686"/>
                  <a:gd name="T23" fmla="*/ 1888 w 1888"/>
                  <a:gd name="T24" fmla="*/ 686 h 68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88" h="686">
                    <a:moveTo>
                      <a:pt x="0" y="686"/>
                    </a:moveTo>
                    <a:lnTo>
                      <a:pt x="204" y="679"/>
                    </a:lnTo>
                    <a:lnTo>
                      <a:pt x="455" y="550"/>
                    </a:lnTo>
                    <a:lnTo>
                      <a:pt x="713" y="0"/>
                    </a:lnTo>
                    <a:lnTo>
                      <a:pt x="944" y="502"/>
                    </a:lnTo>
                    <a:lnTo>
                      <a:pt x="1399" y="679"/>
                    </a:lnTo>
                    <a:lnTo>
                      <a:pt x="1888" y="679"/>
                    </a:lnTo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auto">
              <a:xfrm>
                <a:off x="1851" y="1410"/>
                <a:ext cx="2018" cy="774"/>
              </a:xfrm>
              <a:custGeom>
                <a:avLst/>
                <a:gdLst>
                  <a:gd name="T0" fmla="*/ 0 w 1888"/>
                  <a:gd name="T1" fmla="*/ 774 h 774"/>
                  <a:gd name="T2" fmla="*/ 266 w 1888"/>
                  <a:gd name="T3" fmla="*/ 761 h 774"/>
                  <a:gd name="T4" fmla="*/ 657 w 1888"/>
                  <a:gd name="T5" fmla="*/ 489 h 774"/>
                  <a:gd name="T6" fmla="*/ 941 w 1888"/>
                  <a:gd name="T7" fmla="*/ 0 h 774"/>
                  <a:gd name="T8" fmla="*/ 1241 w 1888"/>
                  <a:gd name="T9" fmla="*/ 489 h 774"/>
                  <a:gd name="T10" fmla="*/ 1844 w 1888"/>
                  <a:gd name="T11" fmla="*/ 591 h 774"/>
                  <a:gd name="T12" fmla="*/ 2465 w 1888"/>
                  <a:gd name="T13" fmla="*/ 768 h 77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88"/>
                  <a:gd name="T22" fmla="*/ 0 h 774"/>
                  <a:gd name="T23" fmla="*/ 1888 w 1888"/>
                  <a:gd name="T24" fmla="*/ 774 h 77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88" h="774">
                    <a:moveTo>
                      <a:pt x="0" y="774"/>
                    </a:moveTo>
                    <a:lnTo>
                      <a:pt x="204" y="761"/>
                    </a:lnTo>
                    <a:lnTo>
                      <a:pt x="503" y="489"/>
                    </a:lnTo>
                    <a:lnTo>
                      <a:pt x="720" y="0"/>
                    </a:lnTo>
                    <a:lnTo>
                      <a:pt x="951" y="489"/>
                    </a:lnTo>
                    <a:lnTo>
                      <a:pt x="1413" y="591"/>
                    </a:lnTo>
                    <a:lnTo>
                      <a:pt x="1888" y="768"/>
                    </a:lnTo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auto">
              <a:xfrm>
                <a:off x="1830" y="1390"/>
                <a:ext cx="2062" cy="781"/>
              </a:xfrm>
              <a:custGeom>
                <a:avLst/>
                <a:gdLst>
                  <a:gd name="T0" fmla="*/ 0 w 1929"/>
                  <a:gd name="T1" fmla="*/ 781 h 781"/>
                  <a:gd name="T2" fmla="*/ 327 w 1929"/>
                  <a:gd name="T3" fmla="*/ 774 h 781"/>
                  <a:gd name="T4" fmla="*/ 727 w 1929"/>
                  <a:gd name="T5" fmla="*/ 0 h 781"/>
                  <a:gd name="T6" fmla="*/ 958 w 1929"/>
                  <a:gd name="T7" fmla="*/ 0 h 781"/>
                  <a:gd name="T8" fmla="*/ 1197 w 1929"/>
                  <a:gd name="T9" fmla="*/ 319 h 781"/>
                  <a:gd name="T10" fmla="*/ 1844 w 1929"/>
                  <a:gd name="T11" fmla="*/ 563 h 781"/>
                  <a:gd name="T12" fmla="*/ 2518 w 1929"/>
                  <a:gd name="T13" fmla="*/ 781 h 7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29"/>
                  <a:gd name="T22" fmla="*/ 0 h 781"/>
                  <a:gd name="T23" fmla="*/ 1929 w 1929"/>
                  <a:gd name="T24" fmla="*/ 781 h 78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29" h="781">
                    <a:moveTo>
                      <a:pt x="0" y="781"/>
                    </a:moveTo>
                    <a:lnTo>
                      <a:pt x="251" y="774"/>
                    </a:lnTo>
                    <a:lnTo>
                      <a:pt x="557" y="0"/>
                    </a:lnTo>
                    <a:lnTo>
                      <a:pt x="733" y="0"/>
                    </a:lnTo>
                    <a:lnTo>
                      <a:pt x="917" y="319"/>
                    </a:lnTo>
                    <a:lnTo>
                      <a:pt x="1413" y="563"/>
                    </a:lnTo>
                    <a:lnTo>
                      <a:pt x="1929" y="781"/>
                    </a:lnTo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34" name="Line 32"/>
              <p:cNvSpPr>
                <a:spLocks noChangeShapeType="1"/>
              </p:cNvSpPr>
              <p:nvPr/>
            </p:nvSpPr>
            <p:spPr bwMode="auto">
              <a:xfrm>
                <a:off x="1844" y="2171"/>
                <a:ext cx="2062" cy="1"/>
              </a:xfrm>
              <a:prstGeom prst="line">
                <a:avLst/>
              </a:prstGeom>
              <a:ln>
                <a:headEnd/>
                <a:tailEnd/>
              </a:ln>
              <a:extLst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2617" y="1529"/>
                <a:ext cx="66" cy="61"/>
              </a:xfrm>
              <a:prstGeom prst="rect">
                <a:avLst/>
              </a:prstGeom>
              <a:grpFill/>
              <a:ln w="11113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36" name="Rectangle 34"/>
              <p:cNvSpPr>
                <a:spLocks noChangeArrowheads="1"/>
              </p:cNvSpPr>
              <p:nvPr/>
            </p:nvSpPr>
            <p:spPr bwMode="auto">
              <a:xfrm>
                <a:off x="2835" y="1889"/>
                <a:ext cx="66" cy="61"/>
              </a:xfrm>
              <a:prstGeom prst="rect">
                <a:avLst/>
              </a:prstGeom>
              <a:grpFill/>
              <a:ln w="11113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37" name="Rectangle 35"/>
              <p:cNvSpPr>
                <a:spLocks noChangeArrowheads="1"/>
              </p:cNvSpPr>
              <p:nvPr/>
            </p:nvSpPr>
            <p:spPr bwMode="auto">
              <a:xfrm>
                <a:off x="2327" y="2058"/>
                <a:ext cx="66" cy="62"/>
              </a:xfrm>
              <a:prstGeom prst="rect">
                <a:avLst/>
              </a:prstGeom>
              <a:grpFill/>
              <a:ln w="11113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38" name="Rectangle 36"/>
              <p:cNvSpPr>
                <a:spLocks noChangeArrowheads="1"/>
              </p:cNvSpPr>
              <p:nvPr/>
            </p:nvSpPr>
            <p:spPr bwMode="auto">
              <a:xfrm>
                <a:off x="3357" y="2092"/>
                <a:ext cx="67" cy="62"/>
              </a:xfrm>
              <a:prstGeom prst="rect">
                <a:avLst/>
              </a:prstGeom>
              <a:grpFill/>
              <a:ln w="11113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39" name="Rectangle 37"/>
              <p:cNvSpPr>
                <a:spLocks noChangeArrowheads="1"/>
              </p:cNvSpPr>
              <p:nvPr/>
            </p:nvSpPr>
            <p:spPr bwMode="auto">
              <a:xfrm>
                <a:off x="2821" y="1671"/>
                <a:ext cx="66" cy="62"/>
              </a:xfrm>
              <a:prstGeom prst="rect">
                <a:avLst/>
              </a:prstGeom>
              <a:grpFill/>
              <a:ln w="11113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40" name="Rectangle 38"/>
              <p:cNvSpPr>
                <a:spLocks noChangeArrowheads="1"/>
              </p:cNvSpPr>
              <p:nvPr/>
            </p:nvSpPr>
            <p:spPr bwMode="auto">
              <a:xfrm>
                <a:off x="2595" y="1359"/>
                <a:ext cx="66" cy="62"/>
              </a:xfrm>
              <a:prstGeom prst="rect">
                <a:avLst/>
              </a:prstGeom>
              <a:grpFill/>
              <a:ln w="11113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41" name="Rectangle 39"/>
              <p:cNvSpPr>
                <a:spLocks noChangeArrowheads="1"/>
              </p:cNvSpPr>
              <p:nvPr/>
            </p:nvSpPr>
            <p:spPr bwMode="auto">
              <a:xfrm>
                <a:off x="2392" y="1366"/>
                <a:ext cx="66" cy="61"/>
              </a:xfrm>
              <a:prstGeom prst="rect">
                <a:avLst/>
              </a:prstGeom>
              <a:grpFill/>
              <a:ln w="11113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42" name="Oval 40"/>
              <p:cNvSpPr>
                <a:spLocks noChangeArrowheads="1"/>
              </p:cNvSpPr>
              <p:nvPr/>
            </p:nvSpPr>
            <p:spPr bwMode="auto">
              <a:xfrm>
                <a:off x="2595" y="1406"/>
                <a:ext cx="66" cy="62"/>
              </a:xfrm>
              <a:prstGeom prst="ellips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43" name="Oval 41"/>
              <p:cNvSpPr>
                <a:spLocks noChangeArrowheads="1"/>
              </p:cNvSpPr>
              <p:nvPr/>
            </p:nvSpPr>
            <p:spPr bwMode="auto">
              <a:xfrm>
                <a:off x="2827" y="1848"/>
                <a:ext cx="66" cy="62"/>
              </a:xfrm>
              <a:prstGeom prst="ellips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44" name="Oval 42"/>
              <p:cNvSpPr>
                <a:spLocks noChangeArrowheads="1"/>
              </p:cNvSpPr>
              <p:nvPr/>
            </p:nvSpPr>
            <p:spPr bwMode="auto">
              <a:xfrm>
                <a:off x="2327" y="1889"/>
                <a:ext cx="66" cy="61"/>
              </a:xfrm>
              <a:prstGeom prst="ellips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45" name="Oval 43"/>
              <p:cNvSpPr>
                <a:spLocks noChangeArrowheads="1"/>
              </p:cNvSpPr>
              <p:nvPr/>
            </p:nvSpPr>
            <p:spPr bwMode="auto">
              <a:xfrm>
                <a:off x="2574" y="1664"/>
                <a:ext cx="66" cy="62"/>
              </a:xfrm>
              <a:prstGeom prst="ellips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46" name="Oval 44"/>
              <p:cNvSpPr>
                <a:spLocks noChangeArrowheads="1"/>
              </p:cNvSpPr>
              <p:nvPr/>
            </p:nvSpPr>
            <p:spPr bwMode="auto">
              <a:xfrm>
                <a:off x="3343" y="2018"/>
                <a:ext cx="67" cy="62"/>
              </a:xfrm>
              <a:prstGeom prst="ellips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47" name="Oval 45"/>
              <p:cNvSpPr>
                <a:spLocks noChangeArrowheads="1"/>
              </p:cNvSpPr>
              <p:nvPr/>
            </p:nvSpPr>
            <p:spPr bwMode="auto">
              <a:xfrm>
                <a:off x="2827" y="1766"/>
                <a:ext cx="66" cy="62"/>
              </a:xfrm>
              <a:prstGeom prst="ellips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48" name="Oval 46"/>
              <p:cNvSpPr>
                <a:spLocks noChangeArrowheads="1"/>
              </p:cNvSpPr>
              <p:nvPr/>
            </p:nvSpPr>
            <p:spPr bwMode="auto">
              <a:xfrm>
                <a:off x="2356" y="2004"/>
                <a:ext cx="66" cy="62"/>
              </a:xfrm>
              <a:prstGeom prst="ellips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49" name="Freeform 47"/>
              <p:cNvSpPr>
                <a:spLocks/>
              </p:cNvSpPr>
              <p:nvPr/>
            </p:nvSpPr>
            <p:spPr bwMode="auto">
              <a:xfrm>
                <a:off x="2316" y="1994"/>
                <a:ext cx="65" cy="61"/>
              </a:xfrm>
              <a:custGeom>
                <a:avLst/>
                <a:gdLst>
                  <a:gd name="T0" fmla="*/ 0 w 61"/>
                  <a:gd name="T1" fmla="*/ 61 h 61"/>
                  <a:gd name="T2" fmla="*/ 35 w 61"/>
                  <a:gd name="T3" fmla="*/ 0 h 61"/>
                  <a:gd name="T4" fmla="*/ 79 w 61"/>
                  <a:gd name="T5" fmla="*/ 61 h 61"/>
                  <a:gd name="T6" fmla="*/ 0 w 61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61"/>
                  <a:gd name="T14" fmla="*/ 61 w 61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61">
                    <a:moveTo>
                      <a:pt x="0" y="61"/>
                    </a:moveTo>
                    <a:lnTo>
                      <a:pt x="27" y="0"/>
                    </a:lnTo>
                    <a:lnTo>
                      <a:pt x="61" y="61"/>
                    </a:lnTo>
                    <a:lnTo>
                      <a:pt x="0" y="61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50" name="Freeform 48"/>
              <p:cNvSpPr>
                <a:spLocks/>
              </p:cNvSpPr>
              <p:nvPr/>
            </p:nvSpPr>
            <p:spPr bwMode="auto">
              <a:xfrm>
                <a:off x="2316" y="1994"/>
                <a:ext cx="65" cy="61"/>
              </a:xfrm>
              <a:custGeom>
                <a:avLst/>
                <a:gdLst>
                  <a:gd name="T0" fmla="*/ 0 w 61"/>
                  <a:gd name="T1" fmla="*/ 61 h 61"/>
                  <a:gd name="T2" fmla="*/ 35 w 61"/>
                  <a:gd name="T3" fmla="*/ 0 h 61"/>
                  <a:gd name="T4" fmla="*/ 79 w 61"/>
                  <a:gd name="T5" fmla="*/ 61 h 61"/>
                  <a:gd name="T6" fmla="*/ 0 w 61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61"/>
                  <a:gd name="T14" fmla="*/ 61 w 61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61">
                    <a:moveTo>
                      <a:pt x="0" y="61"/>
                    </a:moveTo>
                    <a:lnTo>
                      <a:pt x="27" y="0"/>
                    </a:lnTo>
                    <a:lnTo>
                      <a:pt x="61" y="61"/>
                    </a:lnTo>
                    <a:lnTo>
                      <a:pt x="0" y="61"/>
                    </a:lnTo>
                    <a:close/>
                  </a:path>
                </a:pathLst>
              </a:custGeom>
              <a:grpFill/>
              <a:ln w="1111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51" name="Freeform 49"/>
              <p:cNvSpPr>
                <a:spLocks/>
              </p:cNvSpPr>
              <p:nvPr/>
            </p:nvSpPr>
            <p:spPr bwMode="auto">
              <a:xfrm>
                <a:off x="2607" y="1458"/>
                <a:ext cx="65" cy="61"/>
              </a:xfrm>
              <a:custGeom>
                <a:avLst/>
                <a:gdLst>
                  <a:gd name="T0" fmla="*/ 0 w 61"/>
                  <a:gd name="T1" fmla="*/ 61 h 61"/>
                  <a:gd name="T2" fmla="*/ 35 w 61"/>
                  <a:gd name="T3" fmla="*/ 0 h 61"/>
                  <a:gd name="T4" fmla="*/ 79 w 61"/>
                  <a:gd name="T5" fmla="*/ 61 h 61"/>
                  <a:gd name="T6" fmla="*/ 0 w 61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61"/>
                  <a:gd name="T14" fmla="*/ 61 w 61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61">
                    <a:moveTo>
                      <a:pt x="0" y="61"/>
                    </a:moveTo>
                    <a:lnTo>
                      <a:pt x="27" y="0"/>
                    </a:lnTo>
                    <a:lnTo>
                      <a:pt x="61" y="61"/>
                    </a:lnTo>
                    <a:lnTo>
                      <a:pt x="0" y="61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52" name="Freeform 50"/>
              <p:cNvSpPr>
                <a:spLocks/>
              </p:cNvSpPr>
              <p:nvPr/>
            </p:nvSpPr>
            <p:spPr bwMode="auto">
              <a:xfrm>
                <a:off x="2607" y="1458"/>
                <a:ext cx="65" cy="61"/>
              </a:xfrm>
              <a:custGeom>
                <a:avLst/>
                <a:gdLst>
                  <a:gd name="T0" fmla="*/ 0 w 61"/>
                  <a:gd name="T1" fmla="*/ 61 h 61"/>
                  <a:gd name="T2" fmla="*/ 35 w 61"/>
                  <a:gd name="T3" fmla="*/ 0 h 61"/>
                  <a:gd name="T4" fmla="*/ 79 w 61"/>
                  <a:gd name="T5" fmla="*/ 61 h 61"/>
                  <a:gd name="T6" fmla="*/ 0 w 61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61"/>
                  <a:gd name="T14" fmla="*/ 61 w 61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61">
                    <a:moveTo>
                      <a:pt x="0" y="61"/>
                    </a:moveTo>
                    <a:lnTo>
                      <a:pt x="27" y="0"/>
                    </a:lnTo>
                    <a:lnTo>
                      <a:pt x="61" y="61"/>
                    </a:lnTo>
                    <a:lnTo>
                      <a:pt x="0" y="61"/>
                    </a:lnTo>
                    <a:close/>
                  </a:path>
                </a:pathLst>
              </a:custGeom>
              <a:grpFill/>
              <a:ln w="1111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53" name="Freeform 51"/>
              <p:cNvSpPr>
                <a:spLocks/>
              </p:cNvSpPr>
              <p:nvPr/>
            </p:nvSpPr>
            <p:spPr bwMode="auto">
              <a:xfrm>
                <a:off x="2839" y="1953"/>
                <a:ext cx="65" cy="62"/>
              </a:xfrm>
              <a:custGeom>
                <a:avLst/>
                <a:gdLst>
                  <a:gd name="T0" fmla="*/ 0 w 61"/>
                  <a:gd name="T1" fmla="*/ 62 h 62"/>
                  <a:gd name="T2" fmla="*/ 35 w 61"/>
                  <a:gd name="T3" fmla="*/ 0 h 62"/>
                  <a:gd name="T4" fmla="*/ 79 w 61"/>
                  <a:gd name="T5" fmla="*/ 62 h 62"/>
                  <a:gd name="T6" fmla="*/ 0 w 61"/>
                  <a:gd name="T7" fmla="*/ 62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62"/>
                  <a:gd name="T14" fmla="*/ 61 w 61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62">
                    <a:moveTo>
                      <a:pt x="0" y="62"/>
                    </a:moveTo>
                    <a:lnTo>
                      <a:pt x="27" y="0"/>
                    </a:lnTo>
                    <a:lnTo>
                      <a:pt x="61" y="62"/>
                    </a:lnTo>
                    <a:lnTo>
                      <a:pt x="0" y="62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54" name="Freeform 52"/>
              <p:cNvSpPr>
                <a:spLocks/>
              </p:cNvSpPr>
              <p:nvPr/>
            </p:nvSpPr>
            <p:spPr bwMode="auto">
              <a:xfrm>
                <a:off x="2839" y="1953"/>
                <a:ext cx="65" cy="62"/>
              </a:xfrm>
              <a:custGeom>
                <a:avLst/>
                <a:gdLst>
                  <a:gd name="T0" fmla="*/ 0 w 61"/>
                  <a:gd name="T1" fmla="*/ 62 h 62"/>
                  <a:gd name="T2" fmla="*/ 35 w 61"/>
                  <a:gd name="T3" fmla="*/ 0 h 62"/>
                  <a:gd name="T4" fmla="*/ 79 w 61"/>
                  <a:gd name="T5" fmla="*/ 62 h 62"/>
                  <a:gd name="T6" fmla="*/ 0 w 61"/>
                  <a:gd name="T7" fmla="*/ 62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62"/>
                  <a:gd name="T14" fmla="*/ 61 w 61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62">
                    <a:moveTo>
                      <a:pt x="0" y="62"/>
                    </a:moveTo>
                    <a:lnTo>
                      <a:pt x="27" y="0"/>
                    </a:lnTo>
                    <a:lnTo>
                      <a:pt x="61" y="62"/>
                    </a:lnTo>
                    <a:lnTo>
                      <a:pt x="0" y="62"/>
                    </a:lnTo>
                    <a:close/>
                  </a:path>
                </a:pathLst>
              </a:custGeom>
              <a:grpFill/>
              <a:ln w="1111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55" name="Freeform 53"/>
              <p:cNvSpPr>
                <a:spLocks/>
              </p:cNvSpPr>
              <p:nvPr/>
            </p:nvSpPr>
            <p:spPr bwMode="auto">
              <a:xfrm>
                <a:off x="2584" y="2144"/>
                <a:ext cx="66" cy="61"/>
              </a:xfrm>
              <a:custGeom>
                <a:avLst/>
                <a:gdLst>
                  <a:gd name="T0" fmla="*/ 0 w 61"/>
                  <a:gd name="T1" fmla="*/ 61 h 61"/>
                  <a:gd name="T2" fmla="*/ 37 w 61"/>
                  <a:gd name="T3" fmla="*/ 0 h 61"/>
                  <a:gd name="T4" fmla="*/ 83 w 61"/>
                  <a:gd name="T5" fmla="*/ 61 h 61"/>
                  <a:gd name="T6" fmla="*/ 0 w 61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61"/>
                  <a:gd name="T14" fmla="*/ 61 w 61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61">
                    <a:moveTo>
                      <a:pt x="0" y="61"/>
                    </a:moveTo>
                    <a:lnTo>
                      <a:pt x="27" y="0"/>
                    </a:lnTo>
                    <a:lnTo>
                      <a:pt x="61" y="61"/>
                    </a:lnTo>
                    <a:lnTo>
                      <a:pt x="0" y="61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56" name="Freeform 54"/>
              <p:cNvSpPr>
                <a:spLocks/>
              </p:cNvSpPr>
              <p:nvPr/>
            </p:nvSpPr>
            <p:spPr bwMode="auto">
              <a:xfrm>
                <a:off x="2584" y="2144"/>
                <a:ext cx="66" cy="61"/>
              </a:xfrm>
              <a:custGeom>
                <a:avLst/>
                <a:gdLst>
                  <a:gd name="T0" fmla="*/ 0 w 61"/>
                  <a:gd name="T1" fmla="*/ 61 h 61"/>
                  <a:gd name="T2" fmla="*/ 37 w 61"/>
                  <a:gd name="T3" fmla="*/ 0 h 61"/>
                  <a:gd name="T4" fmla="*/ 83 w 61"/>
                  <a:gd name="T5" fmla="*/ 61 h 61"/>
                  <a:gd name="T6" fmla="*/ 0 w 61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61"/>
                  <a:gd name="T14" fmla="*/ 61 w 61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61">
                    <a:moveTo>
                      <a:pt x="0" y="61"/>
                    </a:moveTo>
                    <a:lnTo>
                      <a:pt x="27" y="0"/>
                    </a:lnTo>
                    <a:lnTo>
                      <a:pt x="61" y="61"/>
                    </a:lnTo>
                    <a:lnTo>
                      <a:pt x="0" y="61"/>
                    </a:lnTo>
                    <a:close/>
                  </a:path>
                </a:pathLst>
              </a:custGeom>
              <a:grpFill/>
              <a:ln w="1111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57" name="Rectangle 55"/>
              <p:cNvSpPr>
                <a:spLocks noChangeArrowheads="1"/>
              </p:cNvSpPr>
              <p:nvPr/>
            </p:nvSpPr>
            <p:spPr bwMode="auto">
              <a:xfrm>
                <a:off x="3336" y="1922"/>
                <a:ext cx="66" cy="62"/>
              </a:xfrm>
              <a:prstGeom prst="rect">
                <a:avLst/>
              </a:prstGeom>
              <a:grpFill/>
              <a:ln w="11113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58" name="Oval 56"/>
              <p:cNvSpPr>
                <a:spLocks noChangeArrowheads="1"/>
              </p:cNvSpPr>
              <p:nvPr/>
            </p:nvSpPr>
            <p:spPr bwMode="auto">
              <a:xfrm>
                <a:off x="3343" y="1970"/>
                <a:ext cx="67" cy="62"/>
              </a:xfrm>
              <a:prstGeom prst="ellips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59" name="Freeform 57"/>
              <p:cNvSpPr>
                <a:spLocks/>
              </p:cNvSpPr>
              <p:nvPr/>
            </p:nvSpPr>
            <p:spPr bwMode="auto">
              <a:xfrm>
                <a:off x="2316" y="2130"/>
                <a:ext cx="65" cy="61"/>
              </a:xfrm>
              <a:custGeom>
                <a:avLst/>
                <a:gdLst>
                  <a:gd name="T0" fmla="*/ 0 w 61"/>
                  <a:gd name="T1" fmla="*/ 61 h 61"/>
                  <a:gd name="T2" fmla="*/ 35 w 61"/>
                  <a:gd name="T3" fmla="*/ 0 h 61"/>
                  <a:gd name="T4" fmla="*/ 79 w 61"/>
                  <a:gd name="T5" fmla="*/ 61 h 61"/>
                  <a:gd name="T6" fmla="*/ 0 w 61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61"/>
                  <a:gd name="T14" fmla="*/ 61 w 61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61">
                    <a:moveTo>
                      <a:pt x="0" y="61"/>
                    </a:moveTo>
                    <a:lnTo>
                      <a:pt x="27" y="0"/>
                    </a:lnTo>
                    <a:lnTo>
                      <a:pt x="61" y="61"/>
                    </a:lnTo>
                    <a:lnTo>
                      <a:pt x="0" y="61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60" name="Freeform 58"/>
              <p:cNvSpPr>
                <a:spLocks/>
              </p:cNvSpPr>
              <p:nvPr/>
            </p:nvSpPr>
            <p:spPr bwMode="auto">
              <a:xfrm>
                <a:off x="2316" y="2130"/>
                <a:ext cx="65" cy="61"/>
              </a:xfrm>
              <a:custGeom>
                <a:avLst/>
                <a:gdLst>
                  <a:gd name="T0" fmla="*/ 0 w 61"/>
                  <a:gd name="T1" fmla="*/ 61 h 61"/>
                  <a:gd name="T2" fmla="*/ 35 w 61"/>
                  <a:gd name="T3" fmla="*/ 0 h 61"/>
                  <a:gd name="T4" fmla="*/ 79 w 61"/>
                  <a:gd name="T5" fmla="*/ 61 h 61"/>
                  <a:gd name="T6" fmla="*/ 0 w 61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61"/>
                  <a:gd name="T14" fmla="*/ 61 w 61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61">
                    <a:moveTo>
                      <a:pt x="0" y="61"/>
                    </a:moveTo>
                    <a:lnTo>
                      <a:pt x="27" y="0"/>
                    </a:lnTo>
                    <a:lnTo>
                      <a:pt x="61" y="61"/>
                    </a:lnTo>
                    <a:lnTo>
                      <a:pt x="0" y="61"/>
                    </a:lnTo>
                    <a:close/>
                  </a:path>
                </a:pathLst>
              </a:custGeom>
              <a:grpFill/>
              <a:ln w="1111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61" name="Freeform 59"/>
              <p:cNvSpPr>
                <a:spLocks/>
              </p:cNvSpPr>
              <p:nvPr/>
            </p:nvSpPr>
            <p:spPr bwMode="auto">
              <a:xfrm>
                <a:off x="2048" y="2130"/>
                <a:ext cx="65" cy="61"/>
              </a:xfrm>
              <a:custGeom>
                <a:avLst/>
                <a:gdLst>
                  <a:gd name="T0" fmla="*/ 0 w 61"/>
                  <a:gd name="T1" fmla="*/ 61 h 61"/>
                  <a:gd name="T2" fmla="*/ 35 w 61"/>
                  <a:gd name="T3" fmla="*/ 0 h 61"/>
                  <a:gd name="T4" fmla="*/ 79 w 61"/>
                  <a:gd name="T5" fmla="*/ 61 h 61"/>
                  <a:gd name="T6" fmla="*/ 0 w 61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61"/>
                  <a:gd name="T14" fmla="*/ 61 w 61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61">
                    <a:moveTo>
                      <a:pt x="0" y="61"/>
                    </a:moveTo>
                    <a:lnTo>
                      <a:pt x="27" y="0"/>
                    </a:lnTo>
                    <a:lnTo>
                      <a:pt x="61" y="61"/>
                    </a:lnTo>
                    <a:lnTo>
                      <a:pt x="0" y="61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62" name="Freeform 60"/>
              <p:cNvSpPr>
                <a:spLocks/>
              </p:cNvSpPr>
              <p:nvPr/>
            </p:nvSpPr>
            <p:spPr bwMode="auto">
              <a:xfrm>
                <a:off x="2048" y="2130"/>
                <a:ext cx="65" cy="61"/>
              </a:xfrm>
              <a:custGeom>
                <a:avLst/>
                <a:gdLst>
                  <a:gd name="T0" fmla="*/ 0 w 61"/>
                  <a:gd name="T1" fmla="*/ 61 h 61"/>
                  <a:gd name="T2" fmla="*/ 35 w 61"/>
                  <a:gd name="T3" fmla="*/ 0 h 61"/>
                  <a:gd name="T4" fmla="*/ 79 w 61"/>
                  <a:gd name="T5" fmla="*/ 61 h 61"/>
                  <a:gd name="T6" fmla="*/ 0 w 61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61"/>
                  <a:gd name="T14" fmla="*/ 61 w 61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61">
                    <a:moveTo>
                      <a:pt x="0" y="61"/>
                    </a:moveTo>
                    <a:lnTo>
                      <a:pt x="27" y="0"/>
                    </a:lnTo>
                    <a:lnTo>
                      <a:pt x="61" y="61"/>
                    </a:lnTo>
                    <a:lnTo>
                      <a:pt x="0" y="61"/>
                    </a:lnTo>
                    <a:close/>
                  </a:path>
                </a:pathLst>
              </a:custGeom>
              <a:grpFill/>
              <a:ln w="1111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63" name="Freeform 61"/>
              <p:cNvSpPr>
                <a:spLocks/>
              </p:cNvSpPr>
              <p:nvPr/>
            </p:nvSpPr>
            <p:spPr bwMode="auto">
              <a:xfrm>
                <a:off x="2795" y="1933"/>
                <a:ext cx="65" cy="61"/>
              </a:xfrm>
              <a:custGeom>
                <a:avLst/>
                <a:gdLst>
                  <a:gd name="T0" fmla="*/ 0 w 61"/>
                  <a:gd name="T1" fmla="*/ 61 h 61"/>
                  <a:gd name="T2" fmla="*/ 35 w 61"/>
                  <a:gd name="T3" fmla="*/ 0 h 61"/>
                  <a:gd name="T4" fmla="*/ 79 w 61"/>
                  <a:gd name="T5" fmla="*/ 61 h 61"/>
                  <a:gd name="T6" fmla="*/ 0 w 61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61"/>
                  <a:gd name="T14" fmla="*/ 61 w 61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61">
                    <a:moveTo>
                      <a:pt x="0" y="61"/>
                    </a:moveTo>
                    <a:lnTo>
                      <a:pt x="27" y="0"/>
                    </a:lnTo>
                    <a:lnTo>
                      <a:pt x="61" y="61"/>
                    </a:lnTo>
                    <a:lnTo>
                      <a:pt x="0" y="61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64" name="Freeform 62"/>
              <p:cNvSpPr>
                <a:spLocks/>
              </p:cNvSpPr>
              <p:nvPr/>
            </p:nvSpPr>
            <p:spPr bwMode="auto">
              <a:xfrm>
                <a:off x="2795" y="1933"/>
                <a:ext cx="65" cy="61"/>
              </a:xfrm>
              <a:custGeom>
                <a:avLst/>
                <a:gdLst>
                  <a:gd name="T0" fmla="*/ 0 w 61"/>
                  <a:gd name="T1" fmla="*/ 61 h 61"/>
                  <a:gd name="T2" fmla="*/ 35 w 61"/>
                  <a:gd name="T3" fmla="*/ 0 h 61"/>
                  <a:gd name="T4" fmla="*/ 79 w 61"/>
                  <a:gd name="T5" fmla="*/ 61 h 61"/>
                  <a:gd name="T6" fmla="*/ 0 w 61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61"/>
                  <a:gd name="T14" fmla="*/ 61 w 61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61">
                    <a:moveTo>
                      <a:pt x="0" y="61"/>
                    </a:moveTo>
                    <a:lnTo>
                      <a:pt x="27" y="0"/>
                    </a:lnTo>
                    <a:lnTo>
                      <a:pt x="61" y="61"/>
                    </a:lnTo>
                    <a:lnTo>
                      <a:pt x="0" y="61"/>
                    </a:lnTo>
                    <a:close/>
                  </a:path>
                </a:pathLst>
              </a:custGeom>
              <a:grpFill/>
              <a:ln w="1111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65" name="Freeform 63"/>
              <p:cNvSpPr>
                <a:spLocks/>
              </p:cNvSpPr>
              <p:nvPr/>
            </p:nvSpPr>
            <p:spPr bwMode="auto">
              <a:xfrm>
                <a:off x="3362" y="2130"/>
                <a:ext cx="65" cy="61"/>
              </a:xfrm>
              <a:custGeom>
                <a:avLst/>
                <a:gdLst>
                  <a:gd name="T0" fmla="*/ 0 w 61"/>
                  <a:gd name="T1" fmla="*/ 61 h 61"/>
                  <a:gd name="T2" fmla="*/ 35 w 61"/>
                  <a:gd name="T3" fmla="*/ 0 h 61"/>
                  <a:gd name="T4" fmla="*/ 79 w 61"/>
                  <a:gd name="T5" fmla="*/ 61 h 61"/>
                  <a:gd name="T6" fmla="*/ 0 w 61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61"/>
                  <a:gd name="T14" fmla="*/ 61 w 61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61">
                    <a:moveTo>
                      <a:pt x="0" y="61"/>
                    </a:moveTo>
                    <a:lnTo>
                      <a:pt x="27" y="0"/>
                    </a:lnTo>
                    <a:lnTo>
                      <a:pt x="61" y="61"/>
                    </a:lnTo>
                    <a:lnTo>
                      <a:pt x="0" y="61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66" name="Freeform 64"/>
              <p:cNvSpPr>
                <a:spLocks/>
              </p:cNvSpPr>
              <p:nvPr/>
            </p:nvSpPr>
            <p:spPr bwMode="auto">
              <a:xfrm>
                <a:off x="3362" y="2130"/>
                <a:ext cx="65" cy="61"/>
              </a:xfrm>
              <a:custGeom>
                <a:avLst/>
                <a:gdLst>
                  <a:gd name="T0" fmla="*/ 0 w 61"/>
                  <a:gd name="T1" fmla="*/ 61 h 61"/>
                  <a:gd name="T2" fmla="*/ 35 w 61"/>
                  <a:gd name="T3" fmla="*/ 0 h 61"/>
                  <a:gd name="T4" fmla="*/ 79 w 61"/>
                  <a:gd name="T5" fmla="*/ 61 h 61"/>
                  <a:gd name="T6" fmla="*/ 0 w 61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61"/>
                  <a:gd name="T14" fmla="*/ 61 w 61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61">
                    <a:moveTo>
                      <a:pt x="0" y="61"/>
                    </a:moveTo>
                    <a:lnTo>
                      <a:pt x="27" y="0"/>
                    </a:lnTo>
                    <a:lnTo>
                      <a:pt x="61" y="61"/>
                    </a:lnTo>
                    <a:lnTo>
                      <a:pt x="0" y="61"/>
                    </a:lnTo>
                    <a:close/>
                  </a:path>
                </a:pathLst>
              </a:custGeom>
              <a:grpFill/>
              <a:ln w="1111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67" name="Freeform 65"/>
              <p:cNvSpPr>
                <a:spLocks/>
              </p:cNvSpPr>
              <p:nvPr/>
            </p:nvSpPr>
            <p:spPr bwMode="auto">
              <a:xfrm>
                <a:off x="3630" y="2130"/>
                <a:ext cx="65" cy="61"/>
              </a:xfrm>
              <a:custGeom>
                <a:avLst/>
                <a:gdLst>
                  <a:gd name="T0" fmla="*/ 0 w 61"/>
                  <a:gd name="T1" fmla="*/ 61 h 61"/>
                  <a:gd name="T2" fmla="*/ 36 w 61"/>
                  <a:gd name="T3" fmla="*/ 0 h 61"/>
                  <a:gd name="T4" fmla="*/ 79 w 61"/>
                  <a:gd name="T5" fmla="*/ 61 h 61"/>
                  <a:gd name="T6" fmla="*/ 0 w 61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61"/>
                  <a:gd name="T14" fmla="*/ 61 w 61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61">
                    <a:moveTo>
                      <a:pt x="0" y="61"/>
                    </a:moveTo>
                    <a:lnTo>
                      <a:pt x="28" y="0"/>
                    </a:lnTo>
                    <a:lnTo>
                      <a:pt x="61" y="61"/>
                    </a:lnTo>
                    <a:lnTo>
                      <a:pt x="0" y="61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68" name="Freeform 66"/>
              <p:cNvSpPr>
                <a:spLocks/>
              </p:cNvSpPr>
              <p:nvPr/>
            </p:nvSpPr>
            <p:spPr bwMode="auto">
              <a:xfrm>
                <a:off x="3630" y="2130"/>
                <a:ext cx="65" cy="61"/>
              </a:xfrm>
              <a:custGeom>
                <a:avLst/>
                <a:gdLst>
                  <a:gd name="T0" fmla="*/ 0 w 61"/>
                  <a:gd name="T1" fmla="*/ 61 h 61"/>
                  <a:gd name="T2" fmla="*/ 36 w 61"/>
                  <a:gd name="T3" fmla="*/ 0 h 61"/>
                  <a:gd name="T4" fmla="*/ 79 w 61"/>
                  <a:gd name="T5" fmla="*/ 61 h 61"/>
                  <a:gd name="T6" fmla="*/ 0 w 61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61"/>
                  <a:gd name="T14" fmla="*/ 61 w 61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61">
                    <a:moveTo>
                      <a:pt x="0" y="61"/>
                    </a:moveTo>
                    <a:lnTo>
                      <a:pt x="28" y="0"/>
                    </a:lnTo>
                    <a:lnTo>
                      <a:pt x="61" y="61"/>
                    </a:lnTo>
                    <a:lnTo>
                      <a:pt x="0" y="61"/>
                    </a:lnTo>
                    <a:close/>
                  </a:path>
                </a:pathLst>
              </a:custGeom>
              <a:grpFill/>
              <a:ln w="1111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69" name="Rectangle 67"/>
              <p:cNvSpPr>
                <a:spLocks noChangeArrowheads="1"/>
              </p:cNvSpPr>
              <p:nvPr/>
            </p:nvSpPr>
            <p:spPr bwMode="auto">
              <a:xfrm>
                <a:off x="2058" y="2140"/>
                <a:ext cx="66" cy="62"/>
              </a:xfrm>
              <a:prstGeom prst="rect">
                <a:avLst/>
              </a:prstGeom>
              <a:grpFill/>
              <a:ln w="11113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70" name="Rectangle 68"/>
              <p:cNvSpPr>
                <a:spLocks noChangeArrowheads="1"/>
              </p:cNvSpPr>
              <p:nvPr/>
            </p:nvSpPr>
            <p:spPr bwMode="auto">
              <a:xfrm>
                <a:off x="3872" y="2147"/>
                <a:ext cx="67" cy="62"/>
              </a:xfrm>
              <a:prstGeom prst="rect">
                <a:avLst/>
              </a:prstGeom>
              <a:grpFill/>
              <a:ln w="11113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71" name="Rectangle 69"/>
              <p:cNvSpPr>
                <a:spLocks noChangeArrowheads="1"/>
              </p:cNvSpPr>
              <p:nvPr/>
            </p:nvSpPr>
            <p:spPr bwMode="auto">
              <a:xfrm>
                <a:off x="1661" y="3346"/>
                <a:ext cx="107" cy="12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fr-FR" sz="1000" b="1">
                    <a:latin typeface="+mj-lt"/>
                  </a:rPr>
                  <a:t>10</a:t>
                </a:r>
                <a:endParaRPr lang="en-US" altLang="fr-FR">
                  <a:latin typeface="+mj-lt"/>
                </a:endParaRPr>
              </a:p>
            </p:txBody>
          </p:sp>
          <p:sp>
            <p:nvSpPr>
              <p:cNvPr id="72" name="Rectangle 70"/>
              <p:cNvSpPr>
                <a:spLocks noChangeArrowheads="1"/>
              </p:cNvSpPr>
              <p:nvPr/>
            </p:nvSpPr>
            <p:spPr bwMode="auto">
              <a:xfrm>
                <a:off x="1661" y="3068"/>
                <a:ext cx="107" cy="12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fr-FR" sz="1000" b="1">
                    <a:latin typeface="+mj-lt"/>
                  </a:rPr>
                  <a:t>10</a:t>
                </a:r>
                <a:endParaRPr lang="en-US" altLang="fr-FR">
                  <a:latin typeface="+mj-lt"/>
                </a:endParaRPr>
              </a:p>
            </p:txBody>
          </p:sp>
          <p:sp>
            <p:nvSpPr>
              <p:cNvPr id="73" name="Rectangle 71"/>
              <p:cNvSpPr>
                <a:spLocks noChangeArrowheads="1"/>
              </p:cNvSpPr>
              <p:nvPr/>
            </p:nvSpPr>
            <p:spPr bwMode="auto">
              <a:xfrm>
                <a:off x="1776" y="3040"/>
                <a:ext cx="53" cy="12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fr-FR" sz="1000" b="1">
                    <a:latin typeface="+mj-lt"/>
                  </a:rPr>
                  <a:t>2</a:t>
                </a:r>
                <a:endParaRPr lang="en-US" altLang="fr-FR">
                  <a:latin typeface="+mj-lt"/>
                </a:endParaRPr>
              </a:p>
            </p:txBody>
          </p:sp>
          <p:sp>
            <p:nvSpPr>
              <p:cNvPr id="74" name="Rectangle 72"/>
              <p:cNvSpPr>
                <a:spLocks noChangeArrowheads="1"/>
              </p:cNvSpPr>
              <p:nvPr/>
            </p:nvSpPr>
            <p:spPr bwMode="auto">
              <a:xfrm>
                <a:off x="1661" y="2780"/>
                <a:ext cx="107" cy="12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fr-FR" sz="1000" b="1">
                    <a:latin typeface="+mj-lt"/>
                  </a:rPr>
                  <a:t>10</a:t>
                </a:r>
                <a:endParaRPr lang="en-US" altLang="fr-FR">
                  <a:latin typeface="+mj-lt"/>
                </a:endParaRPr>
              </a:p>
            </p:txBody>
          </p:sp>
          <p:sp>
            <p:nvSpPr>
              <p:cNvPr id="75" name="Rectangle 73"/>
              <p:cNvSpPr>
                <a:spLocks noChangeArrowheads="1"/>
              </p:cNvSpPr>
              <p:nvPr/>
            </p:nvSpPr>
            <p:spPr bwMode="auto">
              <a:xfrm>
                <a:off x="1776" y="2753"/>
                <a:ext cx="53" cy="12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fr-FR" sz="1000" b="1">
                    <a:latin typeface="+mj-lt"/>
                  </a:rPr>
                  <a:t>3</a:t>
                </a:r>
                <a:endParaRPr lang="en-US" altLang="fr-FR">
                  <a:latin typeface="+mj-lt"/>
                </a:endParaRPr>
              </a:p>
            </p:txBody>
          </p:sp>
          <p:sp>
            <p:nvSpPr>
              <p:cNvPr id="76" name="Rectangle 74"/>
              <p:cNvSpPr>
                <a:spLocks noChangeArrowheads="1"/>
              </p:cNvSpPr>
              <p:nvPr/>
            </p:nvSpPr>
            <p:spPr bwMode="auto">
              <a:xfrm>
                <a:off x="1661" y="2496"/>
                <a:ext cx="107" cy="12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fr-FR" sz="1000" b="1">
                    <a:latin typeface="+mj-lt"/>
                  </a:rPr>
                  <a:t>10</a:t>
                </a:r>
                <a:endParaRPr lang="en-US" altLang="fr-FR">
                  <a:latin typeface="+mj-lt"/>
                </a:endParaRPr>
              </a:p>
            </p:txBody>
          </p:sp>
          <p:sp>
            <p:nvSpPr>
              <p:cNvPr id="77" name="Rectangle 75"/>
              <p:cNvSpPr>
                <a:spLocks noChangeArrowheads="1"/>
              </p:cNvSpPr>
              <p:nvPr/>
            </p:nvSpPr>
            <p:spPr bwMode="auto">
              <a:xfrm>
                <a:off x="1776" y="2469"/>
                <a:ext cx="53" cy="12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fr-FR" sz="1000" b="1">
                    <a:latin typeface="+mj-lt"/>
                  </a:rPr>
                  <a:t>4</a:t>
                </a:r>
                <a:endParaRPr lang="en-US" altLang="fr-FR">
                  <a:latin typeface="+mj-lt"/>
                </a:endParaRPr>
              </a:p>
            </p:txBody>
          </p:sp>
          <p:sp>
            <p:nvSpPr>
              <p:cNvPr id="78" name="Rectangle 76"/>
              <p:cNvSpPr>
                <a:spLocks noChangeArrowheads="1"/>
              </p:cNvSpPr>
              <p:nvPr/>
            </p:nvSpPr>
            <p:spPr bwMode="auto">
              <a:xfrm>
                <a:off x="2214" y="3955"/>
                <a:ext cx="1163" cy="12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fr-FR" sz="1000" b="1" dirty="0">
                    <a:latin typeface="+mj-lt"/>
                  </a:rPr>
                  <a:t>Time Post Challenge (days)</a:t>
                </a:r>
                <a:endParaRPr lang="en-US" altLang="fr-FR" dirty="0">
                  <a:latin typeface="+mj-lt"/>
                </a:endParaRPr>
              </a:p>
            </p:txBody>
          </p:sp>
          <p:sp>
            <p:nvSpPr>
              <p:cNvPr id="79" name="Line 77"/>
              <p:cNvSpPr>
                <a:spLocks noChangeShapeType="1"/>
              </p:cNvSpPr>
              <p:nvPr/>
            </p:nvSpPr>
            <p:spPr bwMode="auto">
              <a:xfrm flipH="1">
                <a:off x="1842" y="3385"/>
                <a:ext cx="2098" cy="1"/>
              </a:xfrm>
              <a:prstGeom prst="lin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 dirty="0">
                  <a:latin typeface="+mj-lt"/>
                </a:endParaRPr>
              </a:p>
            </p:txBody>
          </p:sp>
          <p:sp>
            <p:nvSpPr>
              <p:cNvPr id="80" name="Line 78"/>
              <p:cNvSpPr>
                <a:spLocks noChangeShapeType="1"/>
              </p:cNvSpPr>
              <p:nvPr/>
            </p:nvSpPr>
            <p:spPr bwMode="auto">
              <a:xfrm flipH="1">
                <a:off x="1842" y="3107"/>
                <a:ext cx="2090" cy="1"/>
              </a:xfrm>
              <a:prstGeom prst="lin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81" name="Line 79"/>
              <p:cNvSpPr>
                <a:spLocks noChangeShapeType="1"/>
              </p:cNvSpPr>
              <p:nvPr/>
            </p:nvSpPr>
            <p:spPr bwMode="auto">
              <a:xfrm flipH="1">
                <a:off x="1842" y="2828"/>
                <a:ext cx="2098" cy="1"/>
              </a:xfrm>
              <a:prstGeom prst="lin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82" name="Line 80"/>
              <p:cNvSpPr>
                <a:spLocks noChangeShapeType="1"/>
              </p:cNvSpPr>
              <p:nvPr/>
            </p:nvSpPr>
            <p:spPr bwMode="auto">
              <a:xfrm flipH="1">
                <a:off x="1842" y="2543"/>
                <a:ext cx="2098" cy="1"/>
              </a:xfrm>
              <a:prstGeom prst="lin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83" name="Line 81"/>
              <p:cNvSpPr>
                <a:spLocks noChangeShapeType="1"/>
              </p:cNvSpPr>
              <p:nvPr/>
            </p:nvSpPr>
            <p:spPr bwMode="auto">
              <a:xfrm flipH="1">
                <a:off x="1842" y="3650"/>
                <a:ext cx="2098" cy="1"/>
              </a:xfrm>
              <a:prstGeom prst="lin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84" name="Line 82"/>
              <p:cNvSpPr>
                <a:spLocks noChangeShapeType="1"/>
              </p:cNvSpPr>
              <p:nvPr/>
            </p:nvSpPr>
            <p:spPr bwMode="auto">
              <a:xfrm flipH="1" flipV="1">
                <a:off x="3939" y="2554"/>
                <a:ext cx="1" cy="1096"/>
              </a:xfrm>
              <a:prstGeom prst="lin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85" name="Line 83"/>
              <p:cNvSpPr>
                <a:spLocks noChangeShapeType="1"/>
              </p:cNvSpPr>
              <p:nvPr/>
            </p:nvSpPr>
            <p:spPr bwMode="auto">
              <a:xfrm flipV="1">
                <a:off x="1842" y="3664"/>
                <a:ext cx="1" cy="61"/>
              </a:xfrm>
              <a:prstGeom prst="lin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86" name="Line 84"/>
              <p:cNvSpPr>
                <a:spLocks noChangeShapeType="1"/>
              </p:cNvSpPr>
              <p:nvPr/>
            </p:nvSpPr>
            <p:spPr bwMode="auto">
              <a:xfrm flipV="1">
                <a:off x="3940" y="3650"/>
                <a:ext cx="1" cy="61"/>
              </a:xfrm>
              <a:prstGeom prst="lin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87" name="Line 85"/>
              <p:cNvSpPr>
                <a:spLocks noChangeShapeType="1"/>
              </p:cNvSpPr>
              <p:nvPr/>
            </p:nvSpPr>
            <p:spPr bwMode="auto">
              <a:xfrm flipV="1">
                <a:off x="2103" y="3657"/>
                <a:ext cx="2" cy="61"/>
              </a:xfrm>
              <a:prstGeom prst="lin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88" name="Line 86"/>
              <p:cNvSpPr>
                <a:spLocks noChangeShapeType="1"/>
              </p:cNvSpPr>
              <p:nvPr/>
            </p:nvSpPr>
            <p:spPr bwMode="auto">
              <a:xfrm flipV="1">
                <a:off x="2364" y="3657"/>
                <a:ext cx="1" cy="61"/>
              </a:xfrm>
              <a:prstGeom prst="lin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89" name="Line 87"/>
              <p:cNvSpPr>
                <a:spLocks noChangeShapeType="1"/>
              </p:cNvSpPr>
              <p:nvPr/>
            </p:nvSpPr>
            <p:spPr bwMode="auto">
              <a:xfrm flipV="1">
                <a:off x="2626" y="3657"/>
                <a:ext cx="1" cy="61"/>
              </a:xfrm>
              <a:prstGeom prst="lin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90" name="Line 88"/>
              <p:cNvSpPr>
                <a:spLocks noChangeShapeType="1"/>
              </p:cNvSpPr>
              <p:nvPr/>
            </p:nvSpPr>
            <p:spPr bwMode="auto">
              <a:xfrm flipV="1">
                <a:off x="2887" y="3657"/>
                <a:ext cx="1" cy="61"/>
              </a:xfrm>
              <a:prstGeom prst="lin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91" name="Line 89"/>
              <p:cNvSpPr>
                <a:spLocks noChangeShapeType="1"/>
              </p:cNvSpPr>
              <p:nvPr/>
            </p:nvSpPr>
            <p:spPr bwMode="auto">
              <a:xfrm flipV="1">
                <a:off x="3149" y="3657"/>
                <a:ext cx="1" cy="61"/>
              </a:xfrm>
              <a:prstGeom prst="lin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92" name="Line 90"/>
              <p:cNvSpPr>
                <a:spLocks noChangeShapeType="1"/>
              </p:cNvSpPr>
              <p:nvPr/>
            </p:nvSpPr>
            <p:spPr bwMode="auto">
              <a:xfrm flipV="1">
                <a:off x="3410" y="3657"/>
                <a:ext cx="1" cy="61"/>
              </a:xfrm>
              <a:prstGeom prst="lin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93" name="Line 91"/>
              <p:cNvSpPr>
                <a:spLocks noChangeShapeType="1"/>
              </p:cNvSpPr>
              <p:nvPr/>
            </p:nvSpPr>
            <p:spPr bwMode="auto">
              <a:xfrm flipV="1">
                <a:off x="3671" y="3657"/>
                <a:ext cx="2" cy="61"/>
              </a:xfrm>
              <a:prstGeom prst="lin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94" name="Rectangle 92"/>
              <p:cNvSpPr>
                <a:spLocks noChangeArrowheads="1"/>
              </p:cNvSpPr>
              <p:nvPr/>
            </p:nvSpPr>
            <p:spPr bwMode="auto">
              <a:xfrm>
                <a:off x="1822" y="3786"/>
                <a:ext cx="53" cy="12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fr-FR" sz="1000" b="1">
                    <a:latin typeface="+mj-lt"/>
                  </a:rPr>
                  <a:t>0</a:t>
                </a:r>
                <a:endParaRPr lang="en-US" altLang="fr-FR">
                  <a:latin typeface="+mj-lt"/>
                </a:endParaRPr>
              </a:p>
            </p:txBody>
          </p:sp>
          <p:sp>
            <p:nvSpPr>
              <p:cNvPr id="95" name="Rectangle 93"/>
              <p:cNvSpPr>
                <a:spLocks noChangeArrowheads="1"/>
              </p:cNvSpPr>
              <p:nvPr/>
            </p:nvSpPr>
            <p:spPr bwMode="auto">
              <a:xfrm>
                <a:off x="2312" y="3786"/>
                <a:ext cx="53" cy="12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fr-FR" sz="1000" b="1">
                    <a:latin typeface="+mj-lt"/>
                  </a:rPr>
                  <a:t>1</a:t>
                </a:r>
                <a:endParaRPr lang="en-US" altLang="fr-FR">
                  <a:latin typeface="+mj-lt"/>
                </a:endParaRPr>
              </a:p>
            </p:txBody>
          </p:sp>
          <p:sp>
            <p:nvSpPr>
              <p:cNvPr id="96" name="Rectangle 94"/>
              <p:cNvSpPr>
                <a:spLocks noChangeArrowheads="1"/>
              </p:cNvSpPr>
              <p:nvPr/>
            </p:nvSpPr>
            <p:spPr bwMode="auto">
              <a:xfrm>
                <a:off x="2372" y="3786"/>
                <a:ext cx="53" cy="12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fr-FR" sz="1000" b="1">
                    <a:latin typeface="+mj-lt"/>
                  </a:rPr>
                  <a:t>4</a:t>
                </a:r>
                <a:endParaRPr lang="en-US" altLang="fr-FR">
                  <a:latin typeface="+mj-lt"/>
                </a:endParaRPr>
              </a:p>
            </p:txBody>
          </p:sp>
          <p:sp>
            <p:nvSpPr>
              <p:cNvPr id="97" name="Rectangle 95"/>
              <p:cNvSpPr>
                <a:spLocks noChangeArrowheads="1"/>
              </p:cNvSpPr>
              <p:nvPr/>
            </p:nvSpPr>
            <p:spPr bwMode="auto">
              <a:xfrm>
                <a:off x="2836" y="3786"/>
                <a:ext cx="53" cy="12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fr-FR" sz="1000" b="1">
                    <a:latin typeface="+mj-lt"/>
                  </a:rPr>
                  <a:t>2</a:t>
                </a:r>
                <a:endParaRPr lang="en-US" altLang="fr-FR">
                  <a:latin typeface="+mj-lt"/>
                </a:endParaRPr>
              </a:p>
            </p:txBody>
          </p:sp>
          <p:sp>
            <p:nvSpPr>
              <p:cNvPr id="98" name="Rectangle 96"/>
              <p:cNvSpPr>
                <a:spLocks noChangeArrowheads="1"/>
              </p:cNvSpPr>
              <p:nvPr/>
            </p:nvSpPr>
            <p:spPr bwMode="auto">
              <a:xfrm>
                <a:off x="2893" y="3786"/>
                <a:ext cx="53" cy="12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fr-FR" sz="1000" b="1">
                    <a:latin typeface="+mj-lt"/>
                  </a:rPr>
                  <a:t>8</a:t>
                </a:r>
                <a:endParaRPr lang="en-US" altLang="fr-FR">
                  <a:latin typeface="+mj-lt"/>
                </a:endParaRPr>
              </a:p>
            </p:txBody>
          </p:sp>
          <p:sp>
            <p:nvSpPr>
              <p:cNvPr id="99" name="Rectangle 97"/>
              <p:cNvSpPr>
                <a:spLocks noChangeArrowheads="1"/>
              </p:cNvSpPr>
              <p:nvPr/>
            </p:nvSpPr>
            <p:spPr bwMode="auto">
              <a:xfrm>
                <a:off x="3360" y="3786"/>
                <a:ext cx="53" cy="12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fr-FR" sz="1000" b="1">
                    <a:latin typeface="+mj-lt"/>
                  </a:rPr>
                  <a:t>4</a:t>
                </a:r>
                <a:endParaRPr lang="en-US" altLang="fr-FR">
                  <a:latin typeface="+mj-lt"/>
                </a:endParaRPr>
              </a:p>
            </p:txBody>
          </p:sp>
          <p:sp>
            <p:nvSpPr>
              <p:cNvPr id="100" name="Rectangle 98"/>
              <p:cNvSpPr>
                <a:spLocks noChangeArrowheads="1"/>
              </p:cNvSpPr>
              <p:nvPr/>
            </p:nvSpPr>
            <p:spPr bwMode="auto">
              <a:xfrm>
                <a:off x="3417" y="3786"/>
                <a:ext cx="53" cy="12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fr-FR" sz="1000" b="1">
                    <a:latin typeface="+mj-lt"/>
                  </a:rPr>
                  <a:t>2</a:t>
                </a:r>
                <a:endParaRPr lang="en-US" altLang="fr-FR">
                  <a:latin typeface="+mj-lt"/>
                </a:endParaRPr>
              </a:p>
            </p:txBody>
          </p:sp>
          <p:sp>
            <p:nvSpPr>
              <p:cNvPr id="101" name="Rectangle 99"/>
              <p:cNvSpPr>
                <a:spLocks noChangeArrowheads="1"/>
              </p:cNvSpPr>
              <p:nvPr/>
            </p:nvSpPr>
            <p:spPr bwMode="auto">
              <a:xfrm>
                <a:off x="3878" y="3786"/>
                <a:ext cx="53" cy="12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fr-FR" sz="1000" b="1">
                    <a:latin typeface="+mj-lt"/>
                  </a:rPr>
                  <a:t>5</a:t>
                </a:r>
                <a:endParaRPr lang="en-US" altLang="fr-FR">
                  <a:latin typeface="+mj-lt"/>
                </a:endParaRPr>
              </a:p>
            </p:txBody>
          </p:sp>
          <p:sp>
            <p:nvSpPr>
              <p:cNvPr id="102" name="Rectangle 100"/>
              <p:cNvSpPr>
                <a:spLocks noChangeArrowheads="1"/>
              </p:cNvSpPr>
              <p:nvPr/>
            </p:nvSpPr>
            <p:spPr bwMode="auto">
              <a:xfrm>
                <a:off x="3938" y="3786"/>
                <a:ext cx="53" cy="12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fr-FR" sz="1000" b="1">
                    <a:latin typeface="+mj-lt"/>
                  </a:rPr>
                  <a:t>6</a:t>
                </a:r>
                <a:endParaRPr lang="en-US" altLang="fr-FR">
                  <a:latin typeface="+mj-lt"/>
                </a:endParaRPr>
              </a:p>
            </p:txBody>
          </p:sp>
          <p:sp>
            <p:nvSpPr>
              <p:cNvPr id="103" name="Rectangle 101"/>
              <p:cNvSpPr>
                <a:spLocks noChangeArrowheads="1"/>
              </p:cNvSpPr>
              <p:nvPr/>
            </p:nvSpPr>
            <p:spPr bwMode="auto">
              <a:xfrm>
                <a:off x="1704" y="3598"/>
                <a:ext cx="53" cy="12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fr-FR" sz="1000" b="1">
                    <a:latin typeface="+mj-lt"/>
                  </a:rPr>
                  <a:t>0</a:t>
                </a:r>
                <a:endParaRPr lang="en-US" altLang="fr-FR">
                  <a:latin typeface="+mj-lt"/>
                </a:endParaRPr>
              </a:p>
            </p:txBody>
          </p:sp>
          <p:grpSp>
            <p:nvGrpSpPr>
              <p:cNvPr id="104" name="Group 102"/>
              <p:cNvGrpSpPr>
                <a:grpSpLocks/>
              </p:cNvGrpSpPr>
              <p:nvPr/>
            </p:nvGrpSpPr>
            <p:grpSpPr bwMode="auto">
              <a:xfrm>
                <a:off x="1857" y="2645"/>
                <a:ext cx="2069" cy="1005"/>
                <a:chOff x="1748" y="3067"/>
                <a:chExt cx="1936" cy="1005"/>
              </a:xfrm>
              <a:grpFill/>
            </p:grpSpPr>
            <p:sp>
              <p:nvSpPr>
                <p:cNvPr id="128" name="Freeform 103"/>
                <p:cNvSpPr>
                  <a:spLocks/>
                </p:cNvSpPr>
                <p:nvPr/>
              </p:nvSpPr>
              <p:spPr bwMode="auto">
                <a:xfrm>
                  <a:off x="1755" y="3067"/>
                  <a:ext cx="1922" cy="992"/>
                </a:xfrm>
                <a:custGeom>
                  <a:avLst/>
                  <a:gdLst>
                    <a:gd name="T0" fmla="*/ 0 w 1922"/>
                    <a:gd name="T1" fmla="*/ 992 h 992"/>
                    <a:gd name="T2" fmla="*/ 237 w 1922"/>
                    <a:gd name="T3" fmla="*/ 992 h 992"/>
                    <a:gd name="T4" fmla="*/ 529 w 1922"/>
                    <a:gd name="T5" fmla="*/ 713 h 992"/>
                    <a:gd name="T6" fmla="*/ 788 w 1922"/>
                    <a:gd name="T7" fmla="*/ 0 h 992"/>
                    <a:gd name="T8" fmla="*/ 964 w 1922"/>
                    <a:gd name="T9" fmla="*/ 265 h 992"/>
                    <a:gd name="T10" fmla="*/ 1345 w 1922"/>
                    <a:gd name="T11" fmla="*/ 346 h 992"/>
                    <a:gd name="T12" fmla="*/ 1922 w 1922"/>
                    <a:gd name="T13" fmla="*/ 577 h 99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22"/>
                    <a:gd name="T22" fmla="*/ 0 h 992"/>
                    <a:gd name="T23" fmla="*/ 1922 w 1922"/>
                    <a:gd name="T24" fmla="*/ 992 h 99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22" h="992">
                      <a:moveTo>
                        <a:pt x="0" y="992"/>
                      </a:moveTo>
                      <a:lnTo>
                        <a:pt x="237" y="992"/>
                      </a:lnTo>
                      <a:lnTo>
                        <a:pt x="529" y="713"/>
                      </a:lnTo>
                      <a:lnTo>
                        <a:pt x="788" y="0"/>
                      </a:lnTo>
                      <a:lnTo>
                        <a:pt x="964" y="265"/>
                      </a:lnTo>
                      <a:lnTo>
                        <a:pt x="1345" y="346"/>
                      </a:lnTo>
                      <a:lnTo>
                        <a:pt x="1922" y="577"/>
                      </a:lnTo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r-FR">
                    <a:latin typeface="+mj-lt"/>
                  </a:endParaRPr>
                </a:p>
              </p:txBody>
            </p:sp>
            <p:sp>
              <p:nvSpPr>
                <p:cNvPr id="129" name="Freeform 104"/>
                <p:cNvSpPr>
                  <a:spLocks/>
                </p:cNvSpPr>
                <p:nvPr/>
              </p:nvSpPr>
              <p:spPr bwMode="auto">
                <a:xfrm>
                  <a:off x="1755" y="3393"/>
                  <a:ext cx="1922" cy="672"/>
                </a:xfrm>
                <a:custGeom>
                  <a:avLst/>
                  <a:gdLst>
                    <a:gd name="T0" fmla="*/ 0 w 1922"/>
                    <a:gd name="T1" fmla="*/ 666 h 672"/>
                    <a:gd name="T2" fmla="*/ 231 w 1922"/>
                    <a:gd name="T3" fmla="*/ 672 h 672"/>
                    <a:gd name="T4" fmla="*/ 536 w 1922"/>
                    <a:gd name="T5" fmla="*/ 48 h 672"/>
                    <a:gd name="T6" fmla="*/ 781 w 1922"/>
                    <a:gd name="T7" fmla="*/ 0 h 672"/>
                    <a:gd name="T8" fmla="*/ 917 w 1922"/>
                    <a:gd name="T9" fmla="*/ 245 h 672"/>
                    <a:gd name="T10" fmla="*/ 1467 w 1922"/>
                    <a:gd name="T11" fmla="*/ 666 h 672"/>
                    <a:gd name="T12" fmla="*/ 1922 w 1922"/>
                    <a:gd name="T13" fmla="*/ 408 h 67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22"/>
                    <a:gd name="T22" fmla="*/ 0 h 672"/>
                    <a:gd name="T23" fmla="*/ 1922 w 1922"/>
                    <a:gd name="T24" fmla="*/ 672 h 67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22" h="672">
                      <a:moveTo>
                        <a:pt x="0" y="666"/>
                      </a:moveTo>
                      <a:lnTo>
                        <a:pt x="231" y="672"/>
                      </a:lnTo>
                      <a:lnTo>
                        <a:pt x="536" y="48"/>
                      </a:lnTo>
                      <a:lnTo>
                        <a:pt x="781" y="0"/>
                      </a:lnTo>
                      <a:lnTo>
                        <a:pt x="917" y="245"/>
                      </a:lnTo>
                      <a:lnTo>
                        <a:pt x="1467" y="666"/>
                      </a:lnTo>
                      <a:lnTo>
                        <a:pt x="1922" y="408"/>
                      </a:lnTo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r-FR">
                    <a:latin typeface="+mj-lt"/>
                  </a:endParaRPr>
                </a:p>
              </p:txBody>
            </p:sp>
            <p:sp>
              <p:nvSpPr>
                <p:cNvPr id="130" name="Freeform 105"/>
                <p:cNvSpPr>
                  <a:spLocks/>
                </p:cNvSpPr>
                <p:nvPr/>
              </p:nvSpPr>
              <p:spPr bwMode="auto">
                <a:xfrm>
                  <a:off x="1748" y="3604"/>
                  <a:ext cx="1936" cy="461"/>
                </a:xfrm>
                <a:custGeom>
                  <a:avLst/>
                  <a:gdLst>
                    <a:gd name="T0" fmla="*/ 0 w 1936"/>
                    <a:gd name="T1" fmla="*/ 461 h 461"/>
                    <a:gd name="T2" fmla="*/ 231 w 1936"/>
                    <a:gd name="T3" fmla="*/ 461 h 461"/>
                    <a:gd name="T4" fmla="*/ 475 w 1936"/>
                    <a:gd name="T5" fmla="*/ 455 h 461"/>
                    <a:gd name="T6" fmla="*/ 761 w 1936"/>
                    <a:gd name="T7" fmla="*/ 0 h 461"/>
                    <a:gd name="T8" fmla="*/ 944 w 1936"/>
                    <a:gd name="T9" fmla="*/ 0 h 461"/>
                    <a:gd name="T10" fmla="*/ 1447 w 1936"/>
                    <a:gd name="T11" fmla="*/ 461 h 461"/>
                    <a:gd name="T12" fmla="*/ 1936 w 1936"/>
                    <a:gd name="T13" fmla="*/ 461 h 46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36"/>
                    <a:gd name="T22" fmla="*/ 0 h 461"/>
                    <a:gd name="T23" fmla="*/ 1936 w 1936"/>
                    <a:gd name="T24" fmla="*/ 461 h 46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36" h="461">
                      <a:moveTo>
                        <a:pt x="0" y="461"/>
                      </a:moveTo>
                      <a:lnTo>
                        <a:pt x="231" y="461"/>
                      </a:lnTo>
                      <a:lnTo>
                        <a:pt x="475" y="455"/>
                      </a:lnTo>
                      <a:lnTo>
                        <a:pt x="761" y="0"/>
                      </a:lnTo>
                      <a:lnTo>
                        <a:pt x="944" y="0"/>
                      </a:lnTo>
                      <a:lnTo>
                        <a:pt x="1447" y="461"/>
                      </a:lnTo>
                      <a:lnTo>
                        <a:pt x="1936" y="461"/>
                      </a:lnTo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r-FR">
                    <a:latin typeface="+mj-lt"/>
                  </a:endParaRPr>
                </a:p>
              </p:txBody>
            </p:sp>
            <p:sp>
              <p:nvSpPr>
                <p:cNvPr id="131" name="Freeform 106"/>
                <p:cNvSpPr>
                  <a:spLocks/>
                </p:cNvSpPr>
                <p:nvPr/>
              </p:nvSpPr>
              <p:spPr bwMode="auto">
                <a:xfrm>
                  <a:off x="1748" y="3434"/>
                  <a:ext cx="1929" cy="638"/>
                </a:xfrm>
                <a:custGeom>
                  <a:avLst/>
                  <a:gdLst>
                    <a:gd name="T0" fmla="*/ 0 w 1929"/>
                    <a:gd name="T1" fmla="*/ 631 h 638"/>
                    <a:gd name="T2" fmla="*/ 231 w 1929"/>
                    <a:gd name="T3" fmla="*/ 638 h 638"/>
                    <a:gd name="T4" fmla="*/ 536 w 1929"/>
                    <a:gd name="T5" fmla="*/ 7 h 638"/>
                    <a:gd name="T6" fmla="*/ 788 w 1929"/>
                    <a:gd name="T7" fmla="*/ 0 h 638"/>
                    <a:gd name="T8" fmla="*/ 958 w 1929"/>
                    <a:gd name="T9" fmla="*/ 142 h 638"/>
                    <a:gd name="T10" fmla="*/ 1440 w 1929"/>
                    <a:gd name="T11" fmla="*/ 367 h 638"/>
                    <a:gd name="T12" fmla="*/ 1929 w 1929"/>
                    <a:gd name="T13" fmla="*/ 441 h 63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29"/>
                    <a:gd name="T22" fmla="*/ 0 h 638"/>
                    <a:gd name="T23" fmla="*/ 1929 w 1929"/>
                    <a:gd name="T24" fmla="*/ 638 h 63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29" h="638">
                      <a:moveTo>
                        <a:pt x="0" y="631"/>
                      </a:moveTo>
                      <a:lnTo>
                        <a:pt x="231" y="638"/>
                      </a:lnTo>
                      <a:lnTo>
                        <a:pt x="536" y="7"/>
                      </a:lnTo>
                      <a:lnTo>
                        <a:pt x="788" y="0"/>
                      </a:lnTo>
                      <a:lnTo>
                        <a:pt x="958" y="142"/>
                      </a:lnTo>
                      <a:lnTo>
                        <a:pt x="1440" y="367"/>
                      </a:lnTo>
                      <a:lnTo>
                        <a:pt x="1929" y="441"/>
                      </a:lnTo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r-FR">
                    <a:latin typeface="+mj-lt"/>
                  </a:endParaRPr>
                </a:p>
              </p:txBody>
            </p:sp>
          </p:grpSp>
          <p:sp>
            <p:nvSpPr>
              <p:cNvPr id="105" name="Rectangle 107"/>
              <p:cNvSpPr>
                <a:spLocks noChangeArrowheads="1"/>
              </p:cNvSpPr>
              <p:nvPr/>
            </p:nvSpPr>
            <p:spPr bwMode="auto">
              <a:xfrm>
                <a:off x="2673" y="2628"/>
                <a:ext cx="66" cy="61"/>
              </a:xfrm>
              <a:prstGeom prst="rect">
                <a:avLst/>
              </a:prstGeom>
              <a:grpFill/>
              <a:ln w="11113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106" name="Rectangle 108"/>
              <p:cNvSpPr>
                <a:spLocks noChangeArrowheads="1"/>
              </p:cNvSpPr>
              <p:nvPr/>
            </p:nvSpPr>
            <p:spPr bwMode="auto">
              <a:xfrm>
                <a:off x="2876" y="2879"/>
                <a:ext cx="67" cy="62"/>
              </a:xfrm>
              <a:prstGeom prst="rect">
                <a:avLst/>
              </a:prstGeom>
              <a:grpFill/>
              <a:ln w="11113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107" name="Rectangle 109"/>
              <p:cNvSpPr>
                <a:spLocks noChangeArrowheads="1"/>
              </p:cNvSpPr>
              <p:nvPr/>
            </p:nvSpPr>
            <p:spPr bwMode="auto">
              <a:xfrm>
                <a:off x="3334" y="2974"/>
                <a:ext cx="66" cy="62"/>
              </a:xfrm>
              <a:prstGeom prst="rect">
                <a:avLst/>
              </a:prstGeom>
              <a:grpFill/>
              <a:ln w="11113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108" name="Rectangle 110"/>
              <p:cNvSpPr>
                <a:spLocks noChangeArrowheads="1"/>
              </p:cNvSpPr>
              <p:nvPr/>
            </p:nvSpPr>
            <p:spPr bwMode="auto">
              <a:xfrm>
                <a:off x="3893" y="3198"/>
                <a:ext cx="66" cy="62"/>
              </a:xfrm>
              <a:prstGeom prst="rect">
                <a:avLst/>
              </a:prstGeom>
              <a:grpFill/>
              <a:ln w="11113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109" name="Rectangle 111"/>
              <p:cNvSpPr>
                <a:spLocks noChangeArrowheads="1"/>
              </p:cNvSpPr>
              <p:nvPr/>
            </p:nvSpPr>
            <p:spPr bwMode="auto">
              <a:xfrm>
                <a:off x="2070" y="3606"/>
                <a:ext cx="67" cy="62"/>
              </a:xfrm>
              <a:prstGeom prst="rect">
                <a:avLst/>
              </a:prstGeom>
              <a:grpFill/>
              <a:ln w="11113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110" name="Rectangle 112"/>
              <p:cNvSpPr>
                <a:spLocks noChangeArrowheads="1"/>
              </p:cNvSpPr>
              <p:nvPr/>
            </p:nvSpPr>
            <p:spPr bwMode="auto">
              <a:xfrm>
                <a:off x="2404" y="3314"/>
                <a:ext cx="66" cy="62"/>
              </a:xfrm>
              <a:prstGeom prst="rect">
                <a:avLst/>
              </a:prstGeom>
              <a:grpFill/>
              <a:ln w="11113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111" name="Rectangle 113"/>
              <p:cNvSpPr>
                <a:spLocks noChangeArrowheads="1"/>
              </p:cNvSpPr>
              <p:nvPr/>
            </p:nvSpPr>
            <p:spPr bwMode="auto">
              <a:xfrm>
                <a:off x="2840" y="3151"/>
                <a:ext cx="66" cy="62"/>
              </a:xfrm>
              <a:prstGeom prst="rect">
                <a:avLst/>
              </a:prstGeom>
              <a:grpFill/>
              <a:ln w="11113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112" name="Rectangle 114"/>
              <p:cNvSpPr>
                <a:spLocks noChangeArrowheads="1"/>
              </p:cNvSpPr>
              <p:nvPr/>
            </p:nvSpPr>
            <p:spPr bwMode="auto">
              <a:xfrm>
                <a:off x="2643" y="3164"/>
                <a:ext cx="66" cy="62"/>
              </a:xfrm>
              <a:prstGeom prst="rect">
                <a:avLst/>
              </a:prstGeom>
              <a:grpFill/>
              <a:ln w="11113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113" name="Rectangle 115"/>
              <p:cNvSpPr>
                <a:spLocks noChangeArrowheads="1"/>
              </p:cNvSpPr>
              <p:nvPr/>
            </p:nvSpPr>
            <p:spPr bwMode="auto">
              <a:xfrm>
                <a:off x="3384" y="3612"/>
                <a:ext cx="66" cy="62"/>
              </a:xfrm>
              <a:prstGeom prst="rect">
                <a:avLst/>
              </a:prstGeom>
              <a:grpFill/>
              <a:ln w="11113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114" name="Rectangle 116"/>
              <p:cNvSpPr>
                <a:spLocks noChangeArrowheads="1"/>
              </p:cNvSpPr>
              <p:nvPr/>
            </p:nvSpPr>
            <p:spPr bwMode="auto">
              <a:xfrm>
                <a:off x="2331" y="3612"/>
                <a:ext cx="66" cy="62"/>
              </a:xfrm>
              <a:prstGeom prst="rect">
                <a:avLst/>
              </a:prstGeom>
              <a:grpFill/>
              <a:ln w="11113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115" name="Rectangle 117"/>
              <p:cNvSpPr>
                <a:spLocks noChangeArrowheads="1"/>
              </p:cNvSpPr>
              <p:nvPr/>
            </p:nvSpPr>
            <p:spPr bwMode="auto">
              <a:xfrm>
                <a:off x="3907" y="3599"/>
                <a:ext cx="66" cy="62"/>
              </a:xfrm>
              <a:prstGeom prst="rect">
                <a:avLst/>
              </a:prstGeom>
              <a:grpFill/>
              <a:ln w="11113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116" name="Oval 118"/>
              <p:cNvSpPr>
                <a:spLocks noChangeArrowheads="1"/>
              </p:cNvSpPr>
              <p:nvPr/>
            </p:nvSpPr>
            <p:spPr bwMode="auto">
              <a:xfrm>
                <a:off x="2404" y="2994"/>
                <a:ext cx="66" cy="62"/>
              </a:xfrm>
              <a:prstGeom prst="ellips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117" name="Oval 119"/>
              <p:cNvSpPr>
                <a:spLocks noChangeArrowheads="1"/>
              </p:cNvSpPr>
              <p:nvPr/>
            </p:nvSpPr>
            <p:spPr bwMode="auto">
              <a:xfrm>
                <a:off x="2651" y="2933"/>
                <a:ext cx="66" cy="62"/>
              </a:xfrm>
              <a:prstGeom prst="ellips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118" name="Oval 120"/>
              <p:cNvSpPr>
                <a:spLocks noChangeArrowheads="1"/>
              </p:cNvSpPr>
              <p:nvPr/>
            </p:nvSpPr>
            <p:spPr bwMode="auto">
              <a:xfrm>
                <a:off x="2832" y="3212"/>
                <a:ext cx="67" cy="62"/>
              </a:xfrm>
              <a:prstGeom prst="ellips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119" name="Oval 121"/>
              <p:cNvSpPr>
                <a:spLocks noChangeArrowheads="1"/>
              </p:cNvSpPr>
              <p:nvPr/>
            </p:nvSpPr>
            <p:spPr bwMode="auto">
              <a:xfrm>
                <a:off x="3899" y="3341"/>
                <a:ext cx="66" cy="62"/>
              </a:xfrm>
              <a:prstGeom prst="ellips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120" name="Oval 122"/>
              <p:cNvSpPr>
                <a:spLocks noChangeArrowheads="1"/>
              </p:cNvSpPr>
              <p:nvPr/>
            </p:nvSpPr>
            <p:spPr bwMode="auto">
              <a:xfrm>
                <a:off x="3907" y="3443"/>
                <a:ext cx="66" cy="62"/>
              </a:xfrm>
              <a:prstGeom prst="ellips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121" name="Oval 123"/>
              <p:cNvSpPr>
                <a:spLocks noChangeArrowheads="1"/>
              </p:cNvSpPr>
              <p:nvPr/>
            </p:nvSpPr>
            <p:spPr bwMode="auto">
              <a:xfrm>
                <a:off x="3370" y="3354"/>
                <a:ext cx="66" cy="62"/>
              </a:xfrm>
              <a:prstGeom prst="ellips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122" name="Oval 124"/>
              <p:cNvSpPr>
                <a:spLocks noChangeArrowheads="1"/>
              </p:cNvSpPr>
              <p:nvPr/>
            </p:nvSpPr>
            <p:spPr bwMode="auto">
              <a:xfrm>
                <a:off x="2847" y="3117"/>
                <a:ext cx="67" cy="62"/>
              </a:xfrm>
              <a:prstGeom prst="ellips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123" name="Oval 125"/>
              <p:cNvSpPr>
                <a:spLocks noChangeArrowheads="1"/>
              </p:cNvSpPr>
              <p:nvPr/>
            </p:nvSpPr>
            <p:spPr bwMode="auto">
              <a:xfrm>
                <a:off x="2658" y="2994"/>
                <a:ext cx="66" cy="62"/>
              </a:xfrm>
              <a:prstGeom prst="ellips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124" name="Oval 126"/>
              <p:cNvSpPr>
                <a:spLocks noChangeArrowheads="1"/>
              </p:cNvSpPr>
              <p:nvPr/>
            </p:nvSpPr>
            <p:spPr bwMode="auto">
              <a:xfrm>
                <a:off x="2397" y="3022"/>
                <a:ext cx="66" cy="61"/>
              </a:xfrm>
              <a:prstGeom prst="ellips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>
                  <a:latin typeface="+mj-lt"/>
                </a:endParaRPr>
              </a:p>
            </p:txBody>
          </p:sp>
          <p:sp>
            <p:nvSpPr>
              <p:cNvPr id="125" name="Line 127"/>
              <p:cNvSpPr>
                <a:spLocks noChangeShapeType="1"/>
              </p:cNvSpPr>
              <p:nvPr/>
            </p:nvSpPr>
            <p:spPr bwMode="auto">
              <a:xfrm flipH="1" flipV="1">
                <a:off x="3912" y="1075"/>
                <a:ext cx="1" cy="1096"/>
              </a:xfrm>
              <a:prstGeom prst="lin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126" name="Line 128"/>
              <p:cNvSpPr>
                <a:spLocks noChangeShapeType="1"/>
              </p:cNvSpPr>
              <p:nvPr/>
            </p:nvSpPr>
            <p:spPr bwMode="auto">
              <a:xfrm flipH="1" flipV="1">
                <a:off x="1808" y="1075"/>
                <a:ext cx="2" cy="1096"/>
              </a:xfrm>
              <a:prstGeom prst="lin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  <p:sp>
            <p:nvSpPr>
              <p:cNvPr id="127" name="Line 129"/>
              <p:cNvSpPr>
                <a:spLocks noChangeShapeType="1"/>
              </p:cNvSpPr>
              <p:nvPr/>
            </p:nvSpPr>
            <p:spPr bwMode="auto">
              <a:xfrm flipH="1" flipV="1">
                <a:off x="1835" y="2563"/>
                <a:ext cx="1" cy="1096"/>
              </a:xfrm>
              <a:prstGeom prst="line">
                <a:avLst/>
              </a:prstGeom>
              <a:grpFill/>
              <a:ln w="11113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>
                  <a:latin typeface="+mj-lt"/>
                </a:endParaRPr>
              </a:p>
            </p:txBody>
          </p:sp>
        </p:grpSp>
        <p:sp>
          <p:nvSpPr>
            <p:cNvPr id="220" name="Rectangle 218"/>
            <p:cNvSpPr>
              <a:spLocks noChangeArrowheads="1"/>
            </p:cNvSpPr>
            <p:nvPr/>
          </p:nvSpPr>
          <p:spPr bwMode="auto">
            <a:xfrm>
              <a:off x="1000403" y="2545159"/>
              <a:ext cx="230425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fr-FR" sz="1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+mj-lt"/>
                </a:rPr>
                <a:t>Tat </a:t>
              </a:r>
              <a:r>
                <a:rPr lang="en-US" altLang="fr-FR" sz="1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+mj-lt"/>
                </a:rPr>
                <a:t>Oyi</a:t>
              </a:r>
              <a:r>
                <a:rPr lang="en-US" altLang="fr-FR" sz="1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+mj-lt"/>
                </a:rPr>
                <a:t> </a:t>
              </a:r>
              <a:r>
                <a:rPr lang="en-US" altLang="fr-FR" sz="1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+mj-lt"/>
                </a:rPr>
                <a:t>Vaccinated Macaques</a:t>
              </a:r>
              <a:endParaRPr lang="en-US" alt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endParaRPr>
            </a:p>
          </p:txBody>
        </p:sp>
        <p:sp>
          <p:nvSpPr>
            <p:cNvPr id="221" name="Rectangle 219"/>
            <p:cNvSpPr>
              <a:spLocks noChangeArrowheads="1"/>
            </p:cNvSpPr>
            <p:nvPr/>
          </p:nvSpPr>
          <p:spPr bwMode="auto">
            <a:xfrm>
              <a:off x="1187624" y="3933056"/>
              <a:ext cx="151554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fr-FR" sz="1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+mj-lt"/>
                </a:rPr>
                <a:t>Control Macaques</a:t>
              </a:r>
              <a:endParaRPr lang="en-US" alt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endParaRPr>
            </a:p>
          </p:txBody>
        </p:sp>
      </p:grpSp>
      <p:sp>
        <p:nvSpPr>
          <p:cNvPr id="231" name="Rectangle 230"/>
          <p:cNvSpPr/>
          <p:nvPr/>
        </p:nvSpPr>
        <p:spPr>
          <a:xfrm>
            <a:off x="5652120" y="6021288"/>
            <a:ext cx="31150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(Watkins et al., </a:t>
            </a:r>
            <a:r>
              <a:rPr lang="en-US" sz="1600" dirty="0" err="1">
                <a:solidFill>
                  <a:srgbClr val="FFC000"/>
                </a:solidFill>
              </a:rPr>
              <a:t>Retrovirology</a:t>
            </a:r>
            <a:r>
              <a:rPr lang="en-US" sz="1600" dirty="0">
                <a:solidFill>
                  <a:srgbClr val="FFC000"/>
                </a:solidFill>
              </a:rPr>
              <a:t> 2006)</a:t>
            </a:r>
            <a:endParaRPr lang="fr-FR" sz="1600" dirty="0">
              <a:solidFill>
                <a:srgbClr val="FFC000"/>
              </a:solidFill>
            </a:endParaRPr>
          </a:p>
        </p:txBody>
      </p:sp>
      <p:grpSp>
        <p:nvGrpSpPr>
          <p:cNvPr id="232" name="Group 231"/>
          <p:cNvGrpSpPr/>
          <p:nvPr/>
        </p:nvGrpSpPr>
        <p:grpSpPr>
          <a:xfrm>
            <a:off x="5220072" y="2276872"/>
            <a:ext cx="2160240" cy="3597595"/>
            <a:chOff x="5933421" y="1706481"/>
            <a:chExt cx="2723432" cy="4205188"/>
          </a:xfrm>
        </p:grpSpPr>
        <p:sp>
          <p:nvSpPr>
            <p:cNvPr id="234" name="Rectangle 132"/>
            <p:cNvSpPr>
              <a:spLocks noChangeArrowheads="1"/>
            </p:cNvSpPr>
            <p:nvPr/>
          </p:nvSpPr>
          <p:spPr bwMode="auto">
            <a:xfrm>
              <a:off x="6024202" y="1706481"/>
              <a:ext cx="210698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fr-FR" altLang="fr-FR" sz="1200" dirty="0" err="1">
                  <a:latin typeface="+mj-lt"/>
                </a:rPr>
                <a:t>Antibodies</a:t>
              </a:r>
              <a:r>
                <a:rPr lang="fr-FR" altLang="fr-FR" sz="1200" dirty="0">
                  <a:latin typeface="+mj-lt"/>
                </a:rPr>
                <a:t> </a:t>
              </a:r>
              <a:r>
                <a:rPr lang="fr-FR" altLang="fr-FR" sz="1200" dirty="0" err="1">
                  <a:latin typeface="+mj-lt"/>
                </a:rPr>
                <a:t>Titer</a:t>
              </a:r>
              <a:r>
                <a:rPr lang="fr-FR" altLang="fr-FR" sz="1200" dirty="0">
                  <a:latin typeface="+mj-lt"/>
                </a:rPr>
                <a:t> </a:t>
              </a:r>
              <a:r>
                <a:rPr lang="fr-FR" altLang="fr-FR" sz="1200" dirty="0" err="1">
                  <a:latin typeface="+mj-lt"/>
                </a:rPr>
                <a:t>against</a:t>
              </a:r>
              <a:r>
                <a:rPr lang="fr-FR" altLang="fr-FR" sz="1200" dirty="0">
                  <a:latin typeface="+mj-lt"/>
                </a:rPr>
                <a:t> GP120</a:t>
              </a:r>
            </a:p>
          </p:txBody>
        </p:sp>
        <p:grpSp>
          <p:nvGrpSpPr>
            <p:cNvPr id="235" name="Group 133"/>
            <p:cNvGrpSpPr>
              <a:grpSpLocks/>
            </p:cNvGrpSpPr>
            <p:nvPr/>
          </p:nvGrpSpPr>
          <p:grpSpPr bwMode="auto">
            <a:xfrm>
              <a:off x="5933421" y="2040511"/>
              <a:ext cx="2386013" cy="3387725"/>
              <a:chOff x="7156" y="753"/>
              <a:chExt cx="1540" cy="3109"/>
            </a:xfrm>
          </p:grpSpPr>
          <p:grpSp>
            <p:nvGrpSpPr>
              <p:cNvPr id="258" name="Group 134"/>
              <p:cNvGrpSpPr>
                <a:grpSpLocks/>
              </p:cNvGrpSpPr>
              <p:nvPr/>
            </p:nvGrpSpPr>
            <p:grpSpPr bwMode="auto">
              <a:xfrm>
                <a:off x="7156" y="753"/>
                <a:ext cx="1540" cy="1490"/>
                <a:chOff x="1705" y="657"/>
                <a:chExt cx="1348" cy="1490"/>
              </a:xfrm>
            </p:grpSpPr>
            <p:grpSp>
              <p:nvGrpSpPr>
                <p:cNvPr id="288" name="Group 135"/>
                <p:cNvGrpSpPr>
                  <a:grpSpLocks/>
                </p:cNvGrpSpPr>
                <p:nvPr/>
              </p:nvGrpSpPr>
              <p:grpSpPr bwMode="auto">
                <a:xfrm>
                  <a:off x="1705" y="657"/>
                  <a:ext cx="1348" cy="1490"/>
                  <a:chOff x="1705" y="657"/>
                  <a:chExt cx="1348" cy="1490"/>
                </a:xfrm>
              </p:grpSpPr>
              <p:sp>
                <p:nvSpPr>
                  <p:cNvPr id="318" name="Line 136"/>
                  <p:cNvSpPr>
                    <a:spLocks noChangeShapeType="1"/>
                  </p:cNvSpPr>
                  <p:nvPr/>
                </p:nvSpPr>
                <p:spPr bwMode="auto">
                  <a:xfrm>
                    <a:off x="1705" y="1020"/>
                    <a:ext cx="1344" cy="1"/>
                  </a:xfrm>
                  <a:prstGeom prst="line">
                    <a:avLst/>
                  </a:prstGeom>
                  <a:noFill/>
                  <a:ln w="11113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FR">
                      <a:latin typeface="+mj-lt"/>
                    </a:endParaRPr>
                  </a:p>
                </p:txBody>
              </p:sp>
              <p:sp>
                <p:nvSpPr>
                  <p:cNvPr id="319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1708" y="657"/>
                    <a:ext cx="1345" cy="1444"/>
                  </a:xfrm>
                  <a:prstGeom prst="rect">
                    <a:avLst/>
                  </a:prstGeom>
                  <a:noFill/>
                  <a:ln w="11113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endParaRPr lang="fr-FR" altLang="fr-FR">
                      <a:latin typeface="+mj-lt"/>
                    </a:endParaRPr>
                  </a:p>
                </p:txBody>
              </p:sp>
              <p:sp>
                <p:nvSpPr>
                  <p:cNvPr id="320" name="Line 138"/>
                  <p:cNvSpPr>
                    <a:spLocks noChangeShapeType="1"/>
                  </p:cNvSpPr>
                  <p:nvPr/>
                </p:nvSpPr>
                <p:spPr bwMode="auto">
                  <a:xfrm>
                    <a:off x="1705" y="1379"/>
                    <a:ext cx="1344" cy="1"/>
                  </a:xfrm>
                  <a:prstGeom prst="line">
                    <a:avLst/>
                  </a:prstGeom>
                  <a:noFill/>
                  <a:ln w="11113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FR">
                      <a:latin typeface="+mj-lt"/>
                    </a:endParaRPr>
                  </a:p>
                </p:txBody>
              </p:sp>
              <p:sp>
                <p:nvSpPr>
                  <p:cNvPr id="321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1705" y="1738"/>
                    <a:ext cx="1344" cy="1"/>
                  </a:xfrm>
                  <a:prstGeom prst="line">
                    <a:avLst/>
                  </a:prstGeom>
                  <a:noFill/>
                  <a:ln w="11113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FR">
                      <a:latin typeface="+mj-lt"/>
                    </a:endParaRPr>
                  </a:p>
                </p:txBody>
              </p:sp>
              <p:sp>
                <p:nvSpPr>
                  <p:cNvPr id="322" name="Line 1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05" y="2097"/>
                    <a:ext cx="1" cy="43"/>
                  </a:xfrm>
                  <a:prstGeom prst="line">
                    <a:avLst/>
                  </a:prstGeom>
                  <a:noFill/>
                  <a:ln w="11113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FR">
                      <a:latin typeface="+mj-lt"/>
                    </a:endParaRPr>
                  </a:p>
                </p:txBody>
              </p:sp>
              <p:sp>
                <p:nvSpPr>
                  <p:cNvPr id="323" name="Line 1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30" y="2104"/>
                    <a:ext cx="1" cy="43"/>
                  </a:xfrm>
                  <a:prstGeom prst="line">
                    <a:avLst/>
                  </a:prstGeom>
                  <a:noFill/>
                  <a:ln w="11113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FR">
                      <a:latin typeface="+mj-lt"/>
                    </a:endParaRPr>
                  </a:p>
                </p:txBody>
              </p:sp>
              <p:sp>
                <p:nvSpPr>
                  <p:cNvPr id="324" name="Line 1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48" y="2104"/>
                    <a:ext cx="1" cy="43"/>
                  </a:xfrm>
                  <a:prstGeom prst="line">
                    <a:avLst/>
                  </a:prstGeom>
                  <a:noFill/>
                  <a:ln w="11113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FR">
                      <a:latin typeface="+mj-lt"/>
                    </a:endParaRPr>
                  </a:p>
                </p:txBody>
              </p:sp>
              <p:sp>
                <p:nvSpPr>
                  <p:cNvPr id="325" name="Line 1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74" y="2104"/>
                    <a:ext cx="1" cy="43"/>
                  </a:xfrm>
                  <a:prstGeom prst="line">
                    <a:avLst/>
                  </a:prstGeom>
                  <a:noFill/>
                  <a:ln w="11113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FR">
                      <a:latin typeface="+mj-lt"/>
                    </a:endParaRPr>
                  </a:p>
                </p:txBody>
              </p:sp>
              <p:sp>
                <p:nvSpPr>
                  <p:cNvPr id="326" name="Line 1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06" y="2104"/>
                    <a:ext cx="1" cy="43"/>
                  </a:xfrm>
                  <a:prstGeom prst="line">
                    <a:avLst/>
                  </a:prstGeom>
                  <a:noFill/>
                  <a:ln w="11113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FR">
                      <a:latin typeface="+mj-lt"/>
                    </a:endParaRPr>
                  </a:p>
                </p:txBody>
              </p:sp>
              <p:sp>
                <p:nvSpPr>
                  <p:cNvPr id="327" name="Line 1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31" y="2104"/>
                    <a:ext cx="1" cy="43"/>
                  </a:xfrm>
                  <a:prstGeom prst="line">
                    <a:avLst/>
                  </a:prstGeom>
                  <a:noFill/>
                  <a:ln w="11113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FR">
                      <a:latin typeface="+mj-lt"/>
                    </a:endParaRPr>
                  </a:p>
                </p:txBody>
              </p:sp>
              <p:sp>
                <p:nvSpPr>
                  <p:cNvPr id="328" name="Line 1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049" y="2104"/>
                    <a:ext cx="1" cy="43"/>
                  </a:xfrm>
                  <a:prstGeom prst="line">
                    <a:avLst/>
                  </a:prstGeom>
                  <a:noFill/>
                  <a:ln w="11113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FR">
                      <a:latin typeface="+mj-lt"/>
                    </a:endParaRPr>
                  </a:p>
                </p:txBody>
              </p:sp>
            </p:grpSp>
            <p:sp>
              <p:nvSpPr>
                <p:cNvPr id="289" name="Freeform 147"/>
                <p:cNvSpPr>
                  <a:spLocks/>
                </p:cNvSpPr>
                <p:nvPr/>
              </p:nvSpPr>
              <p:spPr bwMode="auto">
                <a:xfrm>
                  <a:off x="1705" y="844"/>
                  <a:ext cx="1337" cy="1253"/>
                </a:xfrm>
                <a:custGeom>
                  <a:avLst/>
                  <a:gdLst>
                    <a:gd name="T0" fmla="*/ 0 w 1337"/>
                    <a:gd name="T1" fmla="*/ 1253 h 1253"/>
                    <a:gd name="T2" fmla="*/ 260 w 1337"/>
                    <a:gd name="T3" fmla="*/ 556 h 1253"/>
                    <a:gd name="T4" fmla="*/ 514 w 1337"/>
                    <a:gd name="T5" fmla="*/ 183 h 1253"/>
                    <a:gd name="T6" fmla="*/ 725 w 1337"/>
                    <a:gd name="T7" fmla="*/ 64 h 1253"/>
                    <a:gd name="T8" fmla="*/ 908 w 1337"/>
                    <a:gd name="T9" fmla="*/ 49 h 1253"/>
                    <a:gd name="T10" fmla="*/ 1147 w 1337"/>
                    <a:gd name="T11" fmla="*/ 35 h 1253"/>
                    <a:gd name="T12" fmla="*/ 1337 w 1337"/>
                    <a:gd name="T13" fmla="*/ 0 h 125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37"/>
                    <a:gd name="T22" fmla="*/ 0 h 1253"/>
                    <a:gd name="T23" fmla="*/ 1337 w 1337"/>
                    <a:gd name="T24" fmla="*/ 1253 h 125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37" h="1253">
                      <a:moveTo>
                        <a:pt x="0" y="1253"/>
                      </a:moveTo>
                      <a:lnTo>
                        <a:pt x="260" y="556"/>
                      </a:lnTo>
                      <a:lnTo>
                        <a:pt x="514" y="183"/>
                      </a:lnTo>
                      <a:lnTo>
                        <a:pt x="725" y="64"/>
                      </a:lnTo>
                      <a:lnTo>
                        <a:pt x="908" y="49"/>
                      </a:lnTo>
                      <a:lnTo>
                        <a:pt x="1147" y="35"/>
                      </a:lnTo>
                      <a:lnTo>
                        <a:pt x="1337" y="0"/>
                      </a:lnTo>
                    </a:path>
                  </a:pathLst>
                </a:custGeom>
                <a:noFill/>
                <a:ln w="2222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+mj-lt"/>
                  </a:endParaRPr>
                </a:p>
              </p:txBody>
            </p:sp>
            <p:sp>
              <p:nvSpPr>
                <p:cNvPr id="290" name="Oval 148"/>
                <p:cNvSpPr>
                  <a:spLocks noChangeArrowheads="1"/>
                </p:cNvSpPr>
                <p:nvPr/>
              </p:nvSpPr>
              <p:spPr bwMode="auto">
                <a:xfrm>
                  <a:off x="1926" y="1361"/>
                  <a:ext cx="57" cy="58"/>
                </a:xfrm>
                <a:prstGeom prst="ellipse">
                  <a:avLst/>
                </a:prstGeom>
                <a:noFill/>
                <a:ln w="11113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>
                    <a:latin typeface="+mj-lt"/>
                  </a:endParaRPr>
                </a:p>
              </p:txBody>
            </p:sp>
            <p:sp>
              <p:nvSpPr>
                <p:cNvPr id="291" name="Oval 149"/>
                <p:cNvSpPr>
                  <a:spLocks noChangeArrowheads="1"/>
                </p:cNvSpPr>
                <p:nvPr/>
              </p:nvSpPr>
              <p:spPr bwMode="auto">
                <a:xfrm>
                  <a:off x="2398" y="882"/>
                  <a:ext cx="50" cy="51"/>
                </a:xfrm>
                <a:prstGeom prst="ellipse">
                  <a:avLst/>
                </a:prstGeom>
                <a:noFill/>
                <a:ln w="11113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>
                    <a:latin typeface="+mj-lt"/>
                  </a:endParaRPr>
                </a:p>
              </p:txBody>
            </p:sp>
            <p:sp>
              <p:nvSpPr>
                <p:cNvPr id="292" name="Freeform 150"/>
                <p:cNvSpPr>
                  <a:spLocks/>
                </p:cNvSpPr>
                <p:nvPr/>
              </p:nvSpPr>
              <p:spPr bwMode="auto">
                <a:xfrm>
                  <a:off x="1719" y="1034"/>
                  <a:ext cx="1330" cy="1056"/>
                </a:xfrm>
                <a:custGeom>
                  <a:avLst/>
                  <a:gdLst>
                    <a:gd name="T0" fmla="*/ 0 w 1330"/>
                    <a:gd name="T1" fmla="*/ 1056 h 1056"/>
                    <a:gd name="T2" fmla="*/ 310 w 1330"/>
                    <a:gd name="T3" fmla="*/ 479 h 1056"/>
                    <a:gd name="T4" fmla="*/ 507 w 1330"/>
                    <a:gd name="T5" fmla="*/ 0 h 1056"/>
                    <a:gd name="T6" fmla="*/ 725 w 1330"/>
                    <a:gd name="T7" fmla="*/ 85 h 1056"/>
                    <a:gd name="T8" fmla="*/ 936 w 1330"/>
                    <a:gd name="T9" fmla="*/ 21 h 1056"/>
                    <a:gd name="T10" fmla="*/ 1161 w 1330"/>
                    <a:gd name="T11" fmla="*/ 36 h 1056"/>
                    <a:gd name="T12" fmla="*/ 1330 w 1330"/>
                    <a:gd name="T13" fmla="*/ 113 h 105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30"/>
                    <a:gd name="T22" fmla="*/ 0 h 1056"/>
                    <a:gd name="T23" fmla="*/ 1330 w 1330"/>
                    <a:gd name="T24" fmla="*/ 1056 h 105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30" h="1056">
                      <a:moveTo>
                        <a:pt x="0" y="1056"/>
                      </a:moveTo>
                      <a:lnTo>
                        <a:pt x="310" y="479"/>
                      </a:lnTo>
                      <a:lnTo>
                        <a:pt x="507" y="0"/>
                      </a:lnTo>
                      <a:lnTo>
                        <a:pt x="725" y="85"/>
                      </a:lnTo>
                      <a:lnTo>
                        <a:pt x="936" y="21"/>
                      </a:lnTo>
                      <a:lnTo>
                        <a:pt x="1161" y="36"/>
                      </a:lnTo>
                      <a:lnTo>
                        <a:pt x="1330" y="113"/>
                      </a:lnTo>
                    </a:path>
                  </a:pathLst>
                </a:custGeom>
                <a:noFill/>
                <a:ln w="2222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+mj-lt"/>
                  </a:endParaRPr>
                </a:p>
              </p:txBody>
            </p:sp>
            <p:sp>
              <p:nvSpPr>
                <p:cNvPr id="293" name="Rectangle 151"/>
                <p:cNvSpPr>
                  <a:spLocks noChangeArrowheads="1"/>
                </p:cNvSpPr>
                <p:nvPr/>
              </p:nvSpPr>
              <p:spPr bwMode="auto">
                <a:xfrm>
                  <a:off x="2743" y="1037"/>
                  <a:ext cx="50" cy="51"/>
                </a:xfrm>
                <a:prstGeom prst="rect">
                  <a:avLst/>
                </a:prstGeom>
                <a:noFill/>
                <a:ln w="11113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>
                    <a:latin typeface="+mj-lt"/>
                  </a:endParaRPr>
                </a:p>
              </p:txBody>
            </p:sp>
            <p:sp>
              <p:nvSpPr>
                <p:cNvPr id="294" name="Rectangle 152"/>
                <p:cNvSpPr>
                  <a:spLocks noChangeArrowheads="1"/>
                </p:cNvSpPr>
                <p:nvPr/>
              </p:nvSpPr>
              <p:spPr bwMode="auto">
                <a:xfrm>
                  <a:off x="2011" y="1481"/>
                  <a:ext cx="50" cy="50"/>
                </a:xfrm>
                <a:prstGeom prst="rect">
                  <a:avLst/>
                </a:prstGeom>
                <a:noFill/>
                <a:ln w="11113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>
                    <a:latin typeface="+mj-lt"/>
                  </a:endParaRPr>
                </a:p>
              </p:txBody>
            </p:sp>
            <p:sp>
              <p:nvSpPr>
                <p:cNvPr id="295" name="Freeform 153"/>
                <p:cNvSpPr>
                  <a:spLocks/>
                </p:cNvSpPr>
                <p:nvPr/>
              </p:nvSpPr>
              <p:spPr bwMode="auto">
                <a:xfrm>
                  <a:off x="1712" y="1971"/>
                  <a:ext cx="1330" cy="126"/>
                </a:xfrm>
                <a:custGeom>
                  <a:avLst/>
                  <a:gdLst>
                    <a:gd name="T0" fmla="*/ 0 w 1330"/>
                    <a:gd name="T1" fmla="*/ 126 h 126"/>
                    <a:gd name="T2" fmla="*/ 211 w 1330"/>
                    <a:gd name="T3" fmla="*/ 126 h 126"/>
                    <a:gd name="T4" fmla="*/ 436 w 1330"/>
                    <a:gd name="T5" fmla="*/ 126 h 126"/>
                    <a:gd name="T6" fmla="*/ 662 w 1330"/>
                    <a:gd name="T7" fmla="*/ 126 h 126"/>
                    <a:gd name="T8" fmla="*/ 901 w 1330"/>
                    <a:gd name="T9" fmla="*/ 0 h 126"/>
                    <a:gd name="T10" fmla="*/ 1119 w 1330"/>
                    <a:gd name="T11" fmla="*/ 119 h 126"/>
                    <a:gd name="T12" fmla="*/ 1330 w 1330"/>
                    <a:gd name="T13" fmla="*/ 119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30"/>
                    <a:gd name="T22" fmla="*/ 0 h 126"/>
                    <a:gd name="T23" fmla="*/ 1330 w 133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30" h="126">
                      <a:moveTo>
                        <a:pt x="0" y="126"/>
                      </a:moveTo>
                      <a:lnTo>
                        <a:pt x="211" y="126"/>
                      </a:lnTo>
                      <a:lnTo>
                        <a:pt x="436" y="126"/>
                      </a:lnTo>
                      <a:lnTo>
                        <a:pt x="662" y="126"/>
                      </a:lnTo>
                      <a:lnTo>
                        <a:pt x="901" y="0"/>
                      </a:lnTo>
                      <a:lnTo>
                        <a:pt x="1119" y="119"/>
                      </a:lnTo>
                      <a:lnTo>
                        <a:pt x="1330" y="119"/>
                      </a:lnTo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fr-FR">
                    <a:latin typeface="+mj-lt"/>
                  </a:endParaRPr>
                </a:p>
              </p:txBody>
            </p:sp>
            <p:sp>
              <p:nvSpPr>
                <p:cNvPr id="296" name="Freeform 154"/>
                <p:cNvSpPr>
                  <a:spLocks/>
                </p:cNvSpPr>
                <p:nvPr/>
              </p:nvSpPr>
              <p:spPr bwMode="auto">
                <a:xfrm>
                  <a:off x="1719" y="802"/>
                  <a:ext cx="1330" cy="1295"/>
                </a:xfrm>
                <a:custGeom>
                  <a:avLst/>
                  <a:gdLst>
                    <a:gd name="T0" fmla="*/ 0 w 1330"/>
                    <a:gd name="T1" fmla="*/ 1295 h 1295"/>
                    <a:gd name="T2" fmla="*/ 267 w 1330"/>
                    <a:gd name="T3" fmla="*/ 704 h 1295"/>
                    <a:gd name="T4" fmla="*/ 563 w 1330"/>
                    <a:gd name="T5" fmla="*/ 289 h 1295"/>
                    <a:gd name="T6" fmla="*/ 795 w 1330"/>
                    <a:gd name="T7" fmla="*/ 197 h 1295"/>
                    <a:gd name="T8" fmla="*/ 985 w 1330"/>
                    <a:gd name="T9" fmla="*/ 162 h 1295"/>
                    <a:gd name="T10" fmla="*/ 1147 w 1330"/>
                    <a:gd name="T11" fmla="*/ 0 h 1295"/>
                    <a:gd name="T12" fmla="*/ 1330 w 1330"/>
                    <a:gd name="T13" fmla="*/ 91 h 129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30"/>
                    <a:gd name="T22" fmla="*/ 0 h 1295"/>
                    <a:gd name="T23" fmla="*/ 1330 w 1330"/>
                    <a:gd name="T24" fmla="*/ 1295 h 129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30" h="1295">
                      <a:moveTo>
                        <a:pt x="0" y="1295"/>
                      </a:moveTo>
                      <a:lnTo>
                        <a:pt x="267" y="704"/>
                      </a:lnTo>
                      <a:lnTo>
                        <a:pt x="563" y="289"/>
                      </a:lnTo>
                      <a:lnTo>
                        <a:pt x="795" y="197"/>
                      </a:lnTo>
                      <a:lnTo>
                        <a:pt x="985" y="162"/>
                      </a:lnTo>
                      <a:lnTo>
                        <a:pt x="1147" y="0"/>
                      </a:lnTo>
                      <a:lnTo>
                        <a:pt x="1330" y="91"/>
                      </a:lnTo>
                    </a:path>
                  </a:pathLst>
                </a:custGeom>
                <a:noFill/>
                <a:ln w="2222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+mj-lt"/>
                  </a:endParaRPr>
                </a:p>
              </p:txBody>
            </p:sp>
            <p:sp>
              <p:nvSpPr>
                <p:cNvPr id="297" name="Oval 155"/>
                <p:cNvSpPr>
                  <a:spLocks noChangeArrowheads="1"/>
                </p:cNvSpPr>
                <p:nvPr/>
              </p:nvSpPr>
              <p:spPr bwMode="auto">
                <a:xfrm>
                  <a:off x="1926" y="1544"/>
                  <a:ext cx="57" cy="51"/>
                </a:xfrm>
                <a:prstGeom prst="ellipse">
                  <a:avLst/>
                </a:prstGeom>
                <a:noFill/>
                <a:ln w="11113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>
                    <a:latin typeface="+mj-lt"/>
                  </a:endParaRPr>
                </a:p>
              </p:txBody>
            </p:sp>
            <p:sp>
              <p:nvSpPr>
                <p:cNvPr id="298" name="Oval 156"/>
                <p:cNvSpPr>
                  <a:spLocks noChangeArrowheads="1"/>
                </p:cNvSpPr>
                <p:nvPr/>
              </p:nvSpPr>
              <p:spPr bwMode="auto">
                <a:xfrm>
                  <a:off x="2229" y="1087"/>
                  <a:ext cx="50" cy="50"/>
                </a:xfrm>
                <a:prstGeom prst="ellipse">
                  <a:avLst/>
                </a:prstGeom>
                <a:noFill/>
                <a:ln w="11113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>
                    <a:latin typeface="+mj-lt"/>
                  </a:endParaRPr>
                </a:p>
              </p:txBody>
            </p:sp>
            <p:sp>
              <p:nvSpPr>
                <p:cNvPr id="299" name="Oval 157"/>
                <p:cNvSpPr>
                  <a:spLocks noChangeArrowheads="1"/>
                </p:cNvSpPr>
                <p:nvPr/>
              </p:nvSpPr>
              <p:spPr bwMode="auto">
                <a:xfrm>
                  <a:off x="2834" y="777"/>
                  <a:ext cx="50" cy="50"/>
                </a:xfrm>
                <a:prstGeom prst="ellipse">
                  <a:avLst/>
                </a:prstGeom>
                <a:noFill/>
                <a:ln w="11113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>
                    <a:latin typeface="+mj-lt"/>
                  </a:endParaRPr>
                </a:p>
              </p:txBody>
            </p:sp>
            <p:sp>
              <p:nvSpPr>
                <p:cNvPr id="300" name="Freeform 158"/>
                <p:cNvSpPr>
                  <a:spLocks/>
                </p:cNvSpPr>
                <p:nvPr/>
              </p:nvSpPr>
              <p:spPr bwMode="auto">
                <a:xfrm>
                  <a:off x="1719" y="929"/>
                  <a:ext cx="1330" cy="1147"/>
                </a:xfrm>
                <a:custGeom>
                  <a:avLst/>
                  <a:gdLst>
                    <a:gd name="T0" fmla="*/ 0 w 1330"/>
                    <a:gd name="T1" fmla="*/ 1147 h 1147"/>
                    <a:gd name="T2" fmla="*/ 267 w 1330"/>
                    <a:gd name="T3" fmla="*/ 493 h 1147"/>
                    <a:gd name="T4" fmla="*/ 507 w 1330"/>
                    <a:gd name="T5" fmla="*/ 148 h 1147"/>
                    <a:gd name="T6" fmla="*/ 739 w 1330"/>
                    <a:gd name="T7" fmla="*/ 28 h 1147"/>
                    <a:gd name="T8" fmla="*/ 950 w 1330"/>
                    <a:gd name="T9" fmla="*/ 77 h 1147"/>
                    <a:gd name="T10" fmla="*/ 1126 w 1330"/>
                    <a:gd name="T11" fmla="*/ 0 h 1147"/>
                    <a:gd name="T12" fmla="*/ 1330 w 1330"/>
                    <a:gd name="T13" fmla="*/ 0 h 114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30"/>
                    <a:gd name="T22" fmla="*/ 0 h 1147"/>
                    <a:gd name="T23" fmla="*/ 1330 w 1330"/>
                    <a:gd name="T24" fmla="*/ 1147 h 114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30" h="1147">
                      <a:moveTo>
                        <a:pt x="0" y="1147"/>
                      </a:moveTo>
                      <a:lnTo>
                        <a:pt x="267" y="493"/>
                      </a:lnTo>
                      <a:lnTo>
                        <a:pt x="507" y="148"/>
                      </a:lnTo>
                      <a:lnTo>
                        <a:pt x="739" y="28"/>
                      </a:lnTo>
                      <a:lnTo>
                        <a:pt x="950" y="77"/>
                      </a:lnTo>
                      <a:lnTo>
                        <a:pt x="1126" y="0"/>
                      </a:lnTo>
                      <a:lnTo>
                        <a:pt x="1330" y="0"/>
                      </a:lnTo>
                    </a:path>
                  </a:pathLst>
                </a:custGeom>
                <a:noFill/>
                <a:ln w="2222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+mj-lt"/>
                  </a:endParaRPr>
                </a:p>
              </p:txBody>
            </p:sp>
            <p:sp>
              <p:nvSpPr>
                <p:cNvPr id="301" name="Freeform 159"/>
                <p:cNvSpPr>
                  <a:spLocks/>
                </p:cNvSpPr>
                <p:nvPr/>
              </p:nvSpPr>
              <p:spPr bwMode="auto">
                <a:xfrm>
                  <a:off x="1979" y="1365"/>
                  <a:ext cx="50" cy="50"/>
                </a:xfrm>
                <a:custGeom>
                  <a:avLst/>
                  <a:gdLst>
                    <a:gd name="T0" fmla="*/ 0 w 50"/>
                    <a:gd name="T1" fmla="*/ 50 h 50"/>
                    <a:gd name="T2" fmla="*/ 29 w 50"/>
                    <a:gd name="T3" fmla="*/ 0 h 50"/>
                    <a:gd name="T4" fmla="*/ 50 w 50"/>
                    <a:gd name="T5" fmla="*/ 50 h 50"/>
                    <a:gd name="T6" fmla="*/ 0 w 50"/>
                    <a:gd name="T7" fmla="*/ 50 h 5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0"/>
                    <a:gd name="T13" fmla="*/ 0 h 50"/>
                    <a:gd name="T14" fmla="*/ 50 w 50"/>
                    <a:gd name="T15" fmla="*/ 50 h 5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0" h="50">
                      <a:moveTo>
                        <a:pt x="0" y="50"/>
                      </a:moveTo>
                      <a:lnTo>
                        <a:pt x="29" y="0"/>
                      </a:lnTo>
                      <a:lnTo>
                        <a:pt x="50" y="50"/>
                      </a:lnTo>
                      <a:lnTo>
                        <a:pt x="0" y="5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+mj-lt"/>
                  </a:endParaRPr>
                </a:p>
              </p:txBody>
            </p:sp>
            <p:sp>
              <p:nvSpPr>
                <p:cNvPr id="302" name="Freeform 160"/>
                <p:cNvSpPr>
                  <a:spLocks/>
                </p:cNvSpPr>
                <p:nvPr/>
              </p:nvSpPr>
              <p:spPr bwMode="auto">
                <a:xfrm>
                  <a:off x="1979" y="1365"/>
                  <a:ext cx="50" cy="50"/>
                </a:xfrm>
                <a:custGeom>
                  <a:avLst/>
                  <a:gdLst>
                    <a:gd name="T0" fmla="*/ 0 w 50"/>
                    <a:gd name="T1" fmla="*/ 50 h 50"/>
                    <a:gd name="T2" fmla="*/ 29 w 50"/>
                    <a:gd name="T3" fmla="*/ 0 h 50"/>
                    <a:gd name="T4" fmla="*/ 50 w 50"/>
                    <a:gd name="T5" fmla="*/ 50 h 50"/>
                    <a:gd name="T6" fmla="*/ 0 w 50"/>
                    <a:gd name="T7" fmla="*/ 50 h 5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0"/>
                    <a:gd name="T13" fmla="*/ 0 h 50"/>
                    <a:gd name="T14" fmla="*/ 50 w 50"/>
                    <a:gd name="T15" fmla="*/ 50 h 5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0" h="50">
                      <a:moveTo>
                        <a:pt x="0" y="50"/>
                      </a:moveTo>
                      <a:lnTo>
                        <a:pt x="29" y="0"/>
                      </a:lnTo>
                      <a:lnTo>
                        <a:pt x="50" y="50"/>
                      </a:lnTo>
                      <a:lnTo>
                        <a:pt x="0" y="50"/>
                      </a:lnTo>
                      <a:close/>
                    </a:path>
                  </a:pathLst>
                </a:custGeom>
                <a:noFill/>
                <a:ln w="1111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+mj-lt"/>
                  </a:endParaRPr>
                </a:p>
              </p:txBody>
            </p:sp>
            <p:sp>
              <p:nvSpPr>
                <p:cNvPr id="303" name="Freeform 161"/>
                <p:cNvSpPr>
                  <a:spLocks/>
                </p:cNvSpPr>
                <p:nvPr/>
              </p:nvSpPr>
              <p:spPr bwMode="auto">
                <a:xfrm>
                  <a:off x="2775" y="915"/>
                  <a:ext cx="49" cy="49"/>
                </a:xfrm>
                <a:custGeom>
                  <a:avLst/>
                  <a:gdLst>
                    <a:gd name="T0" fmla="*/ 0 w 49"/>
                    <a:gd name="T1" fmla="*/ 49 h 49"/>
                    <a:gd name="T2" fmla="*/ 28 w 49"/>
                    <a:gd name="T3" fmla="*/ 0 h 49"/>
                    <a:gd name="T4" fmla="*/ 49 w 49"/>
                    <a:gd name="T5" fmla="*/ 49 h 49"/>
                    <a:gd name="T6" fmla="*/ 0 w 49"/>
                    <a:gd name="T7" fmla="*/ 49 h 4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9"/>
                    <a:gd name="T13" fmla="*/ 0 h 49"/>
                    <a:gd name="T14" fmla="*/ 49 w 49"/>
                    <a:gd name="T15" fmla="*/ 49 h 4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9" h="49">
                      <a:moveTo>
                        <a:pt x="0" y="49"/>
                      </a:moveTo>
                      <a:lnTo>
                        <a:pt x="28" y="0"/>
                      </a:lnTo>
                      <a:lnTo>
                        <a:pt x="49" y="49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+mj-lt"/>
                  </a:endParaRPr>
                </a:p>
              </p:txBody>
            </p:sp>
            <p:sp>
              <p:nvSpPr>
                <p:cNvPr id="304" name="Freeform 162"/>
                <p:cNvSpPr>
                  <a:spLocks/>
                </p:cNvSpPr>
                <p:nvPr/>
              </p:nvSpPr>
              <p:spPr bwMode="auto">
                <a:xfrm>
                  <a:off x="2775" y="915"/>
                  <a:ext cx="49" cy="49"/>
                </a:xfrm>
                <a:custGeom>
                  <a:avLst/>
                  <a:gdLst>
                    <a:gd name="T0" fmla="*/ 0 w 49"/>
                    <a:gd name="T1" fmla="*/ 49 h 49"/>
                    <a:gd name="T2" fmla="*/ 28 w 49"/>
                    <a:gd name="T3" fmla="*/ 0 h 49"/>
                    <a:gd name="T4" fmla="*/ 49 w 49"/>
                    <a:gd name="T5" fmla="*/ 49 h 49"/>
                    <a:gd name="T6" fmla="*/ 0 w 49"/>
                    <a:gd name="T7" fmla="*/ 49 h 4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9"/>
                    <a:gd name="T13" fmla="*/ 0 h 49"/>
                    <a:gd name="T14" fmla="*/ 49 w 49"/>
                    <a:gd name="T15" fmla="*/ 49 h 4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9" h="49">
                      <a:moveTo>
                        <a:pt x="0" y="49"/>
                      </a:moveTo>
                      <a:lnTo>
                        <a:pt x="28" y="0"/>
                      </a:lnTo>
                      <a:lnTo>
                        <a:pt x="49" y="49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noFill/>
                <a:ln w="1111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+mj-lt"/>
                  </a:endParaRPr>
                </a:p>
              </p:txBody>
            </p:sp>
            <p:sp>
              <p:nvSpPr>
                <p:cNvPr id="305" name="Freeform 163"/>
                <p:cNvSpPr>
                  <a:spLocks/>
                </p:cNvSpPr>
                <p:nvPr/>
              </p:nvSpPr>
              <p:spPr bwMode="auto">
                <a:xfrm>
                  <a:off x="2205" y="1041"/>
                  <a:ext cx="49" cy="50"/>
                </a:xfrm>
                <a:custGeom>
                  <a:avLst/>
                  <a:gdLst>
                    <a:gd name="T0" fmla="*/ 0 w 49"/>
                    <a:gd name="T1" fmla="*/ 50 h 50"/>
                    <a:gd name="T2" fmla="*/ 21 w 49"/>
                    <a:gd name="T3" fmla="*/ 0 h 50"/>
                    <a:gd name="T4" fmla="*/ 49 w 49"/>
                    <a:gd name="T5" fmla="*/ 50 h 50"/>
                    <a:gd name="T6" fmla="*/ 0 w 49"/>
                    <a:gd name="T7" fmla="*/ 50 h 5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9"/>
                    <a:gd name="T13" fmla="*/ 0 h 50"/>
                    <a:gd name="T14" fmla="*/ 49 w 49"/>
                    <a:gd name="T15" fmla="*/ 50 h 5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9" h="50">
                      <a:moveTo>
                        <a:pt x="0" y="50"/>
                      </a:moveTo>
                      <a:lnTo>
                        <a:pt x="21" y="0"/>
                      </a:lnTo>
                      <a:lnTo>
                        <a:pt x="49" y="50"/>
                      </a:lnTo>
                      <a:lnTo>
                        <a:pt x="0" y="5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+mj-lt"/>
                  </a:endParaRPr>
                </a:p>
              </p:txBody>
            </p:sp>
            <p:sp>
              <p:nvSpPr>
                <p:cNvPr id="306" name="Freeform 164"/>
                <p:cNvSpPr>
                  <a:spLocks/>
                </p:cNvSpPr>
                <p:nvPr/>
              </p:nvSpPr>
              <p:spPr bwMode="auto">
                <a:xfrm>
                  <a:off x="2205" y="1041"/>
                  <a:ext cx="49" cy="50"/>
                </a:xfrm>
                <a:custGeom>
                  <a:avLst/>
                  <a:gdLst>
                    <a:gd name="T0" fmla="*/ 0 w 49"/>
                    <a:gd name="T1" fmla="*/ 50 h 50"/>
                    <a:gd name="T2" fmla="*/ 21 w 49"/>
                    <a:gd name="T3" fmla="*/ 0 h 50"/>
                    <a:gd name="T4" fmla="*/ 49 w 49"/>
                    <a:gd name="T5" fmla="*/ 50 h 50"/>
                    <a:gd name="T6" fmla="*/ 0 w 49"/>
                    <a:gd name="T7" fmla="*/ 50 h 5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9"/>
                    <a:gd name="T13" fmla="*/ 0 h 50"/>
                    <a:gd name="T14" fmla="*/ 49 w 49"/>
                    <a:gd name="T15" fmla="*/ 50 h 5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9" h="50">
                      <a:moveTo>
                        <a:pt x="0" y="50"/>
                      </a:moveTo>
                      <a:lnTo>
                        <a:pt x="21" y="0"/>
                      </a:lnTo>
                      <a:lnTo>
                        <a:pt x="49" y="50"/>
                      </a:lnTo>
                      <a:lnTo>
                        <a:pt x="0" y="50"/>
                      </a:lnTo>
                      <a:close/>
                    </a:path>
                  </a:pathLst>
                </a:custGeom>
                <a:noFill/>
                <a:ln w="1111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+mj-lt"/>
                  </a:endParaRPr>
                </a:p>
              </p:txBody>
            </p:sp>
            <p:sp>
              <p:nvSpPr>
                <p:cNvPr id="307" name="Freeform 165"/>
                <p:cNvSpPr>
                  <a:spLocks/>
                </p:cNvSpPr>
                <p:nvPr/>
              </p:nvSpPr>
              <p:spPr bwMode="auto">
                <a:xfrm>
                  <a:off x="1726" y="950"/>
                  <a:ext cx="1316" cy="1147"/>
                </a:xfrm>
                <a:custGeom>
                  <a:avLst/>
                  <a:gdLst>
                    <a:gd name="T0" fmla="*/ 0 w 1316"/>
                    <a:gd name="T1" fmla="*/ 1147 h 1147"/>
                    <a:gd name="T2" fmla="*/ 260 w 1316"/>
                    <a:gd name="T3" fmla="*/ 450 h 1147"/>
                    <a:gd name="T4" fmla="*/ 528 w 1316"/>
                    <a:gd name="T5" fmla="*/ 98 h 1147"/>
                    <a:gd name="T6" fmla="*/ 725 w 1316"/>
                    <a:gd name="T7" fmla="*/ 0 h 1147"/>
                    <a:gd name="T8" fmla="*/ 894 w 1316"/>
                    <a:gd name="T9" fmla="*/ 0 h 1147"/>
                    <a:gd name="T10" fmla="*/ 1161 w 1316"/>
                    <a:gd name="T11" fmla="*/ 63 h 1147"/>
                    <a:gd name="T12" fmla="*/ 1316 w 1316"/>
                    <a:gd name="T13" fmla="*/ 42 h 114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16"/>
                    <a:gd name="T22" fmla="*/ 0 h 1147"/>
                    <a:gd name="T23" fmla="*/ 1316 w 1316"/>
                    <a:gd name="T24" fmla="*/ 1147 h 114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16" h="1147">
                      <a:moveTo>
                        <a:pt x="0" y="1147"/>
                      </a:moveTo>
                      <a:lnTo>
                        <a:pt x="260" y="450"/>
                      </a:lnTo>
                      <a:lnTo>
                        <a:pt x="528" y="98"/>
                      </a:lnTo>
                      <a:lnTo>
                        <a:pt x="725" y="0"/>
                      </a:lnTo>
                      <a:lnTo>
                        <a:pt x="894" y="0"/>
                      </a:lnTo>
                      <a:lnTo>
                        <a:pt x="1161" y="63"/>
                      </a:lnTo>
                      <a:lnTo>
                        <a:pt x="1316" y="42"/>
                      </a:lnTo>
                    </a:path>
                  </a:pathLst>
                </a:custGeom>
                <a:noFill/>
                <a:ln w="2222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+mj-lt"/>
                  </a:endParaRPr>
                </a:p>
              </p:txBody>
            </p:sp>
            <p:sp>
              <p:nvSpPr>
                <p:cNvPr id="308" name="Rectangle 166"/>
                <p:cNvSpPr>
                  <a:spLocks noChangeArrowheads="1"/>
                </p:cNvSpPr>
                <p:nvPr/>
              </p:nvSpPr>
              <p:spPr bwMode="auto">
                <a:xfrm>
                  <a:off x="1933" y="1446"/>
                  <a:ext cx="50" cy="50"/>
                </a:xfrm>
                <a:prstGeom prst="rect">
                  <a:avLst/>
                </a:prstGeom>
                <a:noFill/>
                <a:ln w="11113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>
                    <a:latin typeface="+mj-lt"/>
                  </a:endParaRPr>
                </a:p>
              </p:txBody>
            </p:sp>
            <p:sp>
              <p:nvSpPr>
                <p:cNvPr id="309" name="Rectangle 167"/>
                <p:cNvSpPr>
                  <a:spLocks noChangeArrowheads="1"/>
                </p:cNvSpPr>
                <p:nvPr/>
              </p:nvSpPr>
              <p:spPr bwMode="auto">
                <a:xfrm>
                  <a:off x="2890" y="981"/>
                  <a:ext cx="51" cy="50"/>
                </a:xfrm>
                <a:prstGeom prst="rect">
                  <a:avLst/>
                </a:prstGeom>
                <a:noFill/>
                <a:ln w="11113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>
                    <a:latin typeface="+mj-lt"/>
                  </a:endParaRPr>
                </a:p>
              </p:txBody>
            </p:sp>
            <p:sp>
              <p:nvSpPr>
                <p:cNvPr id="310" name="Rectangle 168"/>
                <p:cNvSpPr>
                  <a:spLocks noChangeArrowheads="1"/>
                </p:cNvSpPr>
                <p:nvPr/>
              </p:nvSpPr>
              <p:spPr bwMode="auto">
                <a:xfrm>
                  <a:off x="2334" y="967"/>
                  <a:ext cx="51" cy="50"/>
                </a:xfrm>
                <a:prstGeom prst="rect">
                  <a:avLst/>
                </a:prstGeom>
                <a:noFill/>
                <a:ln w="11113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>
                    <a:latin typeface="+mj-lt"/>
                  </a:endParaRPr>
                </a:p>
              </p:txBody>
            </p:sp>
            <p:sp>
              <p:nvSpPr>
                <p:cNvPr id="311" name="Freeform 169"/>
                <p:cNvSpPr>
                  <a:spLocks/>
                </p:cNvSpPr>
                <p:nvPr/>
              </p:nvSpPr>
              <p:spPr bwMode="auto">
                <a:xfrm>
                  <a:off x="1733" y="1091"/>
                  <a:ext cx="1309" cy="1006"/>
                </a:xfrm>
                <a:custGeom>
                  <a:avLst/>
                  <a:gdLst>
                    <a:gd name="T0" fmla="*/ 0 w 1309"/>
                    <a:gd name="T1" fmla="*/ 1006 h 1006"/>
                    <a:gd name="T2" fmla="*/ 345 w 1309"/>
                    <a:gd name="T3" fmla="*/ 535 h 1006"/>
                    <a:gd name="T4" fmla="*/ 486 w 1309"/>
                    <a:gd name="T5" fmla="*/ 112 h 1006"/>
                    <a:gd name="T6" fmla="*/ 718 w 1309"/>
                    <a:gd name="T7" fmla="*/ 0 h 1006"/>
                    <a:gd name="T8" fmla="*/ 1035 w 1309"/>
                    <a:gd name="T9" fmla="*/ 105 h 1006"/>
                    <a:gd name="T10" fmla="*/ 1309 w 1309"/>
                    <a:gd name="T11" fmla="*/ 105 h 100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309"/>
                    <a:gd name="T19" fmla="*/ 0 h 1006"/>
                    <a:gd name="T20" fmla="*/ 1309 w 1309"/>
                    <a:gd name="T21" fmla="*/ 1006 h 100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309" h="1006">
                      <a:moveTo>
                        <a:pt x="0" y="1006"/>
                      </a:moveTo>
                      <a:lnTo>
                        <a:pt x="345" y="535"/>
                      </a:lnTo>
                      <a:lnTo>
                        <a:pt x="486" y="112"/>
                      </a:lnTo>
                      <a:lnTo>
                        <a:pt x="718" y="0"/>
                      </a:lnTo>
                      <a:lnTo>
                        <a:pt x="1035" y="105"/>
                      </a:lnTo>
                      <a:lnTo>
                        <a:pt x="1309" y="105"/>
                      </a:lnTo>
                    </a:path>
                  </a:pathLst>
                </a:custGeom>
                <a:noFill/>
                <a:ln w="2222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+mj-lt"/>
                  </a:endParaRPr>
                </a:p>
              </p:txBody>
            </p:sp>
            <p:sp>
              <p:nvSpPr>
                <p:cNvPr id="312" name="Freeform 170"/>
                <p:cNvSpPr>
                  <a:spLocks/>
                </p:cNvSpPr>
                <p:nvPr/>
              </p:nvSpPr>
              <p:spPr bwMode="auto">
                <a:xfrm>
                  <a:off x="2036" y="1591"/>
                  <a:ext cx="56" cy="49"/>
                </a:xfrm>
                <a:custGeom>
                  <a:avLst/>
                  <a:gdLst>
                    <a:gd name="T0" fmla="*/ 0 w 56"/>
                    <a:gd name="T1" fmla="*/ 49 h 49"/>
                    <a:gd name="T2" fmla="*/ 28 w 56"/>
                    <a:gd name="T3" fmla="*/ 0 h 49"/>
                    <a:gd name="T4" fmla="*/ 56 w 56"/>
                    <a:gd name="T5" fmla="*/ 49 h 49"/>
                    <a:gd name="T6" fmla="*/ 0 w 56"/>
                    <a:gd name="T7" fmla="*/ 49 h 4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6"/>
                    <a:gd name="T13" fmla="*/ 0 h 49"/>
                    <a:gd name="T14" fmla="*/ 56 w 56"/>
                    <a:gd name="T15" fmla="*/ 49 h 4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6" h="49">
                      <a:moveTo>
                        <a:pt x="0" y="49"/>
                      </a:moveTo>
                      <a:lnTo>
                        <a:pt x="28" y="0"/>
                      </a:lnTo>
                      <a:lnTo>
                        <a:pt x="56" y="49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+mj-lt"/>
                  </a:endParaRPr>
                </a:p>
              </p:txBody>
            </p:sp>
            <p:sp>
              <p:nvSpPr>
                <p:cNvPr id="313" name="Freeform 171"/>
                <p:cNvSpPr>
                  <a:spLocks/>
                </p:cNvSpPr>
                <p:nvPr/>
              </p:nvSpPr>
              <p:spPr bwMode="auto">
                <a:xfrm>
                  <a:off x="2036" y="1591"/>
                  <a:ext cx="56" cy="49"/>
                </a:xfrm>
                <a:custGeom>
                  <a:avLst/>
                  <a:gdLst>
                    <a:gd name="T0" fmla="*/ 0 w 56"/>
                    <a:gd name="T1" fmla="*/ 49 h 49"/>
                    <a:gd name="T2" fmla="*/ 28 w 56"/>
                    <a:gd name="T3" fmla="*/ 0 h 49"/>
                    <a:gd name="T4" fmla="*/ 56 w 56"/>
                    <a:gd name="T5" fmla="*/ 49 h 49"/>
                    <a:gd name="T6" fmla="*/ 0 w 56"/>
                    <a:gd name="T7" fmla="*/ 49 h 4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6"/>
                    <a:gd name="T13" fmla="*/ 0 h 49"/>
                    <a:gd name="T14" fmla="*/ 56 w 56"/>
                    <a:gd name="T15" fmla="*/ 49 h 4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6" h="49">
                      <a:moveTo>
                        <a:pt x="0" y="49"/>
                      </a:moveTo>
                      <a:lnTo>
                        <a:pt x="28" y="0"/>
                      </a:lnTo>
                      <a:lnTo>
                        <a:pt x="56" y="49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noFill/>
                <a:ln w="1111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+mj-lt"/>
                  </a:endParaRPr>
                </a:p>
              </p:txBody>
            </p:sp>
            <p:sp>
              <p:nvSpPr>
                <p:cNvPr id="314" name="Freeform 172"/>
                <p:cNvSpPr>
                  <a:spLocks/>
                </p:cNvSpPr>
                <p:nvPr/>
              </p:nvSpPr>
              <p:spPr bwMode="auto">
                <a:xfrm>
                  <a:off x="2289" y="1112"/>
                  <a:ext cx="56" cy="49"/>
                </a:xfrm>
                <a:custGeom>
                  <a:avLst/>
                  <a:gdLst>
                    <a:gd name="T0" fmla="*/ 0 w 56"/>
                    <a:gd name="T1" fmla="*/ 49 h 49"/>
                    <a:gd name="T2" fmla="*/ 28 w 56"/>
                    <a:gd name="T3" fmla="*/ 0 h 49"/>
                    <a:gd name="T4" fmla="*/ 56 w 56"/>
                    <a:gd name="T5" fmla="*/ 49 h 49"/>
                    <a:gd name="T6" fmla="*/ 0 w 56"/>
                    <a:gd name="T7" fmla="*/ 49 h 4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6"/>
                    <a:gd name="T13" fmla="*/ 0 h 49"/>
                    <a:gd name="T14" fmla="*/ 56 w 56"/>
                    <a:gd name="T15" fmla="*/ 49 h 4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6" h="49">
                      <a:moveTo>
                        <a:pt x="0" y="49"/>
                      </a:moveTo>
                      <a:lnTo>
                        <a:pt x="28" y="0"/>
                      </a:lnTo>
                      <a:lnTo>
                        <a:pt x="56" y="49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+mj-lt"/>
                  </a:endParaRPr>
                </a:p>
              </p:txBody>
            </p:sp>
            <p:sp>
              <p:nvSpPr>
                <p:cNvPr id="315" name="Freeform 173"/>
                <p:cNvSpPr>
                  <a:spLocks/>
                </p:cNvSpPr>
                <p:nvPr/>
              </p:nvSpPr>
              <p:spPr bwMode="auto">
                <a:xfrm>
                  <a:off x="2289" y="1112"/>
                  <a:ext cx="56" cy="49"/>
                </a:xfrm>
                <a:custGeom>
                  <a:avLst/>
                  <a:gdLst>
                    <a:gd name="T0" fmla="*/ 0 w 56"/>
                    <a:gd name="T1" fmla="*/ 49 h 49"/>
                    <a:gd name="T2" fmla="*/ 28 w 56"/>
                    <a:gd name="T3" fmla="*/ 0 h 49"/>
                    <a:gd name="T4" fmla="*/ 56 w 56"/>
                    <a:gd name="T5" fmla="*/ 49 h 49"/>
                    <a:gd name="T6" fmla="*/ 0 w 56"/>
                    <a:gd name="T7" fmla="*/ 49 h 4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6"/>
                    <a:gd name="T13" fmla="*/ 0 h 49"/>
                    <a:gd name="T14" fmla="*/ 56 w 56"/>
                    <a:gd name="T15" fmla="*/ 49 h 4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6" h="49">
                      <a:moveTo>
                        <a:pt x="0" y="49"/>
                      </a:moveTo>
                      <a:lnTo>
                        <a:pt x="28" y="0"/>
                      </a:lnTo>
                      <a:lnTo>
                        <a:pt x="56" y="49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noFill/>
                <a:ln w="1111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+mj-lt"/>
                  </a:endParaRPr>
                </a:p>
              </p:txBody>
            </p:sp>
            <p:sp>
              <p:nvSpPr>
                <p:cNvPr id="316" name="Freeform 174"/>
                <p:cNvSpPr>
                  <a:spLocks/>
                </p:cNvSpPr>
                <p:nvPr/>
              </p:nvSpPr>
              <p:spPr bwMode="auto">
                <a:xfrm>
                  <a:off x="2641" y="1126"/>
                  <a:ext cx="49" cy="49"/>
                </a:xfrm>
                <a:custGeom>
                  <a:avLst/>
                  <a:gdLst>
                    <a:gd name="T0" fmla="*/ 0 w 49"/>
                    <a:gd name="T1" fmla="*/ 49 h 49"/>
                    <a:gd name="T2" fmla="*/ 28 w 49"/>
                    <a:gd name="T3" fmla="*/ 0 h 49"/>
                    <a:gd name="T4" fmla="*/ 49 w 49"/>
                    <a:gd name="T5" fmla="*/ 49 h 49"/>
                    <a:gd name="T6" fmla="*/ 0 w 49"/>
                    <a:gd name="T7" fmla="*/ 49 h 4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9"/>
                    <a:gd name="T13" fmla="*/ 0 h 49"/>
                    <a:gd name="T14" fmla="*/ 49 w 49"/>
                    <a:gd name="T15" fmla="*/ 49 h 4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9" h="49">
                      <a:moveTo>
                        <a:pt x="0" y="49"/>
                      </a:moveTo>
                      <a:lnTo>
                        <a:pt x="28" y="0"/>
                      </a:lnTo>
                      <a:lnTo>
                        <a:pt x="49" y="49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+mj-lt"/>
                  </a:endParaRPr>
                </a:p>
              </p:txBody>
            </p:sp>
            <p:sp>
              <p:nvSpPr>
                <p:cNvPr id="317" name="Freeform 175"/>
                <p:cNvSpPr>
                  <a:spLocks/>
                </p:cNvSpPr>
                <p:nvPr/>
              </p:nvSpPr>
              <p:spPr bwMode="auto">
                <a:xfrm>
                  <a:off x="2641" y="1126"/>
                  <a:ext cx="49" cy="49"/>
                </a:xfrm>
                <a:custGeom>
                  <a:avLst/>
                  <a:gdLst>
                    <a:gd name="T0" fmla="*/ 0 w 49"/>
                    <a:gd name="T1" fmla="*/ 49 h 49"/>
                    <a:gd name="T2" fmla="*/ 28 w 49"/>
                    <a:gd name="T3" fmla="*/ 0 h 49"/>
                    <a:gd name="T4" fmla="*/ 49 w 49"/>
                    <a:gd name="T5" fmla="*/ 49 h 49"/>
                    <a:gd name="T6" fmla="*/ 0 w 49"/>
                    <a:gd name="T7" fmla="*/ 49 h 4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9"/>
                    <a:gd name="T13" fmla="*/ 0 h 49"/>
                    <a:gd name="T14" fmla="*/ 49 w 49"/>
                    <a:gd name="T15" fmla="*/ 49 h 4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9" h="49">
                      <a:moveTo>
                        <a:pt x="0" y="49"/>
                      </a:moveTo>
                      <a:lnTo>
                        <a:pt x="28" y="0"/>
                      </a:lnTo>
                      <a:lnTo>
                        <a:pt x="49" y="49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noFill/>
                <a:ln w="1111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+mj-lt"/>
                  </a:endParaRPr>
                </a:p>
              </p:txBody>
            </p:sp>
          </p:grpSp>
          <p:grpSp>
            <p:nvGrpSpPr>
              <p:cNvPr id="259" name="Group 176"/>
              <p:cNvGrpSpPr>
                <a:grpSpLocks/>
              </p:cNvGrpSpPr>
              <p:nvPr/>
            </p:nvGrpSpPr>
            <p:grpSpPr bwMode="auto">
              <a:xfrm>
                <a:off x="7156" y="2372"/>
                <a:ext cx="1540" cy="1490"/>
                <a:chOff x="1705" y="2276"/>
                <a:chExt cx="1348" cy="1490"/>
              </a:xfrm>
            </p:grpSpPr>
            <p:grpSp>
              <p:nvGrpSpPr>
                <p:cNvPr id="260" name="Group 177"/>
                <p:cNvGrpSpPr>
                  <a:grpSpLocks/>
                </p:cNvGrpSpPr>
                <p:nvPr/>
              </p:nvGrpSpPr>
              <p:grpSpPr bwMode="auto">
                <a:xfrm>
                  <a:off x="1705" y="2276"/>
                  <a:ext cx="1348" cy="1490"/>
                  <a:chOff x="1705" y="2276"/>
                  <a:chExt cx="1348" cy="1490"/>
                </a:xfrm>
              </p:grpSpPr>
              <p:sp>
                <p:nvSpPr>
                  <p:cNvPr id="277" name="Line 178"/>
                  <p:cNvSpPr>
                    <a:spLocks noChangeShapeType="1"/>
                  </p:cNvSpPr>
                  <p:nvPr/>
                </p:nvSpPr>
                <p:spPr bwMode="auto">
                  <a:xfrm>
                    <a:off x="1705" y="2640"/>
                    <a:ext cx="1344" cy="1"/>
                  </a:xfrm>
                  <a:prstGeom prst="line">
                    <a:avLst/>
                  </a:prstGeom>
                  <a:noFill/>
                  <a:ln w="11113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FR">
                      <a:latin typeface="+mj-lt"/>
                    </a:endParaRPr>
                  </a:p>
                </p:txBody>
              </p:sp>
              <p:sp>
                <p:nvSpPr>
                  <p:cNvPr id="278" name="Rectangle 179"/>
                  <p:cNvSpPr>
                    <a:spLocks noChangeArrowheads="1"/>
                  </p:cNvSpPr>
                  <p:nvPr/>
                </p:nvSpPr>
                <p:spPr bwMode="auto">
                  <a:xfrm>
                    <a:off x="1708" y="2276"/>
                    <a:ext cx="1345" cy="1445"/>
                  </a:xfrm>
                  <a:prstGeom prst="rect">
                    <a:avLst/>
                  </a:prstGeom>
                  <a:noFill/>
                  <a:ln w="11113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endParaRPr lang="fr-FR" altLang="fr-FR">
                      <a:latin typeface="+mj-lt"/>
                    </a:endParaRPr>
                  </a:p>
                </p:txBody>
              </p:sp>
              <p:sp>
                <p:nvSpPr>
                  <p:cNvPr id="279" name="Line 180"/>
                  <p:cNvSpPr>
                    <a:spLocks noChangeShapeType="1"/>
                  </p:cNvSpPr>
                  <p:nvPr/>
                </p:nvSpPr>
                <p:spPr bwMode="auto">
                  <a:xfrm>
                    <a:off x="1705" y="2999"/>
                    <a:ext cx="1344" cy="1"/>
                  </a:xfrm>
                  <a:prstGeom prst="line">
                    <a:avLst/>
                  </a:prstGeom>
                  <a:noFill/>
                  <a:ln w="11113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FR">
                      <a:latin typeface="+mj-lt"/>
                    </a:endParaRPr>
                  </a:p>
                </p:txBody>
              </p:sp>
              <p:sp>
                <p:nvSpPr>
                  <p:cNvPr id="280" name="Line 181"/>
                  <p:cNvSpPr>
                    <a:spLocks noChangeShapeType="1"/>
                  </p:cNvSpPr>
                  <p:nvPr/>
                </p:nvSpPr>
                <p:spPr bwMode="auto">
                  <a:xfrm>
                    <a:off x="1705" y="3358"/>
                    <a:ext cx="1344" cy="1"/>
                  </a:xfrm>
                  <a:prstGeom prst="line">
                    <a:avLst/>
                  </a:prstGeom>
                  <a:noFill/>
                  <a:ln w="11113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FR">
                      <a:latin typeface="+mj-lt"/>
                    </a:endParaRPr>
                  </a:p>
                </p:txBody>
              </p:sp>
              <p:sp>
                <p:nvSpPr>
                  <p:cNvPr id="281" name="Line 18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05" y="3717"/>
                    <a:ext cx="1" cy="42"/>
                  </a:xfrm>
                  <a:prstGeom prst="line">
                    <a:avLst/>
                  </a:prstGeom>
                  <a:noFill/>
                  <a:ln w="11113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FR">
                      <a:latin typeface="+mj-lt"/>
                    </a:endParaRPr>
                  </a:p>
                </p:txBody>
              </p:sp>
              <p:sp>
                <p:nvSpPr>
                  <p:cNvPr id="282" name="Line 18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30" y="3724"/>
                    <a:ext cx="1" cy="42"/>
                  </a:xfrm>
                  <a:prstGeom prst="line">
                    <a:avLst/>
                  </a:prstGeom>
                  <a:noFill/>
                  <a:ln w="11113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FR">
                      <a:latin typeface="+mj-lt"/>
                    </a:endParaRPr>
                  </a:p>
                </p:txBody>
              </p:sp>
              <p:sp>
                <p:nvSpPr>
                  <p:cNvPr id="283" name="Line 18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48" y="3724"/>
                    <a:ext cx="1" cy="42"/>
                  </a:xfrm>
                  <a:prstGeom prst="line">
                    <a:avLst/>
                  </a:prstGeom>
                  <a:noFill/>
                  <a:ln w="11113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FR">
                      <a:latin typeface="+mj-lt"/>
                    </a:endParaRPr>
                  </a:p>
                </p:txBody>
              </p:sp>
              <p:sp>
                <p:nvSpPr>
                  <p:cNvPr id="284" name="Line 18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74" y="3724"/>
                    <a:ext cx="1" cy="42"/>
                  </a:xfrm>
                  <a:prstGeom prst="line">
                    <a:avLst/>
                  </a:prstGeom>
                  <a:noFill/>
                  <a:ln w="11113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FR">
                      <a:latin typeface="+mj-lt"/>
                    </a:endParaRPr>
                  </a:p>
                </p:txBody>
              </p:sp>
              <p:sp>
                <p:nvSpPr>
                  <p:cNvPr id="285" name="Line 18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06" y="3724"/>
                    <a:ext cx="1" cy="42"/>
                  </a:xfrm>
                  <a:prstGeom prst="line">
                    <a:avLst/>
                  </a:prstGeom>
                  <a:noFill/>
                  <a:ln w="11113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FR">
                      <a:latin typeface="+mj-lt"/>
                    </a:endParaRPr>
                  </a:p>
                </p:txBody>
              </p:sp>
              <p:sp>
                <p:nvSpPr>
                  <p:cNvPr id="286" name="Line 18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31" y="3724"/>
                    <a:ext cx="1" cy="42"/>
                  </a:xfrm>
                  <a:prstGeom prst="line">
                    <a:avLst/>
                  </a:prstGeom>
                  <a:noFill/>
                  <a:ln w="11113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FR">
                      <a:latin typeface="+mj-lt"/>
                    </a:endParaRPr>
                  </a:p>
                </p:txBody>
              </p:sp>
              <p:sp>
                <p:nvSpPr>
                  <p:cNvPr id="287" name="Line 18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049" y="3724"/>
                    <a:ext cx="1" cy="42"/>
                  </a:xfrm>
                  <a:prstGeom prst="line">
                    <a:avLst/>
                  </a:prstGeom>
                  <a:noFill/>
                  <a:ln w="11113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FR">
                      <a:latin typeface="+mj-lt"/>
                    </a:endParaRPr>
                  </a:p>
                </p:txBody>
              </p:sp>
            </p:grpSp>
            <p:sp>
              <p:nvSpPr>
                <p:cNvPr id="261" name="Freeform 189"/>
                <p:cNvSpPr>
                  <a:spLocks/>
                </p:cNvSpPr>
                <p:nvPr/>
              </p:nvSpPr>
              <p:spPr bwMode="auto">
                <a:xfrm>
                  <a:off x="1712" y="2464"/>
                  <a:ext cx="1330" cy="1253"/>
                </a:xfrm>
                <a:custGeom>
                  <a:avLst/>
                  <a:gdLst>
                    <a:gd name="T0" fmla="*/ 0 w 1330"/>
                    <a:gd name="T1" fmla="*/ 1253 h 1253"/>
                    <a:gd name="T2" fmla="*/ 225 w 1330"/>
                    <a:gd name="T3" fmla="*/ 450 h 1253"/>
                    <a:gd name="T4" fmla="*/ 373 w 1330"/>
                    <a:gd name="T5" fmla="*/ 218 h 1253"/>
                    <a:gd name="T6" fmla="*/ 633 w 1330"/>
                    <a:gd name="T7" fmla="*/ 77 h 1253"/>
                    <a:gd name="T8" fmla="*/ 985 w 1330"/>
                    <a:gd name="T9" fmla="*/ 91 h 1253"/>
                    <a:gd name="T10" fmla="*/ 1330 w 1330"/>
                    <a:gd name="T11" fmla="*/ 0 h 125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330"/>
                    <a:gd name="T19" fmla="*/ 0 h 1253"/>
                    <a:gd name="T20" fmla="*/ 1330 w 1330"/>
                    <a:gd name="T21" fmla="*/ 1253 h 125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330" h="1253">
                      <a:moveTo>
                        <a:pt x="0" y="1253"/>
                      </a:moveTo>
                      <a:lnTo>
                        <a:pt x="225" y="450"/>
                      </a:lnTo>
                      <a:lnTo>
                        <a:pt x="373" y="218"/>
                      </a:lnTo>
                      <a:lnTo>
                        <a:pt x="633" y="77"/>
                      </a:lnTo>
                      <a:lnTo>
                        <a:pt x="985" y="91"/>
                      </a:lnTo>
                      <a:lnTo>
                        <a:pt x="1330" y="0"/>
                      </a:lnTo>
                    </a:path>
                  </a:pathLst>
                </a:custGeom>
                <a:noFill/>
                <a:ln w="2222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+mj-lt"/>
                  </a:endParaRPr>
                </a:p>
              </p:txBody>
            </p:sp>
            <p:sp>
              <p:nvSpPr>
                <p:cNvPr id="262" name="Oval 190"/>
                <p:cNvSpPr>
                  <a:spLocks noChangeArrowheads="1"/>
                </p:cNvSpPr>
                <p:nvPr/>
              </p:nvSpPr>
              <p:spPr bwMode="auto">
                <a:xfrm>
                  <a:off x="1828" y="3178"/>
                  <a:ext cx="50" cy="50"/>
                </a:xfrm>
                <a:prstGeom prst="ellipse">
                  <a:avLst/>
                </a:prstGeom>
                <a:noFill/>
                <a:ln w="11113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>
                    <a:latin typeface="+mj-lt"/>
                  </a:endParaRPr>
                </a:p>
              </p:txBody>
            </p:sp>
            <p:sp>
              <p:nvSpPr>
                <p:cNvPr id="263" name="Oval 191"/>
                <p:cNvSpPr>
                  <a:spLocks noChangeArrowheads="1"/>
                </p:cNvSpPr>
                <p:nvPr/>
              </p:nvSpPr>
              <p:spPr bwMode="auto">
                <a:xfrm>
                  <a:off x="2348" y="2502"/>
                  <a:ext cx="58" cy="57"/>
                </a:xfrm>
                <a:prstGeom prst="ellipse">
                  <a:avLst/>
                </a:prstGeom>
                <a:noFill/>
                <a:ln w="11113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>
                    <a:latin typeface="+mj-lt"/>
                  </a:endParaRPr>
                </a:p>
              </p:txBody>
            </p:sp>
            <p:sp>
              <p:nvSpPr>
                <p:cNvPr id="264" name="Oval 192"/>
                <p:cNvSpPr>
                  <a:spLocks noChangeArrowheads="1"/>
                </p:cNvSpPr>
                <p:nvPr/>
              </p:nvSpPr>
              <p:spPr bwMode="auto">
                <a:xfrm>
                  <a:off x="2771" y="2502"/>
                  <a:ext cx="57" cy="57"/>
                </a:xfrm>
                <a:prstGeom prst="ellipse">
                  <a:avLst/>
                </a:prstGeom>
                <a:noFill/>
                <a:ln w="11113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>
                    <a:latin typeface="+mj-lt"/>
                  </a:endParaRPr>
                </a:p>
              </p:txBody>
            </p:sp>
            <p:sp>
              <p:nvSpPr>
                <p:cNvPr id="265" name="Freeform 193"/>
                <p:cNvSpPr>
                  <a:spLocks/>
                </p:cNvSpPr>
                <p:nvPr/>
              </p:nvSpPr>
              <p:spPr bwMode="auto">
                <a:xfrm>
                  <a:off x="1705" y="2457"/>
                  <a:ext cx="1337" cy="1168"/>
                </a:xfrm>
                <a:custGeom>
                  <a:avLst/>
                  <a:gdLst>
                    <a:gd name="T0" fmla="*/ 0 w 1337"/>
                    <a:gd name="T1" fmla="*/ 1168 h 1168"/>
                    <a:gd name="T2" fmla="*/ 246 w 1337"/>
                    <a:gd name="T3" fmla="*/ 844 h 1168"/>
                    <a:gd name="T4" fmla="*/ 436 w 1337"/>
                    <a:gd name="T5" fmla="*/ 281 h 1168"/>
                    <a:gd name="T6" fmla="*/ 697 w 1337"/>
                    <a:gd name="T7" fmla="*/ 140 h 1168"/>
                    <a:gd name="T8" fmla="*/ 1035 w 1337"/>
                    <a:gd name="T9" fmla="*/ 126 h 1168"/>
                    <a:gd name="T10" fmla="*/ 1337 w 1337"/>
                    <a:gd name="T11" fmla="*/ 0 h 116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337"/>
                    <a:gd name="T19" fmla="*/ 0 h 1168"/>
                    <a:gd name="T20" fmla="*/ 1337 w 1337"/>
                    <a:gd name="T21" fmla="*/ 1168 h 116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337" h="1168">
                      <a:moveTo>
                        <a:pt x="0" y="1168"/>
                      </a:moveTo>
                      <a:lnTo>
                        <a:pt x="246" y="844"/>
                      </a:lnTo>
                      <a:lnTo>
                        <a:pt x="436" y="281"/>
                      </a:lnTo>
                      <a:lnTo>
                        <a:pt x="697" y="140"/>
                      </a:lnTo>
                      <a:lnTo>
                        <a:pt x="1035" y="126"/>
                      </a:lnTo>
                      <a:lnTo>
                        <a:pt x="1337" y="0"/>
                      </a:lnTo>
                    </a:path>
                  </a:pathLst>
                </a:custGeom>
                <a:noFill/>
                <a:ln w="2222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+mj-lt"/>
                  </a:endParaRPr>
                </a:p>
              </p:txBody>
            </p:sp>
            <p:sp>
              <p:nvSpPr>
                <p:cNvPr id="266" name="Rectangle 194"/>
                <p:cNvSpPr>
                  <a:spLocks noChangeArrowheads="1"/>
                </p:cNvSpPr>
                <p:nvPr/>
              </p:nvSpPr>
              <p:spPr bwMode="auto">
                <a:xfrm>
                  <a:off x="1926" y="3269"/>
                  <a:ext cx="57" cy="51"/>
                </a:xfrm>
                <a:prstGeom prst="rect">
                  <a:avLst/>
                </a:prstGeom>
                <a:noFill/>
                <a:ln w="11113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>
                    <a:latin typeface="+mj-lt"/>
                  </a:endParaRPr>
                </a:p>
              </p:txBody>
            </p:sp>
            <p:sp>
              <p:nvSpPr>
                <p:cNvPr id="267" name="Rectangle 195"/>
                <p:cNvSpPr>
                  <a:spLocks noChangeArrowheads="1"/>
                </p:cNvSpPr>
                <p:nvPr/>
              </p:nvSpPr>
              <p:spPr bwMode="auto">
                <a:xfrm>
                  <a:off x="2299" y="2614"/>
                  <a:ext cx="50" cy="58"/>
                </a:xfrm>
                <a:prstGeom prst="rect">
                  <a:avLst/>
                </a:prstGeom>
                <a:noFill/>
                <a:ln w="11113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>
                    <a:latin typeface="+mj-lt"/>
                  </a:endParaRPr>
                </a:p>
              </p:txBody>
            </p:sp>
            <p:sp>
              <p:nvSpPr>
                <p:cNvPr id="268" name="Rectangle 196"/>
                <p:cNvSpPr>
                  <a:spLocks noChangeArrowheads="1"/>
                </p:cNvSpPr>
                <p:nvPr/>
              </p:nvSpPr>
              <p:spPr bwMode="auto">
                <a:xfrm>
                  <a:off x="2637" y="2558"/>
                  <a:ext cx="50" cy="57"/>
                </a:xfrm>
                <a:prstGeom prst="rect">
                  <a:avLst/>
                </a:prstGeom>
                <a:noFill/>
                <a:ln w="11113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>
                    <a:latin typeface="+mj-lt"/>
                  </a:endParaRPr>
                </a:p>
              </p:txBody>
            </p:sp>
            <p:sp>
              <p:nvSpPr>
                <p:cNvPr id="269" name="Freeform 197"/>
                <p:cNvSpPr>
                  <a:spLocks/>
                </p:cNvSpPr>
                <p:nvPr/>
              </p:nvSpPr>
              <p:spPr bwMode="auto">
                <a:xfrm>
                  <a:off x="1719" y="2618"/>
                  <a:ext cx="1316" cy="1106"/>
                </a:xfrm>
                <a:custGeom>
                  <a:avLst/>
                  <a:gdLst>
                    <a:gd name="T0" fmla="*/ 0 w 1316"/>
                    <a:gd name="T1" fmla="*/ 1106 h 1106"/>
                    <a:gd name="T2" fmla="*/ 260 w 1316"/>
                    <a:gd name="T3" fmla="*/ 275 h 1106"/>
                    <a:gd name="T4" fmla="*/ 394 w 1316"/>
                    <a:gd name="T5" fmla="*/ 71 h 1106"/>
                    <a:gd name="T6" fmla="*/ 760 w 1316"/>
                    <a:gd name="T7" fmla="*/ 92 h 1106"/>
                    <a:gd name="T8" fmla="*/ 1021 w 1316"/>
                    <a:gd name="T9" fmla="*/ 0 h 1106"/>
                    <a:gd name="T10" fmla="*/ 1316 w 1316"/>
                    <a:gd name="T11" fmla="*/ 57 h 110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316"/>
                    <a:gd name="T19" fmla="*/ 0 h 1106"/>
                    <a:gd name="T20" fmla="*/ 1316 w 1316"/>
                    <a:gd name="T21" fmla="*/ 1106 h 110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316" h="1106">
                      <a:moveTo>
                        <a:pt x="0" y="1106"/>
                      </a:moveTo>
                      <a:lnTo>
                        <a:pt x="260" y="275"/>
                      </a:lnTo>
                      <a:lnTo>
                        <a:pt x="394" y="71"/>
                      </a:lnTo>
                      <a:lnTo>
                        <a:pt x="760" y="92"/>
                      </a:lnTo>
                      <a:lnTo>
                        <a:pt x="1021" y="0"/>
                      </a:lnTo>
                      <a:lnTo>
                        <a:pt x="1316" y="57"/>
                      </a:lnTo>
                    </a:path>
                  </a:pathLst>
                </a:custGeom>
                <a:noFill/>
                <a:ln w="2222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+mj-lt"/>
                  </a:endParaRPr>
                </a:p>
              </p:txBody>
            </p:sp>
            <p:sp>
              <p:nvSpPr>
                <p:cNvPr id="270" name="Oval 198"/>
                <p:cNvSpPr>
                  <a:spLocks noChangeArrowheads="1"/>
                </p:cNvSpPr>
                <p:nvPr/>
              </p:nvSpPr>
              <p:spPr bwMode="auto">
                <a:xfrm>
                  <a:off x="1898" y="3037"/>
                  <a:ext cx="50" cy="57"/>
                </a:xfrm>
                <a:prstGeom prst="ellipse">
                  <a:avLst/>
                </a:prstGeom>
                <a:noFill/>
                <a:ln w="11113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>
                    <a:latin typeface="+mj-lt"/>
                  </a:endParaRPr>
                </a:p>
              </p:txBody>
            </p:sp>
            <p:sp>
              <p:nvSpPr>
                <p:cNvPr id="271" name="Oval 199"/>
                <p:cNvSpPr>
                  <a:spLocks noChangeArrowheads="1"/>
                </p:cNvSpPr>
                <p:nvPr/>
              </p:nvSpPr>
              <p:spPr bwMode="auto">
                <a:xfrm>
                  <a:off x="2377" y="2671"/>
                  <a:ext cx="57" cy="57"/>
                </a:xfrm>
                <a:prstGeom prst="ellipse">
                  <a:avLst/>
                </a:prstGeom>
                <a:noFill/>
                <a:ln w="11113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>
                    <a:latin typeface="+mj-lt"/>
                  </a:endParaRPr>
                </a:p>
              </p:txBody>
            </p:sp>
            <p:sp>
              <p:nvSpPr>
                <p:cNvPr id="272" name="Oval 200"/>
                <p:cNvSpPr>
                  <a:spLocks noChangeArrowheads="1"/>
                </p:cNvSpPr>
                <p:nvPr/>
              </p:nvSpPr>
              <p:spPr bwMode="auto">
                <a:xfrm>
                  <a:off x="2869" y="2629"/>
                  <a:ext cx="51" cy="50"/>
                </a:xfrm>
                <a:prstGeom prst="ellipse">
                  <a:avLst/>
                </a:prstGeom>
                <a:noFill/>
                <a:ln w="11113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>
                    <a:latin typeface="+mj-lt"/>
                  </a:endParaRPr>
                </a:p>
              </p:txBody>
            </p:sp>
            <p:sp>
              <p:nvSpPr>
                <p:cNvPr id="273" name="Freeform 201"/>
                <p:cNvSpPr>
                  <a:spLocks/>
                </p:cNvSpPr>
                <p:nvPr/>
              </p:nvSpPr>
              <p:spPr bwMode="auto">
                <a:xfrm>
                  <a:off x="1719" y="2520"/>
                  <a:ext cx="1323" cy="1211"/>
                </a:xfrm>
                <a:custGeom>
                  <a:avLst/>
                  <a:gdLst>
                    <a:gd name="T0" fmla="*/ 0 w 1323"/>
                    <a:gd name="T1" fmla="*/ 1211 h 1211"/>
                    <a:gd name="T2" fmla="*/ 317 w 1323"/>
                    <a:gd name="T3" fmla="*/ 429 h 1211"/>
                    <a:gd name="T4" fmla="*/ 450 w 1323"/>
                    <a:gd name="T5" fmla="*/ 225 h 1211"/>
                    <a:gd name="T6" fmla="*/ 739 w 1323"/>
                    <a:gd name="T7" fmla="*/ 127 h 1211"/>
                    <a:gd name="T8" fmla="*/ 908 w 1323"/>
                    <a:gd name="T9" fmla="*/ 0 h 1211"/>
                    <a:gd name="T10" fmla="*/ 1323 w 1323"/>
                    <a:gd name="T11" fmla="*/ 63 h 121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323"/>
                    <a:gd name="T19" fmla="*/ 0 h 1211"/>
                    <a:gd name="T20" fmla="*/ 1323 w 1323"/>
                    <a:gd name="T21" fmla="*/ 1211 h 121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323" h="1211">
                      <a:moveTo>
                        <a:pt x="0" y="1211"/>
                      </a:moveTo>
                      <a:lnTo>
                        <a:pt x="317" y="429"/>
                      </a:lnTo>
                      <a:lnTo>
                        <a:pt x="450" y="225"/>
                      </a:lnTo>
                      <a:lnTo>
                        <a:pt x="739" y="127"/>
                      </a:lnTo>
                      <a:lnTo>
                        <a:pt x="908" y="0"/>
                      </a:lnTo>
                      <a:lnTo>
                        <a:pt x="1323" y="63"/>
                      </a:lnTo>
                    </a:path>
                  </a:pathLst>
                </a:custGeom>
                <a:noFill/>
                <a:ln w="2222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+mj-lt"/>
                  </a:endParaRPr>
                </a:p>
              </p:txBody>
            </p:sp>
            <p:sp>
              <p:nvSpPr>
                <p:cNvPr id="274" name="Rectangle 202"/>
                <p:cNvSpPr>
                  <a:spLocks noChangeArrowheads="1"/>
                </p:cNvSpPr>
                <p:nvPr/>
              </p:nvSpPr>
              <p:spPr bwMode="auto">
                <a:xfrm>
                  <a:off x="2933" y="2551"/>
                  <a:ext cx="50" cy="50"/>
                </a:xfrm>
                <a:prstGeom prst="rect">
                  <a:avLst/>
                </a:prstGeom>
                <a:noFill/>
                <a:ln w="11113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>
                    <a:latin typeface="+mj-lt"/>
                  </a:endParaRPr>
                </a:p>
              </p:txBody>
            </p:sp>
            <p:sp>
              <p:nvSpPr>
                <p:cNvPr id="275" name="Rectangle 203"/>
                <p:cNvSpPr>
                  <a:spLocks noChangeArrowheads="1"/>
                </p:cNvSpPr>
                <p:nvPr/>
              </p:nvSpPr>
              <p:spPr bwMode="auto">
                <a:xfrm>
                  <a:off x="2201" y="2706"/>
                  <a:ext cx="50" cy="50"/>
                </a:xfrm>
                <a:prstGeom prst="rect">
                  <a:avLst/>
                </a:prstGeom>
                <a:noFill/>
                <a:ln w="11113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>
                    <a:latin typeface="+mj-lt"/>
                  </a:endParaRPr>
                </a:p>
              </p:txBody>
            </p:sp>
            <p:sp>
              <p:nvSpPr>
                <p:cNvPr id="276" name="Rectangle 204"/>
                <p:cNvSpPr>
                  <a:spLocks noChangeArrowheads="1"/>
                </p:cNvSpPr>
                <p:nvPr/>
              </p:nvSpPr>
              <p:spPr bwMode="auto">
                <a:xfrm>
                  <a:off x="1926" y="3142"/>
                  <a:ext cx="50" cy="51"/>
                </a:xfrm>
                <a:prstGeom prst="rect">
                  <a:avLst/>
                </a:prstGeom>
                <a:noFill/>
                <a:ln w="11113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>
                    <a:latin typeface="+mj-lt"/>
                  </a:endParaRPr>
                </a:p>
              </p:txBody>
            </p:sp>
          </p:grpSp>
        </p:grpSp>
        <p:grpSp>
          <p:nvGrpSpPr>
            <p:cNvPr id="236" name="Group 235"/>
            <p:cNvGrpSpPr/>
            <p:nvPr/>
          </p:nvGrpSpPr>
          <p:grpSpPr>
            <a:xfrm>
              <a:off x="5954003" y="2987160"/>
              <a:ext cx="2702850" cy="2924509"/>
              <a:chOff x="5954003" y="2987160"/>
              <a:chExt cx="2702850" cy="2924509"/>
            </a:xfrm>
          </p:grpSpPr>
          <p:grpSp>
            <p:nvGrpSpPr>
              <p:cNvPr id="244" name="Group 205"/>
              <p:cNvGrpSpPr>
                <a:grpSpLocks/>
              </p:cNvGrpSpPr>
              <p:nvPr/>
            </p:nvGrpSpPr>
            <p:grpSpPr bwMode="auto">
              <a:xfrm>
                <a:off x="5954003" y="5556605"/>
                <a:ext cx="2548160" cy="153988"/>
                <a:chOff x="1656" y="3822"/>
                <a:chExt cx="1404" cy="97"/>
              </a:xfrm>
            </p:grpSpPr>
            <p:sp>
              <p:nvSpPr>
                <p:cNvPr id="254" name="Rectangle 206"/>
                <p:cNvSpPr>
                  <a:spLocks noChangeArrowheads="1"/>
                </p:cNvSpPr>
                <p:nvPr/>
              </p:nvSpPr>
              <p:spPr bwMode="auto">
                <a:xfrm>
                  <a:off x="1656" y="3822"/>
                  <a:ext cx="36" cy="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1000" b="1" dirty="0">
                      <a:latin typeface="+mj-lt"/>
                    </a:rPr>
                    <a:t>0</a:t>
                  </a:r>
                  <a:endParaRPr lang="fr-FR" altLang="fr-FR" dirty="0">
                    <a:latin typeface="+mj-lt"/>
                  </a:endParaRPr>
                </a:p>
              </p:txBody>
            </p:sp>
            <p:sp>
              <p:nvSpPr>
                <p:cNvPr id="255" name="Rectangle 207"/>
                <p:cNvSpPr>
                  <a:spLocks noChangeArrowheads="1"/>
                </p:cNvSpPr>
                <p:nvPr/>
              </p:nvSpPr>
              <p:spPr bwMode="auto">
                <a:xfrm>
                  <a:off x="2083" y="3822"/>
                  <a:ext cx="72" cy="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1000" b="1">
                      <a:latin typeface="+mj-lt"/>
                    </a:rPr>
                    <a:t>60</a:t>
                  </a:r>
                  <a:endParaRPr lang="fr-FR" altLang="fr-FR">
                    <a:latin typeface="+mj-lt"/>
                  </a:endParaRPr>
                </a:p>
              </p:txBody>
            </p:sp>
            <p:sp>
              <p:nvSpPr>
                <p:cNvPr id="256" name="Rectangle 208"/>
                <p:cNvSpPr>
                  <a:spLocks noChangeArrowheads="1"/>
                </p:cNvSpPr>
                <p:nvPr/>
              </p:nvSpPr>
              <p:spPr bwMode="auto">
                <a:xfrm>
                  <a:off x="2507" y="3822"/>
                  <a:ext cx="109" cy="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1000" b="1">
                      <a:latin typeface="+mj-lt"/>
                    </a:rPr>
                    <a:t>120</a:t>
                  </a:r>
                  <a:endParaRPr lang="fr-FR" altLang="fr-FR">
                    <a:latin typeface="+mj-lt"/>
                  </a:endParaRPr>
                </a:p>
              </p:txBody>
            </p:sp>
            <p:sp>
              <p:nvSpPr>
                <p:cNvPr id="257" name="Rectangle 209"/>
                <p:cNvSpPr>
                  <a:spLocks noChangeArrowheads="1"/>
                </p:cNvSpPr>
                <p:nvPr/>
              </p:nvSpPr>
              <p:spPr bwMode="auto">
                <a:xfrm>
                  <a:off x="2951" y="3822"/>
                  <a:ext cx="109" cy="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1000" b="1">
                      <a:latin typeface="+mj-lt"/>
                    </a:rPr>
                    <a:t>180</a:t>
                  </a:r>
                  <a:endParaRPr lang="fr-FR" altLang="fr-FR">
                    <a:latin typeface="+mj-lt"/>
                  </a:endParaRPr>
                </a:p>
              </p:txBody>
            </p:sp>
          </p:grpSp>
          <p:grpSp>
            <p:nvGrpSpPr>
              <p:cNvPr id="245" name="Group 210"/>
              <p:cNvGrpSpPr>
                <a:grpSpLocks/>
              </p:cNvGrpSpPr>
              <p:nvPr/>
            </p:nvGrpSpPr>
            <p:grpSpPr bwMode="auto">
              <a:xfrm>
                <a:off x="8387444" y="3859451"/>
                <a:ext cx="269409" cy="1510054"/>
                <a:chOff x="1501" y="2217"/>
                <a:chExt cx="148" cy="1601"/>
              </a:xfrm>
            </p:grpSpPr>
            <p:sp>
              <p:nvSpPr>
                <p:cNvPr id="248" name="Rectangle 211"/>
                <p:cNvSpPr>
                  <a:spLocks noChangeArrowheads="1"/>
                </p:cNvSpPr>
                <p:nvPr/>
              </p:nvSpPr>
              <p:spPr bwMode="auto">
                <a:xfrm>
                  <a:off x="1501" y="3655"/>
                  <a:ext cx="72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1000" b="1">
                      <a:latin typeface="+mj-lt"/>
                    </a:rPr>
                    <a:t>10</a:t>
                  </a:r>
                  <a:endParaRPr lang="fr-FR" altLang="fr-FR">
                    <a:latin typeface="+mj-lt"/>
                  </a:endParaRPr>
                </a:p>
              </p:txBody>
            </p:sp>
            <p:sp>
              <p:nvSpPr>
                <p:cNvPr id="249" name="Rectangle 212"/>
                <p:cNvSpPr>
                  <a:spLocks noChangeArrowheads="1"/>
                </p:cNvSpPr>
                <p:nvPr/>
              </p:nvSpPr>
              <p:spPr bwMode="auto">
                <a:xfrm>
                  <a:off x="1613" y="3624"/>
                  <a:ext cx="3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1000" b="1" dirty="0">
                      <a:latin typeface="+mj-lt"/>
                    </a:rPr>
                    <a:t>2</a:t>
                  </a:r>
                  <a:endParaRPr lang="fr-FR" altLang="fr-FR" dirty="0">
                    <a:latin typeface="+mj-lt"/>
                  </a:endParaRPr>
                </a:p>
              </p:txBody>
            </p:sp>
            <p:sp>
              <p:nvSpPr>
                <p:cNvPr id="250" name="Rectangle 213"/>
                <p:cNvSpPr>
                  <a:spLocks noChangeArrowheads="1"/>
                </p:cNvSpPr>
                <p:nvPr/>
              </p:nvSpPr>
              <p:spPr bwMode="auto">
                <a:xfrm>
                  <a:off x="1501" y="2962"/>
                  <a:ext cx="72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1000" b="1">
                      <a:latin typeface="+mj-lt"/>
                    </a:rPr>
                    <a:t>10</a:t>
                  </a:r>
                  <a:endParaRPr lang="fr-FR" altLang="fr-FR">
                    <a:latin typeface="+mj-lt"/>
                  </a:endParaRPr>
                </a:p>
              </p:txBody>
            </p:sp>
            <p:sp>
              <p:nvSpPr>
                <p:cNvPr id="251" name="Rectangle 214"/>
                <p:cNvSpPr>
                  <a:spLocks noChangeArrowheads="1"/>
                </p:cNvSpPr>
                <p:nvPr/>
              </p:nvSpPr>
              <p:spPr bwMode="auto">
                <a:xfrm>
                  <a:off x="1613" y="2937"/>
                  <a:ext cx="3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1000" b="1" dirty="0">
                      <a:latin typeface="+mj-lt"/>
                    </a:rPr>
                    <a:t>4</a:t>
                  </a:r>
                  <a:endParaRPr lang="fr-FR" altLang="fr-FR" dirty="0">
                    <a:latin typeface="+mj-lt"/>
                  </a:endParaRPr>
                </a:p>
              </p:txBody>
            </p:sp>
            <p:sp>
              <p:nvSpPr>
                <p:cNvPr id="252" name="Rectangle 215"/>
                <p:cNvSpPr>
                  <a:spLocks noChangeArrowheads="1"/>
                </p:cNvSpPr>
                <p:nvPr/>
              </p:nvSpPr>
              <p:spPr bwMode="auto">
                <a:xfrm>
                  <a:off x="1501" y="2242"/>
                  <a:ext cx="72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1000" b="1">
                      <a:latin typeface="+mj-lt"/>
                    </a:rPr>
                    <a:t>10</a:t>
                  </a:r>
                  <a:endParaRPr lang="fr-FR" altLang="fr-FR">
                    <a:latin typeface="+mj-lt"/>
                  </a:endParaRPr>
                </a:p>
              </p:txBody>
            </p:sp>
            <p:sp>
              <p:nvSpPr>
                <p:cNvPr id="253" name="Rectangle 216"/>
                <p:cNvSpPr>
                  <a:spLocks noChangeArrowheads="1"/>
                </p:cNvSpPr>
                <p:nvPr/>
              </p:nvSpPr>
              <p:spPr bwMode="auto">
                <a:xfrm>
                  <a:off x="1613" y="2217"/>
                  <a:ext cx="3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fr-FR" altLang="fr-FR" sz="1000" b="1">
                      <a:latin typeface="+mj-lt"/>
                    </a:rPr>
                    <a:t>6</a:t>
                  </a:r>
                  <a:endParaRPr lang="fr-FR" altLang="fr-FR">
                    <a:latin typeface="+mj-lt"/>
                  </a:endParaRPr>
                </a:p>
              </p:txBody>
            </p:sp>
          </p:grpSp>
          <p:sp>
            <p:nvSpPr>
              <p:cNvPr id="246" name="Text Box 217"/>
              <p:cNvSpPr txBox="1">
                <a:spLocks noChangeArrowheads="1"/>
              </p:cNvSpPr>
              <p:nvPr/>
            </p:nvSpPr>
            <p:spPr bwMode="auto">
              <a:xfrm>
                <a:off x="6425492" y="5757781"/>
                <a:ext cx="1415452" cy="1538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>
                  <a:defRPr sz="1000" b="1">
                    <a:latin typeface="+mj-lt"/>
                  </a:defRPr>
                </a:lvl1pPr>
                <a:lvl2pPr marL="742950" indent="-285750">
                  <a:defRPr sz="2400"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GB" altLang="fr-FR" dirty="0"/>
                  <a:t>Time post challenge (days)</a:t>
                </a:r>
              </a:p>
            </p:txBody>
          </p:sp>
          <p:sp>
            <p:nvSpPr>
              <p:cNvPr id="247" name="Rectangle 220"/>
              <p:cNvSpPr>
                <a:spLocks noChangeArrowheads="1"/>
              </p:cNvSpPr>
              <p:nvPr/>
            </p:nvSpPr>
            <p:spPr bwMode="auto">
              <a:xfrm>
                <a:off x="7199627" y="2987160"/>
                <a:ext cx="1268937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fr-FR" sz="12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+mj-lt"/>
                  </a:rPr>
                  <a:t>Second challenge</a:t>
                </a:r>
              </a:p>
              <a:p>
                <a:r>
                  <a:rPr lang="en-US" altLang="fr-FR" sz="12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+mj-lt"/>
                  </a:rPr>
                  <a:t>on macaque 966</a:t>
                </a:r>
                <a:endParaRPr lang="en-US" altLang="fr-FR" sz="16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+mj-lt"/>
                </a:endParaRPr>
              </a:p>
            </p:txBody>
          </p:sp>
        </p:grpSp>
        <p:grpSp>
          <p:nvGrpSpPr>
            <p:cNvPr id="237" name="Group 221"/>
            <p:cNvGrpSpPr>
              <a:grpSpLocks/>
            </p:cNvGrpSpPr>
            <p:nvPr/>
          </p:nvGrpSpPr>
          <p:grpSpPr bwMode="auto">
            <a:xfrm>
              <a:off x="8354840" y="2057011"/>
              <a:ext cx="269409" cy="1616065"/>
              <a:chOff x="1501" y="2217"/>
              <a:chExt cx="148" cy="1589"/>
            </a:xfrm>
          </p:grpSpPr>
          <p:sp>
            <p:nvSpPr>
              <p:cNvPr id="238" name="Rectangle 222"/>
              <p:cNvSpPr>
                <a:spLocks noChangeArrowheads="1"/>
              </p:cNvSpPr>
              <p:nvPr/>
            </p:nvSpPr>
            <p:spPr bwMode="auto">
              <a:xfrm>
                <a:off x="1501" y="3655"/>
                <a:ext cx="72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 b="1">
                    <a:latin typeface="+mj-lt"/>
                  </a:rPr>
                  <a:t>10</a:t>
                </a:r>
                <a:endParaRPr lang="fr-FR" altLang="fr-FR">
                  <a:latin typeface="+mj-lt"/>
                </a:endParaRPr>
              </a:p>
            </p:txBody>
          </p:sp>
          <p:sp>
            <p:nvSpPr>
              <p:cNvPr id="239" name="Rectangle 223"/>
              <p:cNvSpPr>
                <a:spLocks noChangeArrowheads="1"/>
              </p:cNvSpPr>
              <p:nvPr/>
            </p:nvSpPr>
            <p:spPr bwMode="auto">
              <a:xfrm>
                <a:off x="1613" y="3624"/>
                <a:ext cx="36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 b="1">
                    <a:latin typeface="+mj-lt"/>
                  </a:rPr>
                  <a:t>2</a:t>
                </a:r>
                <a:endParaRPr lang="fr-FR" altLang="fr-FR">
                  <a:latin typeface="+mj-lt"/>
                </a:endParaRPr>
              </a:p>
            </p:txBody>
          </p:sp>
          <p:sp>
            <p:nvSpPr>
              <p:cNvPr id="240" name="Rectangle 224"/>
              <p:cNvSpPr>
                <a:spLocks noChangeArrowheads="1"/>
              </p:cNvSpPr>
              <p:nvPr/>
            </p:nvSpPr>
            <p:spPr bwMode="auto">
              <a:xfrm>
                <a:off x="1501" y="2962"/>
                <a:ext cx="72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 b="1">
                    <a:latin typeface="+mj-lt"/>
                  </a:rPr>
                  <a:t>10</a:t>
                </a:r>
                <a:endParaRPr lang="fr-FR" altLang="fr-FR">
                  <a:latin typeface="+mj-lt"/>
                </a:endParaRPr>
              </a:p>
            </p:txBody>
          </p:sp>
          <p:sp>
            <p:nvSpPr>
              <p:cNvPr id="241" name="Rectangle 225"/>
              <p:cNvSpPr>
                <a:spLocks noChangeArrowheads="1"/>
              </p:cNvSpPr>
              <p:nvPr/>
            </p:nvSpPr>
            <p:spPr bwMode="auto">
              <a:xfrm>
                <a:off x="1613" y="2937"/>
                <a:ext cx="36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 b="1" dirty="0">
                    <a:latin typeface="+mj-lt"/>
                  </a:rPr>
                  <a:t>4</a:t>
                </a:r>
                <a:endParaRPr lang="fr-FR" altLang="fr-FR" dirty="0">
                  <a:latin typeface="+mj-lt"/>
                </a:endParaRPr>
              </a:p>
            </p:txBody>
          </p:sp>
          <p:sp>
            <p:nvSpPr>
              <p:cNvPr id="242" name="Rectangle 226"/>
              <p:cNvSpPr>
                <a:spLocks noChangeArrowheads="1"/>
              </p:cNvSpPr>
              <p:nvPr/>
            </p:nvSpPr>
            <p:spPr bwMode="auto">
              <a:xfrm>
                <a:off x="1501" y="2242"/>
                <a:ext cx="72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 b="1" dirty="0">
                    <a:latin typeface="+mj-lt"/>
                  </a:rPr>
                  <a:t>10</a:t>
                </a:r>
                <a:endParaRPr lang="fr-FR" altLang="fr-FR" dirty="0">
                  <a:latin typeface="+mj-lt"/>
                </a:endParaRPr>
              </a:p>
            </p:txBody>
          </p:sp>
          <p:sp>
            <p:nvSpPr>
              <p:cNvPr id="243" name="Rectangle 227"/>
              <p:cNvSpPr>
                <a:spLocks noChangeArrowheads="1"/>
              </p:cNvSpPr>
              <p:nvPr/>
            </p:nvSpPr>
            <p:spPr bwMode="auto">
              <a:xfrm>
                <a:off x="1613" y="2217"/>
                <a:ext cx="36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fr-FR" altLang="fr-FR" sz="1000" b="1">
                    <a:latin typeface="+mj-lt"/>
                  </a:rPr>
                  <a:t>6</a:t>
                </a:r>
                <a:endParaRPr lang="fr-FR" altLang="fr-FR">
                  <a:latin typeface="+mj-lt"/>
                </a:endParaRPr>
              </a:p>
            </p:txBody>
          </p:sp>
        </p:grpSp>
      </p:grpSp>
      <p:sp>
        <p:nvSpPr>
          <p:cNvPr id="333" name="TextBox 332"/>
          <p:cNvSpPr txBox="1"/>
          <p:nvPr/>
        </p:nvSpPr>
        <p:spPr>
          <a:xfrm>
            <a:off x="251520" y="1340768"/>
            <a:ext cx="871296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fr-FR" sz="1600" dirty="0"/>
              <a:t>Main Results : </a:t>
            </a:r>
            <a:r>
              <a:rPr lang="en-US" altLang="fr-FR" sz="1400" b="1" dirty="0" smtClean="0"/>
              <a:t>6/7 High </a:t>
            </a:r>
            <a:r>
              <a:rPr lang="en-US" altLang="fr-FR" sz="1400" b="1" dirty="0"/>
              <a:t>titers Ab response to </a:t>
            </a:r>
            <a:r>
              <a:rPr lang="en-US" altLang="fr-FR" sz="1400" b="1" dirty="0" smtClean="0"/>
              <a:t>Tat, </a:t>
            </a:r>
          </a:p>
          <a:p>
            <a:r>
              <a:rPr lang="en-US" altLang="fr-FR" sz="1400" b="1" dirty="0" smtClean="0"/>
              <a:t>	      1/7 with the highest Tat Ab titer was </a:t>
            </a:r>
            <a:r>
              <a:rPr lang="en-US" altLang="fr-FR" sz="1400" b="1" dirty="0"/>
              <a:t>resistant to infection even </a:t>
            </a:r>
            <a:r>
              <a:rPr lang="en-US" altLang="fr-FR" sz="1400" b="1" dirty="0" smtClean="0"/>
              <a:t>after </a:t>
            </a:r>
            <a:r>
              <a:rPr lang="en-US" altLang="fr-FR" sz="1400" b="1" dirty="0"/>
              <a:t>2</a:t>
            </a:r>
            <a:r>
              <a:rPr lang="en-US" altLang="fr-FR" sz="1400" b="1" baseline="30000" dirty="0"/>
              <a:t>nd</a:t>
            </a:r>
            <a:r>
              <a:rPr lang="en-US" altLang="fr-FR" sz="1400" b="1" dirty="0"/>
              <a:t> </a:t>
            </a:r>
            <a:r>
              <a:rPr lang="en-US" altLang="fr-FR" sz="1400" b="1" dirty="0" smtClean="0"/>
              <a:t>challenge, </a:t>
            </a:r>
          </a:p>
          <a:p>
            <a:r>
              <a:rPr lang="en-US" altLang="fr-FR" sz="1400" b="1" dirty="0" smtClean="0"/>
              <a:t>	      5/6 lower </a:t>
            </a:r>
            <a:r>
              <a:rPr lang="en-US" altLang="fr-FR" sz="1400" b="1" dirty="0"/>
              <a:t>RNA levels </a:t>
            </a:r>
            <a:r>
              <a:rPr lang="en-US" altLang="fr-FR" sz="1400" b="1" dirty="0" smtClean="0"/>
              <a:t>than controls (1-2 log)  during </a:t>
            </a:r>
            <a:r>
              <a:rPr lang="en-US" altLang="fr-FR" sz="1400" b="1" dirty="0"/>
              <a:t>the chronic </a:t>
            </a:r>
            <a:r>
              <a:rPr lang="en-US" altLang="fr-FR" sz="1400" b="1" dirty="0" smtClean="0"/>
              <a:t>phase, </a:t>
            </a:r>
          </a:p>
          <a:p>
            <a:r>
              <a:rPr lang="en-US" altLang="fr-FR" sz="1400" b="1" dirty="0" smtClean="0"/>
              <a:t>	      In 7/7 vaccinee Reservoir </a:t>
            </a:r>
            <a:r>
              <a:rPr lang="en-US" altLang="fr-FR" sz="1400" b="1" dirty="0"/>
              <a:t>Cells </a:t>
            </a:r>
            <a:r>
              <a:rPr lang="en-US" altLang="fr-FR" sz="1400" b="1" dirty="0" smtClean="0"/>
              <a:t>not detectable at </a:t>
            </a:r>
            <a:r>
              <a:rPr lang="en-US" altLang="fr-FR" sz="1400" b="1" dirty="0"/>
              <a:t>d56 </a:t>
            </a:r>
            <a:r>
              <a:rPr lang="en-US" altLang="fr-FR" sz="1400" b="1" dirty="0" smtClean="0"/>
              <a:t>pi.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0697552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218795"/>
          </a:xfrm>
        </p:spPr>
        <p:txBody>
          <a:bodyPr/>
          <a:lstStyle/>
          <a:p>
            <a:r>
              <a:rPr lang="en-US" sz="40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Preclinical toxicity studies </a:t>
            </a:r>
            <a:r>
              <a:rPr lang="fr-FR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/>
            </a:r>
            <a:br>
              <a:rPr lang="fr-FR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</a:br>
            <a:endParaRPr lang="fr-FR" dirty="0"/>
          </a:p>
        </p:txBody>
      </p:sp>
      <p:sp>
        <p:nvSpPr>
          <p:cNvPr id="4" name="Espace réservé du contenu 276"/>
          <p:cNvSpPr>
            <a:spLocks noGrp="1"/>
          </p:cNvSpPr>
          <p:nvPr>
            <p:ph idx="1"/>
          </p:nvPr>
        </p:nvSpPr>
        <p:spPr>
          <a:xfrm>
            <a:off x="683568" y="1412875"/>
            <a:ext cx="7776864" cy="203183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spcAft>
                <a:spcPts val="235"/>
              </a:spcAft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No toxicity observed after a 18-months survey in macaques which received four injections of 100</a:t>
            </a:r>
            <a:r>
              <a:rPr lang="fr-FR" sz="1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μ</a:t>
            </a:r>
            <a:r>
              <a:rPr lang="en-US" sz="1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g of Tat </a:t>
            </a:r>
            <a:r>
              <a:rPr lang="en-US" sz="1800" dirty="0" err="1" smtClean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Oyi</a:t>
            </a:r>
            <a:endParaRPr lang="en-US" sz="18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0" indent="0">
              <a:spcAft>
                <a:spcPts val="235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endParaRPr lang="fr-FR" sz="1800" dirty="0" smtClean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No toxicity or loss weight observed in 40 mice which received four intradermal injections of Tat </a:t>
            </a:r>
            <a:r>
              <a:rPr lang="en-US" sz="1800" dirty="0" err="1" smtClean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Oyi</a:t>
            </a:r>
            <a:r>
              <a:rPr lang="en-US" sz="1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containing doses of 22</a:t>
            </a:r>
            <a:r>
              <a:rPr lang="fr-FR" sz="1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μ</a:t>
            </a:r>
            <a:r>
              <a:rPr lang="en-US" sz="1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g/50</a:t>
            </a:r>
            <a:r>
              <a:rPr lang="fr-FR" sz="1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μ</a:t>
            </a:r>
            <a:r>
              <a:rPr lang="en-US" sz="1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l and 10</a:t>
            </a:r>
            <a:r>
              <a:rPr lang="fr-FR" sz="1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μ</a:t>
            </a:r>
            <a:r>
              <a:rPr lang="en-US" sz="1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g/50</a:t>
            </a:r>
            <a:r>
              <a:rPr lang="fr-FR" sz="1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μ</a:t>
            </a:r>
            <a:r>
              <a:rPr lang="en-US" sz="1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l solubilized within NaH2PO4 100 </a:t>
            </a:r>
            <a:r>
              <a:rPr lang="en-US" sz="1800" dirty="0" err="1" smtClean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mM</a:t>
            </a:r>
            <a:r>
              <a:rPr lang="en-US" sz="1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pH 4.3 and </a:t>
            </a:r>
            <a:r>
              <a:rPr lang="en-US" sz="1800" dirty="0" err="1" smtClean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NaCl</a:t>
            </a:r>
            <a:r>
              <a:rPr lang="en-US" sz="1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9 g/l. </a:t>
            </a:r>
            <a:endParaRPr lang="fr-FR" sz="1800" dirty="0" smtClean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fr-F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2890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Tat </a:t>
            </a:r>
            <a:r>
              <a:rPr lang="fr-FR" dirty="0" err="1" smtClean="0"/>
              <a:t>Oyi</a:t>
            </a:r>
            <a:r>
              <a:rPr lang="fr-FR" dirty="0" smtClean="0"/>
              <a:t> </a:t>
            </a:r>
            <a:r>
              <a:rPr lang="fr-FR" dirty="0" err="1" smtClean="0"/>
              <a:t>Clinical</a:t>
            </a:r>
            <a:r>
              <a:rPr lang="fr-FR" dirty="0" smtClean="0"/>
              <a:t> trial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1043608" y="1221427"/>
            <a:ext cx="7056784" cy="347172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A clinical trial phase </a:t>
            </a:r>
            <a:r>
              <a:rPr lang="en-US" sz="1600" dirty="0" smtClean="0">
                <a:solidFill>
                  <a:schemeClr val="tx1"/>
                </a:solidFill>
              </a:rPr>
              <a:t>I/IIa </a:t>
            </a:r>
            <a:r>
              <a:rPr lang="en-US" sz="1600" dirty="0">
                <a:solidFill>
                  <a:schemeClr val="tx1"/>
                </a:solidFill>
              </a:rPr>
              <a:t>has been started for a therapeutic Tat </a:t>
            </a:r>
            <a:r>
              <a:rPr lang="en-US" sz="1600" dirty="0" err="1">
                <a:solidFill>
                  <a:schemeClr val="tx1"/>
                </a:solidFill>
              </a:rPr>
              <a:t>Oyi</a:t>
            </a:r>
            <a:r>
              <a:rPr lang="en-US" sz="1600" dirty="0">
                <a:solidFill>
                  <a:schemeClr val="tx1"/>
                </a:solidFill>
              </a:rPr>
              <a:t> vaccine </a:t>
            </a:r>
            <a:r>
              <a:rPr lang="en-US" sz="1600" dirty="0" smtClean="0">
                <a:solidFill>
                  <a:schemeClr val="tx1"/>
                </a:solidFill>
              </a:rPr>
              <a:t>candidate: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Vaccine candidate</a:t>
            </a:r>
            <a:r>
              <a:rPr lang="en-US" sz="1600" dirty="0">
                <a:solidFill>
                  <a:schemeClr val="tx1"/>
                </a:solidFill>
              </a:rPr>
              <a:t>: synthetic Tat </a:t>
            </a:r>
            <a:r>
              <a:rPr lang="en-US" sz="1600" dirty="0" err="1">
                <a:solidFill>
                  <a:schemeClr val="tx1"/>
                </a:solidFill>
              </a:rPr>
              <a:t>Oyi</a:t>
            </a:r>
            <a:r>
              <a:rPr lang="en-US" sz="1600" dirty="0">
                <a:solidFill>
                  <a:schemeClr val="tx1"/>
                </a:solidFill>
              </a:rPr>
              <a:t> full length </a:t>
            </a:r>
            <a:r>
              <a:rPr lang="en-US" sz="1600" dirty="0" smtClean="0">
                <a:solidFill>
                  <a:schemeClr val="tx1"/>
                </a:solidFill>
              </a:rPr>
              <a:t>protein, no adjuvant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In </a:t>
            </a:r>
            <a:r>
              <a:rPr lang="en-US" sz="1600" dirty="0">
                <a:solidFill>
                  <a:schemeClr val="tx1"/>
                </a:solidFill>
              </a:rPr>
              <a:t>a double blind study, </a:t>
            </a:r>
            <a:r>
              <a:rPr lang="en-US" sz="1600" dirty="0" smtClean="0">
                <a:solidFill>
                  <a:schemeClr val="tx1"/>
                </a:solidFill>
              </a:rPr>
              <a:t>48 HIV seropositive under ART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1: n=12 placebo 	 2:n=12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at 10µg  	3: n= 12 at 33µg  	 4- n=12 at 100µg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Three</a:t>
            </a:r>
            <a:r>
              <a:rPr lang="en-US" sz="1600" dirty="0">
                <a:solidFill>
                  <a:schemeClr val="tx1"/>
                </a:solidFill>
              </a:rPr>
              <a:t> intradermal </a:t>
            </a:r>
            <a:r>
              <a:rPr lang="en-US" sz="1600" dirty="0" smtClean="0">
                <a:solidFill>
                  <a:schemeClr val="tx1"/>
                </a:solidFill>
              </a:rPr>
              <a:t> injections of at M0</a:t>
            </a:r>
            <a:r>
              <a:rPr lang="en-US" sz="1600" dirty="0">
                <a:solidFill>
                  <a:schemeClr val="tx1"/>
                </a:solidFill>
              </a:rPr>
              <a:t>, M1 and </a:t>
            </a:r>
            <a:r>
              <a:rPr lang="en-US" sz="1600" dirty="0" smtClean="0">
                <a:solidFill>
                  <a:schemeClr val="tx1"/>
                </a:solidFill>
              </a:rPr>
              <a:t>M2.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Follow up 12 months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b="1" dirty="0" smtClean="0"/>
              <a:t>Criteria:</a:t>
            </a:r>
          </a:p>
          <a:p>
            <a:pPr lvl="1"/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Antibodies response to Tat against 5 variants</a:t>
            </a:r>
            <a:endParaRPr lang="en-US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HIV RNA level after 1 month ART interruption at M5</a:t>
            </a:r>
            <a:endParaRPr lang="en-US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60768691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82000" cy="553998"/>
          </a:xfrm>
        </p:spPr>
        <p:txBody>
          <a:bodyPr/>
          <a:lstStyle/>
          <a:p>
            <a:r>
              <a:rPr lang="fr-FR" sz="4000" dirty="0"/>
              <a:t>Tat </a:t>
            </a:r>
            <a:r>
              <a:rPr lang="fr-FR" sz="4000" dirty="0" err="1"/>
              <a:t>Oyi</a:t>
            </a:r>
            <a:r>
              <a:rPr lang="fr-FR" sz="4000" dirty="0"/>
              <a:t> </a:t>
            </a:r>
            <a:r>
              <a:rPr lang="fr-FR" sz="4000" dirty="0" err="1"/>
              <a:t>Clinical</a:t>
            </a:r>
            <a:r>
              <a:rPr lang="fr-FR" sz="4000" dirty="0"/>
              <a:t> </a:t>
            </a:r>
            <a:r>
              <a:rPr lang="fr-FR" sz="4000" dirty="0" smtClean="0"/>
              <a:t>trial </a:t>
            </a:r>
            <a:r>
              <a:rPr lang="en-US" sz="400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Phase </a:t>
            </a:r>
            <a:r>
              <a:rPr lang="en-US" sz="40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I  results</a:t>
            </a:r>
            <a:endParaRPr lang="fr-FR" sz="400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cs typeface="Arial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81000" y="1196752"/>
            <a:ext cx="8562020" cy="4198072"/>
          </a:xfrm>
        </p:spPr>
        <p:txBody>
          <a:bodyPr/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b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In </a:t>
            </a:r>
            <a:r>
              <a:rPr lang="en-US" sz="1600" b="1" kern="0" dirty="0">
                <a:solidFill>
                  <a:schemeClr val="tx1"/>
                </a:solidFill>
                <a:cs typeface="Arial" panose="020B0604020202020204" pitchFamily="34" charset="0"/>
              </a:rPr>
              <a:t>48 </a:t>
            </a:r>
            <a:r>
              <a:rPr lang="en-US" sz="1600" b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patients, 36 exposed to vaccine candidate</a:t>
            </a:r>
            <a:endParaRPr lang="en-US" sz="1600" b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Safety </a:t>
            </a:r>
            <a:r>
              <a:rPr lang="en-US" sz="1600" dirty="0">
                <a:solidFill>
                  <a:schemeClr val="tx1"/>
                </a:solidFill>
              </a:rPr>
              <a:t>analysis of blinded AEs </a:t>
            </a:r>
          </a:p>
          <a:p>
            <a:pPr lvl="0" defTabSz="9144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No </a:t>
            </a:r>
            <a:r>
              <a:rPr lang="en-US" sz="1600" dirty="0">
                <a:solidFill>
                  <a:schemeClr val="tx1"/>
                </a:solidFill>
              </a:rPr>
              <a:t>potential drug interactions identified</a:t>
            </a:r>
            <a:r>
              <a:rPr lang="en-US" sz="16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</a:p>
          <a:p>
            <a:pPr defTabSz="9144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kern="0" dirty="0">
                <a:solidFill>
                  <a:prstClr val="black"/>
                </a:solidFill>
                <a:cs typeface="Arial" panose="020B0604020202020204" pitchFamily="34" charset="0"/>
              </a:rPr>
              <a:t>Most of the reported non-serious AEs </a:t>
            </a:r>
            <a:r>
              <a:rPr lang="en-US" sz="16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and </a:t>
            </a:r>
            <a:r>
              <a:rPr lang="en-US" sz="1600" kern="0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SAEsare</a:t>
            </a:r>
            <a:r>
              <a:rPr lang="en-US" sz="16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1600" kern="0" dirty="0">
                <a:solidFill>
                  <a:prstClr val="black"/>
                </a:solidFill>
                <a:cs typeface="Arial" panose="020B0604020202020204" pitchFamily="34" charset="0"/>
              </a:rPr>
              <a:t>common symptoms of HIV infection and are therefore likely attributed to the underlying condition.</a:t>
            </a:r>
            <a:endParaRPr lang="fr-FR" sz="1600" kern="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1" defTabSz="9144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kern="0" dirty="0">
                <a:solidFill>
                  <a:prstClr val="black"/>
                </a:solidFill>
                <a:cs typeface="Arial" panose="020B0604020202020204" pitchFamily="34" charset="0"/>
              </a:rPr>
              <a:t>Non serious </a:t>
            </a:r>
            <a:r>
              <a:rPr lang="en-US" sz="1600" kern="0" dirty="0" err="1">
                <a:solidFill>
                  <a:prstClr val="black"/>
                </a:solidFill>
                <a:cs typeface="Arial" panose="020B0604020202020204" pitchFamily="34" charset="0"/>
              </a:rPr>
              <a:t>Aes:infections</a:t>
            </a:r>
            <a:r>
              <a:rPr lang="en-US" sz="1600" kern="0" dirty="0">
                <a:solidFill>
                  <a:prstClr val="black"/>
                </a:solidFill>
                <a:cs typeface="Arial" panose="020B0604020202020204" pitchFamily="34" charset="0"/>
              </a:rPr>
              <a:t>, general disorders, gastrointestinal disorders, musculoskeletal disorders, headache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The </a:t>
            </a:r>
            <a:r>
              <a:rPr lang="en-US" sz="1600" kern="0" dirty="0">
                <a:solidFill>
                  <a:prstClr val="black"/>
                </a:solidFill>
                <a:cs typeface="Arial" panose="020B0604020202020204" pitchFamily="34" charset="0"/>
              </a:rPr>
              <a:t>occurrence of injection site pain in four patients which cannot be attributed to the underlying disease or to concomitant medication 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Only 4 SAEs reported : 2 </a:t>
            </a:r>
            <a:r>
              <a:rPr lang="en-US" sz="1600" kern="0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preimmunisition</a:t>
            </a:r>
            <a:r>
              <a:rPr lang="en-US" sz="16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 , 2 that could be attributed to HIV infection </a:t>
            </a:r>
          </a:p>
          <a:p>
            <a:pPr marL="171450" lvl="0" indent="-171450" defTabSz="9144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fr-FR" sz="1800" kern="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r>
              <a:rPr lang="en-US" sz="2400" b="1" noProof="1" smtClean="0"/>
              <a:t>The </a:t>
            </a:r>
            <a:r>
              <a:rPr lang="en-US" sz="2400" b="1" noProof="1"/>
              <a:t>vaccine candidate with Tat Oyi proved to be safe as no </a:t>
            </a:r>
            <a:r>
              <a:rPr lang="fr-FR" sz="2400" b="1" dirty="0"/>
              <a:t>Important </a:t>
            </a:r>
            <a:r>
              <a:rPr lang="fr-FR" sz="2400" b="1" dirty="0" err="1"/>
              <a:t>identified</a:t>
            </a:r>
            <a:r>
              <a:rPr lang="fr-FR" sz="2400" b="1" dirty="0"/>
              <a:t> </a:t>
            </a:r>
            <a:r>
              <a:rPr lang="fr-FR" sz="2400" b="1" dirty="0" err="1"/>
              <a:t>risks</a:t>
            </a:r>
            <a:r>
              <a:rPr lang="fr-FR" sz="2400" b="1" dirty="0"/>
              <a:t> </a:t>
            </a:r>
            <a:r>
              <a:rPr lang="fr-FR" sz="2400" b="1" dirty="0" err="1" smtClean="0"/>
              <a:t>during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this</a:t>
            </a:r>
            <a:r>
              <a:rPr lang="fr-FR" sz="2400" b="1" dirty="0" smtClean="0"/>
              <a:t> phase</a:t>
            </a:r>
            <a:endParaRPr lang="fr-FR" sz="2400" b="1" dirty="0"/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584905804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sz="5400" b="0" i="0" spc="-150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Thanks</a:t>
            </a:r>
            <a:endParaRPr lang="fr-FR" sz="4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5536" y="2276872"/>
            <a:ext cx="774141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err="1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Loret</a:t>
            </a:r>
            <a:r>
              <a:rPr lang="fr-FR" sz="32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 </a:t>
            </a:r>
            <a:r>
              <a:rPr lang="fr-FR" sz="320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E. </a:t>
            </a:r>
            <a:r>
              <a:rPr lang="fr-FR" sz="2000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Director</a:t>
            </a:r>
            <a:r>
              <a:rPr lang="fr-FR" sz="200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 ETRAV </a:t>
            </a:r>
            <a:r>
              <a:rPr lang="fr-FR" sz="2000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Laboratory</a:t>
            </a:r>
            <a:r>
              <a:rPr lang="fr-FR" sz="200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 </a:t>
            </a:r>
            <a:r>
              <a:rPr lang="fr-FR" sz="2000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Pharmacy</a:t>
            </a:r>
            <a:r>
              <a:rPr lang="fr-FR" sz="200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 </a:t>
            </a:r>
            <a:r>
              <a:rPr lang="fr-FR" sz="2000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University</a:t>
            </a:r>
            <a:r>
              <a:rPr lang="fr-FR" sz="200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 of Marseille</a:t>
            </a:r>
            <a:r>
              <a:rPr lang="fr-FR" sz="32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/>
            </a:r>
            <a:br>
              <a:rPr lang="fr-FR" sz="32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</a:br>
            <a:r>
              <a:rPr lang="fr-FR" sz="3200" dirty="0" err="1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Ravaux</a:t>
            </a:r>
            <a:r>
              <a:rPr lang="fr-FR" sz="32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 I</a:t>
            </a:r>
            <a:r>
              <a:rPr lang="fr-FR" sz="320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. </a:t>
            </a:r>
            <a:r>
              <a:rPr lang="fr-FR" sz="200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MD </a:t>
            </a:r>
            <a:r>
              <a:rPr lang="fr-FR" sz="2000" dirty="0" err="1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Investigator</a:t>
            </a:r>
            <a:r>
              <a:rPr lang="fr-FR" sz="20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 </a:t>
            </a:r>
            <a:r>
              <a:rPr lang="fr-FR" sz="200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APHM Marseille</a:t>
            </a:r>
            <a:endParaRPr lang="fr-FR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Tat is a virulence factor of HIV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83010" y="1079344"/>
            <a:ext cx="4969936" cy="4767459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err="1">
                <a:solidFill>
                  <a:srgbClr val="C00000"/>
                </a:solidFill>
              </a:rPr>
              <a:t>Transactivator</a:t>
            </a:r>
            <a:r>
              <a:rPr lang="en-US" sz="1600" dirty="0">
                <a:solidFill>
                  <a:srgbClr val="C00000"/>
                </a:solidFill>
              </a:rPr>
              <a:t> of transcription (Tat) of HIV-1 is essential for the viral </a:t>
            </a:r>
            <a:r>
              <a:rPr lang="en-US" sz="1600" dirty="0" smtClean="0">
                <a:solidFill>
                  <a:srgbClr val="C00000"/>
                </a:solidFill>
              </a:rPr>
              <a:t>gene expression </a:t>
            </a:r>
            <a:r>
              <a:rPr lang="en-US" sz="1600" dirty="0">
                <a:solidFill>
                  <a:srgbClr val="C00000"/>
                </a:solidFill>
              </a:rPr>
              <a:t>and </a:t>
            </a:r>
            <a:r>
              <a:rPr lang="en-US" sz="1600" dirty="0" smtClean="0">
                <a:solidFill>
                  <a:srgbClr val="C00000"/>
                </a:solidFill>
              </a:rPr>
              <a:t>productive infection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Tat</a:t>
            </a:r>
            <a:r>
              <a:rPr lang="en-US" sz="1400" dirty="0" smtClean="0">
                <a:solidFill>
                  <a:schemeClr val="tx1"/>
                </a:solidFill>
              </a:rPr>
              <a:t> protein expression is a first step of the virus life cycle to </a:t>
            </a:r>
            <a:r>
              <a:rPr lang="en-US" sz="1400" dirty="0" err="1" smtClean="0">
                <a:solidFill>
                  <a:schemeClr val="tx1"/>
                </a:solidFill>
              </a:rPr>
              <a:t>transactivate</a:t>
            </a:r>
            <a:r>
              <a:rPr lang="en-US" sz="1400" dirty="0" smtClean="0">
                <a:solidFill>
                  <a:schemeClr val="tx1"/>
                </a:solidFill>
              </a:rPr>
              <a:t> its own expression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It enter the nucleus and then can regulate the expression of host genes which impact the immune system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Nearly </a:t>
            </a:r>
            <a:r>
              <a:rPr lang="en-US" sz="1400" dirty="0">
                <a:solidFill>
                  <a:schemeClr val="tx1"/>
                </a:solidFill>
              </a:rPr>
              <a:t>two-thirds of Tat made by infected </a:t>
            </a:r>
            <a:r>
              <a:rPr lang="en-US" sz="1400" dirty="0" smtClean="0">
                <a:solidFill>
                  <a:schemeClr val="tx1"/>
                </a:solidFill>
              </a:rPr>
              <a:t>CD4+T-cells </a:t>
            </a:r>
            <a:r>
              <a:rPr lang="en-US" sz="1400" dirty="0">
                <a:solidFill>
                  <a:schemeClr val="tx1"/>
                </a:solidFill>
              </a:rPr>
              <a:t>are secreted into the extra-cellular milieu </a:t>
            </a:r>
            <a:r>
              <a:rPr lang="en-US" sz="1400" dirty="0" smtClean="0">
                <a:solidFill>
                  <a:schemeClr val="tx1"/>
                </a:solidFill>
              </a:rPr>
              <a:t>and </a:t>
            </a:r>
            <a:r>
              <a:rPr lang="en-US" sz="1400" dirty="0">
                <a:solidFill>
                  <a:schemeClr val="tx1"/>
                </a:solidFill>
              </a:rPr>
              <a:t>the extracellular </a:t>
            </a:r>
            <a:r>
              <a:rPr lang="en-US" sz="1400" dirty="0" err="1" smtClean="0">
                <a:solidFill>
                  <a:schemeClr val="tx1"/>
                </a:solidFill>
              </a:rPr>
              <a:t>Tat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can be taken up by </a:t>
            </a:r>
            <a:r>
              <a:rPr lang="en-US" sz="1400" dirty="0" smtClean="0">
                <a:solidFill>
                  <a:schemeClr val="tx1"/>
                </a:solidFill>
              </a:rPr>
              <a:t>cells</a:t>
            </a:r>
            <a:r>
              <a:rPr lang="en-US" sz="1200" dirty="0" smtClean="0">
                <a:solidFill>
                  <a:schemeClr val="tx1"/>
                </a:solidFill>
              </a:rPr>
              <a:t>.(Rayne EMBO 2010)</a:t>
            </a:r>
            <a:r>
              <a:rPr lang="fr-FR" sz="1200" noProof="1" smtClean="0">
                <a:solidFill>
                  <a:schemeClr val="tx1"/>
                </a:solidFill>
              </a:rPr>
              <a:t> </a:t>
            </a:r>
          </a:p>
          <a:p>
            <a:r>
              <a:rPr lang="fr-FR" sz="1400" noProof="1" smtClean="0">
                <a:solidFill>
                  <a:schemeClr val="tx1"/>
                </a:solidFill>
              </a:rPr>
              <a:t>Tat can induce viral expression from latently infected cells</a:t>
            </a:r>
          </a:p>
          <a:p>
            <a:endParaRPr lang="fr-FR" sz="1400" noProof="1" smtClean="0">
              <a:solidFill>
                <a:schemeClr val="tx1"/>
              </a:solidFill>
            </a:endParaRPr>
          </a:p>
          <a:p>
            <a:pPr marL="0" indent="0" defTabSz="914400">
              <a:lnSpc>
                <a:spcPct val="80000"/>
              </a:lnSpc>
              <a:spcBef>
                <a:spcPts val="768"/>
              </a:spcBef>
              <a:buClr>
                <a:srgbClr val="000000"/>
              </a:buClr>
              <a:buNone/>
            </a:pPr>
            <a:r>
              <a:rPr lang="fr-FR" sz="1600" noProof="1" smtClean="0">
                <a:solidFill>
                  <a:srgbClr val="C00000"/>
                </a:solidFill>
              </a:rPr>
              <a:t>Extracellular </a:t>
            </a:r>
            <a:r>
              <a:rPr lang="fr-FR" sz="1600" noProof="1">
                <a:solidFill>
                  <a:srgbClr val="C00000"/>
                </a:solidFill>
              </a:rPr>
              <a:t>T</a:t>
            </a:r>
            <a:r>
              <a:rPr lang="fr-FR" sz="1600" noProof="1" smtClean="0">
                <a:solidFill>
                  <a:srgbClr val="C00000"/>
                </a:solidFill>
              </a:rPr>
              <a:t>at </a:t>
            </a:r>
            <a:r>
              <a:rPr lang="fr-FR" sz="1600" noProof="1">
                <a:solidFill>
                  <a:srgbClr val="C00000"/>
                </a:solidFill>
              </a:rPr>
              <a:t>acts as toxin by interacting with many </a:t>
            </a:r>
            <a:r>
              <a:rPr lang="fr-FR" sz="1600" noProof="1" smtClean="0">
                <a:solidFill>
                  <a:srgbClr val="C00000"/>
                </a:solidFill>
              </a:rPr>
              <a:t>cellular pathways in uninfected cells:</a:t>
            </a:r>
          </a:p>
          <a:p>
            <a:pPr marL="393192" indent="-393192" defTabSz="914400">
              <a:lnSpc>
                <a:spcPct val="80000"/>
              </a:lnSpc>
              <a:spcBef>
                <a:spcPts val="768"/>
              </a:spcBef>
              <a:buClr>
                <a:srgbClr val="000000"/>
              </a:buClr>
            </a:pPr>
            <a:r>
              <a:rPr lang="fr-FR" sz="1400" noProof="1" smtClean="0">
                <a:solidFill>
                  <a:srgbClr val="000000"/>
                </a:solidFill>
              </a:rPr>
              <a:t>Directly </a:t>
            </a:r>
            <a:r>
              <a:rPr lang="fr-FR" sz="1400" noProof="1">
                <a:solidFill>
                  <a:srgbClr val="000000"/>
                </a:solidFill>
              </a:rPr>
              <a:t>involved in immunosuppression </a:t>
            </a:r>
            <a:endParaRPr lang="fr-FR" sz="1400" noProof="1" smtClean="0">
              <a:solidFill>
                <a:srgbClr val="000000"/>
              </a:solidFill>
            </a:endParaRPr>
          </a:p>
          <a:p>
            <a:pPr marL="910717" lvl="1" indent="-393192" defTabSz="914400">
              <a:lnSpc>
                <a:spcPct val="80000"/>
              </a:lnSpc>
              <a:spcBef>
                <a:spcPts val="768"/>
              </a:spcBef>
              <a:buClr>
                <a:srgbClr val="000000"/>
              </a:buClr>
            </a:pPr>
            <a:r>
              <a:rPr lang="fr-FR" sz="1200" noProof="1">
                <a:solidFill>
                  <a:srgbClr val="000000"/>
                </a:solidFill>
              </a:rPr>
              <a:t>i.e triggers apoptosis in T-cell, inducing Fas on macrophages</a:t>
            </a:r>
            <a:endParaRPr lang="en-US" sz="1200" dirty="0">
              <a:solidFill>
                <a:srgbClr val="000000"/>
              </a:solidFill>
            </a:endParaRPr>
          </a:p>
          <a:p>
            <a:pPr marL="910717" lvl="1" indent="-393192" defTabSz="914400">
              <a:lnSpc>
                <a:spcPct val="80000"/>
              </a:lnSpc>
              <a:spcBef>
                <a:spcPts val="768"/>
              </a:spcBef>
              <a:buClr>
                <a:srgbClr val="000000"/>
              </a:buClr>
            </a:pPr>
            <a:r>
              <a:rPr lang="fr-FR" sz="1200" noProof="1">
                <a:solidFill>
                  <a:srgbClr val="000000"/>
                </a:solidFill>
              </a:rPr>
              <a:t>Tat Binds to integrins and favor viral entry in T-cell, monocytes and </a:t>
            </a:r>
            <a:r>
              <a:rPr lang="fr-FR" sz="1200" noProof="1" smtClean="0">
                <a:solidFill>
                  <a:srgbClr val="000000"/>
                </a:solidFill>
              </a:rPr>
              <a:t>DC</a:t>
            </a:r>
          </a:p>
          <a:p>
            <a:pPr marL="393192" indent="-393192" defTabSz="914400">
              <a:lnSpc>
                <a:spcPct val="80000"/>
              </a:lnSpc>
              <a:spcBef>
                <a:spcPts val="768"/>
              </a:spcBef>
              <a:buClr>
                <a:srgbClr val="000000"/>
              </a:buClr>
            </a:pPr>
            <a:r>
              <a:rPr lang="en-US" sz="1400" noProof="1">
                <a:solidFill>
                  <a:srgbClr val="000000"/>
                </a:solidFill>
              </a:rPr>
              <a:t>Directly involved in immunosuppression and </a:t>
            </a:r>
            <a:r>
              <a:rPr lang="en-US" sz="1400" noProof="1" smtClean="0">
                <a:solidFill>
                  <a:srgbClr val="000000"/>
                </a:solidFill>
              </a:rPr>
              <a:t>pathogenesis</a:t>
            </a:r>
            <a:endParaRPr lang="fr-FR" sz="1400" noProof="1">
              <a:solidFill>
                <a:srgbClr val="000000"/>
              </a:solidFill>
            </a:endParaRPr>
          </a:p>
          <a:p>
            <a:pPr marL="910717" lvl="1" indent="-393192" defTabSz="914400">
              <a:lnSpc>
                <a:spcPct val="80000"/>
              </a:lnSpc>
              <a:spcBef>
                <a:spcPts val="768"/>
              </a:spcBef>
              <a:buClr>
                <a:srgbClr val="000000"/>
              </a:buClr>
            </a:pPr>
            <a:r>
              <a:rPr lang="en-US" sz="1200" dirty="0" err="1" smtClean="0"/>
              <a:t>i.e</a:t>
            </a:r>
            <a:r>
              <a:rPr lang="en-US" sz="1200" dirty="0" smtClean="0"/>
              <a:t> Tat has been shown to play a direct role</a:t>
            </a:r>
            <a:r>
              <a:rPr lang="en-US" sz="1200" dirty="0"/>
              <a:t> </a:t>
            </a:r>
            <a:r>
              <a:rPr lang="en-US" sz="1200" dirty="0" smtClean="0"/>
              <a:t>in inducing </a:t>
            </a:r>
            <a:r>
              <a:rPr lang="en-US" sz="1200" dirty="0"/>
              <a:t>neuronal death</a:t>
            </a:r>
            <a:endParaRPr lang="fr-FR" sz="1200" noProof="1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1600" dirty="0"/>
          </a:p>
        </p:txBody>
      </p:sp>
      <p:grpSp>
        <p:nvGrpSpPr>
          <p:cNvPr id="5" name="Groupe 4"/>
          <p:cNvGrpSpPr/>
          <p:nvPr/>
        </p:nvGrpSpPr>
        <p:grpSpPr>
          <a:xfrm>
            <a:off x="5508104" y="1268761"/>
            <a:ext cx="3254896" cy="3744416"/>
            <a:chOff x="3638193" y="959809"/>
            <a:chExt cx="5085594" cy="4726578"/>
          </a:xfrm>
        </p:grpSpPr>
        <p:sp>
          <p:nvSpPr>
            <p:cNvPr id="6" name="AutoShape 174"/>
            <p:cNvSpPr>
              <a:spLocks noChangeArrowheads="1"/>
            </p:cNvSpPr>
            <p:nvPr/>
          </p:nvSpPr>
          <p:spPr bwMode="auto">
            <a:xfrm>
              <a:off x="3638193" y="969947"/>
              <a:ext cx="5085594" cy="3670607"/>
            </a:xfrm>
            <a:prstGeom prst="roundRect">
              <a:avLst>
                <a:gd name="adj" fmla="val 8222"/>
              </a:avLst>
            </a:prstGeom>
            <a:noFill/>
            <a:ln w="50800" cmpd="dbl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fr-FR" altLang="fr-FR"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7" name="Line 48"/>
            <p:cNvSpPr>
              <a:spLocks noChangeShapeType="1"/>
            </p:cNvSpPr>
            <p:nvPr/>
          </p:nvSpPr>
          <p:spPr bwMode="auto">
            <a:xfrm>
              <a:off x="4809334" y="1704998"/>
              <a:ext cx="1588" cy="6477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8" name="Line 50"/>
            <p:cNvSpPr>
              <a:spLocks noChangeShapeType="1"/>
            </p:cNvSpPr>
            <p:nvPr/>
          </p:nvSpPr>
          <p:spPr bwMode="auto">
            <a:xfrm flipH="1" flipV="1">
              <a:off x="4262880" y="1656602"/>
              <a:ext cx="3434536" cy="1007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9" name="Rectangle 54"/>
            <p:cNvSpPr>
              <a:spLocks noChangeArrowheads="1"/>
            </p:cNvSpPr>
            <p:nvPr/>
          </p:nvSpPr>
          <p:spPr bwMode="auto">
            <a:xfrm>
              <a:off x="5308601" y="1370658"/>
              <a:ext cx="1348379" cy="271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fr-FR" altLang="fr-FR" sz="1400" b="1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gag </a:t>
              </a:r>
              <a:r>
                <a:rPr lang="fr-FR" altLang="fr-FR" sz="1400" b="1" i="1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pol</a:t>
              </a:r>
              <a:r>
                <a:rPr lang="fr-FR" altLang="fr-FR" sz="1400" b="1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 </a:t>
              </a:r>
              <a:r>
                <a:rPr lang="fr-FR" altLang="fr-FR" sz="1400" b="1" i="1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env</a:t>
              </a:r>
              <a:endParaRPr lang="fr-FR" altLang="fr-FR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10" name="Rectangle 56"/>
            <p:cNvSpPr>
              <a:spLocks noChangeArrowheads="1"/>
            </p:cNvSpPr>
            <p:nvPr/>
          </p:nvSpPr>
          <p:spPr bwMode="auto">
            <a:xfrm>
              <a:off x="7176658" y="1382579"/>
              <a:ext cx="433271" cy="23310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fr-FR" altLang="fr-F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LTR</a:t>
              </a:r>
              <a:endParaRPr lang="fr-FR" alt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11" name="Line 60"/>
            <p:cNvSpPr>
              <a:spLocks noChangeShapeType="1"/>
            </p:cNvSpPr>
            <p:nvPr/>
          </p:nvSpPr>
          <p:spPr bwMode="auto">
            <a:xfrm flipH="1">
              <a:off x="5207000" y="2366815"/>
              <a:ext cx="1803400" cy="158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12" name="Line 61"/>
            <p:cNvSpPr>
              <a:spLocks noChangeShapeType="1"/>
            </p:cNvSpPr>
            <p:nvPr/>
          </p:nvSpPr>
          <p:spPr bwMode="auto">
            <a:xfrm flipH="1">
              <a:off x="5005388" y="2092802"/>
              <a:ext cx="3440" cy="26845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13" name="Line 62"/>
            <p:cNvSpPr>
              <a:spLocks noChangeShapeType="1"/>
            </p:cNvSpPr>
            <p:nvPr/>
          </p:nvSpPr>
          <p:spPr bwMode="auto">
            <a:xfrm>
              <a:off x="5190065" y="2086644"/>
              <a:ext cx="18523" cy="274613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14" name="Line 63"/>
            <p:cNvSpPr>
              <a:spLocks noChangeShapeType="1"/>
            </p:cNvSpPr>
            <p:nvPr/>
          </p:nvSpPr>
          <p:spPr bwMode="auto">
            <a:xfrm>
              <a:off x="5003800" y="2208858"/>
              <a:ext cx="190500" cy="158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15" name="Line 64"/>
            <p:cNvSpPr>
              <a:spLocks noChangeShapeType="1"/>
            </p:cNvSpPr>
            <p:nvPr/>
          </p:nvSpPr>
          <p:spPr bwMode="auto">
            <a:xfrm>
              <a:off x="5011738" y="2297758"/>
              <a:ext cx="195262" cy="158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16" name="Rectangle 65"/>
            <p:cNvSpPr>
              <a:spLocks noChangeArrowheads="1"/>
            </p:cNvSpPr>
            <p:nvPr/>
          </p:nvSpPr>
          <p:spPr bwMode="auto">
            <a:xfrm>
              <a:off x="5321300" y="1713558"/>
              <a:ext cx="443815" cy="271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fr-FR" altLang="fr-FR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TAR</a:t>
              </a:r>
              <a:endParaRPr lang="fr-FR" altLang="fr-FR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grpSp>
          <p:nvGrpSpPr>
            <p:cNvPr id="17" name="Groupe 16"/>
            <p:cNvGrpSpPr/>
            <p:nvPr/>
          </p:nvGrpSpPr>
          <p:grpSpPr>
            <a:xfrm>
              <a:off x="4262437" y="2974444"/>
              <a:ext cx="1658869" cy="268560"/>
              <a:chOff x="1572924" y="2727971"/>
              <a:chExt cx="1658869" cy="306388"/>
            </a:xfrm>
          </p:grpSpPr>
          <p:sp>
            <p:nvSpPr>
              <p:cNvPr id="175" name="Line 68"/>
              <p:cNvSpPr>
                <a:spLocks noChangeShapeType="1"/>
              </p:cNvSpPr>
              <p:nvPr/>
            </p:nvSpPr>
            <p:spPr bwMode="auto">
              <a:xfrm>
                <a:off x="1572924" y="2727971"/>
                <a:ext cx="279400" cy="1588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76" name="Line 69"/>
              <p:cNvSpPr>
                <a:spLocks noChangeShapeType="1"/>
              </p:cNvSpPr>
              <p:nvPr/>
            </p:nvSpPr>
            <p:spPr bwMode="auto">
              <a:xfrm>
                <a:off x="2901593" y="2742259"/>
                <a:ext cx="330200" cy="1588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77" name="Line 70"/>
              <p:cNvSpPr>
                <a:spLocks noChangeShapeType="1"/>
              </p:cNvSpPr>
              <p:nvPr/>
            </p:nvSpPr>
            <p:spPr bwMode="auto">
              <a:xfrm>
                <a:off x="2220193" y="2735497"/>
                <a:ext cx="342900" cy="1588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78" name="Line 71"/>
              <p:cNvSpPr>
                <a:spLocks noChangeShapeType="1"/>
              </p:cNvSpPr>
              <p:nvPr/>
            </p:nvSpPr>
            <p:spPr bwMode="auto">
              <a:xfrm>
                <a:off x="1843163" y="2729559"/>
                <a:ext cx="190500" cy="30480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79" name="Line 72"/>
              <p:cNvSpPr>
                <a:spLocks noChangeShapeType="1"/>
              </p:cNvSpPr>
              <p:nvPr/>
            </p:nvSpPr>
            <p:spPr bwMode="auto">
              <a:xfrm flipV="1">
                <a:off x="2029693" y="2742259"/>
                <a:ext cx="190500" cy="29210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80" name="Line 74"/>
              <p:cNvSpPr>
                <a:spLocks noChangeShapeType="1"/>
              </p:cNvSpPr>
              <p:nvPr/>
            </p:nvSpPr>
            <p:spPr bwMode="auto">
              <a:xfrm>
                <a:off x="2550394" y="2735497"/>
                <a:ext cx="194469" cy="28616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81" name="Line 75"/>
              <p:cNvSpPr>
                <a:spLocks noChangeShapeType="1"/>
              </p:cNvSpPr>
              <p:nvPr/>
            </p:nvSpPr>
            <p:spPr bwMode="auto">
              <a:xfrm flipV="1">
                <a:off x="2736924" y="2742259"/>
                <a:ext cx="177800" cy="29210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endParaRPr>
              </a:p>
            </p:txBody>
          </p:sp>
        </p:grpSp>
        <p:sp>
          <p:nvSpPr>
            <p:cNvPr id="18" name="Line 81"/>
            <p:cNvSpPr>
              <a:spLocks noChangeShapeType="1"/>
            </p:cNvSpPr>
            <p:nvPr/>
          </p:nvSpPr>
          <p:spPr bwMode="auto">
            <a:xfrm flipV="1">
              <a:off x="4965698" y="2491126"/>
              <a:ext cx="468337" cy="432819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triangle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19" name="Rectangle 82"/>
            <p:cNvSpPr>
              <a:spLocks noChangeArrowheads="1"/>
            </p:cNvSpPr>
            <p:nvPr/>
          </p:nvSpPr>
          <p:spPr bwMode="auto">
            <a:xfrm>
              <a:off x="4125429" y="3870092"/>
              <a:ext cx="833761" cy="46620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fr-FR" altLang="fr-FR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Tat</a:t>
              </a:r>
              <a:endParaRPr lang="fr-FR" altLang="fr-F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20" name="Rectangle 83"/>
            <p:cNvSpPr>
              <a:spLocks noChangeArrowheads="1"/>
            </p:cNvSpPr>
            <p:nvPr/>
          </p:nvSpPr>
          <p:spPr bwMode="auto">
            <a:xfrm>
              <a:off x="4597399" y="4063059"/>
              <a:ext cx="102" cy="34965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fr-FR" altLang="fr-FR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21" name="Rectangle 140"/>
            <p:cNvSpPr>
              <a:spLocks noChangeArrowheads="1"/>
            </p:cNvSpPr>
            <p:nvPr/>
          </p:nvSpPr>
          <p:spPr bwMode="auto">
            <a:xfrm>
              <a:off x="7950068" y="959809"/>
              <a:ext cx="601105" cy="349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fr-FR" altLang="fr-FR" sz="18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anose="020F0502020204030204" pitchFamily="34" charset="0"/>
                </a:rPr>
                <a:t>CD4</a:t>
              </a:r>
              <a:endParaRPr lang="fr-FR" altLang="fr-FR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" name="Rectangle 141"/>
            <p:cNvSpPr>
              <a:spLocks noChangeArrowheads="1"/>
            </p:cNvSpPr>
            <p:nvPr/>
          </p:nvSpPr>
          <p:spPr bwMode="auto">
            <a:xfrm>
              <a:off x="4918891" y="4031168"/>
              <a:ext cx="425282" cy="271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fr-FR" altLang="fr-FR" sz="1400" b="1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Rev</a:t>
              </a:r>
              <a:endParaRPr lang="fr-FR" altLang="fr-FR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23" name="Line 146"/>
            <p:cNvSpPr>
              <a:spLocks noChangeShapeType="1"/>
            </p:cNvSpPr>
            <p:nvPr/>
          </p:nvSpPr>
          <p:spPr bwMode="auto">
            <a:xfrm flipH="1" flipV="1">
              <a:off x="6416696" y="2452450"/>
              <a:ext cx="412750" cy="44197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triangle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24" name="Line 149"/>
            <p:cNvSpPr>
              <a:spLocks noChangeShapeType="1"/>
            </p:cNvSpPr>
            <p:nvPr/>
          </p:nvSpPr>
          <p:spPr bwMode="auto">
            <a:xfrm>
              <a:off x="6253903" y="2996531"/>
              <a:ext cx="167640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25" name="Line 151"/>
            <p:cNvSpPr>
              <a:spLocks noChangeShapeType="1"/>
            </p:cNvSpPr>
            <p:nvPr/>
          </p:nvSpPr>
          <p:spPr bwMode="auto">
            <a:xfrm flipV="1">
              <a:off x="4807216" y="2351578"/>
              <a:ext cx="184677" cy="105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26" name="Rectangle 157"/>
            <p:cNvSpPr>
              <a:spLocks noChangeArrowheads="1"/>
            </p:cNvSpPr>
            <p:nvPr/>
          </p:nvSpPr>
          <p:spPr bwMode="auto">
            <a:xfrm>
              <a:off x="5596619" y="3983515"/>
              <a:ext cx="598191" cy="271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fr-FR" altLang="fr-F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Nef</a:t>
              </a:r>
              <a:endParaRPr lang="fr-FR" altLang="fr-FR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27" name="Line 159"/>
            <p:cNvSpPr>
              <a:spLocks noChangeShapeType="1"/>
            </p:cNvSpPr>
            <p:nvPr/>
          </p:nvSpPr>
          <p:spPr bwMode="auto">
            <a:xfrm>
              <a:off x="4867274" y="3341629"/>
              <a:ext cx="263525" cy="58108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28" name="Line 161"/>
            <p:cNvSpPr>
              <a:spLocks noChangeShapeType="1"/>
            </p:cNvSpPr>
            <p:nvPr/>
          </p:nvSpPr>
          <p:spPr bwMode="auto">
            <a:xfrm flipH="1" flipV="1">
              <a:off x="5162549" y="3358916"/>
              <a:ext cx="239734" cy="52957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triangle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29" name="Rectangle 205"/>
            <p:cNvSpPr>
              <a:spLocks noChangeArrowheads="1"/>
            </p:cNvSpPr>
            <p:nvPr/>
          </p:nvSpPr>
          <p:spPr bwMode="auto">
            <a:xfrm>
              <a:off x="6666129" y="3467914"/>
              <a:ext cx="1815637" cy="271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fr-FR" altLang="fr-FR" sz="1400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Others</a:t>
              </a:r>
              <a:r>
                <a:rPr lang="fr-FR" altLang="fr-FR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 </a:t>
              </a:r>
              <a:r>
                <a:rPr lang="fr-FR" altLang="fr-FR" sz="1400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proteins</a:t>
              </a:r>
              <a:endParaRPr lang="fr-FR" altLang="fr-FR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30" name="Rectangle 65"/>
            <p:cNvSpPr>
              <a:spLocks noChangeArrowheads="1"/>
            </p:cNvSpPr>
            <p:nvPr/>
          </p:nvSpPr>
          <p:spPr bwMode="auto">
            <a:xfrm>
              <a:off x="5826967" y="2092802"/>
              <a:ext cx="513444" cy="271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fr-FR" altLang="fr-FR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RNA</a:t>
              </a:r>
              <a:endParaRPr lang="fr-FR" altLang="fr-FR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31" name="Line 161"/>
            <p:cNvSpPr>
              <a:spLocks noChangeShapeType="1"/>
            </p:cNvSpPr>
            <p:nvPr/>
          </p:nvSpPr>
          <p:spPr bwMode="auto">
            <a:xfrm flipV="1">
              <a:off x="4597051" y="3361060"/>
              <a:ext cx="51149" cy="508303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triangle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32" name="Line 161"/>
            <p:cNvSpPr>
              <a:spLocks noChangeShapeType="1"/>
            </p:cNvSpPr>
            <p:nvPr/>
          </p:nvSpPr>
          <p:spPr bwMode="auto">
            <a:xfrm flipH="1" flipV="1">
              <a:off x="7168622" y="3295542"/>
              <a:ext cx="0" cy="225608"/>
            </a:xfrm>
            <a:prstGeom prst="line">
              <a:avLst/>
            </a:prstGeom>
            <a:noFill/>
            <a:ln w="31750">
              <a:solidFill>
                <a:schemeClr val="tx2"/>
              </a:solidFill>
              <a:round/>
              <a:headEnd type="triangle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33" name="Rectangle 205"/>
            <p:cNvSpPr>
              <a:spLocks noChangeArrowheads="1"/>
            </p:cNvSpPr>
            <p:nvPr/>
          </p:nvSpPr>
          <p:spPr bwMode="auto">
            <a:xfrm>
              <a:off x="6446220" y="4041753"/>
              <a:ext cx="1933553" cy="271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fr-FR" altLang="fr-FR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virions </a:t>
              </a:r>
              <a:r>
                <a:rPr lang="fr-FR" altLang="fr-FR" sz="1400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assembly</a:t>
              </a:r>
              <a:endParaRPr lang="fr-FR" altLang="fr-FR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34" name="Line 149"/>
            <p:cNvSpPr>
              <a:spLocks noChangeShapeType="1"/>
            </p:cNvSpPr>
            <p:nvPr/>
          </p:nvSpPr>
          <p:spPr bwMode="auto">
            <a:xfrm flipV="1">
              <a:off x="4241800" y="1343340"/>
              <a:ext cx="3434536" cy="2028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5276822" y="1049655"/>
              <a:ext cx="1731984" cy="3885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>
                  <a:solidFill>
                    <a:srgbClr val="FFC000"/>
                  </a:solidFill>
                </a:rPr>
                <a:t>HIV provirus</a:t>
              </a:r>
              <a:endParaRPr lang="fr-FR" sz="1400" b="1" dirty="0">
                <a:solidFill>
                  <a:srgbClr val="FFC000"/>
                </a:solidFill>
              </a:endParaRPr>
            </a:p>
          </p:txBody>
        </p:sp>
        <p:sp>
          <p:nvSpPr>
            <p:cNvPr id="36" name="Flèche courbée vers le bas 35"/>
            <p:cNvSpPr/>
            <p:nvPr/>
          </p:nvSpPr>
          <p:spPr bwMode="auto">
            <a:xfrm rot="16684396">
              <a:off x="3189468" y="2657180"/>
              <a:ext cx="1959190" cy="540750"/>
            </a:xfrm>
            <a:prstGeom prst="curved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fr-FR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37" name="Line 149"/>
            <p:cNvSpPr>
              <a:spLocks noChangeShapeType="1"/>
            </p:cNvSpPr>
            <p:nvPr/>
          </p:nvSpPr>
          <p:spPr bwMode="auto">
            <a:xfrm>
              <a:off x="6717410" y="3231872"/>
              <a:ext cx="167640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38" name="Rectangle 56"/>
            <p:cNvSpPr>
              <a:spLocks noChangeArrowheads="1"/>
            </p:cNvSpPr>
            <p:nvPr/>
          </p:nvSpPr>
          <p:spPr bwMode="auto">
            <a:xfrm>
              <a:off x="4355975" y="1387998"/>
              <a:ext cx="433271" cy="23310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fr-FR" altLang="fr-F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LTR</a:t>
              </a:r>
              <a:endParaRPr lang="fr-FR" alt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39" name="Line 161"/>
            <p:cNvSpPr>
              <a:spLocks noChangeShapeType="1"/>
            </p:cNvSpPr>
            <p:nvPr/>
          </p:nvSpPr>
          <p:spPr bwMode="auto">
            <a:xfrm flipH="1" flipV="1">
              <a:off x="7168622" y="3803780"/>
              <a:ext cx="0" cy="283026"/>
            </a:xfrm>
            <a:prstGeom prst="line">
              <a:avLst/>
            </a:prstGeom>
            <a:noFill/>
            <a:ln w="31750" cmpd="sng">
              <a:solidFill>
                <a:srgbClr val="C00000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40" name="Flèche courbée vers le bas 39"/>
            <p:cNvSpPr/>
            <p:nvPr/>
          </p:nvSpPr>
          <p:spPr bwMode="auto">
            <a:xfrm rot="5400000">
              <a:off x="4669545" y="4575940"/>
              <a:ext cx="914722" cy="535682"/>
            </a:xfrm>
            <a:prstGeom prst="curved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fr-FR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4319241" y="5274336"/>
              <a:ext cx="1751520" cy="38850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fr-FR" sz="1400" dirty="0" smtClean="0"/>
                <a:t>Tat </a:t>
              </a:r>
              <a:r>
                <a:rPr lang="fr-FR" sz="1400" dirty="0" err="1" smtClean="0"/>
                <a:t>secretion</a:t>
              </a:r>
              <a:endParaRPr lang="fr-FR" sz="1400" dirty="0"/>
            </a:p>
          </p:txBody>
        </p:sp>
        <p:grpSp>
          <p:nvGrpSpPr>
            <p:cNvPr id="42" name="Group 128"/>
            <p:cNvGrpSpPr>
              <a:grpSpLocks/>
            </p:cNvGrpSpPr>
            <p:nvPr/>
          </p:nvGrpSpPr>
          <p:grpSpPr bwMode="auto">
            <a:xfrm>
              <a:off x="7346919" y="4777414"/>
              <a:ext cx="741403" cy="577850"/>
              <a:chOff x="3184" y="20"/>
              <a:chExt cx="480" cy="456"/>
            </a:xfrm>
          </p:grpSpPr>
          <p:grpSp>
            <p:nvGrpSpPr>
              <p:cNvPr id="132" name="Group 87"/>
              <p:cNvGrpSpPr>
                <a:grpSpLocks/>
              </p:cNvGrpSpPr>
              <p:nvPr/>
            </p:nvGrpSpPr>
            <p:grpSpPr bwMode="auto">
              <a:xfrm>
                <a:off x="3220" y="60"/>
                <a:ext cx="408" cy="384"/>
                <a:chOff x="3220" y="60"/>
                <a:chExt cx="408" cy="384"/>
              </a:xfrm>
            </p:grpSpPr>
            <p:sp>
              <p:nvSpPr>
                <p:cNvPr id="173" name="Oval 85"/>
                <p:cNvSpPr>
                  <a:spLocks noChangeArrowheads="1"/>
                </p:cNvSpPr>
                <p:nvPr/>
              </p:nvSpPr>
              <p:spPr bwMode="auto">
                <a:xfrm>
                  <a:off x="3220" y="60"/>
                  <a:ext cx="408" cy="384"/>
                </a:xfrm>
                <a:prstGeom prst="ellips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 sz="1800"/>
                </a:p>
              </p:txBody>
            </p:sp>
            <p:sp>
              <p:nvSpPr>
                <p:cNvPr id="174" name="Oval 86"/>
                <p:cNvSpPr>
                  <a:spLocks noChangeArrowheads="1"/>
                </p:cNvSpPr>
                <p:nvPr/>
              </p:nvSpPr>
              <p:spPr bwMode="auto">
                <a:xfrm>
                  <a:off x="3252" y="84"/>
                  <a:ext cx="352" cy="336"/>
                </a:xfrm>
                <a:prstGeom prst="ellips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 sz="1800"/>
                </a:p>
              </p:txBody>
            </p:sp>
          </p:grpSp>
          <p:sp>
            <p:nvSpPr>
              <p:cNvPr id="133" name="Freeform 88"/>
              <p:cNvSpPr>
                <a:spLocks/>
              </p:cNvSpPr>
              <p:nvPr/>
            </p:nvSpPr>
            <p:spPr bwMode="auto">
              <a:xfrm>
                <a:off x="3304" y="256"/>
                <a:ext cx="160" cy="128"/>
              </a:xfrm>
              <a:custGeom>
                <a:avLst/>
                <a:gdLst>
                  <a:gd name="T0" fmla="*/ 160 w 160"/>
                  <a:gd name="T1" fmla="*/ 8 h 128"/>
                  <a:gd name="T2" fmla="*/ 136 w 160"/>
                  <a:gd name="T3" fmla="*/ 0 h 128"/>
                  <a:gd name="T4" fmla="*/ 112 w 160"/>
                  <a:gd name="T5" fmla="*/ 0 h 128"/>
                  <a:gd name="T6" fmla="*/ 80 w 160"/>
                  <a:gd name="T7" fmla="*/ 8 h 128"/>
                  <a:gd name="T8" fmla="*/ 56 w 160"/>
                  <a:gd name="T9" fmla="*/ 8 h 128"/>
                  <a:gd name="T10" fmla="*/ 40 w 160"/>
                  <a:gd name="T11" fmla="*/ 16 h 128"/>
                  <a:gd name="T12" fmla="*/ 32 w 160"/>
                  <a:gd name="T13" fmla="*/ 32 h 128"/>
                  <a:gd name="T14" fmla="*/ 32 w 160"/>
                  <a:gd name="T15" fmla="*/ 48 h 128"/>
                  <a:gd name="T16" fmla="*/ 48 w 160"/>
                  <a:gd name="T17" fmla="*/ 56 h 128"/>
                  <a:gd name="T18" fmla="*/ 64 w 160"/>
                  <a:gd name="T19" fmla="*/ 64 h 128"/>
                  <a:gd name="T20" fmla="*/ 88 w 160"/>
                  <a:gd name="T21" fmla="*/ 72 h 128"/>
                  <a:gd name="T22" fmla="*/ 112 w 160"/>
                  <a:gd name="T23" fmla="*/ 72 h 128"/>
                  <a:gd name="T24" fmla="*/ 128 w 160"/>
                  <a:gd name="T25" fmla="*/ 72 h 128"/>
                  <a:gd name="T26" fmla="*/ 144 w 160"/>
                  <a:gd name="T27" fmla="*/ 72 h 128"/>
                  <a:gd name="T28" fmla="*/ 152 w 160"/>
                  <a:gd name="T29" fmla="*/ 72 h 128"/>
                  <a:gd name="T30" fmla="*/ 152 w 160"/>
                  <a:gd name="T31" fmla="*/ 64 h 128"/>
                  <a:gd name="T32" fmla="*/ 136 w 160"/>
                  <a:gd name="T33" fmla="*/ 56 h 128"/>
                  <a:gd name="T34" fmla="*/ 120 w 160"/>
                  <a:gd name="T35" fmla="*/ 56 h 128"/>
                  <a:gd name="T36" fmla="*/ 104 w 160"/>
                  <a:gd name="T37" fmla="*/ 48 h 128"/>
                  <a:gd name="T38" fmla="*/ 80 w 160"/>
                  <a:gd name="T39" fmla="*/ 48 h 128"/>
                  <a:gd name="T40" fmla="*/ 48 w 160"/>
                  <a:gd name="T41" fmla="*/ 40 h 128"/>
                  <a:gd name="T42" fmla="*/ 32 w 160"/>
                  <a:gd name="T43" fmla="*/ 48 h 128"/>
                  <a:gd name="T44" fmla="*/ 8 w 160"/>
                  <a:gd name="T45" fmla="*/ 56 h 128"/>
                  <a:gd name="T46" fmla="*/ 0 w 160"/>
                  <a:gd name="T47" fmla="*/ 72 h 128"/>
                  <a:gd name="T48" fmla="*/ 0 w 160"/>
                  <a:gd name="T49" fmla="*/ 96 h 128"/>
                  <a:gd name="T50" fmla="*/ 16 w 160"/>
                  <a:gd name="T51" fmla="*/ 104 h 128"/>
                  <a:gd name="T52" fmla="*/ 40 w 160"/>
                  <a:gd name="T53" fmla="*/ 112 h 128"/>
                  <a:gd name="T54" fmla="*/ 72 w 160"/>
                  <a:gd name="T55" fmla="*/ 120 h 128"/>
                  <a:gd name="T56" fmla="*/ 112 w 160"/>
                  <a:gd name="T57" fmla="*/ 128 h 1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60"/>
                  <a:gd name="T88" fmla="*/ 0 h 128"/>
                  <a:gd name="T89" fmla="*/ 160 w 160"/>
                  <a:gd name="T90" fmla="*/ 128 h 12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60" h="128">
                    <a:moveTo>
                      <a:pt x="160" y="8"/>
                    </a:moveTo>
                    <a:lnTo>
                      <a:pt x="136" y="0"/>
                    </a:lnTo>
                    <a:lnTo>
                      <a:pt x="112" y="0"/>
                    </a:lnTo>
                    <a:lnTo>
                      <a:pt x="80" y="8"/>
                    </a:lnTo>
                    <a:lnTo>
                      <a:pt x="56" y="8"/>
                    </a:lnTo>
                    <a:lnTo>
                      <a:pt x="40" y="16"/>
                    </a:lnTo>
                    <a:lnTo>
                      <a:pt x="32" y="32"/>
                    </a:lnTo>
                    <a:lnTo>
                      <a:pt x="32" y="48"/>
                    </a:lnTo>
                    <a:lnTo>
                      <a:pt x="48" y="56"/>
                    </a:lnTo>
                    <a:lnTo>
                      <a:pt x="64" y="64"/>
                    </a:lnTo>
                    <a:lnTo>
                      <a:pt x="88" y="72"/>
                    </a:lnTo>
                    <a:lnTo>
                      <a:pt x="112" y="72"/>
                    </a:lnTo>
                    <a:lnTo>
                      <a:pt x="128" y="72"/>
                    </a:lnTo>
                    <a:lnTo>
                      <a:pt x="144" y="72"/>
                    </a:lnTo>
                    <a:lnTo>
                      <a:pt x="152" y="72"/>
                    </a:lnTo>
                    <a:lnTo>
                      <a:pt x="152" y="64"/>
                    </a:lnTo>
                    <a:lnTo>
                      <a:pt x="136" y="56"/>
                    </a:lnTo>
                    <a:lnTo>
                      <a:pt x="120" y="56"/>
                    </a:lnTo>
                    <a:lnTo>
                      <a:pt x="104" y="48"/>
                    </a:lnTo>
                    <a:lnTo>
                      <a:pt x="80" y="48"/>
                    </a:lnTo>
                    <a:lnTo>
                      <a:pt x="48" y="40"/>
                    </a:lnTo>
                    <a:lnTo>
                      <a:pt x="32" y="48"/>
                    </a:lnTo>
                    <a:lnTo>
                      <a:pt x="8" y="56"/>
                    </a:lnTo>
                    <a:lnTo>
                      <a:pt x="0" y="72"/>
                    </a:lnTo>
                    <a:lnTo>
                      <a:pt x="0" y="96"/>
                    </a:lnTo>
                    <a:lnTo>
                      <a:pt x="16" y="104"/>
                    </a:lnTo>
                    <a:lnTo>
                      <a:pt x="40" y="112"/>
                    </a:lnTo>
                    <a:lnTo>
                      <a:pt x="72" y="120"/>
                    </a:lnTo>
                    <a:lnTo>
                      <a:pt x="112" y="128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 sz="1400"/>
              </a:p>
            </p:txBody>
          </p:sp>
          <p:sp>
            <p:nvSpPr>
              <p:cNvPr id="134" name="Freeform 89"/>
              <p:cNvSpPr>
                <a:spLocks/>
              </p:cNvSpPr>
              <p:nvPr/>
            </p:nvSpPr>
            <p:spPr bwMode="auto">
              <a:xfrm>
                <a:off x="3384" y="112"/>
                <a:ext cx="168" cy="120"/>
              </a:xfrm>
              <a:custGeom>
                <a:avLst/>
                <a:gdLst>
                  <a:gd name="T0" fmla="*/ 0 w 168"/>
                  <a:gd name="T1" fmla="*/ 112 h 120"/>
                  <a:gd name="T2" fmla="*/ 24 w 168"/>
                  <a:gd name="T3" fmla="*/ 120 h 120"/>
                  <a:gd name="T4" fmla="*/ 56 w 168"/>
                  <a:gd name="T5" fmla="*/ 120 h 120"/>
                  <a:gd name="T6" fmla="*/ 88 w 168"/>
                  <a:gd name="T7" fmla="*/ 112 h 120"/>
                  <a:gd name="T8" fmla="*/ 112 w 168"/>
                  <a:gd name="T9" fmla="*/ 112 h 120"/>
                  <a:gd name="T10" fmla="*/ 128 w 168"/>
                  <a:gd name="T11" fmla="*/ 104 h 120"/>
                  <a:gd name="T12" fmla="*/ 136 w 168"/>
                  <a:gd name="T13" fmla="*/ 88 h 120"/>
                  <a:gd name="T14" fmla="*/ 136 w 168"/>
                  <a:gd name="T15" fmla="*/ 80 h 120"/>
                  <a:gd name="T16" fmla="*/ 112 w 168"/>
                  <a:gd name="T17" fmla="*/ 64 h 120"/>
                  <a:gd name="T18" fmla="*/ 96 w 168"/>
                  <a:gd name="T19" fmla="*/ 64 h 120"/>
                  <a:gd name="T20" fmla="*/ 80 w 168"/>
                  <a:gd name="T21" fmla="*/ 56 h 120"/>
                  <a:gd name="T22" fmla="*/ 56 w 168"/>
                  <a:gd name="T23" fmla="*/ 56 h 120"/>
                  <a:gd name="T24" fmla="*/ 32 w 168"/>
                  <a:gd name="T25" fmla="*/ 56 h 120"/>
                  <a:gd name="T26" fmla="*/ 16 w 168"/>
                  <a:gd name="T27" fmla="*/ 56 h 120"/>
                  <a:gd name="T28" fmla="*/ 8 w 168"/>
                  <a:gd name="T29" fmla="*/ 56 h 120"/>
                  <a:gd name="T30" fmla="*/ 8 w 168"/>
                  <a:gd name="T31" fmla="*/ 64 h 120"/>
                  <a:gd name="T32" fmla="*/ 24 w 168"/>
                  <a:gd name="T33" fmla="*/ 64 h 120"/>
                  <a:gd name="T34" fmla="*/ 40 w 168"/>
                  <a:gd name="T35" fmla="*/ 72 h 120"/>
                  <a:gd name="T36" fmla="*/ 64 w 168"/>
                  <a:gd name="T37" fmla="*/ 72 h 120"/>
                  <a:gd name="T38" fmla="*/ 88 w 168"/>
                  <a:gd name="T39" fmla="*/ 80 h 120"/>
                  <a:gd name="T40" fmla="*/ 112 w 168"/>
                  <a:gd name="T41" fmla="*/ 80 h 120"/>
                  <a:gd name="T42" fmla="*/ 136 w 168"/>
                  <a:gd name="T43" fmla="*/ 80 h 120"/>
                  <a:gd name="T44" fmla="*/ 160 w 168"/>
                  <a:gd name="T45" fmla="*/ 72 h 120"/>
                  <a:gd name="T46" fmla="*/ 168 w 168"/>
                  <a:gd name="T47" fmla="*/ 56 h 120"/>
                  <a:gd name="T48" fmla="*/ 168 w 168"/>
                  <a:gd name="T49" fmla="*/ 32 h 120"/>
                  <a:gd name="T50" fmla="*/ 152 w 168"/>
                  <a:gd name="T51" fmla="*/ 24 h 120"/>
                  <a:gd name="T52" fmla="*/ 128 w 168"/>
                  <a:gd name="T53" fmla="*/ 16 h 120"/>
                  <a:gd name="T54" fmla="*/ 88 w 168"/>
                  <a:gd name="T55" fmla="*/ 8 h 120"/>
                  <a:gd name="T56" fmla="*/ 48 w 168"/>
                  <a:gd name="T57" fmla="*/ 0 h 12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68"/>
                  <a:gd name="T88" fmla="*/ 0 h 120"/>
                  <a:gd name="T89" fmla="*/ 168 w 168"/>
                  <a:gd name="T90" fmla="*/ 120 h 12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68" h="120">
                    <a:moveTo>
                      <a:pt x="0" y="112"/>
                    </a:moveTo>
                    <a:lnTo>
                      <a:pt x="24" y="120"/>
                    </a:lnTo>
                    <a:lnTo>
                      <a:pt x="56" y="120"/>
                    </a:lnTo>
                    <a:lnTo>
                      <a:pt x="88" y="112"/>
                    </a:lnTo>
                    <a:lnTo>
                      <a:pt x="112" y="112"/>
                    </a:lnTo>
                    <a:lnTo>
                      <a:pt x="128" y="104"/>
                    </a:lnTo>
                    <a:lnTo>
                      <a:pt x="136" y="88"/>
                    </a:lnTo>
                    <a:lnTo>
                      <a:pt x="136" y="80"/>
                    </a:lnTo>
                    <a:lnTo>
                      <a:pt x="112" y="64"/>
                    </a:lnTo>
                    <a:lnTo>
                      <a:pt x="96" y="64"/>
                    </a:lnTo>
                    <a:lnTo>
                      <a:pt x="80" y="56"/>
                    </a:lnTo>
                    <a:lnTo>
                      <a:pt x="56" y="56"/>
                    </a:lnTo>
                    <a:lnTo>
                      <a:pt x="32" y="56"/>
                    </a:lnTo>
                    <a:lnTo>
                      <a:pt x="16" y="56"/>
                    </a:lnTo>
                    <a:lnTo>
                      <a:pt x="8" y="56"/>
                    </a:lnTo>
                    <a:lnTo>
                      <a:pt x="8" y="64"/>
                    </a:lnTo>
                    <a:lnTo>
                      <a:pt x="24" y="64"/>
                    </a:lnTo>
                    <a:lnTo>
                      <a:pt x="40" y="72"/>
                    </a:lnTo>
                    <a:lnTo>
                      <a:pt x="64" y="72"/>
                    </a:lnTo>
                    <a:lnTo>
                      <a:pt x="88" y="80"/>
                    </a:lnTo>
                    <a:lnTo>
                      <a:pt x="112" y="80"/>
                    </a:lnTo>
                    <a:lnTo>
                      <a:pt x="136" y="80"/>
                    </a:lnTo>
                    <a:lnTo>
                      <a:pt x="160" y="72"/>
                    </a:lnTo>
                    <a:lnTo>
                      <a:pt x="168" y="56"/>
                    </a:lnTo>
                    <a:lnTo>
                      <a:pt x="168" y="32"/>
                    </a:lnTo>
                    <a:lnTo>
                      <a:pt x="152" y="24"/>
                    </a:lnTo>
                    <a:lnTo>
                      <a:pt x="128" y="16"/>
                    </a:lnTo>
                    <a:lnTo>
                      <a:pt x="88" y="8"/>
                    </a:lnTo>
                    <a:lnTo>
                      <a:pt x="48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 sz="1400"/>
              </a:p>
            </p:txBody>
          </p:sp>
          <p:sp>
            <p:nvSpPr>
              <p:cNvPr id="135" name="Oval 90"/>
              <p:cNvSpPr>
                <a:spLocks noChangeArrowheads="1"/>
              </p:cNvSpPr>
              <p:nvPr/>
            </p:nvSpPr>
            <p:spPr bwMode="auto">
              <a:xfrm>
                <a:off x="3396" y="164"/>
                <a:ext cx="32" cy="24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800"/>
              </a:p>
            </p:txBody>
          </p:sp>
          <p:sp>
            <p:nvSpPr>
              <p:cNvPr id="136" name="Oval 91"/>
              <p:cNvSpPr>
                <a:spLocks noChangeArrowheads="1"/>
              </p:cNvSpPr>
              <p:nvPr/>
            </p:nvSpPr>
            <p:spPr bwMode="auto">
              <a:xfrm>
                <a:off x="3380" y="252"/>
                <a:ext cx="32" cy="24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800"/>
              </a:p>
            </p:txBody>
          </p:sp>
          <p:sp>
            <p:nvSpPr>
              <p:cNvPr id="137" name="Oval 92"/>
              <p:cNvSpPr>
                <a:spLocks noChangeArrowheads="1"/>
              </p:cNvSpPr>
              <p:nvPr/>
            </p:nvSpPr>
            <p:spPr bwMode="auto">
              <a:xfrm>
                <a:off x="3324" y="268"/>
                <a:ext cx="32" cy="24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800"/>
              </a:p>
            </p:txBody>
          </p:sp>
          <p:sp>
            <p:nvSpPr>
              <p:cNvPr id="138" name="Oval 93"/>
              <p:cNvSpPr>
                <a:spLocks noChangeArrowheads="1"/>
              </p:cNvSpPr>
              <p:nvPr/>
            </p:nvSpPr>
            <p:spPr bwMode="auto">
              <a:xfrm>
                <a:off x="3404" y="244"/>
                <a:ext cx="32" cy="32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800"/>
              </a:p>
            </p:txBody>
          </p:sp>
          <p:sp>
            <p:nvSpPr>
              <p:cNvPr id="139" name="Oval 94"/>
              <p:cNvSpPr>
                <a:spLocks noChangeArrowheads="1"/>
              </p:cNvSpPr>
              <p:nvPr/>
            </p:nvSpPr>
            <p:spPr bwMode="auto">
              <a:xfrm>
                <a:off x="3348" y="260"/>
                <a:ext cx="32" cy="24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800"/>
              </a:p>
            </p:txBody>
          </p:sp>
          <p:sp>
            <p:nvSpPr>
              <p:cNvPr id="140" name="Oval 95"/>
              <p:cNvSpPr>
                <a:spLocks noChangeArrowheads="1"/>
              </p:cNvSpPr>
              <p:nvPr/>
            </p:nvSpPr>
            <p:spPr bwMode="auto">
              <a:xfrm>
                <a:off x="3292" y="316"/>
                <a:ext cx="32" cy="32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800"/>
              </a:p>
            </p:txBody>
          </p:sp>
          <p:sp>
            <p:nvSpPr>
              <p:cNvPr id="141" name="Oval 96"/>
              <p:cNvSpPr>
                <a:spLocks noChangeArrowheads="1"/>
              </p:cNvSpPr>
              <p:nvPr/>
            </p:nvSpPr>
            <p:spPr bwMode="auto">
              <a:xfrm>
                <a:off x="3524" y="156"/>
                <a:ext cx="32" cy="24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800"/>
              </a:p>
            </p:txBody>
          </p:sp>
          <p:sp>
            <p:nvSpPr>
              <p:cNvPr id="142" name="Oval 97"/>
              <p:cNvSpPr>
                <a:spLocks noChangeArrowheads="1"/>
              </p:cNvSpPr>
              <p:nvPr/>
            </p:nvSpPr>
            <p:spPr bwMode="auto">
              <a:xfrm>
                <a:off x="3420" y="316"/>
                <a:ext cx="32" cy="24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800"/>
              </a:p>
            </p:txBody>
          </p:sp>
          <p:sp>
            <p:nvSpPr>
              <p:cNvPr id="143" name="Oval 98"/>
              <p:cNvSpPr>
                <a:spLocks noChangeArrowheads="1"/>
              </p:cNvSpPr>
              <p:nvPr/>
            </p:nvSpPr>
            <p:spPr bwMode="auto">
              <a:xfrm>
                <a:off x="3460" y="108"/>
                <a:ext cx="32" cy="24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800"/>
              </a:p>
            </p:txBody>
          </p:sp>
          <p:grpSp>
            <p:nvGrpSpPr>
              <p:cNvPr id="144" name="Group 102"/>
              <p:cNvGrpSpPr>
                <a:grpSpLocks/>
              </p:cNvGrpSpPr>
              <p:nvPr/>
            </p:nvGrpSpPr>
            <p:grpSpPr bwMode="auto">
              <a:xfrm>
                <a:off x="3388" y="20"/>
                <a:ext cx="56" cy="60"/>
                <a:chOff x="3388" y="20"/>
                <a:chExt cx="56" cy="60"/>
              </a:xfrm>
            </p:grpSpPr>
            <p:sp>
              <p:nvSpPr>
                <p:cNvPr id="170" name="Line 99"/>
                <p:cNvSpPr>
                  <a:spLocks noChangeShapeType="1"/>
                </p:cNvSpPr>
                <p:nvPr/>
              </p:nvSpPr>
              <p:spPr bwMode="auto">
                <a:xfrm flipV="1">
                  <a:off x="3424" y="48"/>
                  <a:ext cx="1" cy="3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 sz="1400"/>
                </a:p>
              </p:txBody>
            </p:sp>
            <p:sp>
              <p:nvSpPr>
                <p:cNvPr id="171" name="Line 100"/>
                <p:cNvSpPr>
                  <a:spLocks noChangeShapeType="1"/>
                </p:cNvSpPr>
                <p:nvPr/>
              </p:nvSpPr>
              <p:spPr bwMode="auto">
                <a:xfrm flipV="1">
                  <a:off x="3408" y="48"/>
                  <a:ext cx="1" cy="3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 sz="1400"/>
                </a:p>
              </p:txBody>
            </p:sp>
            <p:sp>
              <p:nvSpPr>
                <p:cNvPr id="172" name="Oval 101"/>
                <p:cNvSpPr>
                  <a:spLocks noChangeArrowheads="1"/>
                </p:cNvSpPr>
                <p:nvPr/>
              </p:nvSpPr>
              <p:spPr bwMode="auto">
                <a:xfrm>
                  <a:off x="3388" y="20"/>
                  <a:ext cx="56" cy="40"/>
                </a:xfrm>
                <a:prstGeom prst="ellips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 sz="1800"/>
                </a:p>
              </p:txBody>
            </p:sp>
          </p:grpSp>
          <p:sp>
            <p:nvSpPr>
              <p:cNvPr id="145" name="Line 103"/>
              <p:cNvSpPr>
                <a:spLocks noChangeShapeType="1"/>
              </p:cNvSpPr>
              <p:nvPr/>
            </p:nvSpPr>
            <p:spPr bwMode="auto">
              <a:xfrm flipV="1">
                <a:off x="3576" y="144"/>
                <a:ext cx="16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400"/>
              </a:p>
            </p:txBody>
          </p:sp>
          <p:sp>
            <p:nvSpPr>
              <p:cNvPr id="146" name="Line 104"/>
              <p:cNvSpPr>
                <a:spLocks noChangeShapeType="1"/>
              </p:cNvSpPr>
              <p:nvPr/>
            </p:nvSpPr>
            <p:spPr bwMode="auto">
              <a:xfrm flipV="1">
                <a:off x="3568" y="128"/>
                <a:ext cx="16" cy="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400"/>
              </a:p>
            </p:txBody>
          </p:sp>
          <p:sp>
            <p:nvSpPr>
              <p:cNvPr id="147" name="Freeform 105"/>
              <p:cNvSpPr>
                <a:spLocks/>
              </p:cNvSpPr>
              <p:nvPr/>
            </p:nvSpPr>
            <p:spPr bwMode="auto">
              <a:xfrm>
                <a:off x="3584" y="104"/>
                <a:ext cx="40" cy="40"/>
              </a:xfrm>
              <a:custGeom>
                <a:avLst/>
                <a:gdLst>
                  <a:gd name="T0" fmla="*/ 40 w 40"/>
                  <a:gd name="T1" fmla="*/ 40 h 40"/>
                  <a:gd name="T2" fmla="*/ 24 w 40"/>
                  <a:gd name="T3" fmla="*/ 40 h 40"/>
                  <a:gd name="T4" fmla="*/ 8 w 40"/>
                  <a:gd name="T5" fmla="*/ 32 h 40"/>
                  <a:gd name="T6" fmla="*/ 0 w 40"/>
                  <a:gd name="T7" fmla="*/ 16 h 40"/>
                  <a:gd name="T8" fmla="*/ 0 w 40"/>
                  <a:gd name="T9" fmla="*/ 0 h 40"/>
                  <a:gd name="T10" fmla="*/ 16 w 40"/>
                  <a:gd name="T11" fmla="*/ 0 h 40"/>
                  <a:gd name="T12" fmla="*/ 32 w 40"/>
                  <a:gd name="T13" fmla="*/ 8 h 40"/>
                  <a:gd name="T14" fmla="*/ 40 w 40"/>
                  <a:gd name="T15" fmla="*/ 24 h 40"/>
                  <a:gd name="T16" fmla="*/ 40 w 40"/>
                  <a:gd name="T17" fmla="*/ 40 h 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0"/>
                  <a:gd name="T28" fmla="*/ 0 h 40"/>
                  <a:gd name="T29" fmla="*/ 40 w 40"/>
                  <a:gd name="T30" fmla="*/ 40 h 4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0" h="40">
                    <a:moveTo>
                      <a:pt x="40" y="40"/>
                    </a:moveTo>
                    <a:lnTo>
                      <a:pt x="24" y="40"/>
                    </a:lnTo>
                    <a:lnTo>
                      <a:pt x="8" y="32"/>
                    </a:lnTo>
                    <a:lnTo>
                      <a:pt x="0" y="16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32" y="8"/>
                    </a:lnTo>
                    <a:lnTo>
                      <a:pt x="40" y="24"/>
                    </a:lnTo>
                    <a:lnTo>
                      <a:pt x="40" y="40"/>
                    </a:lnTo>
                    <a:close/>
                  </a:path>
                </a:pathLst>
              </a:custGeom>
              <a:no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 sz="1400"/>
              </a:p>
            </p:txBody>
          </p:sp>
          <p:sp>
            <p:nvSpPr>
              <p:cNvPr id="148" name="Line 106"/>
              <p:cNvSpPr>
                <a:spLocks noChangeShapeType="1"/>
              </p:cNvSpPr>
              <p:nvPr/>
            </p:nvSpPr>
            <p:spPr bwMode="auto">
              <a:xfrm flipH="1">
                <a:off x="3216" y="240"/>
                <a:ext cx="24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400"/>
              </a:p>
            </p:txBody>
          </p:sp>
          <p:sp>
            <p:nvSpPr>
              <p:cNvPr id="149" name="Line 107"/>
              <p:cNvSpPr>
                <a:spLocks noChangeShapeType="1"/>
              </p:cNvSpPr>
              <p:nvPr/>
            </p:nvSpPr>
            <p:spPr bwMode="auto">
              <a:xfrm flipH="1">
                <a:off x="3216" y="256"/>
                <a:ext cx="24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400"/>
              </a:p>
            </p:txBody>
          </p:sp>
          <p:sp>
            <p:nvSpPr>
              <p:cNvPr id="150" name="Freeform 108"/>
              <p:cNvSpPr>
                <a:spLocks/>
              </p:cNvSpPr>
              <p:nvPr/>
            </p:nvSpPr>
            <p:spPr bwMode="auto">
              <a:xfrm>
                <a:off x="3184" y="224"/>
                <a:ext cx="32" cy="48"/>
              </a:xfrm>
              <a:custGeom>
                <a:avLst/>
                <a:gdLst>
                  <a:gd name="T0" fmla="*/ 16 w 32"/>
                  <a:gd name="T1" fmla="*/ 0 h 48"/>
                  <a:gd name="T2" fmla="*/ 32 w 32"/>
                  <a:gd name="T3" fmla="*/ 8 h 48"/>
                  <a:gd name="T4" fmla="*/ 32 w 32"/>
                  <a:gd name="T5" fmla="*/ 24 h 48"/>
                  <a:gd name="T6" fmla="*/ 32 w 32"/>
                  <a:gd name="T7" fmla="*/ 40 h 48"/>
                  <a:gd name="T8" fmla="*/ 16 w 32"/>
                  <a:gd name="T9" fmla="*/ 48 h 48"/>
                  <a:gd name="T10" fmla="*/ 8 w 32"/>
                  <a:gd name="T11" fmla="*/ 40 h 48"/>
                  <a:gd name="T12" fmla="*/ 0 w 32"/>
                  <a:gd name="T13" fmla="*/ 24 h 48"/>
                  <a:gd name="T14" fmla="*/ 8 w 32"/>
                  <a:gd name="T15" fmla="*/ 8 h 48"/>
                  <a:gd name="T16" fmla="*/ 16 w 32"/>
                  <a:gd name="T17" fmla="*/ 0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2"/>
                  <a:gd name="T28" fmla="*/ 0 h 48"/>
                  <a:gd name="T29" fmla="*/ 32 w 32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2" h="48">
                    <a:moveTo>
                      <a:pt x="16" y="0"/>
                    </a:moveTo>
                    <a:lnTo>
                      <a:pt x="32" y="8"/>
                    </a:lnTo>
                    <a:lnTo>
                      <a:pt x="32" y="24"/>
                    </a:lnTo>
                    <a:lnTo>
                      <a:pt x="32" y="40"/>
                    </a:lnTo>
                    <a:lnTo>
                      <a:pt x="16" y="48"/>
                    </a:lnTo>
                    <a:lnTo>
                      <a:pt x="8" y="40"/>
                    </a:lnTo>
                    <a:lnTo>
                      <a:pt x="0" y="24"/>
                    </a:lnTo>
                    <a:lnTo>
                      <a:pt x="8" y="8"/>
                    </a:lnTo>
                    <a:lnTo>
                      <a:pt x="16" y="0"/>
                    </a:lnTo>
                    <a:close/>
                  </a:path>
                </a:pathLst>
              </a:custGeom>
              <a:no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 sz="1400"/>
              </a:p>
            </p:txBody>
          </p:sp>
          <p:grpSp>
            <p:nvGrpSpPr>
              <p:cNvPr id="151" name="Group 112"/>
              <p:cNvGrpSpPr>
                <a:grpSpLocks/>
              </p:cNvGrpSpPr>
              <p:nvPr/>
            </p:nvGrpSpPr>
            <p:grpSpPr bwMode="auto">
              <a:xfrm>
                <a:off x="3600" y="232"/>
                <a:ext cx="64" cy="56"/>
                <a:chOff x="3600" y="232"/>
                <a:chExt cx="64" cy="56"/>
              </a:xfrm>
            </p:grpSpPr>
            <p:sp>
              <p:nvSpPr>
                <p:cNvPr id="167" name="Line 109"/>
                <p:cNvSpPr>
                  <a:spLocks noChangeShapeType="1"/>
                </p:cNvSpPr>
                <p:nvPr/>
              </p:nvSpPr>
              <p:spPr bwMode="auto">
                <a:xfrm>
                  <a:off x="3600" y="264"/>
                  <a:ext cx="32" cy="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 sz="1400"/>
                </a:p>
              </p:txBody>
            </p:sp>
            <p:sp>
              <p:nvSpPr>
                <p:cNvPr id="168" name="Line 110"/>
                <p:cNvSpPr>
                  <a:spLocks noChangeShapeType="1"/>
                </p:cNvSpPr>
                <p:nvPr/>
              </p:nvSpPr>
              <p:spPr bwMode="auto">
                <a:xfrm>
                  <a:off x="3600" y="248"/>
                  <a:ext cx="32" cy="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 sz="1400"/>
                </a:p>
              </p:txBody>
            </p:sp>
            <p:sp>
              <p:nvSpPr>
                <p:cNvPr id="169" name="Freeform 111"/>
                <p:cNvSpPr>
                  <a:spLocks/>
                </p:cNvSpPr>
                <p:nvPr/>
              </p:nvSpPr>
              <p:spPr bwMode="auto">
                <a:xfrm>
                  <a:off x="3632" y="232"/>
                  <a:ext cx="32" cy="56"/>
                </a:xfrm>
                <a:custGeom>
                  <a:avLst/>
                  <a:gdLst>
                    <a:gd name="T0" fmla="*/ 16 w 32"/>
                    <a:gd name="T1" fmla="*/ 56 h 56"/>
                    <a:gd name="T2" fmla="*/ 8 w 32"/>
                    <a:gd name="T3" fmla="*/ 48 h 56"/>
                    <a:gd name="T4" fmla="*/ 0 w 32"/>
                    <a:gd name="T5" fmla="*/ 24 h 56"/>
                    <a:gd name="T6" fmla="*/ 8 w 32"/>
                    <a:gd name="T7" fmla="*/ 8 h 56"/>
                    <a:gd name="T8" fmla="*/ 16 w 32"/>
                    <a:gd name="T9" fmla="*/ 0 h 56"/>
                    <a:gd name="T10" fmla="*/ 32 w 32"/>
                    <a:gd name="T11" fmla="*/ 8 h 56"/>
                    <a:gd name="T12" fmla="*/ 32 w 32"/>
                    <a:gd name="T13" fmla="*/ 24 h 56"/>
                    <a:gd name="T14" fmla="*/ 32 w 32"/>
                    <a:gd name="T15" fmla="*/ 48 h 56"/>
                    <a:gd name="T16" fmla="*/ 16 w 32"/>
                    <a:gd name="T17" fmla="*/ 56 h 5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2"/>
                    <a:gd name="T28" fmla="*/ 0 h 56"/>
                    <a:gd name="T29" fmla="*/ 32 w 32"/>
                    <a:gd name="T30" fmla="*/ 56 h 5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2" h="56">
                      <a:moveTo>
                        <a:pt x="16" y="56"/>
                      </a:moveTo>
                      <a:lnTo>
                        <a:pt x="8" y="48"/>
                      </a:lnTo>
                      <a:lnTo>
                        <a:pt x="0" y="24"/>
                      </a:lnTo>
                      <a:lnTo>
                        <a:pt x="8" y="8"/>
                      </a:lnTo>
                      <a:lnTo>
                        <a:pt x="16" y="0"/>
                      </a:lnTo>
                      <a:lnTo>
                        <a:pt x="32" y="8"/>
                      </a:lnTo>
                      <a:lnTo>
                        <a:pt x="32" y="24"/>
                      </a:lnTo>
                      <a:lnTo>
                        <a:pt x="32" y="48"/>
                      </a:lnTo>
                      <a:lnTo>
                        <a:pt x="16" y="56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 sz="1400"/>
                </a:p>
              </p:txBody>
            </p:sp>
          </p:grpSp>
          <p:sp>
            <p:nvSpPr>
              <p:cNvPr id="152" name="Line 113"/>
              <p:cNvSpPr>
                <a:spLocks noChangeShapeType="1"/>
              </p:cNvSpPr>
              <p:nvPr/>
            </p:nvSpPr>
            <p:spPr bwMode="auto">
              <a:xfrm flipH="1" flipV="1">
                <a:off x="3264" y="128"/>
                <a:ext cx="16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400"/>
              </a:p>
            </p:txBody>
          </p:sp>
          <p:sp>
            <p:nvSpPr>
              <p:cNvPr id="153" name="Line 114"/>
              <p:cNvSpPr>
                <a:spLocks noChangeShapeType="1"/>
              </p:cNvSpPr>
              <p:nvPr/>
            </p:nvSpPr>
            <p:spPr bwMode="auto">
              <a:xfrm flipH="1" flipV="1">
                <a:off x="3248" y="136"/>
                <a:ext cx="24" cy="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400"/>
              </a:p>
            </p:txBody>
          </p:sp>
          <p:sp>
            <p:nvSpPr>
              <p:cNvPr id="154" name="Freeform 115"/>
              <p:cNvSpPr>
                <a:spLocks/>
              </p:cNvSpPr>
              <p:nvPr/>
            </p:nvSpPr>
            <p:spPr bwMode="auto">
              <a:xfrm>
                <a:off x="3224" y="104"/>
                <a:ext cx="48" cy="40"/>
              </a:xfrm>
              <a:custGeom>
                <a:avLst/>
                <a:gdLst>
                  <a:gd name="T0" fmla="*/ 40 w 48"/>
                  <a:gd name="T1" fmla="*/ 0 h 40"/>
                  <a:gd name="T2" fmla="*/ 48 w 48"/>
                  <a:gd name="T3" fmla="*/ 16 h 40"/>
                  <a:gd name="T4" fmla="*/ 32 w 48"/>
                  <a:gd name="T5" fmla="*/ 32 h 40"/>
                  <a:gd name="T6" fmla="*/ 16 w 48"/>
                  <a:gd name="T7" fmla="*/ 40 h 40"/>
                  <a:gd name="T8" fmla="*/ 8 w 48"/>
                  <a:gd name="T9" fmla="*/ 40 h 40"/>
                  <a:gd name="T10" fmla="*/ 0 w 48"/>
                  <a:gd name="T11" fmla="*/ 24 h 40"/>
                  <a:gd name="T12" fmla="*/ 8 w 48"/>
                  <a:gd name="T13" fmla="*/ 8 h 40"/>
                  <a:gd name="T14" fmla="*/ 24 w 48"/>
                  <a:gd name="T15" fmla="*/ 0 h 40"/>
                  <a:gd name="T16" fmla="*/ 40 w 48"/>
                  <a:gd name="T17" fmla="*/ 0 h 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8"/>
                  <a:gd name="T28" fmla="*/ 0 h 40"/>
                  <a:gd name="T29" fmla="*/ 48 w 48"/>
                  <a:gd name="T30" fmla="*/ 40 h 4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8" h="40">
                    <a:moveTo>
                      <a:pt x="40" y="0"/>
                    </a:moveTo>
                    <a:lnTo>
                      <a:pt x="48" y="16"/>
                    </a:lnTo>
                    <a:lnTo>
                      <a:pt x="32" y="32"/>
                    </a:lnTo>
                    <a:lnTo>
                      <a:pt x="16" y="40"/>
                    </a:lnTo>
                    <a:lnTo>
                      <a:pt x="8" y="40"/>
                    </a:lnTo>
                    <a:lnTo>
                      <a:pt x="0" y="24"/>
                    </a:lnTo>
                    <a:lnTo>
                      <a:pt x="8" y="8"/>
                    </a:lnTo>
                    <a:lnTo>
                      <a:pt x="24" y="0"/>
                    </a:lnTo>
                    <a:lnTo>
                      <a:pt x="40" y="0"/>
                    </a:lnTo>
                    <a:close/>
                  </a:path>
                </a:pathLst>
              </a:custGeom>
              <a:no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 sz="1400"/>
              </a:p>
            </p:txBody>
          </p:sp>
          <p:grpSp>
            <p:nvGrpSpPr>
              <p:cNvPr id="155" name="Group 119"/>
              <p:cNvGrpSpPr>
                <a:grpSpLocks/>
              </p:cNvGrpSpPr>
              <p:nvPr/>
            </p:nvGrpSpPr>
            <p:grpSpPr bwMode="auto">
              <a:xfrm>
                <a:off x="3404" y="416"/>
                <a:ext cx="48" cy="60"/>
                <a:chOff x="3404" y="416"/>
                <a:chExt cx="48" cy="60"/>
              </a:xfrm>
            </p:grpSpPr>
            <p:sp>
              <p:nvSpPr>
                <p:cNvPr id="164" name="Line 116"/>
                <p:cNvSpPr>
                  <a:spLocks noChangeShapeType="1"/>
                </p:cNvSpPr>
                <p:nvPr/>
              </p:nvSpPr>
              <p:spPr bwMode="auto">
                <a:xfrm>
                  <a:off x="3416" y="416"/>
                  <a:ext cx="1" cy="24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 sz="1400"/>
                </a:p>
              </p:txBody>
            </p:sp>
            <p:sp>
              <p:nvSpPr>
                <p:cNvPr id="165" name="Line 117"/>
                <p:cNvSpPr>
                  <a:spLocks noChangeShapeType="1"/>
                </p:cNvSpPr>
                <p:nvPr/>
              </p:nvSpPr>
              <p:spPr bwMode="auto">
                <a:xfrm>
                  <a:off x="3432" y="416"/>
                  <a:ext cx="1" cy="24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 sz="1400"/>
                </a:p>
              </p:txBody>
            </p:sp>
            <p:sp>
              <p:nvSpPr>
                <p:cNvPr id="166" name="Oval 118"/>
                <p:cNvSpPr>
                  <a:spLocks noChangeArrowheads="1"/>
                </p:cNvSpPr>
                <p:nvPr/>
              </p:nvSpPr>
              <p:spPr bwMode="auto">
                <a:xfrm>
                  <a:off x="3404" y="444"/>
                  <a:ext cx="48" cy="32"/>
                </a:xfrm>
                <a:prstGeom prst="ellips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 sz="1800"/>
                </a:p>
              </p:txBody>
            </p:sp>
          </p:grpSp>
          <p:grpSp>
            <p:nvGrpSpPr>
              <p:cNvPr id="156" name="Group 123"/>
              <p:cNvGrpSpPr>
                <a:grpSpLocks/>
              </p:cNvGrpSpPr>
              <p:nvPr/>
            </p:nvGrpSpPr>
            <p:grpSpPr bwMode="auto">
              <a:xfrm>
                <a:off x="3552" y="352"/>
                <a:ext cx="56" cy="56"/>
                <a:chOff x="3552" y="352"/>
                <a:chExt cx="56" cy="56"/>
              </a:xfrm>
            </p:grpSpPr>
            <p:sp>
              <p:nvSpPr>
                <p:cNvPr id="161" name="Line 120"/>
                <p:cNvSpPr>
                  <a:spLocks noChangeShapeType="1"/>
                </p:cNvSpPr>
                <p:nvPr/>
              </p:nvSpPr>
              <p:spPr bwMode="auto">
                <a:xfrm>
                  <a:off x="3552" y="360"/>
                  <a:ext cx="24" cy="24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 sz="1400"/>
                </a:p>
              </p:txBody>
            </p:sp>
            <p:sp>
              <p:nvSpPr>
                <p:cNvPr id="162" name="Line 121"/>
                <p:cNvSpPr>
                  <a:spLocks noChangeShapeType="1"/>
                </p:cNvSpPr>
                <p:nvPr/>
              </p:nvSpPr>
              <p:spPr bwMode="auto">
                <a:xfrm>
                  <a:off x="3568" y="352"/>
                  <a:ext cx="16" cy="16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 sz="1400"/>
                </a:p>
              </p:txBody>
            </p:sp>
            <p:sp>
              <p:nvSpPr>
                <p:cNvPr id="163" name="Freeform 122"/>
                <p:cNvSpPr>
                  <a:spLocks/>
                </p:cNvSpPr>
                <p:nvPr/>
              </p:nvSpPr>
              <p:spPr bwMode="auto">
                <a:xfrm>
                  <a:off x="3568" y="360"/>
                  <a:ext cx="40" cy="48"/>
                </a:xfrm>
                <a:custGeom>
                  <a:avLst/>
                  <a:gdLst>
                    <a:gd name="T0" fmla="*/ 40 w 40"/>
                    <a:gd name="T1" fmla="*/ 8 h 48"/>
                    <a:gd name="T2" fmla="*/ 40 w 40"/>
                    <a:gd name="T3" fmla="*/ 24 h 48"/>
                    <a:gd name="T4" fmla="*/ 32 w 40"/>
                    <a:gd name="T5" fmla="*/ 40 h 48"/>
                    <a:gd name="T6" fmla="*/ 16 w 40"/>
                    <a:gd name="T7" fmla="*/ 48 h 48"/>
                    <a:gd name="T8" fmla="*/ 0 w 40"/>
                    <a:gd name="T9" fmla="*/ 40 h 48"/>
                    <a:gd name="T10" fmla="*/ 0 w 40"/>
                    <a:gd name="T11" fmla="*/ 32 h 48"/>
                    <a:gd name="T12" fmla="*/ 8 w 40"/>
                    <a:gd name="T13" fmla="*/ 8 h 48"/>
                    <a:gd name="T14" fmla="*/ 24 w 40"/>
                    <a:gd name="T15" fmla="*/ 0 h 48"/>
                    <a:gd name="T16" fmla="*/ 40 w 40"/>
                    <a:gd name="T17" fmla="*/ 8 h 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0"/>
                    <a:gd name="T28" fmla="*/ 0 h 48"/>
                    <a:gd name="T29" fmla="*/ 40 w 40"/>
                    <a:gd name="T30" fmla="*/ 48 h 4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0" h="48">
                      <a:moveTo>
                        <a:pt x="40" y="8"/>
                      </a:moveTo>
                      <a:lnTo>
                        <a:pt x="40" y="24"/>
                      </a:lnTo>
                      <a:lnTo>
                        <a:pt x="32" y="40"/>
                      </a:lnTo>
                      <a:lnTo>
                        <a:pt x="16" y="48"/>
                      </a:lnTo>
                      <a:lnTo>
                        <a:pt x="0" y="40"/>
                      </a:lnTo>
                      <a:lnTo>
                        <a:pt x="0" y="32"/>
                      </a:lnTo>
                      <a:lnTo>
                        <a:pt x="8" y="8"/>
                      </a:lnTo>
                      <a:lnTo>
                        <a:pt x="24" y="0"/>
                      </a:lnTo>
                      <a:lnTo>
                        <a:pt x="40" y="8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 sz="1400"/>
                </a:p>
              </p:txBody>
            </p:sp>
          </p:grpSp>
          <p:grpSp>
            <p:nvGrpSpPr>
              <p:cNvPr id="157" name="Group 127"/>
              <p:cNvGrpSpPr>
                <a:grpSpLocks/>
              </p:cNvGrpSpPr>
              <p:nvPr/>
            </p:nvGrpSpPr>
            <p:grpSpPr bwMode="auto">
              <a:xfrm>
                <a:off x="3240" y="360"/>
                <a:ext cx="56" cy="56"/>
                <a:chOff x="3240" y="360"/>
                <a:chExt cx="56" cy="56"/>
              </a:xfrm>
            </p:grpSpPr>
            <p:sp>
              <p:nvSpPr>
                <p:cNvPr id="158" name="Line 124"/>
                <p:cNvSpPr>
                  <a:spLocks noChangeShapeType="1"/>
                </p:cNvSpPr>
                <p:nvPr/>
              </p:nvSpPr>
              <p:spPr bwMode="auto">
                <a:xfrm flipH="1">
                  <a:off x="3264" y="360"/>
                  <a:ext cx="24" cy="24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 sz="1400"/>
                </a:p>
              </p:txBody>
            </p:sp>
            <p:sp>
              <p:nvSpPr>
                <p:cNvPr id="159" name="Line 125"/>
                <p:cNvSpPr>
                  <a:spLocks noChangeShapeType="1"/>
                </p:cNvSpPr>
                <p:nvPr/>
              </p:nvSpPr>
              <p:spPr bwMode="auto">
                <a:xfrm flipH="1">
                  <a:off x="3280" y="368"/>
                  <a:ext cx="16" cy="24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 sz="1400"/>
                </a:p>
              </p:txBody>
            </p:sp>
            <p:sp>
              <p:nvSpPr>
                <p:cNvPr id="160" name="Freeform 126"/>
                <p:cNvSpPr>
                  <a:spLocks/>
                </p:cNvSpPr>
                <p:nvPr/>
              </p:nvSpPr>
              <p:spPr bwMode="auto">
                <a:xfrm>
                  <a:off x="3240" y="376"/>
                  <a:ext cx="48" cy="40"/>
                </a:xfrm>
                <a:custGeom>
                  <a:avLst/>
                  <a:gdLst>
                    <a:gd name="T0" fmla="*/ 40 w 48"/>
                    <a:gd name="T1" fmla="*/ 40 h 40"/>
                    <a:gd name="T2" fmla="*/ 32 w 48"/>
                    <a:gd name="T3" fmla="*/ 40 h 40"/>
                    <a:gd name="T4" fmla="*/ 8 w 48"/>
                    <a:gd name="T5" fmla="*/ 32 h 40"/>
                    <a:gd name="T6" fmla="*/ 0 w 48"/>
                    <a:gd name="T7" fmla="*/ 16 h 40"/>
                    <a:gd name="T8" fmla="*/ 8 w 48"/>
                    <a:gd name="T9" fmla="*/ 0 h 40"/>
                    <a:gd name="T10" fmla="*/ 24 w 48"/>
                    <a:gd name="T11" fmla="*/ 0 h 40"/>
                    <a:gd name="T12" fmla="*/ 40 w 48"/>
                    <a:gd name="T13" fmla="*/ 8 h 40"/>
                    <a:gd name="T14" fmla="*/ 48 w 48"/>
                    <a:gd name="T15" fmla="*/ 24 h 40"/>
                    <a:gd name="T16" fmla="*/ 40 w 48"/>
                    <a:gd name="T17" fmla="*/ 40 h 4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8"/>
                    <a:gd name="T28" fmla="*/ 0 h 40"/>
                    <a:gd name="T29" fmla="*/ 48 w 48"/>
                    <a:gd name="T30" fmla="*/ 40 h 4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8" h="40">
                      <a:moveTo>
                        <a:pt x="40" y="40"/>
                      </a:moveTo>
                      <a:lnTo>
                        <a:pt x="32" y="40"/>
                      </a:lnTo>
                      <a:lnTo>
                        <a:pt x="8" y="32"/>
                      </a:lnTo>
                      <a:lnTo>
                        <a:pt x="0" y="16"/>
                      </a:lnTo>
                      <a:lnTo>
                        <a:pt x="8" y="0"/>
                      </a:lnTo>
                      <a:lnTo>
                        <a:pt x="24" y="0"/>
                      </a:lnTo>
                      <a:lnTo>
                        <a:pt x="40" y="8"/>
                      </a:lnTo>
                      <a:lnTo>
                        <a:pt x="48" y="24"/>
                      </a:lnTo>
                      <a:lnTo>
                        <a:pt x="40" y="4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 sz="1400"/>
                </a:p>
              </p:txBody>
            </p:sp>
          </p:grpSp>
        </p:grpSp>
        <p:grpSp>
          <p:nvGrpSpPr>
            <p:cNvPr id="43" name="Group 128"/>
            <p:cNvGrpSpPr>
              <a:grpSpLocks/>
            </p:cNvGrpSpPr>
            <p:nvPr/>
          </p:nvGrpSpPr>
          <p:grpSpPr bwMode="auto">
            <a:xfrm>
              <a:off x="7930430" y="5108537"/>
              <a:ext cx="741403" cy="577850"/>
              <a:chOff x="3184" y="20"/>
              <a:chExt cx="480" cy="456"/>
            </a:xfrm>
          </p:grpSpPr>
          <p:grpSp>
            <p:nvGrpSpPr>
              <p:cNvPr id="89" name="Group 87"/>
              <p:cNvGrpSpPr>
                <a:grpSpLocks/>
              </p:cNvGrpSpPr>
              <p:nvPr/>
            </p:nvGrpSpPr>
            <p:grpSpPr bwMode="auto">
              <a:xfrm>
                <a:off x="3220" y="60"/>
                <a:ext cx="408" cy="384"/>
                <a:chOff x="3220" y="60"/>
                <a:chExt cx="408" cy="384"/>
              </a:xfrm>
            </p:grpSpPr>
            <p:sp>
              <p:nvSpPr>
                <p:cNvPr id="130" name="Oval 85"/>
                <p:cNvSpPr>
                  <a:spLocks noChangeArrowheads="1"/>
                </p:cNvSpPr>
                <p:nvPr/>
              </p:nvSpPr>
              <p:spPr bwMode="auto">
                <a:xfrm>
                  <a:off x="3220" y="60"/>
                  <a:ext cx="408" cy="384"/>
                </a:xfrm>
                <a:prstGeom prst="ellips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 sz="1800"/>
                </a:p>
              </p:txBody>
            </p:sp>
            <p:sp>
              <p:nvSpPr>
                <p:cNvPr id="131" name="Oval 86"/>
                <p:cNvSpPr>
                  <a:spLocks noChangeArrowheads="1"/>
                </p:cNvSpPr>
                <p:nvPr/>
              </p:nvSpPr>
              <p:spPr bwMode="auto">
                <a:xfrm>
                  <a:off x="3252" y="84"/>
                  <a:ext cx="352" cy="336"/>
                </a:xfrm>
                <a:prstGeom prst="ellips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 sz="1800"/>
                </a:p>
              </p:txBody>
            </p:sp>
          </p:grpSp>
          <p:sp>
            <p:nvSpPr>
              <p:cNvPr id="90" name="Freeform 88"/>
              <p:cNvSpPr>
                <a:spLocks/>
              </p:cNvSpPr>
              <p:nvPr/>
            </p:nvSpPr>
            <p:spPr bwMode="auto">
              <a:xfrm>
                <a:off x="3304" y="256"/>
                <a:ext cx="160" cy="128"/>
              </a:xfrm>
              <a:custGeom>
                <a:avLst/>
                <a:gdLst>
                  <a:gd name="T0" fmla="*/ 160 w 160"/>
                  <a:gd name="T1" fmla="*/ 8 h 128"/>
                  <a:gd name="T2" fmla="*/ 136 w 160"/>
                  <a:gd name="T3" fmla="*/ 0 h 128"/>
                  <a:gd name="T4" fmla="*/ 112 w 160"/>
                  <a:gd name="T5" fmla="*/ 0 h 128"/>
                  <a:gd name="T6" fmla="*/ 80 w 160"/>
                  <a:gd name="T7" fmla="*/ 8 h 128"/>
                  <a:gd name="T8" fmla="*/ 56 w 160"/>
                  <a:gd name="T9" fmla="*/ 8 h 128"/>
                  <a:gd name="T10" fmla="*/ 40 w 160"/>
                  <a:gd name="T11" fmla="*/ 16 h 128"/>
                  <a:gd name="T12" fmla="*/ 32 w 160"/>
                  <a:gd name="T13" fmla="*/ 32 h 128"/>
                  <a:gd name="T14" fmla="*/ 32 w 160"/>
                  <a:gd name="T15" fmla="*/ 48 h 128"/>
                  <a:gd name="T16" fmla="*/ 48 w 160"/>
                  <a:gd name="T17" fmla="*/ 56 h 128"/>
                  <a:gd name="T18" fmla="*/ 64 w 160"/>
                  <a:gd name="T19" fmla="*/ 64 h 128"/>
                  <a:gd name="T20" fmla="*/ 88 w 160"/>
                  <a:gd name="T21" fmla="*/ 72 h 128"/>
                  <a:gd name="T22" fmla="*/ 112 w 160"/>
                  <a:gd name="T23" fmla="*/ 72 h 128"/>
                  <a:gd name="T24" fmla="*/ 128 w 160"/>
                  <a:gd name="T25" fmla="*/ 72 h 128"/>
                  <a:gd name="T26" fmla="*/ 144 w 160"/>
                  <a:gd name="T27" fmla="*/ 72 h 128"/>
                  <a:gd name="T28" fmla="*/ 152 w 160"/>
                  <a:gd name="T29" fmla="*/ 72 h 128"/>
                  <a:gd name="T30" fmla="*/ 152 w 160"/>
                  <a:gd name="T31" fmla="*/ 64 h 128"/>
                  <a:gd name="T32" fmla="*/ 136 w 160"/>
                  <a:gd name="T33" fmla="*/ 56 h 128"/>
                  <a:gd name="T34" fmla="*/ 120 w 160"/>
                  <a:gd name="T35" fmla="*/ 56 h 128"/>
                  <a:gd name="T36" fmla="*/ 104 w 160"/>
                  <a:gd name="T37" fmla="*/ 48 h 128"/>
                  <a:gd name="T38" fmla="*/ 80 w 160"/>
                  <a:gd name="T39" fmla="*/ 48 h 128"/>
                  <a:gd name="T40" fmla="*/ 48 w 160"/>
                  <a:gd name="T41" fmla="*/ 40 h 128"/>
                  <a:gd name="T42" fmla="*/ 32 w 160"/>
                  <a:gd name="T43" fmla="*/ 48 h 128"/>
                  <a:gd name="T44" fmla="*/ 8 w 160"/>
                  <a:gd name="T45" fmla="*/ 56 h 128"/>
                  <a:gd name="T46" fmla="*/ 0 w 160"/>
                  <a:gd name="T47" fmla="*/ 72 h 128"/>
                  <a:gd name="T48" fmla="*/ 0 w 160"/>
                  <a:gd name="T49" fmla="*/ 96 h 128"/>
                  <a:gd name="T50" fmla="*/ 16 w 160"/>
                  <a:gd name="T51" fmla="*/ 104 h 128"/>
                  <a:gd name="T52" fmla="*/ 40 w 160"/>
                  <a:gd name="T53" fmla="*/ 112 h 128"/>
                  <a:gd name="T54" fmla="*/ 72 w 160"/>
                  <a:gd name="T55" fmla="*/ 120 h 128"/>
                  <a:gd name="T56" fmla="*/ 112 w 160"/>
                  <a:gd name="T57" fmla="*/ 128 h 1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60"/>
                  <a:gd name="T88" fmla="*/ 0 h 128"/>
                  <a:gd name="T89" fmla="*/ 160 w 160"/>
                  <a:gd name="T90" fmla="*/ 128 h 12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60" h="128">
                    <a:moveTo>
                      <a:pt x="160" y="8"/>
                    </a:moveTo>
                    <a:lnTo>
                      <a:pt x="136" y="0"/>
                    </a:lnTo>
                    <a:lnTo>
                      <a:pt x="112" y="0"/>
                    </a:lnTo>
                    <a:lnTo>
                      <a:pt x="80" y="8"/>
                    </a:lnTo>
                    <a:lnTo>
                      <a:pt x="56" y="8"/>
                    </a:lnTo>
                    <a:lnTo>
                      <a:pt x="40" y="16"/>
                    </a:lnTo>
                    <a:lnTo>
                      <a:pt x="32" y="32"/>
                    </a:lnTo>
                    <a:lnTo>
                      <a:pt x="32" y="48"/>
                    </a:lnTo>
                    <a:lnTo>
                      <a:pt x="48" y="56"/>
                    </a:lnTo>
                    <a:lnTo>
                      <a:pt x="64" y="64"/>
                    </a:lnTo>
                    <a:lnTo>
                      <a:pt x="88" y="72"/>
                    </a:lnTo>
                    <a:lnTo>
                      <a:pt x="112" y="72"/>
                    </a:lnTo>
                    <a:lnTo>
                      <a:pt x="128" y="72"/>
                    </a:lnTo>
                    <a:lnTo>
                      <a:pt x="144" y="72"/>
                    </a:lnTo>
                    <a:lnTo>
                      <a:pt x="152" y="72"/>
                    </a:lnTo>
                    <a:lnTo>
                      <a:pt x="152" y="64"/>
                    </a:lnTo>
                    <a:lnTo>
                      <a:pt x="136" y="56"/>
                    </a:lnTo>
                    <a:lnTo>
                      <a:pt x="120" y="56"/>
                    </a:lnTo>
                    <a:lnTo>
                      <a:pt x="104" y="48"/>
                    </a:lnTo>
                    <a:lnTo>
                      <a:pt x="80" y="48"/>
                    </a:lnTo>
                    <a:lnTo>
                      <a:pt x="48" y="40"/>
                    </a:lnTo>
                    <a:lnTo>
                      <a:pt x="32" y="48"/>
                    </a:lnTo>
                    <a:lnTo>
                      <a:pt x="8" y="56"/>
                    </a:lnTo>
                    <a:lnTo>
                      <a:pt x="0" y="72"/>
                    </a:lnTo>
                    <a:lnTo>
                      <a:pt x="0" y="96"/>
                    </a:lnTo>
                    <a:lnTo>
                      <a:pt x="16" y="104"/>
                    </a:lnTo>
                    <a:lnTo>
                      <a:pt x="40" y="112"/>
                    </a:lnTo>
                    <a:lnTo>
                      <a:pt x="72" y="120"/>
                    </a:lnTo>
                    <a:lnTo>
                      <a:pt x="112" y="128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 sz="1400"/>
              </a:p>
            </p:txBody>
          </p:sp>
          <p:sp>
            <p:nvSpPr>
              <p:cNvPr id="91" name="Freeform 89"/>
              <p:cNvSpPr>
                <a:spLocks/>
              </p:cNvSpPr>
              <p:nvPr/>
            </p:nvSpPr>
            <p:spPr bwMode="auto">
              <a:xfrm>
                <a:off x="3384" y="112"/>
                <a:ext cx="168" cy="120"/>
              </a:xfrm>
              <a:custGeom>
                <a:avLst/>
                <a:gdLst>
                  <a:gd name="T0" fmla="*/ 0 w 168"/>
                  <a:gd name="T1" fmla="*/ 112 h 120"/>
                  <a:gd name="T2" fmla="*/ 24 w 168"/>
                  <a:gd name="T3" fmla="*/ 120 h 120"/>
                  <a:gd name="T4" fmla="*/ 56 w 168"/>
                  <a:gd name="T5" fmla="*/ 120 h 120"/>
                  <a:gd name="T6" fmla="*/ 88 w 168"/>
                  <a:gd name="T7" fmla="*/ 112 h 120"/>
                  <a:gd name="T8" fmla="*/ 112 w 168"/>
                  <a:gd name="T9" fmla="*/ 112 h 120"/>
                  <a:gd name="T10" fmla="*/ 128 w 168"/>
                  <a:gd name="T11" fmla="*/ 104 h 120"/>
                  <a:gd name="T12" fmla="*/ 136 w 168"/>
                  <a:gd name="T13" fmla="*/ 88 h 120"/>
                  <a:gd name="T14" fmla="*/ 136 w 168"/>
                  <a:gd name="T15" fmla="*/ 80 h 120"/>
                  <a:gd name="T16" fmla="*/ 112 w 168"/>
                  <a:gd name="T17" fmla="*/ 64 h 120"/>
                  <a:gd name="T18" fmla="*/ 96 w 168"/>
                  <a:gd name="T19" fmla="*/ 64 h 120"/>
                  <a:gd name="T20" fmla="*/ 80 w 168"/>
                  <a:gd name="T21" fmla="*/ 56 h 120"/>
                  <a:gd name="T22" fmla="*/ 56 w 168"/>
                  <a:gd name="T23" fmla="*/ 56 h 120"/>
                  <a:gd name="T24" fmla="*/ 32 w 168"/>
                  <a:gd name="T25" fmla="*/ 56 h 120"/>
                  <a:gd name="T26" fmla="*/ 16 w 168"/>
                  <a:gd name="T27" fmla="*/ 56 h 120"/>
                  <a:gd name="T28" fmla="*/ 8 w 168"/>
                  <a:gd name="T29" fmla="*/ 56 h 120"/>
                  <a:gd name="T30" fmla="*/ 8 w 168"/>
                  <a:gd name="T31" fmla="*/ 64 h 120"/>
                  <a:gd name="T32" fmla="*/ 24 w 168"/>
                  <a:gd name="T33" fmla="*/ 64 h 120"/>
                  <a:gd name="T34" fmla="*/ 40 w 168"/>
                  <a:gd name="T35" fmla="*/ 72 h 120"/>
                  <a:gd name="T36" fmla="*/ 64 w 168"/>
                  <a:gd name="T37" fmla="*/ 72 h 120"/>
                  <a:gd name="T38" fmla="*/ 88 w 168"/>
                  <a:gd name="T39" fmla="*/ 80 h 120"/>
                  <a:gd name="T40" fmla="*/ 112 w 168"/>
                  <a:gd name="T41" fmla="*/ 80 h 120"/>
                  <a:gd name="T42" fmla="*/ 136 w 168"/>
                  <a:gd name="T43" fmla="*/ 80 h 120"/>
                  <a:gd name="T44" fmla="*/ 160 w 168"/>
                  <a:gd name="T45" fmla="*/ 72 h 120"/>
                  <a:gd name="T46" fmla="*/ 168 w 168"/>
                  <a:gd name="T47" fmla="*/ 56 h 120"/>
                  <a:gd name="T48" fmla="*/ 168 w 168"/>
                  <a:gd name="T49" fmla="*/ 32 h 120"/>
                  <a:gd name="T50" fmla="*/ 152 w 168"/>
                  <a:gd name="T51" fmla="*/ 24 h 120"/>
                  <a:gd name="T52" fmla="*/ 128 w 168"/>
                  <a:gd name="T53" fmla="*/ 16 h 120"/>
                  <a:gd name="T54" fmla="*/ 88 w 168"/>
                  <a:gd name="T55" fmla="*/ 8 h 120"/>
                  <a:gd name="T56" fmla="*/ 48 w 168"/>
                  <a:gd name="T57" fmla="*/ 0 h 12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68"/>
                  <a:gd name="T88" fmla="*/ 0 h 120"/>
                  <a:gd name="T89" fmla="*/ 168 w 168"/>
                  <a:gd name="T90" fmla="*/ 120 h 12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68" h="120">
                    <a:moveTo>
                      <a:pt x="0" y="112"/>
                    </a:moveTo>
                    <a:lnTo>
                      <a:pt x="24" y="120"/>
                    </a:lnTo>
                    <a:lnTo>
                      <a:pt x="56" y="120"/>
                    </a:lnTo>
                    <a:lnTo>
                      <a:pt x="88" y="112"/>
                    </a:lnTo>
                    <a:lnTo>
                      <a:pt x="112" y="112"/>
                    </a:lnTo>
                    <a:lnTo>
                      <a:pt x="128" y="104"/>
                    </a:lnTo>
                    <a:lnTo>
                      <a:pt x="136" y="88"/>
                    </a:lnTo>
                    <a:lnTo>
                      <a:pt x="136" y="80"/>
                    </a:lnTo>
                    <a:lnTo>
                      <a:pt x="112" y="64"/>
                    </a:lnTo>
                    <a:lnTo>
                      <a:pt x="96" y="64"/>
                    </a:lnTo>
                    <a:lnTo>
                      <a:pt x="80" y="56"/>
                    </a:lnTo>
                    <a:lnTo>
                      <a:pt x="56" y="56"/>
                    </a:lnTo>
                    <a:lnTo>
                      <a:pt x="32" y="56"/>
                    </a:lnTo>
                    <a:lnTo>
                      <a:pt x="16" y="56"/>
                    </a:lnTo>
                    <a:lnTo>
                      <a:pt x="8" y="56"/>
                    </a:lnTo>
                    <a:lnTo>
                      <a:pt x="8" y="64"/>
                    </a:lnTo>
                    <a:lnTo>
                      <a:pt x="24" y="64"/>
                    </a:lnTo>
                    <a:lnTo>
                      <a:pt x="40" y="72"/>
                    </a:lnTo>
                    <a:lnTo>
                      <a:pt x="64" y="72"/>
                    </a:lnTo>
                    <a:lnTo>
                      <a:pt x="88" y="80"/>
                    </a:lnTo>
                    <a:lnTo>
                      <a:pt x="112" y="80"/>
                    </a:lnTo>
                    <a:lnTo>
                      <a:pt x="136" y="80"/>
                    </a:lnTo>
                    <a:lnTo>
                      <a:pt x="160" y="72"/>
                    </a:lnTo>
                    <a:lnTo>
                      <a:pt x="168" y="56"/>
                    </a:lnTo>
                    <a:lnTo>
                      <a:pt x="168" y="32"/>
                    </a:lnTo>
                    <a:lnTo>
                      <a:pt x="152" y="24"/>
                    </a:lnTo>
                    <a:lnTo>
                      <a:pt x="128" y="16"/>
                    </a:lnTo>
                    <a:lnTo>
                      <a:pt x="88" y="8"/>
                    </a:lnTo>
                    <a:lnTo>
                      <a:pt x="48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 sz="1400"/>
              </a:p>
            </p:txBody>
          </p:sp>
          <p:sp>
            <p:nvSpPr>
              <p:cNvPr id="92" name="Oval 90"/>
              <p:cNvSpPr>
                <a:spLocks noChangeArrowheads="1"/>
              </p:cNvSpPr>
              <p:nvPr/>
            </p:nvSpPr>
            <p:spPr bwMode="auto">
              <a:xfrm>
                <a:off x="3396" y="164"/>
                <a:ext cx="32" cy="24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800"/>
              </a:p>
            </p:txBody>
          </p:sp>
          <p:sp>
            <p:nvSpPr>
              <p:cNvPr id="93" name="Oval 91"/>
              <p:cNvSpPr>
                <a:spLocks noChangeArrowheads="1"/>
              </p:cNvSpPr>
              <p:nvPr/>
            </p:nvSpPr>
            <p:spPr bwMode="auto">
              <a:xfrm>
                <a:off x="3380" y="252"/>
                <a:ext cx="32" cy="24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800"/>
              </a:p>
            </p:txBody>
          </p:sp>
          <p:sp>
            <p:nvSpPr>
              <p:cNvPr id="94" name="Oval 92"/>
              <p:cNvSpPr>
                <a:spLocks noChangeArrowheads="1"/>
              </p:cNvSpPr>
              <p:nvPr/>
            </p:nvSpPr>
            <p:spPr bwMode="auto">
              <a:xfrm>
                <a:off x="3324" y="268"/>
                <a:ext cx="32" cy="24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800"/>
              </a:p>
            </p:txBody>
          </p:sp>
          <p:sp>
            <p:nvSpPr>
              <p:cNvPr id="95" name="Oval 93"/>
              <p:cNvSpPr>
                <a:spLocks noChangeArrowheads="1"/>
              </p:cNvSpPr>
              <p:nvPr/>
            </p:nvSpPr>
            <p:spPr bwMode="auto">
              <a:xfrm>
                <a:off x="3404" y="244"/>
                <a:ext cx="32" cy="32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800"/>
              </a:p>
            </p:txBody>
          </p:sp>
          <p:sp>
            <p:nvSpPr>
              <p:cNvPr id="96" name="Oval 94"/>
              <p:cNvSpPr>
                <a:spLocks noChangeArrowheads="1"/>
              </p:cNvSpPr>
              <p:nvPr/>
            </p:nvSpPr>
            <p:spPr bwMode="auto">
              <a:xfrm>
                <a:off x="3348" y="260"/>
                <a:ext cx="32" cy="24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800"/>
              </a:p>
            </p:txBody>
          </p:sp>
          <p:sp>
            <p:nvSpPr>
              <p:cNvPr id="97" name="Oval 95"/>
              <p:cNvSpPr>
                <a:spLocks noChangeArrowheads="1"/>
              </p:cNvSpPr>
              <p:nvPr/>
            </p:nvSpPr>
            <p:spPr bwMode="auto">
              <a:xfrm>
                <a:off x="3292" y="316"/>
                <a:ext cx="32" cy="32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800"/>
              </a:p>
            </p:txBody>
          </p:sp>
          <p:sp>
            <p:nvSpPr>
              <p:cNvPr id="98" name="Oval 96"/>
              <p:cNvSpPr>
                <a:spLocks noChangeArrowheads="1"/>
              </p:cNvSpPr>
              <p:nvPr/>
            </p:nvSpPr>
            <p:spPr bwMode="auto">
              <a:xfrm>
                <a:off x="3524" y="156"/>
                <a:ext cx="32" cy="24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800"/>
              </a:p>
            </p:txBody>
          </p:sp>
          <p:sp>
            <p:nvSpPr>
              <p:cNvPr id="99" name="Oval 97"/>
              <p:cNvSpPr>
                <a:spLocks noChangeArrowheads="1"/>
              </p:cNvSpPr>
              <p:nvPr/>
            </p:nvSpPr>
            <p:spPr bwMode="auto">
              <a:xfrm>
                <a:off x="3420" y="316"/>
                <a:ext cx="32" cy="24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800"/>
              </a:p>
            </p:txBody>
          </p:sp>
          <p:sp>
            <p:nvSpPr>
              <p:cNvPr id="100" name="Oval 98"/>
              <p:cNvSpPr>
                <a:spLocks noChangeArrowheads="1"/>
              </p:cNvSpPr>
              <p:nvPr/>
            </p:nvSpPr>
            <p:spPr bwMode="auto">
              <a:xfrm>
                <a:off x="3460" y="108"/>
                <a:ext cx="32" cy="24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800"/>
              </a:p>
            </p:txBody>
          </p:sp>
          <p:grpSp>
            <p:nvGrpSpPr>
              <p:cNvPr id="101" name="Group 102"/>
              <p:cNvGrpSpPr>
                <a:grpSpLocks/>
              </p:cNvGrpSpPr>
              <p:nvPr/>
            </p:nvGrpSpPr>
            <p:grpSpPr bwMode="auto">
              <a:xfrm>
                <a:off x="3388" y="20"/>
                <a:ext cx="56" cy="60"/>
                <a:chOff x="3388" y="20"/>
                <a:chExt cx="56" cy="60"/>
              </a:xfrm>
            </p:grpSpPr>
            <p:sp>
              <p:nvSpPr>
                <p:cNvPr id="127" name="Line 99"/>
                <p:cNvSpPr>
                  <a:spLocks noChangeShapeType="1"/>
                </p:cNvSpPr>
                <p:nvPr/>
              </p:nvSpPr>
              <p:spPr bwMode="auto">
                <a:xfrm flipV="1">
                  <a:off x="3424" y="48"/>
                  <a:ext cx="1" cy="3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 sz="1400"/>
                </a:p>
              </p:txBody>
            </p:sp>
            <p:sp>
              <p:nvSpPr>
                <p:cNvPr id="128" name="Line 100"/>
                <p:cNvSpPr>
                  <a:spLocks noChangeShapeType="1"/>
                </p:cNvSpPr>
                <p:nvPr/>
              </p:nvSpPr>
              <p:spPr bwMode="auto">
                <a:xfrm flipV="1">
                  <a:off x="3408" y="48"/>
                  <a:ext cx="1" cy="3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 sz="1400"/>
                </a:p>
              </p:txBody>
            </p:sp>
            <p:sp>
              <p:nvSpPr>
                <p:cNvPr id="129" name="Oval 101"/>
                <p:cNvSpPr>
                  <a:spLocks noChangeArrowheads="1"/>
                </p:cNvSpPr>
                <p:nvPr/>
              </p:nvSpPr>
              <p:spPr bwMode="auto">
                <a:xfrm>
                  <a:off x="3388" y="20"/>
                  <a:ext cx="56" cy="40"/>
                </a:xfrm>
                <a:prstGeom prst="ellips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 sz="1800"/>
                </a:p>
              </p:txBody>
            </p:sp>
          </p:grpSp>
          <p:sp>
            <p:nvSpPr>
              <p:cNvPr id="102" name="Line 103"/>
              <p:cNvSpPr>
                <a:spLocks noChangeShapeType="1"/>
              </p:cNvSpPr>
              <p:nvPr/>
            </p:nvSpPr>
            <p:spPr bwMode="auto">
              <a:xfrm flipV="1">
                <a:off x="3576" y="144"/>
                <a:ext cx="16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400"/>
              </a:p>
            </p:txBody>
          </p:sp>
          <p:sp>
            <p:nvSpPr>
              <p:cNvPr id="103" name="Line 104"/>
              <p:cNvSpPr>
                <a:spLocks noChangeShapeType="1"/>
              </p:cNvSpPr>
              <p:nvPr/>
            </p:nvSpPr>
            <p:spPr bwMode="auto">
              <a:xfrm flipV="1">
                <a:off x="3568" y="128"/>
                <a:ext cx="16" cy="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400"/>
              </a:p>
            </p:txBody>
          </p:sp>
          <p:sp>
            <p:nvSpPr>
              <p:cNvPr id="104" name="Freeform 105"/>
              <p:cNvSpPr>
                <a:spLocks/>
              </p:cNvSpPr>
              <p:nvPr/>
            </p:nvSpPr>
            <p:spPr bwMode="auto">
              <a:xfrm>
                <a:off x="3584" y="104"/>
                <a:ext cx="40" cy="40"/>
              </a:xfrm>
              <a:custGeom>
                <a:avLst/>
                <a:gdLst>
                  <a:gd name="T0" fmla="*/ 40 w 40"/>
                  <a:gd name="T1" fmla="*/ 40 h 40"/>
                  <a:gd name="T2" fmla="*/ 24 w 40"/>
                  <a:gd name="T3" fmla="*/ 40 h 40"/>
                  <a:gd name="T4" fmla="*/ 8 w 40"/>
                  <a:gd name="T5" fmla="*/ 32 h 40"/>
                  <a:gd name="T6" fmla="*/ 0 w 40"/>
                  <a:gd name="T7" fmla="*/ 16 h 40"/>
                  <a:gd name="T8" fmla="*/ 0 w 40"/>
                  <a:gd name="T9" fmla="*/ 0 h 40"/>
                  <a:gd name="T10" fmla="*/ 16 w 40"/>
                  <a:gd name="T11" fmla="*/ 0 h 40"/>
                  <a:gd name="T12" fmla="*/ 32 w 40"/>
                  <a:gd name="T13" fmla="*/ 8 h 40"/>
                  <a:gd name="T14" fmla="*/ 40 w 40"/>
                  <a:gd name="T15" fmla="*/ 24 h 40"/>
                  <a:gd name="T16" fmla="*/ 40 w 40"/>
                  <a:gd name="T17" fmla="*/ 40 h 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0"/>
                  <a:gd name="T28" fmla="*/ 0 h 40"/>
                  <a:gd name="T29" fmla="*/ 40 w 40"/>
                  <a:gd name="T30" fmla="*/ 40 h 4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0" h="40">
                    <a:moveTo>
                      <a:pt x="40" y="40"/>
                    </a:moveTo>
                    <a:lnTo>
                      <a:pt x="24" y="40"/>
                    </a:lnTo>
                    <a:lnTo>
                      <a:pt x="8" y="32"/>
                    </a:lnTo>
                    <a:lnTo>
                      <a:pt x="0" y="16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32" y="8"/>
                    </a:lnTo>
                    <a:lnTo>
                      <a:pt x="40" y="24"/>
                    </a:lnTo>
                    <a:lnTo>
                      <a:pt x="40" y="40"/>
                    </a:lnTo>
                    <a:close/>
                  </a:path>
                </a:pathLst>
              </a:custGeom>
              <a:no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 sz="1400"/>
              </a:p>
            </p:txBody>
          </p:sp>
          <p:sp>
            <p:nvSpPr>
              <p:cNvPr id="105" name="Line 106"/>
              <p:cNvSpPr>
                <a:spLocks noChangeShapeType="1"/>
              </p:cNvSpPr>
              <p:nvPr/>
            </p:nvSpPr>
            <p:spPr bwMode="auto">
              <a:xfrm flipH="1">
                <a:off x="3216" y="240"/>
                <a:ext cx="24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400"/>
              </a:p>
            </p:txBody>
          </p:sp>
          <p:sp>
            <p:nvSpPr>
              <p:cNvPr id="106" name="Line 107"/>
              <p:cNvSpPr>
                <a:spLocks noChangeShapeType="1"/>
              </p:cNvSpPr>
              <p:nvPr/>
            </p:nvSpPr>
            <p:spPr bwMode="auto">
              <a:xfrm flipH="1">
                <a:off x="3216" y="256"/>
                <a:ext cx="24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400"/>
              </a:p>
            </p:txBody>
          </p:sp>
          <p:sp>
            <p:nvSpPr>
              <p:cNvPr id="107" name="Freeform 108"/>
              <p:cNvSpPr>
                <a:spLocks/>
              </p:cNvSpPr>
              <p:nvPr/>
            </p:nvSpPr>
            <p:spPr bwMode="auto">
              <a:xfrm>
                <a:off x="3184" y="224"/>
                <a:ext cx="32" cy="48"/>
              </a:xfrm>
              <a:custGeom>
                <a:avLst/>
                <a:gdLst>
                  <a:gd name="T0" fmla="*/ 16 w 32"/>
                  <a:gd name="T1" fmla="*/ 0 h 48"/>
                  <a:gd name="T2" fmla="*/ 32 w 32"/>
                  <a:gd name="T3" fmla="*/ 8 h 48"/>
                  <a:gd name="T4" fmla="*/ 32 w 32"/>
                  <a:gd name="T5" fmla="*/ 24 h 48"/>
                  <a:gd name="T6" fmla="*/ 32 w 32"/>
                  <a:gd name="T7" fmla="*/ 40 h 48"/>
                  <a:gd name="T8" fmla="*/ 16 w 32"/>
                  <a:gd name="T9" fmla="*/ 48 h 48"/>
                  <a:gd name="T10" fmla="*/ 8 w 32"/>
                  <a:gd name="T11" fmla="*/ 40 h 48"/>
                  <a:gd name="T12" fmla="*/ 0 w 32"/>
                  <a:gd name="T13" fmla="*/ 24 h 48"/>
                  <a:gd name="T14" fmla="*/ 8 w 32"/>
                  <a:gd name="T15" fmla="*/ 8 h 48"/>
                  <a:gd name="T16" fmla="*/ 16 w 32"/>
                  <a:gd name="T17" fmla="*/ 0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2"/>
                  <a:gd name="T28" fmla="*/ 0 h 48"/>
                  <a:gd name="T29" fmla="*/ 32 w 32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2" h="48">
                    <a:moveTo>
                      <a:pt x="16" y="0"/>
                    </a:moveTo>
                    <a:lnTo>
                      <a:pt x="32" y="8"/>
                    </a:lnTo>
                    <a:lnTo>
                      <a:pt x="32" y="24"/>
                    </a:lnTo>
                    <a:lnTo>
                      <a:pt x="32" y="40"/>
                    </a:lnTo>
                    <a:lnTo>
                      <a:pt x="16" y="48"/>
                    </a:lnTo>
                    <a:lnTo>
                      <a:pt x="8" y="40"/>
                    </a:lnTo>
                    <a:lnTo>
                      <a:pt x="0" y="24"/>
                    </a:lnTo>
                    <a:lnTo>
                      <a:pt x="8" y="8"/>
                    </a:lnTo>
                    <a:lnTo>
                      <a:pt x="16" y="0"/>
                    </a:lnTo>
                    <a:close/>
                  </a:path>
                </a:pathLst>
              </a:custGeom>
              <a:no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 sz="1400"/>
              </a:p>
            </p:txBody>
          </p:sp>
          <p:grpSp>
            <p:nvGrpSpPr>
              <p:cNvPr id="108" name="Group 112"/>
              <p:cNvGrpSpPr>
                <a:grpSpLocks/>
              </p:cNvGrpSpPr>
              <p:nvPr/>
            </p:nvGrpSpPr>
            <p:grpSpPr bwMode="auto">
              <a:xfrm>
                <a:off x="3600" y="232"/>
                <a:ext cx="64" cy="56"/>
                <a:chOff x="3600" y="232"/>
                <a:chExt cx="64" cy="56"/>
              </a:xfrm>
            </p:grpSpPr>
            <p:sp>
              <p:nvSpPr>
                <p:cNvPr id="124" name="Line 109"/>
                <p:cNvSpPr>
                  <a:spLocks noChangeShapeType="1"/>
                </p:cNvSpPr>
                <p:nvPr/>
              </p:nvSpPr>
              <p:spPr bwMode="auto">
                <a:xfrm>
                  <a:off x="3600" y="264"/>
                  <a:ext cx="32" cy="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 sz="1400"/>
                </a:p>
              </p:txBody>
            </p:sp>
            <p:sp>
              <p:nvSpPr>
                <p:cNvPr id="125" name="Line 110"/>
                <p:cNvSpPr>
                  <a:spLocks noChangeShapeType="1"/>
                </p:cNvSpPr>
                <p:nvPr/>
              </p:nvSpPr>
              <p:spPr bwMode="auto">
                <a:xfrm>
                  <a:off x="3600" y="248"/>
                  <a:ext cx="32" cy="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 sz="1400"/>
                </a:p>
              </p:txBody>
            </p:sp>
            <p:sp>
              <p:nvSpPr>
                <p:cNvPr id="126" name="Freeform 111"/>
                <p:cNvSpPr>
                  <a:spLocks/>
                </p:cNvSpPr>
                <p:nvPr/>
              </p:nvSpPr>
              <p:spPr bwMode="auto">
                <a:xfrm>
                  <a:off x="3632" y="232"/>
                  <a:ext cx="32" cy="56"/>
                </a:xfrm>
                <a:custGeom>
                  <a:avLst/>
                  <a:gdLst>
                    <a:gd name="T0" fmla="*/ 16 w 32"/>
                    <a:gd name="T1" fmla="*/ 56 h 56"/>
                    <a:gd name="T2" fmla="*/ 8 w 32"/>
                    <a:gd name="T3" fmla="*/ 48 h 56"/>
                    <a:gd name="T4" fmla="*/ 0 w 32"/>
                    <a:gd name="T5" fmla="*/ 24 h 56"/>
                    <a:gd name="T6" fmla="*/ 8 w 32"/>
                    <a:gd name="T7" fmla="*/ 8 h 56"/>
                    <a:gd name="T8" fmla="*/ 16 w 32"/>
                    <a:gd name="T9" fmla="*/ 0 h 56"/>
                    <a:gd name="T10" fmla="*/ 32 w 32"/>
                    <a:gd name="T11" fmla="*/ 8 h 56"/>
                    <a:gd name="T12" fmla="*/ 32 w 32"/>
                    <a:gd name="T13" fmla="*/ 24 h 56"/>
                    <a:gd name="T14" fmla="*/ 32 w 32"/>
                    <a:gd name="T15" fmla="*/ 48 h 56"/>
                    <a:gd name="T16" fmla="*/ 16 w 32"/>
                    <a:gd name="T17" fmla="*/ 56 h 5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2"/>
                    <a:gd name="T28" fmla="*/ 0 h 56"/>
                    <a:gd name="T29" fmla="*/ 32 w 32"/>
                    <a:gd name="T30" fmla="*/ 56 h 5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2" h="56">
                      <a:moveTo>
                        <a:pt x="16" y="56"/>
                      </a:moveTo>
                      <a:lnTo>
                        <a:pt x="8" y="48"/>
                      </a:lnTo>
                      <a:lnTo>
                        <a:pt x="0" y="24"/>
                      </a:lnTo>
                      <a:lnTo>
                        <a:pt x="8" y="8"/>
                      </a:lnTo>
                      <a:lnTo>
                        <a:pt x="16" y="0"/>
                      </a:lnTo>
                      <a:lnTo>
                        <a:pt x="32" y="8"/>
                      </a:lnTo>
                      <a:lnTo>
                        <a:pt x="32" y="24"/>
                      </a:lnTo>
                      <a:lnTo>
                        <a:pt x="32" y="48"/>
                      </a:lnTo>
                      <a:lnTo>
                        <a:pt x="16" y="56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 sz="1400"/>
                </a:p>
              </p:txBody>
            </p:sp>
          </p:grpSp>
          <p:sp>
            <p:nvSpPr>
              <p:cNvPr id="109" name="Line 113"/>
              <p:cNvSpPr>
                <a:spLocks noChangeShapeType="1"/>
              </p:cNvSpPr>
              <p:nvPr/>
            </p:nvSpPr>
            <p:spPr bwMode="auto">
              <a:xfrm flipH="1" flipV="1">
                <a:off x="3264" y="128"/>
                <a:ext cx="16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400"/>
              </a:p>
            </p:txBody>
          </p:sp>
          <p:sp>
            <p:nvSpPr>
              <p:cNvPr id="110" name="Line 114"/>
              <p:cNvSpPr>
                <a:spLocks noChangeShapeType="1"/>
              </p:cNvSpPr>
              <p:nvPr/>
            </p:nvSpPr>
            <p:spPr bwMode="auto">
              <a:xfrm flipH="1" flipV="1">
                <a:off x="3248" y="136"/>
                <a:ext cx="24" cy="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400"/>
              </a:p>
            </p:txBody>
          </p:sp>
          <p:sp>
            <p:nvSpPr>
              <p:cNvPr id="111" name="Freeform 115"/>
              <p:cNvSpPr>
                <a:spLocks/>
              </p:cNvSpPr>
              <p:nvPr/>
            </p:nvSpPr>
            <p:spPr bwMode="auto">
              <a:xfrm>
                <a:off x="3224" y="104"/>
                <a:ext cx="48" cy="40"/>
              </a:xfrm>
              <a:custGeom>
                <a:avLst/>
                <a:gdLst>
                  <a:gd name="T0" fmla="*/ 40 w 48"/>
                  <a:gd name="T1" fmla="*/ 0 h 40"/>
                  <a:gd name="T2" fmla="*/ 48 w 48"/>
                  <a:gd name="T3" fmla="*/ 16 h 40"/>
                  <a:gd name="T4" fmla="*/ 32 w 48"/>
                  <a:gd name="T5" fmla="*/ 32 h 40"/>
                  <a:gd name="T6" fmla="*/ 16 w 48"/>
                  <a:gd name="T7" fmla="*/ 40 h 40"/>
                  <a:gd name="T8" fmla="*/ 8 w 48"/>
                  <a:gd name="T9" fmla="*/ 40 h 40"/>
                  <a:gd name="T10" fmla="*/ 0 w 48"/>
                  <a:gd name="T11" fmla="*/ 24 h 40"/>
                  <a:gd name="T12" fmla="*/ 8 w 48"/>
                  <a:gd name="T13" fmla="*/ 8 h 40"/>
                  <a:gd name="T14" fmla="*/ 24 w 48"/>
                  <a:gd name="T15" fmla="*/ 0 h 40"/>
                  <a:gd name="T16" fmla="*/ 40 w 48"/>
                  <a:gd name="T17" fmla="*/ 0 h 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8"/>
                  <a:gd name="T28" fmla="*/ 0 h 40"/>
                  <a:gd name="T29" fmla="*/ 48 w 48"/>
                  <a:gd name="T30" fmla="*/ 40 h 4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8" h="40">
                    <a:moveTo>
                      <a:pt x="40" y="0"/>
                    </a:moveTo>
                    <a:lnTo>
                      <a:pt x="48" y="16"/>
                    </a:lnTo>
                    <a:lnTo>
                      <a:pt x="32" y="32"/>
                    </a:lnTo>
                    <a:lnTo>
                      <a:pt x="16" y="40"/>
                    </a:lnTo>
                    <a:lnTo>
                      <a:pt x="8" y="40"/>
                    </a:lnTo>
                    <a:lnTo>
                      <a:pt x="0" y="24"/>
                    </a:lnTo>
                    <a:lnTo>
                      <a:pt x="8" y="8"/>
                    </a:lnTo>
                    <a:lnTo>
                      <a:pt x="24" y="0"/>
                    </a:lnTo>
                    <a:lnTo>
                      <a:pt x="40" y="0"/>
                    </a:lnTo>
                    <a:close/>
                  </a:path>
                </a:pathLst>
              </a:custGeom>
              <a:no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 sz="1400"/>
              </a:p>
            </p:txBody>
          </p:sp>
          <p:grpSp>
            <p:nvGrpSpPr>
              <p:cNvPr id="112" name="Group 119"/>
              <p:cNvGrpSpPr>
                <a:grpSpLocks/>
              </p:cNvGrpSpPr>
              <p:nvPr/>
            </p:nvGrpSpPr>
            <p:grpSpPr bwMode="auto">
              <a:xfrm>
                <a:off x="3404" y="416"/>
                <a:ext cx="48" cy="60"/>
                <a:chOff x="3404" y="416"/>
                <a:chExt cx="48" cy="60"/>
              </a:xfrm>
            </p:grpSpPr>
            <p:sp>
              <p:nvSpPr>
                <p:cNvPr id="121" name="Line 116"/>
                <p:cNvSpPr>
                  <a:spLocks noChangeShapeType="1"/>
                </p:cNvSpPr>
                <p:nvPr/>
              </p:nvSpPr>
              <p:spPr bwMode="auto">
                <a:xfrm>
                  <a:off x="3416" y="416"/>
                  <a:ext cx="1" cy="24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 sz="1400"/>
                </a:p>
              </p:txBody>
            </p:sp>
            <p:sp>
              <p:nvSpPr>
                <p:cNvPr id="122" name="Line 117"/>
                <p:cNvSpPr>
                  <a:spLocks noChangeShapeType="1"/>
                </p:cNvSpPr>
                <p:nvPr/>
              </p:nvSpPr>
              <p:spPr bwMode="auto">
                <a:xfrm>
                  <a:off x="3432" y="416"/>
                  <a:ext cx="1" cy="24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 sz="1400"/>
                </a:p>
              </p:txBody>
            </p:sp>
            <p:sp>
              <p:nvSpPr>
                <p:cNvPr id="123" name="Oval 118"/>
                <p:cNvSpPr>
                  <a:spLocks noChangeArrowheads="1"/>
                </p:cNvSpPr>
                <p:nvPr/>
              </p:nvSpPr>
              <p:spPr bwMode="auto">
                <a:xfrm>
                  <a:off x="3404" y="444"/>
                  <a:ext cx="48" cy="32"/>
                </a:xfrm>
                <a:prstGeom prst="ellips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 sz="1800"/>
                </a:p>
              </p:txBody>
            </p:sp>
          </p:grpSp>
          <p:grpSp>
            <p:nvGrpSpPr>
              <p:cNvPr id="113" name="Group 123"/>
              <p:cNvGrpSpPr>
                <a:grpSpLocks/>
              </p:cNvGrpSpPr>
              <p:nvPr/>
            </p:nvGrpSpPr>
            <p:grpSpPr bwMode="auto">
              <a:xfrm>
                <a:off x="3552" y="352"/>
                <a:ext cx="56" cy="56"/>
                <a:chOff x="3552" y="352"/>
                <a:chExt cx="56" cy="56"/>
              </a:xfrm>
            </p:grpSpPr>
            <p:sp>
              <p:nvSpPr>
                <p:cNvPr id="118" name="Line 120"/>
                <p:cNvSpPr>
                  <a:spLocks noChangeShapeType="1"/>
                </p:cNvSpPr>
                <p:nvPr/>
              </p:nvSpPr>
              <p:spPr bwMode="auto">
                <a:xfrm>
                  <a:off x="3552" y="360"/>
                  <a:ext cx="24" cy="24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 sz="1400"/>
                </a:p>
              </p:txBody>
            </p:sp>
            <p:sp>
              <p:nvSpPr>
                <p:cNvPr id="119" name="Line 121"/>
                <p:cNvSpPr>
                  <a:spLocks noChangeShapeType="1"/>
                </p:cNvSpPr>
                <p:nvPr/>
              </p:nvSpPr>
              <p:spPr bwMode="auto">
                <a:xfrm>
                  <a:off x="3568" y="352"/>
                  <a:ext cx="16" cy="16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 sz="1400"/>
                </a:p>
              </p:txBody>
            </p:sp>
            <p:sp>
              <p:nvSpPr>
                <p:cNvPr id="120" name="Freeform 122"/>
                <p:cNvSpPr>
                  <a:spLocks/>
                </p:cNvSpPr>
                <p:nvPr/>
              </p:nvSpPr>
              <p:spPr bwMode="auto">
                <a:xfrm>
                  <a:off x="3568" y="360"/>
                  <a:ext cx="40" cy="48"/>
                </a:xfrm>
                <a:custGeom>
                  <a:avLst/>
                  <a:gdLst>
                    <a:gd name="T0" fmla="*/ 40 w 40"/>
                    <a:gd name="T1" fmla="*/ 8 h 48"/>
                    <a:gd name="T2" fmla="*/ 40 w 40"/>
                    <a:gd name="T3" fmla="*/ 24 h 48"/>
                    <a:gd name="T4" fmla="*/ 32 w 40"/>
                    <a:gd name="T5" fmla="*/ 40 h 48"/>
                    <a:gd name="T6" fmla="*/ 16 w 40"/>
                    <a:gd name="T7" fmla="*/ 48 h 48"/>
                    <a:gd name="T8" fmla="*/ 0 w 40"/>
                    <a:gd name="T9" fmla="*/ 40 h 48"/>
                    <a:gd name="T10" fmla="*/ 0 w 40"/>
                    <a:gd name="T11" fmla="*/ 32 h 48"/>
                    <a:gd name="T12" fmla="*/ 8 w 40"/>
                    <a:gd name="T13" fmla="*/ 8 h 48"/>
                    <a:gd name="T14" fmla="*/ 24 w 40"/>
                    <a:gd name="T15" fmla="*/ 0 h 48"/>
                    <a:gd name="T16" fmla="*/ 40 w 40"/>
                    <a:gd name="T17" fmla="*/ 8 h 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0"/>
                    <a:gd name="T28" fmla="*/ 0 h 48"/>
                    <a:gd name="T29" fmla="*/ 40 w 40"/>
                    <a:gd name="T30" fmla="*/ 48 h 4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0" h="48">
                      <a:moveTo>
                        <a:pt x="40" y="8"/>
                      </a:moveTo>
                      <a:lnTo>
                        <a:pt x="40" y="24"/>
                      </a:lnTo>
                      <a:lnTo>
                        <a:pt x="32" y="40"/>
                      </a:lnTo>
                      <a:lnTo>
                        <a:pt x="16" y="48"/>
                      </a:lnTo>
                      <a:lnTo>
                        <a:pt x="0" y="40"/>
                      </a:lnTo>
                      <a:lnTo>
                        <a:pt x="0" y="32"/>
                      </a:lnTo>
                      <a:lnTo>
                        <a:pt x="8" y="8"/>
                      </a:lnTo>
                      <a:lnTo>
                        <a:pt x="24" y="0"/>
                      </a:lnTo>
                      <a:lnTo>
                        <a:pt x="40" y="8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 sz="1400"/>
                </a:p>
              </p:txBody>
            </p:sp>
          </p:grpSp>
          <p:grpSp>
            <p:nvGrpSpPr>
              <p:cNvPr id="114" name="Group 127"/>
              <p:cNvGrpSpPr>
                <a:grpSpLocks/>
              </p:cNvGrpSpPr>
              <p:nvPr/>
            </p:nvGrpSpPr>
            <p:grpSpPr bwMode="auto">
              <a:xfrm>
                <a:off x="3240" y="360"/>
                <a:ext cx="56" cy="56"/>
                <a:chOff x="3240" y="360"/>
                <a:chExt cx="56" cy="56"/>
              </a:xfrm>
            </p:grpSpPr>
            <p:sp>
              <p:nvSpPr>
                <p:cNvPr id="115" name="Line 124"/>
                <p:cNvSpPr>
                  <a:spLocks noChangeShapeType="1"/>
                </p:cNvSpPr>
                <p:nvPr/>
              </p:nvSpPr>
              <p:spPr bwMode="auto">
                <a:xfrm flipH="1">
                  <a:off x="3264" y="360"/>
                  <a:ext cx="24" cy="24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 sz="1400"/>
                </a:p>
              </p:txBody>
            </p:sp>
            <p:sp>
              <p:nvSpPr>
                <p:cNvPr id="116" name="Line 125"/>
                <p:cNvSpPr>
                  <a:spLocks noChangeShapeType="1"/>
                </p:cNvSpPr>
                <p:nvPr/>
              </p:nvSpPr>
              <p:spPr bwMode="auto">
                <a:xfrm flipH="1">
                  <a:off x="3280" y="368"/>
                  <a:ext cx="16" cy="24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 sz="1400"/>
                </a:p>
              </p:txBody>
            </p:sp>
            <p:sp>
              <p:nvSpPr>
                <p:cNvPr id="117" name="Freeform 126"/>
                <p:cNvSpPr>
                  <a:spLocks/>
                </p:cNvSpPr>
                <p:nvPr/>
              </p:nvSpPr>
              <p:spPr bwMode="auto">
                <a:xfrm>
                  <a:off x="3240" y="376"/>
                  <a:ext cx="48" cy="40"/>
                </a:xfrm>
                <a:custGeom>
                  <a:avLst/>
                  <a:gdLst>
                    <a:gd name="T0" fmla="*/ 40 w 48"/>
                    <a:gd name="T1" fmla="*/ 40 h 40"/>
                    <a:gd name="T2" fmla="*/ 32 w 48"/>
                    <a:gd name="T3" fmla="*/ 40 h 40"/>
                    <a:gd name="T4" fmla="*/ 8 w 48"/>
                    <a:gd name="T5" fmla="*/ 32 h 40"/>
                    <a:gd name="T6" fmla="*/ 0 w 48"/>
                    <a:gd name="T7" fmla="*/ 16 h 40"/>
                    <a:gd name="T8" fmla="*/ 8 w 48"/>
                    <a:gd name="T9" fmla="*/ 0 h 40"/>
                    <a:gd name="T10" fmla="*/ 24 w 48"/>
                    <a:gd name="T11" fmla="*/ 0 h 40"/>
                    <a:gd name="T12" fmla="*/ 40 w 48"/>
                    <a:gd name="T13" fmla="*/ 8 h 40"/>
                    <a:gd name="T14" fmla="*/ 48 w 48"/>
                    <a:gd name="T15" fmla="*/ 24 h 40"/>
                    <a:gd name="T16" fmla="*/ 40 w 48"/>
                    <a:gd name="T17" fmla="*/ 40 h 4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8"/>
                    <a:gd name="T28" fmla="*/ 0 h 40"/>
                    <a:gd name="T29" fmla="*/ 48 w 48"/>
                    <a:gd name="T30" fmla="*/ 40 h 4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8" h="40">
                      <a:moveTo>
                        <a:pt x="40" y="40"/>
                      </a:moveTo>
                      <a:lnTo>
                        <a:pt x="32" y="40"/>
                      </a:lnTo>
                      <a:lnTo>
                        <a:pt x="8" y="32"/>
                      </a:lnTo>
                      <a:lnTo>
                        <a:pt x="0" y="16"/>
                      </a:lnTo>
                      <a:lnTo>
                        <a:pt x="8" y="0"/>
                      </a:lnTo>
                      <a:lnTo>
                        <a:pt x="24" y="0"/>
                      </a:lnTo>
                      <a:lnTo>
                        <a:pt x="40" y="8"/>
                      </a:lnTo>
                      <a:lnTo>
                        <a:pt x="48" y="24"/>
                      </a:lnTo>
                      <a:lnTo>
                        <a:pt x="40" y="4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 sz="1400"/>
                </a:p>
              </p:txBody>
            </p:sp>
          </p:grpSp>
        </p:grpSp>
        <p:sp>
          <p:nvSpPr>
            <p:cNvPr id="44" name="Corde 43"/>
            <p:cNvSpPr/>
            <p:nvPr/>
          </p:nvSpPr>
          <p:spPr bwMode="auto">
            <a:xfrm rot="5651428">
              <a:off x="4931545" y="1777921"/>
              <a:ext cx="351068" cy="360366"/>
            </a:xfrm>
            <a:prstGeom prst="chord">
              <a:avLst>
                <a:gd name="adj1" fmla="val 2230585"/>
                <a:gd name="adj2" fmla="val 19066422"/>
              </a:avLst>
            </a:prstGeom>
            <a:noFill/>
            <a:ln>
              <a:solidFill>
                <a:schemeClr val="tx2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fr-FR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grpSp>
          <p:nvGrpSpPr>
            <p:cNvPr id="45" name="Group 128"/>
            <p:cNvGrpSpPr>
              <a:grpSpLocks/>
            </p:cNvGrpSpPr>
            <p:nvPr/>
          </p:nvGrpSpPr>
          <p:grpSpPr bwMode="auto">
            <a:xfrm>
              <a:off x="7456756" y="4243808"/>
              <a:ext cx="741403" cy="577850"/>
              <a:chOff x="3184" y="20"/>
              <a:chExt cx="480" cy="456"/>
            </a:xfrm>
            <a:solidFill>
              <a:schemeClr val="bg1"/>
            </a:solidFill>
          </p:grpSpPr>
          <p:grpSp>
            <p:nvGrpSpPr>
              <p:cNvPr id="46" name="Group 87"/>
              <p:cNvGrpSpPr>
                <a:grpSpLocks/>
              </p:cNvGrpSpPr>
              <p:nvPr/>
            </p:nvGrpSpPr>
            <p:grpSpPr bwMode="auto">
              <a:xfrm>
                <a:off x="3220" y="60"/>
                <a:ext cx="408" cy="384"/>
                <a:chOff x="3220" y="60"/>
                <a:chExt cx="408" cy="384"/>
              </a:xfrm>
              <a:grpFill/>
            </p:grpSpPr>
            <p:sp>
              <p:nvSpPr>
                <p:cNvPr id="87" name="Oval 85"/>
                <p:cNvSpPr>
                  <a:spLocks noChangeArrowheads="1"/>
                </p:cNvSpPr>
                <p:nvPr/>
              </p:nvSpPr>
              <p:spPr bwMode="auto">
                <a:xfrm>
                  <a:off x="3220" y="60"/>
                  <a:ext cx="408" cy="384"/>
                </a:xfrm>
                <a:prstGeom prst="ellipse">
                  <a:avLst/>
                </a:prstGeom>
                <a:grp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 sz="1800"/>
                </a:p>
              </p:txBody>
            </p:sp>
            <p:sp>
              <p:nvSpPr>
                <p:cNvPr id="88" name="Oval 86"/>
                <p:cNvSpPr>
                  <a:spLocks noChangeArrowheads="1"/>
                </p:cNvSpPr>
                <p:nvPr/>
              </p:nvSpPr>
              <p:spPr bwMode="auto">
                <a:xfrm>
                  <a:off x="3252" y="84"/>
                  <a:ext cx="352" cy="336"/>
                </a:xfrm>
                <a:prstGeom prst="ellipse">
                  <a:avLst/>
                </a:prstGeom>
                <a:grp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 sz="1800"/>
                </a:p>
              </p:txBody>
            </p:sp>
          </p:grpSp>
          <p:sp>
            <p:nvSpPr>
              <p:cNvPr id="47" name="Freeform 88"/>
              <p:cNvSpPr>
                <a:spLocks/>
              </p:cNvSpPr>
              <p:nvPr/>
            </p:nvSpPr>
            <p:spPr bwMode="auto">
              <a:xfrm>
                <a:off x="3304" y="256"/>
                <a:ext cx="160" cy="128"/>
              </a:xfrm>
              <a:custGeom>
                <a:avLst/>
                <a:gdLst>
                  <a:gd name="T0" fmla="*/ 160 w 160"/>
                  <a:gd name="T1" fmla="*/ 8 h 128"/>
                  <a:gd name="T2" fmla="*/ 136 w 160"/>
                  <a:gd name="T3" fmla="*/ 0 h 128"/>
                  <a:gd name="T4" fmla="*/ 112 w 160"/>
                  <a:gd name="T5" fmla="*/ 0 h 128"/>
                  <a:gd name="T6" fmla="*/ 80 w 160"/>
                  <a:gd name="T7" fmla="*/ 8 h 128"/>
                  <a:gd name="T8" fmla="*/ 56 w 160"/>
                  <a:gd name="T9" fmla="*/ 8 h 128"/>
                  <a:gd name="T10" fmla="*/ 40 w 160"/>
                  <a:gd name="T11" fmla="*/ 16 h 128"/>
                  <a:gd name="T12" fmla="*/ 32 w 160"/>
                  <a:gd name="T13" fmla="*/ 32 h 128"/>
                  <a:gd name="T14" fmla="*/ 32 w 160"/>
                  <a:gd name="T15" fmla="*/ 48 h 128"/>
                  <a:gd name="T16" fmla="*/ 48 w 160"/>
                  <a:gd name="T17" fmla="*/ 56 h 128"/>
                  <a:gd name="T18" fmla="*/ 64 w 160"/>
                  <a:gd name="T19" fmla="*/ 64 h 128"/>
                  <a:gd name="T20" fmla="*/ 88 w 160"/>
                  <a:gd name="T21" fmla="*/ 72 h 128"/>
                  <a:gd name="T22" fmla="*/ 112 w 160"/>
                  <a:gd name="T23" fmla="*/ 72 h 128"/>
                  <a:gd name="T24" fmla="*/ 128 w 160"/>
                  <a:gd name="T25" fmla="*/ 72 h 128"/>
                  <a:gd name="T26" fmla="*/ 144 w 160"/>
                  <a:gd name="T27" fmla="*/ 72 h 128"/>
                  <a:gd name="T28" fmla="*/ 152 w 160"/>
                  <a:gd name="T29" fmla="*/ 72 h 128"/>
                  <a:gd name="T30" fmla="*/ 152 w 160"/>
                  <a:gd name="T31" fmla="*/ 64 h 128"/>
                  <a:gd name="T32" fmla="*/ 136 w 160"/>
                  <a:gd name="T33" fmla="*/ 56 h 128"/>
                  <a:gd name="T34" fmla="*/ 120 w 160"/>
                  <a:gd name="T35" fmla="*/ 56 h 128"/>
                  <a:gd name="T36" fmla="*/ 104 w 160"/>
                  <a:gd name="T37" fmla="*/ 48 h 128"/>
                  <a:gd name="T38" fmla="*/ 80 w 160"/>
                  <a:gd name="T39" fmla="*/ 48 h 128"/>
                  <a:gd name="T40" fmla="*/ 48 w 160"/>
                  <a:gd name="T41" fmla="*/ 40 h 128"/>
                  <a:gd name="T42" fmla="*/ 32 w 160"/>
                  <a:gd name="T43" fmla="*/ 48 h 128"/>
                  <a:gd name="T44" fmla="*/ 8 w 160"/>
                  <a:gd name="T45" fmla="*/ 56 h 128"/>
                  <a:gd name="T46" fmla="*/ 0 w 160"/>
                  <a:gd name="T47" fmla="*/ 72 h 128"/>
                  <a:gd name="T48" fmla="*/ 0 w 160"/>
                  <a:gd name="T49" fmla="*/ 96 h 128"/>
                  <a:gd name="T50" fmla="*/ 16 w 160"/>
                  <a:gd name="T51" fmla="*/ 104 h 128"/>
                  <a:gd name="T52" fmla="*/ 40 w 160"/>
                  <a:gd name="T53" fmla="*/ 112 h 128"/>
                  <a:gd name="T54" fmla="*/ 72 w 160"/>
                  <a:gd name="T55" fmla="*/ 120 h 128"/>
                  <a:gd name="T56" fmla="*/ 112 w 160"/>
                  <a:gd name="T57" fmla="*/ 128 h 1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60"/>
                  <a:gd name="T88" fmla="*/ 0 h 128"/>
                  <a:gd name="T89" fmla="*/ 160 w 160"/>
                  <a:gd name="T90" fmla="*/ 128 h 12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60" h="128">
                    <a:moveTo>
                      <a:pt x="160" y="8"/>
                    </a:moveTo>
                    <a:lnTo>
                      <a:pt x="136" y="0"/>
                    </a:lnTo>
                    <a:lnTo>
                      <a:pt x="112" y="0"/>
                    </a:lnTo>
                    <a:lnTo>
                      <a:pt x="80" y="8"/>
                    </a:lnTo>
                    <a:lnTo>
                      <a:pt x="56" y="8"/>
                    </a:lnTo>
                    <a:lnTo>
                      <a:pt x="40" y="16"/>
                    </a:lnTo>
                    <a:lnTo>
                      <a:pt x="32" y="32"/>
                    </a:lnTo>
                    <a:lnTo>
                      <a:pt x="32" y="48"/>
                    </a:lnTo>
                    <a:lnTo>
                      <a:pt x="48" y="56"/>
                    </a:lnTo>
                    <a:lnTo>
                      <a:pt x="64" y="64"/>
                    </a:lnTo>
                    <a:lnTo>
                      <a:pt x="88" y="72"/>
                    </a:lnTo>
                    <a:lnTo>
                      <a:pt x="112" y="72"/>
                    </a:lnTo>
                    <a:lnTo>
                      <a:pt x="128" y="72"/>
                    </a:lnTo>
                    <a:lnTo>
                      <a:pt x="144" y="72"/>
                    </a:lnTo>
                    <a:lnTo>
                      <a:pt x="152" y="72"/>
                    </a:lnTo>
                    <a:lnTo>
                      <a:pt x="152" y="64"/>
                    </a:lnTo>
                    <a:lnTo>
                      <a:pt x="136" y="56"/>
                    </a:lnTo>
                    <a:lnTo>
                      <a:pt x="120" y="56"/>
                    </a:lnTo>
                    <a:lnTo>
                      <a:pt x="104" y="48"/>
                    </a:lnTo>
                    <a:lnTo>
                      <a:pt x="80" y="48"/>
                    </a:lnTo>
                    <a:lnTo>
                      <a:pt x="48" y="40"/>
                    </a:lnTo>
                    <a:lnTo>
                      <a:pt x="32" y="48"/>
                    </a:lnTo>
                    <a:lnTo>
                      <a:pt x="8" y="56"/>
                    </a:lnTo>
                    <a:lnTo>
                      <a:pt x="0" y="72"/>
                    </a:lnTo>
                    <a:lnTo>
                      <a:pt x="0" y="96"/>
                    </a:lnTo>
                    <a:lnTo>
                      <a:pt x="16" y="104"/>
                    </a:lnTo>
                    <a:lnTo>
                      <a:pt x="40" y="112"/>
                    </a:lnTo>
                    <a:lnTo>
                      <a:pt x="72" y="120"/>
                    </a:lnTo>
                    <a:lnTo>
                      <a:pt x="112" y="128"/>
                    </a:lnTo>
                  </a:path>
                </a:pathLst>
              </a:custGeom>
              <a:grp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 sz="1400"/>
              </a:p>
            </p:txBody>
          </p:sp>
          <p:sp>
            <p:nvSpPr>
              <p:cNvPr id="48" name="Freeform 89"/>
              <p:cNvSpPr>
                <a:spLocks/>
              </p:cNvSpPr>
              <p:nvPr/>
            </p:nvSpPr>
            <p:spPr bwMode="auto">
              <a:xfrm>
                <a:off x="3384" y="112"/>
                <a:ext cx="168" cy="120"/>
              </a:xfrm>
              <a:custGeom>
                <a:avLst/>
                <a:gdLst>
                  <a:gd name="T0" fmla="*/ 0 w 168"/>
                  <a:gd name="T1" fmla="*/ 112 h 120"/>
                  <a:gd name="T2" fmla="*/ 24 w 168"/>
                  <a:gd name="T3" fmla="*/ 120 h 120"/>
                  <a:gd name="T4" fmla="*/ 56 w 168"/>
                  <a:gd name="T5" fmla="*/ 120 h 120"/>
                  <a:gd name="T6" fmla="*/ 88 w 168"/>
                  <a:gd name="T7" fmla="*/ 112 h 120"/>
                  <a:gd name="T8" fmla="*/ 112 w 168"/>
                  <a:gd name="T9" fmla="*/ 112 h 120"/>
                  <a:gd name="T10" fmla="*/ 128 w 168"/>
                  <a:gd name="T11" fmla="*/ 104 h 120"/>
                  <a:gd name="T12" fmla="*/ 136 w 168"/>
                  <a:gd name="T13" fmla="*/ 88 h 120"/>
                  <a:gd name="T14" fmla="*/ 136 w 168"/>
                  <a:gd name="T15" fmla="*/ 80 h 120"/>
                  <a:gd name="T16" fmla="*/ 112 w 168"/>
                  <a:gd name="T17" fmla="*/ 64 h 120"/>
                  <a:gd name="T18" fmla="*/ 96 w 168"/>
                  <a:gd name="T19" fmla="*/ 64 h 120"/>
                  <a:gd name="T20" fmla="*/ 80 w 168"/>
                  <a:gd name="T21" fmla="*/ 56 h 120"/>
                  <a:gd name="T22" fmla="*/ 56 w 168"/>
                  <a:gd name="T23" fmla="*/ 56 h 120"/>
                  <a:gd name="T24" fmla="*/ 32 w 168"/>
                  <a:gd name="T25" fmla="*/ 56 h 120"/>
                  <a:gd name="T26" fmla="*/ 16 w 168"/>
                  <a:gd name="T27" fmla="*/ 56 h 120"/>
                  <a:gd name="T28" fmla="*/ 8 w 168"/>
                  <a:gd name="T29" fmla="*/ 56 h 120"/>
                  <a:gd name="T30" fmla="*/ 8 w 168"/>
                  <a:gd name="T31" fmla="*/ 64 h 120"/>
                  <a:gd name="T32" fmla="*/ 24 w 168"/>
                  <a:gd name="T33" fmla="*/ 64 h 120"/>
                  <a:gd name="T34" fmla="*/ 40 w 168"/>
                  <a:gd name="T35" fmla="*/ 72 h 120"/>
                  <a:gd name="T36" fmla="*/ 64 w 168"/>
                  <a:gd name="T37" fmla="*/ 72 h 120"/>
                  <a:gd name="T38" fmla="*/ 88 w 168"/>
                  <a:gd name="T39" fmla="*/ 80 h 120"/>
                  <a:gd name="T40" fmla="*/ 112 w 168"/>
                  <a:gd name="T41" fmla="*/ 80 h 120"/>
                  <a:gd name="T42" fmla="*/ 136 w 168"/>
                  <a:gd name="T43" fmla="*/ 80 h 120"/>
                  <a:gd name="T44" fmla="*/ 160 w 168"/>
                  <a:gd name="T45" fmla="*/ 72 h 120"/>
                  <a:gd name="T46" fmla="*/ 168 w 168"/>
                  <a:gd name="T47" fmla="*/ 56 h 120"/>
                  <a:gd name="T48" fmla="*/ 168 w 168"/>
                  <a:gd name="T49" fmla="*/ 32 h 120"/>
                  <a:gd name="T50" fmla="*/ 152 w 168"/>
                  <a:gd name="T51" fmla="*/ 24 h 120"/>
                  <a:gd name="T52" fmla="*/ 128 w 168"/>
                  <a:gd name="T53" fmla="*/ 16 h 120"/>
                  <a:gd name="T54" fmla="*/ 88 w 168"/>
                  <a:gd name="T55" fmla="*/ 8 h 120"/>
                  <a:gd name="T56" fmla="*/ 48 w 168"/>
                  <a:gd name="T57" fmla="*/ 0 h 12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68"/>
                  <a:gd name="T88" fmla="*/ 0 h 120"/>
                  <a:gd name="T89" fmla="*/ 168 w 168"/>
                  <a:gd name="T90" fmla="*/ 120 h 12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68" h="120">
                    <a:moveTo>
                      <a:pt x="0" y="112"/>
                    </a:moveTo>
                    <a:lnTo>
                      <a:pt x="24" y="120"/>
                    </a:lnTo>
                    <a:lnTo>
                      <a:pt x="56" y="120"/>
                    </a:lnTo>
                    <a:lnTo>
                      <a:pt x="88" y="112"/>
                    </a:lnTo>
                    <a:lnTo>
                      <a:pt x="112" y="112"/>
                    </a:lnTo>
                    <a:lnTo>
                      <a:pt x="128" y="104"/>
                    </a:lnTo>
                    <a:lnTo>
                      <a:pt x="136" y="88"/>
                    </a:lnTo>
                    <a:lnTo>
                      <a:pt x="136" y="80"/>
                    </a:lnTo>
                    <a:lnTo>
                      <a:pt x="112" y="64"/>
                    </a:lnTo>
                    <a:lnTo>
                      <a:pt x="96" y="64"/>
                    </a:lnTo>
                    <a:lnTo>
                      <a:pt x="80" y="56"/>
                    </a:lnTo>
                    <a:lnTo>
                      <a:pt x="56" y="56"/>
                    </a:lnTo>
                    <a:lnTo>
                      <a:pt x="32" y="56"/>
                    </a:lnTo>
                    <a:lnTo>
                      <a:pt x="16" y="56"/>
                    </a:lnTo>
                    <a:lnTo>
                      <a:pt x="8" y="56"/>
                    </a:lnTo>
                    <a:lnTo>
                      <a:pt x="8" y="64"/>
                    </a:lnTo>
                    <a:lnTo>
                      <a:pt x="24" y="64"/>
                    </a:lnTo>
                    <a:lnTo>
                      <a:pt x="40" y="72"/>
                    </a:lnTo>
                    <a:lnTo>
                      <a:pt x="64" y="72"/>
                    </a:lnTo>
                    <a:lnTo>
                      <a:pt x="88" y="80"/>
                    </a:lnTo>
                    <a:lnTo>
                      <a:pt x="112" y="80"/>
                    </a:lnTo>
                    <a:lnTo>
                      <a:pt x="136" y="80"/>
                    </a:lnTo>
                    <a:lnTo>
                      <a:pt x="160" y="72"/>
                    </a:lnTo>
                    <a:lnTo>
                      <a:pt x="168" y="56"/>
                    </a:lnTo>
                    <a:lnTo>
                      <a:pt x="168" y="32"/>
                    </a:lnTo>
                    <a:lnTo>
                      <a:pt x="152" y="24"/>
                    </a:lnTo>
                    <a:lnTo>
                      <a:pt x="128" y="16"/>
                    </a:lnTo>
                    <a:lnTo>
                      <a:pt x="88" y="8"/>
                    </a:lnTo>
                    <a:lnTo>
                      <a:pt x="48" y="0"/>
                    </a:lnTo>
                  </a:path>
                </a:pathLst>
              </a:custGeom>
              <a:grp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 sz="1400"/>
              </a:p>
            </p:txBody>
          </p:sp>
          <p:sp>
            <p:nvSpPr>
              <p:cNvPr id="49" name="Oval 90"/>
              <p:cNvSpPr>
                <a:spLocks noChangeArrowheads="1"/>
              </p:cNvSpPr>
              <p:nvPr/>
            </p:nvSpPr>
            <p:spPr bwMode="auto">
              <a:xfrm>
                <a:off x="3396" y="164"/>
                <a:ext cx="32" cy="24"/>
              </a:xfrm>
              <a:prstGeom prst="ellipse">
                <a:avLst/>
              </a:prstGeom>
              <a:grpFill/>
              <a:ln w="12700">
                <a:solidFill>
                  <a:srgbClr val="FF0000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800"/>
              </a:p>
            </p:txBody>
          </p:sp>
          <p:sp>
            <p:nvSpPr>
              <p:cNvPr id="50" name="Oval 91"/>
              <p:cNvSpPr>
                <a:spLocks noChangeArrowheads="1"/>
              </p:cNvSpPr>
              <p:nvPr/>
            </p:nvSpPr>
            <p:spPr bwMode="auto">
              <a:xfrm>
                <a:off x="3380" y="252"/>
                <a:ext cx="32" cy="24"/>
              </a:xfrm>
              <a:prstGeom prst="ellipse">
                <a:avLst/>
              </a:prstGeom>
              <a:grpFill/>
              <a:ln w="12700">
                <a:solidFill>
                  <a:srgbClr val="FF0000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800"/>
              </a:p>
            </p:txBody>
          </p:sp>
          <p:sp>
            <p:nvSpPr>
              <p:cNvPr id="51" name="Oval 92"/>
              <p:cNvSpPr>
                <a:spLocks noChangeArrowheads="1"/>
              </p:cNvSpPr>
              <p:nvPr/>
            </p:nvSpPr>
            <p:spPr bwMode="auto">
              <a:xfrm>
                <a:off x="3324" y="268"/>
                <a:ext cx="32" cy="24"/>
              </a:xfrm>
              <a:prstGeom prst="ellipse">
                <a:avLst/>
              </a:prstGeom>
              <a:grpFill/>
              <a:ln w="12700">
                <a:solidFill>
                  <a:srgbClr val="FF0000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800"/>
              </a:p>
            </p:txBody>
          </p:sp>
          <p:sp>
            <p:nvSpPr>
              <p:cNvPr id="52" name="Oval 93"/>
              <p:cNvSpPr>
                <a:spLocks noChangeArrowheads="1"/>
              </p:cNvSpPr>
              <p:nvPr/>
            </p:nvSpPr>
            <p:spPr bwMode="auto">
              <a:xfrm>
                <a:off x="3404" y="244"/>
                <a:ext cx="32" cy="32"/>
              </a:xfrm>
              <a:prstGeom prst="ellipse">
                <a:avLst/>
              </a:prstGeom>
              <a:grpFill/>
              <a:ln w="12700">
                <a:solidFill>
                  <a:srgbClr val="FF0000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800"/>
              </a:p>
            </p:txBody>
          </p:sp>
          <p:sp>
            <p:nvSpPr>
              <p:cNvPr id="53" name="Oval 94"/>
              <p:cNvSpPr>
                <a:spLocks noChangeArrowheads="1"/>
              </p:cNvSpPr>
              <p:nvPr/>
            </p:nvSpPr>
            <p:spPr bwMode="auto">
              <a:xfrm>
                <a:off x="3348" y="260"/>
                <a:ext cx="32" cy="24"/>
              </a:xfrm>
              <a:prstGeom prst="ellipse">
                <a:avLst/>
              </a:prstGeom>
              <a:grpFill/>
              <a:ln w="12700">
                <a:solidFill>
                  <a:srgbClr val="FF0000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800"/>
              </a:p>
            </p:txBody>
          </p:sp>
          <p:sp>
            <p:nvSpPr>
              <p:cNvPr id="54" name="Oval 95"/>
              <p:cNvSpPr>
                <a:spLocks noChangeArrowheads="1"/>
              </p:cNvSpPr>
              <p:nvPr/>
            </p:nvSpPr>
            <p:spPr bwMode="auto">
              <a:xfrm>
                <a:off x="3292" y="316"/>
                <a:ext cx="32" cy="32"/>
              </a:xfrm>
              <a:prstGeom prst="ellipse">
                <a:avLst/>
              </a:prstGeom>
              <a:grpFill/>
              <a:ln w="12700">
                <a:solidFill>
                  <a:srgbClr val="FF0000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800"/>
              </a:p>
            </p:txBody>
          </p:sp>
          <p:sp>
            <p:nvSpPr>
              <p:cNvPr id="55" name="Oval 96"/>
              <p:cNvSpPr>
                <a:spLocks noChangeArrowheads="1"/>
              </p:cNvSpPr>
              <p:nvPr/>
            </p:nvSpPr>
            <p:spPr bwMode="auto">
              <a:xfrm>
                <a:off x="3524" y="156"/>
                <a:ext cx="32" cy="24"/>
              </a:xfrm>
              <a:prstGeom prst="ellipse">
                <a:avLst/>
              </a:prstGeom>
              <a:grpFill/>
              <a:ln w="12700">
                <a:solidFill>
                  <a:srgbClr val="FF0000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800"/>
              </a:p>
            </p:txBody>
          </p:sp>
          <p:sp>
            <p:nvSpPr>
              <p:cNvPr id="56" name="Oval 97"/>
              <p:cNvSpPr>
                <a:spLocks noChangeArrowheads="1"/>
              </p:cNvSpPr>
              <p:nvPr/>
            </p:nvSpPr>
            <p:spPr bwMode="auto">
              <a:xfrm>
                <a:off x="3420" y="316"/>
                <a:ext cx="32" cy="24"/>
              </a:xfrm>
              <a:prstGeom prst="ellipse">
                <a:avLst/>
              </a:prstGeom>
              <a:grpFill/>
              <a:ln w="12700">
                <a:solidFill>
                  <a:srgbClr val="FF0000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800"/>
              </a:p>
            </p:txBody>
          </p:sp>
          <p:sp>
            <p:nvSpPr>
              <p:cNvPr id="57" name="Oval 98"/>
              <p:cNvSpPr>
                <a:spLocks noChangeArrowheads="1"/>
              </p:cNvSpPr>
              <p:nvPr/>
            </p:nvSpPr>
            <p:spPr bwMode="auto">
              <a:xfrm>
                <a:off x="3460" y="108"/>
                <a:ext cx="32" cy="24"/>
              </a:xfrm>
              <a:prstGeom prst="ellipse">
                <a:avLst/>
              </a:prstGeom>
              <a:grpFill/>
              <a:ln w="12700">
                <a:solidFill>
                  <a:srgbClr val="FF0000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fr-FR" altLang="fr-FR" sz="1800"/>
              </a:p>
            </p:txBody>
          </p:sp>
          <p:grpSp>
            <p:nvGrpSpPr>
              <p:cNvPr id="58" name="Group 102"/>
              <p:cNvGrpSpPr>
                <a:grpSpLocks/>
              </p:cNvGrpSpPr>
              <p:nvPr/>
            </p:nvGrpSpPr>
            <p:grpSpPr bwMode="auto">
              <a:xfrm>
                <a:off x="3388" y="20"/>
                <a:ext cx="56" cy="60"/>
                <a:chOff x="3388" y="20"/>
                <a:chExt cx="56" cy="60"/>
              </a:xfrm>
              <a:grpFill/>
            </p:grpSpPr>
            <p:sp>
              <p:nvSpPr>
                <p:cNvPr id="84" name="Line 99"/>
                <p:cNvSpPr>
                  <a:spLocks noChangeShapeType="1"/>
                </p:cNvSpPr>
                <p:nvPr/>
              </p:nvSpPr>
              <p:spPr bwMode="auto">
                <a:xfrm flipV="1">
                  <a:off x="3424" y="48"/>
                  <a:ext cx="1" cy="32"/>
                </a:xfrm>
                <a:prstGeom prst="line">
                  <a:avLst/>
                </a:prstGeom>
                <a:grp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fr-FR" sz="1400"/>
                </a:p>
              </p:txBody>
            </p:sp>
            <p:sp>
              <p:nvSpPr>
                <p:cNvPr id="85" name="Line 100"/>
                <p:cNvSpPr>
                  <a:spLocks noChangeShapeType="1"/>
                </p:cNvSpPr>
                <p:nvPr/>
              </p:nvSpPr>
              <p:spPr bwMode="auto">
                <a:xfrm flipV="1">
                  <a:off x="3408" y="48"/>
                  <a:ext cx="1" cy="32"/>
                </a:xfrm>
                <a:prstGeom prst="line">
                  <a:avLst/>
                </a:prstGeom>
                <a:grp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fr-FR" sz="1400"/>
                </a:p>
              </p:txBody>
            </p:sp>
            <p:sp>
              <p:nvSpPr>
                <p:cNvPr id="86" name="Oval 101"/>
                <p:cNvSpPr>
                  <a:spLocks noChangeArrowheads="1"/>
                </p:cNvSpPr>
                <p:nvPr/>
              </p:nvSpPr>
              <p:spPr bwMode="auto">
                <a:xfrm>
                  <a:off x="3388" y="20"/>
                  <a:ext cx="56" cy="40"/>
                </a:xfrm>
                <a:prstGeom prst="ellipse">
                  <a:avLst/>
                </a:prstGeom>
                <a:grp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 sz="1800"/>
                </a:p>
              </p:txBody>
            </p:sp>
          </p:grpSp>
          <p:sp>
            <p:nvSpPr>
              <p:cNvPr id="59" name="Line 103"/>
              <p:cNvSpPr>
                <a:spLocks noChangeShapeType="1"/>
              </p:cNvSpPr>
              <p:nvPr/>
            </p:nvSpPr>
            <p:spPr bwMode="auto">
              <a:xfrm flipV="1">
                <a:off x="3576" y="144"/>
                <a:ext cx="16" cy="16"/>
              </a:xfrm>
              <a:prstGeom prst="line">
                <a:avLst/>
              </a:prstGeom>
              <a:grpFill/>
              <a:ln w="12700">
                <a:solidFill>
                  <a:srgbClr val="FF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 sz="1400"/>
              </a:p>
            </p:txBody>
          </p:sp>
          <p:sp>
            <p:nvSpPr>
              <p:cNvPr id="60" name="Line 104"/>
              <p:cNvSpPr>
                <a:spLocks noChangeShapeType="1"/>
              </p:cNvSpPr>
              <p:nvPr/>
            </p:nvSpPr>
            <p:spPr bwMode="auto">
              <a:xfrm flipV="1">
                <a:off x="3568" y="128"/>
                <a:ext cx="16" cy="24"/>
              </a:xfrm>
              <a:prstGeom prst="line">
                <a:avLst/>
              </a:prstGeom>
              <a:grpFill/>
              <a:ln w="12700">
                <a:solidFill>
                  <a:srgbClr val="FF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 sz="1400"/>
              </a:p>
            </p:txBody>
          </p:sp>
          <p:sp>
            <p:nvSpPr>
              <p:cNvPr id="61" name="Freeform 105"/>
              <p:cNvSpPr>
                <a:spLocks/>
              </p:cNvSpPr>
              <p:nvPr/>
            </p:nvSpPr>
            <p:spPr bwMode="auto">
              <a:xfrm>
                <a:off x="3584" y="104"/>
                <a:ext cx="40" cy="40"/>
              </a:xfrm>
              <a:custGeom>
                <a:avLst/>
                <a:gdLst>
                  <a:gd name="T0" fmla="*/ 40 w 40"/>
                  <a:gd name="T1" fmla="*/ 40 h 40"/>
                  <a:gd name="T2" fmla="*/ 24 w 40"/>
                  <a:gd name="T3" fmla="*/ 40 h 40"/>
                  <a:gd name="T4" fmla="*/ 8 w 40"/>
                  <a:gd name="T5" fmla="*/ 32 h 40"/>
                  <a:gd name="T6" fmla="*/ 0 w 40"/>
                  <a:gd name="T7" fmla="*/ 16 h 40"/>
                  <a:gd name="T8" fmla="*/ 0 w 40"/>
                  <a:gd name="T9" fmla="*/ 0 h 40"/>
                  <a:gd name="T10" fmla="*/ 16 w 40"/>
                  <a:gd name="T11" fmla="*/ 0 h 40"/>
                  <a:gd name="T12" fmla="*/ 32 w 40"/>
                  <a:gd name="T13" fmla="*/ 8 h 40"/>
                  <a:gd name="T14" fmla="*/ 40 w 40"/>
                  <a:gd name="T15" fmla="*/ 24 h 40"/>
                  <a:gd name="T16" fmla="*/ 40 w 40"/>
                  <a:gd name="T17" fmla="*/ 40 h 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0"/>
                  <a:gd name="T28" fmla="*/ 0 h 40"/>
                  <a:gd name="T29" fmla="*/ 40 w 40"/>
                  <a:gd name="T30" fmla="*/ 40 h 4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0" h="40">
                    <a:moveTo>
                      <a:pt x="40" y="40"/>
                    </a:moveTo>
                    <a:lnTo>
                      <a:pt x="24" y="40"/>
                    </a:lnTo>
                    <a:lnTo>
                      <a:pt x="8" y="32"/>
                    </a:lnTo>
                    <a:lnTo>
                      <a:pt x="0" y="16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32" y="8"/>
                    </a:lnTo>
                    <a:lnTo>
                      <a:pt x="40" y="24"/>
                    </a:lnTo>
                    <a:lnTo>
                      <a:pt x="40" y="40"/>
                    </a:lnTo>
                    <a:close/>
                  </a:path>
                </a:pathLst>
              </a:custGeom>
              <a:grp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 sz="1400"/>
              </a:p>
            </p:txBody>
          </p:sp>
          <p:sp>
            <p:nvSpPr>
              <p:cNvPr id="62" name="Line 106"/>
              <p:cNvSpPr>
                <a:spLocks noChangeShapeType="1"/>
              </p:cNvSpPr>
              <p:nvPr/>
            </p:nvSpPr>
            <p:spPr bwMode="auto">
              <a:xfrm flipH="1">
                <a:off x="3216" y="240"/>
                <a:ext cx="24" cy="1"/>
              </a:xfrm>
              <a:prstGeom prst="line">
                <a:avLst/>
              </a:prstGeom>
              <a:grpFill/>
              <a:ln w="12700">
                <a:solidFill>
                  <a:srgbClr val="FF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 sz="1400"/>
              </a:p>
            </p:txBody>
          </p:sp>
          <p:sp>
            <p:nvSpPr>
              <p:cNvPr id="63" name="Line 107"/>
              <p:cNvSpPr>
                <a:spLocks noChangeShapeType="1"/>
              </p:cNvSpPr>
              <p:nvPr/>
            </p:nvSpPr>
            <p:spPr bwMode="auto">
              <a:xfrm flipH="1">
                <a:off x="3216" y="256"/>
                <a:ext cx="24" cy="1"/>
              </a:xfrm>
              <a:prstGeom prst="line">
                <a:avLst/>
              </a:prstGeom>
              <a:grpFill/>
              <a:ln w="12700">
                <a:solidFill>
                  <a:srgbClr val="FF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 sz="1400"/>
              </a:p>
            </p:txBody>
          </p:sp>
          <p:sp>
            <p:nvSpPr>
              <p:cNvPr id="64" name="Freeform 108"/>
              <p:cNvSpPr>
                <a:spLocks/>
              </p:cNvSpPr>
              <p:nvPr/>
            </p:nvSpPr>
            <p:spPr bwMode="auto">
              <a:xfrm>
                <a:off x="3184" y="224"/>
                <a:ext cx="32" cy="48"/>
              </a:xfrm>
              <a:custGeom>
                <a:avLst/>
                <a:gdLst>
                  <a:gd name="T0" fmla="*/ 16 w 32"/>
                  <a:gd name="T1" fmla="*/ 0 h 48"/>
                  <a:gd name="T2" fmla="*/ 32 w 32"/>
                  <a:gd name="T3" fmla="*/ 8 h 48"/>
                  <a:gd name="T4" fmla="*/ 32 w 32"/>
                  <a:gd name="T5" fmla="*/ 24 h 48"/>
                  <a:gd name="T6" fmla="*/ 32 w 32"/>
                  <a:gd name="T7" fmla="*/ 40 h 48"/>
                  <a:gd name="T8" fmla="*/ 16 w 32"/>
                  <a:gd name="T9" fmla="*/ 48 h 48"/>
                  <a:gd name="T10" fmla="*/ 8 w 32"/>
                  <a:gd name="T11" fmla="*/ 40 h 48"/>
                  <a:gd name="T12" fmla="*/ 0 w 32"/>
                  <a:gd name="T13" fmla="*/ 24 h 48"/>
                  <a:gd name="T14" fmla="*/ 8 w 32"/>
                  <a:gd name="T15" fmla="*/ 8 h 48"/>
                  <a:gd name="T16" fmla="*/ 16 w 32"/>
                  <a:gd name="T17" fmla="*/ 0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2"/>
                  <a:gd name="T28" fmla="*/ 0 h 48"/>
                  <a:gd name="T29" fmla="*/ 32 w 32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2" h="48">
                    <a:moveTo>
                      <a:pt x="16" y="0"/>
                    </a:moveTo>
                    <a:lnTo>
                      <a:pt x="32" y="8"/>
                    </a:lnTo>
                    <a:lnTo>
                      <a:pt x="32" y="24"/>
                    </a:lnTo>
                    <a:lnTo>
                      <a:pt x="32" y="40"/>
                    </a:lnTo>
                    <a:lnTo>
                      <a:pt x="16" y="48"/>
                    </a:lnTo>
                    <a:lnTo>
                      <a:pt x="8" y="40"/>
                    </a:lnTo>
                    <a:lnTo>
                      <a:pt x="0" y="24"/>
                    </a:lnTo>
                    <a:lnTo>
                      <a:pt x="8" y="8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 sz="1400"/>
              </a:p>
            </p:txBody>
          </p:sp>
          <p:grpSp>
            <p:nvGrpSpPr>
              <p:cNvPr id="65" name="Group 112"/>
              <p:cNvGrpSpPr>
                <a:grpSpLocks/>
              </p:cNvGrpSpPr>
              <p:nvPr/>
            </p:nvGrpSpPr>
            <p:grpSpPr bwMode="auto">
              <a:xfrm>
                <a:off x="3600" y="232"/>
                <a:ext cx="64" cy="56"/>
                <a:chOff x="3600" y="232"/>
                <a:chExt cx="64" cy="56"/>
              </a:xfrm>
              <a:grpFill/>
            </p:grpSpPr>
            <p:sp>
              <p:nvSpPr>
                <p:cNvPr id="81" name="Line 109"/>
                <p:cNvSpPr>
                  <a:spLocks noChangeShapeType="1"/>
                </p:cNvSpPr>
                <p:nvPr/>
              </p:nvSpPr>
              <p:spPr bwMode="auto">
                <a:xfrm>
                  <a:off x="3600" y="264"/>
                  <a:ext cx="32" cy="1"/>
                </a:xfrm>
                <a:prstGeom prst="line">
                  <a:avLst/>
                </a:prstGeom>
                <a:grp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fr-FR" sz="1400"/>
                </a:p>
              </p:txBody>
            </p:sp>
            <p:sp>
              <p:nvSpPr>
                <p:cNvPr id="82" name="Line 110"/>
                <p:cNvSpPr>
                  <a:spLocks noChangeShapeType="1"/>
                </p:cNvSpPr>
                <p:nvPr/>
              </p:nvSpPr>
              <p:spPr bwMode="auto">
                <a:xfrm>
                  <a:off x="3600" y="248"/>
                  <a:ext cx="32" cy="1"/>
                </a:xfrm>
                <a:prstGeom prst="line">
                  <a:avLst/>
                </a:prstGeom>
                <a:grp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fr-FR" sz="1400"/>
                </a:p>
              </p:txBody>
            </p:sp>
            <p:sp>
              <p:nvSpPr>
                <p:cNvPr id="83" name="Freeform 111"/>
                <p:cNvSpPr>
                  <a:spLocks/>
                </p:cNvSpPr>
                <p:nvPr/>
              </p:nvSpPr>
              <p:spPr bwMode="auto">
                <a:xfrm>
                  <a:off x="3632" y="232"/>
                  <a:ext cx="32" cy="56"/>
                </a:xfrm>
                <a:custGeom>
                  <a:avLst/>
                  <a:gdLst>
                    <a:gd name="T0" fmla="*/ 16 w 32"/>
                    <a:gd name="T1" fmla="*/ 56 h 56"/>
                    <a:gd name="T2" fmla="*/ 8 w 32"/>
                    <a:gd name="T3" fmla="*/ 48 h 56"/>
                    <a:gd name="T4" fmla="*/ 0 w 32"/>
                    <a:gd name="T5" fmla="*/ 24 h 56"/>
                    <a:gd name="T6" fmla="*/ 8 w 32"/>
                    <a:gd name="T7" fmla="*/ 8 h 56"/>
                    <a:gd name="T8" fmla="*/ 16 w 32"/>
                    <a:gd name="T9" fmla="*/ 0 h 56"/>
                    <a:gd name="T10" fmla="*/ 32 w 32"/>
                    <a:gd name="T11" fmla="*/ 8 h 56"/>
                    <a:gd name="T12" fmla="*/ 32 w 32"/>
                    <a:gd name="T13" fmla="*/ 24 h 56"/>
                    <a:gd name="T14" fmla="*/ 32 w 32"/>
                    <a:gd name="T15" fmla="*/ 48 h 56"/>
                    <a:gd name="T16" fmla="*/ 16 w 32"/>
                    <a:gd name="T17" fmla="*/ 56 h 5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2"/>
                    <a:gd name="T28" fmla="*/ 0 h 56"/>
                    <a:gd name="T29" fmla="*/ 32 w 32"/>
                    <a:gd name="T30" fmla="*/ 56 h 5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2" h="56">
                      <a:moveTo>
                        <a:pt x="16" y="56"/>
                      </a:moveTo>
                      <a:lnTo>
                        <a:pt x="8" y="48"/>
                      </a:lnTo>
                      <a:lnTo>
                        <a:pt x="0" y="24"/>
                      </a:lnTo>
                      <a:lnTo>
                        <a:pt x="8" y="8"/>
                      </a:lnTo>
                      <a:lnTo>
                        <a:pt x="16" y="0"/>
                      </a:lnTo>
                      <a:lnTo>
                        <a:pt x="32" y="8"/>
                      </a:lnTo>
                      <a:lnTo>
                        <a:pt x="32" y="24"/>
                      </a:lnTo>
                      <a:lnTo>
                        <a:pt x="32" y="48"/>
                      </a:lnTo>
                      <a:lnTo>
                        <a:pt x="16" y="56"/>
                      </a:lnTo>
                      <a:close/>
                    </a:path>
                  </a:pathLst>
                </a:custGeom>
                <a:grpFill/>
                <a:ln w="1270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fr-FR" sz="1400"/>
                </a:p>
              </p:txBody>
            </p:sp>
          </p:grpSp>
          <p:sp>
            <p:nvSpPr>
              <p:cNvPr id="66" name="Line 113"/>
              <p:cNvSpPr>
                <a:spLocks noChangeShapeType="1"/>
              </p:cNvSpPr>
              <p:nvPr/>
            </p:nvSpPr>
            <p:spPr bwMode="auto">
              <a:xfrm flipH="1" flipV="1">
                <a:off x="3264" y="128"/>
                <a:ext cx="16" cy="16"/>
              </a:xfrm>
              <a:prstGeom prst="line">
                <a:avLst/>
              </a:prstGeom>
              <a:grpFill/>
              <a:ln w="12700">
                <a:solidFill>
                  <a:srgbClr val="FF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 sz="1400"/>
              </a:p>
            </p:txBody>
          </p:sp>
          <p:sp>
            <p:nvSpPr>
              <p:cNvPr id="67" name="Line 114"/>
              <p:cNvSpPr>
                <a:spLocks noChangeShapeType="1"/>
              </p:cNvSpPr>
              <p:nvPr/>
            </p:nvSpPr>
            <p:spPr bwMode="auto">
              <a:xfrm flipH="1" flipV="1">
                <a:off x="3248" y="136"/>
                <a:ext cx="24" cy="24"/>
              </a:xfrm>
              <a:prstGeom prst="line">
                <a:avLst/>
              </a:prstGeom>
              <a:grpFill/>
              <a:ln w="12700">
                <a:solidFill>
                  <a:srgbClr val="FF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 sz="1400"/>
              </a:p>
            </p:txBody>
          </p:sp>
          <p:sp>
            <p:nvSpPr>
              <p:cNvPr id="68" name="Freeform 115"/>
              <p:cNvSpPr>
                <a:spLocks/>
              </p:cNvSpPr>
              <p:nvPr/>
            </p:nvSpPr>
            <p:spPr bwMode="auto">
              <a:xfrm>
                <a:off x="3224" y="104"/>
                <a:ext cx="48" cy="40"/>
              </a:xfrm>
              <a:custGeom>
                <a:avLst/>
                <a:gdLst>
                  <a:gd name="T0" fmla="*/ 40 w 48"/>
                  <a:gd name="T1" fmla="*/ 0 h 40"/>
                  <a:gd name="T2" fmla="*/ 48 w 48"/>
                  <a:gd name="T3" fmla="*/ 16 h 40"/>
                  <a:gd name="T4" fmla="*/ 32 w 48"/>
                  <a:gd name="T5" fmla="*/ 32 h 40"/>
                  <a:gd name="T6" fmla="*/ 16 w 48"/>
                  <a:gd name="T7" fmla="*/ 40 h 40"/>
                  <a:gd name="T8" fmla="*/ 8 w 48"/>
                  <a:gd name="T9" fmla="*/ 40 h 40"/>
                  <a:gd name="T10" fmla="*/ 0 w 48"/>
                  <a:gd name="T11" fmla="*/ 24 h 40"/>
                  <a:gd name="T12" fmla="*/ 8 w 48"/>
                  <a:gd name="T13" fmla="*/ 8 h 40"/>
                  <a:gd name="T14" fmla="*/ 24 w 48"/>
                  <a:gd name="T15" fmla="*/ 0 h 40"/>
                  <a:gd name="T16" fmla="*/ 40 w 48"/>
                  <a:gd name="T17" fmla="*/ 0 h 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8"/>
                  <a:gd name="T28" fmla="*/ 0 h 40"/>
                  <a:gd name="T29" fmla="*/ 48 w 48"/>
                  <a:gd name="T30" fmla="*/ 40 h 4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8" h="40">
                    <a:moveTo>
                      <a:pt x="40" y="0"/>
                    </a:moveTo>
                    <a:lnTo>
                      <a:pt x="48" y="16"/>
                    </a:lnTo>
                    <a:lnTo>
                      <a:pt x="32" y="32"/>
                    </a:lnTo>
                    <a:lnTo>
                      <a:pt x="16" y="40"/>
                    </a:lnTo>
                    <a:lnTo>
                      <a:pt x="8" y="40"/>
                    </a:lnTo>
                    <a:lnTo>
                      <a:pt x="0" y="24"/>
                    </a:lnTo>
                    <a:lnTo>
                      <a:pt x="8" y="8"/>
                    </a:lnTo>
                    <a:lnTo>
                      <a:pt x="24" y="0"/>
                    </a:lnTo>
                    <a:lnTo>
                      <a:pt x="40" y="0"/>
                    </a:lnTo>
                    <a:close/>
                  </a:path>
                </a:pathLst>
              </a:custGeom>
              <a:grp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fr-FR" sz="1400"/>
              </a:p>
            </p:txBody>
          </p:sp>
          <p:grpSp>
            <p:nvGrpSpPr>
              <p:cNvPr id="69" name="Group 119"/>
              <p:cNvGrpSpPr>
                <a:grpSpLocks/>
              </p:cNvGrpSpPr>
              <p:nvPr/>
            </p:nvGrpSpPr>
            <p:grpSpPr bwMode="auto">
              <a:xfrm>
                <a:off x="3404" y="416"/>
                <a:ext cx="48" cy="60"/>
                <a:chOff x="3404" y="416"/>
                <a:chExt cx="48" cy="60"/>
              </a:xfrm>
              <a:grpFill/>
            </p:grpSpPr>
            <p:sp>
              <p:nvSpPr>
                <p:cNvPr id="78" name="Line 116"/>
                <p:cNvSpPr>
                  <a:spLocks noChangeShapeType="1"/>
                </p:cNvSpPr>
                <p:nvPr/>
              </p:nvSpPr>
              <p:spPr bwMode="auto">
                <a:xfrm>
                  <a:off x="3416" y="416"/>
                  <a:ext cx="1" cy="24"/>
                </a:xfrm>
                <a:prstGeom prst="line">
                  <a:avLst/>
                </a:prstGeom>
                <a:grp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fr-FR" sz="1400"/>
                </a:p>
              </p:txBody>
            </p:sp>
            <p:sp>
              <p:nvSpPr>
                <p:cNvPr id="79" name="Line 117"/>
                <p:cNvSpPr>
                  <a:spLocks noChangeShapeType="1"/>
                </p:cNvSpPr>
                <p:nvPr/>
              </p:nvSpPr>
              <p:spPr bwMode="auto">
                <a:xfrm>
                  <a:off x="3432" y="416"/>
                  <a:ext cx="1" cy="24"/>
                </a:xfrm>
                <a:prstGeom prst="line">
                  <a:avLst/>
                </a:prstGeom>
                <a:grp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fr-FR" sz="1400"/>
                </a:p>
              </p:txBody>
            </p:sp>
            <p:sp>
              <p:nvSpPr>
                <p:cNvPr id="80" name="Oval 118"/>
                <p:cNvSpPr>
                  <a:spLocks noChangeArrowheads="1"/>
                </p:cNvSpPr>
                <p:nvPr/>
              </p:nvSpPr>
              <p:spPr bwMode="auto">
                <a:xfrm>
                  <a:off x="3404" y="444"/>
                  <a:ext cx="48" cy="32"/>
                </a:xfrm>
                <a:prstGeom prst="ellipse">
                  <a:avLst/>
                </a:prstGeom>
                <a:grp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fr-FR" altLang="fr-FR" sz="1800"/>
                </a:p>
              </p:txBody>
            </p:sp>
          </p:grpSp>
          <p:grpSp>
            <p:nvGrpSpPr>
              <p:cNvPr id="70" name="Group 123"/>
              <p:cNvGrpSpPr>
                <a:grpSpLocks/>
              </p:cNvGrpSpPr>
              <p:nvPr/>
            </p:nvGrpSpPr>
            <p:grpSpPr bwMode="auto">
              <a:xfrm>
                <a:off x="3552" y="352"/>
                <a:ext cx="56" cy="56"/>
                <a:chOff x="3552" y="352"/>
                <a:chExt cx="56" cy="56"/>
              </a:xfrm>
              <a:grpFill/>
            </p:grpSpPr>
            <p:sp>
              <p:nvSpPr>
                <p:cNvPr id="75" name="Line 120"/>
                <p:cNvSpPr>
                  <a:spLocks noChangeShapeType="1"/>
                </p:cNvSpPr>
                <p:nvPr/>
              </p:nvSpPr>
              <p:spPr bwMode="auto">
                <a:xfrm>
                  <a:off x="3552" y="360"/>
                  <a:ext cx="24" cy="24"/>
                </a:xfrm>
                <a:prstGeom prst="line">
                  <a:avLst/>
                </a:prstGeom>
                <a:grp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fr-FR" sz="1400"/>
                </a:p>
              </p:txBody>
            </p:sp>
            <p:sp>
              <p:nvSpPr>
                <p:cNvPr id="76" name="Line 121"/>
                <p:cNvSpPr>
                  <a:spLocks noChangeShapeType="1"/>
                </p:cNvSpPr>
                <p:nvPr/>
              </p:nvSpPr>
              <p:spPr bwMode="auto">
                <a:xfrm>
                  <a:off x="3568" y="352"/>
                  <a:ext cx="16" cy="16"/>
                </a:xfrm>
                <a:prstGeom prst="line">
                  <a:avLst/>
                </a:prstGeom>
                <a:grp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fr-FR" sz="1400"/>
                </a:p>
              </p:txBody>
            </p:sp>
            <p:sp>
              <p:nvSpPr>
                <p:cNvPr id="77" name="Freeform 122"/>
                <p:cNvSpPr>
                  <a:spLocks/>
                </p:cNvSpPr>
                <p:nvPr/>
              </p:nvSpPr>
              <p:spPr bwMode="auto">
                <a:xfrm>
                  <a:off x="3568" y="360"/>
                  <a:ext cx="40" cy="48"/>
                </a:xfrm>
                <a:custGeom>
                  <a:avLst/>
                  <a:gdLst>
                    <a:gd name="T0" fmla="*/ 40 w 40"/>
                    <a:gd name="T1" fmla="*/ 8 h 48"/>
                    <a:gd name="T2" fmla="*/ 40 w 40"/>
                    <a:gd name="T3" fmla="*/ 24 h 48"/>
                    <a:gd name="T4" fmla="*/ 32 w 40"/>
                    <a:gd name="T5" fmla="*/ 40 h 48"/>
                    <a:gd name="T6" fmla="*/ 16 w 40"/>
                    <a:gd name="T7" fmla="*/ 48 h 48"/>
                    <a:gd name="T8" fmla="*/ 0 w 40"/>
                    <a:gd name="T9" fmla="*/ 40 h 48"/>
                    <a:gd name="T10" fmla="*/ 0 w 40"/>
                    <a:gd name="T11" fmla="*/ 32 h 48"/>
                    <a:gd name="T12" fmla="*/ 8 w 40"/>
                    <a:gd name="T13" fmla="*/ 8 h 48"/>
                    <a:gd name="T14" fmla="*/ 24 w 40"/>
                    <a:gd name="T15" fmla="*/ 0 h 48"/>
                    <a:gd name="T16" fmla="*/ 40 w 40"/>
                    <a:gd name="T17" fmla="*/ 8 h 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0"/>
                    <a:gd name="T28" fmla="*/ 0 h 48"/>
                    <a:gd name="T29" fmla="*/ 40 w 40"/>
                    <a:gd name="T30" fmla="*/ 48 h 4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0" h="48">
                      <a:moveTo>
                        <a:pt x="40" y="8"/>
                      </a:moveTo>
                      <a:lnTo>
                        <a:pt x="40" y="24"/>
                      </a:lnTo>
                      <a:lnTo>
                        <a:pt x="32" y="40"/>
                      </a:lnTo>
                      <a:lnTo>
                        <a:pt x="16" y="48"/>
                      </a:lnTo>
                      <a:lnTo>
                        <a:pt x="0" y="40"/>
                      </a:lnTo>
                      <a:lnTo>
                        <a:pt x="0" y="32"/>
                      </a:lnTo>
                      <a:lnTo>
                        <a:pt x="8" y="8"/>
                      </a:lnTo>
                      <a:lnTo>
                        <a:pt x="24" y="0"/>
                      </a:lnTo>
                      <a:lnTo>
                        <a:pt x="40" y="8"/>
                      </a:lnTo>
                      <a:close/>
                    </a:path>
                  </a:pathLst>
                </a:custGeom>
                <a:grpFill/>
                <a:ln w="1270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fr-FR" sz="1400"/>
                </a:p>
              </p:txBody>
            </p:sp>
          </p:grpSp>
          <p:grpSp>
            <p:nvGrpSpPr>
              <p:cNvPr id="71" name="Group 127"/>
              <p:cNvGrpSpPr>
                <a:grpSpLocks/>
              </p:cNvGrpSpPr>
              <p:nvPr/>
            </p:nvGrpSpPr>
            <p:grpSpPr bwMode="auto">
              <a:xfrm>
                <a:off x="3240" y="360"/>
                <a:ext cx="56" cy="56"/>
                <a:chOff x="3240" y="360"/>
                <a:chExt cx="56" cy="56"/>
              </a:xfrm>
              <a:grpFill/>
            </p:grpSpPr>
            <p:sp>
              <p:nvSpPr>
                <p:cNvPr id="72" name="Line 124"/>
                <p:cNvSpPr>
                  <a:spLocks noChangeShapeType="1"/>
                </p:cNvSpPr>
                <p:nvPr/>
              </p:nvSpPr>
              <p:spPr bwMode="auto">
                <a:xfrm flipH="1">
                  <a:off x="3264" y="360"/>
                  <a:ext cx="24" cy="24"/>
                </a:xfrm>
                <a:prstGeom prst="line">
                  <a:avLst/>
                </a:prstGeom>
                <a:grp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fr-FR" sz="1400"/>
                </a:p>
              </p:txBody>
            </p:sp>
            <p:sp>
              <p:nvSpPr>
                <p:cNvPr id="73" name="Line 125"/>
                <p:cNvSpPr>
                  <a:spLocks noChangeShapeType="1"/>
                </p:cNvSpPr>
                <p:nvPr/>
              </p:nvSpPr>
              <p:spPr bwMode="auto">
                <a:xfrm flipH="1">
                  <a:off x="3280" y="368"/>
                  <a:ext cx="16" cy="24"/>
                </a:xfrm>
                <a:prstGeom prst="line">
                  <a:avLst/>
                </a:prstGeom>
                <a:grp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fr-FR" sz="1400"/>
                </a:p>
              </p:txBody>
            </p:sp>
            <p:sp>
              <p:nvSpPr>
                <p:cNvPr id="74" name="Freeform 126"/>
                <p:cNvSpPr>
                  <a:spLocks/>
                </p:cNvSpPr>
                <p:nvPr/>
              </p:nvSpPr>
              <p:spPr bwMode="auto">
                <a:xfrm>
                  <a:off x="3240" y="376"/>
                  <a:ext cx="48" cy="40"/>
                </a:xfrm>
                <a:custGeom>
                  <a:avLst/>
                  <a:gdLst>
                    <a:gd name="T0" fmla="*/ 40 w 48"/>
                    <a:gd name="T1" fmla="*/ 40 h 40"/>
                    <a:gd name="T2" fmla="*/ 32 w 48"/>
                    <a:gd name="T3" fmla="*/ 40 h 40"/>
                    <a:gd name="T4" fmla="*/ 8 w 48"/>
                    <a:gd name="T5" fmla="*/ 32 h 40"/>
                    <a:gd name="T6" fmla="*/ 0 w 48"/>
                    <a:gd name="T7" fmla="*/ 16 h 40"/>
                    <a:gd name="T8" fmla="*/ 8 w 48"/>
                    <a:gd name="T9" fmla="*/ 0 h 40"/>
                    <a:gd name="T10" fmla="*/ 24 w 48"/>
                    <a:gd name="T11" fmla="*/ 0 h 40"/>
                    <a:gd name="T12" fmla="*/ 40 w 48"/>
                    <a:gd name="T13" fmla="*/ 8 h 40"/>
                    <a:gd name="T14" fmla="*/ 48 w 48"/>
                    <a:gd name="T15" fmla="*/ 24 h 40"/>
                    <a:gd name="T16" fmla="*/ 40 w 48"/>
                    <a:gd name="T17" fmla="*/ 40 h 4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8"/>
                    <a:gd name="T28" fmla="*/ 0 h 40"/>
                    <a:gd name="T29" fmla="*/ 48 w 48"/>
                    <a:gd name="T30" fmla="*/ 40 h 4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8" h="40">
                      <a:moveTo>
                        <a:pt x="40" y="40"/>
                      </a:moveTo>
                      <a:lnTo>
                        <a:pt x="32" y="40"/>
                      </a:lnTo>
                      <a:lnTo>
                        <a:pt x="8" y="32"/>
                      </a:lnTo>
                      <a:lnTo>
                        <a:pt x="0" y="16"/>
                      </a:lnTo>
                      <a:lnTo>
                        <a:pt x="8" y="0"/>
                      </a:lnTo>
                      <a:lnTo>
                        <a:pt x="24" y="0"/>
                      </a:lnTo>
                      <a:lnTo>
                        <a:pt x="40" y="8"/>
                      </a:lnTo>
                      <a:lnTo>
                        <a:pt x="48" y="24"/>
                      </a:lnTo>
                      <a:lnTo>
                        <a:pt x="40" y="40"/>
                      </a:lnTo>
                      <a:close/>
                    </a:path>
                  </a:pathLst>
                </a:custGeom>
                <a:grpFill/>
                <a:ln w="1270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fr-FR" sz="140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4824012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sz="4800" b="0" i="0" spc="-150" noProof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Why a Tat based vaccine</a:t>
            </a:r>
            <a:endParaRPr lang="fr-FR" sz="4800" b="0" i="0" spc="-150" noProof="1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9512" y="990600"/>
            <a:ext cx="8888288" cy="4133824"/>
          </a:xfrm>
        </p:spPr>
        <p:txBody>
          <a:bodyPr/>
          <a:lstStyle/>
          <a:p>
            <a:pPr marL="393192" indent="-393192" defTabSz="914400">
              <a:lnSpc>
                <a:spcPct val="80000"/>
              </a:lnSpc>
              <a:spcBef>
                <a:spcPts val="768"/>
              </a:spcBef>
              <a:buClr>
                <a:srgbClr val="000000"/>
              </a:buClr>
            </a:pPr>
            <a:r>
              <a:rPr lang="en-US" sz="1800" noProof="1" smtClean="0"/>
              <a:t> Tat is good target for inhibition as the early </a:t>
            </a:r>
            <a:r>
              <a:rPr lang="en-US" sz="1800" noProof="1"/>
              <a:t>activator of the </a:t>
            </a:r>
            <a:r>
              <a:rPr lang="en-US" sz="1800" noProof="1" smtClean="0"/>
              <a:t>retrovirus  expression</a:t>
            </a:r>
          </a:p>
          <a:p>
            <a:pPr defTabSz="914400">
              <a:lnSpc>
                <a:spcPct val="80000"/>
              </a:lnSpc>
              <a:spcBef>
                <a:spcPts val="768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1800" noProof="1" smtClean="0">
                <a:solidFill>
                  <a:schemeClr val="tx1"/>
                </a:solidFill>
              </a:rPr>
              <a:t>Tat Inhibition </a:t>
            </a:r>
            <a:r>
              <a:rPr lang="en-US" sz="1800" noProof="1">
                <a:solidFill>
                  <a:schemeClr val="tx1"/>
                </a:solidFill>
              </a:rPr>
              <a:t>w</a:t>
            </a:r>
            <a:r>
              <a:rPr lang="en-US" sz="1800" noProof="1" smtClean="0">
                <a:solidFill>
                  <a:schemeClr val="tx1"/>
                </a:solidFill>
              </a:rPr>
              <a:t>ould </a:t>
            </a:r>
            <a:r>
              <a:rPr lang="en-US" sz="1800" noProof="1">
                <a:solidFill>
                  <a:schemeClr val="tx1"/>
                </a:solidFill>
              </a:rPr>
              <a:t>block efficiently </a:t>
            </a:r>
            <a:r>
              <a:rPr lang="en-US" sz="1800" noProof="1" smtClean="0">
                <a:solidFill>
                  <a:schemeClr val="tx1"/>
                </a:solidFill>
              </a:rPr>
              <a:t>the viral </a:t>
            </a:r>
            <a:r>
              <a:rPr lang="en-US" sz="1800" noProof="1">
                <a:solidFill>
                  <a:schemeClr val="tx1"/>
                </a:solidFill>
              </a:rPr>
              <a:t>life </a:t>
            </a:r>
            <a:r>
              <a:rPr lang="en-US" sz="1800" noProof="1" smtClean="0">
                <a:solidFill>
                  <a:schemeClr val="tx1"/>
                </a:solidFill>
              </a:rPr>
              <a:t>cycle and virion release </a:t>
            </a:r>
          </a:p>
          <a:p>
            <a:pPr defTabSz="914400">
              <a:lnSpc>
                <a:spcPct val="80000"/>
              </a:lnSpc>
              <a:spcBef>
                <a:spcPts val="768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1800" noProof="1" smtClean="0">
                <a:solidFill>
                  <a:schemeClr val="tx1"/>
                </a:solidFill>
              </a:rPr>
              <a:t>It could inhibit the reactivating of latent </a:t>
            </a:r>
            <a:r>
              <a:rPr lang="en-US" sz="1800" noProof="1">
                <a:solidFill>
                  <a:schemeClr val="tx1"/>
                </a:solidFill>
              </a:rPr>
              <a:t>viral </a:t>
            </a:r>
            <a:r>
              <a:rPr lang="en-US" sz="1800" noProof="1" smtClean="0">
                <a:solidFill>
                  <a:schemeClr val="tx1"/>
                </a:solidFill>
              </a:rPr>
              <a:t>reservoirs</a:t>
            </a:r>
          </a:p>
          <a:p>
            <a:pPr marL="393192" indent="-393192" defTabSz="914400">
              <a:lnSpc>
                <a:spcPct val="80000"/>
              </a:lnSpc>
              <a:spcBef>
                <a:spcPts val="768"/>
              </a:spcBef>
              <a:buClr>
                <a:srgbClr val="000000"/>
              </a:buClr>
            </a:pPr>
            <a:r>
              <a:rPr lang="en-US" sz="1800" noProof="1" smtClean="0">
                <a:solidFill>
                  <a:schemeClr val="tx1"/>
                </a:solidFill>
              </a:rPr>
              <a:t>Few attemps have been made to develop pharmacological inhibitors of Tat</a:t>
            </a:r>
          </a:p>
          <a:p>
            <a:pPr marL="393192" indent="-393192" defTabSz="914400">
              <a:lnSpc>
                <a:spcPct val="80000"/>
              </a:lnSpc>
              <a:spcBef>
                <a:spcPts val="768"/>
              </a:spcBef>
              <a:buClr>
                <a:srgbClr val="000000"/>
              </a:buClr>
            </a:pPr>
            <a:endParaRPr lang="en-US" sz="1800" noProof="1" smtClean="0">
              <a:solidFill>
                <a:schemeClr val="tx1"/>
              </a:solidFill>
            </a:endParaRPr>
          </a:p>
          <a:p>
            <a:pPr marL="393192" indent="-393192" defTabSz="914400">
              <a:lnSpc>
                <a:spcPct val="80000"/>
              </a:lnSpc>
              <a:spcBef>
                <a:spcPts val="768"/>
              </a:spcBef>
              <a:buClr>
                <a:srgbClr val="000000"/>
              </a:buClr>
            </a:pPr>
            <a:r>
              <a:rPr lang="en-US" sz="1800" noProof="1"/>
              <a:t>Neutralization of extra cellular Tat </a:t>
            </a:r>
            <a:r>
              <a:rPr lang="en-US" sz="1800" noProof="1" smtClean="0"/>
              <a:t>would </a:t>
            </a:r>
            <a:r>
              <a:rPr lang="en-US" sz="1800" noProof="1"/>
              <a:t>prevent </a:t>
            </a:r>
            <a:r>
              <a:rPr lang="en-US" sz="1800" noProof="1" smtClean="0"/>
              <a:t>the binding of Tat to cell membranes and receptors </a:t>
            </a:r>
          </a:p>
          <a:p>
            <a:pPr defTabSz="914400">
              <a:lnSpc>
                <a:spcPct val="80000"/>
              </a:lnSpc>
              <a:spcBef>
                <a:spcPts val="768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1800" noProof="1" smtClean="0">
                <a:solidFill>
                  <a:schemeClr val="tx1"/>
                </a:solidFill>
              </a:rPr>
              <a:t>To Inhibit the toxic activities </a:t>
            </a:r>
            <a:r>
              <a:rPr lang="en-US" sz="1800" noProof="1">
                <a:solidFill>
                  <a:schemeClr val="tx1"/>
                </a:solidFill>
              </a:rPr>
              <a:t>of Tat on immune </a:t>
            </a:r>
            <a:r>
              <a:rPr lang="en-US" sz="1800" noProof="1" smtClean="0">
                <a:solidFill>
                  <a:schemeClr val="tx1"/>
                </a:solidFill>
              </a:rPr>
              <a:t>cells and pathways, </a:t>
            </a:r>
            <a:r>
              <a:rPr lang="en-US" sz="1800" noProof="1">
                <a:solidFill>
                  <a:schemeClr val="tx1"/>
                </a:solidFill>
              </a:rPr>
              <a:t>leading to </a:t>
            </a:r>
            <a:r>
              <a:rPr lang="en-US" sz="1800" noProof="1" smtClean="0">
                <a:solidFill>
                  <a:schemeClr val="tx1"/>
                </a:solidFill>
              </a:rPr>
              <a:t>restoring immune fonctions or decreasing pathogenicity</a:t>
            </a:r>
          </a:p>
          <a:p>
            <a:pPr defTabSz="914400">
              <a:lnSpc>
                <a:spcPct val="80000"/>
              </a:lnSpc>
              <a:spcBef>
                <a:spcPts val="768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lang="en-US" sz="1800" noProof="1">
              <a:solidFill>
                <a:schemeClr val="tx1"/>
              </a:solidFill>
            </a:endParaRPr>
          </a:p>
          <a:p>
            <a:pPr marL="393192" indent="-393192" defTabSz="914400">
              <a:lnSpc>
                <a:spcPct val="80000"/>
              </a:lnSpc>
              <a:spcBef>
                <a:spcPts val="768"/>
              </a:spcBef>
              <a:buClr>
                <a:srgbClr val="000000"/>
              </a:buClr>
            </a:pPr>
            <a:r>
              <a:rPr lang="en-US" sz="1800" noProof="1" smtClean="0"/>
              <a:t>Neutralization </a:t>
            </a:r>
            <a:r>
              <a:rPr lang="en-US" sz="1800" noProof="1"/>
              <a:t>of Tat </a:t>
            </a:r>
            <a:r>
              <a:rPr lang="en-US" sz="1800" noProof="1" smtClean="0"/>
              <a:t>during infection could </a:t>
            </a:r>
            <a:r>
              <a:rPr lang="en-US" sz="1800" noProof="1"/>
              <a:t>be an important objective, making Tat a potential </a:t>
            </a:r>
            <a:r>
              <a:rPr lang="en-US" sz="1800" noProof="1" smtClean="0"/>
              <a:t>therapeutic vaccine </a:t>
            </a:r>
            <a:r>
              <a:rPr lang="en-US" sz="1800" dirty="0"/>
              <a:t>candidate.</a:t>
            </a:r>
          </a:p>
          <a:p>
            <a:pPr defTabSz="914400">
              <a:lnSpc>
                <a:spcPct val="80000"/>
              </a:lnSpc>
              <a:spcBef>
                <a:spcPts val="768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GB" altLang="fr-FR" sz="1800" dirty="0" err="1" smtClean="0">
                <a:solidFill>
                  <a:schemeClr val="tx1"/>
                </a:solidFill>
              </a:rPr>
              <a:t>Tat</a:t>
            </a:r>
            <a:r>
              <a:rPr lang="en-GB" altLang="fr-FR" sz="1800" dirty="0" smtClean="0">
                <a:solidFill>
                  <a:schemeClr val="tx1"/>
                </a:solidFill>
              </a:rPr>
              <a:t> </a:t>
            </a:r>
            <a:r>
              <a:rPr lang="en-GB" altLang="fr-FR" sz="1800" dirty="0">
                <a:solidFill>
                  <a:schemeClr val="tx1"/>
                </a:solidFill>
              </a:rPr>
              <a:t>still secreted under </a:t>
            </a:r>
            <a:r>
              <a:rPr lang="en-GB" altLang="fr-FR" sz="1800" dirty="0" smtClean="0">
                <a:solidFill>
                  <a:schemeClr val="tx1"/>
                </a:solidFill>
              </a:rPr>
              <a:t>ART (S. </a:t>
            </a:r>
            <a:r>
              <a:rPr lang="en-GB" altLang="fr-FR" sz="1800" dirty="0" err="1" smtClean="0">
                <a:solidFill>
                  <a:schemeClr val="tx1"/>
                </a:solidFill>
              </a:rPr>
              <a:t>Mediouni</a:t>
            </a:r>
            <a:r>
              <a:rPr lang="en-GB" altLang="fr-FR" sz="1800" dirty="0" smtClean="0">
                <a:solidFill>
                  <a:schemeClr val="tx1"/>
                </a:solidFill>
              </a:rPr>
              <a:t> Inf</a:t>
            </a:r>
            <a:r>
              <a:rPr lang="en-GB" altLang="fr-FR" sz="1800" dirty="0">
                <a:solidFill>
                  <a:schemeClr val="tx1"/>
                </a:solidFill>
              </a:rPr>
              <a:t>. Dis. 2012</a:t>
            </a:r>
            <a:r>
              <a:rPr lang="en-GB" altLang="fr-FR" sz="1800" dirty="0" smtClean="0">
                <a:solidFill>
                  <a:schemeClr val="tx1"/>
                </a:solidFill>
              </a:rPr>
              <a:t>)</a:t>
            </a:r>
            <a:endParaRPr lang="en-US" sz="1800" noProof="1" smtClean="0">
              <a:solidFill>
                <a:schemeClr val="tx1"/>
              </a:solidFill>
            </a:endParaRPr>
          </a:p>
          <a:p>
            <a:pPr defTabSz="914400">
              <a:lnSpc>
                <a:spcPct val="80000"/>
              </a:lnSpc>
              <a:spcBef>
                <a:spcPts val="768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Blocking replication of latent virus in reservoir cells during </a:t>
            </a:r>
            <a:r>
              <a:rPr lang="en-US" sz="1800" dirty="0" smtClean="0">
                <a:solidFill>
                  <a:schemeClr val="tx1"/>
                </a:solidFill>
              </a:rPr>
              <a:t>HAART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1"/>
            <a:ext cx="8655496" cy="756320"/>
          </a:xfrm>
        </p:spPr>
        <p:txBody>
          <a:bodyPr>
            <a:noAutofit/>
          </a:bodyPr>
          <a:lstStyle/>
          <a:p>
            <a:pPr defTabSz="914400">
              <a:spcBef>
                <a:spcPts val="0"/>
              </a:spcBef>
            </a:pPr>
            <a:r>
              <a:rPr lang="en-US" sz="2800" noProof="1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I</a:t>
            </a:r>
            <a:r>
              <a:rPr lang="en-US" sz="2800" noProof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mmune response </a:t>
            </a:r>
            <a:r>
              <a:rPr lang="en-US" sz="2800" noProof="1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to Tat </a:t>
            </a:r>
            <a:r>
              <a:rPr lang="en-US" sz="2800" noProof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could protect </a:t>
            </a:r>
            <a:r>
              <a:rPr lang="en-US" sz="2800" noProof="1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subjects from </a:t>
            </a:r>
            <a:r>
              <a:rPr lang="en-US" sz="2800" noProof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disease progression?</a:t>
            </a:r>
            <a:r>
              <a:rPr lang="fr-FR" sz="2800" noProof="1">
                <a:solidFill>
                  <a:srgbClr val="1D4775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/>
            </a:r>
            <a:br>
              <a:rPr lang="fr-FR" sz="2800" noProof="1">
                <a:solidFill>
                  <a:srgbClr val="1D4775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</a:br>
            <a:r>
              <a:rPr lang="fr-FR" sz="2000" noProof="1" smtClean="0">
                <a:solidFill>
                  <a:srgbClr val="1D4775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Studies suggest that  presence of Antibodies </a:t>
            </a:r>
            <a:r>
              <a:rPr lang="fr-FR" sz="2000" noProof="1">
                <a:solidFill>
                  <a:srgbClr val="1D4775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to Tat  could correlate with slower progression </a:t>
            </a:r>
            <a:r>
              <a:rPr lang="en-US" sz="2000" dirty="0">
                <a:solidFill>
                  <a:srgbClr val="1D4775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long term survival in human</a:t>
            </a:r>
            <a:r>
              <a:rPr lang="fr-FR" sz="2800" noProof="1">
                <a:solidFill>
                  <a:srgbClr val="1D4775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/>
            </a:r>
            <a:br>
              <a:rPr lang="fr-FR" sz="2800" noProof="1">
                <a:solidFill>
                  <a:srgbClr val="1D4775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</a:br>
            <a:r>
              <a:rPr lang="en-US" sz="2800" dirty="0">
                <a:solidFill>
                  <a:srgbClr val="1D4775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/>
            </a:r>
            <a:br>
              <a:rPr lang="en-US" sz="2800" dirty="0">
                <a:solidFill>
                  <a:srgbClr val="1D4775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</a:br>
            <a:endParaRPr lang="fr-FR" sz="2800" b="0" i="0" spc="-150" noProof="1">
              <a:solidFill>
                <a:srgbClr val="1D4775"/>
              </a:solidFill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72642" y="1700808"/>
            <a:ext cx="8148571" cy="3640693"/>
          </a:xfrm>
        </p:spPr>
        <p:txBody>
          <a:bodyPr>
            <a:normAutofit/>
          </a:bodyPr>
          <a:lstStyle/>
          <a:p>
            <a:pPr marL="449263" lvl="1" indent="-279400"/>
            <a:r>
              <a:rPr lang="en-US" sz="1200" dirty="0"/>
              <a:t>Re et al. </a:t>
            </a:r>
            <a:r>
              <a:rPr lang="en-US" sz="1200" dirty="0" smtClean="0"/>
              <a:t>1995</a:t>
            </a:r>
            <a:r>
              <a:rPr lang="en-US" sz="1200" dirty="0"/>
              <a:t>: Retrospective study in 10 HIV hemophiliac patients followed for 10 years: inverse correlation between </a:t>
            </a:r>
            <a:r>
              <a:rPr lang="en-US" sz="1200" b="1" dirty="0"/>
              <a:t>Anti Tat Ab and clinical </a:t>
            </a:r>
            <a:r>
              <a:rPr lang="en-US" sz="1200" b="1" dirty="0" smtClean="0"/>
              <a:t>progression</a:t>
            </a:r>
            <a:endParaRPr lang="en-US" sz="1200" b="1" dirty="0"/>
          </a:p>
          <a:p>
            <a:pPr marL="449263" lvl="1" indent="-279400"/>
            <a:r>
              <a:rPr lang="en-US" sz="1200" dirty="0" smtClean="0"/>
              <a:t>Re et al. 2001: 44/53 Drug users patients with ART, had Ab to Tat (Tat full length 1-80); inverse correlation </a:t>
            </a:r>
            <a:r>
              <a:rPr lang="en-US" sz="1200" b="1" dirty="0" smtClean="0"/>
              <a:t>between high level of Tat Ab and viral load</a:t>
            </a:r>
            <a:r>
              <a:rPr lang="en-US" sz="1200" dirty="0" smtClean="0"/>
              <a:t> as measured by HIV RNA.</a:t>
            </a:r>
          </a:p>
          <a:p>
            <a:pPr marL="449263" lvl="1" indent="-279400"/>
            <a:r>
              <a:rPr lang="en-US" sz="1200" dirty="0" err="1" smtClean="0"/>
              <a:t>Zagury</a:t>
            </a:r>
            <a:r>
              <a:rPr lang="en-US" sz="1200" dirty="0" smtClean="0"/>
              <a:t> et al 1998: in 182 non </a:t>
            </a:r>
            <a:r>
              <a:rPr lang="en-US" sz="1200" dirty="0" err="1" smtClean="0"/>
              <a:t>progressors</a:t>
            </a:r>
            <a:r>
              <a:rPr lang="en-US" sz="1200" dirty="0" smtClean="0"/>
              <a:t> NP (26 P-NP) follow up 1-2 years. Inverse correlation (p=0,001) between </a:t>
            </a:r>
            <a:r>
              <a:rPr lang="en-US" sz="1200" b="1" dirty="0" smtClean="0"/>
              <a:t>Tat Ab titers and p24 Ag</a:t>
            </a:r>
            <a:r>
              <a:rPr lang="en-US" sz="1200" dirty="0" smtClean="0"/>
              <a:t>, CD4 level and clinical signs of progression</a:t>
            </a:r>
          </a:p>
          <a:p>
            <a:pPr marL="449263" lvl="1" indent="-279400"/>
            <a:r>
              <a:rPr lang="en-US" sz="1200" dirty="0" smtClean="0"/>
              <a:t>Richardson et al </a:t>
            </a:r>
            <a:r>
              <a:rPr lang="en-US" sz="1200" dirty="0"/>
              <a:t>2003. GRIV </a:t>
            </a:r>
            <a:r>
              <a:rPr lang="en-US" sz="1200" dirty="0" smtClean="0"/>
              <a:t>cohort: </a:t>
            </a:r>
            <a:r>
              <a:rPr lang="en-US" sz="1200" dirty="0"/>
              <a:t>Antibodies to Tat and </a:t>
            </a:r>
            <a:r>
              <a:rPr lang="en-US" sz="1200" dirty="0" smtClean="0"/>
              <a:t>not to </a:t>
            </a:r>
            <a:r>
              <a:rPr lang="en-US" sz="1200" dirty="0" err="1" smtClean="0"/>
              <a:t>Vpr</a:t>
            </a:r>
            <a:r>
              <a:rPr lang="en-US" sz="1200" dirty="0" smtClean="0"/>
              <a:t> associated </a:t>
            </a:r>
            <a:r>
              <a:rPr lang="en-US" sz="1200" dirty="0"/>
              <a:t>with maintenance of long-term non-progression </a:t>
            </a:r>
            <a:r>
              <a:rPr lang="en-US" sz="1200" dirty="0" smtClean="0"/>
              <a:t>(epitopes in Tat :N </a:t>
            </a:r>
            <a:r>
              <a:rPr lang="en-US" sz="1200" dirty="0" err="1" smtClean="0"/>
              <a:t>ter</a:t>
            </a:r>
            <a:r>
              <a:rPr lang="en-US" sz="1200" dirty="0" smtClean="0"/>
              <a:t>, basic domain and C </a:t>
            </a:r>
            <a:r>
              <a:rPr lang="en-US" sz="1200" dirty="0" err="1" smtClean="0"/>
              <a:t>ter</a:t>
            </a:r>
            <a:r>
              <a:rPr lang="en-US" sz="1200" dirty="0" smtClean="0"/>
              <a:t> Tat).</a:t>
            </a:r>
            <a:r>
              <a:rPr lang="en-US" sz="1200" dirty="0"/>
              <a:t> </a:t>
            </a:r>
            <a:r>
              <a:rPr lang="en-US" sz="1200" dirty="0" smtClean="0"/>
              <a:t>A </a:t>
            </a:r>
            <a:r>
              <a:rPr lang="en-US" sz="1200" dirty="0"/>
              <a:t>correlation was observed between anti-Tat IgG titers and </a:t>
            </a:r>
            <a:r>
              <a:rPr lang="en-US" sz="1200" dirty="0" smtClean="0"/>
              <a:t>cross-reactivity with </a:t>
            </a:r>
            <a:r>
              <a:rPr lang="en-US" sz="1200" dirty="0"/>
              <a:t>Tat from diverse viral isolates, including HIV-1 subtype-E (CMU08) and SIVmac251 Tat </a:t>
            </a:r>
            <a:r>
              <a:rPr lang="en-US" sz="1200" dirty="0" smtClean="0"/>
              <a:t>.</a:t>
            </a:r>
          </a:p>
          <a:p>
            <a:pPr marL="449263" lvl="1" indent="-279400"/>
            <a:endParaRPr lang="en-US" sz="1200" dirty="0" smtClean="0"/>
          </a:p>
          <a:p>
            <a:pPr marL="449263" lvl="1" indent="-279400"/>
            <a:r>
              <a:rPr lang="en-US" sz="1200" dirty="0" err="1" smtClean="0"/>
              <a:t>Rezza</a:t>
            </a:r>
            <a:r>
              <a:rPr lang="en-US" sz="1200" dirty="0" smtClean="0"/>
              <a:t> et al J. </a:t>
            </a:r>
            <a:r>
              <a:rPr lang="en-US" sz="1200" dirty="0" err="1" smtClean="0"/>
              <a:t>inf</a:t>
            </a:r>
            <a:r>
              <a:rPr lang="en-US" sz="1200" dirty="0" smtClean="0"/>
              <a:t> Dis 2005. : Ab to native Tat IIIB retrospective study of 252 subjects mean follow up 7,2 years: anti-tat positive subjects (11%) had a </a:t>
            </a:r>
            <a:r>
              <a:rPr lang="en-US" sz="1200" b="1" dirty="0" smtClean="0"/>
              <a:t>60% lower risk</a:t>
            </a:r>
            <a:r>
              <a:rPr lang="en-US" sz="1200" dirty="0" smtClean="0"/>
              <a:t> of disease progression. </a:t>
            </a:r>
          </a:p>
          <a:p>
            <a:pPr marL="449263" lvl="1" indent="-279400">
              <a:tabLst>
                <a:tab pos="4310063" algn="r"/>
              </a:tabLst>
            </a:pPr>
            <a:r>
              <a:rPr lang="fr-FR" sz="1200" dirty="0" err="1">
                <a:solidFill>
                  <a:srgbClr val="000000"/>
                </a:solidFill>
              </a:rPr>
              <a:t>Senkaali</a:t>
            </a:r>
            <a:r>
              <a:rPr lang="fr-FR" sz="1200" dirty="0">
                <a:solidFill>
                  <a:srgbClr val="000000"/>
                </a:solidFill>
              </a:rPr>
              <a:t> </a:t>
            </a:r>
            <a:r>
              <a:rPr lang="fr-FR" sz="1200" dirty="0" err="1">
                <a:solidFill>
                  <a:srgbClr val="000000"/>
                </a:solidFill>
              </a:rPr>
              <a:t>D,et</a:t>
            </a:r>
            <a:r>
              <a:rPr lang="fr-FR" sz="1200" dirty="0">
                <a:solidFill>
                  <a:srgbClr val="000000"/>
                </a:solidFill>
              </a:rPr>
              <a:t> al. AIDS </a:t>
            </a:r>
            <a:r>
              <a:rPr lang="fr-FR" sz="1200" dirty="0" err="1">
                <a:solidFill>
                  <a:srgbClr val="000000"/>
                </a:solidFill>
              </a:rPr>
              <a:t>Res</a:t>
            </a:r>
            <a:r>
              <a:rPr lang="fr-FR" sz="1200" dirty="0">
                <a:solidFill>
                  <a:srgbClr val="000000"/>
                </a:solidFill>
              </a:rPr>
              <a:t> Hum </a:t>
            </a:r>
            <a:r>
              <a:rPr lang="fr-FR" sz="1200" dirty="0" err="1">
                <a:solidFill>
                  <a:srgbClr val="000000"/>
                </a:solidFill>
              </a:rPr>
              <a:t>Retroviruses</a:t>
            </a:r>
            <a:r>
              <a:rPr lang="fr-FR" sz="1200" dirty="0">
                <a:solidFill>
                  <a:srgbClr val="000000"/>
                </a:solidFill>
              </a:rPr>
              <a:t>. 2008: No </a:t>
            </a:r>
            <a:r>
              <a:rPr lang="fr-FR" sz="1200" dirty="0" err="1">
                <a:solidFill>
                  <a:srgbClr val="000000"/>
                </a:solidFill>
              </a:rPr>
              <a:t>correlation</a:t>
            </a:r>
            <a:r>
              <a:rPr lang="fr-FR" sz="1200" dirty="0">
                <a:solidFill>
                  <a:srgbClr val="000000"/>
                </a:solidFill>
              </a:rPr>
              <a:t> </a:t>
            </a:r>
            <a:r>
              <a:rPr lang="fr-FR" sz="1200" dirty="0" err="1">
                <a:solidFill>
                  <a:srgbClr val="000000"/>
                </a:solidFill>
              </a:rPr>
              <a:t>between</a:t>
            </a:r>
            <a:r>
              <a:rPr lang="fr-FR" sz="1200" dirty="0">
                <a:solidFill>
                  <a:srgbClr val="000000"/>
                </a:solidFill>
              </a:rPr>
              <a:t> Tat Ab and </a:t>
            </a:r>
            <a:r>
              <a:rPr lang="fr-FR" sz="1200" dirty="0" err="1">
                <a:solidFill>
                  <a:srgbClr val="000000"/>
                </a:solidFill>
              </a:rPr>
              <a:t>disease</a:t>
            </a:r>
            <a:r>
              <a:rPr lang="fr-FR" sz="1200" dirty="0">
                <a:solidFill>
                  <a:srgbClr val="000000"/>
                </a:solidFill>
              </a:rPr>
              <a:t> progression in a </a:t>
            </a:r>
            <a:r>
              <a:rPr lang="fr-FR" sz="1200" dirty="0" err="1">
                <a:solidFill>
                  <a:srgbClr val="000000"/>
                </a:solidFill>
              </a:rPr>
              <a:t>cohort</a:t>
            </a:r>
            <a:r>
              <a:rPr lang="fr-FR" sz="1200" dirty="0">
                <a:solidFill>
                  <a:srgbClr val="000000"/>
                </a:solidFill>
              </a:rPr>
              <a:t> in Uganda </a:t>
            </a:r>
            <a:r>
              <a:rPr lang="fr-FR" sz="1200" dirty="0" err="1">
                <a:solidFill>
                  <a:srgbClr val="000000"/>
                </a:solidFill>
              </a:rPr>
              <a:t>when</a:t>
            </a:r>
            <a:r>
              <a:rPr lang="fr-FR" sz="1200" dirty="0">
                <a:solidFill>
                  <a:srgbClr val="000000"/>
                </a:solidFill>
              </a:rPr>
              <a:t> </a:t>
            </a:r>
            <a:r>
              <a:rPr lang="fr-FR" sz="1200" dirty="0" err="1">
                <a:solidFill>
                  <a:srgbClr val="000000"/>
                </a:solidFill>
              </a:rPr>
              <a:t>using</a:t>
            </a:r>
            <a:r>
              <a:rPr lang="fr-FR" sz="1200" dirty="0">
                <a:solidFill>
                  <a:srgbClr val="000000"/>
                </a:solidFill>
              </a:rPr>
              <a:t> </a:t>
            </a:r>
            <a:r>
              <a:rPr lang="fr-FR" sz="1200" dirty="0" err="1">
                <a:solidFill>
                  <a:srgbClr val="000000"/>
                </a:solidFill>
              </a:rPr>
              <a:t>differents</a:t>
            </a:r>
            <a:r>
              <a:rPr lang="fr-FR" sz="1200" dirty="0">
                <a:solidFill>
                  <a:srgbClr val="000000"/>
                </a:solidFill>
              </a:rPr>
              <a:t> </a:t>
            </a:r>
            <a:r>
              <a:rPr lang="fr-FR" sz="1200" dirty="0" err="1">
                <a:solidFill>
                  <a:srgbClr val="000000"/>
                </a:solidFill>
              </a:rPr>
              <a:t>variants</a:t>
            </a:r>
            <a:r>
              <a:rPr lang="fr-FR" sz="1200" dirty="0">
                <a:solidFill>
                  <a:srgbClr val="000000"/>
                </a:solidFill>
              </a:rPr>
              <a:t> of Tat </a:t>
            </a:r>
            <a:r>
              <a:rPr lang="fr-FR" sz="1200" dirty="0" err="1">
                <a:solidFill>
                  <a:srgbClr val="000000"/>
                </a:solidFill>
              </a:rPr>
              <a:t>proteins</a:t>
            </a:r>
            <a:endParaRPr lang="fr-FR" sz="1200" dirty="0">
              <a:solidFill>
                <a:srgbClr val="000000"/>
              </a:solidFill>
            </a:endParaRPr>
          </a:p>
          <a:p>
            <a:pPr marL="449263" lvl="1" indent="-279400"/>
            <a:endParaRPr lang="en-US" sz="1200" dirty="0" smtClean="0"/>
          </a:p>
          <a:p>
            <a:pPr marL="449263" lvl="1" indent="-279400">
              <a:tabLst>
                <a:tab pos="4310063" algn="r"/>
              </a:tabLst>
            </a:pPr>
            <a:r>
              <a:rPr lang="en-US" sz="1200" dirty="0" err="1" smtClean="0"/>
              <a:t>Bellino</a:t>
            </a:r>
            <a:r>
              <a:rPr lang="en-US" sz="1200" dirty="0" smtClean="0"/>
              <a:t> et al. </a:t>
            </a:r>
            <a:r>
              <a:rPr lang="en-US" sz="1200" dirty="0" err="1" smtClean="0"/>
              <a:t>Retrovirology</a:t>
            </a:r>
            <a:r>
              <a:rPr lang="en-US" sz="1200" dirty="0" smtClean="0"/>
              <a:t> 2014. Prospective study </a:t>
            </a:r>
            <a:r>
              <a:rPr lang="en-US" sz="1200" dirty="0"/>
              <a:t>in </a:t>
            </a:r>
            <a:r>
              <a:rPr lang="en-US" sz="1200" dirty="0" smtClean="0"/>
              <a:t>61 asymptomatic </a:t>
            </a:r>
            <a:r>
              <a:rPr lang="en-US" sz="1200" dirty="0"/>
              <a:t>drug-naïve HIV-infected adult volunteers </a:t>
            </a:r>
            <a:r>
              <a:rPr lang="en-US" sz="1200" dirty="0" smtClean="0"/>
              <a:t>same baseline for CD4, follow up to 42 months, 20/60 with </a:t>
            </a:r>
            <a:r>
              <a:rPr lang="en-US" sz="1200" dirty="0" err="1" smtClean="0"/>
              <a:t>anti Tat</a:t>
            </a:r>
            <a:r>
              <a:rPr lang="en-US" sz="1200" dirty="0" smtClean="0"/>
              <a:t> Ab, 11 with high persistent levels and 9 with lower level Tat Ab. Inverse correlation was found between high Tat Ab titers and CD4 decline, increase in viral load and start of HAART.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38092" y="5013176"/>
            <a:ext cx="8038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Conflicting results suggest that anti-Tat antibodies when detectable are not necessarily efficient against Tat</a:t>
            </a:r>
          </a:p>
        </p:txBody>
      </p:sp>
    </p:spTree>
    <p:extLst>
      <p:ext uri="{BB962C8B-B14F-4D97-AF65-F5344CB8AC3E}">
        <p14:creationId xmlns:p14="http://schemas.microsoft.com/office/powerpoint/2010/main" val="34284574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82000" cy="972344"/>
          </a:xfrm>
        </p:spPr>
        <p:txBody>
          <a:bodyPr>
            <a:noAutofit/>
          </a:bodyPr>
          <a:lstStyle/>
          <a:p>
            <a:pPr defTabSz="914400">
              <a:spcBef>
                <a:spcPts val="0"/>
              </a:spcBef>
            </a:pPr>
            <a:r>
              <a:rPr lang="fr-FR" sz="3600" b="0" i="0" spc="-150" noProof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CTL to Tat correlate with slower progression ?</a:t>
            </a:r>
            <a:endParaRPr lang="fr-FR" sz="2400" b="0" i="0" spc="-150" noProof="1">
              <a:solidFill>
                <a:srgbClr val="1D4775"/>
              </a:solidFill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9512" y="1124744"/>
            <a:ext cx="8382000" cy="4392488"/>
          </a:xfrm>
        </p:spPr>
        <p:txBody>
          <a:bodyPr>
            <a:noAutofit/>
          </a:bodyPr>
          <a:lstStyle/>
          <a:p>
            <a:pPr lvl="1"/>
            <a:r>
              <a:rPr lang="en-US" sz="1800" dirty="0" smtClean="0"/>
              <a:t>Froebel et al . AIDS res Hum Ret 1994. </a:t>
            </a:r>
            <a:br>
              <a:rPr lang="en-US" sz="1800" dirty="0" smtClean="0"/>
            </a:br>
            <a:r>
              <a:rPr lang="en-US" sz="1800" dirty="0" smtClean="0"/>
              <a:t>In 130 children from infected mothers: 9 infected newborns followed for 18 months, 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6/9 had CTL of HIV proteins, </a:t>
            </a:r>
            <a:r>
              <a:rPr lang="en-US" sz="1800" dirty="0" smtClean="0"/>
              <a:t>Tat specific CTL was the earliest immune response and it was associated with better clinical </a:t>
            </a:r>
            <a:r>
              <a:rPr lang="en-US" sz="1800" dirty="0" err="1" smtClean="0"/>
              <a:t>profil</a:t>
            </a:r>
            <a:r>
              <a:rPr lang="en-US" sz="1800" dirty="0" smtClean="0"/>
              <a:t> (NS).</a:t>
            </a:r>
          </a:p>
          <a:p>
            <a:pPr lvl="1"/>
            <a:endParaRPr lang="en-US" sz="1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sz="1800" dirty="0" smtClean="0"/>
              <a:t>Van </a:t>
            </a:r>
            <a:r>
              <a:rPr lang="en-US" sz="1800" dirty="0" err="1" smtClean="0"/>
              <a:t>baalen</a:t>
            </a:r>
            <a:r>
              <a:rPr lang="en-US" sz="1800" dirty="0" smtClean="0"/>
              <a:t> et al. J Gen </a:t>
            </a:r>
            <a:r>
              <a:rPr lang="en-US" sz="1800" dirty="0" err="1" smtClean="0"/>
              <a:t>Virol</a:t>
            </a:r>
            <a:r>
              <a:rPr lang="en-US" sz="1800" dirty="0" smtClean="0"/>
              <a:t> 1997.</a:t>
            </a:r>
            <a:br>
              <a:rPr lang="en-US" sz="1800" dirty="0" smtClean="0"/>
            </a:br>
            <a:r>
              <a:rPr lang="en-US" sz="1800" dirty="0" smtClean="0"/>
              <a:t> In 12 </a:t>
            </a:r>
            <a:r>
              <a:rPr lang="en-US" sz="1800" dirty="0" err="1" smtClean="0"/>
              <a:t>seropositives</a:t>
            </a:r>
            <a:r>
              <a:rPr lang="en-US" sz="1800" dirty="0" smtClean="0"/>
              <a:t> (9 seroconverting) follow up 10 years, 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frequency of CTL specific for Tat and Rev significantly higher in NP than Rapid </a:t>
            </a:r>
            <a:r>
              <a:rPr lang="en-US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Progressors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/>
              <a:t>(</a:t>
            </a:r>
            <a:r>
              <a:rPr lang="en-US" sz="1800" dirty="0" smtClean="0"/>
              <a:t>no correlation with CTL to gag , RT or </a:t>
            </a:r>
            <a:r>
              <a:rPr lang="en-US" sz="1800" dirty="0" err="1" smtClean="0"/>
              <a:t>nef</a:t>
            </a:r>
            <a:r>
              <a:rPr lang="en-US" sz="1800" dirty="0" smtClean="0"/>
              <a:t>).</a:t>
            </a:r>
          </a:p>
          <a:p>
            <a:pPr marL="517525" lvl="1" indent="0">
              <a:buNone/>
            </a:pPr>
            <a:endParaRPr lang="en-US" sz="1800" dirty="0" smtClean="0"/>
          </a:p>
          <a:p>
            <a:pPr lvl="1"/>
            <a:r>
              <a:rPr lang="en-US" sz="1800" dirty="0" err="1" smtClean="0"/>
              <a:t>Addo</a:t>
            </a:r>
            <a:r>
              <a:rPr lang="en-US" sz="1800" dirty="0" smtClean="0"/>
              <a:t> et al. PNAS 2001.</a:t>
            </a:r>
            <a:br>
              <a:rPr lang="en-US" sz="1800" dirty="0" smtClean="0"/>
            </a:br>
            <a:r>
              <a:rPr lang="en-US" sz="1800" dirty="0" smtClean="0"/>
              <a:t>In 57 HIV seropositive: CTL to Tat 19% to Rev in 37%.</a:t>
            </a:r>
            <a:r>
              <a:rPr lang="en-US" sz="1800" dirty="0"/>
              <a:t> </a:t>
            </a:r>
            <a:r>
              <a:rPr lang="en-US" sz="1800" dirty="0" smtClean="0"/>
              <a:t>Controllers targeted more CTL epitopes within HIV-1 Tat, compared with </a:t>
            </a:r>
            <a:r>
              <a:rPr lang="en-US" sz="1800" dirty="0"/>
              <a:t>the treated individuals </a:t>
            </a:r>
            <a:r>
              <a:rPr lang="en-US" sz="1800" dirty="0" smtClean="0"/>
              <a:t>(</a:t>
            </a:r>
            <a:r>
              <a:rPr lang="en-US" sz="1800" dirty="0"/>
              <a:t> </a:t>
            </a:r>
            <a:r>
              <a:rPr lang="en-US" sz="1800" i="1" dirty="0"/>
              <a:t>P</a:t>
            </a:r>
            <a:r>
              <a:rPr lang="en-US" sz="1800" dirty="0"/>
              <a:t> &lt; 0.03), and responses </a:t>
            </a:r>
            <a:r>
              <a:rPr lang="en-US" sz="1800" dirty="0" smtClean="0"/>
              <a:t>directed </a:t>
            </a:r>
            <a:r>
              <a:rPr lang="en-US" sz="1800" dirty="0"/>
              <a:t>against these epitopes were of significantly higher magnitude in controllers (471 ± 270 SFC/10</a:t>
            </a:r>
            <a:r>
              <a:rPr lang="en-US" sz="1800" baseline="30000" dirty="0"/>
              <a:t>6</a:t>
            </a:r>
            <a:r>
              <a:rPr lang="en-US" sz="1800" dirty="0"/>
              <a:t> PBMC vs. 156 ± 71 SFC/10</a:t>
            </a:r>
            <a:r>
              <a:rPr lang="en-US" sz="1800" baseline="30000" dirty="0"/>
              <a:t>6</a:t>
            </a:r>
            <a:r>
              <a:rPr lang="en-US" sz="1800" dirty="0"/>
              <a:t> PBMC, </a:t>
            </a:r>
            <a:r>
              <a:rPr lang="en-US" sz="1800" i="1" dirty="0"/>
              <a:t>P</a:t>
            </a:r>
            <a:r>
              <a:rPr lang="en-US" sz="1800" dirty="0"/>
              <a:t> = 0.01). </a:t>
            </a:r>
            <a:endParaRPr lang="en-US" sz="18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590080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382000" cy="553998"/>
          </a:xfrm>
        </p:spPr>
        <p:txBody>
          <a:bodyPr/>
          <a:lstStyle/>
          <a:p>
            <a:r>
              <a:rPr lang="fr-FR" sz="4000" dirty="0" smtClean="0"/>
              <a:t>Tat </a:t>
            </a:r>
            <a:r>
              <a:rPr lang="fr-FR" sz="4000" dirty="0" err="1" smtClean="0"/>
              <a:t>based</a:t>
            </a:r>
            <a:r>
              <a:rPr lang="fr-FR" sz="4000" dirty="0" smtClean="0"/>
              <a:t> vaccine trials in animal </a:t>
            </a:r>
            <a:r>
              <a:rPr lang="fr-FR" sz="4000" dirty="0" err="1" smtClean="0"/>
              <a:t>models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902294"/>
            <a:ext cx="8223448" cy="70480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tx2"/>
                </a:solidFill>
              </a:rPr>
              <a:t>Earlier Studies of Tat vaccines in animal models did not show protection against </a:t>
            </a:r>
            <a:r>
              <a:rPr lang="en-US" sz="1600" dirty="0">
                <a:solidFill>
                  <a:schemeClr val="tx2"/>
                </a:solidFill>
              </a:rPr>
              <a:t>high dose </a:t>
            </a:r>
            <a:r>
              <a:rPr lang="en-US" sz="1600" dirty="0" smtClean="0">
                <a:solidFill>
                  <a:schemeClr val="tx2"/>
                </a:solidFill>
              </a:rPr>
              <a:t>or iv challenge:</a:t>
            </a:r>
          </a:p>
          <a:p>
            <a:r>
              <a:rPr lang="en-US" sz="1200" dirty="0">
                <a:solidFill>
                  <a:schemeClr val="tx1"/>
                </a:solidFill>
              </a:rPr>
              <a:t>Allen et al 2002: Full T</a:t>
            </a:r>
            <a:r>
              <a:rPr lang="en-US" sz="1200" dirty="0" smtClean="0">
                <a:solidFill>
                  <a:schemeClr val="tx1"/>
                </a:solidFill>
              </a:rPr>
              <a:t>at SIV </a:t>
            </a:r>
            <a:r>
              <a:rPr lang="en-US" sz="1200" dirty="0">
                <a:solidFill>
                  <a:schemeClr val="tx1"/>
                </a:solidFill>
              </a:rPr>
              <a:t>Mac 239 or tat 28-35 DNA immunization with vaccinia virus induce a CTL specific response but no protection</a:t>
            </a:r>
          </a:p>
          <a:p>
            <a:r>
              <a:rPr lang="en-US" sz="1200" dirty="0">
                <a:solidFill>
                  <a:schemeClr val="tx1"/>
                </a:solidFill>
              </a:rPr>
              <a:t>Richardson et al , Silvera et al 2002: Despite specific Ab and cell response in rhesus macaques immunized with unmodified HIV-1 IIIB Tat, SHIV89.6P Tat, and carboxymethylated IIIB and 89.6P Tat toxoids no protection or effect on viral </a:t>
            </a:r>
            <a:r>
              <a:rPr lang="en-US" sz="1200" dirty="0" smtClean="0">
                <a:solidFill>
                  <a:schemeClr val="tx1"/>
                </a:solidFill>
              </a:rPr>
              <a:t>replication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n-US" sz="1600" dirty="0" smtClean="0">
                <a:solidFill>
                  <a:schemeClr val="tx2"/>
                </a:solidFill>
              </a:rPr>
              <a:t>Several studies reported a reduction in the rate of infection or in the level of viral replication after low dose or intrarectal challenges </a:t>
            </a:r>
            <a:r>
              <a:rPr lang="fr-FR" sz="1600" dirty="0" err="1" smtClean="0">
                <a:solidFill>
                  <a:schemeClr val="tx2"/>
                </a:solidFill>
              </a:rPr>
              <a:t>with</a:t>
            </a:r>
            <a:r>
              <a:rPr lang="fr-FR" sz="1600" dirty="0" smtClean="0">
                <a:solidFill>
                  <a:schemeClr val="tx2"/>
                </a:solidFill>
              </a:rPr>
              <a:t> </a:t>
            </a:r>
            <a:r>
              <a:rPr lang="fr-FR" sz="1600" dirty="0">
                <a:solidFill>
                  <a:schemeClr val="tx2"/>
                </a:solidFill>
              </a:rPr>
              <a:t>native Tat vaccination in </a:t>
            </a:r>
            <a:r>
              <a:rPr lang="fr-FR" sz="1600" dirty="0" err="1">
                <a:solidFill>
                  <a:schemeClr val="tx2"/>
                </a:solidFill>
              </a:rPr>
              <a:t>homologous</a:t>
            </a:r>
            <a:r>
              <a:rPr lang="fr-FR" sz="1600" dirty="0">
                <a:solidFill>
                  <a:schemeClr val="tx2"/>
                </a:solidFill>
              </a:rPr>
              <a:t> </a:t>
            </a:r>
            <a:r>
              <a:rPr lang="fr-FR" sz="1600" dirty="0" smtClean="0">
                <a:solidFill>
                  <a:schemeClr val="tx2"/>
                </a:solidFill>
              </a:rPr>
              <a:t>challenges:</a:t>
            </a:r>
            <a:endParaRPr lang="en-US" sz="1600" dirty="0" smtClean="0">
              <a:solidFill>
                <a:schemeClr val="tx2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Pauza et </a:t>
            </a:r>
            <a:r>
              <a:rPr lang="en-US" sz="1200" dirty="0" smtClean="0">
                <a:solidFill>
                  <a:schemeClr val="tx1"/>
                </a:solidFill>
              </a:rPr>
              <a:t>al. </a:t>
            </a:r>
            <a:r>
              <a:rPr lang="en-US" sz="1200" dirty="0">
                <a:solidFill>
                  <a:schemeClr val="tx1"/>
                </a:solidFill>
              </a:rPr>
              <a:t>2000. Tat IIIB toxoid or native </a:t>
            </a:r>
            <a:r>
              <a:rPr lang="en-US" sz="1200" dirty="0" smtClean="0">
                <a:solidFill>
                  <a:schemeClr val="tx1"/>
                </a:solidFill>
              </a:rPr>
              <a:t> vaccination attenuated </a:t>
            </a:r>
            <a:r>
              <a:rPr lang="en-US" sz="1200" dirty="0">
                <a:solidFill>
                  <a:schemeClr val="tx1"/>
                </a:solidFill>
              </a:rPr>
              <a:t>SHIV 86 viral load in 10 Rhesus </a:t>
            </a:r>
            <a:r>
              <a:rPr lang="en-US" sz="1200" dirty="0" smtClean="0">
                <a:solidFill>
                  <a:schemeClr val="tx1"/>
                </a:solidFill>
              </a:rPr>
              <a:t>macaques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Cafaro </a:t>
            </a:r>
            <a:r>
              <a:rPr lang="en-US" sz="1200" dirty="0">
                <a:solidFill>
                  <a:schemeClr val="tx1"/>
                </a:solidFill>
              </a:rPr>
              <a:t>et al.2010 </a:t>
            </a:r>
            <a:r>
              <a:rPr lang="en-US" sz="1200" dirty="0" smtClean="0">
                <a:solidFill>
                  <a:schemeClr val="tx1"/>
                </a:solidFill>
              </a:rPr>
              <a:t>A </a:t>
            </a:r>
            <a:r>
              <a:rPr lang="en-US" sz="1200" dirty="0">
                <a:solidFill>
                  <a:schemeClr val="tx1"/>
                </a:solidFill>
              </a:rPr>
              <a:t>retrospective analysis of 112 Mauritian cynomolgus macaques from different preclinical trials, vaccinated (</a:t>
            </a:r>
            <a:r>
              <a:rPr lang="en-US" sz="1200" i="1" dirty="0">
                <a:solidFill>
                  <a:schemeClr val="tx1"/>
                </a:solidFill>
              </a:rPr>
              <a:t>n</a:t>
            </a:r>
            <a:r>
              <a:rPr lang="en-US" sz="1200" dirty="0">
                <a:solidFill>
                  <a:schemeClr val="tx1"/>
                </a:solidFill>
              </a:rPr>
              <a:t> = 67) or not (</a:t>
            </a:r>
            <a:r>
              <a:rPr lang="en-US" sz="1200" i="1" dirty="0">
                <a:solidFill>
                  <a:schemeClr val="tx1"/>
                </a:solidFill>
              </a:rPr>
              <a:t>n</a:t>
            </a:r>
            <a:r>
              <a:rPr lang="en-US" sz="1200" dirty="0">
                <a:solidFill>
                  <a:schemeClr val="tx1"/>
                </a:solidFill>
              </a:rPr>
              <a:t> = 45) with Tat </a:t>
            </a:r>
            <a:r>
              <a:rPr lang="en-US" sz="1200" dirty="0" smtClean="0">
                <a:solidFill>
                  <a:schemeClr val="tx1"/>
                </a:solidFill>
              </a:rPr>
              <a:t>(HXB2 tat 86) and </a:t>
            </a:r>
            <a:r>
              <a:rPr lang="en-US" sz="1200" dirty="0">
                <a:solidFill>
                  <a:schemeClr val="tx1"/>
                </a:solidFill>
              </a:rPr>
              <a:t>challenged with the </a:t>
            </a:r>
            <a:r>
              <a:rPr lang="en-US" sz="1200" dirty="0" smtClean="0">
                <a:solidFill>
                  <a:schemeClr val="tx1"/>
                </a:solidFill>
              </a:rPr>
              <a:t>SHIV-89.6P.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sz="1600" dirty="0" smtClean="0">
                <a:solidFill>
                  <a:schemeClr val="tx2"/>
                </a:solidFill>
              </a:rPr>
              <a:t>Partial protection could be achieved with </a:t>
            </a:r>
            <a:r>
              <a:rPr lang="en-US" sz="1600" dirty="0">
                <a:solidFill>
                  <a:schemeClr val="tx2"/>
                </a:solidFill>
              </a:rPr>
              <a:t>multi-component </a:t>
            </a:r>
            <a:r>
              <a:rPr lang="fr-FR" sz="1600" dirty="0" smtClean="0">
                <a:solidFill>
                  <a:schemeClr val="tx2"/>
                </a:solidFill>
              </a:rPr>
              <a:t>Tat Env vaccines</a:t>
            </a:r>
            <a:r>
              <a:rPr lang="fr-FR" sz="1600" dirty="0" smtClean="0"/>
              <a:t>:</a:t>
            </a:r>
            <a:endParaRPr lang="fr-FR" sz="1200" dirty="0" smtClean="0"/>
          </a:p>
          <a:p>
            <a:pPr lvl="0"/>
            <a:r>
              <a:rPr lang="en-US" sz="1200" dirty="0" err="1">
                <a:solidFill>
                  <a:srgbClr val="000000"/>
                </a:solidFill>
              </a:rPr>
              <a:t>Monini</a:t>
            </a:r>
            <a:r>
              <a:rPr lang="en-US" sz="1200" dirty="0">
                <a:solidFill>
                  <a:srgbClr val="000000"/>
                </a:solidFill>
              </a:rPr>
              <a:t> et al 2012. In cynomolgus macaques co-immunized with HIV-1 Tat and Env proteins and challenged intrarectally with a high dose (70 MID</a:t>
            </a:r>
            <a:r>
              <a:rPr lang="en-US" sz="1200" baseline="-25000" dirty="0">
                <a:solidFill>
                  <a:srgbClr val="000000"/>
                </a:solidFill>
              </a:rPr>
              <a:t>50</a:t>
            </a:r>
            <a:r>
              <a:rPr lang="en-US" sz="1200" dirty="0">
                <a:solidFill>
                  <a:srgbClr val="000000"/>
                </a:solidFill>
              </a:rPr>
              <a:t>) of the R5-tropic SHIV</a:t>
            </a:r>
            <a:r>
              <a:rPr lang="en-US" sz="1200" baseline="-25000" dirty="0">
                <a:solidFill>
                  <a:srgbClr val="000000"/>
                </a:solidFill>
              </a:rPr>
              <a:t>SF162P4cy</a:t>
            </a:r>
            <a:r>
              <a:rPr lang="en-US" sz="1200" dirty="0">
                <a:solidFill>
                  <a:srgbClr val="000000"/>
                </a:solidFill>
              </a:rPr>
              <a:t> </a:t>
            </a:r>
            <a:endParaRPr lang="en-US" sz="1200" dirty="0" smtClean="0">
              <a:solidFill>
                <a:srgbClr val="000000"/>
              </a:solidFill>
            </a:endParaRPr>
          </a:p>
          <a:p>
            <a:pPr lvl="0"/>
            <a:r>
              <a:rPr lang="fr-FR" sz="1200" dirty="0" smtClean="0"/>
              <a:t>Lakhashe SK </a:t>
            </a:r>
            <a:r>
              <a:rPr lang="fr-FR" sz="1200" dirty="0"/>
              <a:t>et </a:t>
            </a:r>
            <a:r>
              <a:rPr lang="fr-FR" sz="1200" dirty="0" smtClean="0"/>
              <a:t>al. 2011</a:t>
            </a:r>
            <a:r>
              <a:rPr lang="fr-FR" sz="1400" dirty="0" smtClean="0">
                <a:solidFill>
                  <a:schemeClr val="tx1"/>
                </a:solidFill>
              </a:rPr>
              <a:t>. A </a:t>
            </a:r>
            <a:r>
              <a:rPr lang="en-US" sz="1200" dirty="0" smtClean="0">
                <a:solidFill>
                  <a:schemeClr val="tx1"/>
                </a:solidFill>
              </a:rPr>
              <a:t>multi-component </a:t>
            </a:r>
            <a:r>
              <a:rPr lang="en-US" sz="1200" dirty="0">
                <a:solidFill>
                  <a:schemeClr val="tx1"/>
                </a:solidFill>
              </a:rPr>
              <a:t>vaccine (</a:t>
            </a:r>
            <a:r>
              <a:rPr lang="en-US" sz="1200" dirty="0" err="1">
                <a:solidFill>
                  <a:schemeClr val="tx1"/>
                </a:solidFill>
              </a:rPr>
              <a:t>multimeric</a:t>
            </a:r>
            <a:r>
              <a:rPr lang="en-US" sz="1200" dirty="0">
                <a:solidFill>
                  <a:schemeClr val="tx1"/>
                </a:solidFill>
              </a:rPr>
              <a:t> HIV-1 gp160, HIV-1 Tat, and SIV Gag-Pol particles) </a:t>
            </a:r>
            <a:r>
              <a:rPr lang="en-US" sz="1200" dirty="0" smtClean="0">
                <a:solidFill>
                  <a:schemeClr val="tx1"/>
                </a:solidFill>
              </a:rPr>
              <a:t>delivered </a:t>
            </a:r>
            <a:r>
              <a:rPr lang="en-US" sz="1200" dirty="0">
                <a:solidFill>
                  <a:schemeClr val="tx1"/>
                </a:solidFill>
              </a:rPr>
              <a:t>systemically or </a:t>
            </a:r>
            <a:r>
              <a:rPr lang="en-US" sz="1200" dirty="0" err="1">
                <a:solidFill>
                  <a:schemeClr val="tx1"/>
                </a:solidFill>
              </a:rPr>
              <a:t>mucosally</a:t>
            </a:r>
            <a:r>
              <a:rPr lang="en-US" sz="1200" dirty="0">
                <a:solidFill>
                  <a:schemeClr val="tx1"/>
                </a:solidFill>
              </a:rPr>
              <a:t> and challenged orally or </a:t>
            </a:r>
            <a:r>
              <a:rPr lang="en-US" sz="1200" dirty="0" smtClean="0">
                <a:solidFill>
                  <a:schemeClr val="tx1"/>
                </a:solidFill>
              </a:rPr>
              <a:t>IR with </a:t>
            </a:r>
            <a:r>
              <a:rPr lang="en-US" sz="1200" dirty="0">
                <a:solidFill>
                  <a:schemeClr val="tx1"/>
                </a:solidFill>
              </a:rPr>
              <a:t>the </a:t>
            </a:r>
            <a:r>
              <a:rPr lang="fr-FR" sz="1200" dirty="0" err="1" smtClean="0">
                <a:solidFill>
                  <a:schemeClr val="tx1"/>
                </a:solidFill>
              </a:rPr>
              <a:t>Heterologous</a:t>
            </a: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en-US" sz="1100" dirty="0" smtClean="0">
                <a:solidFill>
                  <a:schemeClr val="tx1"/>
                </a:solidFill>
              </a:rPr>
              <a:t>C </a:t>
            </a:r>
            <a:r>
              <a:rPr lang="en-US" sz="1200" dirty="0">
                <a:solidFill>
                  <a:schemeClr val="tx1"/>
                </a:solidFill>
              </a:rPr>
              <a:t>clade r5-tropic </a:t>
            </a:r>
            <a:r>
              <a:rPr lang="en-US" sz="1200" dirty="0" smtClean="0">
                <a:solidFill>
                  <a:schemeClr val="tx1"/>
                </a:solidFill>
              </a:rPr>
              <a:t>SHIV-1157ip :</a:t>
            </a:r>
          </a:p>
          <a:p>
            <a:pPr marL="747713" lvl="1" indent="-285750"/>
            <a:r>
              <a:rPr lang="en-US" sz="1200" dirty="0" smtClean="0">
                <a:solidFill>
                  <a:srgbClr val="C00000"/>
                </a:solidFill>
              </a:rPr>
              <a:t>A </a:t>
            </a:r>
            <a:r>
              <a:rPr lang="en-US" sz="1200" dirty="0">
                <a:solidFill>
                  <a:srgbClr val="C00000"/>
                </a:solidFill>
              </a:rPr>
              <a:t>sterilizing immunity </a:t>
            </a:r>
            <a:r>
              <a:rPr lang="en-US" sz="1200" dirty="0" smtClean="0">
                <a:solidFill>
                  <a:srgbClr val="C00000"/>
                </a:solidFill>
              </a:rPr>
              <a:t>2/12 and control </a:t>
            </a:r>
            <a:r>
              <a:rPr lang="en-US" sz="1200" dirty="0">
                <a:solidFill>
                  <a:srgbClr val="C00000"/>
                </a:solidFill>
              </a:rPr>
              <a:t>of infection (-1 log viral RNA ) was </a:t>
            </a:r>
            <a:r>
              <a:rPr lang="en-US" sz="1200" dirty="0" smtClean="0">
                <a:solidFill>
                  <a:srgbClr val="C00000"/>
                </a:solidFill>
              </a:rPr>
              <a:t>observed in 4/12 immunized rhesus macaques </a:t>
            </a:r>
          </a:p>
          <a:p>
            <a:pPr marL="747713" lvl="1" indent="-285750"/>
            <a:r>
              <a:rPr lang="en-US" sz="1200" dirty="0" smtClean="0">
                <a:solidFill>
                  <a:srgbClr val="C00000"/>
                </a:solidFill>
              </a:rPr>
              <a:t>Protection correlated with strong humoral and cellular immune response to Tat or Gag </a:t>
            </a: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1200" dirty="0" err="1"/>
              <a:t>Bachler</a:t>
            </a:r>
            <a:r>
              <a:rPr lang="en-US" sz="1200" dirty="0"/>
              <a:t> BC et al. </a:t>
            </a:r>
            <a:r>
              <a:rPr lang="en-US" sz="1200" dirty="0" smtClean="0"/>
              <a:t>2013</a:t>
            </a:r>
            <a:r>
              <a:rPr lang="en-US" sz="1200" dirty="0" smtClean="0">
                <a:solidFill>
                  <a:schemeClr val="tx1"/>
                </a:solidFill>
              </a:rPr>
              <a:t>. </a:t>
            </a:r>
            <a:r>
              <a:rPr lang="en-US" sz="1200" dirty="0">
                <a:solidFill>
                  <a:schemeClr val="tx1"/>
                </a:solidFill>
              </a:rPr>
              <a:t>Novel biopanning strategy to identify epitopes associated with vaccine protection </a:t>
            </a:r>
            <a:r>
              <a:rPr lang="en-US" sz="1200" dirty="0" smtClean="0">
                <a:solidFill>
                  <a:schemeClr val="tx1"/>
                </a:solidFill>
              </a:rPr>
              <a:t>: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only the 6 protected animals had developed antibodies  binding a dominant epitopes in Tat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pPr marL="0" indent="0">
              <a:buNone/>
            </a:pPr>
            <a:endParaRPr lang="en-US" sz="6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1800" b="1" dirty="0" smtClean="0">
                <a:solidFill>
                  <a:schemeClr val="tx1"/>
                </a:solidFill>
              </a:rPr>
              <a:t>Induction of anti-Tat antibodies may be key to achieve protective immunity against HIV</a:t>
            </a:r>
            <a:endParaRPr lang="fr-FR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4801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Tat vaccine </a:t>
            </a:r>
            <a:r>
              <a:rPr lang="fr-FR" dirty="0" err="1" smtClean="0"/>
              <a:t>clinical</a:t>
            </a:r>
            <a:r>
              <a:rPr lang="fr-FR" dirty="0" smtClean="0"/>
              <a:t> trials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9" y="857441"/>
            <a:ext cx="8820472" cy="55399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Immunization with </a:t>
            </a:r>
            <a:r>
              <a:rPr lang="en-US" sz="2000" dirty="0" smtClean="0"/>
              <a:t>peptides, whole </a:t>
            </a:r>
            <a:r>
              <a:rPr lang="en-US" sz="2000" dirty="0"/>
              <a:t>native Tat or </a:t>
            </a:r>
            <a:r>
              <a:rPr lang="en-US" sz="2000" dirty="0" smtClean="0"/>
              <a:t>Tat toxoid </a:t>
            </a:r>
            <a:r>
              <a:rPr lang="en-US" sz="2000" dirty="0"/>
              <a:t>has been reported to induce modest immunogenicity </a:t>
            </a:r>
            <a:r>
              <a:rPr lang="en-US" sz="2000" dirty="0" smtClean="0"/>
              <a:t>but no </a:t>
            </a:r>
            <a:r>
              <a:rPr lang="en-US" sz="2000" dirty="0"/>
              <a:t>evidence of control of </a:t>
            </a:r>
            <a:r>
              <a:rPr lang="en-US" sz="2000" dirty="0" smtClean="0"/>
              <a:t>HIV replication </a:t>
            </a:r>
            <a:endParaRPr lang="fr-FR" sz="2000" dirty="0"/>
          </a:p>
        </p:txBody>
      </p:sp>
      <p:sp>
        <p:nvSpPr>
          <p:cNvPr id="5" name="Rounded Rectangle 5"/>
          <p:cNvSpPr/>
          <p:nvPr/>
        </p:nvSpPr>
        <p:spPr bwMode="auto">
          <a:xfrm>
            <a:off x="1242253" y="1662203"/>
            <a:ext cx="2201333" cy="483687"/>
          </a:xfrm>
          <a:prstGeom prst="roundRect">
            <a:avLst>
              <a:gd name="adj" fmla="val 9033"/>
            </a:avLst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noProof="1">
                <a:solidFill>
                  <a:schemeClr val="tx1"/>
                </a:solidFill>
                <a:latin typeface="Calibri"/>
              </a:rPr>
              <a:t>Tat peptides </a:t>
            </a:r>
            <a:r>
              <a:rPr lang="en-US" dirty="0">
                <a:solidFill>
                  <a:schemeClr val="tx1"/>
                </a:solidFill>
                <a:latin typeface="Calibri"/>
              </a:rPr>
              <a:t>TUTI-16.</a:t>
            </a:r>
            <a:endParaRPr lang="fr-FR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996075" y="1628800"/>
            <a:ext cx="2201333" cy="517090"/>
          </a:xfrm>
          <a:prstGeom prst="roundRect">
            <a:avLst>
              <a:gd name="adj" fmla="val 9033"/>
            </a:avLst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b="0" i="0" noProof="1" smtClean="0">
                <a:solidFill>
                  <a:schemeClr val="tx1"/>
                </a:solidFill>
                <a:latin typeface="Calibri"/>
              </a:rPr>
              <a:t>HXB2 Tat </a:t>
            </a:r>
            <a:r>
              <a:rPr lang="fr-FR" sz="1600" b="1" noProof="1" smtClean="0">
                <a:solidFill>
                  <a:schemeClr val="tx1"/>
                </a:solidFill>
              </a:rPr>
              <a:t>ISST-02</a:t>
            </a:r>
            <a:endParaRPr lang="fr-FR" sz="1100" b="1" i="0" noProof="1">
              <a:solidFill>
                <a:schemeClr val="tx1"/>
              </a:solidFill>
              <a:latin typeface="Calibri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72972" y="2252996"/>
            <a:ext cx="39444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Tat </a:t>
            </a:r>
            <a:r>
              <a:rPr lang="en-US" sz="1200" dirty="0" smtClean="0"/>
              <a:t>B cell epitope  </a:t>
            </a:r>
            <a:r>
              <a:rPr lang="fr-FR" sz="1200" dirty="0"/>
              <a:t>(Tat 4-12), </a:t>
            </a:r>
            <a:r>
              <a:rPr lang="en-US" sz="1200" dirty="0" smtClean="0"/>
              <a:t>short peptides with </a:t>
            </a:r>
            <a:r>
              <a:rPr lang="fr-FR" sz="1200" dirty="0" err="1" smtClean="0"/>
              <a:t>known</a:t>
            </a:r>
            <a:r>
              <a:rPr lang="fr-FR" sz="1200" dirty="0" smtClean="0"/>
              <a:t> </a:t>
            </a:r>
            <a:r>
              <a:rPr lang="fr-FR" sz="1200" dirty="0"/>
              <a:t>variant </a:t>
            </a:r>
            <a:r>
              <a:rPr lang="fr-FR" sz="1200" dirty="0" err="1"/>
              <a:t>amino</a:t>
            </a:r>
            <a:r>
              <a:rPr lang="fr-FR" sz="1200" dirty="0"/>
              <a:t> </a:t>
            </a:r>
            <a:r>
              <a:rPr lang="fr-FR" sz="1200" dirty="0" err="1"/>
              <a:t>acids</a:t>
            </a:r>
            <a:r>
              <a:rPr lang="fr-FR" sz="1200" dirty="0"/>
              <a:t> at variable positions 7, 9 and </a:t>
            </a:r>
            <a:r>
              <a:rPr lang="fr-FR" sz="1200" dirty="0" smtClean="0"/>
              <a:t>12</a:t>
            </a:r>
            <a:r>
              <a:rPr lang="en-US" sz="1200" dirty="0"/>
              <a:t> </a:t>
            </a:r>
            <a:r>
              <a:rPr lang="fr-FR" sz="1200" dirty="0" smtClean="0"/>
              <a:t>( plus a </a:t>
            </a:r>
            <a:r>
              <a:rPr lang="fr-FR" sz="1200" dirty="0" err="1"/>
              <a:t>promiscuous</a:t>
            </a:r>
            <a:r>
              <a:rPr lang="fr-FR" sz="1200" dirty="0"/>
              <a:t> T </a:t>
            </a:r>
            <a:r>
              <a:rPr lang="fr-FR" sz="1200" dirty="0" err="1"/>
              <a:t>helper</a:t>
            </a:r>
            <a:r>
              <a:rPr lang="fr-FR" sz="1200" dirty="0"/>
              <a:t> </a:t>
            </a:r>
            <a:r>
              <a:rPr lang="fr-FR" sz="1200" dirty="0" err="1"/>
              <a:t>sequence</a:t>
            </a:r>
            <a:r>
              <a:rPr lang="fr-FR" sz="1200" dirty="0"/>
              <a:t> and </a:t>
            </a:r>
            <a:r>
              <a:rPr lang="fr-FR" sz="1200" dirty="0" smtClean="0"/>
              <a:t>a </a:t>
            </a:r>
            <a:r>
              <a:rPr lang="fr-FR" sz="1200" dirty="0"/>
              <a:t>lipopeptide </a:t>
            </a:r>
            <a:r>
              <a:rPr lang="fr-FR" sz="1200" dirty="0" err="1"/>
              <a:t>toll-like</a:t>
            </a:r>
            <a:r>
              <a:rPr lang="fr-FR" sz="1200" dirty="0"/>
              <a:t> </a:t>
            </a:r>
            <a:r>
              <a:rPr lang="fr-FR" sz="1200" dirty="0" err="1"/>
              <a:t>receptor</a:t>
            </a:r>
            <a:r>
              <a:rPr lang="fr-FR" sz="1200" dirty="0"/>
              <a:t> 2 (TLR2) </a:t>
            </a:r>
            <a:r>
              <a:rPr lang="fr-FR" sz="1200" dirty="0" err="1" smtClean="0"/>
              <a:t>agonist</a:t>
            </a:r>
            <a:r>
              <a:rPr lang="fr-FR" sz="1200" dirty="0" smtClean="0"/>
              <a:t>)</a:t>
            </a:r>
          </a:p>
          <a:p>
            <a:endParaRPr lang="fr-FR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/>
              <a:t>TUTI-16 in a </a:t>
            </a:r>
            <a:r>
              <a:rPr lang="fr-FR" sz="1200" dirty="0" err="1" smtClean="0"/>
              <a:t>recent</a:t>
            </a:r>
            <a:r>
              <a:rPr lang="fr-FR" sz="1200" dirty="0" smtClean="0"/>
              <a:t> </a:t>
            </a:r>
            <a:r>
              <a:rPr lang="fr-FR" sz="1200" dirty="0" err="1"/>
              <a:t>randomized</a:t>
            </a:r>
            <a:r>
              <a:rPr lang="fr-FR" sz="1200" dirty="0"/>
              <a:t> double-</a:t>
            </a:r>
            <a:r>
              <a:rPr lang="fr-FR" sz="1200" dirty="0" err="1"/>
              <a:t>blind</a:t>
            </a:r>
            <a:r>
              <a:rPr lang="fr-FR" sz="1200" dirty="0"/>
              <a:t> </a:t>
            </a:r>
            <a:r>
              <a:rPr lang="fr-FR" sz="1200" dirty="0" smtClean="0"/>
              <a:t>trial</a:t>
            </a:r>
            <a:r>
              <a:rPr lang="fr-FR" sz="1200" dirty="0"/>
              <a:t> </a:t>
            </a:r>
            <a:r>
              <a:rPr lang="en-US" sz="1200" dirty="0" smtClean="0"/>
              <a:t>was immunogenic</a:t>
            </a:r>
            <a:r>
              <a:rPr lang="en-US" sz="1200" dirty="0"/>
              <a:t>, with high levels of anti-Tat antibodies 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Of </a:t>
            </a:r>
            <a:r>
              <a:rPr lang="en-US" sz="1200" b="1" dirty="0"/>
              <a:t>21 </a:t>
            </a:r>
            <a:r>
              <a:rPr lang="en-US" sz="1200" b="1" dirty="0" smtClean="0"/>
              <a:t>immunized subjects, </a:t>
            </a:r>
            <a:r>
              <a:rPr lang="en-US" sz="1200" b="1" dirty="0"/>
              <a:t>13 (62%) had HIV rebounds vs. 8 (38</a:t>
            </a:r>
            <a:r>
              <a:rPr lang="en-US" sz="1200" b="1" dirty="0" smtClean="0"/>
              <a:t>%) that </a:t>
            </a:r>
            <a:r>
              <a:rPr lang="en-US" sz="1200" b="1" dirty="0"/>
              <a:t>remained </a:t>
            </a:r>
            <a:r>
              <a:rPr lang="en-US" sz="1200" b="1" dirty="0" err="1" smtClean="0"/>
              <a:t>aviremic</a:t>
            </a:r>
            <a:r>
              <a:rPr lang="en-US" sz="1200" b="1" dirty="0" smtClean="0"/>
              <a:t> after ART cessation, </a:t>
            </a:r>
            <a:r>
              <a:rPr lang="en-US" sz="1200" b="1" dirty="0"/>
              <a:t>but this distribution was not vaccine-related (p = </a:t>
            </a:r>
            <a:r>
              <a:rPr lang="en-US" sz="1200" b="1" dirty="0" smtClean="0"/>
              <a:t>0.61)</a:t>
            </a:r>
            <a:endParaRPr lang="fr-FR" sz="12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5252148" y="4353676"/>
            <a:ext cx="3568324" cy="769441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1100" dirty="0" err="1" smtClean="0"/>
              <a:t>Ensoli</a:t>
            </a:r>
            <a:r>
              <a:rPr lang="fr-FR" sz="1100" dirty="0" smtClean="0"/>
              <a:t> </a:t>
            </a:r>
            <a:r>
              <a:rPr lang="fr-FR" sz="1100" dirty="0"/>
              <a:t>F. et </a:t>
            </a:r>
            <a:r>
              <a:rPr lang="fr-FR" sz="1100" dirty="0" smtClean="0"/>
              <a:t>al. </a:t>
            </a:r>
            <a:r>
              <a:rPr lang="fr-FR" sz="1100" dirty="0" err="1" smtClean="0"/>
              <a:t>Retrovirology</a:t>
            </a:r>
            <a:r>
              <a:rPr lang="fr-FR" sz="1100" dirty="0" smtClean="0"/>
              <a:t> 2015;12:33.</a:t>
            </a:r>
          </a:p>
          <a:p>
            <a:pPr algn="just"/>
            <a:r>
              <a:rPr lang="fr-FR" sz="1100" dirty="0" smtClean="0"/>
              <a:t>HIV-1 </a:t>
            </a:r>
            <a:r>
              <a:rPr lang="fr-FR" sz="1100" dirty="0"/>
              <a:t>Tat </a:t>
            </a:r>
            <a:r>
              <a:rPr lang="fr-FR" sz="1100" dirty="0" err="1"/>
              <a:t>immunization</a:t>
            </a:r>
            <a:r>
              <a:rPr lang="fr-FR" sz="1100" dirty="0"/>
              <a:t> restores immune </a:t>
            </a:r>
            <a:r>
              <a:rPr lang="fr-FR" sz="1100" dirty="0" err="1"/>
              <a:t>homeostasis</a:t>
            </a:r>
            <a:r>
              <a:rPr lang="fr-FR" sz="1100" dirty="0"/>
              <a:t> and </a:t>
            </a:r>
            <a:r>
              <a:rPr lang="fr-FR" sz="1100" dirty="0" err="1"/>
              <a:t>attacks</a:t>
            </a:r>
            <a:r>
              <a:rPr lang="fr-FR" sz="1100" dirty="0"/>
              <a:t> the HAART-</a:t>
            </a:r>
            <a:r>
              <a:rPr lang="fr-FR" sz="1100" dirty="0" err="1"/>
              <a:t>resistant</a:t>
            </a:r>
            <a:r>
              <a:rPr lang="fr-FR" sz="1100" dirty="0"/>
              <a:t> </a:t>
            </a:r>
            <a:r>
              <a:rPr lang="fr-FR" sz="1100" dirty="0" err="1"/>
              <a:t>blood</a:t>
            </a:r>
            <a:r>
              <a:rPr lang="fr-FR" sz="1100" dirty="0"/>
              <a:t> HIV DNA: </a:t>
            </a:r>
            <a:r>
              <a:rPr lang="fr-FR" sz="1100" dirty="0" err="1"/>
              <a:t>results</a:t>
            </a:r>
            <a:r>
              <a:rPr lang="fr-FR" sz="1100" dirty="0"/>
              <a:t> of a </a:t>
            </a:r>
            <a:r>
              <a:rPr lang="fr-FR" sz="1100" dirty="0" err="1"/>
              <a:t>randomized</a:t>
            </a:r>
            <a:r>
              <a:rPr lang="fr-FR" sz="1100" dirty="0"/>
              <a:t> phase II </a:t>
            </a:r>
            <a:r>
              <a:rPr lang="fr-FR" sz="1100" dirty="0" err="1"/>
              <a:t>exploratory</a:t>
            </a:r>
            <a:r>
              <a:rPr lang="fr-FR" sz="1100" dirty="0"/>
              <a:t> </a:t>
            </a:r>
            <a:r>
              <a:rPr lang="fr-FR" sz="1100" dirty="0" err="1"/>
              <a:t>clinical</a:t>
            </a:r>
            <a:r>
              <a:rPr lang="fr-FR" sz="1100" dirty="0"/>
              <a:t> trial</a:t>
            </a:r>
            <a:r>
              <a:rPr lang="fr-FR" sz="1100" dirty="0" smtClean="0"/>
              <a:t>.</a:t>
            </a:r>
            <a:endParaRPr lang="fr-FR" sz="1100" dirty="0"/>
          </a:p>
        </p:txBody>
      </p:sp>
      <p:sp>
        <p:nvSpPr>
          <p:cNvPr id="9" name="ZoneTexte 8"/>
          <p:cNvSpPr txBox="1"/>
          <p:nvPr/>
        </p:nvSpPr>
        <p:spPr>
          <a:xfrm>
            <a:off x="724579" y="4368487"/>
            <a:ext cx="3334954" cy="830997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Goldstein G, </a:t>
            </a:r>
            <a:r>
              <a:rPr lang="en-US" sz="1200" dirty="0" err="1"/>
              <a:t>Chicca</a:t>
            </a:r>
            <a:r>
              <a:rPr lang="en-US" sz="1200" dirty="0"/>
              <a:t> J</a:t>
            </a:r>
            <a:r>
              <a:rPr lang="en-US" sz="1200" dirty="0" smtClean="0"/>
              <a:t>.</a:t>
            </a:r>
            <a:r>
              <a:rPr lang="fr-FR" sz="1200" dirty="0"/>
              <a:t> </a:t>
            </a:r>
            <a:r>
              <a:rPr lang="en-US" sz="1200" dirty="0" smtClean="0"/>
              <a:t>Hum </a:t>
            </a:r>
            <a:r>
              <a:rPr lang="en-US" sz="1200" dirty="0" err="1"/>
              <a:t>Vaccin</a:t>
            </a:r>
            <a:r>
              <a:rPr lang="en-US" sz="1200" dirty="0"/>
              <a:t> </a:t>
            </a:r>
            <a:r>
              <a:rPr lang="en-US" sz="1200" dirty="0" err="1"/>
              <a:t>Immunother</a:t>
            </a:r>
            <a:r>
              <a:rPr lang="en-US" sz="1200" dirty="0"/>
              <a:t>. 2012 </a:t>
            </a:r>
            <a:r>
              <a:rPr lang="fr-FR" sz="1200" dirty="0" smtClean="0"/>
              <a:t>HIV-1 </a:t>
            </a:r>
            <a:r>
              <a:rPr lang="fr-FR" sz="1200" dirty="0"/>
              <a:t>Tat B-</a:t>
            </a:r>
            <a:r>
              <a:rPr lang="fr-FR" sz="1200" dirty="0" err="1"/>
              <a:t>cell</a:t>
            </a:r>
            <a:r>
              <a:rPr lang="fr-FR" sz="1200" dirty="0"/>
              <a:t> </a:t>
            </a:r>
            <a:r>
              <a:rPr lang="fr-FR" sz="1200" dirty="0" err="1"/>
              <a:t>epitope</a:t>
            </a:r>
            <a:r>
              <a:rPr lang="fr-FR" sz="1200" dirty="0"/>
              <a:t> vaccination </a:t>
            </a:r>
            <a:r>
              <a:rPr lang="fr-FR" sz="1200" dirty="0" err="1"/>
              <a:t>was</a:t>
            </a:r>
            <a:r>
              <a:rPr lang="fr-FR" sz="1200" dirty="0"/>
              <a:t> </a:t>
            </a:r>
            <a:r>
              <a:rPr lang="fr-FR" sz="1200" dirty="0" err="1"/>
              <a:t>ineffectual</a:t>
            </a:r>
            <a:r>
              <a:rPr lang="fr-FR" sz="1200" dirty="0"/>
              <a:t> in </a:t>
            </a:r>
            <a:r>
              <a:rPr lang="fr-FR" sz="1200" dirty="0" err="1"/>
              <a:t>preventing</a:t>
            </a:r>
            <a:r>
              <a:rPr lang="fr-FR" sz="1200" dirty="0"/>
              <a:t> viral </a:t>
            </a:r>
            <a:r>
              <a:rPr lang="fr-FR" sz="1200" dirty="0" err="1"/>
              <a:t>rebound</a:t>
            </a:r>
            <a:r>
              <a:rPr lang="fr-FR" sz="1200" dirty="0"/>
              <a:t> </a:t>
            </a:r>
            <a:r>
              <a:rPr lang="fr-FR" sz="1200" dirty="0" err="1"/>
              <a:t>after</a:t>
            </a:r>
            <a:r>
              <a:rPr lang="fr-FR" sz="1200" dirty="0"/>
              <a:t> ART </a:t>
            </a:r>
            <a:r>
              <a:rPr lang="fr-FR" sz="1200" dirty="0" smtClean="0"/>
              <a:t>cessation</a:t>
            </a:r>
            <a:endParaRPr lang="en-US" sz="1200" dirty="0"/>
          </a:p>
        </p:txBody>
      </p:sp>
      <p:sp>
        <p:nvSpPr>
          <p:cNvPr id="10" name="ZoneTexte 9"/>
          <p:cNvSpPr txBox="1"/>
          <p:nvPr/>
        </p:nvSpPr>
        <p:spPr>
          <a:xfrm>
            <a:off x="5148064" y="2204864"/>
            <a:ext cx="37681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noProof="1"/>
              <a:t>B</a:t>
            </a:r>
            <a:r>
              <a:rPr lang="fr-FR" sz="1200" dirty="0" smtClean="0"/>
              <a:t>iologically </a:t>
            </a:r>
            <a:r>
              <a:rPr lang="fr-FR" sz="1200" dirty="0"/>
              <a:t>active HIV-1 Tat </a:t>
            </a:r>
            <a:r>
              <a:rPr lang="fr-FR" sz="1200" dirty="0" smtClean="0"/>
              <a:t>protein</a:t>
            </a:r>
            <a:r>
              <a:rPr lang="fr-FR" sz="1200" dirty="0"/>
              <a:t> </a:t>
            </a:r>
            <a:r>
              <a:rPr lang="fr-FR" sz="1200" dirty="0" smtClean="0"/>
              <a:t>in 168 </a:t>
            </a:r>
            <a:r>
              <a:rPr lang="fr-FR" sz="1200" dirty="0"/>
              <a:t>HAART patients follow up 3 years </a:t>
            </a:r>
            <a:endParaRPr lang="fr-FR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/>
              <a:t>Vaccination </a:t>
            </a:r>
            <a:r>
              <a:rPr lang="fr-FR" sz="1200" dirty="0" err="1"/>
              <a:t>promoted</a:t>
            </a:r>
            <a:r>
              <a:rPr lang="fr-FR" sz="1200" dirty="0"/>
              <a:t> </a:t>
            </a:r>
            <a:r>
              <a:rPr lang="fr-FR" sz="1200" dirty="0" smtClean="0"/>
              <a:t>anti-Tat </a:t>
            </a:r>
            <a:r>
              <a:rPr lang="fr-FR" sz="1200" dirty="0" err="1"/>
              <a:t>IgM</a:t>
            </a:r>
            <a:r>
              <a:rPr lang="fr-FR" sz="1200" dirty="0"/>
              <a:t> and </a:t>
            </a:r>
            <a:r>
              <a:rPr lang="fr-FR" sz="1200" dirty="0" err="1"/>
              <a:t>IgG</a:t>
            </a:r>
            <a:r>
              <a:rPr lang="fr-FR" sz="1200" dirty="0"/>
              <a:t> Abs </a:t>
            </a:r>
            <a:r>
              <a:rPr lang="fr-FR" sz="1200" dirty="0" smtClean="0"/>
              <a:t>able to neutralise Tat </a:t>
            </a:r>
            <a:r>
              <a:rPr lang="fr-FR" sz="1200" dirty="0" err="1" smtClean="0"/>
              <a:t>activity</a:t>
            </a:r>
            <a:r>
              <a:rPr lang="fr-FR" sz="1200" dirty="0" smtClean="0"/>
              <a:t> in vitro (</a:t>
            </a:r>
            <a:r>
              <a:rPr lang="fr-FR" sz="1200" dirty="0" err="1" smtClean="0"/>
              <a:t>Env</a:t>
            </a:r>
            <a:r>
              <a:rPr lang="fr-FR" sz="1200" dirty="0" smtClean="0"/>
              <a:t> entry in DC </a:t>
            </a:r>
            <a:r>
              <a:rPr lang="fr-FR" sz="1200" dirty="0" err="1" smtClean="0"/>
              <a:t>cells</a:t>
            </a:r>
            <a:r>
              <a:rPr lang="fr-FR" sz="1200" dirty="0" smtClean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/>
              <a:t>Induction T-</a:t>
            </a:r>
            <a:r>
              <a:rPr lang="fr-FR" sz="1200" dirty="0" err="1" smtClean="0"/>
              <a:t>cell</a:t>
            </a:r>
            <a:r>
              <a:rPr lang="fr-FR" sz="1200" dirty="0" smtClean="0"/>
              <a:t> </a:t>
            </a:r>
            <a:r>
              <a:rPr lang="fr-FR" sz="1200" dirty="0" err="1" smtClean="0"/>
              <a:t>response</a:t>
            </a:r>
            <a:r>
              <a:rPr lang="fr-FR" sz="1200" dirty="0" smtClean="0"/>
              <a:t> to Tat </a:t>
            </a:r>
            <a:r>
              <a:rPr lang="fr-FR" sz="1200" dirty="0" err="1" smtClean="0"/>
              <a:t>epitopes</a:t>
            </a:r>
            <a:endParaRPr lang="fr-FR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/>
              <a:t>Compare </a:t>
            </a:r>
            <a:r>
              <a:rPr lang="fr-FR" sz="1200" dirty="0"/>
              <a:t>to a control </a:t>
            </a:r>
            <a:r>
              <a:rPr lang="fr-FR" sz="1200" dirty="0" err="1" smtClean="0"/>
              <a:t>cohort</a:t>
            </a:r>
            <a:r>
              <a:rPr lang="fr-FR" sz="1200" dirty="0" smtClean="0"/>
              <a:t>:  </a:t>
            </a:r>
            <a:r>
              <a:rPr lang="fr-FR" sz="1200" dirty="0"/>
              <a:t>CD4 </a:t>
            </a:r>
            <a:r>
              <a:rPr lang="fr-FR" sz="1200" dirty="0" err="1"/>
              <a:t>mean</a:t>
            </a:r>
            <a:r>
              <a:rPr lang="fr-FR" sz="1200" dirty="0"/>
              <a:t> </a:t>
            </a:r>
            <a:r>
              <a:rPr lang="fr-FR" sz="1200" dirty="0" err="1"/>
              <a:t>increase</a:t>
            </a:r>
            <a:r>
              <a:rPr lang="fr-FR" sz="1200" dirty="0"/>
              <a:t> </a:t>
            </a:r>
            <a:r>
              <a:rPr lang="fr-FR" sz="1200" dirty="0" err="1"/>
              <a:t>was</a:t>
            </a:r>
            <a:r>
              <a:rPr lang="fr-FR" sz="1200" dirty="0"/>
              <a:t> 100 c/µl at </a:t>
            </a:r>
            <a:r>
              <a:rPr lang="fr-FR" sz="1200" dirty="0" err="1" smtClean="0"/>
              <a:t>year</a:t>
            </a:r>
            <a:r>
              <a:rPr lang="fr-FR" sz="1200" dirty="0" smtClean="0"/>
              <a:t> </a:t>
            </a:r>
            <a:r>
              <a:rPr lang="fr-FR" sz="1200" dirty="0"/>
              <a:t>2 and </a:t>
            </a:r>
            <a:r>
              <a:rPr lang="fr-FR" sz="1200" dirty="0" smtClean="0"/>
              <a:t>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1" dirty="0" smtClean="0"/>
              <a:t> A </a:t>
            </a:r>
            <a:r>
              <a:rPr lang="fr-FR" sz="1200" b="1" dirty="0"/>
              <a:t>significant reduction of blood proviral DNA was </a:t>
            </a:r>
            <a:r>
              <a:rPr lang="fr-FR" sz="1200" b="1" dirty="0" smtClean="0"/>
              <a:t>seen after </a:t>
            </a:r>
            <a:r>
              <a:rPr lang="fr-FR" sz="1200" b="1" dirty="0"/>
              <a:t>week 72, with Tat (30 μg, 3x), in the group of patients treated with PI inhibitors.</a:t>
            </a:r>
          </a:p>
          <a:p>
            <a:endParaRPr lang="fr-FR" sz="1200" dirty="0"/>
          </a:p>
        </p:txBody>
      </p:sp>
      <p:sp>
        <p:nvSpPr>
          <p:cNvPr id="4" name="ZoneTexte 3"/>
          <p:cNvSpPr txBox="1"/>
          <p:nvPr/>
        </p:nvSpPr>
        <p:spPr>
          <a:xfrm>
            <a:off x="755576" y="5373216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All </a:t>
            </a:r>
            <a:r>
              <a:rPr lang="fr-FR" b="1" dirty="0"/>
              <a:t>T</a:t>
            </a:r>
            <a:r>
              <a:rPr lang="fr-FR" b="1" dirty="0" smtClean="0"/>
              <a:t>at vaccine were safe, linear epitopes did not induce a protective Ab response, active TatHXB2 immunization could result in some level control of replication</a:t>
            </a:r>
          </a:p>
        </p:txBody>
      </p:sp>
    </p:spTree>
    <p:extLst>
      <p:ext uri="{BB962C8B-B14F-4D97-AF65-F5344CB8AC3E}">
        <p14:creationId xmlns:p14="http://schemas.microsoft.com/office/powerpoint/2010/main" val="8879135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fr-FR" dirty="0"/>
              <a:t>Issues </a:t>
            </a:r>
            <a:r>
              <a:rPr lang="fr-FR" dirty="0" smtClean="0"/>
              <a:t>to solve for a Tat vaccine</a:t>
            </a:r>
            <a:endParaRPr lang="fr-FR" dirty="0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sz="quarter" idx="10"/>
          </p:nvPr>
        </p:nvSpPr>
        <p:spPr>
          <a:xfrm>
            <a:off x="900112" y="1411552"/>
            <a:ext cx="6984256" cy="219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800" dirty="0" err="1" smtClean="0"/>
              <a:t>Heterogenicity</a:t>
            </a:r>
            <a:r>
              <a:rPr lang="fr-FR" sz="2800" dirty="0" smtClean="0"/>
              <a:t> </a:t>
            </a:r>
            <a:r>
              <a:rPr lang="fr-FR" sz="2800" dirty="0" err="1" smtClean="0"/>
              <a:t>variability</a:t>
            </a:r>
            <a:r>
              <a:rPr lang="fr-FR" sz="2800" dirty="0" smtClean="0"/>
              <a:t> of </a:t>
            </a:r>
            <a:r>
              <a:rPr lang="fr-FR" sz="2800" dirty="0" err="1" smtClean="0"/>
              <a:t>genomes</a:t>
            </a:r>
            <a:endParaRPr lang="fr-FR" sz="28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I</a:t>
            </a:r>
            <a:r>
              <a:rPr lang="en-US" sz="2800" dirty="0" smtClean="0"/>
              <a:t>ntrinsic </a:t>
            </a:r>
            <a:r>
              <a:rPr lang="en-US" sz="2800" dirty="0"/>
              <a:t>moderate immunogenicity of </a:t>
            </a:r>
            <a:r>
              <a:rPr lang="en-US" sz="2800" dirty="0" smtClean="0"/>
              <a:t>Tat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800" dirty="0" smtClean="0"/>
              <a:t>Finding the epitopes that could Induce a protective </a:t>
            </a:r>
            <a:r>
              <a:rPr lang="fr-FR" sz="2800" dirty="0"/>
              <a:t>immunity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96961745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2469030"/>
            <a:ext cx="8382000" cy="3480249"/>
          </a:xfrm>
        </p:spPr>
        <p:txBody>
          <a:bodyPr>
            <a:noAutofit/>
          </a:bodyPr>
          <a:lstStyle/>
          <a:p>
            <a:pPr marL="910717" lvl="1" indent="-393192" defTabSz="914400">
              <a:lnSpc>
                <a:spcPct val="83000"/>
              </a:lnSpc>
              <a:spcBef>
                <a:spcPts val="768"/>
              </a:spcBef>
              <a:buClr>
                <a:srgbClr val="000000"/>
              </a:buClr>
            </a:pPr>
            <a:r>
              <a:rPr lang="en-US" sz="1800" spc="-50" noProof="1" smtClean="0"/>
              <a:t>Huet </a:t>
            </a:r>
            <a:r>
              <a:rPr lang="en-US" sz="1800" spc="-50" noProof="1"/>
              <a:t>T, Jazza MC, Brun-Vézinet F, Roelants GE, Wain-Hobson S.AIDS. 1989 </a:t>
            </a:r>
            <a:r>
              <a:rPr lang="en-US" sz="1800" spc="-50" noProof="1" smtClean="0"/>
              <a:t>A highly </a:t>
            </a:r>
            <a:r>
              <a:rPr lang="en-US" sz="1800" spc="-50" noProof="1"/>
              <a:t>defective HIV-1 strain isolated from a healthy Gabonese </a:t>
            </a:r>
            <a:r>
              <a:rPr lang="en-US" sz="1800" spc="-50" noProof="1" smtClean="0"/>
              <a:t>in a group of pregnant women presenting atypical </a:t>
            </a:r>
            <a:r>
              <a:rPr lang="en-US" sz="1800" spc="-50" noProof="1"/>
              <a:t>western blot </a:t>
            </a:r>
            <a:r>
              <a:rPr lang="en-US" sz="1800" spc="-50" noProof="1" smtClean="0"/>
              <a:t>( no Ab to Env) and stay asymptomatic for at least 2 years</a:t>
            </a:r>
            <a:r>
              <a:rPr lang="en-US" sz="1800" spc="-50" noProof="1" smtClean="0">
                <a:solidFill>
                  <a:schemeClr val="accent1"/>
                </a:solidFill>
              </a:rPr>
              <a:t> </a:t>
            </a:r>
            <a:endParaRPr lang="en-US" sz="1800" spc="-50" noProof="1">
              <a:solidFill>
                <a:schemeClr val="accent1"/>
              </a:solidFill>
            </a:endParaRPr>
          </a:p>
          <a:p>
            <a:pPr marL="910717" lvl="1" indent="-393192" defTabSz="914400">
              <a:lnSpc>
                <a:spcPct val="100000"/>
              </a:lnSpc>
              <a:spcBef>
                <a:spcPts val="768"/>
              </a:spcBef>
              <a:buClr>
                <a:srgbClr val="000000"/>
              </a:buClr>
            </a:pPr>
            <a:endParaRPr lang="en-US" sz="1800" spc="-50" noProof="1" smtClean="0">
              <a:solidFill>
                <a:schemeClr val="accent1"/>
              </a:solidFill>
            </a:endParaRPr>
          </a:p>
          <a:p>
            <a:pPr marL="910717" lvl="1" indent="-393192" defTabSz="914400">
              <a:lnSpc>
                <a:spcPct val="83000"/>
              </a:lnSpc>
              <a:spcBef>
                <a:spcPts val="768"/>
              </a:spcBef>
              <a:buClr>
                <a:srgbClr val="000000"/>
              </a:buClr>
            </a:pPr>
            <a:r>
              <a:rPr lang="fr-FR" sz="1800" noProof="1" smtClean="0"/>
              <a:t>HIV-1 Oyi variant </a:t>
            </a:r>
            <a:r>
              <a:rPr lang="fr-FR" sz="1800" noProof="1" smtClean="0"/>
              <a:t>replicated </a:t>
            </a:r>
            <a:r>
              <a:rPr lang="fr-FR" sz="1800" noProof="1" smtClean="0"/>
              <a:t>poorly in PBMC coculture, it was recognised by anti HIV-1Env Ab </a:t>
            </a:r>
          </a:p>
          <a:p>
            <a:pPr marL="910717" lvl="1" indent="-393192" defTabSz="914400">
              <a:lnSpc>
                <a:spcPct val="83000"/>
              </a:lnSpc>
              <a:spcBef>
                <a:spcPts val="768"/>
              </a:spcBef>
              <a:buClr>
                <a:srgbClr val="000000"/>
              </a:buClr>
            </a:pPr>
            <a:r>
              <a:rPr lang="fr-FR" sz="1800" noProof="1" smtClean="0"/>
              <a:t>Oyi strains has a mutated Tat protein unable to transactivate HIV transcription (the Oyi strain could be complemented in vitro with a WT Tat gene).</a:t>
            </a:r>
          </a:p>
          <a:p>
            <a:pPr marL="910717" lvl="1" indent="-393192" defTabSz="914400">
              <a:lnSpc>
                <a:spcPct val="83000"/>
              </a:lnSpc>
              <a:spcBef>
                <a:spcPts val="768"/>
              </a:spcBef>
              <a:buClr>
                <a:srgbClr val="000000"/>
              </a:buClr>
            </a:pPr>
            <a:endParaRPr lang="fr-FR" sz="1800" noProof="1" smtClean="0"/>
          </a:p>
          <a:p>
            <a:pPr marL="910717" lvl="1" indent="-393192" defTabSz="914400">
              <a:lnSpc>
                <a:spcPct val="83000"/>
              </a:lnSpc>
              <a:spcBef>
                <a:spcPts val="768"/>
              </a:spcBef>
              <a:buClr>
                <a:srgbClr val="000000"/>
              </a:buClr>
            </a:pPr>
            <a:r>
              <a:rPr lang="fr-FR" sz="1800" noProof="1" smtClean="0">
                <a:solidFill>
                  <a:srgbClr val="C00000"/>
                </a:solidFill>
              </a:rPr>
              <a:t>Could it be a defective HIV- 1 strain that induces an immune response able to control infection and protect against the disease? </a:t>
            </a:r>
          </a:p>
          <a:p>
            <a:pPr marL="517525" lvl="1" indent="0">
              <a:lnSpc>
                <a:spcPct val="80000"/>
              </a:lnSpc>
              <a:spcBef>
                <a:spcPts val="672"/>
              </a:spcBef>
              <a:buClr>
                <a:srgbClr val="000000"/>
              </a:buClr>
              <a:buNone/>
            </a:pPr>
            <a:endParaRPr lang="fr-FR" sz="1800" b="0" i="0" noProof="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" name="Picture 37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lum bright="-4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52400"/>
            <a:ext cx="4319814" cy="22024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</p:pic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6156176" y="1166023"/>
            <a:ext cx="552968" cy="1138901"/>
            <a:chOff x="2688" y="2112"/>
            <a:chExt cx="407" cy="824"/>
          </a:xfrm>
        </p:grpSpPr>
        <p:pic>
          <p:nvPicPr>
            <p:cNvPr id="8" name="Picture 39"/>
            <p:cNvPicPr>
              <a:picLocks noChangeAspect="1" noChangeArrowheads="1"/>
            </p:cNvPicPr>
            <p:nvPr/>
          </p:nvPicPr>
          <p:blipFill>
            <a:blip r:embed="rId4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2784"/>
              <a:ext cx="216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0"/>
            <p:cNvPicPr>
              <a:picLocks noChangeAspect="1" noChangeArrowheads="1"/>
            </p:cNvPicPr>
            <p:nvPr/>
          </p:nvPicPr>
          <p:blipFill>
            <a:blip r:embed="rId5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2112"/>
              <a:ext cx="263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1163395"/>
          </a:xfrm>
        </p:spPr>
        <p:txBody>
          <a:bodyPr>
            <a:normAutofit fontScale="90000"/>
          </a:bodyPr>
          <a:lstStyle/>
          <a:p>
            <a:pPr defTabSz="914400">
              <a:spcBef>
                <a:spcPts val="0"/>
              </a:spcBef>
            </a:pPr>
            <a:r>
              <a:rPr lang="fr-FR" sz="4800" b="0" i="0" spc="-150" noProof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Tat Oyi rational</a:t>
            </a:r>
            <a:br>
              <a:rPr lang="fr-FR" sz="4800" b="0" i="0" spc="-150" noProof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</a:br>
            <a:r>
              <a:rPr lang="en-US" sz="3600" noProof="1">
                <a:solidFill>
                  <a:srgbClr val="1D4775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The HIV-1 Oyi variant was </a:t>
            </a:r>
            <a:r>
              <a:rPr lang="en-US" sz="3600" noProof="1" smtClean="0">
                <a:solidFill>
                  <a:srgbClr val="1D4775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/>
            </a:r>
            <a:br>
              <a:rPr lang="en-US" sz="3600" noProof="1" smtClean="0">
                <a:solidFill>
                  <a:srgbClr val="1D4775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</a:br>
            <a:r>
              <a:rPr lang="en-US" sz="3600" noProof="1" smtClean="0">
                <a:solidFill>
                  <a:srgbClr val="1D4775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found </a:t>
            </a:r>
            <a:r>
              <a:rPr lang="en-US" sz="3600" noProof="1">
                <a:solidFill>
                  <a:srgbClr val="1D4775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in 1989 </a:t>
            </a:r>
            <a:r>
              <a:rPr lang="en-US" sz="3600" noProof="1" smtClean="0">
                <a:solidFill>
                  <a:srgbClr val="1D4775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in Gabon</a:t>
            </a:r>
            <a:r>
              <a:rPr lang="en-US" sz="3600" noProof="1">
                <a:solidFill>
                  <a:srgbClr val="1D4775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/>
            </a:r>
            <a:br>
              <a:rPr lang="en-US" sz="3600" noProof="1">
                <a:solidFill>
                  <a:srgbClr val="1D4775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</a:br>
            <a:endParaRPr lang="fr-FR" sz="3600" b="0" i="0" spc="-150" noProof="1">
              <a:solidFill>
                <a:srgbClr val="1D4775"/>
              </a:solidFill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0793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White with Blue Bar Segoe Template_TP10286789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EEFD162-EDAF-40F1-8DE6-8C07E9AEC8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Exemples de diapositives de présentation (conception Blanc avec barre bleue)</Template>
  <TotalTime>0</TotalTime>
  <Words>2846</Words>
  <Application>Microsoft Office PowerPoint</Application>
  <PresentationFormat>Affichage à l'écran (4:3)</PresentationFormat>
  <Paragraphs>371</Paragraphs>
  <Slides>19</Slides>
  <Notes>19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19</vt:i4>
      </vt:variant>
    </vt:vector>
  </HeadingPairs>
  <TitlesOfParts>
    <vt:vector size="29" baseType="lpstr">
      <vt:lpstr>Arial</vt:lpstr>
      <vt:lpstr>Calibri</vt:lpstr>
      <vt:lpstr>Comic Sans MS</vt:lpstr>
      <vt:lpstr>Courier</vt:lpstr>
      <vt:lpstr>Courier New</vt:lpstr>
      <vt:lpstr>Segoe</vt:lpstr>
      <vt:lpstr>Times New Roman</vt:lpstr>
      <vt:lpstr>Wingdings</vt:lpstr>
      <vt:lpstr>1_White with Blue Bar Segoe Template_TP10286789</vt:lpstr>
      <vt:lpstr>White with Courier font for code slides</vt:lpstr>
      <vt:lpstr>Tat Oyi-based candidate therapeutic vaccine: a phase 1 clinical trial in HIV-1 infected patients</vt:lpstr>
      <vt:lpstr>Tat is a virulence factor of HIV</vt:lpstr>
      <vt:lpstr>Why a Tat based vaccine</vt:lpstr>
      <vt:lpstr>Immune response to Tat could protect subjects from disease progression? Studies suggest that  presence of Antibodies to Tat  could correlate with slower progression long term survival in human  </vt:lpstr>
      <vt:lpstr>CTL to Tat correlate with slower progression ?</vt:lpstr>
      <vt:lpstr>Tat based vaccine trials in animal models</vt:lpstr>
      <vt:lpstr>Tat vaccine clinical trials</vt:lpstr>
      <vt:lpstr>Issues to solve for a Tat vaccine</vt:lpstr>
      <vt:lpstr>Tat Oyi rational The HIV-1 Oyi variant was  found in 1989 in Gabon </vt:lpstr>
      <vt:lpstr>Présentation PowerPoint</vt:lpstr>
      <vt:lpstr>Tat Oyi has specific immunologic properties (1)</vt:lpstr>
      <vt:lpstr>Tat Oyi has specific immunologic properties (2)</vt:lpstr>
      <vt:lpstr>Antibodies of seropositive patients recognize folded Tat</vt:lpstr>
      <vt:lpstr>Tat oyi vaccine candidate advantage</vt:lpstr>
      <vt:lpstr>Macaques vaccination with Tat Oyi and SHIV challenge   </vt:lpstr>
      <vt:lpstr>Preclinical toxicity studies  </vt:lpstr>
      <vt:lpstr>Tat Oyi Clinical trial</vt:lpstr>
      <vt:lpstr>Tat Oyi Clinical trial Phase I  results</vt:lpstr>
      <vt:lpstr>Thanks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Tat Oyi-based candidate therapeutic vaccine: a successful phase 1 clinical trial in HIV-1 infected patients</dc:title>
  <dc:creator>sonia escaich</dc:creator>
  <cp:lastModifiedBy>sonia escaich</cp:lastModifiedBy>
  <cp:revision>245</cp:revision>
  <cp:lastPrinted>2015-06-08T00:54:48Z</cp:lastPrinted>
  <dcterms:created xsi:type="dcterms:W3CDTF">2015-05-25T10:31:19Z</dcterms:created>
  <dcterms:modified xsi:type="dcterms:W3CDTF">2015-06-09T13:11:12Z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TC102867899990</vt:lpwstr>
  </property>
</Properties>
</file>