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2" r:id="rId7"/>
    <p:sldId id="266" r:id="rId8"/>
    <p:sldId id="263" r:id="rId9"/>
    <p:sldId id="264" r:id="rId10"/>
    <p:sldId id="265" r:id="rId11"/>
    <p:sldId id="267" r:id="rId12"/>
    <p:sldId id="268" r:id="rId13"/>
    <p:sldId id="269" r:id="rId14"/>
    <p:sldId id="270" r:id="rId15"/>
    <p:sldId id="271" r:id="rId16"/>
    <p:sldId id="273"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6242E-5A58-4B08-8430-589B8B6E7F9C}"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5AE28779-9920-4E89-839D-7B0582DFEF4F}">
      <dgm:prSet/>
      <dgm:spPr/>
      <dgm:t>
        <a:bodyPr/>
        <a:lstStyle/>
        <a:p>
          <a:r>
            <a:rPr lang="en-GB" dirty="0"/>
            <a:t>Ageing with a childhood impairment  </a:t>
          </a:r>
          <a:endParaRPr lang="en-US" dirty="0"/>
        </a:p>
      </dgm:t>
    </dgm:pt>
    <dgm:pt modelId="{552A2606-2633-4E90-A77F-19BB0880B886}" type="parTrans" cxnId="{4B36B02F-0350-4DFD-B864-F56F072BEAB4}">
      <dgm:prSet/>
      <dgm:spPr/>
      <dgm:t>
        <a:bodyPr/>
        <a:lstStyle/>
        <a:p>
          <a:endParaRPr lang="en-US"/>
        </a:p>
      </dgm:t>
    </dgm:pt>
    <dgm:pt modelId="{A9EF5A0D-0836-4D6C-8C38-B081999E429E}" type="sibTrans" cxnId="{4B36B02F-0350-4DFD-B864-F56F072BEAB4}">
      <dgm:prSet/>
      <dgm:spPr/>
      <dgm:t>
        <a:bodyPr/>
        <a:lstStyle/>
        <a:p>
          <a:endParaRPr lang="en-US"/>
        </a:p>
      </dgm:t>
    </dgm:pt>
    <dgm:pt modelId="{C42B3A81-E3D2-4BAC-BB13-611CF42AC7CD}">
      <dgm:prSet/>
      <dgm:spPr/>
      <dgm:t>
        <a:bodyPr/>
        <a:lstStyle/>
        <a:p>
          <a:r>
            <a:rPr lang="en-GB"/>
            <a:t>Polio and Post-Polio Syndrome </a:t>
          </a:r>
          <a:endParaRPr lang="en-US"/>
        </a:p>
      </dgm:t>
    </dgm:pt>
    <dgm:pt modelId="{3A2DB8B2-312F-4579-B523-D562C01158DC}" type="parTrans" cxnId="{70E481BD-DC51-43AC-AC6D-51E67D225710}">
      <dgm:prSet/>
      <dgm:spPr/>
      <dgm:t>
        <a:bodyPr/>
        <a:lstStyle/>
        <a:p>
          <a:endParaRPr lang="en-US"/>
        </a:p>
      </dgm:t>
    </dgm:pt>
    <dgm:pt modelId="{5882D50B-8144-482F-B478-26CB64A83E2A}" type="sibTrans" cxnId="{70E481BD-DC51-43AC-AC6D-51E67D225710}">
      <dgm:prSet/>
      <dgm:spPr/>
      <dgm:t>
        <a:bodyPr/>
        <a:lstStyle/>
        <a:p>
          <a:endParaRPr lang="en-US"/>
        </a:p>
      </dgm:t>
    </dgm:pt>
    <dgm:pt modelId="{8A47B85E-6BCF-44C4-B9BD-325948338F13}">
      <dgm:prSet/>
      <dgm:spPr/>
      <dgm:t>
        <a:bodyPr/>
        <a:lstStyle/>
        <a:p>
          <a:r>
            <a:rPr lang="en-GB"/>
            <a:t>Methods and Sample </a:t>
          </a:r>
          <a:endParaRPr lang="en-US"/>
        </a:p>
      </dgm:t>
    </dgm:pt>
    <dgm:pt modelId="{633C1562-7BD2-43E7-AFBC-6E429753A799}" type="parTrans" cxnId="{33340457-DA09-4A26-8305-9C299872CA65}">
      <dgm:prSet/>
      <dgm:spPr/>
      <dgm:t>
        <a:bodyPr/>
        <a:lstStyle/>
        <a:p>
          <a:endParaRPr lang="en-US"/>
        </a:p>
      </dgm:t>
    </dgm:pt>
    <dgm:pt modelId="{0D9826CB-0B29-44EA-9C49-B61B602E3A64}" type="sibTrans" cxnId="{33340457-DA09-4A26-8305-9C299872CA65}">
      <dgm:prSet/>
      <dgm:spPr/>
      <dgm:t>
        <a:bodyPr/>
        <a:lstStyle/>
        <a:p>
          <a:endParaRPr lang="en-US"/>
        </a:p>
      </dgm:t>
    </dgm:pt>
    <dgm:pt modelId="{29157613-695C-4932-A54A-F53CC0C2B0D7}">
      <dgm:prSet/>
      <dgm:spPr/>
      <dgm:t>
        <a:bodyPr/>
        <a:lstStyle/>
        <a:p>
          <a:r>
            <a:rPr lang="en-GB"/>
            <a:t>Difficulty in diagnosis  </a:t>
          </a:r>
          <a:endParaRPr lang="en-US"/>
        </a:p>
      </dgm:t>
    </dgm:pt>
    <dgm:pt modelId="{15288563-8F70-47BC-A1D1-E4870EC3AD49}" type="parTrans" cxnId="{0CB0F37C-9338-492F-BCC4-700EC12E8508}">
      <dgm:prSet/>
      <dgm:spPr/>
      <dgm:t>
        <a:bodyPr/>
        <a:lstStyle/>
        <a:p>
          <a:endParaRPr lang="en-US"/>
        </a:p>
      </dgm:t>
    </dgm:pt>
    <dgm:pt modelId="{BF73C3C0-C8C1-40E2-ABC4-924EE166A624}" type="sibTrans" cxnId="{0CB0F37C-9338-492F-BCC4-700EC12E8508}">
      <dgm:prSet/>
      <dgm:spPr/>
      <dgm:t>
        <a:bodyPr/>
        <a:lstStyle/>
        <a:p>
          <a:endParaRPr lang="en-US"/>
        </a:p>
      </dgm:t>
    </dgm:pt>
    <dgm:pt modelId="{12626EDF-F0DE-4E80-9C84-1A6425BD4AEA}">
      <dgm:prSet/>
      <dgm:spPr/>
      <dgm:t>
        <a:bodyPr/>
        <a:lstStyle/>
        <a:p>
          <a:r>
            <a:rPr lang="en-GB" dirty="0"/>
            <a:t>Biographical disruption to everyday life: physical, social &amp; </a:t>
          </a:r>
          <a:r>
            <a:rPr lang="en-GB" dirty="0" err="1"/>
            <a:t>psychologica</a:t>
          </a:r>
          <a:endParaRPr lang="en-US" dirty="0"/>
        </a:p>
      </dgm:t>
    </dgm:pt>
    <dgm:pt modelId="{F47603A8-E3C2-4D57-B092-287B3CD33AC4}" type="parTrans" cxnId="{77351EEA-832A-4A80-8DDA-8A902227D0F1}">
      <dgm:prSet/>
      <dgm:spPr/>
      <dgm:t>
        <a:bodyPr/>
        <a:lstStyle/>
        <a:p>
          <a:endParaRPr lang="en-US"/>
        </a:p>
      </dgm:t>
    </dgm:pt>
    <dgm:pt modelId="{167C7D00-AE75-4F90-A2FE-4E3F6E1DAEAA}" type="sibTrans" cxnId="{77351EEA-832A-4A80-8DDA-8A902227D0F1}">
      <dgm:prSet/>
      <dgm:spPr/>
      <dgm:t>
        <a:bodyPr/>
        <a:lstStyle/>
        <a:p>
          <a:endParaRPr lang="en-US"/>
        </a:p>
      </dgm:t>
    </dgm:pt>
    <dgm:pt modelId="{E49678C9-427B-46A1-AB1C-B3EE31BF8E75}">
      <dgm:prSet/>
      <dgm:spPr/>
      <dgm:t>
        <a:bodyPr/>
        <a:lstStyle/>
        <a:p>
          <a:r>
            <a:rPr lang="en-GB" dirty="0"/>
            <a:t>Some concluding thoughts </a:t>
          </a:r>
          <a:endParaRPr lang="en-US" dirty="0"/>
        </a:p>
      </dgm:t>
    </dgm:pt>
    <dgm:pt modelId="{EDE25E70-B6DB-48BC-A3C9-536079F4E58D}" type="parTrans" cxnId="{0CBCB0CB-D09D-4FB6-A35C-C8D26E8E3EF5}">
      <dgm:prSet/>
      <dgm:spPr/>
      <dgm:t>
        <a:bodyPr/>
        <a:lstStyle/>
        <a:p>
          <a:endParaRPr lang="en-US"/>
        </a:p>
      </dgm:t>
    </dgm:pt>
    <dgm:pt modelId="{46826564-E18D-4285-A402-578525EC4F08}" type="sibTrans" cxnId="{0CBCB0CB-D09D-4FB6-A35C-C8D26E8E3EF5}">
      <dgm:prSet/>
      <dgm:spPr/>
      <dgm:t>
        <a:bodyPr/>
        <a:lstStyle/>
        <a:p>
          <a:endParaRPr lang="en-US"/>
        </a:p>
      </dgm:t>
    </dgm:pt>
    <dgm:pt modelId="{E941EC93-9462-4369-A736-B72826C8CF67}">
      <dgm:prSet/>
      <dgm:spPr/>
      <dgm:t>
        <a:bodyPr/>
        <a:lstStyle/>
        <a:p>
          <a:r>
            <a:rPr lang="en-US" dirty="0"/>
            <a:t>Secondary ageing</a:t>
          </a:r>
        </a:p>
      </dgm:t>
    </dgm:pt>
    <dgm:pt modelId="{8F35AB12-2998-4C7B-AAB0-4245C04C93A7}" type="parTrans" cxnId="{405E4241-786A-49F2-B9D3-E1175E1C40A5}">
      <dgm:prSet/>
      <dgm:spPr/>
    </dgm:pt>
    <dgm:pt modelId="{1DED6134-7039-443D-9CAC-F05355C6F7F1}" type="sibTrans" cxnId="{405E4241-786A-49F2-B9D3-E1175E1C40A5}">
      <dgm:prSet/>
      <dgm:spPr/>
    </dgm:pt>
    <dgm:pt modelId="{0D497F71-5FC1-49C6-90B3-7017BB4C01A0}" type="pres">
      <dgm:prSet presAssocID="{3B56242E-5A58-4B08-8430-589B8B6E7F9C}" presName="diagram" presStyleCnt="0">
        <dgm:presLayoutVars>
          <dgm:dir/>
          <dgm:resizeHandles val="exact"/>
        </dgm:presLayoutVars>
      </dgm:prSet>
      <dgm:spPr/>
    </dgm:pt>
    <dgm:pt modelId="{3789B48E-6806-4F21-838B-2A777FD35076}" type="pres">
      <dgm:prSet presAssocID="{5AE28779-9920-4E89-839D-7B0582DFEF4F}" presName="node" presStyleLbl="node1" presStyleIdx="0" presStyleCnt="7">
        <dgm:presLayoutVars>
          <dgm:bulletEnabled val="1"/>
        </dgm:presLayoutVars>
      </dgm:prSet>
      <dgm:spPr/>
    </dgm:pt>
    <dgm:pt modelId="{2A7B5984-4111-42C6-8D3D-03BAF83D6E0D}" type="pres">
      <dgm:prSet presAssocID="{A9EF5A0D-0836-4D6C-8C38-B081999E429E}" presName="sibTrans" presStyleCnt="0"/>
      <dgm:spPr/>
    </dgm:pt>
    <dgm:pt modelId="{E9A208AE-4343-43DC-9519-3DF0746FD441}" type="pres">
      <dgm:prSet presAssocID="{E941EC93-9462-4369-A736-B72826C8CF67}" presName="node" presStyleLbl="node1" presStyleIdx="1" presStyleCnt="7">
        <dgm:presLayoutVars>
          <dgm:bulletEnabled val="1"/>
        </dgm:presLayoutVars>
      </dgm:prSet>
      <dgm:spPr/>
    </dgm:pt>
    <dgm:pt modelId="{56C487B7-2174-49EE-B3E9-B4B7C71B0BD1}" type="pres">
      <dgm:prSet presAssocID="{1DED6134-7039-443D-9CAC-F05355C6F7F1}" presName="sibTrans" presStyleCnt="0"/>
      <dgm:spPr/>
    </dgm:pt>
    <dgm:pt modelId="{8E5CB26A-4703-4226-B058-B0ADF792089B}" type="pres">
      <dgm:prSet presAssocID="{C42B3A81-E3D2-4BAC-BB13-611CF42AC7CD}" presName="node" presStyleLbl="node1" presStyleIdx="2" presStyleCnt="7">
        <dgm:presLayoutVars>
          <dgm:bulletEnabled val="1"/>
        </dgm:presLayoutVars>
      </dgm:prSet>
      <dgm:spPr/>
    </dgm:pt>
    <dgm:pt modelId="{FCDFC349-05C9-4E86-8E62-29109B4A61BF}" type="pres">
      <dgm:prSet presAssocID="{5882D50B-8144-482F-B478-26CB64A83E2A}" presName="sibTrans" presStyleCnt="0"/>
      <dgm:spPr/>
    </dgm:pt>
    <dgm:pt modelId="{1FEA8BE1-B855-4834-AA67-9719CBA4FCB5}" type="pres">
      <dgm:prSet presAssocID="{8A47B85E-6BCF-44C4-B9BD-325948338F13}" presName="node" presStyleLbl="node1" presStyleIdx="3" presStyleCnt="7">
        <dgm:presLayoutVars>
          <dgm:bulletEnabled val="1"/>
        </dgm:presLayoutVars>
      </dgm:prSet>
      <dgm:spPr/>
    </dgm:pt>
    <dgm:pt modelId="{96DA5FBD-5BB7-4EE2-930C-EFBAC2FAF129}" type="pres">
      <dgm:prSet presAssocID="{0D9826CB-0B29-44EA-9C49-B61B602E3A64}" presName="sibTrans" presStyleCnt="0"/>
      <dgm:spPr/>
    </dgm:pt>
    <dgm:pt modelId="{7355B722-958B-4728-9807-2D015A096074}" type="pres">
      <dgm:prSet presAssocID="{29157613-695C-4932-A54A-F53CC0C2B0D7}" presName="node" presStyleLbl="node1" presStyleIdx="4" presStyleCnt="7">
        <dgm:presLayoutVars>
          <dgm:bulletEnabled val="1"/>
        </dgm:presLayoutVars>
      </dgm:prSet>
      <dgm:spPr/>
    </dgm:pt>
    <dgm:pt modelId="{8806F478-7584-4BB3-97C6-C37D82C50E07}" type="pres">
      <dgm:prSet presAssocID="{BF73C3C0-C8C1-40E2-ABC4-924EE166A624}" presName="sibTrans" presStyleCnt="0"/>
      <dgm:spPr/>
    </dgm:pt>
    <dgm:pt modelId="{0F37E0FB-797A-4713-8F0D-5E10CD178E88}" type="pres">
      <dgm:prSet presAssocID="{12626EDF-F0DE-4E80-9C84-1A6425BD4AEA}" presName="node" presStyleLbl="node1" presStyleIdx="5" presStyleCnt="7">
        <dgm:presLayoutVars>
          <dgm:bulletEnabled val="1"/>
        </dgm:presLayoutVars>
      </dgm:prSet>
      <dgm:spPr/>
    </dgm:pt>
    <dgm:pt modelId="{8AB26256-F1C6-42B9-839B-91D7EA61612A}" type="pres">
      <dgm:prSet presAssocID="{167C7D00-AE75-4F90-A2FE-4E3F6E1DAEAA}" presName="sibTrans" presStyleCnt="0"/>
      <dgm:spPr/>
    </dgm:pt>
    <dgm:pt modelId="{EE71A16E-F24B-4549-8FE9-243E766CE498}" type="pres">
      <dgm:prSet presAssocID="{E49678C9-427B-46A1-AB1C-B3EE31BF8E75}" presName="node" presStyleLbl="node1" presStyleIdx="6" presStyleCnt="7">
        <dgm:presLayoutVars>
          <dgm:bulletEnabled val="1"/>
        </dgm:presLayoutVars>
      </dgm:prSet>
      <dgm:spPr/>
    </dgm:pt>
  </dgm:ptLst>
  <dgm:cxnLst>
    <dgm:cxn modelId="{D2ED150A-E82D-4975-B2EA-C3E3DB969960}" type="presOf" srcId="{C42B3A81-E3D2-4BAC-BB13-611CF42AC7CD}" destId="{8E5CB26A-4703-4226-B058-B0ADF792089B}" srcOrd="0" destOrd="0" presId="urn:microsoft.com/office/officeart/2005/8/layout/default"/>
    <dgm:cxn modelId="{F8827924-4985-40B8-B7CB-BD879C32F403}" type="presOf" srcId="{12626EDF-F0DE-4E80-9C84-1A6425BD4AEA}" destId="{0F37E0FB-797A-4713-8F0D-5E10CD178E88}" srcOrd="0" destOrd="0" presId="urn:microsoft.com/office/officeart/2005/8/layout/default"/>
    <dgm:cxn modelId="{4B36B02F-0350-4DFD-B864-F56F072BEAB4}" srcId="{3B56242E-5A58-4B08-8430-589B8B6E7F9C}" destId="{5AE28779-9920-4E89-839D-7B0582DFEF4F}" srcOrd="0" destOrd="0" parTransId="{552A2606-2633-4E90-A77F-19BB0880B886}" sibTransId="{A9EF5A0D-0836-4D6C-8C38-B081999E429E}"/>
    <dgm:cxn modelId="{6FA10A30-2C96-4852-94DE-4C9A3432C3B5}" type="presOf" srcId="{29157613-695C-4932-A54A-F53CC0C2B0D7}" destId="{7355B722-958B-4728-9807-2D015A096074}" srcOrd="0" destOrd="0" presId="urn:microsoft.com/office/officeart/2005/8/layout/default"/>
    <dgm:cxn modelId="{405E4241-786A-49F2-B9D3-E1175E1C40A5}" srcId="{3B56242E-5A58-4B08-8430-589B8B6E7F9C}" destId="{E941EC93-9462-4369-A736-B72826C8CF67}" srcOrd="1" destOrd="0" parTransId="{8F35AB12-2998-4C7B-AAB0-4245C04C93A7}" sibTransId="{1DED6134-7039-443D-9CAC-F05355C6F7F1}"/>
    <dgm:cxn modelId="{AF17D048-97AD-4DE3-8964-A8FAE65D5356}" type="presOf" srcId="{8A47B85E-6BCF-44C4-B9BD-325948338F13}" destId="{1FEA8BE1-B855-4834-AA67-9719CBA4FCB5}" srcOrd="0" destOrd="0" presId="urn:microsoft.com/office/officeart/2005/8/layout/default"/>
    <dgm:cxn modelId="{4DD3D24D-6161-42C3-9CFE-3D0D55EE98A9}" type="presOf" srcId="{5AE28779-9920-4E89-839D-7B0582DFEF4F}" destId="{3789B48E-6806-4F21-838B-2A777FD35076}" srcOrd="0" destOrd="0" presId="urn:microsoft.com/office/officeart/2005/8/layout/default"/>
    <dgm:cxn modelId="{33340457-DA09-4A26-8305-9C299872CA65}" srcId="{3B56242E-5A58-4B08-8430-589B8B6E7F9C}" destId="{8A47B85E-6BCF-44C4-B9BD-325948338F13}" srcOrd="3" destOrd="0" parTransId="{633C1562-7BD2-43E7-AFBC-6E429753A799}" sibTransId="{0D9826CB-0B29-44EA-9C49-B61B602E3A64}"/>
    <dgm:cxn modelId="{0CB0F37C-9338-492F-BCC4-700EC12E8508}" srcId="{3B56242E-5A58-4B08-8430-589B8B6E7F9C}" destId="{29157613-695C-4932-A54A-F53CC0C2B0D7}" srcOrd="4" destOrd="0" parTransId="{15288563-8F70-47BC-A1D1-E4870EC3AD49}" sibTransId="{BF73C3C0-C8C1-40E2-ABC4-924EE166A624}"/>
    <dgm:cxn modelId="{D9E56495-758A-4419-B415-7A85BB5A4B2A}" type="presOf" srcId="{E941EC93-9462-4369-A736-B72826C8CF67}" destId="{E9A208AE-4343-43DC-9519-3DF0746FD441}" srcOrd="0" destOrd="0" presId="urn:microsoft.com/office/officeart/2005/8/layout/default"/>
    <dgm:cxn modelId="{4354C798-5BD2-4B8D-A37D-3CFB21C00CCE}" type="presOf" srcId="{3B56242E-5A58-4B08-8430-589B8B6E7F9C}" destId="{0D497F71-5FC1-49C6-90B3-7017BB4C01A0}" srcOrd="0" destOrd="0" presId="urn:microsoft.com/office/officeart/2005/8/layout/default"/>
    <dgm:cxn modelId="{E929D2A9-D836-4F36-B844-80FB47F22056}" type="presOf" srcId="{E49678C9-427B-46A1-AB1C-B3EE31BF8E75}" destId="{EE71A16E-F24B-4549-8FE9-243E766CE498}" srcOrd="0" destOrd="0" presId="urn:microsoft.com/office/officeart/2005/8/layout/default"/>
    <dgm:cxn modelId="{70E481BD-DC51-43AC-AC6D-51E67D225710}" srcId="{3B56242E-5A58-4B08-8430-589B8B6E7F9C}" destId="{C42B3A81-E3D2-4BAC-BB13-611CF42AC7CD}" srcOrd="2" destOrd="0" parTransId="{3A2DB8B2-312F-4579-B523-D562C01158DC}" sibTransId="{5882D50B-8144-482F-B478-26CB64A83E2A}"/>
    <dgm:cxn modelId="{0CBCB0CB-D09D-4FB6-A35C-C8D26E8E3EF5}" srcId="{3B56242E-5A58-4B08-8430-589B8B6E7F9C}" destId="{E49678C9-427B-46A1-AB1C-B3EE31BF8E75}" srcOrd="6" destOrd="0" parTransId="{EDE25E70-B6DB-48BC-A3C9-536079F4E58D}" sibTransId="{46826564-E18D-4285-A402-578525EC4F08}"/>
    <dgm:cxn modelId="{77351EEA-832A-4A80-8DDA-8A902227D0F1}" srcId="{3B56242E-5A58-4B08-8430-589B8B6E7F9C}" destId="{12626EDF-F0DE-4E80-9C84-1A6425BD4AEA}" srcOrd="5" destOrd="0" parTransId="{F47603A8-E3C2-4D57-B092-287B3CD33AC4}" sibTransId="{167C7D00-AE75-4F90-A2FE-4E3F6E1DAEAA}"/>
    <dgm:cxn modelId="{7AADD0EF-17CA-4E45-9188-2A3DDD8AC8DB}" type="presParOf" srcId="{0D497F71-5FC1-49C6-90B3-7017BB4C01A0}" destId="{3789B48E-6806-4F21-838B-2A777FD35076}" srcOrd="0" destOrd="0" presId="urn:microsoft.com/office/officeart/2005/8/layout/default"/>
    <dgm:cxn modelId="{EF33ECF0-2CE8-4FB6-BCFD-AFA97A4E75C1}" type="presParOf" srcId="{0D497F71-5FC1-49C6-90B3-7017BB4C01A0}" destId="{2A7B5984-4111-42C6-8D3D-03BAF83D6E0D}" srcOrd="1" destOrd="0" presId="urn:microsoft.com/office/officeart/2005/8/layout/default"/>
    <dgm:cxn modelId="{4B91A0DE-7927-45CD-A265-480A30A44C3D}" type="presParOf" srcId="{0D497F71-5FC1-49C6-90B3-7017BB4C01A0}" destId="{E9A208AE-4343-43DC-9519-3DF0746FD441}" srcOrd="2" destOrd="0" presId="urn:microsoft.com/office/officeart/2005/8/layout/default"/>
    <dgm:cxn modelId="{0867B22E-F980-4238-AB93-8626ECB13421}" type="presParOf" srcId="{0D497F71-5FC1-49C6-90B3-7017BB4C01A0}" destId="{56C487B7-2174-49EE-B3E9-B4B7C71B0BD1}" srcOrd="3" destOrd="0" presId="urn:microsoft.com/office/officeart/2005/8/layout/default"/>
    <dgm:cxn modelId="{26A46EF1-80C9-4732-AAED-70F09D1ED2BD}" type="presParOf" srcId="{0D497F71-5FC1-49C6-90B3-7017BB4C01A0}" destId="{8E5CB26A-4703-4226-B058-B0ADF792089B}" srcOrd="4" destOrd="0" presId="urn:microsoft.com/office/officeart/2005/8/layout/default"/>
    <dgm:cxn modelId="{AA722568-D569-420A-8045-14FBB1A4210F}" type="presParOf" srcId="{0D497F71-5FC1-49C6-90B3-7017BB4C01A0}" destId="{FCDFC349-05C9-4E86-8E62-29109B4A61BF}" srcOrd="5" destOrd="0" presId="urn:microsoft.com/office/officeart/2005/8/layout/default"/>
    <dgm:cxn modelId="{2DECA3B4-F292-4DE1-8555-3A12A101DF5E}" type="presParOf" srcId="{0D497F71-5FC1-49C6-90B3-7017BB4C01A0}" destId="{1FEA8BE1-B855-4834-AA67-9719CBA4FCB5}" srcOrd="6" destOrd="0" presId="urn:microsoft.com/office/officeart/2005/8/layout/default"/>
    <dgm:cxn modelId="{042513A7-6D12-4BA8-A1AA-7D74711670F0}" type="presParOf" srcId="{0D497F71-5FC1-49C6-90B3-7017BB4C01A0}" destId="{96DA5FBD-5BB7-4EE2-930C-EFBAC2FAF129}" srcOrd="7" destOrd="0" presId="urn:microsoft.com/office/officeart/2005/8/layout/default"/>
    <dgm:cxn modelId="{374570E8-F1B8-4641-8256-EB7767BF6A5F}" type="presParOf" srcId="{0D497F71-5FC1-49C6-90B3-7017BB4C01A0}" destId="{7355B722-958B-4728-9807-2D015A096074}" srcOrd="8" destOrd="0" presId="urn:microsoft.com/office/officeart/2005/8/layout/default"/>
    <dgm:cxn modelId="{866F1534-6C59-4F30-9FDD-127A070F7556}" type="presParOf" srcId="{0D497F71-5FC1-49C6-90B3-7017BB4C01A0}" destId="{8806F478-7584-4BB3-97C6-C37D82C50E07}" srcOrd="9" destOrd="0" presId="urn:microsoft.com/office/officeart/2005/8/layout/default"/>
    <dgm:cxn modelId="{4CAAEB1B-DF6B-459A-8C43-35C60DB59C4D}" type="presParOf" srcId="{0D497F71-5FC1-49C6-90B3-7017BB4C01A0}" destId="{0F37E0FB-797A-4713-8F0D-5E10CD178E88}" srcOrd="10" destOrd="0" presId="urn:microsoft.com/office/officeart/2005/8/layout/default"/>
    <dgm:cxn modelId="{5C2B5E26-373E-42E1-A62F-FC3B41119912}" type="presParOf" srcId="{0D497F71-5FC1-49C6-90B3-7017BB4C01A0}" destId="{8AB26256-F1C6-42B9-839B-91D7EA61612A}" srcOrd="11" destOrd="0" presId="urn:microsoft.com/office/officeart/2005/8/layout/default"/>
    <dgm:cxn modelId="{D3820B8B-2C4C-47CF-8A76-491492D20C80}" type="presParOf" srcId="{0D497F71-5FC1-49C6-90B3-7017BB4C01A0}" destId="{EE71A16E-F24B-4549-8FE9-243E766CE49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9B48E-6806-4F21-838B-2A777FD35076}">
      <dsp:nvSpPr>
        <dsp:cNvPr id="0" name=""/>
        <dsp:cNvSpPr/>
      </dsp:nvSpPr>
      <dsp:spPr>
        <a:xfrm>
          <a:off x="48170" y="660"/>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Ageing with a childhood impairment  </a:t>
          </a:r>
          <a:endParaRPr lang="en-US" sz="1900" kern="1200" dirty="0"/>
        </a:p>
      </dsp:txBody>
      <dsp:txXfrm>
        <a:off x="48170" y="660"/>
        <a:ext cx="2210431" cy="1326259"/>
      </dsp:txXfrm>
    </dsp:sp>
    <dsp:sp modelId="{E9A208AE-4343-43DC-9519-3DF0746FD441}">
      <dsp:nvSpPr>
        <dsp:cNvPr id="0" name=""/>
        <dsp:cNvSpPr/>
      </dsp:nvSpPr>
      <dsp:spPr>
        <a:xfrm>
          <a:off x="2479645" y="660"/>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Secondary ageing</a:t>
          </a:r>
        </a:p>
      </dsp:txBody>
      <dsp:txXfrm>
        <a:off x="2479645" y="660"/>
        <a:ext cx="2210431" cy="1326259"/>
      </dsp:txXfrm>
    </dsp:sp>
    <dsp:sp modelId="{8E5CB26A-4703-4226-B058-B0ADF792089B}">
      <dsp:nvSpPr>
        <dsp:cNvPr id="0" name=""/>
        <dsp:cNvSpPr/>
      </dsp:nvSpPr>
      <dsp:spPr>
        <a:xfrm>
          <a:off x="4911120" y="660"/>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Polio and Post-Polio Syndrome </a:t>
          </a:r>
          <a:endParaRPr lang="en-US" sz="1900" kern="1200"/>
        </a:p>
      </dsp:txBody>
      <dsp:txXfrm>
        <a:off x="4911120" y="660"/>
        <a:ext cx="2210431" cy="1326259"/>
      </dsp:txXfrm>
    </dsp:sp>
    <dsp:sp modelId="{1FEA8BE1-B855-4834-AA67-9719CBA4FCB5}">
      <dsp:nvSpPr>
        <dsp:cNvPr id="0" name=""/>
        <dsp:cNvSpPr/>
      </dsp:nvSpPr>
      <dsp:spPr>
        <a:xfrm>
          <a:off x="7342595" y="660"/>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Methods and Sample </a:t>
          </a:r>
          <a:endParaRPr lang="en-US" sz="1900" kern="1200"/>
        </a:p>
      </dsp:txBody>
      <dsp:txXfrm>
        <a:off x="7342595" y="660"/>
        <a:ext cx="2210431" cy="1326259"/>
      </dsp:txXfrm>
    </dsp:sp>
    <dsp:sp modelId="{7355B722-958B-4728-9807-2D015A096074}">
      <dsp:nvSpPr>
        <dsp:cNvPr id="0" name=""/>
        <dsp:cNvSpPr/>
      </dsp:nvSpPr>
      <dsp:spPr>
        <a:xfrm>
          <a:off x="1263907" y="1547963"/>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Difficulty in diagnosis  </a:t>
          </a:r>
          <a:endParaRPr lang="en-US" sz="1900" kern="1200"/>
        </a:p>
      </dsp:txBody>
      <dsp:txXfrm>
        <a:off x="1263907" y="1547963"/>
        <a:ext cx="2210431" cy="1326259"/>
      </dsp:txXfrm>
    </dsp:sp>
    <dsp:sp modelId="{0F37E0FB-797A-4713-8F0D-5E10CD178E88}">
      <dsp:nvSpPr>
        <dsp:cNvPr id="0" name=""/>
        <dsp:cNvSpPr/>
      </dsp:nvSpPr>
      <dsp:spPr>
        <a:xfrm>
          <a:off x="3695382" y="1547963"/>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Biographical disruption to everyday life: physical, social &amp; </a:t>
          </a:r>
          <a:r>
            <a:rPr lang="en-GB" sz="1900" kern="1200" dirty="0" err="1"/>
            <a:t>psychologica</a:t>
          </a:r>
          <a:endParaRPr lang="en-US" sz="1900" kern="1200" dirty="0"/>
        </a:p>
      </dsp:txBody>
      <dsp:txXfrm>
        <a:off x="3695382" y="1547963"/>
        <a:ext cx="2210431" cy="1326259"/>
      </dsp:txXfrm>
    </dsp:sp>
    <dsp:sp modelId="{EE71A16E-F24B-4549-8FE9-243E766CE498}">
      <dsp:nvSpPr>
        <dsp:cNvPr id="0" name=""/>
        <dsp:cNvSpPr/>
      </dsp:nvSpPr>
      <dsp:spPr>
        <a:xfrm>
          <a:off x="6126857" y="1547963"/>
          <a:ext cx="2210431" cy="13262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Some concluding thoughts </a:t>
          </a:r>
          <a:endParaRPr lang="en-US" sz="1900" kern="1200" dirty="0"/>
        </a:p>
      </dsp:txBody>
      <dsp:txXfrm>
        <a:off x="6126857"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A053D59C-5D28-41EB-8D05-480231A2B9F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57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2164E6-F46C-4D70-BF86-6FF14E1787CE}"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3D59C-5D28-41EB-8D05-480231A2B9FE}" type="slidenum">
              <a:rPr lang="en-GB" smtClean="0"/>
              <a:t>‹#›</a:t>
            </a:fld>
            <a:endParaRPr lang="en-GB"/>
          </a:p>
        </p:txBody>
      </p:sp>
    </p:spTree>
    <p:extLst>
      <p:ext uri="{BB962C8B-B14F-4D97-AF65-F5344CB8AC3E}">
        <p14:creationId xmlns:p14="http://schemas.microsoft.com/office/powerpoint/2010/main" val="203959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21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2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spTree>
    <p:extLst>
      <p:ext uri="{BB962C8B-B14F-4D97-AF65-F5344CB8AC3E}">
        <p14:creationId xmlns:p14="http://schemas.microsoft.com/office/powerpoint/2010/main" val="62885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09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50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989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26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spTree>
    <p:extLst>
      <p:ext uri="{BB962C8B-B14F-4D97-AF65-F5344CB8AC3E}">
        <p14:creationId xmlns:p14="http://schemas.microsoft.com/office/powerpoint/2010/main" val="844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164E6-F46C-4D70-BF86-6FF14E1787CE}"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3D59C-5D28-41EB-8D05-480231A2B9F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91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2164E6-F46C-4D70-BF86-6FF14E1787CE}"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3D59C-5D28-41EB-8D05-480231A2B9FE}" type="slidenum">
              <a:rPr lang="en-GB" smtClean="0"/>
              <a:t>‹#›</a:t>
            </a:fld>
            <a:endParaRPr lang="en-GB"/>
          </a:p>
        </p:txBody>
      </p:sp>
    </p:spTree>
    <p:extLst>
      <p:ext uri="{BB962C8B-B14F-4D97-AF65-F5344CB8AC3E}">
        <p14:creationId xmlns:p14="http://schemas.microsoft.com/office/powerpoint/2010/main" val="373349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2164E6-F46C-4D70-BF86-6FF14E1787CE}" type="datetimeFigureOut">
              <a:rPr lang="en-GB" smtClean="0"/>
              <a:t>13/09/2017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3D59C-5D28-41EB-8D05-480231A2B9F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85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2164E6-F46C-4D70-BF86-6FF14E1787CE}" type="datetimeFigureOut">
              <a:rPr lang="en-GB" smtClean="0"/>
              <a:t>13/09/2017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3D59C-5D28-41EB-8D05-480231A2B9F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19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164E6-F46C-4D70-BF86-6FF14E1787CE}" type="datetimeFigureOut">
              <a:rPr lang="en-GB" smtClean="0"/>
              <a:t>13/09/2017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3D59C-5D28-41EB-8D05-480231A2B9FE}" type="slidenum">
              <a:rPr lang="en-GB" smtClean="0"/>
              <a:t>‹#›</a:t>
            </a:fld>
            <a:endParaRPr lang="en-GB"/>
          </a:p>
        </p:txBody>
      </p:sp>
    </p:spTree>
    <p:extLst>
      <p:ext uri="{BB962C8B-B14F-4D97-AF65-F5344CB8AC3E}">
        <p14:creationId xmlns:p14="http://schemas.microsoft.com/office/powerpoint/2010/main" val="2668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2164E6-F46C-4D70-BF86-6FF14E1787CE}"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3D59C-5D28-41EB-8D05-480231A2B9F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44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2164E6-F46C-4D70-BF86-6FF14E1787CE}"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3D59C-5D28-41EB-8D05-480231A2B9FE}" type="slidenum">
              <a:rPr lang="en-GB" smtClean="0"/>
              <a:t>‹#›</a:t>
            </a:fld>
            <a:endParaRPr lang="en-GB"/>
          </a:p>
        </p:txBody>
      </p:sp>
    </p:spTree>
    <p:extLst>
      <p:ext uri="{BB962C8B-B14F-4D97-AF65-F5344CB8AC3E}">
        <p14:creationId xmlns:p14="http://schemas.microsoft.com/office/powerpoint/2010/main" val="77395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2164E6-F46C-4D70-BF86-6FF14E1787CE}" type="datetimeFigureOut">
              <a:rPr lang="en-GB" smtClean="0"/>
              <a:t>13/09/2017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53D59C-5D28-41EB-8D05-480231A2B9FE}" type="slidenum">
              <a:rPr lang="en-GB" smtClean="0"/>
              <a:t>‹#›</a:t>
            </a:fld>
            <a:endParaRPr lang="en-GB"/>
          </a:p>
        </p:txBody>
      </p:sp>
    </p:spTree>
    <p:extLst>
      <p:ext uri="{BB962C8B-B14F-4D97-AF65-F5344CB8AC3E}">
        <p14:creationId xmlns:p14="http://schemas.microsoft.com/office/powerpoint/2010/main" val="4262192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42AD-ADC2-43F4-8242-3072287C5A1C}"/>
              </a:ext>
            </a:extLst>
          </p:cNvPr>
          <p:cNvSpPr>
            <a:spLocks noGrp="1"/>
          </p:cNvSpPr>
          <p:nvPr>
            <p:ph type="ctrTitle"/>
          </p:nvPr>
        </p:nvSpPr>
        <p:spPr>
          <a:xfrm>
            <a:off x="1751012" y="940904"/>
            <a:ext cx="8144134" cy="2423753"/>
          </a:xfrm>
        </p:spPr>
        <p:txBody>
          <a:bodyPr>
            <a:noAutofit/>
          </a:bodyPr>
          <a:lstStyle/>
          <a:p>
            <a:pPr algn="ctr"/>
            <a:r>
              <a:rPr lang="en-GB" sz="3600" dirty="0"/>
              <a:t>A study of the lived experience of Post-Polio Syndrome: the social history of a secondary impairment</a:t>
            </a:r>
          </a:p>
        </p:txBody>
      </p:sp>
      <p:sp>
        <p:nvSpPr>
          <p:cNvPr id="3" name="Subtitle 2">
            <a:extLst>
              <a:ext uri="{FF2B5EF4-FFF2-40B4-BE49-F238E27FC236}">
                <a16:creationId xmlns:a16="http://schemas.microsoft.com/office/drawing/2014/main" id="{2B0BEED1-4F02-4027-AAC5-B6BD9DCB3D76}"/>
              </a:ext>
            </a:extLst>
          </p:cNvPr>
          <p:cNvSpPr>
            <a:spLocks noGrp="1"/>
          </p:cNvSpPr>
          <p:nvPr>
            <p:ph type="subTitle" idx="1"/>
          </p:nvPr>
        </p:nvSpPr>
        <p:spPr>
          <a:xfrm>
            <a:off x="1751012" y="3886200"/>
            <a:ext cx="8689976" cy="1706217"/>
          </a:xfrm>
        </p:spPr>
        <p:txBody>
          <a:bodyPr>
            <a:normAutofit/>
          </a:bodyPr>
          <a:lstStyle/>
          <a:p>
            <a:r>
              <a:rPr lang="en-GB" dirty="0"/>
              <a:t>Dr Sonali Shah &amp; Prof Malcolm Nicolson</a:t>
            </a:r>
          </a:p>
          <a:p>
            <a:r>
              <a:rPr lang="en-GB" dirty="0"/>
              <a:t>Institute Of health &amp; wellbeing  </a:t>
            </a:r>
          </a:p>
          <a:p>
            <a:r>
              <a:rPr lang="en-GB" dirty="0"/>
              <a:t>University of Glasgow  </a:t>
            </a:r>
          </a:p>
        </p:txBody>
      </p:sp>
    </p:spTree>
    <p:extLst>
      <p:ext uri="{BB962C8B-B14F-4D97-AF65-F5344CB8AC3E}">
        <p14:creationId xmlns:p14="http://schemas.microsoft.com/office/powerpoint/2010/main" val="257740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E50E65-C393-49F1-B3ED-D8820D13F84D}"/>
              </a:ext>
            </a:extLst>
          </p:cNvPr>
          <p:cNvSpPr>
            <a:spLocks noGrp="1"/>
          </p:cNvSpPr>
          <p:nvPr>
            <p:ph sz="half" idx="1"/>
          </p:nvPr>
        </p:nvSpPr>
        <p:spPr>
          <a:xfrm>
            <a:off x="1298448" y="1219200"/>
            <a:ext cx="4718304" cy="4651248"/>
          </a:xfrm>
        </p:spPr>
        <p:txBody>
          <a:bodyPr/>
          <a:lstStyle/>
          <a:p>
            <a:pPr marL="0" indent="0">
              <a:buNone/>
            </a:pPr>
            <a:r>
              <a:rPr lang="en-GB" i="1" dirty="0"/>
              <a:t>when it started, I was in my 40s… I was a full-time working mother. I used to go to the shops in my lunch hour in </a:t>
            </a:r>
            <a:r>
              <a:rPr lang="en-GB" i="1" dirty="0" err="1"/>
              <a:t>Glasgae</a:t>
            </a:r>
            <a:r>
              <a:rPr lang="en-GB" i="1" dirty="0"/>
              <a:t>. I discovered I could no longer do that. I was getting so exhausted. I couldn’t quite work out what was happening to me. I was very tired all the </a:t>
            </a:r>
            <a:r>
              <a:rPr lang="en-GB" i="1" dirty="0" err="1"/>
              <a:t>time..I</a:t>
            </a:r>
            <a:r>
              <a:rPr lang="en-GB" i="1" dirty="0"/>
              <a:t> have difficulty with breathing ‘cos of damage to the intercostal muscles… I mean I wake up in the morning and I’m below 90 now for my oxygen levels… </a:t>
            </a:r>
            <a:r>
              <a:rPr lang="en-GB" dirty="0"/>
              <a:t>(Gail)</a:t>
            </a:r>
            <a:endParaRPr lang="en-GB" i="1" dirty="0"/>
          </a:p>
          <a:p>
            <a:pPr marL="0" indent="0">
              <a:buNone/>
            </a:pPr>
            <a:endParaRPr lang="en-GB" dirty="0"/>
          </a:p>
        </p:txBody>
      </p:sp>
      <p:sp>
        <p:nvSpPr>
          <p:cNvPr id="6" name="Content Placeholder 5">
            <a:extLst>
              <a:ext uri="{FF2B5EF4-FFF2-40B4-BE49-F238E27FC236}">
                <a16:creationId xmlns:a16="http://schemas.microsoft.com/office/drawing/2014/main" id="{10AB791A-1D73-4930-BFC8-85864456560C}"/>
              </a:ext>
            </a:extLst>
          </p:cNvPr>
          <p:cNvSpPr>
            <a:spLocks noGrp="1"/>
          </p:cNvSpPr>
          <p:nvPr>
            <p:ph sz="half" idx="2"/>
          </p:nvPr>
        </p:nvSpPr>
        <p:spPr>
          <a:xfrm>
            <a:off x="6181344" y="1219199"/>
            <a:ext cx="4718304" cy="4837043"/>
          </a:xfrm>
        </p:spPr>
        <p:txBody>
          <a:bodyPr>
            <a:normAutofit fontScale="92500"/>
          </a:bodyPr>
          <a:lstStyle/>
          <a:p>
            <a:pPr marL="0" indent="0">
              <a:buNone/>
            </a:pPr>
            <a:r>
              <a:rPr lang="en-GB" i="1" dirty="0"/>
              <a:t>Looking back I realise I started to have symptoms of breathlessness in my early 40's (around 42)…chronic fatigue; aches and pains in my neck and shoulders together with a general feeling of all over aching, Like having the flu. I also have a headache sometimes on the right front of my head and I get very breathless if I try to walk any distance…I need to go to bed, most days between 3pm and 4pm. and I sleep for around  2-3 hours... I tried to grate a lump of cheese lately and it left me exhausted.  These symptoms started our milder around 62 but now at 70 they are quite acute.  </a:t>
            </a:r>
            <a:r>
              <a:rPr lang="en-GB" dirty="0"/>
              <a:t>(Jane)</a:t>
            </a:r>
            <a:endParaRPr lang="en-GB" i="1" dirty="0"/>
          </a:p>
          <a:p>
            <a:pPr marL="0" indent="0">
              <a:buNone/>
            </a:pPr>
            <a:endParaRPr lang="en-GB" dirty="0"/>
          </a:p>
        </p:txBody>
      </p:sp>
    </p:spTree>
    <p:extLst>
      <p:ext uri="{BB962C8B-B14F-4D97-AF65-F5344CB8AC3E}">
        <p14:creationId xmlns:p14="http://schemas.microsoft.com/office/powerpoint/2010/main" val="304795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1B3C3-B6ED-41BF-9265-1D4EF5A5E4FA}"/>
              </a:ext>
            </a:extLst>
          </p:cNvPr>
          <p:cNvSpPr>
            <a:spLocks noGrp="1"/>
          </p:cNvSpPr>
          <p:nvPr>
            <p:ph type="title"/>
          </p:nvPr>
        </p:nvSpPr>
        <p:spPr/>
        <p:txBody>
          <a:bodyPr/>
          <a:lstStyle/>
          <a:p>
            <a:r>
              <a:rPr lang="en-GB" dirty="0"/>
              <a:t>Methods &amp; Sample</a:t>
            </a:r>
          </a:p>
        </p:txBody>
      </p:sp>
      <p:sp>
        <p:nvSpPr>
          <p:cNvPr id="6" name="Content Placeholder 5">
            <a:extLst>
              <a:ext uri="{FF2B5EF4-FFF2-40B4-BE49-F238E27FC236}">
                <a16:creationId xmlns:a16="http://schemas.microsoft.com/office/drawing/2014/main" id="{59AA4122-E7BE-4F6F-97FB-98163BF5FD1E}"/>
              </a:ext>
            </a:extLst>
          </p:cNvPr>
          <p:cNvSpPr>
            <a:spLocks noGrp="1"/>
          </p:cNvSpPr>
          <p:nvPr>
            <p:ph idx="1"/>
          </p:nvPr>
        </p:nvSpPr>
        <p:spPr/>
        <p:txBody>
          <a:bodyPr/>
          <a:lstStyle/>
          <a:p>
            <a:r>
              <a:rPr lang="en-GB" dirty="0"/>
              <a:t>Life story interview with polio survivors &amp; post-polio sufferers </a:t>
            </a:r>
          </a:p>
          <a:p>
            <a:r>
              <a:rPr lang="en-GB" dirty="0"/>
              <a:t>5 polio survivors &amp; 6 post-polio sufferers </a:t>
            </a:r>
          </a:p>
          <a:p>
            <a:r>
              <a:rPr lang="en-GB" dirty="0"/>
              <a:t>Recruitment via British Polio Society, Scottish Post Polio Network, snowballing </a:t>
            </a:r>
          </a:p>
          <a:p>
            <a:r>
              <a:rPr lang="en-GB" dirty="0"/>
              <a:t>6 men, 5 women</a:t>
            </a:r>
          </a:p>
        </p:txBody>
      </p:sp>
    </p:spTree>
    <p:extLst>
      <p:ext uri="{BB962C8B-B14F-4D97-AF65-F5344CB8AC3E}">
        <p14:creationId xmlns:p14="http://schemas.microsoft.com/office/powerpoint/2010/main" val="66394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21CC-0118-46AB-AAF2-F55D6C254187}"/>
              </a:ext>
            </a:extLst>
          </p:cNvPr>
          <p:cNvSpPr>
            <a:spLocks noGrp="1"/>
          </p:cNvSpPr>
          <p:nvPr>
            <p:ph type="title"/>
          </p:nvPr>
        </p:nvSpPr>
        <p:spPr/>
        <p:txBody>
          <a:bodyPr/>
          <a:lstStyle/>
          <a:p>
            <a:r>
              <a:rPr lang="en-GB" dirty="0"/>
              <a:t>Difficulty in diagnosis </a:t>
            </a:r>
          </a:p>
        </p:txBody>
      </p:sp>
      <p:sp>
        <p:nvSpPr>
          <p:cNvPr id="3" name="Content Placeholder 2">
            <a:extLst>
              <a:ext uri="{FF2B5EF4-FFF2-40B4-BE49-F238E27FC236}">
                <a16:creationId xmlns:a16="http://schemas.microsoft.com/office/drawing/2014/main" id="{855EBFA9-1242-4E3A-A0A6-F0BC9B78D34B}"/>
              </a:ext>
            </a:extLst>
          </p:cNvPr>
          <p:cNvSpPr>
            <a:spLocks noGrp="1"/>
          </p:cNvSpPr>
          <p:nvPr>
            <p:ph idx="1"/>
          </p:nvPr>
        </p:nvSpPr>
        <p:spPr/>
        <p:txBody>
          <a:bodyPr/>
          <a:lstStyle/>
          <a:p>
            <a:r>
              <a:rPr lang="en-GB" dirty="0"/>
              <a:t>Many physicians sceptical of PPS diagnosis, despite existing evidence  </a:t>
            </a:r>
          </a:p>
          <a:p>
            <a:r>
              <a:rPr lang="en-GB" dirty="0" err="1"/>
              <a:t>Dalakas</a:t>
            </a:r>
            <a:r>
              <a:rPr lang="en-GB" dirty="0"/>
              <a:t> et al presented evidence of PPS produces different disorders to polio at American Academy of Neurology in 1985</a:t>
            </a:r>
          </a:p>
          <a:p>
            <a:r>
              <a:rPr lang="en-GB" dirty="0"/>
              <a:t>Diagnosis of PPS is one of exclusion</a:t>
            </a:r>
          </a:p>
          <a:p>
            <a:endParaRPr lang="en-GB" dirty="0"/>
          </a:p>
        </p:txBody>
      </p:sp>
    </p:spTree>
    <p:extLst>
      <p:ext uri="{BB962C8B-B14F-4D97-AF65-F5344CB8AC3E}">
        <p14:creationId xmlns:p14="http://schemas.microsoft.com/office/powerpoint/2010/main" val="281754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380A-B615-4C52-B13A-370AA72A61AC}"/>
              </a:ext>
            </a:extLst>
          </p:cNvPr>
          <p:cNvSpPr>
            <a:spLocks noGrp="1"/>
          </p:cNvSpPr>
          <p:nvPr>
            <p:ph type="title"/>
          </p:nvPr>
        </p:nvSpPr>
        <p:spPr/>
        <p:txBody>
          <a:bodyPr>
            <a:normAutofit fontScale="90000"/>
          </a:bodyPr>
          <a:lstStyle/>
          <a:p>
            <a:pPr algn="l"/>
            <a:r>
              <a:rPr lang="en-GB" sz="3600" dirty="0"/>
              <a:t>Gail had been treated in an iron lung as an infant and knew, therefore, that she was in a group at a high risk of developing PPS:</a:t>
            </a:r>
            <a:endParaRPr lang="en-GB" dirty="0"/>
          </a:p>
        </p:txBody>
      </p:sp>
      <p:sp>
        <p:nvSpPr>
          <p:cNvPr id="3" name="Content Placeholder 2">
            <a:extLst>
              <a:ext uri="{FF2B5EF4-FFF2-40B4-BE49-F238E27FC236}">
                <a16:creationId xmlns:a16="http://schemas.microsoft.com/office/drawing/2014/main" id="{D0EEA190-EE20-4622-9763-71F8342BBE34}"/>
              </a:ext>
            </a:extLst>
          </p:cNvPr>
          <p:cNvSpPr>
            <a:spLocks noGrp="1"/>
          </p:cNvSpPr>
          <p:nvPr>
            <p:ph idx="1"/>
          </p:nvPr>
        </p:nvSpPr>
        <p:spPr/>
        <p:txBody>
          <a:bodyPr/>
          <a:lstStyle/>
          <a:p>
            <a:pPr marL="0" indent="0">
              <a:buNone/>
            </a:pPr>
            <a:r>
              <a:rPr lang="en-GB" i="1" dirty="0"/>
              <a:t>I duly got my specialist appointment and it was dreadful.  The consultant had a younger … possibly student doctor with him and proceeded to make comment to her about people who ‘read about something in the papers’ and decide they have it.  He refused to even look at my leaflet.  He decided that I probably had a trapped nerve in my arm which my GP should have noted.</a:t>
            </a:r>
          </a:p>
        </p:txBody>
      </p:sp>
    </p:spTree>
    <p:extLst>
      <p:ext uri="{BB962C8B-B14F-4D97-AF65-F5344CB8AC3E}">
        <p14:creationId xmlns:p14="http://schemas.microsoft.com/office/powerpoint/2010/main" val="236048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1096F2-D83C-40D5-80EF-4A887A05F457}"/>
              </a:ext>
            </a:extLst>
          </p:cNvPr>
          <p:cNvSpPr>
            <a:spLocks noGrp="1"/>
          </p:cNvSpPr>
          <p:nvPr>
            <p:ph sz="half" idx="1"/>
          </p:nvPr>
        </p:nvSpPr>
        <p:spPr>
          <a:xfrm>
            <a:off x="1298448" y="1099930"/>
            <a:ext cx="4718304" cy="4770518"/>
          </a:xfrm>
        </p:spPr>
        <p:txBody>
          <a:bodyPr>
            <a:normAutofit fontScale="92500" lnSpcReduction="10000"/>
          </a:bodyPr>
          <a:lstStyle/>
          <a:p>
            <a:pPr marL="0" indent="0">
              <a:buNone/>
            </a:pPr>
            <a:r>
              <a:rPr lang="en-GB" sz="3200" i="1" dirty="0"/>
              <a:t>I was diagnosed with PPS in 2013 by a specialist at the hospital.  I have wear and tear of the shoulders which has debilitated my manoeuvrability and this frustrates me.  PPS has effected my sleep pattern, energy and I feel that it is an upward battle trying to get my doctor to realise I have this.  The stock answer I used to receive is “It is your age”. </a:t>
            </a:r>
            <a:r>
              <a:rPr lang="en-GB" sz="3200" dirty="0"/>
              <a:t>(Elisabeth)</a:t>
            </a:r>
            <a:endParaRPr lang="en-GB" sz="3200" i="1" dirty="0"/>
          </a:p>
          <a:p>
            <a:pPr marL="0" indent="0">
              <a:buNone/>
            </a:pPr>
            <a:endParaRPr lang="en-GB" dirty="0"/>
          </a:p>
        </p:txBody>
      </p:sp>
      <p:sp>
        <p:nvSpPr>
          <p:cNvPr id="6" name="Content Placeholder 5">
            <a:extLst>
              <a:ext uri="{FF2B5EF4-FFF2-40B4-BE49-F238E27FC236}">
                <a16:creationId xmlns:a16="http://schemas.microsoft.com/office/drawing/2014/main" id="{FB8B66EA-288C-4DE2-AC71-B4B057ADC188}"/>
              </a:ext>
            </a:extLst>
          </p:cNvPr>
          <p:cNvSpPr>
            <a:spLocks noGrp="1"/>
          </p:cNvSpPr>
          <p:nvPr>
            <p:ph sz="half" idx="2"/>
          </p:nvPr>
        </p:nvSpPr>
        <p:spPr>
          <a:xfrm>
            <a:off x="6181344" y="1099930"/>
            <a:ext cx="4718304" cy="4770518"/>
          </a:xfrm>
        </p:spPr>
        <p:txBody>
          <a:bodyPr/>
          <a:lstStyle/>
          <a:p>
            <a:pPr marL="0" indent="0">
              <a:buNone/>
            </a:pPr>
            <a:r>
              <a:rPr lang="en-GB" dirty="0"/>
              <a:t>I have a couple of GPs as MD students and one of them- much to my surprise as I’m sure he’s a very good GP and very open-minded sort of man- was very sceptical about the whole concept of a condition Post Polio syndrome.</a:t>
            </a:r>
          </a:p>
          <a:p>
            <a:pPr marL="0" indent="0">
              <a:buNone/>
            </a:pPr>
            <a:r>
              <a:rPr lang="en-GB" dirty="0"/>
              <a:t>(Malcolm recalling conversation with a GP)</a:t>
            </a:r>
          </a:p>
        </p:txBody>
      </p:sp>
    </p:spTree>
    <p:extLst>
      <p:ext uri="{BB962C8B-B14F-4D97-AF65-F5344CB8AC3E}">
        <p14:creationId xmlns:p14="http://schemas.microsoft.com/office/powerpoint/2010/main" val="334921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37F1-C6C8-47EC-A735-ECFBD67A3B85}"/>
              </a:ext>
            </a:extLst>
          </p:cNvPr>
          <p:cNvSpPr>
            <a:spLocks noGrp="1"/>
          </p:cNvSpPr>
          <p:nvPr>
            <p:ph type="title"/>
          </p:nvPr>
        </p:nvSpPr>
        <p:spPr/>
        <p:txBody>
          <a:bodyPr/>
          <a:lstStyle/>
          <a:p>
            <a:r>
              <a:rPr lang="en-GB" dirty="0"/>
              <a:t>Biographical disruption - identity</a:t>
            </a:r>
          </a:p>
        </p:txBody>
      </p:sp>
      <p:sp>
        <p:nvSpPr>
          <p:cNvPr id="3" name="Content Placeholder 2">
            <a:extLst>
              <a:ext uri="{FF2B5EF4-FFF2-40B4-BE49-F238E27FC236}">
                <a16:creationId xmlns:a16="http://schemas.microsoft.com/office/drawing/2014/main" id="{53B3C93A-EE9C-4D77-A833-858B85C8C7C0}"/>
              </a:ext>
            </a:extLst>
          </p:cNvPr>
          <p:cNvSpPr>
            <a:spLocks noGrp="1"/>
          </p:cNvSpPr>
          <p:nvPr>
            <p:ph sz="half" idx="1"/>
          </p:nvPr>
        </p:nvSpPr>
        <p:spPr/>
        <p:txBody>
          <a:bodyPr>
            <a:normAutofit/>
          </a:bodyPr>
          <a:lstStyle/>
          <a:p>
            <a:r>
              <a:rPr lang="en-GB" dirty="0"/>
              <a:t>Brought up as “normal”</a:t>
            </a:r>
          </a:p>
          <a:p>
            <a:r>
              <a:rPr lang="en-GB" dirty="0"/>
              <a:t>Disabled identity = spoilt identity </a:t>
            </a:r>
          </a:p>
          <a:p>
            <a:r>
              <a:rPr lang="en-GB" dirty="0"/>
              <a:t>Overcompensating for impairment  </a:t>
            </a:r>
          </a:p>
          <a:p>
            <a:r>
              <a:rPr lang="en-GB" dirty="0"/>
              <a:t>‘Passing’ as non-disabled throughout life leaves psycho-emotional scars </a:t>
            </a:r>
          </a:p>
          <a:p>
            <a:r>
              <a:rPr lang="en-GB" dirty="0"/>
              <a:t>Identity crisis  </a:t>
            </a:r>
          </a:p>
        </p:txBody>
      </p:sp>
      <p:sp>
        <p:nvSpPr>
          <p:cNvPr id="4" name="Content Placeholder 3">
            <a:extLst>
              <a:ext uri="{FF2B5EF4-FFF2-40B4-BE49-F238E27FC236}">
                <a16:creationId xmlns:a16="http://schemas.microsoft.com/office/drawing/2014/main" id="{73415172-EC31-4889-B89A-A94459BFB9C3}"/>
              </a:ext>
            </a:extLst>
          </p:cNvPr>
          <p:cNvSpPr>
            <a:spLocks noGrp="1"/>
          </p:cNvSpPr>
          <p:nvPr>
            <p:ph sz="half" idx="2"/>
          </p:nvPr>
        </p:nvSpPr>
        <p:spPr/>
        <p:txBody>
          <a:bodyPr>
            <a:normAutofit fontScale="92500" lnSpcReduction="20000"/>
          </a:bodyPr>
          <a:lstStyle/>
          <a:p>
            <a:pPr marL="0" indent="0">
              <a:buNone/>
            </a:pPr>
            <a:r>
              <a:rPr lang="en-GB" i="1" dirty="0"/>
              <a:t>when they [physio] tried to give me callipers my dad said, “No, this boy won’t have callipers,” and he threw them away and said, “He will learn to walk.”… One of the contradictions of my life was being brought up to do anything and my parents’ expectation that I could do everything and then coming up against the reality that I couldn’t do everything.  That had a psychological impact on me for a long time, which I had to do psychotherapy and other things to get through.  So in a way that was almost a bigger problem than the impairment   (</a:t>
            </a:r>
            <a:r>
              <a:rPr lang="en-GB" dirty="0"/>
              <a:t>Red Rich)</a:t>
            </a:r>
            <a:endParaRPr lang="en-GB" i="1" dirty="0"/>
          </a:p>
        </p:txBody>
      </p:sp>
    </p:spTree>
    <p:extLst>
      <p:ext uri="{BB962C8B-B14F-4D97-AF65-F5344CB8AC3E}">
        <p14:creationId xmlns:p14="http://schemas.microsoft.com/office/powerpoint/2010/main" val="135259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8DDD5A-66B7-4404-8132-66C200B538D8}"/>
              </a:ext>
            </a:extLst>
          </p:cNvPr>
          <p:cNvSpPr/>
          <p:nvPr/>
        </p:nvSpPr>
        <p:spPr>
          <a:xfrm>
            <a:off x="1205948" y="755374"/>
            <a:ext cx="7938052" cy="4832092"/>
          </a:xfrm>
          <a:prstGeom prst="rect">
            <a:avLst/>
          </a:prstGeom>
        </p:spPr>
        <p:txBody>
          <a:bodyPr wrap="square">
            <a:spAutoFit/>
          </a:bodyPr>
          <a:lstStyle/>
          <a:p>
            <a:endParaRPr lang="en-GB" sz="2800" i="1" dirty="0">
              <a:solidFill>
                <a:srgbClr val="000000"/>
              </a:solidFill>
              <a:latin typeface="Bell MT" panose="02020503060305020303" pitchFamily="18" charset="0"/>
              <a:ea typeface="Times New Roman" panose="02020603050405020304" pitchFamily="18" charset="0"/>
            </a:endParaRPr>
          </a:p>
          <a:p>
            <a:r>
              <a:rPr lang="en-GB" sz="2800" i="1" dirty="0">
                <a:latin typeface="Bell MT" panose="02020503060305020303" pitchFamily="18" charset="0"/>
              </a:rPr>
              <a:t>Looking back I realise I started to have symptoms of breathlessness in my early 40's (around 42). I was in an iron lung when I contracted Polio aged 3.</a:t>
            </a:r>
            <a:endParaRPr lang="en-GB" sz="2800" i="1" dirty="0">
              <a:solidFill>
                <a:srgbClr val="000000"/>
              </a:solidFill>
              <a:latin typeface="Bell MT" panose="02020503060305020303" pitchFamily="18" charset="0"/>
              <a:ea typeface="Times New Roman" panose="02020603050405020304" pitchFamily="18" charset="0"/>
            </a:endParaRPr>
          </a:p>
          <a:p>
            <a:endParaRPr lang="en-GB" sz="2800" i="1" dirty="0">
              <a:solidFill>
                <a:srgbClr val="000000"/>
              </a:solidFill>
              <a:latin typeface="Bell MT" panose="02020503060305020303" pitchFamily="18" charset="0"/>
              <a:ea typeface="Times New Roman" panose="02020603050405020304" pitchFamily="18" charset="0"/>
            </a:endParaRPr>
          </a:p>
          <a:p>
            <a:r>
              <a:rPr lang="en-GB" sz="2800" i="1" dirty="0">
                <a:solidFill>
                  <a:srgbClr val="000000"/>
                </a:solidFill>
                <a:latin typeface="Bell MT" panose="02020503060305020303" pitchFamily="18" charset="0"/>
                <a:ea typeface="Times New Roman" panose="02020603050405020304" pitchFamily="18" charset="0"/>
              </a:rPr>
              <a:t>First of all it was a huge shock to me that the Polio had come back. I had lived my life up to that point believing polio was something that had happened in the past when I was 3. Second coming to terms with the fact that the Polio Virus had actually damaged my body in some way and I had never actually experienced normality.  </a:t>
            </a:r>
            <a:r>
              <a:rPr lang="en-GB" sz="2800" dirty="0">
                <a:solidFill>
                  <a:srgbClr val="000000"/>
                </a:solidFill>
                <a:latin typeface="Bell MT" panose="02020503060305020303" pitchFamily="18" charset="0"/>
                <a:ea typeface="Times New Roman" panose="02020603050405020304" pitchFamily="18" charset="0"/>
              </a:rPr>
              <a:t>(Jane, age 70)</a:t>
            </a:r>
            <a:endParaRPr lang="en-GB" sz="2800" i="1" dirty="0">
              <a:latin typeface="Bell MT" panose="02020503060305020303" pitchFamily="18" charset="0"/>
            </a:endParaRPr>
          </a:p>
        </p:txBody>
      </p:sp>
    </p:spTree>
    <p:extLst>
      <p:ext uri="{BB962C8B-B14F-4D97-AF65-F5344CB8AC3E}">
        <p14:creationId xmlns:p14="http://schemas.microsoft.com/office/powerpoint/2010/main" val="140138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E072-A823-4374-8814-FBC77E44C8B3}"/>
              </a:ext>
            </a:extLst>
          </p:cNvPr>
          <p:cNvSpPr>
            <a:spLocks noGrp="1"/>
          </p:cNvSpPr>
          <p:nvPr>
            <p:ph type="title"/>
          </p:nvPr>
        </p:nvSpPr>
        <p:spPr/>
        <p:txBody>
          <a:bodyPr/>
          <a:lstStyle/>
          <a:p>
            <a:r>
              <a:rPr lang="en-GB" dirty="0"/>
              <a:t>Biographical disruption – work life</a:t>
            </a:r>
          </a:p>
        </p:txBody>
      </p:sp>
      <p:sp>
        <p:nvSpPr>
          <p:cNvPr id="3" name="Content Placeholder 2">
            <a:extLst>
              <a:ext uri="{FF2B5EF4-FFF2-40B4-BE49-F238E27FC236}">
                <a16:creationId xmlns:a16="http://schemas.microsoft.com/office/drawing/2014/main" id="{3F79FE80-7DE9-45EE-9609-EBA4B9571C94}"/>
              </a:ext>
            </a:extLst>
          </p:cNvPr>
          <p:cNvSpPr>
            <a:spLocks noGrp="1"/>
          </p:cNvSpPr>
          <p:nvPr>
            <p:ph sz="half" idx="1"/>
          </p:nvPr>
        </p:nvSpPr>
        <p:spPr>
          <a:xfrm>
            <a:off x="1298448" y="2560320"/>
            <a:ext cx="4718304" cy="3509176"/>
          </a:xfrm>
        </p:spPr>
        <p:txBody>
          <a:bodyPr>
            <a:normAutofit fontScale="62500" lnSpcReduction="20000"/>
          </a:bodyPr>
          <a:lstStyle/>
          <a:p>
            <a:pPr marL="0" indent="0">
              <a:buNone/>
            </a:pPr>
            <a:r>
              <a:rPr lang="en-GB" dirty="0"/>
              <a:t>I'd be about…forty-five. I had a job.  I was the HR manager for Scotland for Parcelforce…Was working 18 hour days. I would just go home and fall on the bed, fully clothed and just be wiped…I realised I was really quite ill.  And I couldn't get out my bed. I had to crawl to the </a:t>
            </a:r>
            <a:r>
              <a:rPr lang="en-GB" dirty="0" err="1"/>
              <a:t>toilet..that's</a:t>
            </a:r>
            <a:r>
              <a:rPr lang="en-GB" dirty="0"/>
              <a:t> also when I realised I couldn’t stay married to the man with Asperger's…so I got a diagnosis then of post-polio syndrome…in 2004.  And emotionally it was devastating because I thought, "I'm going to be wheelchair-bound in no time”… It makes my relationship with my children difficult because they don't see it.  They expect me to be able to do everything that I could do.  I can't iron any more, and I love – I have to have my bedsheets ironed…And I can't clean my house, and I used to keep my house – you know, and I want certain standards and I just can't do it any more.  Physically I'm not able.” (Jessie, born 1952)</a:t>
            </a:r>
          </a:p>
          <a:p>
            <a:pPr marL="0" indent="0">
              <a:buNone/>
            </a:pPr>
            <a:endParaRPr lang="en-GB" dirty="0"/>
          </a:p>
        </p:txBody>
      </p:sp>
      <p:sp>
        <p:nvSpPr>
          <p:cNvPr id="4" name="Content Placeholder 3">
            <a:extLst>
              <a:ext uri="{FF2B5EF4-FFF2-40B4-BE49-F238E27FC236}">
                <a16:creationId xmlns:a16="http://schemas.microsoft.com/office/drawing/2014/main" id="{318EFFA8-0C90-49DD-9E45-2781D7C18C6D}"/>
              </a:ext>
            </a:extLst>
          </p:cNvPr>
          <p:cNvSpPr>
            <a:spLocks noGrp="1"/>
          </p:cNvSpPr>
          <p:nvPr>
            <p:ph sz="half" idx="2"/>
          </p:nvPr>
        </p:nvSpPr>
        <p:spPr/>
        <p:txBody>
          <a:bodyPr>
            <a:normAutofit fontScale="70000" lnSpcReduction="20000"/>
          </a:bodyPr>
          <a:lstStyle/>
          <a:p>
            <a:pPr marL="0" indent="0">
              <a:buNone/>
            </a:pPr>
            <a:r>
              <a:rPr lang="en-GB" dirty="0"/>
              <a:t>I began my working career, which when I attended interviews could be frustrating as possible employers saw the disability first before me.  I had various jobs throughout my life and worked as a car sales women, for the government, insurance brokers, shipping companies and then back to the government, who I worked for 25 years.  During this time I had my two children but only had a break of 3 years with my second child.  I began to feel really tired six years ago.  It was mental fatigue and well as physical.  I decided to go for semi retirement, which helped as instead of working 5 days a week, I went down to 4. (Elisabeth)</a:t>
            </a:r>
          </a:p>
        </p:txBody>
      </p:sp>
    </p:spTree>
    <p:extLst>
      <p:ext uri="{BB962C8B-B14F-4D97-AF65-F5344CB8AC3E}">
        <p14:creationId xmlns:p14="http://schemas.microsoft.com/office/powerpoint/2010/main" val="308406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499A42-4678-407B-85BA-D838B63DA500}"/>
              </a:ext>
            </a:extLst>
          </p:cNvPr>
          <p:cNvSpPr>
            <a:spLocks noGrp="1"/>
          </p:cNvSpPr>
          <p:nvPr>
            <p:ph type="title"/>
          </p:nvPr>
        </p:nvSpPr>
        <p:spPr/>
        <p:txBody>
          <a:bodyPr/>
          <a:lstStyle/>
          <a:p>
            <a:r>
              <a:rPr lang="en-GB" dirty="0"/>
              <a:t>SOME CONCLUDING REMARKS</a:t>
            </a:r>
          </a:p>
        </p:txBody>
      </p:sp>
      <p:sp>
        <p:nvSpPr>
          <p:cNvPr id="6" name="Content Placeholder 5">
            <a:extLst>
              <a:ext uri="{FF2B5EF4-FFF2-40B4-BE49-F238E27FC236}">
                <a16:creationId xmlns:a16="http://schemas.microsoft.com/office/drawing/2014/main" id="{7FC311E9-076A-46A7-AAA6-1C476E4FBDF7}"/>
              </a:ext>
            </a:extLst>
          </p:cNvPr>
          <p:cNvSpPr>
            <a:spLocks noGrp="1"/>
          </p:cNvSpPr>
          <p:nvPr>
            <p:ph idx="1"/>
          </p:nvPr>
        </p:nvSpPr>
        <p:spPr>
          <a:xfrm>
            <a:off x="1295401" y="2556931"/>
            <a:ext cx="9601196" cy="3499311"/>
          </a:xfrm>
        </p:spPr>
        <p:txBody>
          <a:bodyPr>
            <a:normAutofit fontScale="92500"/>
          </a:bodyPr>
          <a:lstStyle/>
          <a:p>
            <a:r>
              <a:rPr lang="en-GB" dirty="0"/>
              <a:t>PPS sufferers often experience a distinctive form of biographical disruption where the extent of their disability may be progressive rather than stable. </a:t>
            </a:r>
          </a:p>
          <a:p>
            <a:r>
              <a:rPr lang="en-GB" dirty="0"/>
              <a:t>Physicians are often sceptical about diagnosis of PPS and uses it as one of exclusion  </a:t>
            </a:r>
          </a:p>
          <a:p>
            <a:r>
              <a:rPr lang="en-GB" dirty="0"/>
              <a:t>Symptoms of PPS begin around ages 40 – 50</a:t>
            </a:r>
          </a:p>
          <a:p>
            <a:r>
              <a:rPr lang="en-GB" dirty="0"/>
              <a:t>PPS likely to cause biographical disruption to work life, social life and please wellbeing </a:t>
            </a:r>
          </a:p>
          <a:p>
            <a:r>
              <a:rPr lang="en-GB" dirty="0"/>
              <a:t>Newly qualified medical professional need greater awareness of PPS to treat symptoms immediately and provide appreciate </a:t>
            </a:r>
            <a:r>
              <a:rPr lang="en-GB"/>
              <a:t>ongoing support  </a:t>
            </a:r>
            <a:endParaRPr lang="en-GB" dirty="0"/>
          </a:p>
          <a:p>
            <a:endParaRPr lang="en-GB" dirty="0"/>
          </a:p>
        </p:txBody>
      </p:sp>
    </p:spTree>
    <p:extLst>
      <p:ext uri="{BB962C8B-B14F-4D97-AF65-F5344CB8AC3E}">
        <p14:creationId xmlns:p14="http://schemas.microsoft.com/office/powerpoint/2010/main" val="201731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5E86-648A-40D9-9A08-3FD70908EC4A}"/>
              </a:ext>
            </a:extLst>
          </p:cNvPr>
          <p:cNvSpPr>
            <a:spLocks noGrp="1"/>
          </p:cNvSpPr>
          <p:nvPr>
            <p:ph type="title"/>
          </p:nvPr>
        </p:nvSpPr>
        <p:spPr>
          <a:xfrm>
            <a:off x="1295402" y="982132"/>
            <a:ext cx="9601196" cy="1303867"/>
          </a:xfrm>
        </p:spPr>
        <p:txBody>
          <a:bodyPr>
            <a:normAutofit/>
          </a:bodyPr>
          <a:lstStyle/>
          <a:p>
            <a:r>
              <a:rPr lang="en-GB">
                <a:solidFill>
                  <a:srgbClr val="262626"/>
                </a:solidFill>
              </a:rPr>
              <a:t>Structure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9325164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37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584B-5137-464F-A1D3-9CB32DB54E5F}"/>
              </a:ext>
            </a:extLst>
          </p:cNvPr>
          <p:cNvSpPr>
            <a:spLocks noGrp="1"/>
          </p:cNvSpPr>
          <p:nvPr>
            <p:ph type="title"/>
          </p:nvPr>
        </p:nvSpPr>
        <p:spPr/>
        <p:txBody>
          <a:bodyPr/>
          <a:lstStyle/>
          <a:p>
            <a:r>
              <a:rPr lang="en-GB" dirty="0"/>
              <a:t>Ageing with childhood impairment </a:t>
            </a:r>
          </a:p>
        </p:txBody>
      </p:sp>
      <p:sp>
        <p:nvSpPr>
          <p:cNvPr id="3" name="Content Placeholder 2">
            <a:extLst>
              <a:ext uri="{FF2B5EF4-FFF2-40B4-BE49-F238E27FC236}">
                <a16:creationId xmlns:a16="http://schemas.microsoft.com/office/drawing/2014/main" id="{10380326-72AC-450A-AB24-7A6B95DE01AA}"/>
              </a:ext>
            </a:extLst>
          </p:cNvPr>
          <p:cNvSpPr>
            <a:spLocks noGrp="1"/>
          </p:cNvSpPr>
          <p:nvPr>
            <p:ph idx="1"/>
          </p:nvPr>
        </p:nvSpPr>
        <p:spPr/>
        <p:txBody>
          <a:bodyPr/>
          <a:lstStyle/>
          <a:p>
            <a:r>
              <a:rPr lang="en-GB" dirty="0"/>
              <a:t>Ageing global population </a:t>
            </a:r>
            <a:r>
              <a:rPr lang="en-GB" dirty="0">
                <a:sym typeface="Wingdings" panose="05000000000000000000" pitchFamily="2" charset="2"/>
              </a:rPr>
              <a:t> social, technological &amp; medical advancements</a:t>
            </a:r>
          </a:p>
          <a:p>
            <a:r>
              <a:rPr lang="en-GB" dirty="0">
                <a:sym typeface="Wingdings" panose="05000000000000000000" pitchFamily="2" charset="2"/>
              </a:rPr>
              <a:t>Ageing </a:t>
            </a:r>
            <a:r>
              <a:rPr lang="en-GB" i="1" dirty="0">
                <a:sym typeface="Wingdings" panose="05000000000000000000" pitchFamily="2" charset="2"/>
              </a:rPr>
              <a:t>into </a:t>
            </a:r>
            <a:r>
              <a:rPr lang="en-GB" dirty="0">
                <a:sym typeface="Wingdings" panose="05000000000000000000" pitchFamily="2" charset="2"/>
              </a:rPr>
              <a:t>impairments – catered in research and service provision  </a:t>
            </a:r>
          </a:p>
          <a:p>
            <a:r>
              <a:rPr lang="en-GB" dirty="0"/>
              <a:t>Ageing </a:t>
            </a:r>
            <a:r>
              <a:rPr lang="en-GB" i="1" dirty="0"/>
              <a:t>with impairment </a:t>
            </a:r>
            <a:r>
              <a:rPr lang="en-GB" dirty="0"/>
              <a:t>getting more common – not enough research </a:t>
            </a:r>
          </a:p>
          <a:p>
            <a:r>
              <a:rPr lang="en-GB" dirty="0"/>
              <a:t>Childhood impairment presumed as ‘static’ with static level of dysfunction &amp; ‘once and for all’ character of functionality </a:t>
            </a:r>
          </a:p>
          <a:p>
            <a:r>
              <a:rPr lang="en-GB" dirty="0"/>
              <a:t>Childhood impairments evolve over time into new onset of dysfunction – secondary ageing  </a:t>
            </a:r>
            <a:r>
              <a:rPr lang="en-GB" dirty="0">
                <a:sym typeface="Wingdings" panose="05000000000000000000" pitchFamily="2" charset="2"/>
              </a:rPr>
              <a:t> </a:t>
            </a:r>
            <a:r>
              <a:rPr lang="en-GB" dirty="0"/>
              <a:t>pain, muscle tightness, osteoarthritis and fatigue</a:t>
            </a:r>
          </a:p>
        </p:txBody>
      </p:sp>
    </p:spTree>
    <p:extLst>
      <p:ext uri="{BB962C8B-B14F-4D97-AF65-F5344CB8AC3E}">
        <p14:creationId xmlns:p14="http://schemas.microsoft.com/office/powerpoint/2010/main" val="344913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E5AD-EFE9-443C-BCB7-974CEECB0F15}"/>
              </a:ext>
            </a:extLst>
          </p:cNvPr>
          <p:cNvSpPr>
            <a:spLocks noGrp="1"/>
          </p:cNvSpPr>
          <p:nvPr>
            <p:ph type="title"/>
          </p:nvPr>
        </p:nvSpPr>
        <p:spPr/>
        <p:txBody>
          <a:bodyPr/>
          <a:lstStyle/>
          <a:p>
            <a:r>
              <a:rPr lang="en-GB" dirty="0"/>
              <a:t>Secondary ageing with childhood polio </a:t>
            </a:r>
          </a:p>
        </p:txBody>
      </p:sp>
      <p:sp>
        <p:nvSpPr>
          <p:cNvPr id="3" name="Content Placeholder 2">
            <a:extLst>
              <a:ext uri="{FF2B5EF4-FFF2-40B4-BE49-F238E27FC236}">
                <a16:creationId xmlns:a16="http://schemas.microsoft.com/office/drawing/2014/main" id="{268E4D10-E658-46AC-AB3B-26664EFCBDEA}"/>
              </a:ext>
            </a:extLst>
          </p:cNvPr>
          <p:cNvSpPr>
            <a:spLocks noGrp="1"/>
          </p:cNvSpPr>
          <p:nvPr>
            <p:ph sz="half" idx="1"/>
          </p:nvPr>
        </p:nvSpPr>
        <p:spPr/>
        <p:txBody>
          <a:bodyPr>
            <a:normAutofit/>
          </a:bodyPr>
          <a:lstStyle/>
          <a:p>
            <a:pPr marL="0" indent="0">
              <a:buNone/>
            </a:pPr>
            <a:r>
              <a:rPr lang="en-GB" i="1" dirty="0"/>
              <a:t>I first began to experience the on set of PPS in the late 80's early 90's when I was in my early forties. There were a number of articles in the local press which I read and decided they did not apply to me. Sudden unexpected falls was the first indication that something was not quite right </a:t>
            </a:r>
            <a:r>
              <a:rPr lang="en-GB" dirty="0"/>
              <a:t>(Calum)</a:t>
            </a:r>
          </a:p>
        </p:txBody>
      </p:sp>
      <p:sp>
        <p:nvSpPr>
          <p:cNvPr id="4" name="Content Placeholder 3">
            <a:extLst>
              <a:ext uri="{FF2B5EF4-FFF2-40B4-BE49-F238E27FC236}">
                <a16:creationId xmlns:a16="http://schemas.microsoft.com/office/drawing/2014/main" id="{2B60A7AF-3222-4E87-BAE3-6F994E6318D1}"/>
              </a:ext>
            </a:extLst>
          </p:cNvPr>
          <p:cNvSpPr>
            <a:spLocks noGrp="1"/>
          </p:cNvSpPr>
          <p:nvPr>
            <p:ph sz="half" idx="2"/>
          </p:nvPr>
        </p:nvSpPr>
        <p:spPr/>
        <p:txBody>
          <a:bodyPr/>
          <a:lstStyle/>
          <a:p>
            <a:r>
              <a:rPr lang="en-GB" b="1" dirty="0"/>
              <a:t>Survivors of childhood paralytic poliomyelitis develop additional problems in middle or old age that affect the neurological and musculoskeletal systems.</a:t>
            </a:r>
          </a:p>
        </p:txBody>
      </p:sp>
    </p:spTree>
    <p:extLst>
      <p:ext uri="{BB962C8B-B14F-4D97-AF65-F5344CB8AC3E}">
        <p14:creationId xmlns:p14="http://schemas.microsoft.com/office/powerpoint/2010/main" val="294018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64B8-65F1-435B-8ED9-9703D2D81222}"/>
              </a:ext>
            </a:extLst>
          </p:cNvPr>
          <p:cNvSpPr>
            <a:spLocks noGrp="1"/>
          </p:cNvSpPr>
          <p:nvPr>
            <p:ph type="title"/>
          </p:nvPr>
        </p:nvSpPr>
        <p:spPr/>
        <p:txBody>
          <a:bodyPr/>
          <a:lstStyle/>
          <a:p>
            <a:r>
              <a:rPr lang="en-GB" dirty="0"/>
              <a:t>Childhood poliomyelitis </a:t>
            </a:r>
          </a:p>
        </p:txBody>
      </p:sp>
      <p:sp>
        <p:nvSpPr>
          <p:cNvPr id="4" name="Content Placeholder 3">
            <a:extLst>
              <a:ext uri="{FF2B5EF4-FFF2-40B4-BE49-F238E27FC236}">
                <a16:creationId xmlns:a16="http://schemas.microsoft.com/office/drawing/2014/main" id="{9BFE3439-D174-4F4D-9C45-AA02A50C1D23}"/>
              </a:ext>
            </a:extLst>
          </p:cNvPr>
          <p:cNvSpPr>
            <a:spLocks noGrp="1"/>
          </p:cNvSpPr>
          <p:nvPr>
            <p:ph sz="half" idx="2"/>
          </p:nvPr>
        </p:nvSpPr>
        <p:spPr/>
        <p:txBody>
          <a:bodyPr>
            <a:normAutofit fontScale="92500" lnSpcReduction="20000"/>
          </a:bodyPr>
          <a:lstStyle/>
          <a:p>
            <a:r>
              <a:rPr lang="en-GB" dirty="0">
                <a:effectLst>
                  <a:outerShdw blurRad="38100" dist="38100" dir="2700000" algn="tl">
                    <a:srgbClr val="000000">
                      <a:alpha val="43137"/>
                    </a:srgbClr>
                  </a:outerShdw>
                </a:effectLst>
              </a:rPr>
              <a:t>Polio = grey	</a:t>
            </a:r>
          </a:p>
          <a:p>
            <a:r>
              <a:rPr lang="en-GB" dirty="0" err="1">
                <a:effectLst>
                  <a:outerShdw blurRad="38100" dist="38100" dir="2700000" algn="tl">
                    <a:srgbClr val="000000">
                      <a:alpha val="43137"/>
                    </a:srgbClr>
                  </a:outerShdw>
                </a:effectLst>
              </a:rPr>
              <a:t>myelos</a:t>
            </a:r>
            <a:r>
              <a:rPr lang="en-GB" dirty="0">
                <a:effectLst>
                  <a:outerShdw blurRad="38100" dist="38100" dir="2700000" algn="tl">
                    <a:srgbClr val="000000">
                      <a:alpha val="43137"/>
                    </a:srgbClr>
                  </a:outerShdw>
                </a:effectLst>
              </a:rPr>
              <a:t> = marrow </a:t>
            </a:r>
          </a:p>
          <a:p>
            <a:r>
              <a:rPr lang="en-GB" dirty="0">
                <a:effectLst>
                  <a:outerShdw blurRad="38100" dist="38100" dir="2700000" algn="tl">
                    <a:srgbClr val="000000">
                      <a:alpha val="43137"/>
                    </a:srgbClr>
                  </a:outerShdw>
                </a:effectLst>
              </a:rPr>
              <a:t>itis =  inflammation</a:t>
            </a:r>
          </a:p>
          <a:p>
            <a:r>
              <a:rPr lang="en-GB" dirty="0"/>
              <a:t>Infantile paralysis</a:t>
            </a:r>
          </a:p>
          <a:p>
            <a:r>
              <a:rPr lang="en-GB" dirty="0"/>
              <a:t>Infectious agent = poliovirus</a:t>
            </a:r>
          </a:p>
          <a:p>
            <a:pPr marL="0" indent="0">
              <a:buNone/>
            </a:pPr>
            <a:r>
              <a:rPr lang="en-GB" dirty="0"/>
              <a:t>Spread through faecal-oral/contaminated water</a:t>
            </a:r>
          </a:p>
          <a:p>
            <a:pPr marL="0" indent="0">
              <a:buNone/>
            </a:pPr>
            <a:r>
              <a:rPr lang="en-GB" dirty="0"/>
              <a:t>Develops in intestines</a:t>
            </a:r>
          </a:p>
          <a:p>
            <a:pPr marL="0" indent="0">
              <a:buNone/>
            </a:pPr>
            <a:endParaRPr lang="en-GB" dirty="0"/>
          </a:p>
        </p:txBody>
      </p:sp>
      <p:pic>
        <p:nvPicPr>
          <p:cNvPr id="5" name="Content Placeholder 5">
            <a:extLst>
              <a:ext uri="{FF2B5EF4-FFF2-40B4-BE49-F238E27FC236}">
                <a16:creationId xmlns:a16="http://schemas.microsoft.com/office/drawing/2014/main" id="{D9010746-142A-44B3-9D2B-2BEB06A720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4898" y="2595251"/>
            <a:ext cx="2968284" cy="3453484"/>
          </a:xfrm>
          <a:prstGeom prst="rect">
            <a:avLst/>
          </a:prstGeom>
        </p:spPr>
      </p:pic>
    </p:spTree>
    <p:extLst>
      <p:ext uri="{BB962C8B-B14F-4D97-AF65-F5344CB8AC3E}">
        <p14:creationId xmlns:p14="http://schemas.microsoft.com/office/powerpoint/2010/main" val="21924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240397-1BFB-4192-B516-175F4D355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179" y="3296411"/>
            <a:ext cx="2739728" cy="2082193"/>
          </a:xfrm>
          <a:prstGeom prst="rect">
            <a:avLst/>
          </a:prstGeom>
          <a:ln w="57150" cmpd="thickThin">
            <a:solidFill>
              <a:srgbClr val="7F7F7F"/>
            </a:solidFill>
            <a:miter lim="800000"/>
          </a:ln>
        </p:spPr>
      </p:pic>
      <p:sp>
        <p:nvSpPr>
          <p:cNvPr id="5" name="Title 4">
            <a:extLst>
              <a:ext uri="{FF2B5EF4-FFF2-40B4-BE49-F238E27FC236}">
                <a16:creationId xmlns:a16="http://schemas.microsoft.com/office/drawing/2014/main" id="{3E6B09FC-C038-431C-ABBC-7AC7439C8ACB}"/>
              </a:ext>
            </a:extLst>
          </p:cNvPr>
          <p:cNvSpPr>
            <a:spLocks noGrp="1"/>
          </p:cNvSpPr>
          <p:nvPr>
            <p:ph type="title"/>
          </p:nvPr>
        </p:nvSpPr>
        <p:spPr>
          <a:xfrm>
            <a:off x="1295402" y="982132"/>
            <a:ext cx="9601196" cy="1303867"/>
          </a:xfrm>
        </p:spPr>
        <p:txBody>
          <a:bodyPr>
            <a:normAutofit/>
          </a:bodyPr>
          <a:lstStyle/>
          <a:p>
            <a:r>
              <a:rPr lang="en-GB">
                <a:solidFill>
                  <a:srgbClr val="262626"/>
                </a:solidFill>
              </a:rPr>
              <a:t>Brief history of polio </a:t>
            </a:r>
          </a:p>
        </p:txBody>
      </p:sp>
      <p:sp>
        <p:nvSpPr>
          <p:cNvPr id="6" name="Content Placeholder 5">
            <a:extLst>
              <a:ext uri="{FF2B5EF4-FFF2-40B4-BE49-F238E27FC236}">
                <a16:creationId xmlns:a16="http://schemas.microsoft.com/office/drawing/2014/main" id="{702241B2-3E03-4BF5-9460-9D2B8B34BF26}"/>
              </a:ext>
            </a:extLst>
          </p:cNvPr>
          <p:cNvSpPr>
            <a:spLocks noGrp="1"/>
          </p:cNvSpPr>
          <p:nvPr>
            <p:ph idx="1"/>
          </p:nvPr>
        </p:nvSpPr>
        <p:spPr>
          <a:xfrm>
            <a:off x="1295402" y="2556932"/>
            <a:ext cx="6256866" cy="3318936"/>
          </a:xfrm>
        </p:spPr>
        <p:txBody>
          <a:bodyPr>
            <a:normAutofit/>
          </a:bodyPr>
          <a:lstStyle/>
          <a:p>
            <a:pPr>
              <a:lnSpc>
                <a:spcPct val="90000"/>
              </a:lnSpc>
            </a:pPr>
            <a:r>
              <a:rPr lang="en-GB" sz="2000">
                <a:solidFill>
                  <a:srgbClr val="262626"/>
                </a:solidFill>
              </a:rPr>
              <a:t>World’s first polio epidemic hit Scandinavia in 1905</a:t>
            </a:r>
          </a:p>
          <a:p>
            <a:pPr>
              <a:lnSpc>
                <a:spcPct val="90000"/>
              </a:lnSpc>
            </a:pPr>
            <a:r>
              <a:rPr lang="en-GB" sz="2000">
                <a:solidFill>
                  <a:srgbClr val="262626"/>
                </a:solidFill>
              </a:rPr>
              <a:t>Localised cases leading to epidemics in Europe &amp; N.America </a:t>
            </a:r>
            <a:r>
              <a:rPr lang="en-GB" sz="2000">
                <a:solidFill>
                  <a:srgbClr val="262626"/>
                </a:solidFill>
                <a:sym typeface="Wingdings" panose="05000000000000000000" pitchFamily="2" charset="2"/>
              </a:rPr>
              <a:t> </a:t>
            </a:r>
            <a:r>
              <a:rPr lang="en-GB" sz="2000" i="1">
                <a:solidFill>
                  <a:srgbClr val="262626"/>
                </a:solidFill>
              </a:rPr>
              <a:t>Most feared infectious viral childhood disease in 20</a:t>
            </a:r>
            <a:r>
              <a:rPr lang="en-GB" sz="2000" i="1" baseline="30000">
                <a:solidFill>
                  <a:srgbClr val="262626"/>
                </a:solidFill>
              </a:rPr>
              <a:t>th</a:t>
            </a:r>
            <a:r>
              <a:rPr lang="en-GB" sz="2000" i="1">
                <a:solidFill>
                  <a:srgbClr val="262626"/>
                </a:solidFill>
              </a:rPr>
              <a:t> C</a:t>
            </a:r>
          </a:p>
          <a:p>
            <a:pPr>
              <a:lnSpc>
                <a:spcPct val="90000"/>
              </a:lnSpc>
            </a:pPr>
            <a:r>
              <a:rPr lang="en-GB" sz="2000">
                <a:solidFill>
                  <a:srgbClr val="262626"/>
                </a:solidFill>
              </a:rPr>
              <a:t>1950s - Polio vaccine by </a:t>
            </a:r>
            <a:r>
              <a:rPr lang="en-GB" sz="2000" i="1">
                <a:solidFill>
                  <a:srgbClr val="262626"/>
                </a:solidFill>
              </a:rPr>
              <a:t>Salk and Sabine </a:t>
            </a:r>
            <a:r>
              <a:rPr lang="en-GB" sz="2000">
                <a:solidFill>
                  <a:srgbClr val="262626"/>
                </a:solidFill>
              </a:rPr>
              <a:t>= decline in cases</a:t>
            </a:r>
          </a:p>
          <a:p>
            <a:pPr>
              <a:lnSpc>
                <a:spcPct val="90000"/>
              </a:lnSpc>
            </a:pPr>
            <a:r>
              <a:rPr lang="en-GB" sz="2000">
                <a:solidFill>
                  <a:srgbClr val="262626"/>
                </a:solidFill>
              </a:rPr>
              <a:t>1988 - WHO &amp; World Assembly = Global Eradication Plan </a:t>
            </a:r>
          </a:p>
          <a:p>
            <a:pPr>
              <a:lnSpc>
                <a:spcPct val="90000"/>
              </a:lnSpc>
            </a:pPr>
            <a:r>
              <a:rPr lang="en-GB" sz="2000">
                <a:solidFill>
                  <a:srgbClr val="262626"/>
                </a:solidFill>
              </a:rPr>
              <a:t>2016 – Polio endemic in Afghanistan, Nigeria &amp; Pakistan</a:t>
            </a:r>
          </a:p>
          <a:p>
            <a:pPr marL="0" indent="0">
              <a:lnSpc>
                <a:spcPct val="90000"/>
              </a:lnSpc>
              <a:buNone/>
            </a:pPr>
            <a:endParaRPr lang="en-GB" sz="2000">
              <a:solidFill>
                <a:srgbClr val="262626"/>
              </a:solidFill>
            </a:endParaRPr>
          </a:p>
        </p:txBody>
      </p:sp>
    </p:spTree>
    <p:extLst>
      <p:ext uri="{BB962C8B-B14F-4D97-AF65-F5344CB8AC3E}">
        <p14:creationId xmlns:p14="http://schemas.microsoft.com/office/powerpoint/2010/main" val="155121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68E75E-A500-47FC-A882-B4559B13BD37}"/>
              </a:ext>
            </a:extLst>
          </p:cNvPr>
          <p:cNvSpPr>
            <a:spLocks noGrp="1"/>
          </p:cNvSpPr>
          <p:nvPr>
            <p:ph sz="half" idx="1"/>
          </p:nvPr>
        </p:nvSpPr>
        <p:spPr>
          <a:xfrm>
            <a:off x="1298448" y="1179443"/>
            <a:ext cx="4718304" cy="4691005"/>
          </a:xfrm>
        </p:spPr>
        <p:txBody>
          <a:bodyPr/>
          <a:lstStyle/>
          <a:p>
            <a:pPr marL="0" indent="0">
              <a:buNone/>
            </a:pPr>
            <a:r>
              <a:rPr lang="en-GB" i="1" dirty="0"/>
              <a:t>I was about sixteen, seventeen months old when I contracted polio…I was taken to the city hospital, which was the infectious disease hospital in [city].  My mother said that she had washed me and dressed me and they took everything off and put these old clothes on me and they burnt everything… She went up every week.  The window would be opened.  Apparently it was like a little shutter was opened and the sister would say, "She's alright," you know.  </a:t>
            </a:r>
            <a:r>
              <a:rPr lang="en-GB" dirty="0"/>
              <a:t>(Jessie)</a:t>
            </a:r>
          </a:p>
        </p:txBody>
      </p:sp>
      <p:sp>
        <p:nvSpPr>
          <p:cNvPr id="6" name="Content Placeholder 5">
            <a:extLst>
              <a:ext uri="{FF2B5EF4-FFF2-40B4-BE49-F238E27FC236}">
                <a16:creationId xmlns:a16="http://schemas.microsoft.com/office/drawing/2014/main" id="{921D79C4-1F25-4482-A826-A2534C3FEA43}"/>
              </a:ext>
            </a:extLst>
          </p:cNvPr>
          <p:cNvSpPr>
            <a:spLocks noGrp="1"/>
          </p:cNvSpPr>
          <p:nvPr>
            <p:ph sz="half" idx="2"/>
          </p:nvPr>
        </p:nvSpPr>
        <p:spPr>
          <a:xfrm>
            <a:off x="6181344" y="1338470"/>
            <a:ext cx="4718304" cy="4531978"/>
          </a:xfrm>
        </p:spPr>
        <p:txBody>
          <a:bodyPr/>
          <a:lstStyle/>
          <a:p>
            <a:pPr marL="0" indent="0">
              <a:buNone/>
            </a:pPr>
            <a:r>
              <a:rPr lang="en-GB" i="1" dirty="0"/>
              <a:t>I was a nine-month-old baby, so I can’t remember it, I can only remember what my mother told me.  She said I was a faster developer, I was already beginning to walk and was very energetic.  Then I got these flu-like symptoms and then it transpired it was polio.  It came through my left leg and the virus spread up across my chest, just missing the heart, and down the right arm. </a:t>
            </a:r>
            <a:r>
              <a:rPr lang="en-GB" dirty="0"/>
              <a:t>(Red  Rich)</a:t>
            </a:r>
          </a:p>
          <a:p>
            <a:pPr marL="0" indent="0">
              <a:buNone/>
            </a:pPr>
            <a:endParaRPr lang="en-GB" dirty="0"/>
          </a:p>
        </p:txBody>
      </p:sp>
    </p:spTree>
    <p:extLst>
      <p:ext uri="{BB962C8B-B14F-4D97-AF65-F5344CB8AC3E}">
        <p14:creationId xmlns:p14="http://schemas.microsoft.com/office/powerpoint/2010/main" val="403760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20E5-5EB6-4839-B663-F7AD2C45C87D}"/>
              </a:ext>
            </a:extLst>
          </p:cNvPr>
          <p:cNvSpPr>
            <a:spLocks noGrp="1"/>
          </p:cNvSpPr>
          <p:nvPr>
            <p:ph type="title"/>
          </p:nvPr>
        </p:nvSpPr>
        <p:spPr/>
        <p:txBody>
          <a:bodyPr/>
          <a:lstStyle/>
          <a:p>
            <a:r>
              <a:rPr lang="en-GB" dirty="0"/>
              <a:t>Post-Polio Syndrome </a:t>
            </a:r>
          </a:p>
        </p:txBody>
      </p:sp>
      <p:sp>
        <p:nvSpPr>
          <p:cNvPr id="3" name="Content Placeholder 2">
            <a:extLst>
              <a:ext uri="{FF2B5EF4-FFF2-40B4-BE49-F238E27FC236}">
                <a16:creationId xmlns:a16="http://schemas.microsoft.com/office/drawing/2014/main" id="{F28E2F30-E2B4-44EF-98FB-B00133F709CE}"/>
              </a:ext>
            </a:extLst>
          </p:cNvPr>
          <p:cNvSpPr>
            <a:spLocks noGrp="1"/>
          </p:cNvSpPr>
          <p:nvPr>
            <p:ph idx="1"/>
          </p:nvPr>
        </p:nvSpPr>
        <p:spPr/>
        <p:txBody>
          <a:bodyPr/>
          <a:lstStyle/>
          <a:p>
            <a:r>
              <a:rPr lang="en-GB" dirty="0"/>
              <a:t>Recognized and named as a result of patient activism</a:t>
            </a:r>
          </a:p>
          <a:p>
            <a:r>
              <a:rPr lang="en-GB" dirty="0"/>
              <a:t>First recognized by Dr Marilyn Fletcher in 1982:</a:t>
            </a:r>
          </a:p>
          <a:p>
            <a:pPr marL="457200" lvl="1" indent="0">
              <a:buNone/>
            </a:pPr>
            <a:r>
              <a:rPr lang="en-GB" dirty="0"/>
              <a:t>… we have a big problem of epidemic proportions that has already affected at least 20 people in the Washington, D.C. area alone.  We suspect that thousands of post-polio patients throughout the country have similar symptoms.  This is not an old or described entity, but a new set of problems for which we have coined the term </a:t>
            </a:r>
            <a:r>
              <a:rPr lang="en-GB" i="1" dirty="0"/>
              <a:t>post-polio syndrome.</a:t>
            </a:r>
            <a:r>
              <a:rPr lang="en-GB" dirty="0"/>
              <a:t>  We are not crazy.  </a:t>
            </a:r>
            <a:r>
              <a:rPr lang="en-GB"/>
              <a:t>We are suffering and we need the scientific community to look at our problem. </a:t>
            </a:r>
          </a:p>
          <a:p>
            <a:pPr marL="457200" lvl="1" indent="0">
              <a:buNone/>
            </a:pPr>
            <a:endParaRPr lang="en-GB" dirty="0"/>
          </a:p>
        </p:txBody>
      </p:sp>
    </p:spTree>
    <p:extLst>
      <p:ext uri="{BB962C8B-B14F-4D97-AF65-F5344CB8AC3E}">
        <p14:creationId xmlns:p14="http://schemas.microsoft.com/office/powerpoint/2010/main" val="263931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7E511-F6EB-459D-9544-450184D24003}"/>
              </a:ext>
            </a:extLst>
          </p:cNvPr>
          <p:cNvSpPr>
            <a:spLocks noGrp="1"/>
          </p:cNvSpPr>
          <p:nvPr>
            <p:ph idx="1"/>
          </p:nvPr>
        </p:nvSpPr>
        <p:spPr>
          <a:xfrm>
            <a:off x="1295401" y="821635"/>
            <a:ext cx="9601196" cy="5274365"/>
          </a:xfrm>
        </p:spPr>
        <p:txBody>
          <a:bodyPr>
            <a:normAutofit fontScale="92500" lnSpcReduction="10000"/>
          </a:bodyPr>
          <a:lstStyle/>
          <a:p>
            <a:r>
              <a:rPr lang="en-GB" dirty="0"/>
              <a:t>Functional decline of neurological and musculoskeletal systems different from normative ageing </a:t>
            </a:r>
            <a:r>
              <a:rPr lang="en-GB" dirty="0">
                <a:sym typeface="Wingdings" panose="05000000000000000000" pitchFamily="2" charset="2"/>
              </a:rPr>
              <a:t> </a:t>
            </a:r>
            <a:r>
              <a:rPr lang="en-GB" dirty="0"/>
              <a:t>muscle and joint pain, and further muscle atrophy.  </a:t>
            </a:r>
          </a:p>
          <a:p>
            <a:r>
              <a:rPr lang="en-GB" dirty="0"/>
              <a:t>new difficulties eating, speaking and breathing (</a:t>
            </a:r>
            <a:r>
              <a:rPr lang="en-GB" dirty="0" err="1"/>
              <a:t>Jubelt</a:t>
            </a:r>
            <a:r>
              <a:rPr lang="en-GB" dirty="0"/>
              <a:t>, 2004)</a:t>
            </a:r>
          </a:p>
          <a:p>
            <a:r>
              <a:rPr lang="en-GB" dirty="0"/>
              <a:t>deterioration in the ability to be active in employment and leisure, or to perform personal care duties (</a:t>
            </a:r>
            <a:r>
              <a:rPr lang="en-GB" dirty="0" err="1"/>
              <a:t>Jubelt</a:t>
            </a:r>
            <a:r>
              <a:rPr lang="en-GB" dirty="0"/>
              <a:t> and Cashman 1987). </a:t>
            </a:r>
          </a:p>
          <a:p>
            <a:endParaRPr lang="en-GB" dirty="0"/>
          </a:p>
          <a:p>
            <a:r>
              <a:rPr lang="en-GB" dirty="0"/>
              <a:t>Risk of secondary symptoms in 25 to 40 percent of people 15-40 years after initial polio sequelae (NIH, 2012)</a:t>
            </a:r>
          </a:p>
          <a:p>
            <a:r>
              <a:rPr lang="en-GB" dirty="0"/>
              <a:t>Common today as children with polio (40s/50s) surviving old age</a:t>
            </a:r>
          </a:p>
          <a:p>
            <a:r>
              <a:rPr lang="en-GB" dirty="0"/>
              <a:t>Practical consequences of PPS – reduced mobility, increasing dependence on others/technology for eating, breathing, personal care etc </a:t>
            </a:r>
          </a:p>
          <a:p>
            <a:r>
              <a:rPr lang="en-GB" dirty="0"/>
              <a:t>Psycho-emotional consequences of PPS - reduced self-esteem, depression, isolation and mistrust of the medical institution (Backman, 1987)</a:t>
            </a:r>
          </a:p>
          <a:p>
            <a:pPr marL="0" indent="0">
              <a:buNone/>
            </a:pPr>
            <a:endParaRPr lang="en-GB" dirty="0"/>
          </a:p>
        </p:txBody>
      </p:sp>
    </p:spTree>
    <p:extLst>
      <p:ext uri="{BB962C8B-B14F-4D97-AF65-F5344CB8AC3E}">
        <p14:creationId xmlns:p14="http://schemas.microsoft.com/office/powerpoint/2010/main" val="3182038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886</TotalTime>
  <Words>1732</Words>
  <Application>Microsoft Office PowerPoint</Application>
  <PresentationFormat>Widescreen</PresentationFormat>
  <Paragraphs>85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Bell MT</vt:lpstr>
      <vt:lpstr>Garamond</vt:lpstr>
      <vt:lpstr>Times New Roman</vt:lpstr>
      <vt:lpstr>Wingdings</vt:lpstr>
      <vt:lpstr>Organic</vt:lpstr>
      <vt:lpstr>A study of the lived experience of Post-Polio Syndrome: the social history of a secondary impairment</vt:lpstr>
      <vt:lpstr>Structure </vt:lpstr>
      <vt:lpstr>Ageing with childhood impairment </vt:lpstr>
      <vt:lpstr>Secondary ageing with childhood polio </vt:lpstr>
      <vt:lpstr>Childhood poliomyelitis </vt:lpstr>
      <vt:lpstr>Brief history of polio </vt:lpstr>
      <vt:lpstr>PowerPoint Presentation</vt:lpstr>
      <vt:lpstr>Post-Polio Syndrome </vt:lpstr>
      <vt:lpstr>PowerPoint Presentation</vt:lpstr>
      <vt:lpstr>PowerPoint Presentation</vt:lpstr>
      <vt:lpstr>Methods &amp; Sample</vt:lpstr>
      <vt:lpstr>Difficulty in diagnosis </vt:lpstr>
      <vt:lpstr>Gail had been treated in an iron lung as an infant and knew, therefore, that she was in a group at a high risk of developing PPS:</vt:lpstr>
      <vt:lpstr>PowerPoint Presentation</vt:lpstr>
      <vt:lpstr>Biographical disruption - identity</vt:lpstr>
      <vt:lpstr>PowerPoint Presentation</vt:lpstr>
      <vt:lpstr>Biographical disruption – work life</vt:lpstr>
      <vt:lpstr>SOME 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lived experience of Post-Polio Syndrome: the social history of a secondary impairment</dc:title>
  <dc:creator>Sonali</dc:creator>
  <cp:lastModifiedBy>Sonali</cp:lastModifiedBy>
  <cp:revision>51</cp:revision>
  <dcterms:created xsi:type="dcterms:W3CDTF">2017-09-11T09:46:05Z</dcterms:created>
  <dcterms:modified xsi:type="dcterms:W3CDTF">2017-09-13T10:44:50Z</dcterms:modified>
</cp:coreProperties>
</file>