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256" r:id="rId4"/>
    <p:sldId id="261" r:id="rId5"/>
    <p:sldId id="270" r:id="rId6"/>
    <p:sldId id="275" r:id="rId7"/>
    <p:sldId id="272" r:id="rId8"/>
    <p:sldId id="271" r:id="rId9"/>
    <p:sldId id="274" r:id="rId10"/>
    <p:sldId id="273" r:id="rId11"/>
    <p:sldId id="276" r:id="rId12"/>
    <p:sldId id="267" r:id="rId13"/>
    <p:sldId id="277" r:id="rId14"/>
    <p:sldId id="278" r:id="rId15"/>
    <p:sldId id="282" r:id="rId16"/>
    <p:sldId id="280" r:id="rId17"/>
    <p:sldId id="279" r:id="rId18"/>
    <p:sldId id="281" r:id="rId19"/>
    <p:sldId id="283" r:id="rId20"/>
    <p:sldId id="263" r:id="rId21"/>
    <p:sldId id="284" r:id="rId22"/>
    <p:sldId id="306" r:id="rId23"/>
    <p:sldId id="307" r:id="rId24"/>
    <p:sldId id="308" r:id="rId25"/>
    <p:sldId id="309" r:id="rId26"/>
    <p:sldId id="259" r:id="rId27"/>
    <p:sldId id="310" r:id="rId28"/>
    <p:sldId id="311" r:id="rId29"/>
    <p:sldId id="312" r:id="rId30"/>
    <p:sldId id="313" r:id="rId31"/>
    <p:sldId id="314" r:id="rId32"/>
    <p:sldId id="315" r:id="rId33"/>
    <p:sldId id="316" r:id="rId34"/>
    <p:sldId id="318" r:id="rId35"/>
    <p:sldId id="317" r:id="rId36"/>
    <p:sldId id="320" r:id="rId37"/>
    <p:sldId id="319" r:id="rId38"/>
    <p:sldId id="322" r:id="rId39"/>
    <p:sldId id="324" r:id="rId40"/>
    <p:sldId id="296" r:id="rId41"/>
    <p:sldId id="301" r:id="rId42"/>
    <p:sldId id="299" r:id="rId43"/>
    <p:sldId id="297" r:id="rId44"/>
    <p:sldId id="300" r:id="rId45"/>
    <p:sldId id="303" r:id="rId46"/>
    <p:sldId id="302"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698335"/>
    <a:srgbClr val="2E7F8A"/>
    <a:srgbClr val="CFE7E9"/>
    <a:srgbClr val="8DA7DB"/>
    <a:srgbClr val="7188D1"/>
    <a:srgbClr val="6D95D1"/>
    <a:srgbClr val="B6C3E8"/>
    <a:srgbClr val="0996FF"/>
    <a:srgbClr val="8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5" autoAdjust="0"/>
    <p:restoredTop sz="93955" autoAdjust="0"/>
  </p:normalViewPr>
  <p:slideViewPr>
    <p:cSldViewPr>
      <p:cViewPr>
        <p:scale>
          <a:sx n="69" d="100"/>
          <a:sy n="69" d="100"/>
        </p:scale>
        <p:origin x="-72" y="468"/>
      </p:cViewPr>
      <p:guideLst>
        <p:guide orient="horz" pos="2160"/>
        <p:guide pos="2880"/>
      </p:guideLst>
    </p:cSldViewPr>
  </p:slideViewPr>
  <p:notesTextViewPr>
    <p:cViewPr>
      <p:scale>
        <a:sx n="1" d="1"/>
        <a:sy n="1" d="1"/>
      </p:scale>
      <p:origin x="0" y="0"/>
    </p:cViewPr>
  </p:notesTextViewPr>
  <p:sorterViewPr>
    <p:cViewPr>
      <p:scale>
        <a:sx n="100" d="100"/>
        <a:sy n="100" d="100"/>
      </p:scale>
      <p:origin x="0" y="5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CFD4B-727C-4BE1-9E04-0E3D18B62AB7}"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C455942D-8BF4-4710-BA53-13741F48F03A}">
      <dgm:prSet phldrT="[Text]"/>
      <dgm:spPr>
        <a:solidFill>
          <a:srgbClr val="92D050"/>
        </a:solidFill>
      </dgm:spPr>
      <dgm:t>
        <a:bodyPr/>
        <a:lstStyle/>
        <a:p>
          <a:r>
            <a:rPr lang="en-US" dirty="0" smtClean="0"/>
            <a:t>Olive oil</a:t>
          </a:r>
          <a:endParaRPr lang="en-US" dirty="0"/>
        </a:p>
      </dgm:t>
    </dgm:pt>
    <dgm:pt modelId="{2170FBDC-0ECF-4C93-9430-6F0B4321EA83}" type="parTrans" cxnId="{566378F2-3A49-45BB-B71E-D9DE5DBF4A38}">
      <dgm:prSet/>
      <dgm:spPr/>
      <dgm:t>
        <a:bodyPr/>
        <a:lstStyle/>
        <a:p>
          <a:endParaRPr lang="en-US"/>
        </a:p>
      </dgm:t>
    </dgm:pt>
    <dgm:pt modelId="{BA203B1B-7050-447A-B402-9D496C5BA7D1}" type="sibTrans" cxnId="{566378F2-3A49-45BB-B71E-D9DE5DBF4A38}">
      <dgm:prSet/>
      <dgm:spPr/>
      <dgm:t>
        <a:bodyPr/>
        <a:lstStyle/>
        <a:p>
          <a:endParaRPr lang="en-US"/>
        </a:p>
      </dgm:t>
    </dgm:pt>
    <dgm:pt modelId="{3F0007C1-B657-4FF7-AE93-3CB643120297}">
      <dgm:prSet phldrT="[Text]"/>
      <dgm:spPr>
        <a:solidFill>
          <a:srgbClr val="92D050"/>
        </a:solidFill>
      </dgm:spPr>
      <dgm:t>
        <a:bodyPr/>
        <a:lstStyle/>
        <a:p>
          <a:r>
            <a:rPr lang="en-US" dirty="0" smtClean="0"/>
            <a:t>Olive cake</a:t>
          </a:r>
          <a:endParaRPr lang="en-US" dirty="0"/>
        </a:p>
      </dgm:t>
    </dgm:pt>
    <dgm:pt modelId="{5352A4C4-943E-428F-8685-005451DE6F47}" type="parTrans" cxnId="{E59DEA47-07ED-41EA-812A-7165BBF51EED}">
      <dgm:prSet/>
      <dgm:spPr/>
      <dgm:t>
        <a:bodyPr/>
        <a:lstStyle/>
        <a:p>
          <a:endParaRPr lang="en-US"/>
        </a:p>
      </dgm:t>
    </dgm:pt>
    <dgm:pt modelId="{8FD5D22C-38EC-42B2-9F47-FFCD74C77224}" type="sibTrans" cxnId="{E59DEA47-07ED-41EA-812A-7165BBF51EED}">
      <dgm:prSet/>
      <dgm:spPr/>
      <dgm:t>
        <a:bodyPr/>
        <a:lstStyle/>
        <a:p>
          <a:endParaRPr lang="en-US"/>
        </a:p>
      </dgm:t>
    </dgm:pt>
    <dgm:pt modelId="{AAAFF719-558B-4A04-8E1B-01750BF1A594}">
      <dgm:prSet phldrT="[Text]"/>
      <dgm:spPr>
        <a:solidFill>
          <a:srgbClr val="92D050"/>
        </a:solidFill>
      </dgm:spPr>
      <dgm:t>
        <a:bodyPr/>
        <a:lstStyle/>
        <a:p>
          <a:r>
            <a:rPr lang="en-US" dirty="0" smtClean="0"/>
            <a:t>Olive mill waste water</a:t>
          </a:r>
          <a:endParaRPr lang="en-US" dirty="0"/>
        </a:p>
      </dgm:t>
    </dgm:pt>
    <dgm:pt modelId="{67A542EF-8215-4EE7-859D-4D8F2D37704E}" type="parTrans" cxnId="{6E821B85-CF24-471C-A29E-7A6FCC6F7226}">
      <dgm:prSet/>
      <dgm:spPr/>
      <dgm:t>
        <a:bodyPr/>
        <a:lstStyle/>
        <a:p>
          <a:endParaRPr lang="en-US"/>
        </a:p>
      </dgm:t>
    </dgm:pt>
    <dgm:pt modelId="{3A4D0B2D-2912-4D3B-9C53-610A42F3A6AE}" type="sibTrans" cxnId="{6E821B85-CF24-471C-A29E-7A6FCC6F7226}">
      <dgm:prSet/>
      <dgm:spPr/>
      <dgm:t>
        <a:bodyPr/>
        <a:lstStyle/>
        <a:p>
          <a:endParaRPr lang="en-US"/>
        </a:p>
      </dgm:t>
    </dgm:pt>
    <dgm:pt modelId="{8022B1D0-C95F-4112-A16D-DFBD2761A3B2}" type="pres">
      <dgm:prSet presAssocID="{A83CFD4B-727C-4BE1-9E04-0E3D18B62AB7}" presName="CompostProcess" presStyleCnt="0">
        <dgm:presLayoutVars>
          <dgm:dir/>
          <dgm:resizeHandles val="exact"/>
        </dgm:presLayoutVars>
      </dgm:prSet>
      <dgm:spPr/>
      <dgm:t>
        <a:bodyPr/>
        <a:lstStyle/>
        <a:p>
          <a:endParaRPr lang="en-US"/>
        </a:p>
      </dgm:t>
    </dgm:pt>
    <dgm:pt modelId="{CB90FA6F-6F9E-47B7-AB1C-CDE3C2C74893}" type="pres">
      <dgm:prSet presAssocID="{A83CFD4B-727C-4BE1-9E04-0E3D18B62AB7}" presName="arrow" presStyleLbl="bgShp" presStyleIdx="0" presStyleCnt="1" custLinFactNeighborX="7747" custLinFactNeighborY="-5108"/>
      <dgm:spPr>
        <a:solidFill>
          <a:schemeClr val="accent1">
            <a:lumMod val="20000"/>
            <a:lumOff val="80000"/>
          </a:schemeClr>
        </a:solidFill>
      </dgm:spPr>
    </dgm:pt>
    <dgm:pt modelId="{6BDF6004-5FA5-4E54-9D2A-370851264AD3}" type="pres">
      <dgm:prSet presAssocID="{A83CFD4B-727C-4BE1-9E04-0E3D18B62AB7}" presName="linearProcess" presStyleCnt="0"/>
      <dgm:spPr/>
    </dgm:pt>
    <dgm:pt modelId="{E4FD2332-D281-4162-85EA-CEC8C68510DB}" type="pres">
      <dgm:prSet presAssocID="{C455942D-8BF4-4710-BA53-13741F48F03A}" presName="textNode" presStyleLbl="node1" presStyleIdx="0" presStyleCnt="3">
        <dgm:presLayoutVars>
          <dgm:bulletEnabled val="1"/>
        </dgm:presLayoutVars>
      </dgm:prSet>
      <dgm:spPr/>
      <dgm:t>
        <a:bodyPr/>
        <a:lstStyle/>
        <a:p>
          <a:endParaRPr lang="en-US"/>
        </a:p>
      </dgm:t>
    </dgm:pt>
    <dgm:pt modelId="{E93C9CD2-9186-4536-8862-1509CDF56B37}" type="pres">
      <dgm:prSet presAssocID="{BA203B1B-7050-447A-B402-9D496C5BA7D1}" presName="sibTrans" presStyleCnt="0"/>
      <dgm:spPr/>
    </dgm:pt>
    <dgm:pt modelId="{F572C034-FDE1-4D22-B8F0-59894F0D561B}" type="pres">
      <dgm:prSet presAssocID="{3F0007C1-B657-4FF7-AE93-3CB643120297}" presName="textNode" presStyleLbl="node1" presStyleIdx="1" presStyleCnt="3" custLinFactNeighborX="16982" custLinFactNeighborY="-2826">
        <dgm:presLayoutVars>
          <dgm:bulletEnabled val="1"/>
        </dgm:presLayoutVars>
      </dgm:prSet>
      <dgm:spPr/>
      <dgm:t>
        <a:bodyPr/>
        <a:lstStyle/>
        <a:p>
          <a:endParaRPr lang="en-US"/>
        </a:p>
      </dgm:t>
    </dgm:pt>
    <dgm:pt modelId="{4B998566-2365-465D-9D8A-675ED95F4CD3}" type="pres">
      <dgm:prSet presAssocID="{8FD5D22C-38EC-42B2-9F47-FFCD74C77224}" presName="sibTrans" presStyleCnt="0"/>
      <dgm:spPr/>
    </dgm:pt>
    <dgm:pt modelId="{05BB2886-8D51-48DD-8396-A2897AC17032}" type="pres">
      <dgm:prSet presAssocID="{AAAFF719-558B-4A04-8E1B-01750BF1A594}" presName="textNode" presStyleLbl="node1" presStyleIdx="2" presStyleCnt="3" custScaleY="115310">
        <dgm:presLayoutVars>
          <dgm:bulletEnabled val="1"/>
        </dgm:presLayoutVars>
      </dgm:prSet>
      <dgm:spPr/>
      <dgm:t>
        <a:bodyPr/>
        <a:lstStyle/>
        <a:p>
          <a:endParaRPr lang="en-US"/>
        </a:p>
      </dgm:t>
    </dgm:pt>
  </dgm:ptLst>
  <dgm:cxnLst>
    <dgm:cxn modelId="{7CACE298-D263-4AB0-B421-4AB874732EEA}" type="presOf" srcId="{C455942D-8BF4-4710-BA53-13741F48F03A}" destId="{E4FD2332-D281-4162-85EA-CEC8C68510DB}" srcOrd="0" destOrd="0" presId="urn:microsoft.com/office/officeart/2005/8/layout/hProcess9"/>
    <dgm:cxn modelId="{566378F2-3A49-45BB-B71E-D9DE5DBF4A38}" srcId="{A83CFD4B-727C-4BE1-9E04-0E3D18B62AB7}" destId="{C455942D-8BF4-4710-BA53-13741F48F03A}" srcOrd="0" destOrd="0" parTransId="{2170FBDC-0ECF-4C93-9430-6F0B4321EA83}" sibTransId="{BA203B1B-7050-447A-B402-9D496C5BA7D1}"/>
    <dgm:cxn modelId="{E59DEA47-07ED-41EA-812A-7165BBF51EED}" srcId="{A83CFD4B-727C-4BE1-9E04-0E3D18B62AB7}" destId="{3F0007C1-B657-4FF7-AE93-3CB643120297}" srcOrd="1" destOrd="0" parTransId="{5352A4C4-943E-428F-8685-005451DE6F47}" sibTransId="{8FD5D22C-38EC-42B2-9F47-FFCD74C77224}"/>
    <dgm:cxn modelId="{4CD30D69-41D4-450E-A93F-A7E22FC20808}" type="presOf" srcId="{AAAFF719-558B-4A04-8E1B-01750BF1A594}" destId="{05BB2886-8D51-48DD-8396-A2897AC17032}" srcOrd="0" destOrd="0" presId="urn:microsoft.com/office/officeart/2005/8/layout/hProcess9"/>
    <dgm:cxn modelId="{04EBB4BA-A6BA-4FE4-9B11-C2D88B96BE3B}" type="presOf" srcId="{3F0007C1-B657-4FF7-AE93-3CB643120297}" destId="{F572C034-FDE1-4D22-B8F0-59894F0D561B}" srcOrd="0" destOrd="0" presId="urn:microsoft.com/office/officeart/2005/8/layout/hProcess9"/>
    <dgm:cxn modelId="{19A670E0-2F7F-4EFA-9E9B-2D397B6CF6AC}" type="presOf" srcId="{A83CFD4B-727C-4BE1-9E04-0E3D18B62AB7}" destId="{8022B1D0-C95F-4112-A16D-DFBD2761A3B2}" srcOrd="0" destOrd="0" presId="urn:microsoft.com/office/officeart/2005/8/layout/hProcess9"/>
    <dgm:cxn modelId="{6E821B85-CF24-471C-A29E-7A6FCC6F7226}" srcId="{A83CFD4B-727C-4BE1-9E04-0E3D18B62AB7}" destId="{AAAFF719-558B-4A04-8E1B-01750BF1A594}" srcOrd="2" destOrd="0" parTransId="{67A542EF-8215-4EE7-859D-4D8F2D37704E}" sibTransId="{3A4D0B2D-2912-4D3B-9C53-610A42F3A6AE}"/>
    <dgm:cxn modelId="{F8999356-C581-415D-9BFF-CB7651597EE2}" type="presParOf" srcId="{8022B1D0-C95F-4112-A16D-DFBD2761A3B2}" destId="{CB90FA6F-6F9E-47B7-AB1C-CDE3C2C74893}" srcOrd="0" destOrd="0" presId="urn:microsoft.com/office/officeart/2005/8/layout/hProcess9"/>
    <dgm:cxn modelId="{43A25317-896E-4E3B-AD78-77C25E63B2EC}" type="presParOf" srcId="{8022B1D0-C95F-4112-A16D-DFBD2761A3B2}" destId="{6BDF6004-5FA5-4E54-9D2A-370851264AD3}" srcOrd="1" destOrd="0" presId="urn:microsoft.com/office/officeart/2005/8/layout/hProcess9"/>
    <dgm:cxn modelId="{5D80C3D5-12E6-4307-AE98-6E227BCCB09D}" type="presParOf" srcId="{6BDF6004-5FA5-4E54-9D2A-370851264AD3}" destId="{E4FD2332-D281-4162-85EA-CEC8C68510DB}" srcOrd="0" destOrd="0" presId="urn:microsoft.com/office/officeart/2005/8/layout/hProcess9"/>
    <dgm:cxn modelId="{AF1CBEB1-F859-452B-9B1A-A377E5D8D0C8}" type="presParOf" srcId="{6BDF6004-5FA5-4E54-9D2A-370851264AD3}" destId="{E93C9CD2-9186-4536-8862-1509CDF56B37}" srcOrd="1" destOrd="0" presId="urn:microsoft.com/office/officeart/2005/8/layout/hProcess9"/>
    <dgm:cxn modelId="{60516BF4-339B-4758-B7A4-40E9E9C910FD}" type="presParOf" srcId="{6BDF6004-5FA5-4E54-9D2A-370851264AD3}" destId="{F572C034-FDE1-4D22-B8F0-59894F0D561B}" srcOrd="2" destOrd="0" presId="urn:microsoft.com/office/officeart/2005/8/layout/hProcess9"/>
    <dgm:cxn modelId="{2AE4D2F2-76D1-4ED3-9427-5980F9D25ADD}" type="presParOf" srcId="{6BDF6004-5FA5-4E54-9D2A-370851264AD3}" destId="{4B998566-2365-465D-9D8A-675ED95F4CD3}" srcOrd="3" destOrd="0" presId="urn:microsoft.com/office/officeart/2005/8/layout/hProcess9"/>
    <dgm:cxn modelId="{E2C543D6-D5B2-476E-917F-492489431BD0}" type="presParOf" srcId="{6BDF6004-5FA5-4E54-9D2A-370851264AD3}" destId="{05BB2886-8D51-48DD-8396-A2897AC1703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8E26E5-DB3F-4D4B-8325-833CA446B559}" type="doc">
      <dgm:prSet loTypeId="urn:microsoft.com/office/officeart/2005/8/layout/chevron2" loCatId="list" qsTypeId="urn:microsoft.com/office/officeart/2005/8/quickstyle/3d1" qsCatId="3D" csTypeId="urn:microsoft.com/office/officeart/2005/8/colors/accent6_5" csCatId="accent6" phldr="1"/>
      <dgm:spPr/>
      <dgm:t>
        <a:bodyPr/>
        <a:lstStyle/>
        <a:p>
          <a:endParaRPr lang="en-US"/>
        </a:p>
      </dgm:t>
    </dgm:pt>
    <dgm:pt modelId="{2675341A-42FB-48DF-ADC6-AE3B102C112A}">
      <dgm:prSet phldrT="[Text]" custT="1"/>
      <dgm:spPr/>
      <dgm:t>
        <a:bodyPr/>
        <a:lstStyle/>
        <a:p>
          <a:endParaRPr lang="en-US" sz="1600" dirty="0"/>
        </a:p>
      </dgm:t>
    </dgm:pt>
    <dgm:pt modelId="{E7AB384A-ACA2-4C5D-965D-90EE9A21A61B}" type="parTrans" cxnId="{047486FF-055E-4E7D-A546-B7989A4EFFBD}">
      <dgm:prSet/>
      <dgm:spPr/>
      <dgm:t>
        <a:bodyPr/>
        <a:lstStyle/>
        <a:p>
          <a:endParaRPr lang="en-US"/>
        </a:p>
      </dgm:t>
    </dgm:pt>
    <dgm:pt modelId="{83AEEE0E-5C40-4459-9231-C79E96C85C36}" type="sibTrans" cxnId="{047486FF-055E-4E7D-A546-B7989A4EFFBD}">
      <dgm:prSet/>
      <dgm:spPr/>
      <dgm:t>
        <a:bodyPr/>
        <a:lstStyle/>
        <a:p>
          <a:endParaRPr lang="en-US"/>
        </a:p>
      </dgm:t>
    </dgm:pt>
    <dgm:pt modelId="{0BB10083-A9B4-4269-A53B-4F08994AC543}">
      <dgm:prSet custT="1"/>
      <dgm:spPr/>
      <dgm:t>
        <a:bodyPr/>
        <a:lstStyle/>
        <a:p>
          <a:endParaRPr lang="en-US" sz="1800" dirty="0" smtClean="0">
            <a:solidFill>
              <a:schemeClr val="bg1"/>
            </a:solidFill>
          </a:endParaRPr>
        </a:p>
      </dgm:t>
    </dgm:pt>
    <dgm:pt modelId="{E3CEEBBC-89B8-444B-8F87-FB5324A402D3}" type="parTrans" cxnId="{9D00A5D3-6498-47BF-A38C-AB4E3DA20B0B}">
      <dgm:prSet/>
      <dgm:spPr/>
      <dgm:t>
        <a:bodyPr/>
        <a:lstStyle/>
        <a:p>
          <a:endParaRPr lang="en-US"/>
        </a:p>
      </dgm:t>
    </dgm:pt>
    <dgm:pt modelId="{E854FDB4-14D8-4AA9-8820-F23F9294ED2D}" type="sibTrans" cxnId="{9D00A5D3-6498-47BF-A38C-AB4E3DA20B0B}">
      <dgm:prSet/>
      <dgm:spPr/>
      <dgm:t>
        <a:bodyPr/>
        <a:lstStyle/>
        <a:p>
          <a:endParaRPr lang="en-US"/>
        </a:p>
      </dgm:t>
    </dgm:pt>
    <dgm:pt modelId="{70C1A26D-BC8E-418B-95CF-0A5E54A008BA}">
      <dgm:prSet custT="1"/>
      <dgm:spPr/>
      <dgm:t>
        <a:bodyPr/>
        <a:lstStyle/>
        <a:p>
          <a:endParaRPr lang="en-US" sz="1600" dirty="0" smtClean="0">
            <a:solidFill>
              <a:srgbClr val="000000"/>
            </a:solidFill>
          </a:endParaRPr>
        </a:p>
      </dgm:t>
    </dgm:pt>
    <dgm:pt modelId="{73E350B2-7E05-4E36-B074-4EA196279CFF}" type="parTrans" cxnId="{429CD78D-F0BE-4B76-9498-5C425F24DA45}">
      <dgm:prSet/>
      <dgm:spPr/>
      <dgm:t>
        <a:bodyPr/>
        <a:lstStyle/>
        <a:p>
          <a:endParaRPr lang="en-US"/>
        </a:p>
      </dgm:t>
    </dgm:pt>
    <dgm:pt modelId="{0DE8C3E8-1E8E-40FD-A329-DD46F47EEA1C}" type="sibTrans" cxnId="{429CD78D-F0BE-4B76-9498-5C425F24DA45}">
      <dgm:prSet/>
      <dgm:spPr/>
      <dgm:t>
        <a:bodyPr/>
        <a:lstStyle/>
        <a:p>
          <a:endParaRPr lang="en-US"/>
        </a:p>
      </dgm:t>
    </dgm:pt>
    <dgm:pt modelId="{209E1109-0B6E-4570-A985-80D48C2A795E}">
      <dgm:prSet custT="1"/>
      <dgm:spPr/>
      <dgm:t>
        <a:bodyPr/>
        <a:lstStyle/>
        <a:p>
          <a:endParaRPr lang="en-US" sz="1600" dirty="0" smtClean="0">
            <a:solidFill>
              <a:srgbClr val="000000"/>
            </a:solidFill>
          </a:endParaRPr>
        </a:p>
      </dgm:t>
    </dgm:pt>
    <dgm:pt modelId="{F882F4FE-BE19-4360-B628-4980A122F141}" type="parTrans" cxnId="{EE84A611-7A11-4BBF-B334-F1046CB234D7}">
      <dgm:prSet/>
      <dgm:spPr/>
      <dgm:t>
        <a:bodyPr/>
        <a:lstStyle/>
        <a:p>
          <a:endParaRPr lang="en-US"/>
        </a:p>
      </dgm:t>
    </dgm:pt>
    <dgm:pt modelId="{CA62C112-CD62-4D5B-AF34-8ADAFF484341}" type="sibTrans" cxnId="{EE84A611-7A11-4BBF-B334-F1046CB234D7}">
      <dgm:prSet/>
      <dgm:spPr/>
      <dgm:t>
        <a:bodyPr/>
        <a:lstStyle/>
        <a:p>
          <a:endParaRPr lang="en-US"/>
        </a:p>
      </dgm:t>
    </dgm:pt>
    <dgm:pt modelId="{52DCCBDA-7AC0-48B1-B3E1-CAE0B4ABB155}">
      <dgm:prSet custT="1"/>
      <dgm:spPr/>
      <dgm:t>
        <a:bodyPr/>
        <a:lstStyle/>
        <a:p>
          <a:r>
            <a:rPr lang="en-US" sz="1600" dirty="0" smtClean="0"/>
            <a:t>High nutrient value therefore, can be suitable as a live feed for aquaculture</a:t>
          </a:r>
          <a:endParaRPr lang="en-US" sz="1600" dirty="0"/>
        </a:p>
      </dgm:t>
    </dgm:pt>
    <dgm:pt modelId="{325EDAD0-6174-4D39-B4E6-634F48081094}" type="parTrans" cxnId="{CC214BDF-2292-4FF3-807C-9BF0425AE883}">
      <dgm:prSet/>
      <dgm:spPr/>
      <dgm:t>
        <a:bodyPr/>
        <a:lstStyle/>
        <a:p>
          <a:endParaRPr lang="en-US"/>
        </a:p>
      </dgm:t>
    </dgm:pt>
    <dgm:pt modelId="{0B53662D-1623-416B-9CC2-88B2E8030A5C}" type="sibTrans" cxnId="{CC214BDF-2292-4FF3-807C-9BF0425AE883}">
      <dgm:prSet/>
      <dgm:spPr/>
      <dgm:t>
        <a:bodyPr/>
        <a:lstStyle/>
        <a:p>
          <a:endParaRPr lang="en-US"/>
        </a:p>
      </dgm:t>
    </dgm:pt>
    <dgm:pt modelId="{789D997E-29E3-4133-94D0-050A2F54AE49}">
      <dgm:prSet custT="1"/>
      <dgm:spPr/>
      <dgm:t>
        <a:bodyPr/>
        <a:lstStyle/>
        <a:p>
          <a:r>
            <a:rPr lang="en-US" sz="1600" dirty="0" smtClean="0"/>
            <a:t>Removal waste CO</a:t>
          </a:r>
          <a:r>
            <a:rPr lang="en-US" sz="1600" baseline="-25000" dirty="0" smtClean="0"/>
            <a:t>2</a:t>
          </a:r>
          <a:r>
            <a:rPr lang="en-US" sz="1600" dirty="0" smtClean="0"/>
            <a:t> due to photosynthetic fixation (carbon credits).</a:t>
          </a:r>
          <a:endParaRPr lang="en-US" sz="1600" dirty="0"/>
        </a:p>
      </dgm:t>
    </dgm:pt>
    <dgm:pt modelId="{3E7A5E0D-0714-42C3-B94B-02595D02BE5A}" type="parTrans" cxnId="{37A066E3-1E23-4731-9E76-D5856E3F4CA7}">
      <dgm:prSet/>
      <dgm:spPr/>
      <dgm:t>
        <a:bodyPr/>
        <a:lstStyle/>
        <a:p>
          <a:endParaRPr lang="en-US"/>
        </a:p>
      </dgm:t>
    </dgm:pt>
    <dgm:pt modelId="{58630E27-0F19-4B41-8121-638DCC2CD7A2}" type="sibTrans" cxnId="{37A066E3-1E23-4731-9E76-D5856E3F4CA7}">
      <dgm:prSet/>
      <dgm:spPr/>
      <dgm:t>
        <a:bodyPr/>
        <a:lstStyle/>
        <a:p>
          <a:endParaRPr lang="en-US"/>
        </a:p>
      </dgm:t>
    </dgm:pt>
    <dgm:pt modelId="{585FE25E-B417-47A4-874A-F75DAAADF5C6}">
      <dgm:prSet custT="1"/>
      <dgm:spPr/>
      <dgm:t>
        <a:bodyPr/>
        <a:lstStyle/>
        <a:p>
          <a:r>
            <a:rPr lang="en-US" sz="1600" dirty="0" smtClean="0"/>
            <a:t>Useful bio-chemicals (nutraceutical, pharmaceutical, bio-fertilizer and bio-fuel) from the algal Biomass</a:t>
          </a:r>
          <a:r>
            <a:rPr lang="en-US" sz="1800" dirty="0" smtClean="0"/>
            <a:t>. </a:t>
          </a:r>
          <a:endParaRPr lang="en-US" sz="1800" dirty="0"/>
        </a:p>
      </dgm:t>
    </dgm:pt>
    <dgm:pt modelId="{FB00D84D-D43F-4568-BF78-BFB2BEF15F58}" type="parTrans" cxnId="{E986226C-7FC5-4716-8688-ED5F0B86AF7A}">
      <dgm:prSet/>
      <dgm:spPr/>
      <dgm:t>
        <a:bodyPr/>
        <a:lstStyle/>
        <a:p>
          <a:endParaRPr lang="en-US"/>
        </a:p>
      </dgm:t>
    </dgm:pt>
    <dgm:pt modelId="{79DA5797-144C-461E-A67E-58174EEE4910}" type="sibTrans" cxnId="{E986226C-7FC5-4716-8688-ED5F0B86AF7A}">
      <dgm:prSet/>
      <dgm:spPr/>
      <dgm:t>
        <a:bodyPr/>
        <a:lstStyle/>
        <a:p>
          <a:endParaRPr lang="en-US"/>
        </a:p>
      </dgm:t>
    </dgm:pt>
    <dgm:pt modelId="{916BDE41-9655-4BCD-B9DE-161115CA04B4}">
      <dgm:prSet custT="1"/>
      <dgm:spPr/>
      <dgm:t>
        <a:bodyPr/>
        <a:lstStyle/>
        <a:p>
          <a:r>
            <a:rPr lang="en-US" sz="1600" dirty="0" smtClean="0"/>
            <a:t>Cost- effective, ecofriendly and a safe process. </a:t>
          </a:r>
          <a:endParaRPr lang="en-US" sz="1600" dirty="0"/>
        </a:p>
      </dgm:t>
    </dgm:pt>
    <dgm:pt modelId="{B3ED42ED-6B8B-437F-A8C2-4A5E959CD9C6}" type="sibTrans" cxnId="{FC46A1B5-B22D-47A3-8A95-EFE2312C458F}">
      <dgm:prSet/>
      <dgm:spPr/>
      <dgm:t>
        <a:bodyPr/>
        <a:lstStyle/>
        <a:p>
          <a:endParaRPr lang="en-US"/>
        </a:p>
      </dgm:t>
    </dgm:pt>
    <dgm:pt modelId="{62D78275-0530-4442-A3FD-0E11A106E2B8}" type="parTrans" cxnId="{FC46A1B5-B22D-47A3-8A95-EFE2312C458F}">
      <dgm:prSet/>
      <dgm:spPr/>
      <dgm:t>
        <a:bodyPr/>
        <a:lstStyle/>
        <a:p>
          <a:endParaRPr lang="en-US"/>
        </a:p>
      </dgm:t>
    </dgm:pt>
    <dgm:pt modelId="{707EB950-AAC3-4CD1-9679-FE966EF1FE34}" type="pres">
      <dgm:prSet presAssocID="{868E26E5-DB3F-4D4B-8325-833CA446B559}" presName="linearFlow" presStyleCnt="0">
        <dgm:presLayoutVars>
          <dgm:dir/>
          <dgm:animLvl val="lvl"/>
          <dgm:resizeHandles val="exact"/>
        </dgm:presLayoutVars>
      </dgm:prSet>
      <dgm:spPr/>
      <dgm:t>
        <a:bodyPr/>
        <a:lstStyle/>
        <a:p>
          <a:endParaRPr lang="en-US"/>
        </a:p>
      </dgm:t>
    </dgm:pt>
    <dgm:pt modelId="{ABD131DF-41F0-4F37-A03E-E55F38817B41}" type="pres">
      <dgm:prSet presAssocID="{0BB10083-A9B4-4269-A53B-4F08994AC543}" presName="composite" presStyleCnt="0"/>
      <dgm:spPr/>
    </dgm:pt>
    <dgm:pt modelId="{26F2FD9A-F115-4830-908C-4764FD5A74E1}" type="pres">
      <dgm:prSet presAssocID="{0BB10083-A9B4-4269-A53B-4F08994AC543}" presName="parentText" presStyleLbl="alignNode1" presStyleIdx="0" presStyleCnt="4">
        <dgm:presLayoutVars>
          <dgm:chMax val="1"/>
          <dgm:bulletEnabled val="1"/>
        </dgm:presLayoutVars>
      </dgm:prSet>
      <dgm:spPr/>
      <dgm:t>
        <a:bodyPr/>
        <a:lstStyle/>
        <a:p>
          <a:endParaRPr lang="en-US"/>
        </a:p>
      </dgm:t>
    </dgm:pt>
    <dgm:pt modelId="{98A3317C-BEC5-45B7-B3AC-E22BA5328EC7}" type="pres">
      <dgm:prSet presAssocID="{0BB10083-A9B4-4269-A53B-4F08994AC543}" presName="descendantText" presStyleLbl="alignAcc1" presStyleIdx="0" presStyleCnt="4">
        <dgm:presLayoutVars>
          <dgm:bulletEnabled val="1"/>
        </dgm:presLayoutVars>
      </dgm:prSet>
      <dgm:spPr/>
      <dgm:t>
        <a:bodyPr/>
        <a:lstStyle/>
        <a:p>
          <a:endParaRPr lang="en-US"/>
        </a:p>
      </dgm:t>
    </dgm:pt>
    <dgm:pt modelId="{C8602F00-6E13-4811-AD6C-14C9FD78FE17}" type="pres">
      <dgm:prSet presAssocID="{E854FDB4-14D8-4AA9-8820-F23F9294ED2D}" presName="sp" presStyleCnt="0"/>
      <dgm:spPr/>
    </dgm:pt>
    <dgm:pt modelId="{043A13C3-7D76-49F3-BA32-4AC1BDB3DF9B}" type="pres">
      <dgm:prSet presAssocID="{2675341A-42FB-48DF-ADC6-AE3B102C112A}" presName="composite" presStyleCnt="0"/>
      <dgm:spPr/>
    </dgm:pt>
    <dgm:pt modelId="{08E38FBC-F9BE-4B1C-B2CD-E915D77DCA1B}" type="pres">
      <dgm:prSet presAssocID="{2675341A-42FB-48DF-ADC6-AE3B102C112A}" presName="parentText" presStyleLbl="alignNode1" presStyleIdx="1" presStyleCnt="4">
        <dgm:presLayoutVars>
          <dgm:chMax val="1"/>
          <dgm:bulletEnabled val="1"/>
        </dgm:presLayoutVars>
      </dgm:prSet>
      <dgm:spPr/>
      <dgm:t>
        <a:bodyPr/>
        <a:lstStyle/>
        <a:p>
          <a:endParaRPr lang="en-US"/>
        </a:p>
      </dgm:t>
    </dgm:pt>
    <dgm:pt modelId="{4F9C7A4F-BD35-4698-8C4C-4F01049A0893}" type="pres">
      <dgm:prSet presAssocID="{2675341A-42FB-48DF-ADC6-AE3B102C112A}" presName="descendantText" presStyleLbl="alignAcc1" presStyleIdx="1" presStyleCnt="4">
        <dgm:presLayoutVars>
          <dgm:bulletEnabled val="1"/>
        </dgm:presLayoutVars>
      </dgm:prSet>
      <dgm:spPr/>
      <dgm:t>
        <a:bodyPr/>
        <a:lstStyle/>
        <a:p>
          <a:endParaRPr lang="en-US"/>
        </a:p>
      </dgm:t>
    </dgm:pt>
    <dgm:pt modelId="{1E06FA9F-3071-47BE-82D3-067889E6BE6C}" type="pres">
      <dgm:prSet presAssocID="{83AEEE0E-5C40-4459-9231-C79E96C85C36}" presName="sp" presStyleCnt="0"/>
      <dgm:spPr/>
    </dgm:pt>
    <dgm:pt modelId="{593C4594-78B7-4155-9AAA-785ED54DCFD5}" type="pres">
      <dgm:prSet presAssocID="{70C1A26D-BC8E-418B-95CF-0A5E54A008BA}" presName="composite" presStyleCnt="0"/>
      <dgm:spPr/>
    </dgm:pt>
    <dgm:pt modelId="{0BDA7CB0-9A42-42F3-9AFD-1935E129E9DE}" type="pres">
      <dgm:prSet presAssocID="{70C1A26D-BC8E-418B-95CF-0A5E54A008BA}" presName="parentText" presStyleLbl="alignNode1" presStyleIdx="2" presStyleCnt="4">
        <dgm:presLayoutVars>
          <dgm:chMax val="1"/>
          <dgm:bulletEnabled val="1"/>
        </dgm:presLayoutVars>
      </dgm:prSet>
      <dgm:spPr/>
      <dgm:t>
        <a:bodyPr/>
        <a:lstStyle/>
        <a:p>
          <a:endParaRPr lang="en-US"/>
        </a:p>
      </dgm:t>
    </dgm:pt>
    <dgm:pt modelId="{CF9440FD-0489-479C-BFF9-706A15FDEA4C}" type="pres">
      <dgm:prSet presAssocID="{70C1A26D-BC8E-418B-95CF-0A5E54A008BA}" presName="descendantText" presStyleLbl="alignAcc1" presStyleIdx="2" presStyleCnt="4">
        <dgm:presLayoutVars>
          <dgm:bulletEnabled val="1"/>
        </dgm:presLayoutVars>
      </dgm:prSet>
      <dgm:spPr/>
      <dgm:t>
        <a:bodyPr/>
        <a:lstStyle/>
        <a:p>
          <a:endParaRPr lang="en-US"/>
        </a:p>
      </dgm:t>
    </dgm:pt>
    <dgm:pt modelId="{072886D1-F3DC-45D6-949B-BB82F93D574D}" type="pres">
      <dgm:prSet presAssocID="{0DE8C3E8-1E8E-40FD-A329-DD46F47EEA1C}" presName="sp" presStyleCnt="0"/>
      <dgm:spPr/>
    </dgm:pt>
    <dgm:pt modelId="{A8F12C29-37C3-4904-9532-14A14AB1051B}" type="pres">
      <dgm:prSet presAssocID="{209E1109-0B6E-4570-A985-80D48C2A795E}" presName="composite" presStyleCnt="0"/>
      <dgm:spPr/>
    </dgm:pt>
    <dgm:pt modelId="{B67DB01C-A7C6-45FC-A5A5-7FB82A97201D}" type="pres">
      <dgm:prSet presAssocID="{209E1109-0B6E-4570-A985-80D48C2A795E}" presName="parentText" presStyleLbl="alignNode1" presStyleIdx="3" presStyleCnt="4">
        <dgm:presLayoutVars>
          <dgm:chMax val="1"/>
          <dgm:bulletEnabled val="1"/>
        </dgm:presLayoutVars>
      </dgm:prSet>
      <dgm:spPr/>
      <dgm:t>
        <a:bodyPr/>
        <a:lstStyle/>
        <a:p>
          <a:endParaRPr lang="en-US"/>
        </a:p>
      </dgm:t>
    </dgm:pt>
    <dgm:pt modelId="{BBE48008-6DEC-40D5-9BF7-6CCD7449B58D}" type="pres">
      <dgm:prSet presAssocID="{209E1109-0B6E-4570-A985-80D48C2A795E}" presName="descendantText" presStyleLbl="alignAcc1" presStyleIdx="3" presStyleCnt="4">
        <dgm:presLayoutVars>
          <dgm:bulletEnabled val="1"/>
        </dgm:presLayoutVars>
      </dgm:prSet>
      <dgm:spPr/>
      <dgm:t>
        <a:bodyPr/>
        <a:lstStyle/>
        <a:p>
          <a:endParaRPr lang="en-US"/>
        </a:p>
      </dgm:t>
    </dgm:pt>
  </dgm:ptLst>
  <dgm:cxnLst>
    <dgm:cxn modelId="{9035F1C3-4061-46EE-933A-C40136667FE0}" type="presOf" srcId="{70C1A26D-BC8E-418B-95CF-0A5E54A008BA}" destId="{0BDA7CB0-9A42-42F3-9AFD-1935E129E9DE}" srcOrd="0" destOrd="0" presId="urn:microsoft.com/office/officeart/2005/8/layout/chevron2"/>
    <dgm:cxn modelId="{4B0B8B8A-0F57-4EAA-AD14-0C55F7ACD1A4}" type="presOf" srcId="{916BDE41-9655-4BCD-B9DE-161115CA04B4}" destId="{98A3317C-BEC5-45B7-B3AC-E22BA5328EC7}" srcOrd="0" destOrd="0" presId="urn:microsoft.com/office/officeart/2005/8/layout/chevron2"/>
    <dgm:cxn modelId="{AB98D5DB-7411-4400-8DEF-3A70BACBFA8B}" type="presOf" srcId="{209E1109-0B6E-4570-A985-80D48C2A795E}" destId="{B67DB01C-A7C6-45FC-A5A5-7FB82A97201D}" srcOrd="0" destOrd="0" presId="urn:microsoft.com/office/officeart/2005/8/layout/chevron2"/>
    <dgm:cxn modelId="{E986226C-7FC5-4716-8688-ED5F0B86AF7A}" srcId="{209E1109-0B6E-4570-A985-80D48C2A795E}" destId="{585FE25E-B417-47A4-874A-F75DAAADF5C6}" srcOrd="0" destOrd="0" parTransId="{FB00D84D-D43F-4568-BF78-BFB2BEF15F58}" sibTransId="{79DA5797-144C-461E-A67E-58174EEE4910}"/>
    <dgm:cxn modelId="{EE84A611-7A11-4BBF-B334-F1046CB234D7}" srcId="{868E26E5-DB3F-4D4B-8325-833CA446B559}" destId="{209E1109-0B6E-4570-A985-80D48C2A795E}" srcOrd="3" destOrd="0" parTransId="{F882F4FE-BE19-4360-B628-4980A122F141}" sibTransId="{CA62C112-CD62-4D5B-AF34-8ADAFF484341}"/>
    <dgm:cxn modelId="{047486FF-055E-4E7D-A546-B7989A4EFFBD}" srcId="{868E26E5-DB3F-4D4B-8325-833CA446B559}" destId="{2675341A-42FB-48DF-ADC6-AE3B102C112A}" srcOrd="1" destOrd="0" parTransId="{E7AB384A-ACA2-4C5D-965D-90EE9A21A61B}" sibTransId="{83AEEE0E-5C40-4459-9231-C79E96C85C36}"/>
    <dgm:cxn modelId="{01B57AE1-A9E6-4ACB-9E37-91CECF40BB86}" type="presOf" srcId="{2675341A-42FB-48DF-ADC6-AE3B102C112A}" destId="{08E38FBC-F9BE-4B1C-B2CD-E915D77DCA1B}" srcOrd="0" destOrd="0" presId="urn:microsoft.com/office/officeart/2005/8/layout/chevron2"/>
    <dgm:cxn modelId="{FB67B8C6-4E0B-4F30-84E9-942772CB2709}" type="presOf" srcId="{52DCCBDA-7AC0-48B1-B3E1-CAE0B4ABB155}" destId="{4F9C7A4F-BD35-4698-8C4C-4F01049A0893}" srcOrd="0" destOrd="0" presId="urn:microsoft.com/office/officeart/2005/8/layout/chevron2"/>
    <dgm:cxn modelId="{358C5A2A-4DA8-4150-914C-40F7EB8D4292}" type="presOf" srcId="{0BB10083-A9B4-4269-A53B-4F08994AC543}" destId="{26F2FD9A-F115-4830-908C-4764FD5A74E1}" srcOrd="0" destOrd="0" presId="urn:microsoft.com/office/officeart/2005/8/layout/chevron2"/>
    <dgm:cxn modelId="{9D00A5D3-6498-47BF-A38C-AB4E3DA20B0B}" srcId="{868E26E5-DB3F-4D4B-8325-833CA446B559}" destId="{0BB10083-A9B4-4269-A53B-4F08994AC543}" srcOrd="0" destOrd="0" parTransId="{E3CEEBBC-89B8-444B-8F87-FB5324A402D3}" sibTransId="{E854FDB4-14D8-4AA9-8820-F23F9294ED2D}"/>
    <dgm:cxn modelId="{452520EC-2C37-4732-90AD-B64E51507A8A}" type="presOf" srcId="{585FE25E-B417-47A4-874A-F75DAAADF5C6}" destId="{BBE48008-6DEC-40D5-9BF7-6CCD7449B58D}" srcOrd="0" destOrd="0" presId="urn:microsoft.com/office/officeart/2005/8/layout/chevron2"/>
    <dgm:cxn modelId="{429CD78D-F0BE-4B76-9498-5C425F24DA45}" srcId="{868E26E5-DB3F-4D4B-8325-833CA446B559}" destId="{70C1A26D-BC8E-418B-95CF-0A5E54A008BA}" srcOrd="2" destOrd="0" parTransId="{73E350B2-7E05-4E36-B074-4EA196279CFF}" sibTransId="{0DE8C3E8-1E8E-40FD-A329-DD46F47EEA1C}"/>
    <dgm:cxn modelId="{54E94350-B532-4E06-BC36-41DA2E4C82D1}" type="presOf" srcId="{868E26E5-DB3F-4D4B-8325-833CA446B559}" destId="{707EB950-AAC3-4CD1-9679-FE966EF1FE34}" srcOrd="0" destOrd="0" presId="urn:microsoft.com/office/officeart/2005/8/layout/chevron2"/>
    <dgm:cxn modelId="{FC46A1B5-B22D-47A3-8A95-EFE2312C458F}" srcId="{0BB10083-A9B4-4269-A53B-4F08994AC543}" destId="{916BDE41-9655-4BCD-B9DE-161115CA04B4}" srcOrd="0" destOrd="0" parTransId="{62D78275-0530-4442-A3FD-0E11A106E2B8}" sibTransId="{B3ED42ED-6B8B-437F-A8C2-4A5E959CD9C6}"/>
    <dgm:cxn modelId="{917BE404-3CB6-41CB-9ADC-4976DB87929A}" type="presOf" srcId="{789D997E-29E3-4133-94D0-050A2F54AE49}" destId="{CF9440FD-0489-479C-BFF9-706A15FDEA4C}" srcOrd="0" destOrd="0" presId="urn:microsoft.com/office/officeart/2005/8/layout/chevron2"/>
    <dgm:cxn modelId="{CC214BDF-2292-4FF3-807C-9BF0425AE883}" srcId="{2675341A-42FB-48DF-ADC6-AE3B102C112A}" destId="{52DCCBDA-7AC0-48B1-B3E1-CAE0B4ABB155}" srcOrd="0" destOrd="0" parTransId="{325EDAD0-6174-4D39-B4E6-634F48081094}" sibTransId="{0B53662D-1623-416B-9CC2-88B2E8030A5C}"/>
    <dgm:cxn modelId="{37A066E3-1E23-4731-9E76-D5856E3F4CA7}" srcId="{70C1A26D-BC8E-418B-95CF-0A5E54A008BA}" destId="{789D997E-29E3-4133-94D0-050A2F54AE49}" srcOrd="0" destOrd="0" parTransId="{3E7A5E0D-0714-42C3-B94B-02595D02BE5A}" sibTransId="{58630E27-0F19-4B41-8121-638DCC2CD7A2}"/>
    <dgm:cxn modelId="{7B943678-DEEC-4126-BB17-F99FC7A2797E}" type="presParOf" srcId="{707EB950-AAC3-4CD1-9679-FE966EF1FE34}" destId="{ABD131DF-41F0-4F37-A03E-E55F38817B41}" srcOrd="0" destOrd="0" presId="urn:microsoft.com/office/officeart/2005/8/layout/chevron2"/>
    <dgm:cxn modelId="{C303896D-CC93-4848-89B9-31396C3899AD}" type="presParOf" srcId="{ABD131DF-41F0-4F37-A03E-E55F38817B41}" destId="{26F2FD9A-F115-4830-908C-4764FD5A74E1}" srcOrd="0" destOrd="0" presId="urn:microsoft.com/office/officeart/2005/8/layout/chevron2"/>
    <dgm:cxn modelId="{EFA27606-52FE-45FB-813E-209B4AB3C00E}" type="presParOf" srcId="{ABD131DF-41F0-4F37-A03E-E55F38817B41}" destId="{98A3317C-BEC5-45B7-B3AC-E22BA5328EC7}" srcOrd="1" destOrd="0" presId="urn:microsoft.com/office/officeart/2005/8/layout/chevron2"/>
    <dgm:cxn modelId="{B3C7DB3D-5802-45C1-B250-E97FF7C706E7}" type="presParOf" srcId="{707EB950-AAC3-4CD1-9679-FE966EF1FE34}" destId="{C8602F00-6E13-4811-AD6C-14C9FD78FE17}" srcOrd="1" destOrd="0" presId="urn:microsoft.com/office/officeart/2005/8/layout/chevron2"/>
    <dgm:cxn modelId="{B224A914-6CDE-4CC2-828A-3064C871E99F}" type="presParOf" srcId="{707EB950-AAC3-4CD1-9679-FE966EF1FE34}" destId="{043A13C3-7D76-49F3-BA32-4AC1BDB3DF9B}" srcOrd="2" destOrd="0" presId="urn:microsoft.com/office/officeart/2005/8/layout/chevron2"/>
    <dgm:cxn modelId="{CC9B87A6-01D7-448F-9994-929B04BA1B47}" type="presParOf" srcId="{043A13C3-7D76-49F3-BA32-4AC1BDB3DF9B}" destId="{08E38FBC-F9BE-4B1C-B2CD-E915D77DCA1B}" srcOrd="0" destOrd="0" presId="urn:microsoft.com/office/officeart/2005/8/layout/chevron2"/>
    <dgm:cxn modelId="{6C0FCE32-EC2E-4C45-805B-A6EEA974B42A}" type="presParOf" srcId="{043A13C3-7D76-49F3-BA32-4AC1BDB3DF9B}" destId="{4F9C7A4F-BD35-4698-8C4C-4F01049A0893}" srcOrd="1" destOrd="0" presId="urn:microsoft.com/office/officeart/2005/8/layout/chevron2"/>
    <dgm:cxn modelId="{59D4A079-4688-4248-94DF-4939BD329F0B}" type="presParOf" srcId="{707EB950-AAC3-4CD1-9679-FE966EF1FE34}" destId="{1E06FA9F-3071-47BE-82D3-067889E6BE6C}" srcOrd="3" destOrd="0" presId="urn:microsoft.com/office/officeart/2005/8/layout/chevron2"/>
    <dgm:cxn modelId="{F43FA9F3-4E08-450B-AC3E-8A971F6596D6}" type="presParOf" srcId="{707EB950-AAC3-4CD1-9679-FE966EF1FE34}" destId="{593C4594-78B7-4155-9AAA-785ED54DCFD5}" srcOrd="4" destOrd="0" presId="urn:microsoft.com/office/officeart/2005/8/layout/chevron2"/>
    <dgm:cxn modelId="{2EA113D6-93C3-435C-824E-6FC417E3CAC0}" type="presParOf" srcId="{593C4594-78B7-4155-9AAA-785ED54DCFD5}" destId="{0BDA7CB0-9A42-42F3-9AFD-1935E129E9DE}" srcOrd="0" destOrd="0" presId="urn:microsoft.com/office/officeart/2005/8/layout/chevron2"/>
    <dgm:cxn modelId="{30509859-D26A-4777-9C70-16AC524D9784}" type="presParOf" srcId="{593C4594-78B7-4155-9AAA-785ED54DCFD5}" destId="{CF9440FD-0489-479C-BFF9-706A15FDEA4C}" srcOrd="1" destOrd="0" presId="urn:microsoft.com/office/officeart/2005/8/layout/chevron2"/>
    <dgm:cxn modelId="{FFEC8846-F4D9-4722-B79E-D2277349A1A6}" type="presParOf" srcId="{707EB950-AAC3-4CD1-9679-FE966EF1FE34}" destId="{072886D1-F3DC-45D6-949B-BB82F93D574D}" srcOrd="5" destOrd="0" presId="urn:microsoft.com/office/officeart/2005/8/layout/chevron2"/>
    <dgm:cxn modelId="{166EB498-6774-40F5-B6CC-FC57CF93488D}" type="presParOf" srcId="{707EB950-AAC3-4CD1-9679-FE966EF1FE34}" destId="{A8F12C29-37C3-4904-9532-14A14AB1051B}" srcOrd="6" destOrd="0" presId="urn:microsoft.com/office/officeart/2005/8/layout/chevron2"/>
    <dgm:cxn modelId="{2BF3777E-4DD0-4E28-A7C1-EB8B86FE35C7}" type="presParOf" srcId="{A8F12C29-37C3-4904-9532-14A14AB1051B}" destId="{B67DB01C-A7C6-45FC-A5A5-7FB82A97201D}" srcOrd="0" destOrd="0" presId="urn:microsoft.com/office/officeart/2005/8/layout/chevron2"/>
    <dgm:cxn modelId="{7FC122AD-C377-4D6D-A7DF-933C96D8FA1E}" type="presParOf" srcId="{A8F12C29-37C3-4904-9532-14A14AB1051B}" destId="{BBE48008-6DEC-40D5-9BF7-6CCD7449B58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3CFD4B-727C-4BE1-9E04-0E3D18B62AB7}"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C455942D-8BF4-4710-BA53-13741F48F03A}">
      <dgm:prSet phldrT="[Text]" custT="1"/>
      <dgm:spPr>
        <a:solidFill>
          <a:srgbClr val="92D050"/>
        </a:solidFill>
      </dgm:spPr>
      <dgm:t>
        <a:bodyPr/>
        <a:lstStyle/>
        <a:p>
          <a:r>
            <a:rPr lang="en-US" sz="2200" b="1" dirty="0" smtClean="0"/>
            <a:t>(4)</a:t>
          </a:r>
        </a:p>
        <a:p>
          <a:r>
            <a:rPr lang="en-US" sz="2200" b="1" dirty="0" smtClean="0"/>
            <a:t>Algal treated OMW</a:t>
          </a:r>
          <a:endParaRPr lang="en-US" sz="2200" b="1" dirty="0"/>
        </a:p>
      </dgm:t>
    </dgm:pt>
    <dgm:pt modelId="{2170FBDC-0ECF-4C93-9430-6F0B4321EA83}" type="parTrans" cxnId="{566378F2-3A49-45BB-B71E-D9DE5DBF4A38}">
      <dgm:prSet/>
      <dgm:spPr/>
      <dgm:t>
        <a:bodyPr/>
        <a:lstStyle/>
        <a:p>
          <a:endParaRPr lang="en-US"/>
        </a:p>
      </dgm:t>
    </dgm:pt>
    <dgm:pt modelId="{BA203B1B-7050-447A-B402-9D496C5BA7D1}" type="sibTrans" cxnId="{566378F2-3A49-45BB-B71E-D9DE5DBF4A38}">
      <dgm:prSet/>
      <dgm:spPr/>
      <dgm:t>
        <a:bodyPr/>
        <a:lstStyle/>
        <a:p>
          <a:endParaRPr lang="en-US"/>
        </a:p>
      </dgm:t>
    </dgm:pt>
    <dgm:pt modelId="{3F0007C1-B657-4FF7-AE93-3CB643120297}">
      <dgm:prSet phldrT="[Text]" custT="1"/>
      <dgm:spPr>
        <a:solidFill>
          <a:srgbClr val="92D050"/>
        </a:solidFill>
      </dgm:spPr>
      <dgm:t>
        <a:bodyPr/>
        <a:lstStyle/>
        <a:p>
          <a:r>
            <a:rPr lang="en-US" sz="2200" b="1" dirty="0" smtClean="0"/>
            <a:t>(3)</a:t>
          </a:r>
        </a:p>
        <a:p>
          <a:r>
            <a:rPr lang="en-US" sz="2200" b="1" dirty="0" smtClean="0"/>
            <a:t>Supernatant</a:t>
          </a:r>
          <a:endParaRPr lang="en-US" sz="2200" b="1" dirty="0"/>
        </a:p>
      </dgm:t>
    </dgm:pt>
    <dgm:pt modelId="{5352A4C4-943E-428F-8685-005451DE6F47}" type="parTrans" cxnId="{E59DEA47-07ED-41EA-812A-7165BBF51EED}">
      <dgm:prSet/>
      <dgm:spPr/>
      <dgm:t>
        <a:bodyPr/>
        <a:lstStyle/>
        <a:p>
          <a:endParaRPr lang="en-US"/>
        </a:p>
      </dgm:t>
    </dgm:pt>
    <dgm:pt modelId="{8FD5D22C-38EC-42B2-9F47-FFCD74C77224}" type="sibTrans" cxnId="{E59DEA47-07ED-41EA-812A-7165BBF51EED}">
      <dgm:prSet/>
      <dgm:spPr/>
      <dgm:t>
        <a:bodyPr/>
        <a:lstStyle/>
        <a:p>
          <a:endParaRPr lang="en-US"/>
        </a:p>
      </dgm:t>
    </dgm:pt>
    <dgm:pt modelId="{AAAFF719-558B-4A04-8E1B-01750BF1A594}">
      <dgm:prSet phldrT="[Text]" custT="1"/>
      <dgm:spPr>
        <a:solidFill>
          <a:srgbClr val="92D050"/>
        </a:solidFill>
      </dgm:spPr>
      <dgm:t>
        <a:bodyPr/>
        <a:lstStyle/>
        <a:p>
          <a:r>
            <a:rPr lang="en-US" sz="2200" b="1" dirty="0" smtClean="0">
              <a:latin typeface="Arial" panose="020B0604020202020204" pitchFamily="34" charset="0"/>
              <a:cs typeface="Arial" panose="020B0604020202020204" pitchFamily="34" charset="0"/>
            </a:rPr>
            <a:t>(2)</a:t>
          </a:r>
        </a:p>
        <a:p>
          <a:r>
            <a:rPr lang="en-US" sz="2200" b="1" dirty="0" smtClean="0">
              <a:latin typeface="Arial" panose="020B0604020202020204" pitchFamily="34" charset="0"/>
              <a:cs typeface="Arial" panose="020B0604020202020204" pitchFamily="34" charset="0"/>
            </a:rPr>
            <a:t>Sedimentation stage</a:t>
          </a:r>
          <a:endParaRPr lang="en-US" sz="2200" dirty="0"/>
        </a:p>
      </dgm:t>
    </dgm:pt>
    <dgm:pt modelId="{67A542EF-8215-4EE7-859D-4D8F2D37704E}" type="parTrans" cxnId="{6E821B85-CF24-471C-A29E-7A6FCC6F7226}">
      <dgm:prSet/>
      <dgm:spPr/>
      <dgm:t>
        <a:bodyPr/>
        <a:lstStyle/>
        <a:p>
          <a:endParaRPr lang="en-US"/>
        </a:p>
      </dgm:t>
    </dgm:pt>
    <dgm:pt modelId="{3A4D0B2D-2912-4D3B-9C53-610A42F3A6AE}" type="sibTrans" cxnId="{6E821B85-CF24-471C-A29E-7A6FCC6F7226}">
      <dgm:prSet/>
      <dgm:spPr/>
      <dgm:t>
        <a:bodyPr/>
        <a:lstStyle/>
        <a:p>
          <a:endParaRPr lang="en-US"/>
        </a:p>
      </dgm:t>
    </dgm:pt>
    <dgm:pt modelId="{91B9DCD0-DCE8-4053-8E61-AB907EBA7B6E}">
      <dgm:prSet phldrT="[Text]" custT="1"/>
      <dgm:spPr>
        <a:solidFill>
          <a:srgbClr val="92D050"/>
        </a:solidFill>
      </dgm:spPr>
      <dgm:t>
        <a:bodyPr/>
        <a:lstStyle/>
        <a:p>
          <a:r>
            <a:rPr lang="en-US" sz="2200" b="1" dirty="0" smtClean="0"/>
            <a:t>(1)</a:t>
          </a:r>
        </a:p>
        <a:p>
          <a:r>
            <a:rPr lang="en-US" sz="2200" b="1" dirty="0" smtClean="0"/>
            <a:t>Raw OMW</a:t>
          </a:r>
          <a:endParaRPr lang="en-US" sz="2200" b="1" dirty="0"/>
        </a:p>
      </dgm:t>
    </dgm:pt>
    <dgm:pt modelId="{E1E3EEE0-A4DB-42AB-AAD1-48BEA87613A5}" type="parTrans" cxnId="{A7073580-B85E-4C9D-962F-50A0463F9BA1}">
      <dgm:prSet/>
      <dgm:spPr/>
      <dgm:t>
        <a:bodyPr/>
        <a:lstStyle/>
        <a:p>
          <a:endParaRPr lang="en-US"/>
        </a:p>
      </dgm:t>
    </dgm:pt>
    <dgm:pt modelId="{83E1BD16-3B8E-4F13-A982-BFAF79D6F4F9}" type="sibTrans" cxnId="{A7073580-B85E-4C9D-962F-50A0463F9BA1}">
      <dgm:prSet/>
      <dgm:spPr/>
      <dgm:t>
        <a:bodyPr/>
        <a:lstStyle/>
        <a:p>
          <a:endParaRPr lang="en-US"/>
        </a:p>
      </dgm:t>
    </dgm:pt>
    <dgm:pt modelId="{8022B1D0-C95F-4112-A16D-DFBD2761A3B2}" type="pres">
      <dgm:prSet presAssocID="{A83CFD4B-727C-4BE1-9E04-0E3D18B62AB7}" presName="CompostProcess" presStyleCnt="0">
        <dgm:presLayoutVars>
          <dgm:dir/>
          <dgm:resizeHandles val="exact"/>
        </dgm:presLayoutVars>
      </dgm:prSet>
      <dgm:spPr/>
      <dgm:t>
        <a:bodyPr/>
        <a:lstStyle/>
        <a:p>
          <a:endParaRPr lang="en-US"/>
        </a:p>
      </dgm:t>
    </dgm:pt>
    <dgm:pt modelId="{CB90FA6F-6F9E-47B7-AB1C-CDE3C2C74893}" type="pres">
      <dgm:prSet presAssocID="{A83CFD4B-727C-4BE1-9E04-0E3D18B62AB7}" presName="arrow" presStyleLbl="bgShp" presStyleIdx="0" presStyleCnt="1" custAng="10800000" custScaleX="117647" custLinFactNeighborX="1106" custLinFactNeighborY="8333"/>
      <dgm:spPr>
        <a:solidFill>
          <a:srgbClr val="698335"/>
        </a:solidFill>
      </dgm:spPr>
      <dgm:t>
        <a:bodyPr/>
        <a:lstStyle/>
        <a:p>
          <a:endParaRPr lang="en-US"/>
        </a:p>
      </dgm:t>
    </dgm:pt>
    <dgm:pt modelId="{6BDF6004-5FA5-4E54-9D2A-370851264AD3}" type="pres">
      <dgm:prSet presAssocID="{A83CFD4B-727C-4BE1-9E04-0E3D18B62AB7}" presName="linearProcess" presStyleCnt="0"/>
      <dgm:spPr/>
    </dgm:pt>
    <dgm:pt modelId="{E4FD2332-D281-4162-85EA-CEC8C68510DB}" type="pres">
      <dgm:prSet presAssocID="{C455942D-8BF4-4710-BA53-13741F48F03A}" presName="textNode" presStyleLbl="node1" presStyleIdx="0" presStyleCnt="4" custScaleX="103165" custScaleY="155532" custLinFactNeighborX="92668" custLinFactNeighborY="-15984">
        <dgm:presLayoutVars>
          <dgm:bulletEnabled val="1"/>
        </dgm:presLayoutVars>
      </dgm:prSet>
      <dgm:spPr/>
      <dgm:t>
        <a:bodyPr/>
        <a:lstStyle/>
        <a:p>
          <a:endParaRPr lang="en-US"/>
        </a:p>
      </dgm:t>
    </dgm:pt>
    <dgm:pt modelId="{E93C9CD2-9186-4536-8862-1509CDF56B37}" type="pres">
      <dgm:prSet presAssocID="{BA203B1B-7050-447A-B402-9D496C5BA7D1}" presName="sibTrans" presStyleCnt="0"/>
      <dgm:spPr/>
    </dgm:pt>
    <dgm:pt modelId="{F572C034-FDE1-4D22-B8F0-59894F0D561B}" type="pres">
      <dgm:prSet presAssocID="{3F0007C1-B657-4FF7-AE93-3CB643120297}" presName="textNode" presStyleLbl="node1" presStyleIdx="1" presStyleCnt="4" custScaleX="106688" custScaleY="155532" custLinFactNeighborX="67597" custLinFactNeighborY="-15984">
        <dgm:presLayoutVars>
          <dgm:bulletEnabled val="1"/>
        </dgm:presLayoutVars>
      </dgm:prSet>
      <dgm:spPr/>
      <dgm:t>
        <a:bodyPr/>
        <a:lstStyle/>
        <a:p>
          <a:endParaRPr lang="en-US"/>
        </a:p>
      </dgm:t>
    </dgm:pt>
    <dgm:pt modelId="{4B998566-2365-465D-9D8A-675ED95F4CD3}" type="pres">
      <dgm:prSet presAssocID="{8FD5D22C-38EC-42B2-9F47-FFCD74C77224}" presName="sibTrans" presStyleCnt="0"/>
      <dgm:spPr/>
    </dgm:pt>
    <dgm:pt modelId="{05BB2886-8D51-48DD-8396-A2897AC17032}" type="pres">
      <dgm:prSet presAssocID="{AAAFF719-558B-4A04-8E1B-01750BF1A594}" presName="textNode" presStyleLbl="node1" presStyleIdx="2" presStyleCnt="4" custScaleX="111234" custScaleY="155532" custLinFactNeighborX="31514" custLinFactNeighborY="-15984">
        <dgm:presLayoutVars>
          <dgm:bulletEnabled val="1"/>
        </dgm:presLayoutVars>
      </dgm:prSet>
      <dgm:spPr/>
      <dgm:t>
        <a:bodyPr/>
        <a:lstStyle/>
        <a:p>
          <a:endParaRPr lang="en-US"/>
        </a:p>
      </dgm:t>
    </dgm:pt>
    <dgm:pt modelId="{7B92A9EE-9F8C-4383-B871-CC8E4F5CB874}" type="pres">
      <dgm:prSet presAssocID="{3A4D0B2D-2912-4D3B-9C53-610A42F3A6AE}" presName="sibTrans" presStyleCnt="0"/>
      <dgm:spPr/>
    </dgm:pt>
    <dgm:pt modelId="{5F222437-7B25-47C9-AF61-B3B1CE33E7FC}" type="pres">
      <dgm:prSet presAssocID="{91B9DCD0-DCE8-4053-8E61-AB907EBA7B6E}" presName="textNode" presStyleLbl="node1" presStyleIdx="3" presStyleCnt="4" custScaleX="71467" custScaleY="166667" custLinFactNeighborX="48109" custLinFactNeighborY="-15984">
        <dgm:presLayoutVars>
          <dgm:bulletEnabled val="1"/>
        </dgm:presLayoutVars>
      </dgm:prSet>
      <dgm:spPr/>
      <dgm:t>
        <a:bodyPr/>
        <a:lstStyle/>
        <a:p>
          <a:endParaRPr lang="en-US"/>
        </a:p>
      </dgm:t>
    </dgm:pt>
  </dgm:ptLst>
  <dgm:cxnLst>
    <dgm:cxn modelId="{D043ACEE-1C59-4FF3-A4C4-E75B28296905}" type="presOf" srcId="{3F0007C1-B657-4FF7-AE93-3CB643120297}" destId="{F572C034-FDE1-4D22-B8F0-59894F0D561B}" srcOrd="0" destOrd="0" presId="urn:microsoft.com/office/officeart/2005/8/layout/hProcess9"/>
    <dgm:cxn modelId="{A7073580-B85E-4C9D-962F-50A0463F9BA1}" srcId="{A83CFD4B-727C-4BE1-9E04-0E3D18B62AB7}" destId="{91B9DCD0-DCE8-4053-8E61-AB907EBA7B6E}" srcOrd="3" destOrd="0" parTransId="{E1E3EEE0-A4DB-42AB-AAD1-48BEA87613A5}" sibTransId="{83E1BD16-3B8E-4F13-A982-BFAF79D6F4F9}"/>
    <dgm:cxn modelId="{514B8FFC-96EA-41CF-B813-19F8E675FFB8}" type="presOf" srcId="{AAAFF719-558B-4A04-8E1B-01750BF1A594}" destId="{05BB2886-8D51-48DD-8396-A2897AC17032}" srcOrd="0" destOrd="0" presId="urn:microsoft.com/office/officeart/2005/8/layout/hProcess9"/>
    <dgm:cxn modelId="{566378F2-3A49-45BB-B71E-D9DE5DBF4A38}" srcId="{A83CFD4B-727C-4BE1-9E04-0E3D18B62AB7}" destId="{C455942D-8BF4-4710-BA53-13741F48F03A}" srcOrd="0" destOrd="0" parTransId="{2170FBDC-0ECF-4C93-9430-6F0B4321EA83}" sibTransId="{BA203B1B-7050-447A-B402-9D496C5BA7D1}"/>
    <dgm:cxn modelId="{53F1E04E-6270-4CAA-B63E-0EACF4704E7F}" type="presOf" srcId="{91B9DCD0-DCE8-4053-8E61-AB907EBA7B6E}" destId="{5F222437-7B25-47C9-AF61-B3B1CE33E7FC}" srcOrd="0" destOrd="0" presId="urn:microsoft.com/office/officeart/2005/8/layout/hProcess9"/>
    <dgm:cxn modelId="{509EED71-8DA7-400D-A0BC-DB46742A8BC1}" type="presOf" srcId="{A83CFD4B-727C-4BE1-9E04-0E3D18B62AB7}" destId="{8022B1D0-C95F-4112-A16D-DFBD2761A3B2}" srcOrd="0" destOrd="0" presId="urn:microsoft.com/office/officeart/2005/8/layout/hProcess9"/>
    <dgm:cxn modelId="{6E821B85-CF24-471C-A29E-7A6FCC6F7226}" srcId="{A83CFD4B-727C-4BE1-9E04-0E3D18B62AB7}" destId="{AAAFF719-558B-4A04-8E1B-01750BF1A594}" srcOrd="2" destOrd="0" parTransId="{67A542EF-8215-4EE7-859D-4D8F2D37704E}" sibTransId="{3A4D0B2D-2912-4D3B-9C53-610A42F3A6AE}"/>
    <dgm:cxn modelId="{E59DEA47-07ED-41EA-812A-7165BBF51EED}" srcId="{A83CFD4B-727C-4BE1-9E04-0E3D18B62AB7}" destId="{3F0007C1-B657-4FF7-AE93-3CB643120297}" srcOrd="1" destOrd="0" parTransId="{5352A4C4-943E-428F-8685-005451DE6F47}" sibTransId="{8FD5D22C-38EC-42B2-9F47-FFCD74C77224}"/>
    <dgm:cxn modelId="{5CD358BD-5866-43D8-AB37-8F26B84AC5C2}" type="presOf" srcId="{C455942D-8BF4-4710-BA53-13741F48F03A}" destId="{E4FD2332-D281-4162-85EA-CEC8C68510DB}" srcOrd="0" destOrd="0" presId="urn:microsoft.com/office/officeart/2005/8/layout/hProcess9"/>
    <dgm:cxn modelId="{AB3A25EB-59BA-4B53-A823-831B031B3572}" type="presParOf" srcId="{8022B1D0-C95F-4112-A16D-DFBD2761A3B2}" destId="{CB90FA6F-6F9E-47B7-AB1C-CDE3C2C74893}" srcOrd="0" destOrd="0" presId="urn:microsoft.com/office/officeart/2005/8/layout/hProcess9"/>
    <dgm:cxn modelId="{85DF6846-C2E0-45CD-876A-382CBF37FE70}" type="presParOf" srcId="{8022B1D0-C95F-4112-A16D-DFBD2761A3B2}" destId="{6BDF6004-5FA5-4E54-9D2A-370851264AD3}" srcOrd="1" destOrd="0" presId="urn:microsoft.com/office/officeart/2005/8/layout/hProcess9"/>
    <dgm:cxn modelId="{959E0351-9FEE-437D-95D8-E6CFEA12FEC7}" type="presParOf" srcId="{6BDF6004-5FA5-4E54-9D2A-370851264AD3}" destId="{E4FD2332-D281-4162-85EA-CEC8C68510DB}" srcOrd="0" destOrd="0" presId="urn:microsoft.com/office/officeart/2005/8/layout/hProcess9"/>
    <dgm:cxn modelId="{7E7AEE37-8554-468C-9AF4-17B9C156D4DF}" type="presParOf" srcId="{6BDF6004-5FA5-4E54-9D2A-370851264AD3}" destId="{E93C9CD2-9186-4536-8862-1509CDF56B37}" srcOrd="1" destOrd="0" presId="urn:microsoft.com/office/officeart/2005/8/layout/hProcess9"/>
    <dgm:cxn modelId="{DC6E4DFB-A11B-4D08-B68C-E99D58E7F0BE}" type="presParOf" srcId="{6BDF6004-5FA5-4E54-9D2A-370851264AD3}" destId="{F572C034-FDE1-4D22-B8F0-59894F0D561B}" srcOrd="2" destOrd="0" presId="urn:microsoft.com/office/officeart/2005/8/layout/hProcess9"/>
    <dgm:cxn modelId="{B6DBA3C1-14BD-41B8-BB45-C984F8A790D3}" type="presParOf" srcId="{6BDF6004-5FA5-4E54-9D2A-370851264AD3}" destId="{4B998566-2365-465D-9D8A-675ED95F4CD3}" srcOrd="3" destOrd="0" presId="urn:microsoft.com/office/officeart/2005/8/layout/hProcess9"/>
    <dgm:cxn modelId="{C692440B-A454-4C6F-B3FF-4049A5984E0E}" type="presParOf" srcId="{6BDF6004-5FA5-4E54-9D2A-370851264AD3}" destId="{05BB2886-8D51-48DD-8396-A2897AC17032}" srcOrd="4" destOrd="0" presId="urn:microsoft.com/office/officeart/2005/8/layout/hProcess9"/>
    <dgm:cxn modelId="{DE21092A-8BB4-4DAF-8C68-05C01527C3CE}" type="presParOf" srcId="{6BDF6004-5FA5-4E54-9D2A-370851264AD3}" destId="{7B92A9EE-9F8C-4383-B871-CC8E4F5CB874}" srcOrd="5" destOrd="0" presId="urn:microsoft.com/office/officeart/2005/8/layout/hProcess9"/>
    <dgm:cxn modelId="{6608E548-A4BA-43ED-9E81-AFA9D5CCFB99}" type="presParOf" srcId="{6BDF6004-5FA5-4E54-9D2A-370851264AD3}" destId="{5F222437-7B25-47C9-AF61-B3B1CE33E7F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0FA6F-6F9E-47B7-AB1C-CDE3C2C74893}">
      <dsp:nvSpPr>
        <dsp:cNvPr id="0" name=""/>
        <dsp:cNvSpPr/>
      </dsp:nvSpPr>
      <dsp:spPr>
        <a:xfrm>
          <a:off x="762023" y="0"/>
          <a:ext cx="4598670" cy="2216497"/>
        </a:xfrm>
        <a:prstGeom prst="rightArrow">
          <a:avLst/>
        </a:prstGeom>
        <a:solidFill>
          <a:schemeClr val="accent1">
            <a:lumMod val="20000"/>
            <a:lumOff val="8000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4FD2332-D281-4162-85EA-CEC8C68510DB}">
      <dsp:nvSpPr>
        <dsp:cNvPr id="0" name=""/>
        <dsp:cNvSpPr/>
      </dsp:nvSpPr>
      <dsp:spPr>
        <a:xfrm>
          <a:off x="2696" y="664949"/>
          <a:ext cx="1733534" cy="88659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Olive oil</a:t>
          </a:r>
          <a:endParaRPr lang="en-US" sz="2300" kern="1200" dirty="0"/>
        </a:p>
      </dsp:txBody>
      <dsp:txXfrm>
        <a:off x="45976" y="708229"/>
        <a:ext cx="1646974" cy="800038"/>
      </dsp:txXfrm>
    </dsp:sp>
    <dsp:sp modelId="{F572C034-FDE1-4D22-B8F0-59894F0D561B}">
      <dsp:nvSpPr>
        <dsp:cNvPr id="0" name=""/>
        <dsp:cNvSpPr/>
      </dsp:nvSpPr>
      <dsp:spPr>
        <a:xfrm>
          <a:off x="1855671" y="639893"/>
          <a:ext cx="1733534" cy="88659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Olive cake</a:t>
          </a:r>
          <a:endParaRPr lang="en-US" sz="2300" kern="1200" dirty="0"/>
        </a:p>
      </dsp:txBody>
      <dsp:txXfrm>
        <a:off x="1898951" y="683173"/>
        <a:ext cx="1646974" cy="800038"/>
      </dsp:txXfrm>
    </dsp:sp>
    <dsp:sp modelId="{05BB2886-8D51-48DD-8396-A2897AC17032}">
      <dsp:nvSpPr>
        <dsp:cNvPr id="0" name=""/>
        <dsp:cNvSpPr/>
      </dsp:nvSpPr>
      <dsp:spPr>
        <a:xfrm>
          <a:off x="3673969" y="597079"/>
          <a:ext cx="1733534" cy="1022337"/>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Olive mill waste water</a:t>
          </a:r>
          <a:endParaRPr lang="en-US" sz="2300" kern="1200" dirty="0"/>
        </a:p>
      </dsp:txBody>
      <dsp:txXfrm>
        <a:off x="3723875" y="646985"/>
        <a:ext cx="1633722" cy="922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F2FD9A-F115-4830-908C-4764FD5A74E1}">
      <dsp:nvSpPr>
        <dsp:cNvPr id="0" name=""/>
        <dsp:cNvSpPr/>
      </dsp:nvSpPr>
      <dsp:spPr>
        <a:xfrm rot="5400000">
          <a:off x="-185785" y="191522"/>
          <a:ext cx="1238567" cy="866997"/>
        </a:xfrm>
        <a:prstGeom prst="chevron">
          <a:avLst/>
        </a:prstGeom>
        <a:gradFill rotWithShape="0">
          <a:gsLst>
            <a:gs pos="0">
              <a:schemeClr val="accent6">
                <a:alpha val="90000"/>
                <a:hueOff val="0"/>
                <a:satOff val="0"/>
                <a:lumOff val="0"/>
                <a:alphaOff val="0"/>
                <a:shade val="51000"/>
                <a:satMod val="130000"/>
              </a:schemeClr>
            </a:gs>
            <a:gs pos="80000">
              <a:schemeClr val="accent6">
                <a:alpha val="90000"/>
                <a:hueOff val="0"/>
                <a:satOff val="0"/>
                <a:lumOff val="0"/>
                <a:alphaOff val="0"/>
                <a:shade val="93000"/>
                <a:satMod val="130000"/>
              </a:schemeClr>
            </a:gs>
            <a:gs pos="100000">
              <a:schemeClr val="accent6">
                <a:alpha val="90000"/>
                <a:hueOff val="0"/>
                <a:satOff val="0"/>
                <a:lumOff val="0"/>
                <a:alphaOff val="0"/>
                <a:shade val="94000"/>
                <a:satMod val="135000"/>
              </a:schemeClr>
            </a:gs>
          </a:gsLst>
          <a:lin ang="16200000" scaled="0"/>
        </a:gra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smtClean="0">
            <a:solidFill>
              <a:schemeClr val="bg1"/>
            </a:solidFill>
          </a:endParaRPr>
        </a:p>
      </dsp:txBody>
      <dsp:txXfrm rot="-5400000">
        <a:off x="1" y="439236"/>
        <a:ext cx="866997" cy="371570"/>
      </dsp:txXfrm>
    </dsp:sp>
    <dsp:sp modelId="{98A3317C-BEC5-45B7-B3AC-E22BA5328EC7}">
      <dsp:nvSpPr>
        <dsp:cNvPr id="0" name=""/>
        <dsp:cNvSpPr/>
      </dsp:nvSpPr>
      <dsp:spPr>
        <a:xfrm rot="5400000">
          <a:off x="2050264" y="-1177530"/>
          <a:ext cx="805068" cy="3171602"/>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Cost- effective, ecofriendly and a safe process. </a:t>
          </a:r>
          <a:endParaRPr lang="en-US" sz="1600" kern="1200" dirty="0"/>
        </a:p>
      </dsp:txBody>
      <dsp:txXfrm rot="-5400000">
        <a:off x="866997" y="45037"/>
        <a:ext cx="3132302" cy="726468"/>
      </dsp:txXfrm>
    </dsp:sp>
    <dsp:sp modelId="{08E38FBC-F9BE-4B1C-B2CD-E915D77DCA1B}">
      <dsp:nvSpPr>
        <dsp:cNvPr id="0" name=""/>
        <dsp:cNvSpPr/>
      </dsp:nvSpPr>
      <dsp:spPr>
        <a:xfrm rot="5400000">
          <a:off x="-185785" y="1283495"/>
          <a:ext cx="1238567" cy="866997"/>
        </a:xfrm>
        <a:prstGeom prst="chevron">
          <a:avLst/>
        </a:prstGeom>
        <a:gradFill rotWithShape="0">
          <a:gsLst>
            <a:gs pos="0">
              <a:schemeClr val="accent6">
                <a:alpha val="90000"/>
                <a:hueOff val="0"/>
                <a:satOff val="0"/>
                <a:lumOff val="0"/>
                <a:alphaOff val="-13333"/>
                <a:shade val="51000"/>
                <a:satMod val="130000"/>
              </a:schemeClr>
            </a:gs>
            <a:gs pos="80000">
              <a:schemeClr val="accent6">
                <a:alpha val="90000"/>
                <a:hueOff val="0"/>
                <a:satOff val="0"/>
                <a:lumOff val="0"/>
                <a:alphaOff val="-13333"/>
                <a:shade val="93000"/>
                <a:satMod val="130000"/>
              </a:schemeClr>
            </a:gs>
            <a:gs pos="100000">
              <a:schemeClr val="accent6">
                <a:alpha val="90000"/>
                <a:hueOff val="0"/>
                <a:satOff val="0"/>
                <a:lumOff val="0"/>
                <a:alphaOff val="-13333"/>
                <a:shade val="94000"/>
                <a:satMod val="135000"/>
              </a:schemeClr>
            </a:gs>
          </a:gsLst>
          <a:lin ang="16200000" scaled="0"/>
        </a:gradFill>
        <a:ln w="9525" cap="flat" cmpd="sng" algn="ctr">
          <a:solidFill>
            <a:schemeClr val="accent6">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a:p>
      </dsp:txBody>
      <dsp:txXfrm rot="-5400000">
        <a:off x="1" y="1531209"/>
        <a:ext cx="866997" cy="371570"/>
      </dsp:txXfrm>
    </dsp:sp>
    <dsp:sp modelId="{4F9C7A4F-BD35-4698-8C4C-4F01049A0893}">
      <dsp:nvSpPr>
        <dsp:cNvPr id="0" name=""/>
        <dsp:cNvSpPr/>
      </dsp:nvSpPr>
      <dsp:spPr>
        <a:xfrm rot="5400000">
          <a:off x="2050264" y="-85556"/>
          <a:ext cx="805068" cy="3171602"/>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13333"/>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High nutrient value therefore, can be suitable as a live feed for aquaculture</a:t>
          </a:r>
          <a:endParaRPr lang="en-US" sz="1600" kern="1200" dirty="0"/>
        </a:p>
      </dsp:txBody>
      <dsp:txXfrm rot="-5400000">
        <a:off x="866997" y="1137011"/>
        <a:ext cx="3132302" cy="726468"/>
      </dsp:txXfrm>
    </dsp:sp>
    <dsp:sp modelId="{0BDA7CB0-9A42-42F3-9AFD-1935E129E9DE}">
      <dsp:nvSpPr>
        <dsp:cNvPr id="0" name=""/>
        <dsp:cNvSpPr/>
      </dsp:nvSpPr>
      <dsp:spPr>
        <a:xfrm rot="5400000">
          <a:off x="-185785" y="2375469"/>
          <a:ext cx="1238567" cy="866997"/>
        </a:xfrm>
        <a:prstGeom prst="chevron">
          <a:avLst/>
        </a:prstGeom>
        <a:gradFill rotWithShape="0">
          <a:gsLst>
            <a:gs pos="0">
              <a:schemeClr val="accent6">
                <a:alpha val="90000"/>
                <a:hueOff val="0"/>
                <a:satOff val="0"/>
                <a:lumOff val="0"/>
                <a:alphaOff val="-26667"/>
                <a:shade val="51000"/>
                <a:satMod val="130000"/>
              </a:schemeClr>
            </a:gs>
            <a:gs pos="80000">
              <a:schemeClr val="accent6">
                <a:alpha val="90000"/>
                <a:hueOff val="0"/>
                <a:satOff val="0"/>
                <a:lumOff val="0"/>
                <a:alphaOff val="-26667"/>
                <a:shade val="93000"/>
                <a:satMod val="130000"/>
              </a:schemeClr>
            </a:gs>
            <a:gs pos="100000">
              <a:schemeClr val="accent6">
                <a:alpha val="90000"/>
                <a:hueOff val="0"/>
                <a:satOff val="0"/>
                <a:lumOff val="0"/>
                <a:alphaOff val="-26667"/>
                <a:shade val="94000"/>
                <a:satMod val="135000"/>
              </a:schemeClr>
            </a:gs>
          </a:gsLst>
          <a:lin ang="16200000" scaled="0"/>
        </a:gradFill>
        <a:ln w="9525" cap="flat" cmpd="sng" algn="ctr">
          <a:solidFill>
            <a:schemeClr val="accent6">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smtClean="0">
            <a:solidFill>
              <a:srgbClr val="000000"/>
            </a:solidFill>
          </a:endParaRPr>
        </a:p>
      </dsp:txBody>
      <dsp:txXfrm rot="-5400000">
        <a:off x="1" y="2623183"/>
        <a:ext cx="866997" cy="371570"/>
      </dsp:txXfrm>
    </dsp:sp>
    <dsp:sp modelId="{CF9440FD-0489-479C-BFF9-706A15FDEA4C}">
      <dsp:nvSpPr>
        <dsp:cNvPr id="0" name=""/>
        <dsp:cNvSpPr/>
      </dsp:nvSpPr>
      <dsp:spPr>
        <a:xfrm rot="5400000">
          <a:off x="2050264" y="1006417"/>
          <a:ext cx="805068" cy="3171602"/>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26667"/>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Removal waste CO</a:t>
          </a:r>
          <a:r>
            <a:rPr lang="en-US" sz="1600" kern="1200" baseline="-25000" dirty="0" smtClean="0"/>
            <a:t>2</a:t>
          </a:r>
          <a:r>
            <a:rPr lang="en-US" sz="1600" kern="1200" dirty="0" smtClean="0"/>
            <a:t> due to photosynthetic fixation (carbon credits).</a:t>
          </a:r>
          <a:endParaRPr lang="en-US" sz="1600" kern="1200" dirty="0"/>
        </a:p>
      </dsp:txBody>
      <dsp:txXfrm rot="-5400000">
        <a:off x="866997" y="2228984"/>
        <a:ext cx="3132302" cy="726468"/>
      </dsp:txXfrm>
    </dsp:sp>
    <dsp:sp modelId="{B67DB01C-A7C6-45FC-A5A5-7FB82A97201D}">
      <dsp:nvSpPr>
        <dsp:cNvPr id="0" name=""/>
        <dsp:cNvSpPr/>
      </dsp:nvSpPr>
      <dsp:spPr>
        <a:xfrm rot="5400000">
          <a:off x="-185785" y="3467443"/>
          <a:ext cx="1238567" cy="866997"/>
        </a:xfrm>
        <a:prstGeom prst="chevron">
          <a:avLst/>
        </a:prstGeom>
        <a:gradFill rotWithShape="0">
          <a:gsLst>
            <a:gs pos="0">
              <a:schemeClr val="accent6">
                <a:alpha val="90000"/>
                <a:hueOff val="0"/>
                <a:satOff val="0"/>
                <a:lumOff val="0"/>
                <a:alphaOff val="-40000"/>
                <a:shade val="51000"/>
                <a:satMod val="130000"/>
              </a:schemeClr>
            </a:gs>
            <a:gs pos="80000">
              <a:schemeClr val="accent6">
                <a:alpha val="90000"/>
                <a:hueOff val="0"/>
                <a:satOff val="0"/>
                <a:lumOff val="0"/>
                <a:alphaOff val="-40000"/>
                <a:shade val="93000"/>
                <a:satMod val="130000"/>
              </a:schemeClr>
            </a:gs>
            <a:gs pos="100000">
              <a:schemeClr val="accent6">
                <a:alpha val="90000"/>
                <a:hueOff val="0"/>
                <a:satOff val="0"/>
                <a:lumOff val="0"/>
                <a:alphaOff val="-40000"/>
                <a:shade val="94000"/>
                <a:satMod val="135000"/>
              </a:schemeClr>
            </a:gs>
          </a:gsLst>
          <a:lin ang="16200000" scaled="0"/>
        </a:gra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en-US" sz="1600" kern="1200" dirty="0" smtClean="0">
            <a:solidFill>
              <a:srgbClr val="000000"/>
            </a:solidFill>
          </a:endParaRPr>
        </a:p>
      </dsp:txBody>
      <dsp:txXfrm rot="-5400000">
        <a:off x="1" y="3715157"/>
        <a:ext cx="866997" cy="371570"/>
      </dsp:txXfrm>
    </dsp:sp>
    <dsp:sp modelId="{BBE48008-6DEC-40D5-9BF7-6CCD7449B58D}">
      <dsp:nvSpPr>
        <dsp:cNvPr id="0" name=""/>
        <dsp:cNvSpPr/>
      </dsp:nvSpPr>
      <dsp:spPr>
        <a:xfrm rot="5400000">
          <a:off x="2050264" y="2098391"/>
          <a:ext cx="805068" cy="3171602"/>
        </a:xfrm>
        <a:prstGeom prst="round2SameRect">
          <a:avLst/>
        </a:prstGeom>
        <a:solidFill>
          <a:schemeClr val="lt1">
            <a:alpha val="90000"/>
            <a:hueOff val="0"/>
            <a:satOff val="0"/>
            <a:lumOff val="0"/>
            <a:alphaOff val="0"/>
          </a:schemeClr>
        </a:solidFill>
        <a:ln w="9525" cap="flat" cmpd="sng" algn="ctr">
          <a:solidFill>
            <a:schemeClr val="accent6">
              <a:alpha val="90000"/>
              <a:hueOff val="0"/>
              <a:satOff val="0"/>
              <a:lumOff val="0"/>
              <a:alphaOff val="-4000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Useful bio-chemicals (nutraceutical, pharmaceutical, bio-fertilizer and bio-fuel) from the algal Biomass</a:t>
          </a:r>
          <a:r>
            <a:rPr lang="en-US" sz="1800" kern="1200" dirty="0" smtClean="0"/>
            <a:t>. </a:t>
          </a:r>
          <a:endParaRPr lang="en-US" sz="1800" kern="1200" dirty="0"/>
        </a:p>
      </dsp:txBody>
      <dsp:txXfrm rot="-5400000">
        <a:off x="866997" y="3320958"/>
        <a:ext cx="3132302" cy="7264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0FA6F-6F9E-47B7-AB1C-CDE3C2C74893}">
      <dsp:nvSpPr>
        <dsp:cNvPr id="0" name=""/>
        <dsp:cNvSpPr/>
      </dsp:nvSpPr>
      <dsp:spPr>
        <a:xfrm rot="10800000">
          <a:off x="4" y="0"/>
          <a:ext cx="8537022" cy="2209800"/>
        </a:xfrm>
        <a:prstGeom prst="rightArrow">
          <a:avLst/>
        </a:prstGeom>
        <a:solidFill>
          <a:srgbClr val="698335"/>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4FD2332-D281-4162-85EA-CEC8C68510DB}">
      <dsp:nvSpPr>
        <dsp:cNvPr id="0" name=""/>
        <dsp:cNvSpPr/>
      </dsp:nvSpPr>
      <dsp:spPr>
        <a:xfrm>
          <a:off x="282178" y="276225"/>
          <a:ext cx="2004310" cy="137477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(4)</a:t>
          </a:r>
        </a:p>
        <a:p>
          <a:pPr lvl="0" algn="ctr" defTabSz="977900">
            <a:lnSpc>
              <a:spcPct val="90000"/>
            </a:lnSpc>
            <a:spcBef>
              <a:spcPct val="0"/>
            </a:spcBef>
            <a:spcAft>
              <a:spcPct val="35000"/>
            </a:spcAft>
          </a:pPr>
          <a:r>
            <a:rPr lang="en-US" sz="2200" b="1" kern="1200" dirty="0" smtClean="0"/>
            <a:t>Algal treated OMW</a:t>
          </a:r>
          <a:endParaRPr lang="en-US" sz="2200" b="1" kern="1200" dirty="0"/>
        </a:p>
      </dsp:txBody>
      <dsp:txXfrm>
        <a:off x="349289" y="343336"/>
        <a:ext cx="1870088" cy="1240556"/>
      </dsp:txXfrm>
    </dsp:sp>
    <dsp:sp modelId="{F572C034-FDE1-4D22-B8F0-59894F0D561B}">
      <dsp:nvSpPr>
        <dsp:cNvPr id="0" name=""/>
        <dsp:cNvSpPr/>
      </dsp:nvSpPr>
      <dsp:spPr>
        <a:xfrm>
          <a:off x="2512622" y="276225"/>
          <a:ext cx="2072755" cy="137477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(3)</a:t>
          </a:r>
        </a:p>
        <a:p>
          <a:pPr lvl="0" algn="ctr" defTabSz="977900">
            <a:lnSpc>
              <a:spcPct val="90000"/>
            </a:lnSpc>
            <a:spcBef>
              <a:spcPct val="0"/>
            </a:spcBef>
            <a:spcAft>
              <a:spcPct val="35000"/>
            </a:spcAft>
          </a:pPr>
          <a:r>
            <a:rPr lang="en-US" sz="2200" b="1" kern="1200" dirty="0" smtClean="0"/>
            <a:t>Supernatant</a:t>
          </a:r>
          <a:endParaRPr lang="en-US" sz="2200" b="1" kern="1200" dirty="0"/>
        </a:p>
      </dsp:txBody>
      <dsp:txXfrm>
        <a:off x="2579733" y="343336"/>
        <a:ext cx="1938533" cy="1240556"/>
      </dsp:txXfrm>
    </dsp:sp>
    <dsp:sp modelId="{05BB2886-8D51-48DD-8396-A2897AC17032}">
      <dsp:nvSpPr>
        <dsp:cNvPr id="0" name=""/>
        <dsp:cNvSpPr/>
      </dsp:nvSpPr>
      <dsp:spPr>
        <a:xfrm>
          <a:off x="4778277" y="276225"/>
          <a:ext cx="2161076" cy="1374778"/>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latin typeface="Arial" panose="020B0604020202020204" pitchFamily="34" charset="0"/>
              <a:cs typeface="Arial" panose="020B0604020202020204" pitchFamily="34" charset="0"/>
            </a:rPr>
            <a:t>(2)</a:t>
          </a:r>
        </a:p>
        <a:p>
          <a:pPr lvl="0" algn="ctr" defTabSz="977900">
            <a:lnSpc>
              <a:spcPct val="90000"/>
            </a:lnSpc>
            <a:spcBef>
              <a:spcPct val="0"/>
            </a:spcBef>
            <a:spcAft>
              <a:spcPct val="35000"/>
            </a:spcAft>
          </a:pPr>
          <a:r>
            <a:rPr lang="en-US" sz="2200" b="1" kern="1200" dirty="0" smtClean="0">
              <a:latin typeface="Arial" panose="020B0604020202020204" pitchFamily="34" charset="0"/>
              <a:cs typeface="Arial" panose="020B0604020202020204" pitchFamily="34" charset="0"/>
            </a:rPr>
            <a:t>Sedimentation stage</a:t>
          </a:r>
          <a:endParaRPr lang="en-US" sz="2200" kern="1200" dirty="0"/>
        </a:p>
      </dsp:txBody>
      <dsp:txXfrm>
        <a:off x="4845388" y="343336"/>
        <a:ext cx="2026854" cy="1240556"/>
      </dsp:txXfrm>
    </dsp:sp>
    <dsp:sp modelId="{5F222437-7B25-47C9-AF61-B3B1CE33E7FC}">
      <dsp:nvSpPr>
        <dsp:cNvPr id="0" name=""/>
        <dsp:cNvSpPr/>
      </dsp:nvSpPr>
      <dsp:spPr>
        <a:xfrm>
          <a:off x="7148552" y="227012"/>
          <a:ext cx="1388474" cy="1473202"/>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t>(1)</a:t>
          </a:r>
        </a:p>
        <a:p>
          <a:pPr lvl="0" algn="ctr" defTabSz="977900">
            <a:lnSpc>
              <a:spcPct val="90000"/>
            </a:lnSpc>
            <a:spcBef>
              <a:spcPct val="0"/>
            </a:spcBef>
            <a:spcAft>
              <a:spcPct val="35000"/>
            </a:spcAft>
          </a:pPr>
          <a:r>
            <a:rPr lang="en-US" sz="2200" b="1" kern="1200" dirty="0" smtClean="0"/>
            <a:t>Raw OMW</a:t>
          </a:r>
          <a:endParaRPr lang="en-US" sz="2200" b="1" kern="1200" dirty="0"/>
        </a:p>
      </dsp:txBody>
      <dsp:txXfrm>
        <a:off x="7216332" y="294792"/>
        <a:ext cx="1252914" cy="133764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278CB-0905-4512-9610-F2AD100CA796}" type="datetimeFigureOut">
              <a:rPr lang="en-US" smtClean="0"/>
              <a:t>4/23/2016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B4A7E-A051-4DFB-AE02-0B1AFDB90A43}" type="slidenum">
              <a:rPr lang="en-US" smtClean="0"/>
              <a:t>‹#›</a:t>
            </a:fld>
            <a:endParaRPr lang="en-US"/>
          </a:p>
        </p:txBody>
      </p:sp>
    </p:spTree>
    <p:extLst>
      <p:ext uri="{BB962C8B-B14F-4D97-AF65-F5344CB8AC3E}">
        <p14:creationId xmlns:p14="http://schemas.microsoft.com/office/powerpoint/2010/main" val="162197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B4A7E-A051-4DFB-AE02-0B1AFDB90A43}" type="slidenum">
              <a:rPr lang="en-US" smtClean="0"/>
              <a:t>19</a:t>
            </a:fld>
            <a:endParaRPr lang="en-US"/>
          </a:p>
        </p:txBody>
      </p:sp>
    </p:spTree>
    <p:extLst>
      <p:ext uri="{BB962C8B-B14F-4D97-AF65-F5344CB8AC3E}">
        <p14:creationId xmlns:p14="http://schemas.microsoft.com/office/powerpoint/2010/main" val="53131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EB4A7E-A051-4DFB-AE02-0B1AFDB90A43}" type="slidenum">
              <a:rPr lang="en-US" smtClean="0"/>
              <a:t>44</a:t>
            </a:fld>
            <a:endParaRPr lang="en-US"/>
          </a:p>
        </p:txBody>
      </p:sp>
    </p:spTree>
    <p:extLst>
      <p:ext uri="{BB962C8B-B14F-4D97-AF65-F5344CB8AC3E}">
        <p14:creationId xmlns:p14="http://schemas.microsoft.com/office/powerpoint/2010/main" val="327102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486867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51579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70587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CB62CD-5C56-4E62-B825-B1457127E5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6860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5F24E-E85D-446C-8AD0-0511DD8A6B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1625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95B44A-2083-4A41-8F27-883F5FD8BE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522986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C80D47-EE11-4BB6-9DA9-7A8AA28724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8099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D058FA-CE95-4D93-8520-0B4DBBD40E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873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4C4BA6-7A0D-4521-97B2-3CBAC28DD5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84887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1F01D2-A758-4AF3-A78C-AAC76E3449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0020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11E545-CB2F-4FCC-A003-EF03A4CE01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438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1388261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CD486-05F1-4DCC-83D0-1E24323DB1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73931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6693B3-BE43-4CCA-8F83-22CDA14DE7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33685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C13152-A975-493F-AE9C-32EE734026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380248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CB62CD-5C56-4E62-B825-B1457127E57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3857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B5F24E-E85D-446C-8AD0-0511DD8A6BD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22821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95B44A-2083-4A41-8F27-883F5FD8BE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73206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1C80D47-EE11-4BB6-9DA9-7A8AA28724F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01839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ED058FA-CE95-4D93-8520-0B4DBBD40E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6787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4C4BA6-7A0D-4521-97B2-3CBAC28DD59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58952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81F01D2-A758-4AF3-A78C-AAC76E34491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9646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2227464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11E545-CB2F-4FCC-A003-EF03A4CE01A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56353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ACD486-05F1-4DCC-83D0-1E24323DB10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2176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66693B3-BE43-4CCA-8F83-22CDA14DE7B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80585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C13152-A975-493F-AE9C-32EE734026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04836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1156530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72968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59030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69743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123807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37583-98FA-4A08-BCCA-4B88EBB7BC5C}" type="datetimeFigureOut">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BCC8C1-B9DB-4DFF-B01D-1D5C368A0D47}" type="slidenum">
              <a:rPr lang="en-US" smtClean="0"/>
              <a:t>‹#›</a:t>
            </a:fld>
            <a:endParaRPr lang="en-US" dirty="0"/>
          </a:p>
        </p:txBody>
      </p:sp>
    </p:spTree>
    <p:extLst>
      <p:ext uri="{BB962C8B-B14F-4D97-AF65-F5344CB8AC3E}">
        <p14:creationId xmlns:p14="http://schemas.microsoft.com/office/powerpoint/2010/main" val="346256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37583-98FA-4A08-BCCA-4B88EBB7BC5C}" type="datetimeFigureOut">
              <a:rPr lang="en-US" smtClean="0"/>
              <a:t>4/23/2016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CC8C1-B9DB-4DFF-B01D-1D5C368A0D47}" type="slidenum">
              <a:rPr lang="en-US" smtClean="0"/>
              <a:t>‹#›</a:t>
            </a:fld>
            <a:endParaRPr lang="en-US" dirty="0"/>
          </a:p>
        </p:txBody>
      </p:sp>
    </p:spTree>
    <p:extLst>
      <p:ext uri="{BB962C8B-B14F-4D97-AF65-F5344CB8AC3E}">
        <p14:creationId xmlns:p14="http://schemas.microsoft.com/office/powerpoint/2010/main" val="3845233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FFFFFF"/>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FA703235-BC5A-4F9F-84BD-2ADBD518EC33}" type="slidenum">
              <a:rPr lang="en-GB">
                <a:solidFill>
                  <a:srgbClr val="000000"/>
                </a:solidFill>
                <a:latin typeface="Times"/>
              </a:rPr>
              <a:pPr eaLnBrk="0" fontAlgn="base" hangingPunct="0">
                <a:spcBef>
                  <a:spcPct val="0"/>
                </a:spcBef>
                <a:spcAft>
                  <a:spcPct val="0"/>
                </a:spcAft>
                <a:defRPr/>
              </a:pPr>
              <a:t>‹#›</a:t>
            </a:fld>
            <a:endParaRPr lang="en-GB">
              <a:solidFill>
                <a:srgbClr val="000000"/>
              </a:solidFill>
              <a:latin typeface="Times"/>
            </a:endParaRPr>
          </a:p>
        </p:txBody>
      </p:sp>
    </p:spTree>
    <p:extLst>
      <p:ext uri="{BB962C8B-B14F-4D97-AF65-F5344CB8AC3E}">
        <p14:creationId xmlns:p14="http://schemas.microsoft.com/office/powerpoint/2010/main" val="77796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rgbClr val="003399"/>
          </a:solidFill>
          <a:latin typeface="+mj-lt"/>
          <a:ea typeface="+mj-ea"/>
          <a:cs typeface="+mj-cs"/>
        </a:defRPr>
      </a:lvl1pPr>
      <a:lvl2pPr algn="ctr" rtl="0" eaLnBrk="0" fontAlgn="base" hangingPunct="0">
        <a:spcBef>
          <a:spcPct val="0"/>
        </a:spcBef>
        <a:spcAft>
          <a:spcPct val="0"/>
        </a:spcAft>
        <a:defRPr sz="4400">
          <a:solidFill>
            <a:srgbClr val="003399"/>
          </a:solidFill>
          <a:latin typeface="Arial" charset="0"/>
        </a:defRPr>
      </a:lvl2pPr>
      <a:lvl3pPr algn="ctr" rtl="0" eaLnBrk="0" fontAlgn="base" hangingPunct="0">
        <a:spcBef>
          <a:spcPct val="0"/>
        </a:spcBef>
        <a:spcAft>
          <a:spcPct val="0"/>
        </a:spcAft>
        <a:defRPr sz="4400">
          <a:solidFill>
            <a:srgbClr val="003399"/>
          </a:solidFill>
          <a:latin typeface="Arial" charset="0"/>
        </a:defRPr>
      </a:lvl3pPr>
      <a:lvl4pPr algn="ctr" rtl="0" eaLnBrk="0" fontAlgn="base" hangingPunct="0">
        <a:spcBef>
          <a:spcPct val="0"/>
        </a:spcBef>
        <a:spcAft>
          <a:spcPct val="0"/>
        </a:spcAft>
        <a:defRPr sz="4400">
          <a:solidFill>
            <a:srgbClr val="003399"/>
          </a:solidFill>
          <a:latin typeface="Arial" charset="0"/>
        </a:defRPr>
      </a:lvl4pPr>
      <a:lvl5pPr algn="ctr" rtl="0" eaLnBrk="0" fontAlgn="base" hangingPunct="0">
        <a:spcBef>
          <a:spcPct val="0"/>
        </a:spcBef>
        <a:spcAft>
          <a:spcPct val="0"/>
        </a:spcAft>
        <a:defRPr sz="4400">
          <a:solidFill>
            <a:srgbClr val="003399"/>
          </a:solidFill>
          <a:latin typeface="Arial" charset="0"/>
        </a:defRPr>
      </a:lvl5pPr>
      <a:lvl6pPr marL="457200" algn="ctr" rtl="0" fontAlgn="base">
        <a:spcBef>
          <a:spcPct val="0"/>
        </a:spcBef>
        <a:spcAft>
          <a:spcPct val="0"/>
        </a:spcAft>
        <a:defRPr sz="4400">
          <a:solidFill>
            <a:srgbClr val="003399"/>
          </a:solidFill>
          <a:latin typeface="Arial" charset="0"/>
        </a:defRPr>
      </a:lvl6pPr>
      <a:lvl7pPr marL="914400" algn="ctr" rtl="0" fontAlgn="base">
        <a:spcBef>
          <a:spcPct val="0"/>
        </a:spcBef>
        <a:spcAft>
          <a:spcPct val="0"/>
        </a:spcAft>
        <a:defRPr sz="4400">
          <a:solidFill>
            <a:srgbClr val="003399"/>
          </a:solidFill>
          <a:latin typeface="Arial" charset="0"/>
        </a:defRPr>
      </a:lvl7pPr>
      <a:lvl8pPr marL="1371600" algn="ctr" rtl="0" fontAlgn="base">
        <a:spcBef>
          <a:spcPct val="0"/>
        </a:spcBef>
        <a:spcAft>
          <a:spcPct val="0"/>
        </a:spcAft>
        <a:defRPr sz="4400">
          <a:solidFill>
            <a:srgbClr val="003399"/>
          </a:solidFill>
          <a:latin typeface="Arial" charset="0"/>
        </a:defRPr>
      </a:lvl8pPr>
      <a:lvl9pPr marL="1828800" algn="ctr" rtl="0" fontAlgn="base">
        <a:spcBef>
          <a:spcPct val="0"/>
        </a:spcBef>
        <a:spcAft>
          <a:spcPct val="0"/>
        </a:spcAft>
        <a:defRPr sz="4400">
          <a:solidFill>
            <a:srgbClr val="003399"/>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CCFF"/>
            </a:gs>
            <a:gs pos="50000">
              <a:srgbClr val="FFFFFF"/>
            </a:gs>
            <a:gs pos="100000">
              <a:srgbClr val="99CC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defRPr/>
            </a:pPr>
            <a:endParaRPr lang="en-US">
              <a:solidFill>
                <a:srgbClr val="000000"/>
              </a:solidFill>
              <a:latin typeface="Time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defRPr/>
            </a:pPr>
            <a:endParaRPr lang="en-US">
              <a:solidFill>
                <a:srgbClr val="000000"/>
              </a:solidFill>
              <a:latin typeface="Time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defRPr/>
            </a:pPr>
            <a:fld id="{FA703235-BC5A-4F9F-84BD-2ADBD518EC33}" type="slidenum">
              <a:rPr lang="en-GB">
                <a:solidFill>
                  <a:srgbClr val="000000"/>
                </a:solidFill>
                <a:latin typeface="Times"/>
              </a:rPr>
              <a:pPr eaLnBrk="0" fontAlgn="base" hangingPunct="0">
                <a:spcBef>
                  <a:spcPct val="0"/>
                </a:spcBef>
                <a:spcAft>
                  <a:spcPct val="0"/>
                </a:spcAft>
                <a:defRPr/>
              </a:pPr>
              <a:t>‹#›</a:t>
            </a:fld>
            <a:endParaRPr lang="en-GB">
              <a:solidFill>
                <a:srgbClr val="000000"/>
              </a:solidFill>
              <a:latin typeface="Times"/>
            </a:endParaRPr>
          </a:p>
        </p:txBody>
      </p:sp>
    </p:spTree>
    <p:extLst>
      <p:ext uri="{BB962C8B-B14F-4D97-AF65-F5344CB8AC3E}">
        <p14:creationId xmlns:p14="http://schemas.microsoft.com/office/powerpoint/2010/main" val="2688351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rgbClr val="003399"/>
          </a:solidFill>
          <a:latin typeface="+mj-lt"/>
          <a:ea typeface="+mj-ea"/>
          <a:cs typeface="+mj-cs"/>
        </a:defRPr>
      </a:lvl1pPr>
      <a:lvl2pPr algn="ctr" rtl="0" eaLnBrk="0" fontAlgn="base" hangingPunct="0">
        <a:spcBef>
          <a:spcPct val="0"/>
        </a:spcBef>
        <a:spcAft>
          <a:spcPct val="0"/>
        </a:spcAft>
        <a:defRPr sz="4400">
          <a:solidFill>
            <a:srgbClr val="003399"/>
          </a:solidFill>
          <a:latin typeface="Arial" charset="0"/>
        </a:defRPr>
      </a:lvl2pPr>
      <a:lvl3pPr algn="ctr" rtl="0" eaLnBrk="0" fontAlgn="base" hangingPunct="0">
        <a:spcBef>
          <a:spcPct val="0"/>
        </a:spcBef>
        <a:spcAft>
          <a:spcPct val="0"/>
        </a:spcAft>
        <a:defRPr sz="4400">
          <a:solidFill>
            <a:srgbClr val="003399"/>
          </a:solidFill>
          <a:latin typeface="Arial" charset="0"/>
        </a:defRPr>
      </a:lvl3pPr>
      <a:lvl4pPr algn="ctr" rtl="0" eaLnBrk="0" fontAlgn="base" hangingPunct="0">
        <a:spcBef>
          <a:spcPct val="0"/>
        </a:spcBef>
        <a:spcAft>
          <a:spcPct val="0"/>
        </a:spcAft>
        <a:defRPr sz="4400">
          <a:solidFill>
            <a:srgbClr val="003399"/>
          </a:solidFill>
          <a:latin typeface="Arial" charset="0"/>
        </a:defRPr>
      </a:lvl4pPr>
      <a:lvl5pPr algn="ctr" rtl="0" eaLnBrk="0" fontAlgn="base" hangingPunct="0">
        <a:spcBef>
          <a:spcPct val="0"/>
        </a:spcBef>
        <a:spcAft>
          <a:spcPct val="0"/>
        </a:spcAft>
        <a:defRPr sz="4400">
          <a:solidFill>
            <a:srgbClr val="003399"/>
          </a:solidFill>
          <a:latin typeface="Arial" charset="0"/>
        </a:defRPr>
      </a:lvl5pPr>
      <a:lvl6pPr marL="457200" algn="ctr" rtl="0" fontAlgn="base">
        <a:spcBef>
          <a:spcPct val="0"/>
        </a:spcBef>
        <a:spcAft>
          <a:spcPct val="0"/>
        </a:spcAft>
        <a:defRPr sz="4400">
          <a:solidFill>
            <a:srgbClr val="003399"/>
          </a:solidFill>
          <a:latin typeface="Arial" charset="0"/>
        </a:defRPr>
      </a:lvl6pPr>
      <a:lvl7pPr marL="914400" algn="ctr" rtl="0" fontAlgn="base">
        <a:spcBef>
          <a:spcPct val="0"/>
        </a:spcBef>
        <a:spcAft>
          <a:spcPct val="0"/>
        </a:spcAft>
        <a:defRPr sz="4400">
          <a:solidFill>
            <a:srgbClr val="003399"/>
          </a:solidFill>
          <a:latin typeface="Arial" charset="0"/>
        </a:defRPr>
      </a:lvl7pPr>
      <a:lvl8pPr marL="1371600" algn="ctr" rtl="0" fontAlgn="base">
        <a:spcBef>
          <a:spcPct val="0"/>
        </a:spcBef>
        <a:spcAft>
          <a:spcPct val="0"/>
        </a:spcAft>
        <a:defRPr sz="4400">
          <a:solidFill>
            <a:srgbClr val="003399"/>
          </a:solidFill>
          <a:latin typeface="Arial" charset="0"/>
        </a:defRPr>
      </a:lvl8pPr>
      <a:lvl9pPr marL="1828800" algn="ctr" rtl="0" fontAlgn="base">
        <a:spcBef>
          <a:spcPct val="0"/>
        </a:spcBef>
        <a:spcAft>
          <a:spcPct val="0"/>
        </a:spcAft>
        <a:defRPr sz="4400">
          <a:solidFill>
            <a:srgbClr val="003399"/>
          </a:solidFill>
          <a:latin typeface="Arial" charset="0"/>
        </a:defRPr>
      </a:lvl9pPr>
    </p:titleStyle>
    <p:bodyStyle>
      <a:lvl1pPr marL="342900" indent="-342900" algn="l" rtl="0" eaLnBrk="0" fontAlgn="base" hangingPunct="0">
        <a:spcBef>
          <a:spcPct val="20000"/>
        </a:spcBef>
        <a:spcAft>
          <a:spcPct val="0"/>
        </a:spcAft>
        <a:buClr>
          <a:srgbClr val="003399"/>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3.jpg"/><Relationship Id="rId7" Type="http://schemas.openxmlformats.org/officeDocument/2006/relationships/diagramColors" Target="../diagrams/colors3.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48.jpg"/><Relationship Id="rId13" Type="http://schemas.openxmlformats.org/officeDocument/2006/relationships/image" Target="../media/image53.jpg"/><Relationship Id="rId3" Type="http://schemas.openxmlformats.org/officeDocument/2006/relationships/image" Target="../media/image43.jpg"/><Relationship Id="rId7" Type="http://schemas.openxmlformats.org/officeDocument/2006/relationships/image" Target="../media/image47.jpg"/><Relationship Id="rId12" Type="http://schemas.openxmlformats.org/officeDocument/2006/relationships/image" Target="../media/image5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46.jpg"/><Relationship Id="rId11" Type="http://schemas.openxmlformats.org/officeDocument/2006/relationships/image" Target="../media/image51.jpeg"/><Relationship Id="rId5" Type="http://schemas.openxmlformats.org/officeDocument/2006/relationships/image" Target="../media/image45.jpg"/><Relationship Id="rId10" Type="http://schemas.openxmlformats.org/officeDocument/2006/relationships/image" Target="../media/image50.jpg"/><Relationship Id="rId4" Type="http://schemas.openxmlformats.org/officeDocument/2006/relationships/image" Target="../media/image44.jpg"/><Relationship Id="rId9" Type="http://schemas.openxmlformats.org/officeDocument/2006/relationships/image" Target="../media/image49.jp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2684" y="2206625"/>
            <a:ext cx="8153400" cy="2060575"/>
          </a:xfrm>
        </p:spPr>
        <p:txBody>
          <a:bodyPr>
            <a:noAutofit/>
          </a:bodyPr>
          <a:lstStyle/>
          <a:p>
            <a:r>
              <a:rPr lang="en-US" sz="2400" b="1" dirty="0" err="1">
                <a:latin typeface="Arial Black" panose="020B0A04020102020204" pitchFamily="34" charset="0"/>
                <a:ea typeface="+mn-ea"/>
                <a:cs typeface="Arial" panose="020B0604020202020204" pitchFamily="34" charset="0"/>
              </a:rPr>
              <a:t>Phycoremediation</a:t>
            </a:r>
            <a:r>
              <a:rPr lang="en-US" sz="2400" b="1" dirty="0">
                <a:latin typeface="Arial Black" panose="020B0A04020102020204" pitchFamily="34" charset="0"/>
                <a:ea typeface="+mn-ea"/>
                <a:cs typeface="Arial" panose="020B0604020202020204" pitchFamily="34" charset="0"/>
              </a:rPr>
              <a:t> of Olive Mill Wastewater (OMW) Using Cyanobacteria for Sustainable </a:t>
            </a:r>
            <a:r>
              <a:rPr lang="en-US" sz="2400" b="1" dirty="0" err="1">
                <a:latin typeface="Arial Black" panose="020B0A04020102020204" pitchFamily="34" charset="0"/>
                <a:ea typeface="+mn-ea"/>
                <a:cs typeface="Arial" panose="020B0604020202020204" pitchFamily="34" charset="0"/>
              </a:rPr>
              <a:t>Biofertilizer</a:t>
            </a:r>
            <a:r>
              <a:rPr lang="en-US" sz="2400" b="1" dirty="0">
                <a:latin typeface="Arial Black" panose="020B0A04020102020204" pitchFamily="34" charset="0"/>
                <a:ea typeface="+mn-ea"/>
                <a:cs typeface="Arial" panose="020B0604020202020204" pitchFamily="34" charset="0"/>
              </a:rPr>
              <a:t> and Biofuel Production</a:t>
            </a:r>
          </a:p>
        </p:txBody>
      </p:sp>
      <p:sp>
        <p:nvSpPr>
          <p:cNvPr id="3" name="Subtitle 2"/>
          <p:cNvSpPr>
            <a:spLocks noGrp="1"/>
          </p:cNvSpPr>
          <p:nvPr>
            <p:ph type="subTitle" idx="1"/>
          </p:nvPr>
        </p:nvSpPr>
        <p:spPr>
          <a:xfrm>
            <a:off x="609599" y="4572000"/>
            <a:ext cx="7696199" cy="1981200"/>
          </a:xfrm>
        </p:spPr>
        <p:txBody>
          <a:bodyPr>
            <a:normAutofit fontScale="62500" lnSpcReduction="20000"/>
          </a:bodyPr>
          <a:lstStyle/>
          <a:p>
            <a:r>
              <a:rPr lang="it-IT" sz="3500" b="1" dirty="0" smtClean="0">
                <a:solidFill>
                  <a:schemeClr val="accent1"/>
                </a:solidFill>
                <a:latin typeface="Arial Black" panose="020B0A04020102020204" pitchFamily="34" charset="0"/>
                <a:cs typeface="Arial" panose="020B0604020202020204" pitchFamily="34" charset="0"/>
              </a:rPr>
              <a:t>Soha S.M. Moustafa</a:t>
            </a:r>
            <a:r>
              <a:rPr lang="it-IT" sz="3500" b="1" baseline="30000" dirty="0" smtClean="0">
                <a:solidFill>
                  <a:schemeClr val="accent1"/>
                </a:solidFill>
                <a:latin typeface="Arial Black" panose="020B0A04020102020204" pitchFamily="34" charset="0"/>
                <a:cs typeface="Arial" panose="020B0604020202020204" pitchFamily="34" charset="0"/>
              </a:rPr>
              <a:t>1</a:t>
            </a:r>
            <a:r>
              <a:rPr lang="it-IT" sz="3500" b="1" dirty="0" smtClean="0">
                <a:solidFill>
                  <a:schemeClr val="accent1"/>
                </a:solidFill>
                <a:latin typeface="Arial Black" panose="020B0A04020102020204" pitchFamily="34" charset="0"/>
                <a:cs typeface="Arial" panose="020B0604020202020204" pitchFamily="34" charset="0"/>
              </a:rPr>
              <a:t> and Hassan I. El Shimi</a:t>
            </a:r>
            <a:r>
              <a:rPr lang="it-IT" sz="3500" b="1" baseline="30000" dirty="0" smtClean="0">
                <a:solidFill>
                  <a:schemeClr val="accent1"/>
                </a:solidFill>
                <a:latin typeface="Arial Black" panose="020B0A04020102020204" pitchFamily="34" charset="0"/>
                <a:cs typeface="Arial" panose="020B0604020202020204" pitchFamily="34" charset="0"/>
              </a:rPr>
              <a:t>2</a:t>
            </a:r>
          </a:p>
          <a:p>
            <a:endParaRPr lang="it-IT" sz="3800" b="1" baseline="30000" dirty="0" smtClean="0">
              <a:solidFill>
                <a:schemeClr val="accent1"/>
              </a:solidFill>
              <a:latin typeface="Arial" panose="020B0604020202020204" pitchFamily="34" charset="0"/>
              <a:cs typeface="Arial" panose="020B0604020202020204" pitchFamily="34" charset="0"/>
            </a:endParaRPr>
          </a:p>
          <a:p>
            <a:pPr algn="l"/>
            <a:r>
              <a:rPr lang="en-US" sz="2300" b="1" baseline="30000" dirty="0" smtClean="0">
                <a:solidFill>
                  <a:schemeClr val="tx1">
                    <a:lumMod val="50000"/>
                    <a:lumOff val="50000"/>
                  </a:schemeClr>
                </a:solidFill>
                <a:latin typeface="Arial" panose="020B0604020202020204" pitchFamily="34" charset="0"/>
                <a:cs typeface="Arial" panose="020B0604020202020204" pitchFamily="34" charset="0"/>
              </a:rPr>
              <a:t>1 </a:t>
            </a:r>
            <a:r>
              <a:rPr lang="en-US" sz="2300" b="1" dirty="0" smtClean="0">
                <a:solidFill>
                  <a:schemeClr val="tx1">
                    <a:lumMod val="50000"/>
                    <a:lumOff val="50000"/>
                  </a:schemeClr>
                </a:solidFill>
                <a:latin typeface="Arial" panose="020B0604020202020204" pitchFamily="34" charset="0"/>
                <a:cs typeface="Arial" panose="020B0604020202020204" pitchFamily="34" charset="0"/>
              </a:rPr>
              <a:t>Microbiology </a:t>
            </a:r>
            <a:r>
              <a:rPr lang="en-US" sz="2300" b="1" dirty="0">
                <a:solidFill>
                  <a:schemeClr val="tx1">
                    <a:lumMod val="50000"/>
                    <a:lumOff val="50000"/>
                  </a:schemeClr>
                </a:solidFill>
                <a:latin typeface="Arial" panose="020B0604020202020204" pitchFamily="34" charset="0"/>
                <a:cs typeface="Arial" panose="020B0604020202020204" pitchFamily="34" charset="0"/>
              </a:rPr>
              <a:t>Department, Soils, Water and Environment Research Institute (SWERI), </a:t>
            </a:r>
            <a:r>
              <a:rPr lang="en-US" sz="2300" b="1" dirty="0" smtClean="0">
                <a:solidFill>
                  <a:schemeClr val="tx1">
                    <a:lumMod val="50000"/>
                    <a:lumOff val="50000"/>
                  </a:schemeClr>
                </a:solidFill>
                <a:latin typeface="Arial" panose="020B0604020202020204" pitchFamily="34" charset="0"/>
                <a:cs typeface="Arial" panose="020B0604020202020204" pitchFamily="34" charset="0"/>
              </a:rPr>
              <a:t>  </a:t>
            </a:r>
          </a:p>
          <a:p>
            <a:pPr algn="l"/>
            <a:r>
              <a:rPr lang="en-US" sz="2300" b="1" dirty="0">
                <a:solidFill>
                  <a:schemeClr val="tx1">
                    <a:lumMod val="50000"/>
                    <a:lumOff val="50000"/>
                  </a:schemeClr>
                </a:solidFill>
                <a:latin typeface="Arial" panose="020B0604020202020204" pitchFamily="34" charset="0"/>
                <a:cs typeface="Arial" panose="020B0604020202020204" pitchFamily="34" charset="0"/>
              </a:rPr>
              <a:t> </a:t>
            </a:r>
            <a:r>
              <a:rPr lang="en-US" sz="2300" b="1" dirty="0" smtClean="0">
                <a:solidFill>
                  <a:schemeClr val="tx1">
                    <a:lumMod val="50000"/>
                    <a:lumOff val="50000"/>
                  </a:schemeClr>
                </a:solidFill>
                <a:latin typeface="Arial" panose="020B0604020202020204" pitchFamily="34" charset="0"/>
                <a:cs typeface="Arial" panose="020B0604020202020204" pitchFamily="34" charset="0"/>
              </a:rPr>
              <a:t> Agricultural </a:t>
            </a:r>
            <a:r>
              <a:rPr lang="en-US" sz="2300" b="1" dirty="0">
                <a:solidFill>
                  <a:schemeClr val="tx1">
                    <a:lumMod val="50000"/>
                    <a:lumOff val="50000"/>
                  </a:schemeClr>
                </a:solidFill>
                <a:latin typeface="Arial" panose="020B0604020202020204" pitchFamily="34" charset="0"/>
                <a:cs typeface="Arial" panose="020B0604020202020204" pitchFamily="34" charset="0"/>
              </a:rPr>
              <a:t>Research Center (ARC), </a:t>
            </a:r>
            <a:r>
              <a:rPr lang="en-US" sz="2300" b="1" dirty="0" smtClean="0">
                <a:solidFill>
                  <a:schemeClr val="tx1">
                    <a:lumMod val="50000"/>
                    <a:lumOff val="50000"/>
                  </a:schemeClr>
                </a:solidFill>
                <a:latin typeface="Arial" panose="020B0604020202020204" pitchFamily="34" charset="0"/>
                <a:cs typeface="Arial" panose="020B0604020202020204" pitchFamily="34" charset="0"/>
              </a:rPr>
              <a:t>Egypt</a:t>
            </a:r>
            <a:endParaRPr lang="en-US" sz="2300" b="1" dirty="0">
              <a:solidFill>
                <a:schemeClr val="tx1">
                  <a:lumMod val="50000"/>
                  <a:lumOff val="50000"/>
                </a:schemeClr>
              </a:solidFill>
              <a:latin typeface="Arial" panose="020B0604020202020204" pitchFamily="34" charset="0"/>
              <a:cs typeface="Arial" panose="020B0604020202020204" pitchFamily="34" charset="0"/>
            </a:endParaRPr>
          </a:p>
          <a:p>
            <a:pPr algn="l"/>
            <a:r>
              <a:rPr lang="en-US" sz="2300" b="1" baseline="30000" dirty="0" smtClean="0">
                <a:solidFill>
                  <a:schemeClr val="tx1">
                    <a:lumMod val="50000"/>
                    <a:lumOff val="50000"/>
                  </a:schemeClr>
                </a:solidFill>
                <a:latin typeface="Arial" panose="020B0604020202020204" pitchFamily="34" charset="0"/>
                <a:cs typeface="Arial" panose="020B0604020202020204" pitchFamily="34" charset="0"/>
              </a:rPr>
              <a:t>2 </a:t>
            </a:r>
            <a:r>
              <a:rPr lang="en-US" sz="2300" b="1" dirty="0" smtClean="0">
                <a:solidFill>
                  <a:schemeClr val="tx1">
                    <a:lumMod val="50000"/>
                    <a:lumOff val="50000"/>
                  </a:schemeClr>
                </a:solidFill>
                <a:latin typeface="Arial" panose="020B0604020202020204" pitchFamily="34" charset="0"/>
                <a:cs typeface="Arial" panose="020B0604020202020204" pitchFamily="34" charset="0"/>
              </a:rPr>
              <a:t>Chemical </a:t>
            </a:r>
            <a:r>
              <a:rPr lang="en-US" sz="2300" b="1" dirty="0">
                <a:solidFill>
                  <a:schemeClr val="tx1">
                    <a:lumMod val="50000"/>
                    <a:lumOff val="50000"/>
                  </a:schemeClr>
                </a:solidFill>
                <a:latin typeface="Arial" panose="020B0604020202020204" pitchFamily="34" charset="0"/>
                <a:cs typeface="Arial" panose="020B0604020202020204" pitchFamily="34" charset="0"/>
              </a:rPr>
              <a:t>Engineering Department, Faculty of Engineering, Cairo University, Egypt</a:t>
            </a:r>
          </a:p>
          <a:p>
            <a:pPr algn="l"/>
            <a:r>
              <a:rPr lang="it-IT" sz="2300" b="1" dirty="0" smtClean="0">
                <a:solidFill>
                  <a:schemeClr val="tx1">
                    <a:lumMod val="50000"/>
                    <a:lumOff val="50000"/>
                  </a:schemeClr>
                </a:solidFill>
                <a:latin typeface="Arial" panose="020B0604020202020204" pitchFamily="34" charset="0"/>
                <a:cs typeface="Arial" panose="020B0604020202020204" pitchFamily="34" charset="0"/>
              </a:rPr>
              <a:t> </a:t>
            </a:r>
            <a:endParaRPr lang="it-IT" sz="2300" b="1" dirty="0">
              <a:solidFill>
                <a:schemeClr val="tx1">
                  <a:lumMod val="50000"/>
                  <a:lumOff val="50000"/>
                </a:schemeClr>
              </a:solidFill>
              <a:latin typeface="Arial" panose="020B0604020202020204" pitchFamily="34" charset="0"/>
              <a:cs typeface="Arial" panose="020B0604020202020204" pitchFamily="34" charset="0"/>
            </a:endParaRPr>
          </a:p>
          <a:p>
            <a:r>
              <a:rPr lang="it-IT" sz="2200" b="1" dirty="0" smtClean="0">
                <a:solidFill>
                  <a:schemeClr val="tx1"/>
                </a:solidFill>
                <a:latin typeface="Arial Black" panose="020B0A04020102020204" pitchFamily="34" charset="0"/>
                <a:cs typeface="Arial" panose="020B0604020202020204" pitchFamily="34" charset="0"/>
              </a:rPr>
              <a:t>Dubai, UAE in April 25</a:t>
            </a:r>
            <a:r>
              <a:rPr lang="it-IT" sz="2200" b="1" baseline="30000" dirty="0" smtClean="0">
                <a:solidFill>
                  <a:schemeClr val="tx1"/>
                </a:solidFill>
                <a:latin typeface="Arial Black" panose="020B0A04020102020204" pitchFamily="34" charset="0"/>
                <a:cs typeface="Arial" panose="020B0604020202020204" pitchFamily="34" charset="0"/>
              </a:rPr>
              <a:t>th</a:t>
            </a:r>
            <a:r>
              <a:rPr lang="it-IT" sz="2200" b="1" dirty="0" smtClean="0">
                <a:solidFill>
                  <a:schemeClr val="tx1"/>
                </a:solidFill>
                <a:latin typeface="Arial Black" panose="020B0A04020102020204" pitchFamily="34" charset="0"/>
                <a:cs typeface="Arial" panose="020B0604020202020204" pitchFamily="34" charset="0"/>
              </a:rPr>
              <a:t>, 2016</a:t>
            </a:r>
            <a:endParaRPr lang="en-US" sz="2200" b="1" dirty="0">
              <a:solidFill>
                <a:schemeClr val="tx1"/>
              </a:solidFill>
              <a:latin typeface="Arial Black" panose="020B0A040201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5236" y="76200"/>
            <a:ext cx="693419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799" y="1403060"/>
            <a:ext cx="936625" cy="11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https://i1.rgstatic.net/ii/institution.image/AS%3A267480184885249@1440783653193_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371600"/>
            <a:ext cx="1120775" cy="1219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34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2057400"/>
            <a:ext cx="8001001" cy="4449763"/>
          </a:xfrm>
        </p:spPr>
        <p:txBody>
          <a:bodyPr>
            <a:normAutofit/>
          </a:bodyPr>
          <a:lstStyle/>
          <a:p>
            <a:pPr marL="0" indent="0">
              <a:buNone/>
            </a:pPr>
            <a:endParaRPr lang="en-US" sz="2400" b="1" dirty="0" smtClean="0">
              <a:latin typeface="Arial" panose="020B0604020202020204" pitchFamily="34" charset="0"/>
              <a:cs typeface="Arial" panose="020B0604020202020204" pitchFamily="34" charset="0"/>
            </a:endParaRPr>
          </a:p>
          <a:p>
            <a:pPr marL="0" indent="0">
              <a:buClr>
                <a:schemeClr val="accent3"/>
              </a:buClr>
              <a:buSzPct val="95000"/>
              <a:buNone/>
              <a:defRPr/>
            </a:pPr>
            <a:r>
              <a:rPr lang="en-US" sz="2800" b="1" dirty="0" err="1">
                <a:latin typeface="Arial" panose="020B0604020202020204" pitchFamily="34" charset="0"/>
                <a:cs typeface="Arial" panose="020B0604020202020204" pitchFamily="34" charset="0"/>
              </a:rPr>
              <a:t>Phycoremediation</a:t>
            </a:r>
            <a:r>
              <a:rPr lang="en-US" sz="28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is the process of employing algae for the removal or biotransformation of pollutants, including nutrients and xenobiotics from wastewater and </a:t>
            </a:r>
            <a:r>
              <a:rPr lang="en-US" sz="2800" b="1" dirty="0">
                <a:latin typeface="Arial" panose="020B0604020202020204" pitchFamily="34" charset="0"/>
                <a:cs typeface="Arial" panose="020B0604020202020204" pitchFamily="34" charset="0"/>
              </a:rPr>
              <a:t>CO2 </a:t>
            </a:r>
            <a:r>
              <a:rPr lang="en-US" sz="2800" b="1" dirty="0">
                <a:latin typeface="Arial" panose="020B0604020202020204" pitchFamily="34" charset="0"/>
                <a:cs typeface="Arial" panose="020B0604020202020204" pitchFamily="34" charset="0"/>
              </a:rPr>
              <a:t>from waste air with concomitant biomass propagation.</a:t>
            </a:r>
          </a:p>
          <a:p>
            <a:pPr marL="0" indent="0">
              <a:buNone/>
            </a:pPr>
            <a:endParaRPr lang="en-US"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6" name="Rectangle 5"/>
          <p:cNvSpPr/>
          <p:nvPr/>
        </p:nvSpPr>
        <p:spPr>
          <a:xfrm>
            <a:off x="2209800" y="676870"/>
            <a:ext cx="618630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a:ln w="11430"/>
                <a:solidFill>
                  <a:schemeClr val="accent1"/>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Phycoremediation</a:t>
            </a:r>
            <a:endParaRPr lang="en-US" sz="5400" b="1" cap="none" spc="0" dirty="0">
              <a:ln w="11430"/>
              <a:solidFill>
                <a:schemeClr val="accent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913440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Why Algae?</a:t>
            </a:r>
            <a:endParaRPr lang="en-US" b="1" dirty="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7534953"/>
              </p:ext>
            </p:extLst>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E:\WORKING HOUR\my docs\Untitled.png"/>
          <p:cNvPicPr>
            <a:picLocks noChangeAspect="1" noChangeArrowheads="1"/>
          </p:cNvPicPr>
          <p:nvPr/>
        </p:nvPicPr>
        <p:blipFill>
          <a:blip r:embed="rId7"/>
          <a:srcRect/>
          <a:stretch>
            <a:fillRect/>
          </a:stretch>
        </p:blipFill>
        <p:spPr bwMode="auto">
          <a:xfrm>
            <a:off x="4648200" y="1447800"/>
            <a:ext cx="4038600" cy="4419600"/>
          </a:xfrm>
          <a:prstGeom prst="rect">
            <a:avLst/>
          </a:prstGeom>
          <a:ln>
            <a:noFill/>
          </a:ln>
          <a:effectLst>
            <a:softEdge rad="112500"/>
          </a:effectLst>
        </p:spPr>
      </p:pic>
    </p:spTree>
    <p:extLst>
      <p:ext uri="{BB962C8B-B14F-4D97-AF65-F5344CB8AC3E}">
        <p14:creationId xmlns:p14="http://schemas.microsoft.com/office/powerpoint/2010/main" val="913083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47296"/>
            <a:ext cx="3581400" cy="1143000"/>
          </a:xfrm>
        </p:spPr>
        <p:txBody>
          <a:bodyPr/>
          <a:lstStyle/>
          <a:p>
            <a:r>
              <a:rPr lang="en-US" b="1" dirty="0" smtClean="0">
                <a:latin typeface="Arial" panose="020B0604020202020204" pitchFamily="34" charset="0"/>
                <a:cs typeface="Arial" panose="020B0604020202020204" pitchFamily="34" charset="0"/>
              </a:rPr>
              <a:t>Materials</a:t>
            </a:r>
            <a:endParaRPr lang="en-US"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7" y="78828"/>
            <a:ext cx="3208283" cy="15408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7557" y="2217241"/>
            <a:ext cx="4495800" cy="3628697"/>
          </a:xfrm>
          <a:prstGeom prst="rect">
            <a:avLst/>
          </a:prstGeom>
        </p:spPr>
      </p:pic>
      <p:pic>
        <p:nvPicPr>
          <p:cNvPr id="10" name="Picture 6" descr="C:\Users\DELL\Downloads\9738608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48" y="2193593"/>
            <a:ext cx="3429000"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4316460" y="1447800"/>
            <a:ext cx="4666727"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rgbClr val="85A644"/>
                </a:solidFill>
                <a:effectLst/>
              </a:rPr>
              <a:t>1)Blue Green Algae</a:t>
            </a:r>
            <a:endParaRPr lang="en-US" sz="4400" b="1" cap="none" spc="0" dirty="0">
              <a:ln/>
              <a:solidFill>
                <a:srgbClr val="85A644"/>
              </a:solidFill>
              <a:effectLst/>
            </a:endParaRPr>
          </a:p>
        </p:txBody>
      </p:sp>
      <p:sp>
        <p:nvSpPr>
          <p:cNvPr id="13" name="Rectangle 12"/>
          <p:cNvSpPr/>
          <p:nvPr/>
        </p:nvSpPr>
        <p:spPr>
          <a:xfrm>
            <a:off x="228600" y="4800600"/>
            <a:ext cx="3681248"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chemeClr val="bg2">
                    <a:lumMod val="25000"/>
                  </a:schemeClr>
                </a:solidFill>
                <a:effectLst/>
              </a:rPr>
              <a:t>2) Olive Mill Wastewater (OMW)</a:t>
            </a:r>
            <a:endParaRPr lang="en-US" sz="3600" b="1" cap="none" spc="0" dirty="0">
              <a:ln/>
              <a:solidFill>
                <a:schemeClr val="bg2">
                  <a:lumMod val="25000"/>
                </a:schemeClr>
              </a:solidFill>
              <a:effectLst/>
            </a:endParaRPr>
          </a:p>
        </p:txBody>
      </p:sp>
    </p:spTree>
    <p:extLst>
      <p:ext uri="{BB962C8B-B14F-4D97-AF65-F5344CB8AC3E}">
        <p14:creationId xmlns:p14="http://schemas.microsoft.com/office/powerpoint/2010/main" val="931979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895600"/>
            <a:ext cx="7010400" cy="3429000"/>
          </a:xfrm>
        </p:spPr>
        <p:txBody>
          <a:bodyPr>
            <a:normAutofit lnSpcReduction="10000"/>
          </a:bodyPr>
          <a:lstStyle/>
          <a:p>
            <a:pPr marL="0" indent="0">
              <a:buNone/>
            </a:pPr>
            <a:endParaRPr lang="en-US" dirty="0" smtClean="0"/>
          </a:p>
          <a:p>
            <a:pPr marL="0" indent="0">
              <a:buNone/>
            </a:pPr>
            <a:r>
              <a:rPr lang="en-US" dirty="0" smtClean="0"/>
              <a:t>Methanol </a:t>
            </a:r>
            <a:r>
              <a:rPr lang="en-US" dirty="0"/>
              <a:t>(99.8% purity) as a reacting alcohol and concentrated sulfuric acid (H</a:t>
            </a:r>
            <a:r>
              <a:rPr lang="en-US" baseline="-25000" dirty="0"/>
              <a:t>2</a:t>
            </a:r>
            <a:r>
              <a:rPr lang="en-US" dirty="0"/>
              <a:t>SO</a:t>
            </a:r>
            <a:r>
              <a:rPr lang="en-US" baseline="-25000" dirty="0"/>
              <a:t>4 </a:t>
            </a:r>
            <a:r>
              <a:rPr lang="en-US" dirty="0"/>
              <a:t>conc.) as a biodiesel transesterification catalyst are supplied from El-Nasr Pharmaceutical Chemicals Company (ADWIC), Egypt.</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8200" cy="2895600"/>
          </a:xfrm>
          <a:prstGeom prst="rect">
            <a:avLst/>
          </a:prstGeom>
        </p:spPr>
      </p:pic>
      <p:sp>
        <p:nvSpPr>
          <p:cNvPr id="5" name="TextBox 4"/>
          <p:cNvSpPr txBox="1"/>
          <p:nvPr/>
        </p:nvSpPr>
        <p:spPr>
          <a:xfrm>
            <a:off x="1764424" y="1891862"/>
            <a:ext cx="559676" cy="523220"/>
          </a:xfrm>
          <a:prstGeom prst="rect">
            <a:avLst/>
          </a:prstGeom>
          <a:noFill/>
        </p:spPr>
        <p:txBody>
          <a:bodyPr wrap="square" rtlCol="0">
            <a:spAutoFit/>
          </a:bodyPr>
          <a:lstStyle/>
          <a:p>
            <a:r>
              <a:rPr lang="en-US" sz="2800" b="1" dirty="0" smtClean="0">
                <a:solidFill>
                  <a:schemeClr val="tx2"/>
                </a:solidFill>
              </a:rPr>
              <a:t>3)</a:t>
            </a:r>
            <a:endParaRPr lang="en-US" sz="2800" b="1" dirty="0">
              <a:solidFill>
                <a:schemeClr val="tx2"/>
              </a:solidFill>
            </a:endParaRPr>
          </a:p>
        </p:txBody>
      </p:sp>
    </p:spTree>
    <p:extLst>
      <p:ext uri="{BB962C8B-B14F-4D97-AF65-F5344CB8AC3E}">
        <p14:creationId xmlns:p14="http://schemas.microsoft.com/office/powerpoint/2010/main" val="3202955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l_fi" descr="http://en.academic.ru/pictures/enwiki/65/Anabaena_spe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2" y="3255007"/>
            <a:ext cx="3097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il_fi" descr="http://www.bom.hik.se/nesch/anabae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319" y="3248080"/>
            <a:ext cx="3042444" cy="3412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13" descr="SPIRUL~2"/>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213763" y="3255007"/>
            <a:ext cx="2803526" cy="3412017"/>
          </a:xfrm>
        </p:spPr>
      </p:pic>
      <p:sp>
        <p:nvSpPr>
          <p:cNvPr id="7173" name="Rectangle 2"/>
          <p:cNvSpPr txBox="1">
            <a:spLocks noChangeArrowheads="1"/>
          </p:cNvSpPr>
          <p:nvPr/>
        </p:nvSpPr>
        <p:spPr bwMode="auto">
          <a:xfrm>
            <a:off x="325438" y="190500"/>
            <a:ext cx="8208962"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03399"/>
              </a:buClr>
              <a:buChar char="•"/>
              <a:defRPr sz="3200">
                <a:solidFill>
                  <a:schemeClr val="tx1"/>
                </a:solidFill>
                <a:latin typeface="Arial" charset="0"/>
              </a:defRPr>
            </a:lvl1pPr>
            <a:lvl2pPr marL="742950" indent="-285750">
              <a:spcBef>
                <a:spcPct val="20000"/>
              </a:spcBef>
              <a:buClr>
                <a:srgbClr val="FF0000"/>
              </a:buClr>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sz="3600" b="1" dirty="0" smtClean="0">
                <a:ln/>
                <a:solidFill>
                  <a:srgbClr val="2E7F8A"/>
                </a:solidFill>
              </a:rPr>
              <a:t>Blue </a:t>
            </a:r>
            <a:r>
              <a:rPr lang="en-US" sz="3600" b="1" dirty="0">
                <a:ln/>
                <a:solidFill>
                  <a:srgbClr val="2E7F8A"/>
                </a:solidFill>
              </a:rPr>
              <a:t>Green </a:t>
            </a:r>
            <a:r>
              <a:rPr lang="en-US" sz="3600" b="1" dirty="0" smtClean="0">
                <a:ln/>
                <a:solidFill>
                  <a:srgbClr val="2E7F8A"/>
                </a:solidFill>
              </a:rPr>
              <a:t>Algae (Cyanobacteria)</a:t>
            </a:r>
            <a:endParaRPr lang="en-US" sz="3600" b="1" dirty="0">
              <a:ln/>
              <a:solidFill>
                <a:srgbClr val="2E7F8A"/>
              </a:solidFill>
            </a:endParaRPr>
          </a:p>
        </p:txBody>
      </p:sp>
      <p:sp>
        <p:nvSpPr>
          <p:cNvPr id="7175" name="Left Arrow 3"/>
          <p:cNvSpPr>
            <a:spLocks noChangeArrowheads="1"/>
          </p:cNvSpPr>
          <p:nvPr/>
        </p:nvSpPr>
        <p:spPr bwMode="auto">
          <a:xfrm rot="-5400000">
            <a:off x="1427485" y="2851150"/>
            <a:ext cx="477044" cy="483394"/>
          </a:xfrm>
          <a:prstGeom prst="leftArrow">
            <a:avLst>
              <a:gd name="adj1" fmla="val 50000"/>
              <a:gd name="adj2" fmla="val 50034"/>
            </a:avLst>
          </a:prstGeom>
          <a:solidFill>
            <a:schemeClr val="accent1"/>
          </a:solidFill>
          <a:ln w="9525" algn="ctr">
            <a:solidFill>
              <a:schemeClr val="tx1"/>
            </a:solidFill>
            <a:round/>
            <a:headEnd/>
            <a:tailEnd/>
          </a:ln>
        </p:spPr>
        <p:txBody>
          <a:bodyPr/>
          <a:lstStyle>
            <a:lvl1pPr>
              <a:spcBef>
                <a:spcPct val="20000"/>
              </a:spcBef>
              <a:buClr>
                <a:srgbClr val="003399"/>
              </a:buClr>
              <a:buChar char="•"/>
              <a:defRPr sz="3200">
                <a:solidFill>
                  <a:schemeClr val="tx1"/>
                </a:solidFill>
                <a:latin typeface="Arial" charset="0"/>
              </a:defRPr>
            </a:lvl1pPr>
            <a:lvl2pPr marL="742950" indent="-285750">
              <a:spcBef>
                <a:spcPct val="20000"/>
              </a:spcBef>
              <a:buClr>
                <a:srgbClr val="FF0000"/>
              </a:buClr>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ClrTx/>
              <a:buFontTx/>
              <a:buNone/>
            </a:pPr>
            <a:endParaRPr lang="en-CA" altLang="en-US" sz="2400" smtClean="0">
              <a:solidFill>
                <a:srgbClr val="000000"/>
              </a:solidFill>
              <a:latin typeface="Times" charset="0"/>
            </a:endParaRPr>
          </a:p>
        </p:txBody>
      </p:sp>
      <p:sp>
        <p:nvSpPr>
          <p:cNvPr id="7177" name="TextBox 3"/>
          <p:cNvSpPr txBox="1">
            <a:spLocks noChangeArrowheads="1"/>
          </p:cNvSpPr>
          <p:nvPr/>
        </p:nvSpPr>
        <p:spPr bwMode="auto">
          <a:xfrm>
            <a:off x="6084888" y="2352675"/>
            <a:ext cx="27003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0"/>
              </a:spcBef>
              <a:spcAft>
                <a:spcPct val="0"/>
              </a:spcAft>
            </a:pPr>
            <a:r>
              <a:rPr lang="en-US" altLang="en-US" b="1" i="1" dirty="0" smtClean="0">
                <a:solidFill>
                  <a:srgbClr val="0070C0"/>
                </a:solidFill>
              </a:rPr>
              <a:t>Spirulina platensis</a:t>
            </a:r>
          </a:p>
        </p:txBody>
      </p:sp>
      <p:sp>
        <p:nvSpPr>
          <p:cNvPr id="7178" name="TextBox 4"/>
          <p:cNvSpPr txBox="1">
            <a:spLocks noChangeArrowheads="1"/>
          </p:cNvSpPr>
          <p:nvPr/>
        </p:nvSpPr>
        <p:spPr bwMode="auto">
          <a:xfrm>
            <a:off x="3294062" y="2303463"/>
            <a:ext cx="2447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0"/>
              </a:spcBef>
              <a:spcAft>
                <a:spcPct val="0"/>
              </a:spcAft>
            </a:pPr>
            <a:r>
              <a:rPr lang="en-US" altLang="en-US" b="1" i="1" dirty="0" smtClean="0">
                <a:solidFill>
                  <a:srgbClr val="0070C0"/>
                </a:solidFill>
              </a:rPr>
              <a:t>Anabaena </a:t>
            </a:r>
            <a:r>
              <a:rPr lang="en-US" altLang="en-US" b="1" i="1" dirty="0" err="1" smtClean="0">
                <a:solidFill>
                  <a:srgbClr val="0070C0"/>
                </a:solidFill>
              </a:rPr>
              <a:t>oryzae</a:t>
            </a:r>
            <a:r>
              <a:rPr lang="en-US" altLang="en-US" b="1" dirty="0" smtClean="0">
                <a:solidFill>
                  <a:srgbClr val="0070C0"/>
                </a:solidFill>
              </a:rPr>
              <a:t> </a:t>
            </a:r>
          </a:p>
        </p:txBody>
      </p:sp>
      <p:sp>
        <p:nvSpPr>
          <p:cNvPr id="7179" name="TextBox 12"/>
          <p:cNvSpPr txBox="1">
            <a:spLocks noChangeArrowheads="1"/>
          </p:cNvSpPr>
          <p:nvPr/>
        </p:nvSpPr>
        <p:spPr bwMode="auto">
          <a:xfrm>
            <a:off x="325438" y="2303463"/>
            <a:ext cx="2663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0"/>
              </a:spcBef>
              <a:spcAft>
                <a:spcPct val="0"/>
              </a:spcAft>
            </a:pPr>
            <a:r>
              <a:rPr lang="en-US" altLang="en-US" b="1" i="1" dirty="0" err="1" smtClean="0">
                <a:solidFill>
                  <a:srgbClr val="0070C0"/>
                </a:solidFill>
              </a:rPr>
              <a:t>Nostoc</a:t>
            </a:r>
            <a:r>
              <a:rPr lang="en-US" altLang="en-US" b="1" i="1" dirty="0" smtClean="0">
                <a:solidFill>
                  <a:srgbClr val="0070C0"/>
                </a:solidFill>
              </a:rPr>
              <a:t> </a:t>
            </a:r>
            <a:r>
              <a:rPr lang="en-US" altLang="en-US" b="1" i="1" dirty="0" err="1" smtClean="0">
                <a:solidFill>
                  <a:srgbClr val="0070C0"/>
                </a:solidFill>
              </a:rPr>
              <a:t>muscorum</a:t>
            </a:r>
            <a:endParaRPr lang="en-US" altLang="en-US" b="1" i="1" dirty="0" smtClean="0">
              <a:solidFill>
                <a:srgbClr val="0070C0"/>
              </a:solidFill>
            </a:endParaRPr>
          </a:p>
        </p:txBody>
      </p:sp>
      <p:sp>
        <p:nvSpPr>
          <p:cNvPr id="7180" name="Rectangle 13"/>
          <p:cNvSpPr>
            <a:spLocks noChangeArrowheads="1"/>
          </p:cNvSpPr>
          <p:nvPr/>
        </p:nvSpPr>
        <p:spPr bwMode="auto">
          <a:xfrm>
            <a:off x="204978" y="1103313"/>
            <a:ext cx="853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defRPr>
            </a:lvl1pPr>
            <a:lvl2pPr marL="742950" indent="-285750">
              <a:defRPr sz="2400">
                <a:solidFill>
                  <a:schemeClr val="tx1"/>
                </a:solidFill>
                <a:latin typeface="Times" charset="0"/>
              </a:defRPr>
            </a:lvl2pPr>
            <a:lvl3pPr marL="1143000" indent="-228600">
              <a:defRPr sz="2400">
                <a:solidFill>
                  <a:schemeClr val="tx1"/>
                </a:solidFill>
                <a:latin typeface="Times" charset="0"/>
              </a:defRPr>
            </a:lvl3pPr>
            <a:lvl4pPr marL="1600200" indent="-228600">
              <a:defRPr sz="2400">
                <a:solidFill>
                  <a:schemeClr val="tx1"/>
                </a:solidFill>
                <a:latin typeface="Times" charset="0"/>
              </a:defRPr>
            </a:lvl4pPr>
            <a:lvl5pPr marL="2057400" indent="-228600">
              <a:defRPr sz="2400">
                <a:solidFill>
                  <a:schemeClr val="tx1"/>
                </a:solidFill>
                <a:latin typeface="Times" charset="0"/>
              </a:defRPr>
            </a:lvl5pPr>
            <a:lvl6pPr marL="2514600" indent="-228600" eaLnBrk="0" fontAlgn="base" hangingPunct="0">
              <a:spcBef>
                <a:spcPct val="0"/>
              </a:spcBef>
              <a:spcAft>
                <a:spcPct val="0"/>
              </a:spcAft>
              <a:defRPr sz="2400">
                <a:solidFill>
                  <a:schemeClr val="tx1"/>
                </a:solidFill>
                <a:latin typeface="Times" charset="0"/>
              </a:defRPr>
            </a:lvl6pPr>
            <a:lvl7pPr marL="2971800" indent="-228600" eaLnBrk="0" fontAlgn="base" hangingPunct="0">
              <a:spcBef>
                <a:spcPct val="0"/>
              </a:spcBef>
              <a:spcAft>
                <a:spcPct val="0"/>
              </a:spcAft>
              <a:defRPr sz="2400">
                <a:solidFill>
                  <a:schemeClr val="tx1"/>
                </a:solidFill>
                <a:latin typeface="Times" charset="0"/>
              </a:defRPr>
            </a:lvl7pPr>
            <a:lvl8pPr marL="3429000" indent="-228600" eaLnBrk="0" fontAlgn="base" hangingPunct="0">
              <a:spcBef>
                <a:spcPct val="0"/>
              </a:spcBef>
              <a:spcAft>
                <a:spcPct val="0"/>
              </a:spcAft>
              <a:defRPr sz="2400">
                <a:solidFill>
                  <a:schemeClr val="tx1"/>
                </a:solidFill>
                <a:latin typeface="Times" charset="0"/>
              </a:defRPr>
            </a:lvl8pPr>
            <a:lvl9pPr marL="3886200" indent="-228600" eaLnBrk="0" fontAlgn="base" hangingPunct="0">
              <a:spcBef>
                <a:spcPct val="0"/>
              </a:spcBef>
              <a:spcAft>
                <a:spcPct val="0"/>
              </a:spcAft>
              <a:defRPr sz="2400">
                <a:solidFill>
                  <a:schemeClr val="tx1"/>
                </a:solidFill>
                <a:latin typeface="Times" charset="0"/>
              </a:defRPr>
            </a:lvl9pPr>
          </a:lstStyle>
          <a:p>
            <a:pPr eaLnBrk="0" fontAlgn="base" hangingPunct="0">
              <a:spcBef>
                <a:spcPct val="0"/>
              </a:spcBef>
              <a:spcAft>
                <a:spcPct val="0"/>
              </a:spcAft>
            </a:pPr>
            <a:r>
              <a:rPr lang="en-US" altLang="en-US" dirty="0" smtClean="0">
                <a:solidFill>
                  <a:srgbClr val="000000"/>
                </a:solidFill>
              </a:rPr>
              <a:t>Three cyanobacteria strains were kindly supplied from Department of Microbiology; Soils, Water and Environment Research Institute (SWERI); Agricultural Research Center</a:t>
            </a:r>
            <a:r>
              <a:rPr lang="en-US" altLang="en-US" i="1" dirty="0" smtClean="0">
                <a:solidFill>
                  <a:srgbClr val="000000"/>
                </a:solidFill>
              </a:rPr>
              <a:t> </a:t>
            </a:r>
            <a:r>
              <a:rPr lang="en-US" altLang="en-US" dirty="0" smtClean="0">
                <a:solidFill>
                  <a:srgbClr val="000000"/>
                </a:solidFill>
              </a:rPr>
              <a:t>(ARC</a:t>
            </a:r>
            <a:r>
              <a:rPr lang="en-US" altLang="en-US" i="1" dirty="0" smtClean="0">
                <a:solidFill>
                  <a:srgbClr val="000000"/>
                </a:solidFill>
              </a:rPr>
              <a:t>)</a:t>
            </a:r>
            <a:r>
              <a:rPr lang="en-US" altLang="en-US" dirty="0" smtClean="0">
                <a:solidFill>
                  <a:srgbClr val="000000"/>
                </a:solidFill>
              </a:rPr>
              <a:t>, Giza, Egypt. </a:t>
            </a:r>
          </a:p>
        </p:txBody>
      </p:sp>
      <p:sp>
        <p:nvSpPr>
          <p:cNvPr id="14" name="Left Arrow 3"/>
          <p:cNvSpPr>
            <a:spLocks noChangeArrowheads="1"/>
          </p:cNvSpPr>
          <p:nvPr/>
        </p:nvSpPr>
        <p:spPr bwMode="auto">
          <a:xfrm rot="-5400000">
            <a:off x="7196534" y="2851150"/>
            <a:ext cx="477044" cy="483394"/>
          </a:xfrm>
          <a:prstGeom prst="leftArrow">
            <a:avLst>
              <a:gd name="adj1" fmla="val 50000"/>
              <a:gd name="adj2" fmla="val 50034"/>
            </a:avLst>
          </a:prstGeom>
          <a:solidFill>
            <a:schemeClr val="accent1"/>
          </a:solidFill>
          <a:ln w="9525" algn="ctr">
            <a:solidFill>
              <a:schemeClr val="tx1"/>
            </a:solidFill>
            <a:round/>
            <a:headEnd/>
            <a:tailEnd/>
          </a:ln>
        </p:spPr>
        <p:txBody>
          <a:bodyPr/>
          <a:lstStyle>
            <a:lvl1pPr>
              <a:spcBef>
                <a:spcPct val="20000"/>
              </a:spcBef>
              <a:buClr>
                <a:srgbClr val="003399"/>
              </a:buClr>
              <a:buChar char="•"/>
              <a:defRPr sz="3200">
                <a:solidFill>
                  <a:schemeClr val="tx1"/>
                </a:solidFill>
                <a:latin typeface="Arial" charset="0"/>
              </a:defRPr>
            </a:lvl1pPr>
            <a:lvl2pPr marL="742950" indent="-285750">
              <a:spcBef>
                <a:spcPct val="20000"/>
              </a:spcBef>
              <a:buClr>
                <a:srgbClr val="FF0000"/>
              </a:buClr>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ClrTx/>
              <a:buFontTx/>
              <a:buNone/>
            </a:pPr>
            <a:endParaRPr lang="en-CA" altLang="en-US" sz="2400" smtClean="0">
              <a:solidFill>
                <a:srgbClr val="000000"/>
              </a:solidFill>
              <a:latin typeface="Times" charset="0"/>
            </a:endParaRPr>
          </a:p>
        </p:txBody>
      </p:sp>
      <p:sp>
        <p:nvSpPr>
          <p:cNvPr id="15" name="Left Arrow 3"/>
          <p:cNvSpPr>
            <a:spLocks noChangeArrowheads="1"/>
          </p:cNvSpPr>
          <p:nvPr/>
        </p:nvSpPr>
        <p:spPr bwMode="auto">
          <a:xfrm rot="-5400000">
            <a:off x="4214018" y="2851150"/>
            <a:ext cx="477044" cy="483394"/>
          </a:xfrm>
          <a:prstGeom prst="leftArrow">
            <a:avLst>
              <a:gd name="adj1" fmla="val 50000"/>
              <a:gd name="adj2" fmla="val 50034"/>
            </a:avLst>
          </a:prstGeom>
          <a:solidFill>
            <a:schemeClr val="accent1"/>
          </a:solidFill>
          <a:ln w="9525" algn="ctr">
            <a:solidFill>
              <a:schemeClr val="tx1"/>
            </a:solidFill>
            <a:round/>
            <a:headEnd/>
            <a:tailEnd/>
          </a:ln>
        </p:spPr>
        <p:txBody>
          <a:bodyPr/>
          <a:lstStyle>
            <a:lvl1pPr>
              <a:spcBef>
                <a:spcPct val="20000"/>
              </a:spcBef>
              <a:buClr>
                <a:srgbClr val="003399"/>
              </a:buClr>
              <a:buChar char="•"/>
              <a:defRPr sz="3200">
                <a:solidFill>
                  <a:schemeClr val="tx1"/>
                </a:solidFill>
                <a:latin typeface="Arial" charset="0"/>
              </a:defRPr>
            </a:lvl1pPr>
            <a:lvl2pPr marL="742950" indent="-285750">
              <a:spcBef>
                <a:spcPct val="20000"/>
              </a:spcBef>
              <a:buClr>
                <a:srgbClr val="FF0000"/>
              </a:buClr>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0" fontAlgn="base" hangingPunct="0">
              <a:spcBef>
                <a:spcPct val="0"/>
              </a:spcBef>
              <a:spcAft>
                <a:spcPct val="0"/>
              </a:spcAft>
              <a:buClrTx/>
              <a:buFontTx/>
              <a:buNone/>
            </a:pPr>
            <a:endParaRPr lang="en-CA" altLang="en-US" sz="2400" smtClean="0">
              <a:solidFill>
                <a:srgbClr val="000000"/>
              </a:solidFill>
              <a:latin typeface="Times" charset="0"/>
            </a:endParaRPr>
          </a:p>
        </p:txBody>
      </p:sp>
    </p:spTree>
    <p:extLst>
      <p:ext uri="{BB962C8B-B14F-4D97-AF65-F5344CB8AC3E}">
        <p14:creationId xmlns:p14="http://schemas.microsoft.com/office/powerpoint/2010/main" val="2311588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8" y="15767"/>
            <a:ext cx="9120352" cy="1660634"/>
          </a:xfrm>
        </p:spPr>
      </p:pic>
      <p:sp>
        <p:nvSpPr>
          <p:cNvPr id="10" name="Rectangle 9"/>
          <p:cNvSpPr/>
          <p:nvPr/>
        </p:nvSpPr>
        <p:spPr>
          <a:xfrm>
            <a:off x="762000" y="1981200"/>
            <a:ext cx="7086600" cy="646331"/>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3600" b="1" cap="none" spc="0" dirty="0" smtClean="0">
                <a:ln/>
                <a:solidFill>
                  <a:srgbClr val="698335"/>
                </a:solidFill>
                <a:effectLst/>
              </a:rPr>
              <a:t>1)Blue Green </a:t>
            </a:r>
            <a:r>
              <a:rPr lang="en-US" sz="3600" b="1" cap="none" spc="0" dirty="0" smtClean="0">
                <a:ln/>
                <a:solidFill>
                  <a:srgbClr val="698335"/>
                </a:solidFill>
                <a:effectLst/>
              </a:rPr>
              <a:t>Algae (Cyanobacteria) </a:t>
            </a:r>
            <a:endParaRPr lang="en-US" sz="3600" b="1" cap="none" spc="0" dirty="0">
              <a:ln/>
              <a:solidFill>
                <a:srgbClr val="698335"/>
              </a:solidFill>
              <a:effectLst/>
            </a:endParaRPr>
          </a:p>
        </p:txBody>
      </p:sp>
      <p:sp>
        <p:nvSpPr>
          <p:cNvPr id="8" name="Rectangle 7"/>
          <p:cNvSpPr/>
          <p:nvPr/>
        </p:nvSpPr>
        <p:spPr>
          <a:xfrm>
            <a:off x="762000" y="3048000"/>
            <a:ext cx="7848600" cy="3170099"/>
          </a:xfrm>
          <a:prstGeom prst="rect">
            <a:avLst/>
          </a:prstGeom>
        </p:spPr>
        <p:txBody>
          <a:bodyPr wrap="square">
            <a:spAutoFit/>
          </a:bodyPr>
          <a:lstStyle/>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N</a:t>
            </a:r>
            <a:r>
              <a:rPr lang="en-US" sz="2000" b="1" baseline="-25000" dirty="0" smtClean="0">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-fixing </a:t>
            </a:r>
            <a:r>
              <a:rPr lang="en-US" sz="2000" b="1" i="1" dirty="0" err="1">
                <a:solidFill>
                  <a:srgbClr val="0070C0"/>
                </a:solidFill>
                <a:latin typeface="Arial" panose="020B0604020202020204" pitchFamily="34" charset="0"/>
                <a:cs typeface="Arial" panose="020B0604020202020204" pitchFamily="34" charset="0"/>
              </a:rPr>
              <a:t>Nostoc</a:t>
            </a:r>
            <a:r>
              <a:rPr lang="en-US" sz="2000" b="1" i="1" dirty="0">
                <a:solidFill>
                  <a:srgbClr val="0070C0"/>
                </a:solidFill>
                <a:latin typeface="Arial" panose="020B0604020202020204" pitchFamily="34" charset="0"/>
                <a:cs typeface="Arial" panose="020B0604020202020204" pitchFamily="34" charset="0"/>
              </a:rPr>
              <a:t> </a:t>
            </a:r>
            <a:r>
              <a:rPr lang="en-US" sz="2000" b="1" i="1" dirty="0" err="1">
                <a:solidFill>
                  <a:srgbClr val="0070C0"/>
                </a:solidFill>
                <a:latin typeface="Arial" panose="020B0604020202020204" pitchFamily="34" charset="0"/>
                <a:cs typeface="Arial" panose="020B0604020202020204" pitchFamily="34" charset="0"/>
              </a:rPr>
              <a:t>muscorum</a:t>
            </a:r>
            <a:r>
              <a:rPr lang="en-US" sz="2000" b="1" dirty="0">
                <a:solidFill>
                  <a:srgbClr val="0070C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a:t>
            </a:r>
            <a:r>
              <a:rPr lang="en-US" sz="2000" b="1" i="1" dirty="0">
                <a:solidFill>
                  <a:srgbClr val="0070C0"/>
                </a:solidFill>
                <a:latin typeface="Arial" panose="020B0604020202020204" pitchFamily="34" charset="0"/>
                <a:cs typeface="Arial" panose="020B0604020202020204" pitchFamily="34" charset="0"/>
              </a:rPr>
              <a:t>Anabaena </a:t>
            </a:r>
            <a:r>
              <a:rPr lang="en-US" sz="2000" b="1" i="1" dirty="0" err="1">
                <a:solidFill>
                  <a:srgbClr val="0070C0"/>
                </a:solidFill>
                <a:latin typeface="Arial" panose="020B0604020202020204" pitchFamily="34" charset="0"/>
                <a:cs typeface="Arial" panose="020B0604020202020204" pitchFamily="34" charset="0"/>
              </a:rPr>
              <a:t>oryzae</a:t>
            </a:r>
            <a:r>
              <a:rPr lang="en-US" sz="2000" b="1" dirty="0">
                <a:solidFill>
                  <a:srgbClr val="0070C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were maintained separately on BG</a:t>
            </a:r>
            <a:r>
              <a:rPr lang="en-US" sz="2000" b="1" baseline="-25000" dirty="0">
                <a:latin typeface="Arial" panose="020B0604020202020204" pitchFamily="34" charset="0"/>
                <a:cs typeface="Arial" panose="020B0604020202020204" pitchFamily="34" charset="0"/>
              </a:rPr>
              <a:t>11</a:t>
            </a:r>
            <a:r>
              <a:rPr lang="en-US" sz="2000" b="1" dirty="0">
                <a:latin typeface="Arial" panose="020B0604020202020204" pitchFamily="34" charset="0"/>
                <a:cs typeface="Arial" panose="020B0604020202020204" pitchFamily="34" charset="0"/>
              </a:rPr>
              <a:t> medium (</a:t>
            </a:r>
            <a:r>
              <a:rPr lang="en-US" sz="2000" b="1" dirty="0" err="1">
                <a:latin typeface="Arial" panose="020B0604020202020204" pitchFamily="34" charset="0"/>
                <a:cs typeface="Arial" panose="020B0604020202020204" pitchFamily="34" charset="0"/>
              </a:rPr>
              <a:t>Rippka</a:t>
            </a:r>
            <a:r>
              <a:rPr lang="en-US" sz="2000" b="1" dirty="0">
                <a:latin typeface="Arial" panose="020B0604020202020204" pitchFamily="34" charset="0"/>
                <a:cs typeface="Arial" panose="020B0604020202020204" pitchFamily="34" charset="0"/>
              </a:rPr>
              <a:t> </a:t>
            </a:r>
            <a:r>
              <a:rPr lang="en-US" sz="2000" b="1" i="1" dirty="0">
                <a:latin typeface="Arial" panose="020B0604020202020204" pitchFamily="34" charset="0"/>
                <a:cs typeface="Arial" panose="020B0604020202020204" pitchFamily="34" charset="0"/>
              </a:rPr>
              <a:t>et al.</a:t>
            </a:r>
            <a:r>
              <a:rPr lang="en-US" sz="2000" b="1" dirty="0">
                <a:latin typeface="Arial" panose="020B0604020202020204" pitchFamily="34" charset="0"/>
                <a:cs typeface="Arial" panose="020B0604020202020204" pitchFamily="34" charset="0"/>
              </a:rPr>
              <a:t>, 1979). </a:t>
            </a:r>
            <a:endParaRPr lang="en-US" sz="2000" b="1" dirty="0" smtClean="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non N</a:t>
            </a:r>
            <a:r>
              <a:rPr lang="en-US" sz="2000" b="1" baseline="-25000" dirty="0">
                <a:latin typeface="Arial" panose="020B0604020202020204" pitchFamily="34" charset="0"/>
                <a:cs typeface="Arial" panose="020B0604020202020204" pitchFamily="34" charset="0"/>
              </a:rPr>
              <a:t>2</a:t>
            </a:r>
            <a:r>
              <a:rPr lang="en-US" sz="2000" b="1" dirty="0">
                <a:latin typeface="Arial" panose="020B0604020202020204" pitchFamily="34" charset="0"/>
                <a:cs typeface="Arial" panose="020B0604020202020204" pitchFamily="34" charset="0"/>
              </a:rPr>
              <a:t>-fixing </a:t>
            </a:r>
            <a:r>
              <a:rPr lang="en-US" sz="2000" b="1" i="1" dirty="0">
                <a:solidFill>
                  <a:srgbClr val="0070C0"/>
                </a:solidFill>
                <a:latin typeface="Arial" panose="020B0604020202020204" pitchFamily="34" charset="0"/>
                <a:cs typeface="Arial" panose="020B0604020202020204" pitchFamily="34" charset="0"/>
              </a:rPr>
              <a:t>Spirulina platensis</a:t>
            </a:r>
            <a:r>
              <a:rPr lang="en-US" sz="2000" b="1" dirty="0">
                <a:solidFill>
                  <a:srgbClr val="0070C0"/>
                </a:solidFill>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was grown on </a:t>
            </a:r>
            <a:r>
              <a:rPr lang="en-US" sz="2000" b="1" dirty="0" err="1">
                <a:latin typeface="Arial" panose="020B0604020202020204" pitchFamily="34" charset="0"/>
                <a:cs typeface="Arial" panose="020B0604020202020204" pitchFamily="34" charset="0"/>
              </a:rPr>
              <a:t>Zarrouk</a:t>
            </a:r>
            <a:r>
              <a:rPr lang="en-US" sz="2000" b="1" dirty="0">
                <a:latin typeface="Arial" panose="020B0604020202020204" pitchFamily="34" charset="0"/>
                <a:cs typeface="Arial" panose="020B0604020202020204" pitchFamily="34" charset="0"/>
              </a:rPr>
              <a:t> medium (</a:t>
            </a:r>
            <a:r>
              <a:rPr lang="en-US" sz="2000" b="1" dirty="0" err="1">
                <a:latin typeface="Arial" panose="020B0604020202020204" pitchFamily="34" charset="0"/>
                <a:cs typeface="Arial" panose="020B0604020202020204" pitchFamily="34" charset="0"/>
              </a:rPr>
              <a:t>Zarrouk</a:t>
            </a:r>
            <a:r>
              <a:rPr lang="en-US" sz="2000" b="1" dirty="0">
                <a:latin typeface="Arial" panose="020B0604020202020204" pitchFamily="34" charset="0"/>
                <a:cs typeface="Arial" panose="020B0604020202020204" pitchFamily="34" charset="0"/>
              </a:rPr>
              <a:t>, 1966). </a:t>
            </a:r>
            <a:endParaRPr lang="en-US" sz="2000" b="1" dirty="0" smtClean="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Cultures </a:t>
            </a:r>
            <a:r>
              <a:rPr lang="en-US" sz="2000" b="1" dirty="0">
                <a:latin typeface="Arial" panose="020B0604020202020204" pitchFamily="34" charset="0"/>
                <a:cs typeface="Arial" panose="020B0604020202020204" pitchFamily="34" charset="0"/>
              </a:rPr>
              <a:t>were incubated in growth chamber under continuous shaking (150 rpm) and illumination (2000 lux) at 27± 2°C for 30 days to be used as inoculum for lab experiments.</a:t>
            </a:r>
            <a:endParaRPr lang="en-US" sz="2000" b="1"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729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9218" y="594519"/>
            <a:ext cx="8353425" cy="400110"/>
          </a:xfrm>
          <a:prstGeom prst="rect">
            <a:avLst/>
          </a:prstGeom>
        </p:spPr>
        <p:txBody>
          <a:bodyPr>
            <a:spAutoFit/>
          </a:bodyPr>
          <a:lstStyle/>
          <a:p>
            <a:pPr algn="ctr" fontAlgn="base">
              <a:spcBef>
                <a:spcPct val="0"/>
              </a:spcBef>
              <a:spcAft>
                <a:spcPct val="0"/>
              </a:spcAft>
              <a:defRPr/>
            </a:pPr>
            <a:r>
              <a:rPr lang="en-US" sz="2000" b="1" dirty="0" smtClean="0">
                <a:latin typeface="Arial" panose="020B0604020202020204" pitchFamily="34" charset="0"/>
                <a:cs typeface="Arial" panose="020B0604020202020204" pitchFamily="34" charset="0"/>
              </a:rPr>
              <a:t>Table 1: Characterization </a:t>
            </a:r>
            <a:r>
              <a:rPr lang="en-US" sz="2000" b="1" dirty="0">
                <a:latin typeface="Arial" panose="020B0604020202020204" pitchFamily="34" charset="0"/>
                <a:cs typeface="Arial" panose="020B0604020202020204" pitchFamily="34" charset="0"/>
              </a:rPr>
              <a:t>of cyanobacteria </a:t>
            </a:r>
            <a:r>
              <a:rPr lang="en-US" sz="2000" b="1" dirty="0">
                <a:latin typeface="Arial" panose="020B0604020202020204" pitchFamily="34" charset="0"/>
                <a:cs typeface="Arial" panose="020B0604020202020204" pitchFamily="34" charset="0"/>
              </a:rPr>
              <a:t>cultures</a:t>
            </a:r>
          </a:p>
        </p:txBody>
      </p:sp>
      <p:graphicFrame>
        <p:nvGraphicFramePr>
          <p:cNvPr id="4" name="Table 3"/>
          <p:cNvGraphicFramePr>
            <a:graphicFrameLocks noGrp="1"/>
          </p:cNvGraphicFramePr>
          <p:nvPr>
            <p:extLst>
              <p:ext uri="{D42A27DB-BD31-4B8C-83A1-F6EECF244321}">
                <p14:modId xmlns:p14="http://schemas.microsoft.com/office/powerpoint/2010/main" val="2085456797"/>
              </p:ext>
            </p:extLst>
          </p:nvPr>
        </p:nvGraphicFramePr>
        <p:xfrm>
          <a:off x="539750" y="1628775"/>
          <a:ext cx="7920038" cy="3816349"/>
        </p:xfrm>
        <a:graphic>
          <a:graphicData uri="http://schemas.openxmlformats.org/drawingml/2006/table">
            <a:tbl>
              <a:tblPr firstRow="1" firstCol="1" bandRow="1">
                <a:tableStyleId>{5C22544A-7EE6-4342-B048-85BDC9FD1C3A}</a:tableStyleId>
              </a:tblPr>
              <a:tblGrid>
                <a:gridCol w="2736012"/>
                <a:gridCol w="1872009"/>
                <a:gridCol w="1718505"/>
                <a:gridCol w="1593512"/>
              </a:tblGrid>
              <a:tr h="1029427">
                <a:tc>
                  <a:txBody>
                    <a:bodyPr/>
                    <a:lstStyle/>
                    <a:p>
                      <a:pPr algn="just" rtl="0">
                        <a:spcAft>
                          <a:spcPts val="0"/>
                        </a:spcAft>
                      </a:pPr>
                      <a:r>
                        <a:rPr lang="en-US" sz="1600" dirty="0">
                          <a:solidFill>
                            <a:schemeClr val="tx1"/>
                          </a:solidFill>
                          <a:effectLst/>
                          <a:latin typeface="Arial" panose="020B0604020202020204" pitchFamily="34" charset="0"/>
                          <a:cs typeface="Arial" panose="020B0604020202020204" pitchFamily="34" charset="0"/>
                        </a:rPr>
                        <a:t>Parameter </a:t>
                      </a:r>
                    </a:p>
                  </a:txBody>
                  <a:tcPr marL="68573" marR="6857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7DB"/>
                    </a:solidFill>
                  </a:tcPr>
                </a:tc>
                <a:tc>
                  <a:txBody>
                    <a:bodyPr/>
                    <a:lstStyle/>
                    <a:p>
                      <a:pPr algn="ctr" rtl="0">
                        <a:spcAft>
                          <a:spcPts val="0"/>
                        </a:spcAft>
                      </a:pPr>
                      <a:r>
                        <a:rPr lang="en-US" sz="1600" i="1" dirty="0" err="1">
                          <a:solidFill>
                            <a:schemeClr val="tx1"/>
                          </a:solidFill>
                          <a:effectLst/>
                          <a:latin typeface="Arial" panose="020B0604020202020204" pitchFamily="34" charset="0"/>
                          <a:cs typeface="Arial" panose="020B0604020202020204" pitchFamily="34" charset="0"/>
                        </a:rPr>
                        <a:t>Nostoc</a:t>
                      </a:r>
                      <a:r>
                        <a:rPr lang="en-US" sz="1600" i="1" dirty="0">
                          <a:solidFill>
                            <a:schemeClr val="tx1"/>
                          </a:solidFill>
                          <a:effectLst/>
                          <a:latin typeface="Arial" panose="020B0604020202020204" pitchFamily="34" charset="0"/>
                          <a:cs typeface="Arial" panose="020B0604020202020204" pitchFamily="34" charset="0"/>
                        </a:rPr>
                        <a:t> </a:t>
                      </a:r>
                      <a:r>
                        <a:rPr lang="en-US" sz="1600" i="1" dirty="0" err="1">
                          <a:solidFill>
                            <a:schemeClr val="tx1"/>
                          </a:solidFill>
                          <a:effectLst/>
                          <a:latin typeface="Arial" panose="020B0604020202020204" pitchFamily="34" charset="0"/>
                          <a:cs typeface="Arial" panose="020B0604020202020204" pitchFamily="34" charset="0"/>
                        </a:rPr>
                        <a:t>muscorum</a:t>
                      </a:r>
                      <a:endParaRPr lang="en-US" sz="1600" i="1" dirty="0">
                        <a:solidFill>
                          <a:schemeClr val="tx1"/>
                        </a:solidFill>
                        <a:effectLst/>
                        <a:latin typeface="Arial" panose="020B0604020202020204" pitchFamily="34" charset="0"/>
                        <a:cs typeface="Arial" panose="020B0604020202020204" pitchFamily="34" charset="0"/>
                      </a:endParaRPr>
                    </a:p>
                  </a:txBody>
                  <a:tcPr marL="68573" marR="6857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7DB"/>
                    </a:solidFill>
                  </a:tcPr>
                </a:tc>
                <a:tc>
                  <a:txBody>
                    <a:bodyPr/>
                    <a:lstStyle/>
                    <a:p>
                      <a:pPr algn="ctr" rtl="0">
                        <a:spcAft>
                          <a:spcPts val="0"/>
                        </a:spcAft>
                      </a:pPr>
                      <a:r>
                        <a:rPr lang="en-US" sz="1600" i="1" dirty="0">
                          <a:solidFill>
                            <a:schemeClr val="tx1"/>
                          </a:solidFill>
                          <a:effectLst/>
                          <a:latin typeface="Arial" panose="020B0604020202020204" pitchFamily="34" charset="0"/>
                          <a:cs typeface="Arial" panose="020B0604020202020204" pitchFamily="34" charset="0"/>
                        </a:rPr>
                        <a:t>Anabaena </a:t>
                      </a:r>
                      <a:r>
                        <a:rPr lang="en-US" sz="1600" i="1" dirty="0" err="1">
                          <a:solidFill>
                            <a:schemeClr val="tx1"/>
                          </a:solidFill>
                          <a:effectLst/>
                          <a:latin typeface="Arial" panose="020B0604020202020204" pitchFamily="34" charset="0"/>
                          <a:cs typeface="Arial" panose="020B0604020202020204" pitchFamily="34" charset="0"/>
                        </a:rPr>
                        <a:t>oryzae</a:t>
                      </a:r>
                      <a:endParaRPr lang="en-US" sz="1600" i="1" dirty="0">
                        <a:solidFill>
                          <a:schemeClr val="tx1"/>
                        </a:solidFill>
                        <a:effectLst/>
                        <a:latin typeface="Arial" panose="020B0604020202020204" pitchFamily="34" charset="0"/>
                        <a:cs typeface="Arial" panose="020B0604020202020204" pitchFamily="34" charset="0"/>
                      </a:endParaRPr>
                    </a:p>
                  </a:txBody>
                  <a:tcPr marL="68573" marR="6857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7DB"/>
                    </a:solidFill>
                  </a:tcPr>
                </a:tc>
                <a:tc>
                  <a:txBody>
                    <a:bodyPr/>
                    <a:lstStyle/>
                    <a:p>
                      <a:pPr algn="ctr" rtl="0">
                        <a:spcAft>
                          <a:spcPts val="0"/>
                        </a:spcAft>
                      </a:pPr>
                      <a:r>
                        <a:rPr lang="en-US" sz="1600" i="1" dirty="0">
                          <a:solidFill>
                            <a:schemeClr val="tx1"/>
                          </a:solidFill>
                          <a:effectLst/>
                          <a:latin typeface="Arial" panose="020B0604020202020204" pitchFamily="34" charset="0"/>
                          <a:cs typeface="Arial" panose="020B0604020202020204" pitchFamily="34" charset="0"/>
                        </a:rPr>
                        <a:t>Spirulina platensis</a:t>
                      </a:r>
                    </a:p>
                  </a:txBody>
                  <a:tcPr marL="68573" marR="68573"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A7DB"/>
                    </a:solidFill>
                  </a:tcPr>
                </a:tc>
              </a:tr>
              <a:tr h="586719">
                <a:tc>
                  <a:txBody>
                    <a:bodyPr/>
                    <a:lstStyle/>
                    <a:p>
                      <a:pPr algn="just" rtl="0">
                        <a:spcAft>
                          <a:spcPts val="0"/>
                        </a:spcAft>
                      </a:pPr>
                      <a:r>
                        <a:rPr lang="en-US" sz="1600" dirty="0">
                          <a:solidFill>
                            <a:schemeClr val="tx1"/>
                          </a:solidFill>
                          <a:effectLst/>
                          <a:latin typeface="Arial" panose="020B0604020202020204" pitchFamily="34" charset="0"/>
                          <a:cs typeface="Arial" panose="020B0604020202020204" pitchFamily="34" charset="0"/>
                        </a:rPr>
                        <a:t>pH</a:t>
                      </a:r>
                    </a:p>
                  </a:txBody>
                  <a:tcPr marL="68573" marR="68573" marT="0" marB="0" anchor="ctr">
                    <a:lnT w="12700" cap="flat" cmpd="sng" algn="ctr">
                      <a:solidFill>
                        <a:schemeClr val="tx1"/>
                      </a:solidFill>
                      <a:prstDash val="solid"/>
                      <a:round/>
                      <a:headEnd type="none" w="med" len="med"/>
                      <a:tailEnd type="none" w="med" len="med"/>
                    </a:lnT>
                    <a:solidFill>
                      <a:srgbClr val="8DA7DB"/>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8.2</a:t>
                      </a:r>
                    </a:p>
                  </a:txBody>
                  <a:tcPr marL="68573" marR="68573" marT="0" marB="0" anchor="ctr">
                    <a:lnT w="12700" cap="flat" cmpd="sng" algn="ctr">
                      <a:solidFill>
                        <a:schemeClr val="tx1"/>
                      </a:solidFill>
                      <a:prstDash val="solid"/>
                      <a:round/>
                      <a:headEnd type="none" w="med" len="med"/>
                      <a:tailEnd type="none" w="med" len="med"/>
                    </a:lnT>
                    <a:solidFill>
                      <a:srgbClr val="CFE7E9"/>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6.70</a:t>
                      </a:r>
                    </a:p>
                  </a:txBody>
                  <a:tcPr marL="68573" marR="68573" marT="0" marB="0" anchor="ctr">
                    <a:lnT w="12700" cap="flat" cmpd="sng" algn="ctr">
                      <a:solidFill>
                        <a:schemeClr val="tx1"/>
                      </a:solidFill>
                      <a:prstDash val="solid"/>
                      <a:round/>
                      <a:headEnd type="none" w="med" len="med"/>
                      <a:tailEnd type="none" w="med" len="med"/>
                    </a:lnT>
                    <a:solidFill>
                      <a:srgbClr val="CFE7E9"/>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10.45</a:t>
                      </a:r>
                    </a:p>
                  </a:txBody>
                  <a:tcPr marL="68573" marR="68573" marT="0" marB="0" anchor="ctr">
                    <a:lnT w="12700" cap="flat" cmpd="sng" algn="ctr">
                      <a:solidFill>
                        <a:schemeClr val="tx1"/>
                      </a:solidFill>
                      <a:prstDash val="solid"/>
                      <a:round/>
                      <a:headEnd type="none" w="med" len="med"/>
                      <a:tailEnd type="none" w="med" len="med"/>
                    </a:lnT>
                    <a:solidFill>
                      <a:srgbClr val="CFE7E9"/>
                    </a:solidFill>
                  </a:tcPr>
                </a:tc>
              </a:tr>
              <a:tr h="800074">
                <a:tc>
                  <a:txBody>
                    <a:bodyPr/>
                    <a:lstStyle/>
                    <a:p>
                      <a:pPr algn="just" rtl="0">
                        <a:spcAft>
                          <a:spcPts val="0"/>
                        </a:spcAft>
                      </a:pPr>
                      <a:r>
                        <a:rPr lang="en-US" sz="1600" dirty="0">
                          <a:solidFill>
                            <a:schemeClr val="tx1"/>
                          </a:solidFill>
                          <a:effectLst/>
                          <a:latin typeface="Arial" panose="020B0604020202020204" pitchFamily="34" charset="0"/>
                          <a:cs typeface="Arial" panose="020B0604020202020204" pitchFamily="34" charset="0"/>
                        </a:rPr>
                        <a:t>Optical density at 560 (nm)</a:t>
                      </a:r>
                    </a:p>
                  </a:txBody>
                  <a:tcPr marL="68573" marR="68573" marT="0" marB="0" anchor="ctr">
                    <a:solidFill>
                      <a:srgbClr val="8DA7DB"/>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1. 2</a:t>
                      </a:r>
                    </a:p>
                  </a:txBody>
                  <a:tcPr marL="68573" marR="68573" marT="0" marB="0" anchor="ct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0.84</a:t>
                      </a:r>
                    </a:p>
                  </a:txBody>
                  <a:tcPr marL="68573" marR="68573" marT="0" marB="0" anchor="ct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2.85</a:t>
                      </a:r>
                    </a:p>
                  </a:txBody>
                  <a:tcPr marL="68573" marR="68573" marT="0" marB="0" anchor="ctr"/>
                </a:tc>
              </a:tr>
              <a:tr h="600055">
                <a:tc>
                  <a:txBody>
                    <a:bodyPr/>
                    <a:lstStyle/>
                    <a:p>
                      <a:pPr algn="just" rtl="0">
                        <a:spcAft>
                          <a:spcPts val="0"/>
                        </a:spcAft>
                      </a:pPr>
                      <a:r>
                        <a:rPr lang="en-US" sz="1600" dirty="0">
                          <a:solidFill>
                            <a:schemeClr val="tx1"/>
                          </a:solidFill>
                          <a:effectLst/>
                          <a:latin typeface="Arial" panose="020B0604020202020204" pitchFamily="34" charset="0"/>
                          <a:cs typeface="Arial" panose="020B0604020202020204" pitchFamily="34" charset="0"/>
                        </a:rPr>
                        <a:t>Total chlorophyll (mg l</a:t>
                      </a:r>
                      <a:r>
                        <a:rPr lang="en-US" sz="1600" baseline="30000" dirty="0">
                          <a:solidFill>
                            <a:schemeClr val="tx1"/>
                          </a:solidFill>
                          <a:effectLst/>
                          <a:latin typeface="Arial" panose="020B0604020202020204" pitchFamily="34" charset="0"/>
                          <a:cs typeface="Arial" panose="020B0604020202020204" pitchFamily="34" charset="0"/>
                        </a:rPr>
                        <a:t>-1</a:t>
                      </a:r>
                      <a:r>
                        <a:rPr lang="en-US" sz="1600" dirty="0">
                          <a:solidFill>
                            <a:schemeClr val="tx1"/>
                          </a:solidFill>
                          <a:effectLst/>
                          <a:latin typeface="Arial" panose="020B0604020202020204" pitchFamily="34" charset="0"/>
                          <a:cs typeface="Arial" panose="020B0604020202020204" pitchFamily="34" charset="0"/>
                        </a:rPr>
                        <a:t>)</a:t>
                      </a:r>
                    </a:p>
                  </a:txBody>
                  <a:tcPr marL="68573" marR="68573" marT="0" marB="0" anchor="ctr">
                    <a:solidFill>
                      <a:srgbClr val="8DA7DB"/>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5.39</a:t>
                      </a:r>
                    </a:p>
                  </a:txBody>
                  <a:tcPr marL="68573" marR="68573" marT="0" marB="0" anchor="ctr">
                    <a:solidFill>
                      <a:srgbClr val="CFE7E9"/>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5.31</a:t>
                      </a:r>
                    </a:p>
                  </a:txBody>
                  <a:tcPr marL="68573" marR="68573" marT="0" marB="0" anchor="ctr">
                    <a:solidFill>
                      <a:srgbClr val="CFE7E9"/>
                    </a:solidFill>
                  </a:tcPr>
                </a:tc>
                <a:tc>
                  <a:txBody>
                    <a:bodyPr/>
                    <a:lstStyle/>
                    <a:p>
                      <a:pPr algn="ctr" rtl="0">
                        <a:spcAft>
                          <a:spcPts val="0"/>
                        </a:spcAft>
                      </a:pPr>
                      <a:r>
                        <a:rPr lang="en-US" sz="1600" b="1">
                          <a:solidFill>
                            <a:schemeClr val="tx1"/>
                          </a:solidFill>
                          <a:effectLst/>
                          <a:latin typeface="Arial" panose="020B0604020202020204" pitchFamily="34" charset="0"/>
                          <a:cs typeface="Arial" panose="020B0604020202020204" pitchFamily="34" charset="0"/>
                        </a:rPr>
                        <a:t>13.50</a:t>
                      </a:r>
                    </a:p>
                  </a:txBody>
                  <a:tcPr marL="68573" marR="68573" marT="0" marB="0" anchor="ctr">
                    <a:solidFill>
                      <a:srgbClr val="CFE7E9"/>
                    </a:solidFill>
                  </a:tcPr>
                </a:tc>
              </a:tr>
              <a:tr h="800074">
                <a:tc>
                  <a:txBody>
                    <a:bodyPr/>
                    <a:lstStyle/>
                    <a:p>
                      <a:pPr algn="just" rtl="0">
                        <a:spcAft>
                          <a:spcPts val="0"/>
                        </a:spcAft>
                      </a:pPr>
                      <a:r>
                        <a:rPr lang="en-US" sz="1600" dirty="0">
                          <a:solidFill>
                            <a:schemeClr val="tx1"/>
                          </a:solidFill>
                          <a:effectLst/>
                          <a:latin typeface="Arial" panose="020B0604020202020204" pitchFamily="34" charset="0"/>
                          <a:cs typeface="Arial" panose="020B0604020202020204" pitchFamily="34" charset="0"/>
                        </a:rPr>
                        <a:t>Dry weight (g l</a:t>
                      </a:r>
                      <a:r>
                        <a:rPr lang="en-US" sz="1600" baseline="30000" dirty="0">
                          <a:solidFill>
                            <a:schemeClr val="tx1"/>
                          </a:solidFill>
                          <a:effectLst/>
                          <a:latin typeface="Arial" panose="020B0604020202020204" pitchFamily="34" charset="0"/>
                          <a:cs typeface="Arial" panose="020B0604020202020204" pitchFamily="34" charset="0"/>
                        </a:rPr>
                        <a:t>-1</a:t>
                      </a:r>
                      <a:r>
                        <a:rPr lang="en-US" sz="1600" dirty="0">
                          <a:solidFill>
                            <a:schemeClr val="tx1"/>
                          </a:solidFill>
                          <a:effectLst/>
                          <a:latin typeface="Arial" panose="020B0604020202020204" pitchFamily="34" charset="0"/>
                          <a:cs typeface="Arial" panose="020B0604020202020204" pitchFamily="34" charset="0"/>
                        </a:rPr>
                        <a:t>)</a:t>
                      </a:r>
                    </a:p>
                  </a:txBody>
                  <a:tcPr marL="68573" marR="68573" marT="0" marB="0" anchor="ctr">
                    <a:lnB w="12700" cap="flat" cmpd="sng" algn="ctr">
                      <a:solidFill>
                        <a:schemeClr val="tx1"/>
                      </a:solidFill>
                      <a:prstDash val="solid"/>
                      <a:round/>
                      <a:headEnd type="none" w="med" len="med"/>
                      <a:tailEnd type="none" w="med" len="med"/>
                    </a:lnB>
                    <a:solidFill>
                      <a:srgbClr val="8DA7DB"/>
                    </a:solidFill>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0.85</a:t>
                      </a:r>
                    </a:p>
                  </a:txBody>
                  <a:tcPr marL="68573" marR="68573" marT="0" marB="0" anchor="ctr">
                    <a:lnB w="12700" cap="flat" cmpd="sng" algn="ctr">
                      <a:solidFill>
                        <a:schemeClr val="tx1"/>
                      </a:solidFill>
                      <a:prstDash val="solid"/>
                      <a:round/>
                      <a:headEnd type="none" w="med" len="med"/>
                      <a:tailEnd type="none" w="med" len="med"/>
                    </a:lnB>
                  </a:tcPr>
                </a:tc>
                <a:tc>
                  <a:txBody>
                    <a:bodyPr/>
                    <a:lstStyle/>
                    <a:p>
                      <a:pPr algn="ctr" rtl="0">
                        <a:spcAft>
                          <a:spcPts val="0"/>
                        </a:spcAft>
                      </a:pPr>
                      <a:r>
                        <a:rPr lang="en-US" sz="1600" b="1">
                          <a:solidFill>
                            <a:schemeClr val="tx1"/>
                          </a:solidFill>
                          <a:effectLst/>
                          <a:latin typeface="Arial" panose="020B0604020202020204" pitchFamily="34" charset="0"/>
                          <a:cs typeface="Arial" panose="020B0604020202020204" pitchFamily="34" charset="0"/>
                        </a:rPr>
                        <a:t>0.55</a:t>
                      </a:r>
                    </a:p>
                  </a:txBody>
                  <a:tcPr marL="68573" marR="68573" marT="0" marB="0" anchor="ctr">
                    <a:lnB w="12700" cap="flat" cmpd="sng" algn="ctr">
                      <a:solidFill>
                        <a:schemeClr val="tx1"/>
                      </a:solidFill>
                      <a:prstDash val="solid"/>
                      <a:round/>
                      <a:headEnd type="none" w="med" len="med"/>
                      <a:tailEnd type="none" w="med" len="med"/>
                    </a:lnB>
                  </a:tcPr>
                </a:tc>
                <a:tc>
                  <a:txBody>
                    <a:bodyPr/>
                    <a:lstStyle/>
                    <a:p>
                      <a:pPr algn="ctr" rtl="0">
                        <a:spcAft>
                          <a:spcPts val="0"/>
                        </a:spcAft>
                      </a:pPr>
                      <a:r>
                        <a:rPr lang="en-US" sz="1600" b="1" dirty="0">
                          <a:solidFill>
                            <a:schemeClr val="tx1"/>
                          </a:solidFill>
                          <a:effectLst/>
                          <a:latin typeface="Arial" panose="020B0604020202020204" pitchFamily="34" charset="0"/>
                          <a:cs typeface="Arial" panose="020B0604020202020204" pitchFamily="34" charset="0"/>
                        </a:rPr>
                        <a:t>1.84</a:t>
                      </a:r>
                    </a:p>
                  </a:txBody>
                  <a:tcPr marL="68573" marR="68573" marT="0" marB="0" anchor="ct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05258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37796"/>
            <a:ext cx="7772400" cy="1143000"/>
          </a:xfrm>
        </p:spPr>
        <p:txBody>
          <a:bodyPr/>
          <a:lstStyle/>
          <a:p>
            <a:endParaRPr lang="en-US" dirty="0"/>
          </a:p>
        </p:txBody>
      </p:sp>
      <p:pic>
        <p:nvPicPr>
          <p:cNvPr id="6" name="Picture 6" descr="C:\Users\DELL\Downloads\9738608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3000"/>
                    </a14:imgEffect>
                    <a14:imgEffect>
                      <a14:colorTemperature colorTemp="4575"/>
                    </a14:imgEffect>
                    <a14:imgEffect>
                      <a14:saturation sat="160000"/>
                    </a14:imgEffect>
                  </a14:imgLayer>
                </a14:imgProps>
              </a:ext>
              <a:ext uri="{28A0092B-C50C-407E-A947-70E740481C1C}">
                <a14:useLocalDpi xmlns:a14="http://schemas.microsoft.com/office/drawing/2010/main" val="0"/>
              </a:ext>
            </a:extLst>
          </a:blip>
          <a:srcRect/>
          <a:stretch>
            <a:fillRect/>
          </a:stretch>
        </p:blipFill>
        <p:spPr bwMode="auto">
          <a:xfrm>
            <a:off x="23648" y="18393"/>
            <a:ext cx="9144000" cy="18104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76148" y="383628"/>
            <a:ext cx="7239000"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2) Olive </a:t>
            </a:r>
            <a:r>
              <a:rPr lang="en-US" sz="3600" b="1" dirty="0">
                <a:solidFill>
                  <a:schemeClr val="bg1"/>
                </a:solidFill>
                <a:latin typeface="Arial" panose="020B0604020202020204" pitchFamily="34" charset="0"/>
                <a:cs typeface="Arial" panose="020B0604020202020204" pitchFamily="34" charset="0"/>
              </a:rPr>
              <a:t>mill wastewater  “OMW”</a:t>
            </a:r>
            <a:endParaRPr lang="en-US" sz="3600" dirty="0">
              <a:solidFill>
                <a:schemeClr val="bg1"/>
              </a:solidFill>
            </a:endParaRPr>
          </a:p>
        </p:txBody>
      </p:sp>
      <p:sp>
        <p:nvSpPr>
          <p:cNvPr id="9" name="Rectangle 8"/>
          <p:cNvSpPr/>
          <p:nvPr/>
        </p:nvSpPr>
        <p:spPr>
          <a:xfrm>
            <a:off x="304800" y="1600200"/>
            <a:ext cx="8458200" cy="4093428"/>
          </a:xfrm>
          <a:prstGeom prst="rect">
            <a:avLst/>
          </a:prstGeom>
        </p:spPr>
        <p:txBody>
          <a:bodyPr wrap="square">
            <a:spAutoFit/>
          </a:bodyPr>
          <a:lstStyle/>
          <a:p>
            <a:endParaRPr lang="en-US" dirty="0"/>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Olive mill wastewater (OMW) was obtained from FIFA farm (km48 of Cairo-Alexandria, Egypt). </a:t>
            </a:r>
            <a:endParaRPr lang="en-US" sz="2200" b="1" dirty="0" smtClean="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The raw OMW samples were generated by the three-phase olive-oil extraction process of </a:t>
            </a:r>
            <a:r>
              <a:rPr lang="en-US" sz="2200" b="1" dirty="0" smtClean="0">
                <a:latin typeface="Arial" panose="020B0604020202020204" pitchFamily="34" charset="0"/>
                <a:cs typeface="Arial" panose="020B0604020202020204" pitchFamily="34" charset="0"/>
              </a:rPr>
              <a:t>2015 </a:t>
            </a:r>
            <a:r>
              <a:rPr lang="en-US" sz="2200" b="1" dirty="0">
                <a:latin typeface="Arial" panose="020B0604020202020204" pitchFamily="34" charset="0"/>
                <a:cs typeface="Arial" panose="020B0604020202020204" pitchFamily="34" charset="0"/>
              </a:rPr>
              <a:t>seasons. </a:t>
            </a:r>
            <a:endParaRPr lang="en-US" sz="2200" b="1" dirty="0" smtClean="0">
              <a:latin typeface="Arial" panose="020B0604020202020204" pitchFamily="34" charset="0"/>
              <a:cs typeface="Arial" panose="020B0604020202020204" pitchFamily="34" charset="0"/>
            </a:endParaRPr>
          </a:p>
          <a:p>
            <a:endParaRPr lang="en-US" sz="22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200" b="1" dirty="0">
                <a:latin typeface="Arial" panose="020B0604020202020204" pitchFamily="34" charset="0"/>
                <a:cs typeface="Arial" panose="020B0604020202020204" pitchFamily="34" charset="0"/>
              </a:rPr>
              <a:t>Samples were left in tanks to settle for 10 days under laboratory conditions. The light supernatant after the sedimentation was filtered by passing through a sieve (mesh size about 200 </a:t>
            </a:r>
            <a:r>
              <a:rPr lang="en-US" sz="2200" b="1" dirty="0" err="1">
                <a:latin typeface="Arial" panose="020B0604020202020204" pitchFamily="34" charset="0"/>
                <a:cs typeface="Arial" panose="020B0604020202020204" pitchFamily="34" charset="0"/>
              </a:rPr>
              <a:t>μm</a:t>
            </a:r>
            <a:r>
              <a:rPr lang="en-US" sz="2200" b="1" dirty="0">
                <a:latin typeface="Arial" panose="020B0604020202020204" pitchFamily="34" charset="0"/>
                <a:cs typeface="Arial" panose="020B0604020202020204" pitchFamily="34" charset="0"/>
              </a:rPr>
              <a:t>) and was kept to be used as substrate for cyanobacteria cultivation. </a:t>
            </a:r>
          </a:p>
        </p:txBody>
      </p:sp>
    </p:spTree>
    <p:extLst>
      <p:ext uri="{BB962C8B-B14F-4D97-AF65-F5344CB8AC3E}">
        <p14:creationId xmlns:p14="http://schemas.microsoft.com/office/powerpoint/2010/main" val="14853399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0" y="1905000"/>
            <a:ext cx="7543800" cy="369332"/>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Table </a:t>
            </a:r>
            <a:r>
              <a:rPr lang="en-US" b="1" dirty="0" smtClean="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Chemical analysis of OMW during 2014 and 2015 seasons</a:t>
            </a:r>
          </a:p>
        </p:txBody>
      </p:sp>
      <p:graphicFrame>
        <p:nvGraphicFramePr>
          <p:cNvPr id="4" name="Table 3"/>
          <p:cNvGraphicFramePr>
            <a:graphicFrameLocks noGrp="1"/>
          </p:cNvGraphicFramePr>
          <p:nvPr>
            <p:extLst>
              <p:ext uri="{D42A27DB-BD31-4B8C-83A1-F6EECF244321}">
                <p14:modId xmlns:p14="http://schemas.microsoft.com/office/powerpoint/2010/main" val="3489045236"/>
              </p:ext>
            </p:extLst>
          </p:nvPr>
        </p:nvGraphicFramePr>
        <p:xfrm>
          <a:off x="438955" y="2590800"/>
          <a:ext cx="8189890" cy="3389184"/>
        </p:xfrm>
        <a:graphic>
          <a:graphicData uri="http://schemas.openxmlformats.org/drawingml/2006/table">
            <a:tbl>
              <a:tblPr firstRow="1" firstCol="1" bandRow="1">
                <a:tableStyleId>{5C22544A-7EE6-4342-B048-85BDC9FD1C3A}</a:tableStyleId>
              </a:tblPr>
              <a:tblGrid>
                <a:gridCol w="815721"/>
                <a:gridCol w="443548"/>
                <a:gridCol w="626110"/>
                <a:gridCol w="799148"/>
                <a:gridCol w="756285"/>
                <a:gridCol w="559435"/>
                <a:gridCol w="492760"/>
                <a:gridCol w="851535"/>
                <a:gridCol w="543640"/>
                <a:gridCol w="518160"/>
                <a:gridCol w="559435"/>
                <a:gridCol w="533400"/>
                <a:gridCol w="690713"/>
              </a:tblGrid>
              <a:tr h="860397">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Season</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pH</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EC </a:t>
                      </a:r>
                      <a:endParaRPr lang="en-US" sz="1200" b="1" dirty="0" smtClean="0">
                        <a:effectLst/>
                        <a:latin typeface="Arial" panose="020B0604020202020204" pitchFamily="34" charset="0"/>
                        <a:cs typeface="Arial" panose="020B0604020202020204" pitchFamily="34" charset="0"/>
                      </a:endParaRP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ds.m</a:t>
                      </a:r>
                      <a:r>
                        <a:rPr lang="en-US" sz="1200" b="1" baseline="30000" dirty="0" smtClean="0">
                          <a:effectLst/>
                          <a:latin typeface="Arial" panose="020B0604020202020204" pitchFamily="34" charset="0"/>
                          <a:cs typeface="Arial" panose="020B0604020202020204" pitchFamily="34" charset="0"/>
                        </a:rPr>
                        <a:t>-1</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Organic </a:t>
                      </a:r>
                      <a:endParaRPr lang="en-US" sz="1200" b="1" dirty="0" smtClean="0">
                        <a:effectLst/>
                        <a:latin typeface="Arial" panose="020B0604020202020204" pitchFamily="34" charset="0"/>
                        <a:cs typeface="Arial" panose="020B0604020202020204" pitchFamily="34" charset="0"/>
                      </a:endParaRP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Matter</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a:t>
                      </a: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Organic</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 carbon</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a:t>
                      </a: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COD</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 </a:t>
                      </a:r>
                      <a:r>
                        <a:rPr lang="en-US" sz="1200" b="1" dirty="0">
                          <a:effectLst/>
                          <a:latin typeface="Arial" panose="020B0604020202020204" pitchFamily="34" charset="0"/>
                          <a:cs typeface="Arial" panose="020B0604020202020204" pitchFamily="34" charset="0"/>
                        </a:rPr>
                        <a:t>(%)</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BOD </a:t>
                      </a:r>
                      <a:endParaRPr lang="en-US" sz="1200" b="1" dirty="0" smtClean="0">
                        <a:effectLst/>
                        <a:latin typeface="Arial" panose="020B0604020202020204" pitchFamily="34" charset="0"/>
                        <a:cs typeface="Arial" panose="020B0604020202020204" pitchFamily="34" charset="0"/>
                      </a:endParaRP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Total</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 phenols </a:t>
                      </a:r>
                      <a:endParaRPr lang="en-US" sz="1200" b="1" dirty="0">
                        <a:effectLst/>
                        <a:latin typeface="Arial" panose="020B0604020202020204" pitchFamily="34" charset="0"/>
                        <a:cs typeface="Arial" panose="020B0604020202020204" pitchFamily="34" charset="0"/>
                      </a:endParaRPr>
                    </a:p>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(g/l)</a:t>
                      </a: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N</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P</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K</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Na</a:t>
                      </a:r>
                    </a:p>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C/N ratio</a:t>
                      </a:r>
                    </a:p>
                  </a:txBody>
                  <a:tcPr marL="68580" marR="68580" marT="0" marB="0"/>
                </a:tc>
              </a:tr>
              <a:tr h="430199">
                <a:tc gridSpan="13">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Before sedimentation</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4158">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2014</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5.20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16.70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21.20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12.60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11.75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4.15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9.46</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1.62</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0.68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1.14</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3.11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84.92</a:t>
                      </a:r>
                    </a:p>
                  </a:txBody>
                  <a:tcPr marL="68580" marR="68580" marT="0" marB="0"/>
                </a:tc>
              </a:tr>
              <a:tr h="344158">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2015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4.82</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17.33</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20.42</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11.60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10.25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2.85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7.70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0.78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1.46</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2.89</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87.94</a:t>
                      </a:r>
                    </a:p>
                  </a:txBody>
                  <a:tcPr marL="68580" marR="68580" marT="0" marB="0"/>
                </a:tc>
              </a:tr>
              <a:tr h="230888">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Average </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5.01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17.02</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20.81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12.10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3.50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8.58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1.40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0.73</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1.30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3.00</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86.43</a:t>
                      </a:r>
                    </a:p>
                  </a:txBody>
                  <a:tcPr marL="68580" marR="68580" marT="0" marB="0"/>
                </a:tc>
              </a:tr>
              <a:tr h="354914">
                <a:tc gridSpan="13">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After sedimentation</a:t>
                      </a: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3404">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2014</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5.40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15.71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14.11</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8.18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10.01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3.51</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8.56</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1.20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0.70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0.47</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3.00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6.81</a:t>
                      </a:r>
                    </a:p>
                  </a:txBody>
                  <a:tcPr marL="68580" marR="68580" marT="0" marB="0"/>
                </a:tc>
              </a:tr>
              <a:tr h="265212">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2015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6.75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15.33</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12.75</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7.40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6.67</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2.65</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6.82</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1.10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0. 40</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0.36</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2.88</a:t>
                      </a:r>
                    </a:p>
                  </a:txBody>
                  <a:tcPr marL="68580" marR="68580" marT="0" marB="0"/>
                </a:tc>
                <a:tc>
                  <a:txBody>
                    <a:bodyPr/>
                    <a:lstStyle/>
                    <a:p>
                      <a:pPr marR="0" algn="ctr" rtl="0">
                        <a:spcBef>
                          <a:spcPts val="0"/>
                        </a:spcBef>
                        <a:spcAft>
                          <a:spcPts val="0"/>
                        </a:spcAft>
                      </a:pPr>
                      <a:r>
                        <a:rPr lang="en-US" sz="1200" b="1">
                          <a:effectLst/>
                          <a:latin typeface="Arial" panose="020B0604020202020204" pitchFamily="34" charset="0"/>
                          <a:cs typeface="Arial" panose="020B0604020202020204" pitchFamily="34" charset="0"/>
                        </a:rPr>
                        <a:t>6.73</a:t>
                      </a:r>
                    </a:p>
                  </a:txBody>
                  <a:tcPr marL="68580" marR="68580" marT="0" marB="0"/>
                </a:tc>
              </a:tr>
              <a:tr h="225854">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Average </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6.07</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15.75</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13.43</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7.79</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8.34</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3.08</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7.26</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1.15</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0.55</a:t>
                      </a:r>
                    </a:p>
                  </a:txBody>
                  <a:tcPr marL="68580" marR="68580" marT="0" marB="0"/>
                </a:tc>
                <a:tc>
                  <a:txBody>
                    <a:bodyPr/>
                    <a:lstStyle/>
                    <a:p>
                      <a:pPr marR="0" algn="ctr" rtl="0">
                        <a:spcBef>
                          <a:spcPts val="0"/>
                        </a:spcBef>
                        <a:spcAft>
                          <a:spcPts val="0"/>
                        </a:spcAft>
                      </a:pPr>
                      <a:r>
                        <a:rPr lang="en-US" sz="1200" b="1" dirty="0" smtClean="0">
                          <a:effectLst/>
                          <a:latin typeface="Arial" panose="020B0604020202020204" pitchFamily="34" charset="0"/>
                          <a:cs typeface="Arial" panose="020B0604020202020204" pitchFamily="34" charset="0"/>
                        </a:rPr>
                        <a:t>0.42</a:t>
                      </a:r>
                      <a:endParaRPr lang="en-US" sz="1200" b="1" dirty="0">
                        <a:effectLst/>
                        <a:latin typeface="Arial" panose="020B0604020202020204" pitchFamily="34" charset="0"/>
                        <a:cs typeface="Arial" panose="020B0604020202020204" pitchFamily="34" charset="0"/>
                      </a:endParaRP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2.94</a:t>
                      </a:r>
                    </a:p>
                  </a:txBody>
                  <a:tcPr marL="68580" marR="68580" marT="0" marB="0"/>
                </a:tc>
                <a:tc>
                  <a:txBody>
                    <a:bodyPr/>
                    <a:lstStyle/>
                    <a:p>
                      <a:pPr marR="0" algn="ctr" rtl="0">
                        <a:spcBef>
                          <a:spcPts val="0"/>
                        </a:spcBef>
                        <a:spcAft>
                          <a:spcPts val="0"/>
                        </a:spcAft>
                      </a:pPr>
                      <a:r>
                        <a:rPr lang="en-US" sz="1200" b="1" dirty="0">
                          <a:effectLst/>
                          <a:latin typeface="Arial" panose="020B0604020202020204" pitchFamily="34" charset="0"/>
                          <a:cs typeface="Arial" panose="020B0604020202020204" pitchFamily="34" charset="0"/>
                        </a:rPr>
                        <a:t>6.77</a:t>
                      </a:r>
                    </a:p>
                  </a:txBody>
                  <a:tcPr marL="68580" marR="68580" marT="0" marB="0"/>
                </a:tc>
              </a:tr>
            </a:tbl>
          </a:graphicData>
        </a:graphic>
      </p:graphicFrame>
    </p:spTree>
    <p:extLst>
      <p:ext uri="{BB962C8B-B14F-4D97-AF65-F5344CB8AC3E}">
        <p14:creationId xmlns:p14="http://schemas.microsoft.com/office/powerpoint/2010/main" val="266149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28" y="-2628"/>
            <a:ext cx="9065172" cy="5143500"/>
          </a:xfrm>
          <a:prstGeom prst="rect">
            <a:avLst/>
          </a:prstGeom>
        </p:spPr>
      </p:pic>
      <p:graphicFrame>
        <p:nvGraphicFramePr>
          <p:cNvPr id="5" name="Content Placeholder 7"/>
          <p:cNvGraphicFramePr>
            <a:graphicFrameLocks/>
          </p:cNvGraphicFramePr>
          <p:nvPr>
            <p:extLst>
              <p:ext uri="{D42A27DB-BD31-4B8C-83A1-F6EECF244321}">
                <p14:modId xmlns:p14="http://schemas.microsoft.com/office/powerpoint/2010/main" val="4029517527"/>
              </p:ext>
            </p:extLst>
          </p:nvPr>
        </p:nvGraphicFramePr>
        <p:xfrm>
          <a:off x="304800" y="4495800"/>
          <a:ext cx="8537027" cy="2209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ectangle 8"/>
          <p:cNvSpPr/>
          <p:nvPr/>
        </p:nvSpPr>
        <p:spPr>
          <a:xfrm>
            <a:off x="971551" y="-36786"/>
            <a:ext cx="7358553"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dist="50800" sx="99000" sy="99000" algn="ctr" rotWithShape="0">
                    <a:srgbClr val="000000">
                      <a:alpha val="98000"/>
                    </a:srgbClr>
                  </a:outerShdw>
                  <a:reflection blurRad="12700" stA="50000" endPos="50000" dist="5000" dir="5400000" sy="-100000" rotWithShape="0"/>
                </a:effectLst>
              </a:rPr>
              <a:t>PHYCOREMEDIATION process</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dist="50800" sx="99000" sy="99000" algn="ctr" rotWithShape="0">
                  <a:srgbClr val="000000">
                    <a:alpha val="98000"/>
                  </a:srgbClr>
                </a:outerShdw>
                <a:reflection blurRad="12700" stA="50000" endPos="50000" dist="5000" dir="5400000" sy="-100000" rotWithShape="0"/>
              </a:effectLst>
            </a:endParaRPr>
          </a:p>
        </p:txBody>
      </p:sp>
    </p:spTree>
    <p:extLst>
      <p:ext uri="{BB962C8B-B14F-4D97-AF65-F5344CB8AC3E}">
        <p14:creationId xmlns:p14="http://schemas.microsoft.com/office/powerpoint/2010/main" val="2526087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solidFill>
                  <a:srgbClr val="0070C0"/>
                </a:solidFill>
                <a:latin typeface="Arial" panose="020B0604020202020204" pitchFamily="34" charset="0"/>
                <a:cs typeface="Arial" panose="020B0604020202020204" pitchFamily="34" charset="0"/>
              </a:rPr>
              <a:t>Agenda</a:t>
            </a:r>
            <a:endParaRPr lang="en-US"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Introduction </a:t>
            </a:r>
          </a:p>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Objective</a:t>
            </a:r>
          </a:p>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Materials </a:t>
            </a:r>
          </a:p>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Methodology </a:t>
            </a:r>
          </a:p>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Results</a:t>
            </a:r>
          </a:p>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Concluding remarks</a:t>
            </a:r>
            <a:endParaRPr lang="en-US" sz="25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128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228599"/>
            <a:ext cx="8256374" cy="646331"/>
          </a:xfrm>
          <a:prstGeom prst="rect">
            <a:avLst/>
          </a:prstGeom>
          <a:noFill/>
        </p:spPr>
        <p:txBody>
          <a:bodyPr wrap="square" lIns="91440" tIns="45720" rIns="91440" bIns="45720">
            <a:spAutoFit/>
          </a:bodyPr>
          <a:lstStyle/>
          <a:p>
            <a:pPr algn="ctr"/>
            <a:r>
              <a:rPr lang="en-US" sz="3600" b="1" dirty="0" err="1">
                <a:ln w="10541" cmpd="sng">
                  <a:solidFill>
                    <a:schemeClr val="accent1">
                      <a:shade val="88000"/>
                      <a:satMod val="110000"/>
                    </a:schemeClr>
                  </a:solidFill>
                  <a:prstDash val="solid"/>
                </a:ln>
                <a:solidFill>
                  <a:srgbClr val="0070C0"/>
                </a:solidFill>
              </a:rPr>
              <a:t>Phycoremediation</a:t>
            </a:r>
            <a:r>
              <a:rPr lang="en-US" sz="3600" b="1" dirty="0">
                <a:ln w="10541" cmpd="sng">
                  <a:solidFill>
                    <a:schemeClr val="accent1">
                      <a:shade val="88000"/>
                      <a:satMod val="110000"/>
                    </a:schemeClr>
                  </a:solidFill>
                  <a:prstDash val="solid"/>
                </a:ln>
                <a:solidFill>
                  <a:srgbClr val="0070C0"/>
                </a:solidFill>
              </a:rPr>
              <a:t> </a:t>
            </a:r>
            <a:r>
              <a:rPr lang="en-US" sz="3600" b="1" dirty="0" smtClean="0">
                <a:ln w="10541" cmpd="sng">
                  <a:solidFill>
                    <a:schemeClr val="accent1">
                      <a:shade val="88000"/>
                      <a:satMod val="110000"/>
                    </a:schemeClr>
                  </a:solidFill>
                  <a:prstDash val="solid"/>
                </a:ln>
                <a:solidFill>
                  <a:srgbClr val="0070C0"/>
                </a:solidFill>
              </a:rPr>
              <a:t>Process</a:t>
            </a:r>
            <a:endParaRPr lang="en-US" sz="3600" b="1" dirty="0">
              <a:ln w="10541" cmpd="sng">
                <a:solidFill>
                  <a:schemeClr val="accent1">
                    <a:shade val="88000"/>
                    <a:satMod val="110000"/>
                  </a:schemeClr>
                </a:solidFill>
                <a:prstDash val="solid"/>
              </a:ln>
              <a:solidFill>
                <a:srgbClr val="0070C0"/>
              </a:solidFill>
            </a:endParaRPr>
          </a:p>
        </p:txBody>
      </p:sp>
      <p:sp>
        <p:nvSpPr>
          <p:cNvPr id="18" name="Rectangle 17"/>
          <p:cNvSpPr/>
          <p:nvPr/>
        </p:nvSpPr>
        <p:spPr>
          <a:xfrm>
            <a:off x="851586" y="1371600"/>
            <a:ext cx="7530413" cy="4401205"/>
          </a:xfrm>
          <a:prstGeom prst="rect">
            <a:avLst/>
          </a:prstGeom>
        </p:spPr>
        <p:txBody>
          <a:bodyPr wrap="square">
            <a:spAutoFit/>
          </a:bodyPr>
          <a:lstStyle/>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Cyanobacteria culture suspensions at log phase, either individually or in a mixture of 1:1:1 v/v, were inoculated at the rate of 20</a:t>
            </a:r>
            <a:r>
              <a:rPr lang="en-US" sz="2000" b="1" dirty="0" smtClean="0">
                <a:latin typeface="Arial" panose="020B0604020202020204" pitchFamily="34" charset="0"/>
                <a:cs typeface="Arial" panose="020B0604020202020204" pitchFamily="34" charset="0"/>
              </a:rPr>
              <a:t>% into </a:t>
            </a:r>
            <a:r>
              <a:rPr lang="en-US" sz="2000" b="1" dirty="0">
                <a:latin typeface="Arial" panose="020B0604020202020204" pitchFamily="34" charset="0"/>
                <a:cs typeface="Arial" panose="020B0604020202020204" pitchFamily="34" charset="0"/>
              </a:rPr>
              <a:t>500 ml conical flasks containing 200 ml of different sterilized dilutions of OMW/tap-water (25, 50 and 100% v/v</a:t>
            </a:r>
            <a:r>
              <a:rPr lang="en-US" sz="2000" b="1"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In case of </a:t>
            </a:r>
            <a:r>
              <a:rPr lang="en-US" sz="2000" b="1" i="1" dirty="0">
                <a:solidFill>
                  <a:srgbClr val="00B050"/>
                </a:solidFill>
                <a:latin typeface="Arial" panose="020B0604020202020204" pitchFamily="34" charset="0"/>
                <a:cs typeface="Arial" panose="020B0604020202020204" pitchFamily="34" charset="0"/>
              </a:rPr>
              <a:t>Spirulina platensis</a:t>
            </a:r>
            <a:r>
              <a:rPr lang="en-US" sz="2000" b="1" dirty="0">
                <a:latin typeface="Arial" panose="020B0604020202020204" pitchFamily="34" charset="0"/>
                <a:cs typeface="Arial" panose="020B0604020202020204" pitchFamily="34" charset="0"/>
              </a:rPr>
              <a:t>, all dilutions were supplemented with 5 g/l NaHCO</a:t>
            </a:r>
            <a:r>
              <a:rPr lang="en-US" sz="2000" b="1" baseline="-25000" dirty="0">
                <a:latin typeface="Arial" panose="020B0604020202020204" pitchFamily="34" charset="0"/>
                <a:cs typeface="Arial" panose="020B0604020202020204" pitchFamily="34" charset="0"/>
              </a:rPr>
              <a:t>3</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non-inoculated OMW dilutions were used as control. </a:t>
            </a: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cultures were incubated at 27±2°C under continuous shaking (150 rpm) and illumination (2000 Lux) for two weeks. </a:t>
            </a:r>
            <a:endParaRPr lang="en-US" sz="2000" dirty="0"/>
          </a:p>
        </p:txBody>
      </p:sp>
    </p:spTree>
    <p:extLst>
      <p:ext uri="{BB962C8B-B14F-4D97-AF65-F5344CB8AC3E}">
        <p14:creationId xmlns:p14="http://schemas.microsoft.com/office/powerpoint/2010/main" val="17545144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457200"/>
            <a:ext cx="7315200" cy="1200329"/>
          </a:xfrm>
          <a:prstGeom prst="rect">
            <a:avLst/>
          </a:prstGeom>
        </p:spPr>
        <p:txBody>
          <a:bodyPr wrap="square">
            <a:spAutoFit/>
          </a:bodyPr>
          <a:lstStyle/>
          <a:p>
            <a:pPr algn="ctr"/>
            <a:r>
              <a:rPr lang="en-US" sz="3600" b="1" dirty="0">
                <a:ln w="10541" cmpd="sng">
                  <a:solidFill>
                    <a:schemeClr val="accent1">
                      <a:shade val="88000"/>
                      <a:satMod val="110000"/>
                    </a:schemeClr>
                  </a:solidFill>
                  <a:prstDash val="solid"/>
                </a:ln>
                <a:solidFill>
                  <a:srgbClr val="0070C0"/>
                </a:solidFill>
              </a:rPr>
              <a:t>Up-scaling production of </a:t>
            </a:r>
            <a:endParaRPr lang="en-US" sz="3600" b="1" dirty="0" smtClean="0">
              <a:ln w="10541" cmpd="sng">
                <a:solidFill>
                  <a:schemeClr val="accent1">
                    <a:shade val="88000"/>
                    <a:satMod val="110000"/>
                  </a:schemeClr>
                </a:solidFill>
                <a:prstDash val="solid"/>
              </a:ln>
              <a:solidFill>
                <a:srgbClr val="0070C0"/>
              </a:solidFill>
            </a:endParaRPr>
          </a:p>
          <a:p>
            <a:pPr algn="ctr"/>
            <a:r>
              <a:rPr lang="en-US" sz="3600" b="1" dirty="0" smtClean="0">
                <a:ln w="10541" cmpd="sng">
                  <a:solidFill>
                    <a:schemeClr val="accent1">
                      <a:shade val="88000"/>
                      <a:satMod val="110000"/>
                    </a:schemeClr>
                  </a:solidFill>
                  <a:prstDash val="solid"/>
                </a:ln>
                <a:solidFill>
                  <a:srgbClr val="0070C0"/>
                </a:solidFill>
              </a:rPr>
              <a:t>Cyano-OMW </a:t>
            </a:r>
            <a:r>
              <a:rPr lang="en-US" sz="3600" b="1" dirty="0">
                <a:ln w="10541" cmpd="sng">
                  <a:solidFill>
                    <a:schemeClr val="accent1">
                      <a:shade val="88000"/>
                      <a:satMod val="110000"/>
                    </a:schemeClr>
                  </a:solidFill>
                  <a:prstDash val="solid"/>
                </a:ln>
                <a:solidFill>
                  <a:srgbClr val="0070C0"/>
                </a:solidFill>
              </a:rPr>
              <a:t>biofertilizer</a:t>
            </a:r>
            <a:endParaRPr lang="en-US" sz="3600" b="1" dirty="0">
              <a:ln w="10541" cmpd="sng">
                <a:solidFill>
                  <a:schemeClr val="accent1">
                    <a:shade val="88000"/>
                    <a:satMod val="110000"/>
                  </a:schemeClr>
                </a:solidFill>
                <a:prstDash val="solid"/>
              </a:ln>
              <a:solidFill>
                <a:srgbClr val="0070C0"/>
              </a:solidFill>
            </a:endParaRPr>
          </a:p>
        </p:txBody>
      </p:sp>
      <p:sp>
        <p:nvSpPr>
          <p:cNvPr id="6" name="Rectangle 5"/>
          <p:cNvSpPr/>
          <p:nvPr/>
        </p:nvSpPr>
        <p:spPr>
          <a:xfrm>
            <a:off x="533400" y="1828800"/>
            <a:ext cx="8001000" cy="4062651"/>
          </a:xfrm>
          <a:prstGeom prst="rect">
            <a:avLst/>
          </a:prstGeom>
        </p:spPr>
        <p:txBody>
          <a:bodyPr wrap="square">
            <a:spAutoFit/>
          </a:bodyPr>
          <a:lstStyle/>
          <a:p>
            <a:r>
              <a:rPr lang="en-US" dirty="0"/>
              <a:t> </a:t>
            </a: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About 50-liter </a:t>
            </a:r>
            <a:r>
              <a:rPr lang="en-US" sz="2000" b="1" dirty="0">
                <a:latin typeface="Arial" panose="020B0604020202020204" pitchFamily="34" charset="0"/>
                <a:cs typeface="Arial" panose="020B0604020202020204" pitchFamily="34" charset="0"/>
              </a:rPr>
              <a:t>plastic tanks were used to prepare Cyano-OMW biofertilizer by diluting 20L of non-sterilized OMW with 20L tap water (1:1 v/v). </a:t>
            </a:r>
            <a:endParaRPr lang="en-US" sz="2000" b="1" dirty="0" smtClean="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Tanks </a:t>
            </a:r>
            <a:r>
              <a:rPr lang="en-US" sz="2000" b="1" dirty="0">
                <a:latin typeface="Arial" panose="020B0604020202020204" pitchFamily="34" charset="0"/>
                <a:cs typeface="Arial" panose="020B0604020202020204" pitchFamily="34" charset="0"/>
              </a:rPr>
              <a:t>were under continuous aeration by air pumps for two days before cyanobacterial inoculation. </a:t>
            </a:r>
            <a:endParaRPr lang="en-US" sz="2000" b="1" dirty="0" smtClean="0">
              <a:latin typeface="Arial" panose="020B0604020202020204" pitchFamily="34" charset="0"/>
              <a:cs typeface="Arial" panose="020B0604020202020204" pitchFamily="34" charset="0"/>
            </a:endParaRPr>
          </a:p>
          <a:p>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10 </a:t>
            </a:r>
            <a:r>
              <a:rPr lang="en-US" sz="2000" b="1" dirty="0">
                <a:latin typeface="Arial" panose="020B0604020202020204" pitchFamily="34" charset="0"/>
                <a:cs typeface="Arial" panose="020B0604020202020204" pitchFamily="34" charset="0"/>
              </a:rPr>
              <a:t>L of cyanobacterial mixed culture at log phase (1:1:1 v/v) were added to 40 L of OMW-tap water diluted (1:1</a:t>
            </a:r>
            <a:r>
              <a:rPr lang="en-US" sz="2000" b="1" dirty="0" smtClean="0">
                <a:latin typeface="Arial" panose="020B0604020202020204" pitchFamily="34" charset="0"/>
                <a:cs typeface="Arial" panose="020B0604020202020204" pitchFamily="34" charset="0"/>
              </a:rPr>
              <a:t>).</a:t>
            </a:r>
          </a:p>
          <a:p>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Incubated </a:t>
            </a:r>
            <a:r>
              <a:rPr lang="en-US" sz="2000" b="1" dirty="0">
                <a:latin typeface="Arial" panose="020B0604020202020204" pitchFamily="34" charset="0"/>
                <a:cs typeface="Arial" panose="020B0604020202020204" pitchFamily="34" charset="0"/>
              </a:rPr>
              <a:t>for two weeks under laboratory conditions and continuous aeration to be applied for one season in the field.</a:t>
            </a:r>
          </a:p>
        </p:txBody>
      </p:sp>
    </p:spTree>
    <p:extLst>
      <p:ext uri="{BB962C8B-B14F-4D97-AF65-F5344CB8AC3E}">
        <p14:creationId xmlns:p14="http://schemas.microsoft.com/office/powerpoint/2010/main" val="28026699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8800" y="457200"/>
            <a:ext cx="7696200" cy="1077218"/>
          </a:xfrm>
          <a:prstGeom prst="rect">
            <a:avLst/>
          </a:prstGeom>
        </p:spPr>
        <p:txBody>
          <a:bodyPr wrap="square">
            <a:spAutoFit/>
          </a:bodyPr>
          <a:lstStyle/>
          <a:p>
            <a:pPr algn="ctr"/>
            <a:r>
              <a:rPr lang="en-US" sz="3200" b="1" dirty="0">
                <a:ln w="10541" cmpd="sng">
                  <a:solidFill>
                    <a:schemeClr val="accent1">
                      <a:shade val="88000"/>
                      <a:satMod val="110000"/>
                    </a:schemeClr>
                  </a:solidFill>
                  <a:prstDash val="solid"/>
                </a:ln>
                <a:solidFill>
                  <a:srgbClr val="0070C0"/>
                </a:solidFill>
                <a:latin typeface="Arial Black" panose="020B0A04020102020204" pitchFamily="34" charset="0"/>
              </a:rPr>
              <a:t>Biodiesel production methodology</a:t>
            </a:r>
          </a:p>
        </p:txBody>
      </p:sp>
      <p:sp>
        <p:nvSpPr>
          <p:cNvPr id="4" name="Rectangle 3"/>
          <p:cNvSpPr/>
          <p:nvPr/>
        </p:nvSpPr>
        <p:spPr>
          <a:xfrm>
            <a:off x="533400" y="1841242"/>
            <a:ext cx="7848600" cy="5016758"/>
          </a:xfrm>
          <a:prstGeom prst="rect">
            <a:avLst/>
          </a:prstGeom>
        </p:spPr>
        <p:txBody>
          <a:bodyPr wrap="square">
            <a:spAutoFit/>
          </a:bodyPr>
          <a:lstStyle/>
          <a:p>
            <a:r>
              <a:rPr lang="en-US" i="1" dirty="0"/>
              <a:t> </a:t>
            </a:r>
            <a:endParaRPr lang="en-US" dirty="0"/>
          </a:p>
          <a:p>
            <a:r>
              <a:rPr lang="en-US" sz="2400" b="1" dirty="0">
                <a:ln w="10541" cmpd="sng">
                  <a:solidFill>
                    <a:schemeClr val="accent1">
                      <a:shade val="88000"/>
                      <a:satMod val="110000"/>
                    </a:schemeClr>
                  </a:solidFill>
                  <a:prstDash val="solid"/>
                </a:ln>
                <a:solidFill>
                  <a:schemeClr val="accent5">
                    <a:lumMod val="50000"/>
                  </a:schemeClr>
                </a:solidFill>
                <a:latin typeface="Arial" panose="020B0604020202020204" pitchFamily="34" charset="0"/>
                <a:cs typeface="Arial" panose="020B0604020202020204" pitchFamily="34" charset="0"/>
              </a:rPr>
              <a:t>System set up</a:t>
            </a:r>
          </a:p>
          <a:p>
            <a:r>
              <a:rPr lang="en-US" dirty="0"/>
              <a:t> </a:t>
            </a:r>
          </a:p>
          <a:p>
            <a:pPr marL="342900" indent="-342900">
              <a:buFont typeface="Wingdings" panose="05000000000000000000" pitchFamily="2" charset="2"/>
              <a:buChar char="Ø"/>
            </a:pPr>
            <a:r>
              <a:rPr lang="en-US" sz="2000" b="1" dirty="0">
                <a:latin typeface="Arial" panose="020B0604020202020204" pitchFamily="34" charset="0"/>
                <a:cs typeface="Arial" panose="020B0604020202020204" pitchFamily="34" charset="0"/>
              </a:rPr>
              <a:t>The cultivated cyanobacteria in OMW will be utilized as feedstock for biofuel synthesis based on their chemical composition. </a:t>
            </a: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It </a:t>
            </a:r>
            <a:r>
              <a:rPr lang="en-US" sz="2000" b="1" dirty="0">
                <a:latin typeface="Arial" panose="020B0604020202020204" pitchFamily="34" charset="0"/>
                <a:cs typeface="Arial" panose="020B0604020202020204" pitchFamily="34" charset="0"/>
              </a:rPr>
              <a:t>is proposed to convert the algal lipids into fatty acid methyl esters (FAMEs) or biodiesel using direct transesterification process. </a:t>
            </a: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acid catalyst is firstly dissolved in the reacting alcohol and then fed to the biomass where in-situ transesterification reaction takes place. </a:t>
            </a:r>
            <a:endParaRPr lang="en-US" sz="2000" b="1" dirty="0" smtClean="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At </a:t>
            </a:r>
            <a:r>
              <a:rPr lang="en-US" sz="2000" b="1" dirty="0">
                <a:latin typeface="Arial" panose="020B0604020202020204" pitchFamily="34" charset="0"/>
                <a:cs typeface="Arial" panose="020B0604020202020204" pitchFamily="34" charset="0"/>
              </a:rPr>
              <a:t>the </a:t>
            </a:r>
            <a:r>
              <a:rPr lang="en-US" sz="2000" b="1" dirty="0">
                <a:latin typeface="Arial" panose="020B0604020202020204" pitchFamily="34" charset="0"/>
                <a:cs typeface="Arial" panose="020B0604020202020204" pitchFamily="34" charset="0"/>
              </a:rPr>
              <a:t>end </a:t>
            </a:r>
            <a:r>
              <a:rPr lang="en-US" sz="2000" b="1" dirty="0" smtClean="0">
                <a:latin typeface="Arial" panose="020B0604020202020204" pitchFamily="34" charset="0"/>
                <a:cs typeface="Arial" panose="020B0604020202020204" pitchFamily="34" charset="0"/>
              </a:rPr>
              <a:t>of process, </a:t>
            </a:r>
            <a:r>
              <a:rPr lang="en-US" sz="2000" b="1" dirty="0">
                <a:latin typeface="Arial" panose="020B0604020202020204" pitchFamily="34" charset="0"/>
                <a:cs typeface="Arial" panose="020B0604020202020204" pitchFamily="34" charset="0"/>
              </a:rPr>
              <a:t>the residual cake is removed and distinct layers of biofuel and glycerol are generated</a:t>
            </a:r>
            <a:r>
              <a:rPr lang="en-US" sz="2000" b="1" dirty="0" smtClean="0">
                <a:latin typeface="Arial" panose="020B0604020202020204" pitchFamily="34" charset="0"/>
                <a:cs typeface="Arial" panose="020B0604020202020204" pitchFamily="34" charset="0"/>
              </a:rPr>
              <a:t>.</a:t>
            </a:r>
          </a:p>
          <a:p>
            <a:pPr marL="342900" indent="-342900">
              <a:buFont typeface="Wingdings" panose="05000000000000000000" pitchFamily="2" charset="2"/>
              <a:buChar char="Ø"/>
            </a:pP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Refining of products is achieved before storage.</a:t>
            </a:r>
          </a:p>
          <a:p>
            <a:r>
              <a:rPr lang="en-US" sz="2000" b="1" dirty="0">
                <a:latin typeface="Arial" panose="020B0604020202020204" pitchFamily="34" charset="0"/>
                <a:cs typeface="Arial" panose="020B0604020202020204" pitchFamily="34" charset="0"/>
              </a:rPr>
              <a:t> </a:t>
            </a:r>
          </a:p>
        </p:txBody>
      </p:sp>
      <p:pic>
        <p:nvPicPr>
          <p:cNvPr id="14340" name="Picture 4" descr="نتيجة بحث الصور عن ‪biodiesel from algae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55"/>
            <a:ext cx="2590800" cy="199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818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3000"/>
                    </a14:imgEffect>
                    <a14:imgEffect>
                      <a14:brightnessContrast bright="29000"/>
                    </a14:imgEffect>
                  </a14:imgLayer>
                </a14:imgProps>
              </a:ext>
              <a:ext uri="{28A0092B-C50C-407E-A947-70E740481C1C}">
                <a14:useLocalDpi xmlns:a14="http://schemas.microsoft.com/office/drawing/2010/main" val="0"/>
              </a:ext>
            </a:extLst>
          </a:blip>
          <a:stretch>
            <a:fillRect/>
          </a:stretch>
        </p:blipFill>
        <p:spPr>
          <a:xfrm>
            <a:off x="0" y="0"/>
            <a:ext cx="9144000" cy="1600200"/>
          </a:xfrm>
          <a:prstGeom prst="rect">
            <a:avLst/>
          </a:prstGeom>
        </p:spPr>
      </p:pic>
      <p:sp>
        <p:nvSpPr>
          <p:cNvPr id="4" name="Rectangle 3"/>
          <p:cNvSpPr/>
          <p:nvPr/>
        </p:nvSpPr>
        <p:spPr>
          <a:xfrm>
            <a:off x="3350680" y="338435"/>
            <a:ext cx="268535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Results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609600" y="2022764"/>
            <a:ext cx="7543800" cy="2585323"/>
          </a:xfrm>
          <a:prstGeom prst="rect">
            <a:avLst/>
          </a:prstGeom>
        </p:spPr>
        <p:txBody>
          <a:bodyPr wrap="square">
            <a:spAutoFit/>
          </a:bodyPr>
          <a:lstStyle/>
          <a:p>
            <a:pPr marL="285750" indent="-285750">
              <a:buFont typeface="Wingdings" panose="05000000000000000000" pitchFamily="2" charset="2"/>
              <a:buChar char="Ø"/>
            </a:pPr>
            <a:r>
              <a:rPr lang="en-US" b="1" dirty="0" smtClean="0"/>
              <a:t>Results indicated that cultivating </a:t>
            </a:r>
            <a:r>
              <a:rPr lang="en-US" b="1" dirty="0"/>
              <a:t>three cyanobacteria strains, either individually or in combination, on different dilutions of OMW </a:t>
            </a:r>
            <a:r>
              <a:rPr lang="en-US" b="1" dirty="0" smtClean="0"/>
              <a:t>indicated affected </a:t>
            </a:r>
            <a:r>
              <a:rPr lang="en-US" b="1" dirty="0"/>
              <a:t>significantly </a:t>
            </a:r>
            <a:r>
              <a:rPr lang="en-US" b="1" dirty="0" smtClean="0"/>
              <a:t>on the </a:t>
            </a:r>
            <a:r>
              <a:rPr lang="en-US" b="1" dirty="0"/>
              <a:t>chemical characteristics of OMW after being exposed to algal growth development for 2 weeks as shown in Table 3</a:t>
            </a:r>
            <a:r>
              <a:rPr lang="en-US" b="1" dirty="0" smtClean="0"/>
              <a:t>.</a:t>
            </a:r>
          </a:p>
          <a:p>
            <a:endParaRPr lang="en-US" b="1" dirty="0" smtClean="0"/>
          </a:p>
          <a:p>
            <a:pPr marL="285750" indent="-285750">
              <a:buFont typeface="Wingdings" panose="05000000000000000000" pitchFamily="2" charset="2"/>
              <a:buChar char="Ø"/>
            </a:pPr>
            <a:r>
              <a:rPr lang="en-US" b="1" dirty="0"/>
              <a:t>Figure 1.  </a:t>
            </a:r>
            <a:r>
              <a:rPr lang="en-US" b="1" dirty="0" smtClean="0"/>
              <a:t>show the pollutant </a:t>
            </a:r>
            <a:r>
              <a:rPr lang="en-US" b="1" dirty="0"/>
              <a:t>removal percentages </a:t>
            </a:r>
            <a:r>
              <a:rPr lang="en-US" b="1" dirty="0" smtClean="0"/>
              <a:t>as </a:t>
            </a:r>
            <a:r>
              <a:rPr lang="en-US" b="1" dirty="0" err="1" smtClean="0"/>
              <a:t>indidicated</a:t>
            </a:r>
            <a:r>
              <a:rPr lang="en-US" b="1" dirty="0" smtClean="0"/>
              <a:t> by COD and phenolic compounds as affected by cyanobacterial </a:t>
            </a:r>
            <a:r>
              <a:rPr lang="en-US" b="1" dirty="0"/>
              <a:t>biomass development after cultivation on OMW for two </a:t>
            </a:r>
            <a:r>
              <a:rPr lang="en-US" b="1" dirty="0" smtClean="0"/>
              <a:t>weeks</a:t>
            </a:r>
            <a:endParaRPr lang="en-US" b="1" dirty="0">
              <a:effectLst/>
            </a:endParaRPr>
          </a:p>
        </p:txBody>
      </p:sp>
    </p:spTree>
    <p:extLst>
      <p:ext uri="{BB962C8B-B14F-4D97-AF65-F5344CB8AC3E}">
        <p14:creationId xmlns:p14="http://schemas.microsoft.com/office/powerpoint/2010/main" val="14814973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sz="2000" b="1" dirty="0" smtClean="0">
                <a:latin typeface="Arial" panose="020B0604020202020204" pitchFamily="34" charset="0"/>
                <a:cs typeface="Arial" panose="020B0604020202020204" pitchFamily="34" charset="0"/>
              </a:rPr>
              <a:t>Table3: OMW </a:t>
            </a:r>
            <a:r>
              <a:rPr lang="en-US" sz="2000" b="1" dirty="0">
                <a:latin typeface="Arial" panose="020B0604020202020204" pitchFamily="34" charset="0"/>
                <a:cs typeface="Arial" panose="020B0604020202020204" pitchFamily="34" charset="0"/>
              </a:rPr>
              <a:t>specifications after microalgae growing for two weeks</a:t>
            </a:r>
            <a:br>
              <a:rPr lang="en-US" sz="2000" b="1" dirty="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76585103"/>
              </p:ext>
            </p:extLst>
          </p:nvPr>
        </p:nvGraphicFramePr>
        <p:xfrm>
          <a:off x="851338" y="838200"/>
          <a:ext cx="7467594" cy="4572000"/>
        </p:xfrm>
        <a:graphic>
          <a:graphicData uri="http://schemas.openxmlformats.org/drawingml/2006/table">
            <a:tbl>
              <a:tblPr firstRow="1" firstCol="1" bandRow="1">
                <a:tableStyleId>{5C22544A-7EE6-4342-B048-85BDC9FD1C3A}</a:tableStyleId>
              </a:tblPr>
              <a:tblGrid>
                <a:gridCol w="1285760"/>
                <a:gridCol w="700551"/>
                <a:gridCol w="700551"/>
                <a:gridCol w="700551"/>
                <a:gridCol w="700551"/>
                <a:gridCol w="700551"/>
                <a:gridCol w="636865"/>
                <a:gridCol w="1021107"/>
                <a:gridCol w="1021107"/>
              </a:tblGrid>
              <a:tr h="337368">
                <a:tc>
                  <a:txBody>
                    <a:bodyPr/>
                    <a:lstStyle/>
                    <a:p>
                      <a:pPr algn="l" rtl="0">
                        <a:spcAft>
                          <a:spcPts val="0"/>
                        </a:spcAft>
                      </a:pPr>
                      <a:r>
                        <a:rPr lang="en-US" sz="1200" b="1" dirty="0">
                          <a:effectLst/>
                        </a:rPr>
                        <a:t>Treatment </a:t>
                      </a:r>
                      <a:endParaRPr lang="en-US" sz="1200" b="1" dirty="0">
                        <a:effectLst/>
                        <a:latin typeface="Calibri"/>
                        <a:cs typeface="Arial"/>
                      </a:endParaRPr>
                    </a:p>
                  </a:txBody>
                  <a:tcPr marL="68580" marR="68580" marT="0" marB="0"/>
                </a:tc>
                <a:tc>
                  <a:txBody>
                    <a:bodyPr/>
                    <a:lstStyle/>
                    <a:p>
                      <a:pPr algn="ctr" rtl="0">
                        <a:spcAft>
                          <a:spcPts val="0"/>
                        </a:spcAft>
                      </a:pPr>
                      <a:r>
                        <a:rPr lang="en-US" sz="1200" b="1">
                          <a:effectLst/>
                        </a:rPr>
                        <a:t>OMW %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pH</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E.C </a:t>
                      </a:r>
                    </a:p>
                    <a:p>
                      <a:pPr algn="ctr" rtl="0">
                        <a:spcAft>
                          <a:spcPts val="0"/>
                        </a:spcAft>
                      </a:pPr>
                      <a:r>
                        <a:rPr lang="en-US" sz="1200" b="1">
                          <a:effectLst/>
                        </a:rPr>
                        <a:t>ds m</a:t>
                      </a:r>
                      <a:r>
                        <a:rPr lang="en-US" sz="1200" b="1" baseline="30000">
                          <a:effectLst/>
                        </a:rPr>
                        <a:t>-1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D.M</a:t>
                      </a:r>
                    </a:p>
                    <a:p>
                      <a:pPr algn="ctr" rtl="0">
                        <a:spcAft>
                          <a:spcPts val="0"/>
                        </a:spcAft>
                      </a:pPr>
                      <a:r>
                        <a:rPr lang="en-US" sz="1200" b="1">
                          <a:effectLst/>
                        </a:rPr>
                        <a:t>g l</a:t>
                      </a:r>
                      <a:r>
                        <a:rPr lang="en-US" sz="1200" b="1" baseline="30000">
                          <a:effectLst/>
                        </a:rPr>
                        <a:t>-1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COD</a:t>
                      </a:r>
                    </a:p>
                    <a:p>
                      <a:pPr algn="ctr" rtl="0">
                        <a:spcAft>
                          <a:spcPts val="0"/>
                        </a:spcAft>
                      </a:pPr>
                      <a:r>
                        <a:rPr lang="en-US" sz="1200" b="1">
                          <a:effectLst/>
                        </a:rPr>
                        <a:t>g l</a:t>
                      </a:r>
                      <a:r>
                        <a:rPr lang="en-US" sz="1200" b="1" baseline="30000">
                          <a:effectLst/>
                        </a:rPr>
                        <a:t>-1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O.C</a:t>
                      </a:r>
                    </a:p>
                    <a:p>
                      <a:pPr algn="ctr" rtl="0">
                        <a:spcAft>
                          <a:spcPts val="0"/>
                        </a:spcAft>
                      </a:pPr>
                      <a:r>
                        <a:rPr lang="en-US" sz="1200" b="1">
                          <a:effectLst/>
                        </a:rPr>
                        <a:t>g l</a:t>
                      </a:r>
                      <a:r>
                        <a:rPr lang="en-US" sz="1200" b="1" baseline="30000">
                          <a:effectLst/>
                        </a:rPr>
                        <a:t>-1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O.M</a:t>
                      </a:r>
                    </a:p>
                    <a:p>
                      <a:pPr algn="ctr" rtl="0">
                        <a:spcAft>
                          <a:spcPts val="0"/>
                        </a:spcAft>
                      </a:pPr>
                      <a:r>
                        <a:rPr lang="en-US" sz="1200" b="1">
                          <a:effectLst/>
                        </a:rPr>
                        <a:t>g l</a:t>
                      </a:r>
                      <a:r>
                        <a:rPr lang="en-US" sz="1200" b="1" baseline="30000">
                          <a:effectLst/>
                        </a:rPr>
                        <a:t>-1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Total phenols g l</a:t>
                      </a:r>
                      <a:r>
                        <a:rPr lang="en-US" sz="1200" b="1" baseline="30000">
                          <a:effectLst/>
                        </a:rPr>
                        <a:t>-1</a:t>
                      </a:r>
                      <a:endParaRPr lang="en-US" sz="1200" b="1">
                        <a:effectLst/>
                        <a:latin typeface="Calibri"/>
                        <a:cs typeface="Arial"/>
                      </a:endParaRPr>
                    </a:p>
                  </a:txBody>
                  <a:tcPr marL="68580" marR="68580" marT="0" marB="0"/>
                </a:tc>
              </a:tr>
              <a:tr h="164236">
                <a:tc rowSpan="3">
                  <a:txBody>
                    <a:bodyPr/>
                    <a:lstStyle/>
                    <a:p>
                      <a:pPr algn="l" rtl="0">
                        <a:spcAft>
                          <a:spcPts val="0"/>
                        </a:spcAft>
                      </a:pPr>
                      <a:r>
                        <a:rPr lang="en-US" sz="1200" b="1">
                          <a:effectLst/>
                        </a:rPr>
                        <a:t>Un-inoculated</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17.21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7.00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4.53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2.75 </a:t>
                      </a:r>
                      <a:endParaRPr lang="en-US" sz="1200" b="1">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4.90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6.00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23.14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10.00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3.75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6.47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4.38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100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5.60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10.50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25.22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17.16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6.43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11.09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7.38 </a:t>
                      </a:r>
                      <a:endParaRPr lang="en-US" sz="1200" b="1" dirty="0">
                        <a:effectLst/>
                        <a:latin typeface="Calibri"/>
                        <a:cs typeface="Arial"/>
                      </a:endParaRPr>
                    </a:p>
                  </a:txBody>
                  <a:tcPr marL="68580" marR="68580" marT="0" marB="0"/>
                </a:tc>
              </a:tr>
              <a:tr h="164236">
                <a:tc>
                  <a:txBody>
                    <a:bodyPr/>
                    <a:lstStyle/>
                    <a:p>
                      <a:pPr algn="l" rtl="0">
                        <a:spcAft>
                          <a:spcPts val="0"/>
                        </a:spcAft>
                      </a:pPr>
                      <a:r>
                        <a:rPr lang="en-US" sz="1200" b="1">
                          <a:effectLst/>
                        </a:rPr>
                        <a:t>Mean value</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4.83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6.90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21.86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11.4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4.27</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7.36</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4.84 </a:t>
                      </a:r>
                      <a:endParaRPr lang="en-US" sz="1200" b="1">
                        <a:effectLst/>
                        <a:latin typeface="Calibri"/>
                        <a:cs typeface="Arial"/>
                      </a:endParaRPr>
                    </a:p>
                  </a:txBody>
                  <a:tcPr marL="68580" marR="68580" marT="0" marB="0"/>
                </a:tc>
              </a:tr>
              <a:tr h="164236">
                <a:tc rowSpan="3">
                  <a:txBody>
                    <a:bodyPr/>
                    <a:lstStyle/>
                    <a:p>
                      <a:pPr algn="l" rtl="0">
                        <a:spcAft>
                          <a:spcPts val="0"/>
                        </a:spcAft>
                      </a:pPr>
                      <a:r>
                        <a:rPr lang="en-US" sz="1200" b="1">
                          <a:effectLst/>
                        </a:rPr>
                        <a:t>Anabaena oryzae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4.30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1.60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18.72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2.18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0.82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1.41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1.20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2.40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25.82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5.80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2.18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3.75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1.35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100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26.11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9.20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3.45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5.95 </a:t>
                      </a:r>
                      <a:endParaRPr lang="en-US" sz="1200" b="1" dirty="0">
                        <a:effectLst/>
                        <a:latin typeface="Calibri"/>
                        <a:cs typeface="Arial"/>
                      </a:endParaRPr>
                    </a:p>
                  </a:txBody>
                  <a:tcPr marL="68580" marR="68580" marT="0" marB="0"/>
                </a:tc>
                <a:tc>
                  <a:txBody>
                    <a:bodyPr/>
                    <a:lstStyle/>
                    <a:p>
                      <a:pPr algn="ctr" rtl="0">
                        <a:spcAft>
                          <a:spcPts val="0"/>
                        </a:spcAft>
                      </a:pPr>
                      <a:r>
                        <a:rPr lang="en-US" sz="1200" b="1">
                          <a:effectLst/>
                        </a:rPr>
                        <a:t>3.75 </a:t>
                      </a:r>
                      <a:endParaRPr lang="en-US" sz="1200" b="1">
                        <a:effectLst/>
                        <a:latin typeface="Calibri"/>
                        <a:cs typeface="Arial"/>
                      </a:endParaRPr>
                    </a:p>
                  </a:txBody>
                  <a:tcPr marL="68580" marR="68580" marT="0" marB="0"/>
                </a:tc>
              </a:tr>
              <a:tr h="164236">
                <a:tc>
                  <a:txBody>
                    <a:bodyPr/>
                    <a:lstStyle/>
                    <a:p>
                      <a:pPr algn="l" rtl="0">
                        <a:spcAft>
                          <a:spcPts val="0"/>
                        </a:spcAft>
                      </a:pPr>
                      <a:r>
                        <a:rPr lang="en-US" sz="1200" b="1">
                          <a:effectLst/>
                        </a:rPr>
                        <a:t>Mean value</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4.70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23.55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5.73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2.15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3.70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1.99 </a:t>
                      </a:r>
                      <a:endParaRPr lang="en-US" sz="1200" b="1" dirty="0">
                        <a:effectLst/>
                        <a:latin typeface="Calibri"/>
                        <a:cs typeface="Arial"/>
                      </a:endParaRPr>
                    </a:p>
                  </a:txBody>
                  <a:tcPr marL="68580" marR="68580" marT="0" marB="0"/>
                </a:tc>
              </a:tr>
              <a:tr h="164236">
                <a:tc rowSpan="3">
                  <a:txBody>
                    <a:bodyPr/>
                    <a:lstStyle/>
                    <a:p>
                      <a:pPr algn="l" rtl="0">
                        <a:spcAft>
                          <a:spcPts val="0"/>
                        </a:spcAft>
                      </a:pPr>
                      <a:r>
                        <a:rPr lang="en-US" sz="1200" b="1">
                          <a:effectLst/>
                        </a:rPr>
                        <a:t>Nostoc muscorum</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2.30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19.23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1.13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1.94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1.21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26.05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4.65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1.75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3.01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1.75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100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4.65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25.67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7.94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2.98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5.13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3.06 </a:t>
                      </a:r>
                      <a:endParaRPr lang="en-US" sz="1200" b="1">
                        <a:effectLst/>
                        <a:latin typeface="Calibri"/>
                        <a:cs typeface="Arial"/>
                      </a:endParaRPr>
                    </a:p>
                  </a:txBody>
                  <a:tcPr marL="68580" marR="68580" marT="0" marB="0"/>
                </a:tc>
              </a:tr>
              <a:tr h="164236">
                <a:tc>
                  <a:txBody>
                    <a:bodyPr/>
                    <a:lstStyle/>
                    <a:p>
                      <a:pPr algn="l" rtl="0">
                        <a:spcAft>
                          <a:spcPts val="0"/>
                        </a:spcAft>
                      </a:pPr>
                      <a:r>
                        <a:rPr lang="en-US" sz="1200" b="1">
                          <a:effectLst/>
                        </a:rPr>
                        <a:t>Mean value</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4.63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3.32</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23.65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3.36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1.95</a:t>
                      </a:r>
                      <a:endParaRPr lang="en-US" sz="1200" b="1" dirty="0">
                        <a:effectLst/>
                        <a:latin typeface="Calibri"/>
                        <a:cs typeface="Arial"/>
                      </a:endParaRPr>
                    </a:p>
                  </a:txBody>
                  <a:tcPr marL="68580" marR="68580" marT="0" marB="0"/>
                </a:tc>
              </a:tr>
              <a:tr h="164236">
                <a:tc rowSpan="3">
                  <a:txBody>
                    <a:bodyPr/>
                    <a:lstStyle/>
                    <a:p>
                      <a:pPr algn="l" rtl="0">
                        <a:spcAft>
                          <a:spcPts val="0"/>
                        </a:spcAft>
                      </a:pPr>
                      <a:r>
                        <a:rPr lang="en-US" sz="1200" b="1">
                          <a:effectLst/>
                        </a:rPr>
                        <a:t>Spirulina platensis</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20.87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2.04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0.86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1.49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0.41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3.25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27.27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3.66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1.37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2.37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1.90 </a:t>
                      </a:r>
                      <a:endParaRPr lang="en-US" sz="1200" b="1">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100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26.02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1.58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2.72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3.30 </a:t>
                      </a:r>
                      <a:endParaRPr lang="en-US" sz="1200" b="1">
                        <a:effectLst/>
                        <a:latin typeface="Calibri"/>
                        <a:cs typeface="Arial"/>
                      </a:endParaRPr>
                    </a:p>
                  </a:txBody>
                  <a:tcPr marL="68580" marR="68580" marT="0" marB="0"/>
                </a:tc>
              </a:tr>
              <a:tr h="164236">
                <a:tc>
                  <a:txBody>
                    <a:bodyPr/>
                    <a:lstStyle/>
                    <a:p>
                      <a:pPr algn="l" rtl="0">
                        <a:spcAft>
                          <a:spcPts val="0"/>
                        </a:spcAft>
                      </a:pPr>
                      <a:r>
                        <a:rPr lang="en-US" sz="1200" b="1">
                          <a:effectLst/>
                        </a:rPr>
                        <a:t>Mean value</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8.17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3.42</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24.72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3.30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1.27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2.19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1.87 </a:t>
                      </a:r>
                      <a:endParaRPr lang="en-US" sz="1200" b="1" dirty="0">
                        <a:effectLst/>
                        <a:latin typeface="Calibri"/>
                        <a:cs typeface="Arial"/>
                      </a:endParaRPr>
                    </a:p>
                  </a:txBody>
                  <a:tcPr marL="68580" marR="68580" marT="0" marB="0"/>
                </a:tc>
              </a:tr>
              <a:tr h="164236">
                <a:tc rowSpan="3">
                  <a:txBody>
                    <a:bodyPr/>
                    <a:lstStyle/>
                    <a:p>
                      <a:pPr algn="l" rtl="0">
                        <a:spcAft>
                          <a:spcPts val="0"/>
                        </a:spcAft>
                      </a:pPr>
                      <a:r>
                        <a:rPr lang="en-US" sz="1200" b="1" dirty="0">
                          <a:effectLst/>
                        </a:rPr>
                        <a:t>Mixed Cyanobacteria</a:t>
                      </a:r>
                      <a:endParaRPr lang="en-US" sz="1200" b="1" dirty="0">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8.30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1.65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20.28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1.40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0.53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0.91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0.40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7.50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1.45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28.32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2.20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0.82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1.42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0.27</a:t>
                      </a:r>
                      <a:endParaRPr lang="en-US" sz="1200" b="1">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100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8.00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4.90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26.81</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0.97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1.68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3.20 </a:t>
                      </a:r>
                      <a:endParaRPr lang="en-US" sz="1200" b="1">
                        <a:effectLst/>
                        <a:latin typeface="Calibri"/>
                        <a:cs typeface="Arial"/>
                      </a:endParaRPr>
                    </a:p>
                  </a:txBody>
                  <a:tcPr marL="68580" marR="68580" marT="0" marB="0"/>
                </a:tc>
              </a:tr>
              <a:tr h="164236">
                <a:tc>
                  <a:txBody>
                    <a:bodyPr/>
                    <a:lstStyle/>
                    <a:p>
                      <a:pPr algn="l" rtl="0">
                        <a:spcAft>
                          <a:spcPts val="0"/>
                        </a:spcAft>
                      </a:pPr>
                      <a:r>
                        <a:rPr lang="en-US" sz="1200" b="1">
                          <a:effectLst/>
                        </a:rPr>
                        <a:t>Mean value</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7.93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25.14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2.07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0.80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1.34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1.29 </a:t>
                      </a:r>
                      <a:endParaRPr lang="en-US" sz="1200" b="1" dirty="0">
                        <a:effectLst/>
                        <a:latin typeface="Calibri"/>
                        <a:cs typeface="Arial"/>
                      </a:endParaRPr>
                    </a:p>
                  </a:txBody>
                  <a:tcPr marL="68580" marR="68580" marT="0" marB="0"/>
                </a:tc>
              </a:tr>
              <a:tr h="164236">
                <a:tc rowSpan="3">
                  <a:txBody>
                    <a:bodyPr/>
                    <a:lstStyle/>
                    <a:p>
                      <a:pPr algn="l" rtl="0">
                        <a:spcAft>
                          <a:spcPts val="0"/>
                        </a:spcAft>
                      </a:pPr>
                      <a:r>
                        <a:rPr lang="en-US" sz="1200" b="1" dirty="0">
                          <a:effectLst/>
                        </a:rPr>
                        <a:t>OMW% Average</a:t>
                      </a:r>
                      <a:endParaRPr lang="en-US" sz="1200" b="1" dirty="0">
                        <a:effectLst/>
                        <a:latin typeface="Calibri"/>
                        <a:cs typeface="Arial"/>
                      </a:endParaRPr>
                    </a:p>
                  </a:txBody>
                  <a:tcPr marL="68580" marR="68580" marT="0" marB="0"/>
                </a:tc>
                <a:tc>
                  <a:txBody>
                    <a:bodyPr/>
                    <a:lstStyle/>
                    <a:p>
                      <a:pPr algn="ctr" rtl="0">
                        <a:spcAft>
                          <a:spcPts val="0"/>
                        </a:spcAft>
                      </a:pPr>
                      <a:r>
                        <a:rPr lang="en-US" sz="1200" b="1">
                          <a:effectLst/>
                        </a:rPr>
                        <a:t>25</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5.76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2.45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19.26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3.12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1.19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2.06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1.19 </a:t>
                      </a:r>
                      <a:endParaRPr lang="en-US" sz="1200" b="1" dirty="0">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a:effectLst/>
                        </a:rPr>
                        <a:t>50</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6.18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3.22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26.12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5.26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1.97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3.40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1.89 </a:t>
                      </a:r>
                      <a:endParaRPr lang="en-US" sz="1200" b="1">
                        <a:effectLst/>
                        <a:latin typeface="Calibri"/>
                        <a:cs typeface="Arial"/>
                      </a:endParaRPr>
                    </a:p>
                  </a:txBody>
                  <a:tcPr marL="68580" marR="68580" marT="0" marB="0"/>
                </a:tc>
              </a:tr>
              <a:tr h="164236">
                <a:tc vMerge="1">
                  <a:txBody>
                    <a:bodyPr/>
                    <a:lstStyle/>
                    <a:p>
                      <a:endParaRPr lang="en-US"/>
                    </a:p>
                  </a:txBody>
                  <a:tcPr/>
                </a:tc>
                <a:tc>
                  <a:txBody>
                    <a:bodyPr/>
                    <a:lstStyle/>
                    <a:p>
                      <a:pPr algn="ctr" rtl="0">
                        <a:spcAft>
                          <a:spcPts val="0"/>
                        </a:spcAft>
                      </a:pPr>
                      <a:r>
                        <a:rPr lang="en-US" sz="1200" b="1" dirty="0">
                          <a:effectLst/>
                        </a:rPr>
                        <a:t>100</a:t>
                      </a:r>
                      <a:endParaRPr lang="en-US" sz="1200" b="1" dirty="0">
                        <a:effectLst/>
                        <a:latin typeface="Calibri"/>
                        <a:cs typeface="Arial"/>
                      </a:endParaRPr>
                    </a:p>
                  </a:txBody>
                  <a:tcPr marL="68580" marR="68580" marT="0" marB="0"/>
                </a:tc>
                <a:tc>
                  <a:txBody>
                    <a:bodyPr/>
                    <a:lstStyle/>
                    <a:p>
                      <a:pPr algn="ctr" rtl="0">
                        <a:spcAft>
                          <a:spcPts val="0"/>
                        </a:spcAft>
                      </a:pPr>
                      <a:r>
                        <a:rPr lang="en-US" sz="1200" b="1">
                          <a:effectLst/>
                        </a:rPr>
                        <a:t>6.22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5.91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25.97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8.22 </a:t>
                      </a:r>
                      <a:endParaRPr lang="en-US" sz="1200" b="1">
                        <a:effectLst/>
                        <a:latin typeface="Calibri"/>
                        <a:cs typeface="Arial"/>
                      </a:endParaRPr>
                    </a:p>
                  </a:txBody>
                  <a:tcPr marL="68580" marR="68580" marT="0" marB="0"/>
                </a:tc>
                <a:tc>
                  <a:txBody>
                    <a:bodyPr/>
                    <a:lstStyle/>
                    <a:p>
                      <a:pPr algn="ctr" rtl="0">
                        <a:spcAft>
                          <a:spcPts val="0"/>
                        </a:spcAft>
                      </a:pPr>
                      <a:r>
                        <a:rPr lang="en-US" sz="1200" b="1">
                          <a:effectLst/>
                        </a:rPr>
                        <a:t>3.08 </a:t>
                      </a:r>
                      <a:endParaRPr lang="en-US" sz="1200" b="1">
                        <a:effectLst/>
                        <a:latin typeface="Calibri"/>
                        <a:cs typeface="Arial"/>
                      </a:endParaRPr>
                    </a:p>
                  </a:txBody>
                  <a:tcPr marL="68580" marR="68580" marT="0" marB="0"/>
                </a:tc>
                <a:tc>
                  <a:txBody>
                    <a:bodyPr/>
                    <a:lstStyle/>
                    <a:p>
                      <a:pPr algn="ctr" rtl="0">
                        <a:spcAft>
                          <a:spcPts val="0"/>
                        </a:spcAft>
                      </a:pPr>
                      <a:r>
                        <a:rPr lang="en-US" sz="1200" b="1" dirty="0">
                          <a:effectLst/>
                        </a:rPr>
                        <a:t>5.31 </a:t>
                      </a:r>
                      <a:endParaRPr lang="en-US" sz="1200" b="1" dirty="0">
                        <a:effectLst/>
                        <a:latin typeface="Calibri"/>
                        <a:cs typeface="Arial"/>
                      </a:endParaRPr>
                    </a:p>
                  </a:txBody>
                  <a:tcPr marL="68580" marR="68580" marT="0" marB="0"/>
                </a:tc>
                <a:tc>
                  <a:txBody>
                    <a:bodyPr/>
                    <a:lstStyle/>
                    <a:p>
                      <a:pPr algn="ctr" rtl="0">
                        <a:spcAft>
                          <a:spcPts val="0"/>
                        </a:spcAft>
                      </a:pPr>
                      <a:r>
                        <a:rPr lang="en-US" sz="1200" b="1" dirty="0">
                          <a:effectLst/>
                        </a:rPr>
                        <a:t>4.14 </a:t>
                      </a:r>
                      <a:endParaRPr lang="en-US" sz="1200" b="1" dirty="0">
                        <a:effectLst/>
                        <a:latin typeface="Calibri"/>
                        <a:cs typeface="Arial"/>
                      </a:endParaRPr>
                    </a:p>
                  </a:txBody>
                  <a:tcPr marL="68580" marR="68580" marT="0" marB="0"/>
                </a:tc>
              </a:tr>
            </a:tbl>
          </a:graphicData>
        </a:graphic>
      </p:graphicFrame>
      <p:sp>
        <p:nvSpPr>
          <p:cNvPr id="7" name="Rectangle 6"/>
          <p:cNvSpPr/>
          <p:nvPr/>
        </p:nvSpPr>
        <p:spPr>
          <a:xfrm>
            <a:off x="851338" y="5562600"/>
            <a:ext cx="7391400" cy="646331"/>
          </a:xfrm>
          <a:prstGeom prst="rect">
            <a:avLst/>
          </a:prstGeom>
        </p:spPr>
        <p:txBody>
          <a:bodyPr wrap="square">
            <a:spAutoFit/>
          </a:bodyPr>
          <a:lstStyle/>
          <a:p>
            <a:r>
              <a:rPr lang="en-US" dirty="0">
                <a:latin typeface="Arial" panose="020B0604020202020204" pitchFamily="34" charset="0"/>
                <a:cs typeface="Arial" panose="020B0604020202020204" pitchFamily="34" charset="0"/>
              </a:rPr>
              <a:t>E.C.= Electric Conductivity; D.M= Dry Matter; COD= Chemical Oxygen Demand; O.C.= Organic Carbon; O.M.=  Organic Matter</a:t>
            </a:r>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53214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924800" cy="5401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9200" y="5943600"/>
            <a:ext cx="7239000" cy="369332"/>
          </a:xfrm>
          <a:prstGeom prst="rect">
            <a:avLst/>
          </a:prstGeom>
          <a:noFill/>
        </p:spPr>
        <p:txBody>
          <a:bodyPr wrap="square" rtlCol="0">
            <a:spAutoFit/>
          </a:bodyPr>
          <a:lstStyle/>
          <a:p>
            <a:pPr algn="ctr"/>
            <a:r>
              <a:rPr lang="en-US" b="1" dirty="0">
                <a:latin typeface="Arial" panose="020B0604020202020204" pitchFamily="34" charset="0"/>
                <a:ea typeface="+mj-ea"/>
                <a:cs typeface="Arial" panose="020B0604020202020204" pitchFamily="34" charset="0"/>
              </a:rPr>
              <a:t>Figure 1. </a:t>
            </a:r>
            <a:r>
              <a:rPr lang="en-US" b="1" dirty="0" err="1">
                <a:latin typeface="Arial" panose="020B0604020202020204" pitchFamily="34" charset="0"/>
                <a:ea typeface="+mj-ea"/>
                <a:cs typeface="Arial" panose="020B0604020202020204" pitchFamily="34" charset="0"/>
              </a:rPr>
              <a:t>Phycoremediation</a:t>
            </a:r>
            <a:r>
              <a:rPr lang="en-US" b="1" dirty="0">
                <a:latin typeface="Arial" panose="020B0604020202020204" pitchFamily="34" charset="0"/>
                <a:ea typeface="+mj-ea"/>
                <a:cs typeface="Arial" panose="020B0604020202020204" pitchFamily="34" charset="0"/>
              </a:rPr>
              <a:t> Results</a:t>
            </a:r>
            <a:endParaRPr lang="en-US" b="1"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686040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152400"/>
            <a:ext cx="4343400" cy="5355312"/>
          </a:xfrm>
          <a:prstGeom prst="rect">
            <a:avLst/>
          </a:prstGeom>
        </p:spPr>
        <p:txBody>
          <a:bodyPr wrap="square">
            <a:spAutoFit/>
          </a:bodyPr>
          <a:lstStyle/>
          <a:p>
            <a:pPr marL="285750" indent="-285750">
              <a:buFont typeface="Wingdings" panose="05000000000000000000" pitchFamily="2" charset="2"/>
              <a:buChar char="Ø"/>
            </a:pPr>
            <a:r>
              <a:rPr lang="en-US" b="1" dirty="0"/>
              <a:t>OMW of 50% concentration inoculated with cyanobacterial </a:t>
            </a:r>
            <a:r>
              <a:rPr lang="en-US" b="1" dirty="0" smtClean="0"/>
              <a:t>mixture was </a:t>
            </a:r>
            <a:r>
              <a:rPr lang="en-US" b="1" dirty="0"/>
              <a:t>selected to be used as biofertilizer (Cyano-OMW) on large scale. </a:t>
            </a:r>
            <a:endParaRPr lang="en-US" b="1" dirty="0" smtClean="0"/>
          </a:p>
          <a:p>
            <a:pPr marL="285750" indent="-285750">
              <a:buFont typeface="Wingdings" panose="05000000000000000000" pitchFamily="2" charset="2"/>
              <a:buChar char="Ø"/>
            </a:pPr>
            <a:r>
              <a:rPr lang="en-US" b="1" dirty="0" smtClean="0"/>
              <a:t>In </a:t>
            </a:r>
            <a:r>
              <a:rPr lang="en-US" b="1" dirty="0"/>
              <a:t>this concern, a strategy of multiple successive processes (sedimentation, filtration, aeration and bioremediation) was applied for Cyano-OMW large scale production. </a:t>
            </a:r>
            <a:endParaRPr lang="en-US" b="1" dirty="0" smtClean="0"/>
          </a:p>
          <a:p>
            <a:pPr marL="285750" indent="-285750">
              <a:buFont typeface="Wingdings" panose="05000000000000000000" pitchFamily="2" charset="2"/>
              <a:buChar char="Ø"/>
            </a:pPr>
            <a:r>
              <a:rPr lang="en-US" b="1" dirty="0" smtClean="0"/>
              <a:t>The </a:t>
            </a:r>
            <a:r>
              <a:rPr lang="en-US" b="1" dirty="0"/>
              <a:t>physiochemical and microbiological properties of the bio-formulated Cyano-OMW are listed in Table 4. </a:t>
            </a:r>
            <a:r>
              <a:rPr lang="en-US" b="1" dirty="0"/>
              <a:t>It proves that the product is neutral (pH 7.5 - 8.5) with moderate EC (2.5 – 3.75), very rich in macro and micro nutrients as well as free from pathogens.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482436"/>
            <a:ext cx="4114800" cy="3886200"/>
          </a:xfrm>
          <a:prstGeom prst="rect">
            <a:avLst/>
          </a:prstGeom>
        </p:spPr>
      </p:pic>
    </p:spTree>
    <p:extLst>
      <p:ext uri="{BB962C8B-B14F-4D97-AF65-F5344CB8AC3E}">
        <p14:creationId xmlns:p14="http://schemas.microsoft.com/office/powerpoint/2010/main" val="1668974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295400"/>
            <a:ext cx="6553200" cy="5166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1"/>
          <p:cNvSpPr>
            <a:spLocks noGrp="1"/>
          </p:cNvSpPr>
          <p:nvPr>
            <p:ph type="title"/>
          </p:nvPr>
        </p:nvSpPr>
        <p:spPr>
          <a:xfrm>
            <a:off x="457200" y="274638"/>
            <a:ext cx="8229600" cy="1143000"/>
          </a:xfrm>
        </p:spPr>
        <p:txBody>
          <a:bodyPr>
            <a:normAutofit/>
          </a:bodyPr>
          <a:lstStyle/>
          <a:p>
            <a:r>
              <a:rPr lang="en-US" sz="2400" b="1" dirty="0" smtClean="0">
                <a:solidFill>
                  <a:schemeClr val="tx1"/>
                </a:solidFill>
                <a:latin typeface="+mn-lt"/>
              </a:rPr>
              <a:t>Table 4. Specifications </a:t>
            </a:r>
            <a:r>
              <a:rPr lang="en-US" sz="2400" b="1" dirty="0">
                <a:solidFill>
                  <a:schemeClr val="tx1"/>
                </a:solidFill>
                <a:latin typeface="+mn-lt"/>
              </a:rPr>
              <a:t>of bio-formulated Cyano-OMW</a:t>
            </a:r>
            <a:endParaRPr lang="en-US" sz="2400" b="1" dirty="0">
              <a:solidFill>
                <a:schemeClr val="tx1"/>
              </a:solidFill>
              <a:effectLst/>
              <a:latin typeface="+mn-lt"/>
            </a:endParaRPr>
          </a:p>
        </p:txBody>
      </p:sp>
    </p:spTree>
    <p:extLst>
      <p:ext uri="{BB962C8B-B14F-4D97-AF65-F5344CB8AC3E}">
        <p14:creationId xmlns:p14="http://schemas.microsoft.com/office/powerpoint/2010/main" val="33724107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7924800" cy="400110"/>
          </a:xfrm>
          <a:prstGeom prst="rect">
            <a:avLst/>
          </a:prstGeom>
        </p:spPr>
        <p:txBody>
          <a:bodyPr wrap="square">
            <a:spAutoFit/>
          </a:bodyPr>
          <a:lstStyle/>
          <a:p>
            <a:pPr algn="ctr"/>
            <a:r>
              <a:rPr lang="en-US" sz="2000" b="1" dirty="0">
                <a:ln w="10541" cmpd="sng">
                  <a:solidFill>
                    <a:schemeClr val="accent1">
                      <a:shade val="88000"/>
                      <a:satMod val="110000"/>
                    </a:schemeClr>
                  </a:solidFill>
                  <a:prstDash val="solid"/>
                </a:ln>
                <a:solidFill>
                  <a:srgbClr val="0070C0"/>
                </a:solidFill>
                <a:latin typeface="Arial Black" panose="020B0A04020102020204" pitchFamily="34" charset="0"/>
              </a:rPr>
              <a:t>Bioreactor design for </a:t>
            </a:r>
            <a:r>
              <a:rPr lang="en-US" sz="2000" b="1" dirty="0" err="1">
                <a:ln w="10541" cmpd="sng">
                  <a:solidFill>
                    <a:schemeClr val="accent1">
                      <a:shade val="88000"/>
                      <a:satMod val="110000"/>
                    </a:schemeClr>
                  </a:solidFill>
                  <a:prstDash val="solid"/>
                </a:ln>
                <a:solidFill>
                  <a:srgbClr val="0070C0"/>
                </a:solidFill>
                <a:latin typeface="Arial Black" panose="020B0A04020102020204" pitchFamily="34" charset="0"/>
              </a:rPr>
              <a:t>phycoremediation</a:t>
            </a:r>
            <a:r>
              <a:rPr lang="en-US" sz="2000" b="1" dirty="0">
                <a:ln w="10541" cmpd="sng">
                  <a:solidFill>
                    <a:schemeClr val="accent1">
                      <a:shade val="88000"/>
                      <a:satMod val="110000"/>
                    </a:schemeClr>
                  </a:solidFill>
                  <a:prstDash val="solid"/>
                </a:ln>
                <a:solidFill>
                  <a:srgbClr val="0070C0"/>
                </a:solidFill>
                <a:latin typeface="Arial Black" panose="020B0A04020102020204" pitchFamily="34" charset="0"/>
              </a:rPr>
              <a:t> of OMW</a:t>
            </a:r>
          </a:p>
        </p:txBody>
      </p:sp>
      <p:sp>
        <p:nvSpPr>
          <p:cNvPr id="3" name="Rectangle 2"/>
          <p:cNvSpPr/>
          <p:nvPr/>
        </p:nvSpPr>
        <p:spPr>
          <a:xfrm>
            <a:off x="685800" y="1143000"/>
            <a:ext cx="8001000" cy="5355312"/>
          </a:xfrm>
          <a:prstGeom prst="rect">
            <a:avLst/>
          </a:prstGeom>
        </p:spPr>
        <p:txBody>
          <a:bodyPr wrap="square">
            <a:spAutoFit/>
          </a:bodyPr>
          <a:lstStyle/>
          <a:p>
            <a:pPr marL="285750" indent="-285750">
              <a:buFont typeface="Wingdings" panose="05000000000000000000" pitchFamily="2" charset="2"/>
              <a:buChar char="Ø"/>
            </a:pPr>
            <a:r>
              <a:rPr lang="en-US" b="1" dirty="0"/>
              <a:t>Open raceway </a:t>
            </a:r>
            <a:r>
              <a:rPr lang="en-US" b="1" dirty="0" smtClean="0"/>
              <a:t>ponds or </a:t>
            </a:r>
            <a:r>
              <a:rPr lang="en-US" b="1" dirty="0"/>
              <a:t>vertical tank reactors are available models as bioreactors for simultaneous propagation of algal biomass and nutrients removal from </a:t>
            </a:r>
            <a:r>
              <a:rPr lang="en-US" b="1" dirty="0" smtClean="0"/>
              <a:t>OMW.</a:t>
            </a:r>
            <a:endParaRPr lang="en-US" b="1" dirty="0"/>
          </a:p>
          <a:p>
            <a:pPr marL="285750" indent="-285750">
              <a:buFont typeface="Wingdings" panose="05000000000000000000" pitchFamily="2" charset="2"/>
              <a:buChar char="Ø"/>
            </a:pPr>
            <a:r>
              <a:rPr lang="en-US" b="1" dirty="0"/>
              <a:t>The most primitive algae farmers used large open raceways of liquid medium to grow their algae as shown in Figure 2. </a:t>
            </a:r>
            <a:endParaRPr lang="en-US" b="1" dirty="0"/>
          </a:p>
          <a:p>
            <a:pPr marL="285750" indent="-285750">
              <a:buFont typeface="Wingdings" panose="05000000000000000000" pitchFamily="2" charset="2"/>
              <a:buChar char="Ø"/>
            </a:pPr>
            <a:r>
              <a:rPr lang="en-US" b="1" dirty="0"/>
              <a:t>The advantages to raceways are that they are inexpensive, can support a large population of algae, and can use effluent water and CO</a:t>
            </a:r>
            <a:r>
              <a:rPr lang="en-US" b="1" baseline="-25000" dirty="0"/>
              <a:t>2</a:t>
            </a:r>
            <a:r>
              <a:rPr lang="en-US" b="1" dirty="0"/>
              <a:t> emissions from local industrial plants. </a:t>
            </a:r>
            <a:endParaRPr lang="en-US" b="1" dirty="0" smtClean="0"/>
          </a:p>
          <a:p>
            <a:pPr marL="285750" indent="-285750">
              <a:buFont typeface="Wingdings" panose="05000000000000000000" pitchFamily="2" charset="2"/>
              <a:buChar char="Ø"/>
            </a:pPr>
            <a:r>
              <a:rPr lang="en-US" b="1" dirty="0" smtClean="0"/>
              <a:t>However</a:t>
            </a:r>
            <a:r>
              <a:rPr lang="en-US" b="1" dirty="0"/>
              <a:t>, open raceways are vulnerable to contamination and it is difficult to find an efficient way to harvest the algae from these large raceways due to the vast area and the constant water </a:t>
            </a:r>
            <a:r>
              <a:rPr lang="en-US" b="1" dirty="0" smtClean="0"/>
              <a:t>flow.</a:t>
            </a:r>
            <a:endParaRPr lang="en-US" b="1" dirty="0"/>
          </a:p>
          <a:p>
            <a:pPr marL="285750" indent="-285750">
              <a:buFont typeface="Wingdings" panose="05000000000000000000" pitchFamily="2" charset="2"/>
              <a:buChar char="Ø"/>
            </a:pPr>
            <a:r>
              <a:rPr lang="en-US" b="1" dirty="0"/>
              <a:t>Cyanobacteria can be grown in vertical plastic sheets or </a:t>
            </a:r>
            <a:r>
              <a:rPr lang="en-US" b="1" dirty="0" err="1"/>
              <a:t>photobioreactors</a:t>
            </a:r>
            <a:r>
              <a:rPr lang="en-US" b="1" dirty="0"/>
              <a:t> (PBRs). </a:t>
            </a:r>
            <a:r>
              <a:rPr lang="en-US" b="1" dirty="0"/>
              <a:t>These systems are flexible and its design can be optimized according to the features of the cultivated algal species. </a:t>
            </a:r>
            <a:endParaRPr lang="en-US" b="1" dirty="0" smtClean="0"/>
          </a:p>
          <a:p>
            <a:pPr marL="285750" indent="-285750">
              <a:buFont typeface="Wingdings" panose="05000000000000000000" pitchFamily="2" charset="2"/>
              <a:buChar char="Ø"/>
            </a:pPr>
            <a:r>
              <a:rPr lang="en-US" b="1" dirty="0" smtClean="0"/>
              <a:t>PBRs </a:t>
            </a:r>
            <a:r>
              <a:rPr lang="en-US" b="1" dirty="0"/>
              <a:t>allow growth of many algal strains and provide a protected environment against contamination. PBRs benefits include lower </a:t>
            </a:r>
            <a:r>
              <a:rPr lang="en-US" b="1" dirty="0"/>
              <a:t>CO</a:t>
            </a:r>
            <a:r>
              <a:rPr lang="en-US" b="1" baseline="-25000" dirty="0"/>
              <a:t>2</a:t>
            </a:r>
            <a:r>
              <a:rPr lang="en-US" b="1" dirty="0" smtClean="0"/>
              <a:t> </a:t>
            </a:r>
            <a:r>
              <a:rPr lang="en-US" b="1" dirty="0"/>
              <a:t>losses, lower water use and higher lipids productivity as can be predicted from Figure 3. </a:t>
            </a:r>
            <a:endParaRPr lang="en-US" b="1" dirty="0"/>
          </a:p>
        </p:txBody>
      </p:sp>
    </p:spTree>
    <p:extLst>
      <p:ext uri="{BB962C8B-B14F-4D97-AF65-F5344CB8AC3E}">
        <p14:creationId xmlns:p14="http://schemas.microsoft.com/office/powerpoint/2010/main" val="3046580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68417" y="609600"/>
            <a:ext cx="73914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5117160"/>
            <a:ext cx="6934200" cy="646331"/>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Figure </a:t>
            </a:r>
            <a:r>
              <a:rPr lang="en-US" b="1" dirty="0" smtClean="0">
                <a:latin typeface="Arial" panose="020B0604020202020204" pitchFamily="34" charset="0"/>
                <a:cs typeface="Arial" panose="020B0604020202020204" pitchFamily="34" charset="0"/>
              </a:rPr>
              <a:t>2. </a:t>
            </a:r>
            <a:r>
              <a:rPr lang="en-US" b="1" dirty="0">
                <a:latin typeface="Arial" panose="020B0604020202020204" pitchFamily="34" charset="0"/>
                <a:cs typeface="Arial" panose="020B0604020202020204" pitchFamily="34" charset="0"/>
              </a:rPr>
              <a:t>Scaled </a:t>
            </a:r>
            <a:r>
              <a:rPr lang="en-US" b="1" dirty="0">
                <a:latin typeface="Arial" panose="020B0604020202020204" pitchFamily="34" charset="0"/>
                <a:cs typeface="Arial" panose="020B0604020202020204" pitchFamily="34" charset="0"/>
              </a:rPr>
              <a:t>model of a140m</a:t>
            </a:r>
            <a:r>
              <a:rPr lang="en-US" b="1" baseline="30000" dirty="0">
                <a:latin typeface="Arial" panose="020B0604020202020204" pitchFamily="34" charset="0"/>
                <a:cs typeface="Arial" panose="020B0604020202020204" pitchFamily="34" charset="0"/>
              </a:rPr>
              <a:t>2</a:t>
            </a:r>
            <a:r>
              <a:rPr lang="en-US" b="1" dirty="0">
                <a:latin typeface="Arial" panose="020B0604020202020204" pitchFamily="34" charset="0"/>
                <a:cs typeface="Arial" panose="020B0604020202020204" pitchFamily="34" charset="0"/>
              </a:rPr>
              <a:t> algae open pond bioreactor</a:t>
            </a:r>
          </a:p>
          <a:p>
            <a:r>
              <a:rPr lang="en-US" dirty="0"/>
              <a:t> </a:t>
            </a:r>
            <a:endParaRPr lang="en-US" dirty="0">
              <a:effectLst/>
            </a:endParaRPr>
          </a:p>
        </p:txBody>
      </p:sp>
    </p:spTree>
    <p:extLst>
      <p:ext uri="{BB962C8B-B14F-4D97-AF65-F5344CB8AC3E}">
        <p14:creationId xmlns:p14="http://schemas.microsoft.com/office/powerpoint/2010/main" val="866429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2273"/>
            <a:ext cx="8229600" cy="838200"/>
          </a:xfrm>
        </p:spPr>
        <p:txBody>
          <a:bodyPr/>
          <a:lstStyle/>
          <a:p>
            <a:r>
              <a:rPr lang="en-US" b="1" dirty="0">
                <a:latin typeface="Times New Roman" pitchFamily="18" charset="0"/>
                <a:cs typeface="Times New Roman" pitchFamily="18" charset="0"/>
              </a:rPr>
              <a:t>Introduction</a:t>
            </a:r>
            <a:endParaRPr lang="en-US" dirty="0"/>
          </a:p>
        </p:txBody>
      </p:sp>
      <p:sp>
        <p:nvSpPr>
          <p:cNvPr id="4" name="Subtitle 2"/>
          <p:cNvSpPr>
            <a:spLocks noGrp="1"/>
          </p:cNvSpPr>
          <p:nvPr>
            <p:ph idx="1"/>
          </p:nvPr>
        </p:nvSpPr>
        <p:spPr>
          <a:xfrm>
            <a:off x="457200" y="2124075"/>
            <a:ext cx="6781800" cy="4495800"/>
          </a:xfrm>
        </p:spPr>
        <p:txBody>
          <a:bodyPr>
            <a:normAutofit/>
          </a:bodyPr>
          <a:lstStyle/>
          <a:p>
            <a:pPr>
              <a:lnSpc>
                <a:spcPct val="120000"/>
              </a:lnSpc>
              <a:buClr>
                <a:schemeClr val="accent3"/>
              </a:buClr>
              <a:buSzPct val="95000"/>
              <a:buFont typeface="Wingdings" panose="05000000000000000000" pitchFamily="2" charset="2"/>
              <a:buChar char="Ø"/>
              <a:defRPr/>
            </a:pPr>
            <a:r>
              <a:rPr lang="en-US" sz="2500" b="1" dirty="0">
                <a:latin typeface="Arial" panose="020B0604020202020204" pitchFamily="34" charset="0"/>
                <a:cs typeface="Arial" panose="020B0604020202020204" pitchFamily="34" charset="0"/>
              </a:rPr>
              <a:t>Demand for olive oil is rapidly expanding worldwide due to its healthy </a:t>
            </a:r>
            <a:r>
              <a:rPr lang="en-US" sz="2500" b="1" dirty="0" smtClean="0">
                <a:latin typeface="Arial" panose="020B0604020202020204" pitchFamily="34" charset="0"/>
                <a:cs typeface="Arial" panose="020B0604020202020204" pitchFamily="34" charset="0"/>
              </a:rPr>
              <a:t>image.  </a:t>
            </a:r>
          </a:p>
          <a:p>
            <a:pPr>
              <a:lnSpc>
                <a:spcPct val="120000"/>
              </a:lnSpc>
              <a:buClr>
                <a:schemeClr val="accent3"/>
              </a:buClr>
              <a:buSzPct val="95000"/>
              <a:buFont typeface="Wingdings" panose="05000000000000000000" pitchFamily="2" charset="2"/>
              <a:buChar char="Ø"/>
              <a:defRPr/>
            </a:pPr>
            <a:r>
              <a:rPr lang="en-US" sz="2500" b="1" dirty="0" smtClean="0">
                <a:latin typeface="Arial" panose="020B0604020202020204" pitchFamily="34" charset="0"/>
                <a:cs typeface="Arial" panose="020B0604020202020204" pitchFamily="34" charset="0"/>
              </a:rPr>
              <a:t>More </a:t>
            </a:r>
            <a:r>
              <a:rPr lang="en-US" sz="2500" b="1" dirty="0">
                <a:latin typeface="Arial" panose="020B0604020202020204" pitchFamily="34" charset="0"/>
                <a:cs typeface="Arial" panose="020B0604020202020204" pitchFamily="34" charset="0"/>
              </a:rPr>
              <a:t>than 97% of the </a:t>
            </a:r>
            <a:r>
              <a:rPr lang="en-US" sz="2500" b="1" dirty="0" smtClean="0">
                <a:latin typeface="Arial" panose="020B0604020202020204" pitchFamily="34" charset="0"/>
                <a:cs typeface="Arial" panose="020B0604020202020204" pitchFamily="34" charset="0"/>
              </a:rPr>
              <a:t>world production </a:t>
            </a:r>
            <a:r>
              <a:rPr lang="en-US" sz="2500" b="1" dirty="0">
                <a:latin typeface="Arial" panose="020B0604020202020204" pitchFamily="34" charset="0"/>
                <a:cs typeface="Arial" panose="020B0604020202020204" pitchFamily="34" charset="0"/>
              </a:rPr>
              <a:t>of olive oil is concentrated in </a:t>
            </a:r>
            <a:r>
              <a:rPr lang="en-US" sz="2500" b="1" dirty="0" smtClean="0">
                <a:latin typeface="Arial" panose="020B0604020202020204" pitchFamily="34" charset="0"/>
                <a:cs typeface="Arial" panose="020B0604020202020204" pitchFamily="34" charset="0"/>
              </a:rPr>
              <a:t>the Mediterranean </a:t>
            </a:r>
            <a:r>
              <a:rPr lang="en-US" sz="2500" b="1" dirty="0">
                <a:latin typeface="Arial" panose="020B0604020202020204" pitchFamily="34" charset="0"/>
                <a:cs typeface="Arial" panose="020B0604020202020204" pitchFamily="34" charset="0"/>
              </a:rPr>
              <a:t>basin</a:t>
            </a:r>
            <a:r>
              <a:rPr lang="en-US" sz="2500" b="1" dirty="0" smtClean="0">
                <a:latin typeface="Arial" panose="020B0604020202020204" pitchFamily="34" charset="0"/>
                <a:cs typeface="Arial" panose="020B0604020202020204" pitchFamily="34" charset="0"/>
              </a:rPr>
              <a:t>.</a:t>
            </a:r>
          </a:p>
          <a:p>
            <a:pPr>
              <a:lnSpc>
                <a:spcPct val="120000"/>
              </a:lnSpc>
              <a:buClr>
                <a:schemeClr val="accent3"/>
              </a:buClr>
              <a:buSzPct val="95000"/>
              <a:buFont typeface="Wingdings" panose="05000000000000000000" pitchFamily="2" charset="2"/>
              <a:buChar char="Ø"/>
              <a:defRPr/>
            </a:pPr>
            <a:r>
              <a:rPr lang="en-US" sz="2500" b="1" dirty="0" smtClean="0">
                <a:latin typeface="Arial" panose="020B0604020202020204" pitchFamily="34" charset="0"/>
                <a:cs typeface="Arial" panose="020B0604020202020204" pitchFamily="34" charset="0"/>
              </a:rPr>
              <a:t>Olive </a:t>
            </a:r>
            <a:r>
              <a:rPr lang="en-US" sz="2500" b="1" dirty="0">
                <a:latin typeface="Arial" panose="020B0604020202020204" pitchFamily="34" charset="0"/>
                <a:cs typeface="Arial" panose="020B0604020202020204" pitchFamily="34" charset="0"/>
              </a:rPr>
              <a:t>oil mill wastewaters (OMW) generated in huge quantities over a short period every year (November - April) </a:t>
            </a:r>
            <a:endParaRPr lang="en-US" sz="2500" b="1" dirty="0" smtClean="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475" y="0"/>
            <a:ext cx="22955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23323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5874327"/>
            <a:ext cx="5545108"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Figure </a:t>
            </a:r>
            <a:r>
              <a:rPr lang="en-US" b="1" dirty="0" smtClean="0">
                <a:latin typeface="Arial" panose="020B0604020202020204" pitchFamily="34" charset="0"/>
                <a:cs typeface="Arial" panose="020B0604020202020204" pitchFamily="34" charset="0"/>
              </a:rPr>
              <a:t>3</a:t>
            </a:r>
            <a:r>
              <a:rPr lang="en-US" b="1" dirty="0">
                <a:latin typeface="Arial" panose="020B0604020202020204" pitchFamily="34" charset="0"/>
                <a:cs typeface="Arial" panose="020B0604020202020204" pitchFamily="34" charset="0"/>
              </a:rPr>
              <a:t>. Model </a:t>
            </a:r>
            <a:r>
              <a:rPr lang="en-US" b="1" dirty="0">
                <a:latin typeface="Arial" panose="020B0604020202020204" pitchFamily="34" charset="0"/>
                <a:cs typeface="Arial" panose="020B0604020202020204" pitchFamily="34" charset="0"/>
              </a:rPr>
              <a:t>of PBR investigated in this study</a:t>
            </a:r>
          </a:p>
        </p:txBody>
      </p:sp>
      <p:pic>
        <p:nvPicPr>
          <p:cNvPr id="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1143000"/>
            <a:ext cx="75438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03673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4345" y="353988"/>
            <a:ext cx="7696200" cy="430887"/>
          </a:xfrm>
          <a:prstGeom prst="rect">
            <a:avLst/>
          </a:prstGeom>
        </p:spPr>
        <p:txBody>
          <a:bodyPr wrap="square">
            <a:spAutoFit/>
          </a:bodyPr>
          <a:lstStyle/>
          <a:p>
            <a:r>
              <a:rPr lang="en-US" sz="2200" b="1" dirty="0">
                <a:ln w="10541" cmpd="sng">
                  <a:solidFill>
                    <a:schemeClr val="accent1">
                      <a:shade val="88000"/>
                      <a:satMod val="110000"/>
                    </a:schemeClr>
                  </a:solidFill>
                  <a:prstDash val="solid"/>
                </a:ln>
                <a:solidFill>
                  <a:srgbClr val="0070C0"/>
                </a:solidFill>
                <a:latin typeface="Arial Black" panose="020B0A04020102020204" pitchFamily="34" charset="0"/>
              </a:rPr>
              <a:t>Utilization of cultivated algae in biofuel </a:t>
            </a:r>
            <a:r>
              <a:rPr lang="en-US" sz="2200" b="1" dirty="0" smtClean="0">
                <a:ln w="10541" cmpd="sng">
                  <a:solidFill>
                    <a:schemeClr val="accent1">
                      <a:shade val="88000"/>
                      <a:satMod val="110000"/>
                    </a:schemeClr>
                  </a:solidFill>
                  <a:prstDash val="solid"/>
                </a:ln>
                <a:solidFill>
                  <a:srgbClr val="0070C0"/>
                </a:solidFill>
                <a:latin typeface="Arial Black" panose="020B0A04020102020204" pitchFamily="34" charset="0"/>
              </a:rPr>
              <a:t>industry</a:t>
            </a:r>
            <a:endParaRPr lang="en-US" sz="2200" b="1" dirty="0">
              <a:ln w="10541" cmpd="sng">
                <a:solidFill>
                  <a:schemeClr val="accent1">
                    <a:shade val="88000"/>
                    <a:satMod val="110000"/>
                  </a:schemeClr>
                </a:solidFill>
                <a:prstDash val="solid"/>
              </a:ln>
              <a:solidFill>
                <a:srgbClr val="0070C0"/>
              </a:solidFill>
              <a:latin typeface="Arial Black" panose="020B0A04020102020204" pitchFamily="34" charset="0"/>
            </a:endParaRPr>
          </a:p>
        </p:txBody>
      </p:sp>
      <p:sp>
        <p:nvSpPr>
          <p:cNvPr id="3" name="Rectangle 2"/>
          <p:cNvSpPr/>
          <p:nvPr/>
        </p:nvSpPr>
        <p:spPr>
          <a:xfrm>
            <a:off x="824345" y="1447800"/>
            <a:ext cx="7543800" cy="3631763"/>
          </a:xfrm>
          <a:prstGeom prst="rect">
            <a:avLst/>
          </a:prstGeom>
        </p:spPr>
        <p:txBody>
          <a:bodyPr wrap="square">
            <a:spAutoFit/>
          </a:bodyPr>
          <a:lstStyle/>
          <a:p>
            <a:pPr marL="285750" indent="-285750">
              <a:buFont typeface="Wingdings" panose="05000000000000000000" pitchFamily="2" charset="2"/>
              <a:buChar char="Ø"/>
            </a:pPr>
            <a:r>
              <a:rPr lang="en-US" b="1" dirty="0"/>
              <a:t>Once </a:t>
            </a:r>
            <a:r>
              <a:rPr lang="en-US" b="1" dirty="0" err="1"/>
              <a:t>phycoremediation</a:t>
            </a:r>
            <a:r>
              <a:rPr lang="en-US" b="1" dirty="0"/>
              <a:t> process has completed, the three microalgae strains are collected and dried followed by chemical analysis; to decide which strain can be considered a promising feedstock for biofuel (biodiesel or bioethanol) production. </a:t>
            </a:r>
            <a:r>
              <a:rPr lang="en-US" b="1" dirty="0"/>
              <a:t>The biochemical analysis of algal biomasses is demonstrated in Table 5</a:t>
            </a:r>
            <a:r>
              <a:rPr lang="en-US" b="1" dirty="0" smtClean="0"/>
              <a:t>.</a:t>
            </a:r>
          </a:p>
          <a:p>
            <a:endParaRPr lang="en-US" b="1" dirty="0"/>
          </a:p>
          <a:p>
            <a:pPr marL="285750" indent="-285750">
              <a:buFont typeface="Wingdings" panose="05000000000000000000" pitchFamily="2" charset="2"/>
              <a:buChar char="Ø"/>
            </a:pPr>
            <a:r>
              <a:rPr lang="en-US" b="1" dirty="0"/>
              <a:t>As well known, the richest the lipids content algae the most suitable for biodiesel synthesis </a:t>
            </a:r>
            <a:r>
              <a:rPr lang="en-US" b="1" dirty="0"/>
              <a:t>, </a:t>
            </a:r>
            <a:r>
              <a:rPr lang="en-US" b="1" dirty="0"/>
              <a:t>so </a:t>
            </a:r>
            <a:r>
              <a:rPr lang="en-US" b="1" i="1" dirty="0" smtClean="0"/>
              <a:t>Spirulina platensis </a:t>
            </a:r>
            <a:r>
              <a:rPr lang="en-US" b="1" dirty="0" smtClean="0"/>
              <a:t>biomass </a:t>
            </a:r>
            <a:r>
              <a:rPr lang="en-US" b="1" dirty="0"/>
              <a:t>is suggested </a:t>
            </a:r>
            <a:r>
              <a:rPr lang="en-US" b="1" dirty="0" smtClean="0"/>
              <a:t>for biodiesel </a:t>
            </a:r>
            <a:r>
              <a:rPr lang="en-US" b="1" dirty="0"/>
              <a:t>production, while the other cyanobacteria are preferred as bioethanol feedstock‘s due to their high carbohydrates content.  </a:t>
            </a:r>
          </a:p>
          <a:p>
            <a:endParaRPr lang="en-US" sz="1400" dirty="0"/>
          </a:p>
        </p:txBody>
      </p:sp>
    </p:spTree>
    <p:extLst>
      <p:ext uri="{BB962C8B-B14F-4D97-AF65-F5344CB8AC3E}">
        <p14:creationId xmlns:p14="http://schemas.microsoft.com/office/powerpoint/2010/main" val="40193611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04800"/>
            <a:ext cx="7543800" cy="707886"/>
          </a:xfrm>
          <a:prstGeom prst="rect">
            <a:avLst/>
          </a:prstGeom>
        </p:spPr>
        <p:txBody>
          <a:bodyPr wrap="square">
            <a:spAutoFit/>
          </a:bodyPr>
          <a:lstStyle/>
          <a:p>
            <a:pPr algn="ctr"/>
            <a:r>
              <a:rPr lang="en-US" sz="2000" b="1" dirty="0">
                <a:ea typeface="+mj-ea"/>
                <a:cs typeface="+mj-cs"/>
              </a:rPr>
              <a:t>Table </a:t>
            </a:r>
            <a:r>
              <a:rPr lang="en-US" sz="2000" b="1" dirty="0">
                <a:ea typeface="+mj-ea"/>
                <a:cs typeface="+mj-cs"/>
              </a:rPr>
              <a:t>5. </a:t>
            </a:r>
            <a:r>
              <a:rPr lang="en-US" sz="2000" b="1" dirty="0">
                <a:ea typeface="+mj-ea"/>
                <a:cs typeface="+mj-cs"/>
              </a:rPr>
              <a:t>Biochemical analysis of algal species investigated in </a:t>
            </a:r>
            <a:r>
              <a:rPr lang="en-US" sz="2000" b="1" dirty="0" err="1">
                <a:ea typeface="+mj-ea"/>
                <a:cs typeface="+mj-cs"/>
              </a:rPr>
              <a:t>phycoremediation</a:t>
            </a:r>
            <a:r>
              <a:rPr lang="en-US" sz="2000" b="1" dirty="0">
                <a:ea typeface="+mj-ea"/>
                <a:cs typeface="+mj-cs"/>
              </a:rPr>
              <a:t> process</a:t>
            </a:r>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447800"/>
            <a:ext cx="6019799" cy="377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06048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9545" y="1828800"/>
            <a:ext cx="5805055" cy="3693319"/>
          </a:xfrm>
          <a:prstGeom prst="rect">
            <a:avLst/>
          </a:prstGeom>
        </p:spPr>
        <p:txBody>
          <a:bodyPr wrap="square">
            <a:spAutoFit/>
          </a:bodyPr>
          <a:lstStyle/>
          <a:p>
            <a:pPr marL="285750" indent="-285750">
              <a:buFont typeface="Wingdings" panose="05000000000000000000" pitchFamily="2" charset="2"/>
              <a:buChar char="Ø"/>
            </a:pPr>
            <a:r>
              <a:rPr lang="en-US" b="1" i="1" dirty="0">
                <a:solidFill>
                  <a:srgbClr val="0070C0"/>
                </a:solidFill>
              </a:rPr>
              <a:t>Spirulina platensis </a:t>
            </a:r>
            <a:r>
              <a:rPr lang="en-US" b="1" dirty="0"/>
              <a:t>was investigated for biodiesel production using the in-situ transesterification </a:t>
            </a:r>
            <a:r>
              <a:rPr lang="en-US" b="1" dirty="0" smtClean="0"/>
              <a:t>technology.</a:t>
            </a:r>
          </a:p>
          <a:p>
            <a:endParaRPr lang="en-US" b="1" dirty="0" smtClean="0"/>
          </a:p>
          <a:p>
            <a:pPr marL="285750" indent="-285750">
              <a:buFont typeface="Wingdings" panose="05000000000000000000" pitchFamily="2" charset="2"/>
              <a:buChar char="Ø"/>
            </a:pPr>
            <a:r>
              <a:rPr lang="en-US" b="1" dirty="0" smtClean="0"/>
              <a:t>It </a:t>
            </a:r>
            <a:r>
              <a:rPr lang="en-US" b="1" dirty="0"/>
              <a:t>involves simultaneous addition of alcohol and acid catalyst to biomass; as alcohol extracts the lipids and then catalyzed by the acid into fatty acid alkyl esters (FAAEs). </a:t>
            </a:r>
            <a:endParaRPr lang="en-US" b="1" dirty="0" smtClean="0"/>
          </a:p>
          <a:p>
            <a:endParaRPr lang="en-US" b="1" dirty="0" smtClean="0"/>
          </a:p>
          <a:p>
            <a:pPr marL="285750" indent="-285750">
              <a:buFont typeface="Wingdings" panose="05000000000000000000" pitchFamily="2" charset="2"/>
              <a:buChar char="Ø"/>
            </a:pPr>
            <a:r>
              <a:rPr lang="en-US" b="1" dirty="0" smtClean="0"/>
              <a:t>This </a:t>
            </a:r>
            <a:r>
              <a:rPr lang="en-US" b="1" dirty="0"/>
              <a:t>methodology is suggested to be economical way in algal lipids transformation into methyl esters (biodiesel) without pre-extracted </a:t>
            </a:r>
            <a:r>
              <a:rPr lang="en-US" b="1" dirty="0" err="1"/>
              <a:t>oilgae</a:t>
            </a:r>
            <a:r>
              <a:rPr lang="en-US" b="1" dirty="0"/>
              <a:t>. </a:t>
            </a:r>
            <a:endParaRPr lang="en-US" b="1" dirty="0"/>
          </a:p>
        </p:txBody>
      </p:sp>
      <p:sp>
        <p:nvSpPr>
          <p:cNvPr id="3" name="Rectangle 2"/>
          <p:cNvSpPr/>
          <p:nvPr/>
        </p:nvSpPr>
        <p:spPr>
          <a:xfrm>
            <a:off x="519545" y="152400"/>
            <a:ext cx="4724400" cy="830997"/>
          </a:xfrm>
          <a:prstGeom prst="rect">
            <a:avLst/>
          </a:prstGeom>
        </p:spPr>
        <p:txBody>
          <a:bodyPr wrap="square">
            <a:spAutoFit/>
          </a:bodyPr>
          <a:lstStyle/>
          <a:p>
            <a:r>
              <a:rPr lang="en-US" sz="2400" b="1" dirty="0">
                <a:ln w="10541" cmpd="sng">
                  <a:solidFill>
                    <a:schemeClr val="accent1">
                      <a:shade val="88000"/>
                      <a:satMod val="110000"/>
                    </a:schemeClr>
                  </a:solidFill>
                  <a:prstDash val="solid"/>
                </a:ln>
                <a:solidFill>
                  <a:srgbClr val="0070C0"/>
                </a:solidFill>
                <a:latin typeface="Arial Black" panose="020B0A04020102020204" pitchFamily="34" charset="0"/>
              </a:rPr>
              <a:t>In-Situ Transesterification Process</a:t>
            </a:r>
          </a:p>
        </p:txBody>
      </p:sp>
      <p:pic>
        <p:nvPicPr>
          <p:cNvPr id="4" name="Picture 13" descr="SPIRUL~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6492875" y="0"/>
            <a:ext cx="2651125" cy="3008312"/>
          </a:xfrm>
        </p:spPr>
      </p:pic>
    </p:spTree>
    <p:extLst>
      <p:ext uri="{BB962C8B-B14F-4D97-AF65-F5344CB8AC3E}">
        <p14:creationId xmlns:p14="http://schemas.microsoft.com/office/powerpoint/2010/main" val="29051898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33400"/>
            <a:ext cx="5867401" cy="6186309"/>
          </a:xfrm>
          <a:prstGeom prst="rect">
            <a:avLst/>
          </a:prstGeom>
        </p:spPr>
        <p:txBody>
          <a:bodyPr wrap="square">
            <a:spAutoFit/>
          </a:bodyPr>
          <a:lstStyle/>
          <a:p>
            <a:pPr marL="285750" indent="-285750">
              <a:buFont typeface="Wingdings" panose="05000000000000000000" pitchFamily="2" charset="2"/>
              <a:buChar char="Ø"/>
            </a:pPr>
            <a:r>
              <a:rPr lang="en-US" b="1" dirty="0"/>
              <a:t>Fatty acid profile of the produced biodiesel </a:t>
            </a:r>
            <a:endParaRPr lang="en-US" b="1" dirty="0" smtClean="0"/>
          </a:p>
          <a:p>
            <a:r>
              <a:rPr lang="en-US" b="1" dirty="0" smtClean="0"/>
              <a:t>produced </a:t>
            </a:r>
            <a:r>
              <a:rPr lang="en-US" b="1" dirty="0"/>
              <a:t>was detected by GC-MS </a:t>
            </a:r>
            <a:r>
              <a:rPr lang="en-US" b="1" dirty="0" smtClean="0"/>
              <a:t>that confirming </a:t>
            </a:r>
          </a:p>
          <a:p>
            <a:r>
              <a:rPr lang="en-US" b="1" dirty="0" smtClean="0"/>
              <a:t>the </a:t>
            </a:r>
            <a:r>
              <a:rPr lang="en-US" b="1" dirty="0"/>
              <a:t>predominant fatty acid </a:t>
            </a:r>
            <a:r>
              <a:rPr lang="en-US" b="1" dirty="0" smtClean="0"/>
              <a:t>groups </a:t>
            </a:r>
            <a:r>
              <a:rPr lang="en-US" b="1" dirty="0"/>
              <a:t>in the </a:t>
            </a:r>
            <a:r>
              <a:rPr lang="en-US" b="1" i="1" dirty="0">
                <a:solidFill>
                  <a:srgbClr val="0070C0"/>
                </a:solidFill>
              </a:rPr>
              <a:t>Spirulina </a:t>
            </a:r>
            <a:r>
              <a:rPr lang="en-US" b="1" i="1" dirty="0" smtClean="0">
                <a:solidFill>
                  <a:srgbClr val="0070C0"/>
                </a:solidFill>
              </a:rPr>
              <a:t>platensis</a:t>
            </a:r>
            <a:r>
              <a:rPr lang="en-US" b="1" dirty="0" smtClean="0"/>
              <a:t> </a:t>
            </a:r>
            <a:r>
              <a:rPr lang="en-US" b="1" dirty="0"/>
              <a:t>microalgae are Mystic, C14:0 (22.67% by </a:t>
            </a:r>
            <a:r>
              <a:rPr lang="en-US" b="1" dirty="0" err="1"/>
              <a:t>mol</a:t>
            </a:r>
            <a:r>
              <a:rPr lang="en-US" b="1" dirty="0"/>
              <a:t>) and Palmitic, C16:0 (49.58% by </a:t>
            </a:r>
            <a:r>
              <a:rPr lang="en-US" b="1" dirty="0" err="1"/>
              <a:t>mol</a:t>
            </a:r>
            <a:r>
              <a:rPr lang="en-US" b="1" dirty="0"/>
              <a:t>) </a:t>
            </a:r>
            <a:endParaRPr lang="en-US" b="1" dirty="0" smtClean="0"/>
          </a:p>
          <a:p>
            <a:r>
              <a:rPr lang="en-US" b="1" dirty="0" smtClean="0"/>
              <a:t>as shown in </a:t>
            </a:r>
            <a:r>
              <a:rPr lang="en-US" b="1" dirty="0"/>
              <a:t>Table </a:t>
            </a:r>
            <a:r>
              <a:rPr lang="en-US" b="1" dirty="0" smtClean="0"/>
              <a:t>6.</a:t>
            </a:r>
          </a:p>
          <a:p>
            <a:endParaRPr lang="en-US" b="1" dirty="0" smtClean="0"/>
          </a:p>
          <a:p>
            <a:pPr marL="285750" indent="-285750">
              <a:buFont typeface="Wingdings" panose="05000000000000000000" pitchFamily="2" charset="2"/>
              <a:buChar char="Ø"/>
            </a:pPr>
            <a:r>
              <a:rPr lang="en-US" b="1" dirty="0" smtClean="0"/>
              <a:t>Therefore, </a:t>
            </a:r>
            <a:r>
              <a:rPr lang="en-US" b="1" i="1" dirty="0">
                <a:solidFill>
                  <a:srgbClr val="0070C0"/>
                </a:solidFill>
              </a:rPr>
              <a:t>Spirulina platensis </a:t>
            </a:r>
            <a:r>
              <a:rPr lang="en-US" b="1" dirty="0" smtClean="0"/>
              <a:t>is </a:t>
            </a:r>
            <a:r>
              <a:rPr lang="en-US" b="1" dirty="0"/>
              <a:t>a promising feedstock for biofuel synthesis. </a:t>
            </a:r>
            <a:endParaRPr lang="en-US" b="1" dirty="0" smtClean="0"/>
          </a:p>
          <a:p>
            <a:endParaRPr lang="en-US" b="1" dirty="0" smtClean="0"/>
          </a:p>
          <a:p>
            <a:pPr marL="285750" indent="-285750">
              <a:buFont typeface="Wingdings" panose="05000000000000000000" pitchFamily="2" charset="2"/>
              <a:buChar char="Ø"/>
            </a:pPr>
            <a:r>
              <a:rPr lang="en-US" b="1" dirty="0" smtClean="0"/>
              <a:t>The </a:t>
            </a:r>
            <a:r>
              <a:rPr lang="en-US" b="1" dirty="0"/>
              <a:t>biochemical analysis was demonstrated for </a:t>
            </a:r>
            <a:r>
              <a:rPr lang="en-US" b="1" i="1" dirty="0">
                <a:solidFill>
                  <a:srgbClr val="0070C0"/>
                </a:solidFill>
              </a:rPr>
              <a:t>Spirulina platensis</a:t>
            </a:r>
            <a:r>
              <a:rPr lang="en-US" b="1" dirty="0" smtClean="0"/>
              <a:t> </a:t>
            </a:r>
            <a:r>
              <a:rPr lang="en-US" b="1" dirty="0"/>
              <a:t>cake and proved presence of valuable amount of protein (51.5%wt), hence it is suitable to be animal fodder or poultry diet </a:t>
            </a:r>
            <a:r>
              <a:rPr lang="en-US" b="1" dirty="0" smtClean="0"/>
              <a:t>feed.</a:t>
            </a:r>
          </a:p>
          <a:p>
            <a:endParaRPr lang="en-US" b="1" dirty="0" smtClean="0"/>
          </a:p>
          <a:p>
            <a:pPr marL="285750" indent="-285750">
              <a:buFont typeface="Wingdings" panose="05000000000000000000" pitchFamily="2" charset="2"/>
              <a:buChar char="Ø"/>
            </a:pPr>
            <a:r>
              <a:rPr lang="en-US" b="1" dirty="0" smtClean="0"/>
              <a:t>Considerable </a:t>
            </a:r>
            <a:r>
              <a:rPr lang="en-US" b="1" dirty="0"/>
              <a:t>amount of nitrogen (500 mg/100g), phosphor (900 mg/100g) and potassium (1475 mg/100g) are involved in </a:t>
            </a:r>
            <a:r>
              <a:rPr lang="en-US" b="1" i="1" dirty="0">
                <a:solidFill>
                  <a:srgbClr val="0070C0"/>
                </a:solidFill>
              </a:rPr>
              <a:t>Spirulina platensis </a:t>
            </a:r>
            <a:r>
              <a:rPr lang="en-US" b="1" dirty="0" smtClean="0"/>
              <a:t>. These </a:t>
            </a:r>
            <a:r>
              <a:rPr lang="en-US" b="1" dirty="0"/>
              <a:t>elements are the main nutrients for plant growth, so it is vital as promising plant nutrition element to be used as N-P-K fertilizer “bio-fertilizer</a:t>
            </a:r>
            <a:r>
              <a:rPr lang="en-US" b="1" dirty="0" smtClean="0"/>
              <a:t>”.</a:t>
            </a:r>
            <a:endParaRPr lang="en-US" dirty="0">
              <a:effectLst/>
            </a:endParaRPr>
          </a:p>
        </p:txBody>
      </p:sp>
      <p:pic>
        <p:nvPicPr>
          <p:cNvPr id="28674" name="Picture 2" descr="نتيجة بحث الصور عن ‪Spiru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855"/>
            <a:ext cx="2819400" cy="2257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60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066800"/>
            <a:ext cx="7467599"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66800" y="378630"/>
            <a:ext cx="7010400" cy="369332"/>
          </a:xfrm>
          <a:prstGeom prst="rect">
            <a:avLst/>
          </a:prstGeom>
        </p:spPr>
        <p:txBody>
          <a:bodyPr wrap="square">
            <a:spAutoFit/>
          </a:bodyPr>
          <a:lstStyle/>
          <a:p>
            <a:r>
              <a:rPr lang="en-US" b="1" dirty="0"/>
              <a:t>Table 6: Analysis of </a:t>
            </a:r>
            <a:r>
              <a:rPr lang="en-US" b="1" i="1" dirty="0" smtClean="0"/>
              <a:t>Spirulina platensis </a:t>
            </a:r>
            <a:r>
              <a:rPr lang="en-US" b="1" dirty="0"/>
              <a:t>processing products</a:t>
            </a:r>
            <a:endParaRPr lang="en-US" dirty="0"/>
          </a:p>
        </p:txBody>
      </p:sp>
    </p:spTree>
    <p:extLst>
      <p:ext uri="{BB962C8B-B14F-4D97-AF65-F5344CB8AC3E}">
        <p14:creationId xmlns:p14="http://schemas.microsoft.com/office/powerpoint/2010/main" val="11962855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109" y="5934670"/>
            <a:ext cx="7239000" cy="923330"/>
          </a:xfrm>
          <a:prstGeom prst="rect">
            <a:avLst/>
          </a:prstGeom>
        </p:spPr>
        <p:txBody>
          <a:bodyPr wrap="square">
            <a:spAutoFit/>
          </a:bodyPr>
          <a:lstStyle/>
          <a:p>
            <a:pPr algn="ctr"/>
            <a:r>
              <a:rPr lang="en-US" b="1" dirty="0">
                <a:latin typeface="Arial" panose="020B0604020202020204" pitchFamily="34" charset="0"/>
                <a:cs typeface="Arial" panose="020B0604020202020204" pitchFamily="34" charset="0"/>
              </a:rPr>
              <a:t>Figure 4: </a:t>
            </a:r>
            <a:r>
              <a:rPr lang="en-US" b="1" dirty="0" err="1">
                <a:latin typeface="Arial" panose="020B0604020202020204" pitchFamily="34" charset="0"/>
                <a:cs typeface="Arial" panose="020B0604020202020204" pitchFamily="34" charset="0"/>
              </a:rPr>
              <a:t>Phycoremediation</a:t>
            </a:r>
            <a:r>
              <a:rPr lang="en-US" b="1" dirty="0">
                <a:latin typeface="Arial" panose="020B0604020202020204" pitchFamily="34" charset="0"/>
                <a:cs typeface="Arial" panose="020B0604020202020204" pitchFamily="34" charset="0"/>
              </a:rPr>
              <a:t> process followed by biodiesel production from </a:t>
            </a:r>
            <a:r>
              <a:rPr lang="en-US" b="1" dirty="0">
                <a:latin typeface="Arial" panose="020B0604020202020204" pitchFamily="34" charset="0"/>
                <a:cs typeface="Arial" panose="020B0604020202020204" pitchFamily="34" charset="0"/>
              </a:rPr>
              <a:t>Spirulina</a:t>
            </a:r>
            <a:endParaRPr lang="en-US" b="1" dirty="0">
              <a:latin typeface="Arial" panose="020B0604020202020204" pitchFamily="34" charset="0"/>
              <a:cs typeface="Arial" panose="020B0604020202020204" pitchFamily="34" charset="0"/>
            </a:endParaRPr>
          </a:p>
          <a:p>
            <a:endParaRPr lang="en-US" dirty="0">
              <a:effectLst/>
            </a:endParaRPr>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8309" y="609600"/>
            <a:ext cx="7086600" cy="4952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21896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valensa.com/images3/Spirulina_hea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743200" y="768927"/>
            <a:ext cx="7772400" cy="1143000"/>
          </a:xfrm>
        </p:spPr>
        <p:txBody>
          <a:bodyPr/>
          <a:lstStyle/>
          <a:p>
            <a:r>
              <a:rPr lang="en-US" dirty="0" smtClean="0">
                <a:latin typeface="Arial Black" panose="020B0A04020102020204" pitchFamily="34" charset="0"/>
              </a:rPr>
              <a:t>Conclusion</a:t>
            </a:r>
            <a:endParaRPr lang="en-US" dirty="0">
              <a:latin typeface="Arial Black" panose="020B0A04020102020204" pitchFamily="34" charset="0"/>
            </a:endParaRPr>
          </a:p>
        </p:txBody>
      </p:sp>
      <p:sp>
        <p:nvSpPr>
          <p:cNvPr id="9" name="Content Placeholder 2"/>
          <p:cNvSpPr>
            <a:spLocks noGrp="1"/>
          </p:cNvSpPr>
          <p:nvPr>
            <p:ph idx="1"/>
          </p:nvPr>
        </p:nvSpPr>
        <p:spPr>
          <a:xfrm>
            <a:off x="457200" y="1600200"/>
            <a:ext cx="8229600" cy="4648200"/>
          </a:xfrm>
        </p:spPr>
        <p:txBody>
          <a:bodyPr>
            <a:normAutofit fontScale="70000" lnSpcReduction="20000"/>
          </a:bodyPr>
          <a:lstStyle/>
          <a:p>
            <a:pPr marL="0" indent="0">
              <a:buNone/>
            </a:pPr>
            <a:endParaRPr lang="en-US" dirty="0"/>
          </a:p>
          <a:p>
            <a:pPr lvl="0">
              <a:buFont typeface="Wingdings" panose="05000000000000000000" pitchFamily="2" charset="2"/>
              <a:buChar char="Ø"/>
            </a:pPr>
            <a:r>
              <a:rPr lang="en-US" sz="2600" dirty="0" err="1">
                <a:solidFill>
                  <a:srgbClr val="009900"/>
                </a:solidFill>
              </a:rPr>
              <a:t>Phycoremediation</a:t>
            </a:r>
            <a:r>
              <a:rPr lang="en-US" sz="2600" dirty="0"/>
              <a:t> is </a:t>
            </a:r>
            <a:r>
              <a:rPr lang="en-US" sz="2600" dirty="0" smtClean="0"/>
              <a:t>a successful </a:t>
            </a:r>
            <a:r>
              <a:rPr lang="en-US" sz="2600" dirty="0"/>
              <a:t>technology </a:t>
            </a:r>
            <a:r>
              <a:rPr lang="en-US" sz="2600" dirty="0" smtClean="0"/>
              <a:t>for </a:t>
            </a:r>
            <a:r>
              <a:rPr lang="en-US" sz="2600" dirty="0"/>
              <a:t>nutrients removal from </a:t>
            </a:r>
            <a:r>
              <a:rPr lang="en-US" sz="2600" dirty="0" smtClean="0"/>
              <a:t>OMW </a:t>
            </a:r>
            <a:r>
              <a:rPr lang="en-US" sz="2600" dirty="0"/>
              <a:t>especially phenolic compounds using 50% OMW and </a:t>
            </a:r>
            <a:r>
              <a:rPr lang="en-US" sz="2600" dirty="0" smtClean="0"/>
              <a:t>mixed </a:t>
            </a:r>
            <a:r>
              <a:rPr lang="en-US" sz="2600" dirty="0"/>
              <a:t>Culture of </a:t>
            </a:r>
            <a:r>
              <a:rPr lang="en-US" sz="2600" b="1" i="1" kern="1200" dirty="0">
                <a:solidFill>
                  <a:srgbClr val="0070C0"/>
                </a:solidFill>
              </a:rPr>
              <a:t>Spirulina platensis, </a:t>
            </a:r>
            <a:r>
              <a:rPr lang="en-US" sz="2600" b="1" i="1" kern="1200" dirty="0" err="1">
                <a:solidFill>
                  <a:srgbClr val="0070C0"/>
                </a:solidFill>
              </a:rPr>
              <a:t>Nostoc</a:t>
            </a:r>
            <a:r>
              <a:rPr lang="en-US" sz="2600" b="1" i="1" kern="1200" dirty="0">
                <a:solidFill>
                  <a:srgbClr val="0070C0"/>
                </a:solidFill>
              </a:rPr>
              <a:t> </a:t>
            </a:r>
            <a:r>
              <a:rPr lang="en-US" sz="2600" b="1" i="1" kern="1200" dirty="0" err="1">
                <a:solidFill>
                  <a:srgbClr val="0070C0"/>
                </a:solidFill>
              </a:rPr>
              <a:t>muscorum</a:t>
            </a:r>
            <a:r>
              <a:rPr lang="en-US" sz="2600" b="1" i="1" kern="1200" dirty="0">
                <a:solidFill>
                  <a:srgbClr val="0070C0"/>
                </a:solidFill>
              </a:rPr>
              <a:t> </a:t>
            </a:r>
            <a:r>
              <a:rPr lang="en-US" sz="2600" dirty="0"/>
              <a:t>and</a:t>
            </a:r>
            <a:r>
              <a:rPr lang="en-US" sz="2600" b="1" i="1" kern="1200" dirty="0">
                <a:solidFill>
                  <a:srgbClr val="0070C0"/>
                </a:solidFill>
              </a:rPr>
              <a:t> Anabaena </a:t>
            </a:r>
            <a:r>
              <a:rPr lang="en-US" sz="2600" b="1" i="1" kern="1200" dirty="0" err="1" smtClean="0">
                <a:solidFill>
                  <a:srgbClr val="0070C0"/>
                </a:solidFill>
              </a:rPr>
              <a:t>oryzae</a:t>
            </a:r>
            <a:endParaRPr lang="en-US" sz="2600" b="1" i="1" kern="1200" dirty="0" smtClean="0">
              <a:solidFill>
                <a:srgbClr val="0070C0"/>
              </a:solidFill>
            </a:endParaRPr>
          </a:p>
          <a:p>
            <a:pPr marL="0" lvl="0" indent="0">
              <a:buNone/>
            </a:pPr>
            <a:endParaRPr lang="en-US" sz="2600" b="1" i="1" kern="1200" dirty="0">
              <a:solidFill>
                <a:srgbClr val="0070C0"/>
              </a:solidFill>
            </a:endParaRPr>
          </a:p>
          <a:p>
            <a:pPr lvl="0">
              <a:buFont typeface="Wingdings" panose="05000000000000000000" pitchFamily="2" charset="2"/>
              <a:buChar char="Ø"/>
            </a:pPr>
            <a:r>
              <a:rPr lang="en-US" sz="2600" dirty="0"/>
              <a:t>Optimum bioreactor design for </a:t>
            </a:r>
            <a:r>
              <a:rPr lang="en-US" sz="2600" dirty="0" smtClean="0"/>
              <a:t>OMW </a:t>
            </a:r>
            <a:r>
              <a:rPr lang="en-US" sz="2600" dirty="0" err="1"/>
              <a:t>phycoremediation</a:t>
            </a:r>
            <a:r>
              <a:rPr lang="en-US" sz="2600" dirty="0"/>
              <a:t> is an ongoing exercise however; open ponds or PBRs are feasible</a:t>
            </a:r>
            <a:r>
              <a:rPr lang="en-US" sz="2600" dirty="0" smtClean="0"/>
              <a:t>.</a:t>
            </a:r>
          </a:p>
          <a:p>
            <a:pPr marL="0" lvl="0" indent="0">
              <a:buNone/>
            </a:pPr>
            <a:endParaRPr lang="en-US" sz="2600" dirty="0"/>
          </a:p>
          <a:p>
            <a:pPr lvl="0">
              <a:buFont typeface="Wingdings" panose="05000000000000000000" pitchFamily="2" charset="2"/>
              <a:buChar char="Ø"/>
            </a:pPr>
            <a:r>
              <a:rPr lang="en-US" sz="2600" dirty="0"/>
              <a:t>Biomass production from OMW-Cyanobacteria suspension can be achieved using flocculation followed by centrifugation to obtain 300g dry algae/liter. </a:t>
            </a:r>
            <a:endParaRPr lang="en-US" sz="2600" dirty="0" smtClean="0"/>
          </a:p>
          <a:p>
            <a:pPr marL="0" lvl="0" indent="0">
              <a:buNone/>
            </a:pPr>
            <a:endParaRPr lang="en-US" sz="2600" dirty="0"/>
          </a:p>
          <a:p>
            <a:pPr lvl="0">
              <a:buFont typeface="Wingdings" panose="05000000000000000000" pitchFamily="2" charset="2"/>
              <a:buChar char="Ø"/>
            </a:pPr>
            <a:r>
              <a:rPr lang="en-US" sz="2600" dirty="0"/>
              <a:t>Microalgae cultivated via </a:t>
            </a:r>
            <a:r>
              <a:rPr lang="en-US" sz="2600" dirty="0" err="1"/>
              <a:t>phycoremediation</a:t>
            </a:r>
            <a:r>
              <a:rPr lang="en-US" sz="2600" dirty="0"/>
              <a:t> are sustainable feedstock for biofuel industry as C16:0 is the predominant fatty acid in FAME profile</a:t>
            </a:r>
            <a:r>
              <a:rPr lang="en-US" sz="2600" dirty="0" smtClean="0"/>
              <a:t>.</a:t>
            </a:r>
          </a:p>
          <a:p>
            <a:pPr marL="0" lvl="0" indent="0">
              <a:buNone/>
            </a:pPr>
            <a:endParaRPr lang="en-US" sz="2600" dirty="0"/>
          </a:p>
          <a:p>
            <a:pPr lvl="0">
              <a:buFont typeface="Wingdings" panose="05000000000000000000" pitchFamily="2" charset="2"/>
              <a:buChar char="Ø"/>
            </a:pPr>
            <a:r>
              <a:rPr lang="en-US" sz="2600" dirty="0"/>
              <a:t>Algal waste can be utilized as solid biofertilizer, animal fodder or poultry feed.</a:t>
            </a:r>
            <a:endParaRPr lang="en-US" sz="2600" dirty="0"/>
          </a:p>
          <a:p>
            <a:endParaRPr lang="en-US" dirty="0"/>
          </a:p>
        </p:txBody>
      </p:sp>
    </p:spTree>
    <p:extLst>
      <p:ext uri="{BB962C8B-B14F-4D97-AF65-F5344CB8AC3E}">
        <p14:creationId xmlns:p14="http://schemas.microsoft.com/office/powerpoint/2010/main" val="16358934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19600" y="0"/>
            <a:ext cx="4724400" cy="68580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114800" cy="6858000"/>
          </a:xfrm>
          <a:prstGeom prst="rect">
            <a:avLst/>
          </a:prstGeom>
        </p:spPr>
      </p:pic>
    </p:spTree>
    <p:extLst>
      <p:ext uri="{BB962C8B-B14F-4D97-AF65-F5344CB8AC3E}">
        <p14:creationId xmlns:p14="http://schemas.microsoft.com/office/powerpoint/2010/main" val="2908865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52400"/>
            <a:ext cx="8305800" cy="6095999"/>
          </a:xfrm>
          <a:prstGeom prst="rect">
            <a:avLst/>
          </a:prstGeom>
        </p:spPr>
      </p:pic>
    </p:spTree>
    <p:extLst>
      <p:ext uri="{BB962C8B-B14F-4D97-AF65-F5344CB8AC3E}">
        <p14:creationId xmlns:p14="http://schemas.microsoft.com/office/powerpoint/2010/main" val="4040318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84846" y="304800"/>
            <a:ext cx="4234754" cy="2362200"/>
          </a:xfrm>
        </p:spPr>
        <p:txBody>
          <a:bodyPr>
            <a:normAutofit fontScale="77500" lnSpcReduction="20000"/>
          </a:bodyPr>
          <a:lstStyle/>
          <a:p>
            <a:pPr>
              <a:lnSpc>
                <a:spcPct val="120000"/>
              </a:lnSpc>
              <a:buClr>
                <a:schemeClr val="accent3"/>
              </a:buClr>
              <a:buSzPct val="95000"/>
              <a:buFont typeface="Wingdings" panose="05000000000000000000" pitchFamily="2" charset="2"/>
              <a:buChar char="Ø"/>
              <a:defRPr/>
            </a:pPr>
            <a:r>
              <a:rPr lang="en-US" sz="2600" b="1" dirty="0">
                <a:latin typeface="Arial" panose="020B0604020202020204" pitchFamily="34" charset="0"/>
                <a:cs typeface="Arial" panose="020B0604020202020204" pitchFamily="34" charset="0"/>
              </a:rPr>
              <a:t>In Mediterranean </a:t>
            </a:r>
            <a:r>
              <a:rPr lang="en-US" sz="2600" b="1" dirty="0" smtClean="0">
                <a:latin typeface="Arial" panose="020B0604020202020204" pitchFamily="34" charset="0"/>
                <a:cs typeface="Arial" panose="020B0604020202020204" pitchFamily="34" charset="0"/>
              </a:rPr>
              <a:t>countries, Several </a:t>
            </a:r>
            <a:r>
              <a:rPr lang="en-US" sz="2500" b="1" dirty="0">
                <a:latin typeface="Arial" panose="020B0604020202020204" pitchFamily="34" charset="0"/>
                <a:cs typeface="Arial" panose="020B0604020202020204" pitchFamily="34" charset="0"/>
              </a:rPr>
              <a:t>hundred thousands cubic meters of untreated OMW is discharged into rivers, open areas and cesspools and represent significant environmental </a:t>
            </a:r>
            <a:r>
              <a:rPr lang="en-US" sz="2500" b="1" dirty="0" smtClean="0">
                <a:latin typeface="Arial" panose="020B0604020202020204" pitchFamily="34" charset="0"/>
                <a:cs typeface="Arial" panose="020B0604020202020204" pitchFamily="34" charset="0"/>
              </a:rPr>
              <a:t>problems  </a:t>
            </a:r>
            <a:endParaRPr lang="en-US" sz="2500" b="1" dirty="0">
              <a:latin typeface="Arial" panose="020B0604020202020204" pitchFamily="34" charset="0"/>
              <a:cs typeface="Arial" panose="020B0604020202020204" pitchFamily="34" charset="0"/>
            </a:endParaRPr>
          </a:p>
          <a:p>
            <a:pPr marL="514350" indent="-514350">
              <a:lnSpc>
                <a:spcPct val="120000"/>
              </a:lnSpc>
              <a:buClr>
                <a:schemeClr val="accent3"/>
              </a:buClr>
              <a:buSzPct val="95000"/>
              <a:buFont typeface="+mj-lt"/>
              <a:buAutoNum type="arabicPeriod"/>
              <a:defRPr/>
            </a:pPr>
            <a:endParaRPr lang="en-US" sz="2500" b="1" dirty="0">
              <a:latin typeface="Arial" panose="020B0604020202020204" pitchFamily="34" charset="0"/>
              <a:cs typeface="Arial" panose="020B0604020202020204" pitchFamily="34" charset="0"/>
            </a:endParaRPr>
          </a:p>
          <a:p>
            <a:pPr marL="0" indent="0">
              <a:buNone/>
              <a:defRPr/>
            </a:pPr>
            <a:endParaRPr lang="en-US" dirty="0">
              <a:latin typeface="Arial" panose="020B0604020202020204" pitchFamily="34" charset="0"/>
              <a:cs typeface="Arial" panose="020B0604020202020204" pitchFamily="34" charset="0"/>
            </a:endParaRPr>
          </a:p>
        </p:txBody>
      </p:sp>
      <p:pic>
        <p:nvPicPr>
          <p:cNvPr id="6" name="Picture 2" descr="NF4, 7 July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996" y="152400"/>
            <a:ext cx="428982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i1.wp.com/www.bioenergyconsult.com/wp-content/uploads/2014/09/olive-oil-was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45" y="2590800"/>
            <a:ext cx="4362151" cy="399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http://www.igb.fraunhofer.de/content/dam/igb/de/images/presse/presseinformation/2011/downloads/reststoff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996" y="3184634"/>
            <a:ext cx="4289823" cy="338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1474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228600"/>
            <a:ext cx="8458200" cy="5897563"/>
          </a:xfrm>
        </p:spPr>
      </p:pic>
    </p:spTree>
    <p:extLst>
      <p:ext uri="{BB962C8B-B14F-4D97-AF65-F5344CB8AC3E}">
        <p14:creationId xmlns:p14="http://schemas.microsoft.com/office/powerpoint/2010/main" val="16091985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10" y="0"/>
            <a:ext cx="9144000" cy="6858000"/>
          </a:xfrm>
          <a:prstGeom prst="rect">
            <a:avLst/>
          </a:prstGeom>
        </p:spPr>
      </p:pic>
    </p:spTree>
    <p:extLst>
      <p:ext uri="{BB962C8B-B14F-4D97-AF65-F5344CB8AC3E}">
        <p14:creationId xmlns:p14="http://schemas.microsoft.com/office/powerpoint/2010/main" val="42367918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sz="half" idx="2"/>
          </p:nvPr>
        </p:nvSpPr>
        <p:spPr>
          <a:xfrm>
            <a:off x="533400" y="2133600"/>
            <a:ext cx="7924800" cy="4068763"/>
          </a:xfrm>
        </p:spPr>
        <p:txBody>
          <a:bodyPr>
            <a:noAutofit/>
          </a:bodyPr>
          <a:lstStyle/>
          <a:p>
            <a:pPr marL="0" indent="0">
              <a:buNone/>
            </a:pPr>
            <a:r>
              <a:rPr lang="en-US" sz="1800" b="1" dirty="0" smtClean="0">
                <a:latin typeface="Arial Black" panose="020B0A04020102020204" pitchFamily="34" charset="0"/>
              </a:rPr>
              <a:t>Soils, Water and Environment Research Institute</a:t>
            </a:r>
          </a:p>
          <a:p>
            <a:pPr marL="0" indent="0">
              <a:buNone/>
            </a:pPr>
            <a:endParaRPr lang="en-US" sz="1400" b="1" dirty="0" smtClean="0">
              <a:solidFill>
                <a:schemeClr val="accent1"/>
              </a:solidFill>
              <a:latin typeface="Arial Black" panose="020B0A04020102020204" pitchFamily="34" charset="0"/>
            </a:endParaRPr>
          </a:p>
          <a:p>
            <a:pPr marL="0" indent="0">
              <a:buNone/>
            </a:pPr>
            <a:r>
              <a:rPr lang="en-US" sz="1400" b="1" dirty="0" smtClean="0">
                <a:solidFill>
                  <a:schemeClr val="accent1"/>
                </a:solidFill>
                <a:latin typeface="Arial Black" panose="020B0A04020102020204" pitchFamily="34" charset="0"/>
              </a:rPr>
              <a:t>Objectives:</a:t>
            </a:r>
          </a:p>
          <a:p>
            <a:pPr>
              <a:buFont typeface="+mj-lt"/>
              <a:buAutoNum type="arabicPeriod"/>
            </a:pPr>
            <a:r>
              <a:rPr lang="en-US" sz="1400" b="1" dirty="0" smtClean="0">
                <a:latin typeface="Arial" panose="020B0604020202020204" pitchFamily="34" charset="0"/>
                <a:cs typeface="Arial" panose="020B0604020202020204" pitchFamily="34" charset="0"/>
              </a:rPr>
              <a:t>Conducting </a:t>
            </a:r>
            <a:r>
              <a:rPr lang="en-US" sz="1400" b="1" dirty="0">
                <a:latin typeface="Arial" panose="020B0604020202020204" pitchFamily="34" charset="0"/>
                <a:cs typeface="Arial" panose="020B0604020202020204" pitchFamily="34" charset="0"/>
              </a:rPr>
              <a:t>applied research to serve the following topics</a:t>
            </a:r>
            <a:r>
              <a:rPr lang="en-US" sz="1400" b="1" dirty="0" smtClean="0">
                <a:latin typeface="Arial" panose="020B0604020202020204" pitchFamily="34" charset="0"/>
                <a:cs typeface="Arial" panose="020B0604020202020204" pitchFamily="34" charset="0"/>
              </a:rPr>
              <a:t>: Survey </a:t>
            </a:r>
            <a:r>
              <a:rPr lang="en-US" sz="1400" b="1" dirty="0">
                <a:latin typeface="Arial" panose="020B0604020202020204" pitchFamily="34" charset="0"/>
                <a:cs typeface="Arial" panose="020B0604020202020204" pitchFamily="34" charset="0"/>
              </a:rPr>
              <a:t>of land </a:t>
            </a:r>
            <a:r>
              <a:rPr lang="en-US" sz="1400" b="1" dirty="0" smtClean="0">
                <a:latin typeface="Arial" panose="020B0604020202020204" pitchFamily="34" charset="0"/>
                <a:cs typeface="Arial" panose="020B0604020202020204" pitchFamily="34" charset="0"/>
              </a:rPr>
              <a:t>resources -</a:t>
            </a:r>
            <a:r>
              <a:rPr lang="en-US" sz="1400" b="1" dirty="0">
                <a:latin typeface="Arial" panose="020B0604020202020204" pitchFamily="34" charset="0"/>
                <a:cs typeface="Arial" panose="020B0604020202020204" pitchFamily="34" charset="0"/>
              </a:rPr>
              <a:t>Maximize the output of soil, water and fertilizer </a:t>
            </a:r>
            <a:r>
              <a:rPr lang="en-US" sz="1400" b="1" dirty="0" smtClean="0">
                <a:latin typeface="Arial" panose="020B0604020202020204" pitchFamily="34" charset="0"/>
                <a:cs typeface="Arial" panose="020B0604020202020204" pitchFamily="34" charset="0"/>
              </a:rPr>
              <a:t>unit -</a:t>
            </a:r>
            <a:r>
              <a:rPr lang="en-US" sz="1400" b="1" dirty="0">
                <a:latin typeface="Arial" panose="020B0604020202020204" pitchFamily="34" charset="0"/>
                <a:cs typeface="Arial" panose="020B0604020202020204" pitchFamily="34" charset="0"/>
              </a:rPr>
              <a:t>Balanced fertilization for </a:t>
            </a:r>
            <a:r>
              <a:rPr lang="en-US" sz="1400" b="1" dirty="0" smtClean="0">
                <a:latin typeface="Arial" panose="020B0604020202020204" pitchFamily="34" charset="0"/>
                <a:cs typeface="Arial" panose="020B0604020202020204" pitchFamily="34" charset="0"/>
              </a:rPr>
              <a:t>plants -</a:t>
            </a:r>
            <a:r>
              <a:rPr lang="en-US" sz="1400" b="1" dirty="0">
                <a:latin typeface="Arial" panose="020B0604020202020204" pitchFamily="34" charset="0"/>
                <a:cs typeface="Arial" panose="020B0604020202020204" pitchFamily="34" charset="0"/>
              </a:rPr>
              <a:t>Management of soils and </a:t>
            </a:r>
            <a:r>
              <a:rPr lang="en-US" sz="1400" b="1" dirty="0" smtClean="0">
                <a:latin typeface="Arial" panose="020B0604020202020204" pitchFamily="34" charset="0"/>
                <a:cs typeface="Arial" panose="020B0604020202020204" pitchFamily="34" charset="0"/>
              </a:rPr>
              <a:t>water - -</a:t>
            </a:r>
            <a:r>
              <a:rPr lang="en-US" sz="1400" b="1" dirty="0">
                <a:latin typeface="Arial" panose="020B0604020202020204" pitchFamily="34" charset="0"/>
                <a:cs typeface="Arial" panose="020B0604020202020204" pitchFamily="34" charset="0"/>
              </a:rPr>
              <a:t>Recycling of agricultural </a:t>
            </a:r>
            <a:r>
              <a:rPr lang="en-US" sz="1400" b="1" dirty="0" smtClean="0">
                <a:latin typeface="Arial" panose="020B0604020202020204" pitchFamily="34" charset="0"/>
                <a:cs typeface="Arial" panose="020B0604020202020204" pitchFamily="34" charset="0"/>
              </a:rPr>
              <a:t>residues - Bio-fertilizers </a:t>
            </a:r>
            <a:r>
              <a:rPr lang="en-US" sz="1400" b="1" dirty="0">
                <a:latin typeface="Arial" panose="020B0604020202020204" pitchFamily="34" charset="0"/>
                <a:cs typeface="Arial" panose="020B0604020202020204" pitchFamily="34" charset="0"/>
              </a:rPr>
              <a:t>and Biological </a:t>
            </a:r>
            <a:r>
              <a:rPr lang="en-US" sz="1400" b="1" dirty="0" smtClean="0">
                <a:latin typeface="Arial" panose="020B0604020202020204" pitchFamily="34" charset="0"/>
                <a:cs typeface="Arial" panose="020B0604020202020204" pitchFamily="34" charset="0"/>
              </a:rPr>
              <a:t>agents production - Improvement </a:t>
            </a:r>
            <a:r>
              <a:rPr lang="en-US" sz="1400" b="1" dirty="0">
                <a:latin typeface="Arial" panose="020B0604020202020204" pitchFamily="34" charset="0"/>
                <a:cs typeface="Arial" panose="020B0604020202020204" pitchFamily="34" charset="0"/>
              </a:rPr>
              <a:t>of soil </a:t>
            </a:r>
            <a:r>
              <a:rPr lang="en-US" sz="1400" b="1" dirty="0" smtClean="0">
                <a:latin typeface="Arial" panose="020B0604020202020204" pitchFamily="34" charset="0"/>
                <a:cs typeface="Arial" panose="020B0604020202020204" pitchFamily="34" charset="0"/>
              </a:rPr>
              <a:t>productivity - Monitoring </a:t>
            </a:r>
            <a:r>
              <a:rPr lang="en-US" sz="1400" b="1" dirty="0">
                <a:latin typeface="Arial" panose="020B0604020202020204" pitchFamily="34" charset="0"/>
                <a:cs typeface="Arial" panose="020B0604020202020204" pitchFamily="34" charset="0"/>
              </a:rPr>
              <a:t>of soil and water pollutants. </a:t>
            </a:r>
            <a:endParaRPr lang="en-US" sz="1400" b="1" dirty="0" smtClean="0">
              <a:latin typeface="Arial" panose="020B0604020202020204" pitchFamily="34" charset="0"/>
              <a:cs typeface="Arial" panose="020B0604020202020204" pitchFamily="34" charset="0"/>
            </a:endParaRPr>
          </a:p>
          <a:p>
            <a:pPr>
              <a:buFont typeface="+mj-lt"/>
              <a:buAutoNum type="arabicPeriod"/>
            </a:pPr>
            <a:r>
              <a:rPr lang="en-US" sz="1400" b="1" dirty="0" smtClean="0">
                <a:latin typeface="Arial" panose="020B0604020202020204" pitchFamily="34" charset="0"/>
                <a:cs typeface="Arial" panose="020B0604020202020204" pitchFamily="34" charset="0"/>
              </a:rPr>
              <a:t>Conducting </a:t>
            </a:r>
            <a:r>
              <a:rPr lang="en-US" sz="1400" b="1" dirty="0">
                <a:latin typeface="Arial" panose="020B0604020202020204" pitchFamily="34" charset="0"/>
                <a:cs typeface="Arial" panose="020B0604020202020204" pitchFamily="34" charset="0"/>
              </a:rPr>
              <a:t>extension services and training programs of the above </a:t>
            </a:r>
            <a:r>
              <a:rPr lang="en-US" sz="1400" b="1" dirty="0" smtClean="0">
                <a:latin typeface="Arial" panose="020B0604020202020204" pitchFamily="34" charset="0"/>
                <a:cs typeface="Arial" panose="020B0604020202020204" pitchFamily="34" charset="0"/>
              </a:rPr>
              <a:t>topics.</a:t>
            </a:r>
          </a:p>
          <a:p>
            <a:pPr>
              <a:buFont typeface="+mj-lt"/>
              <a:buAutoNum type="arabicPeriod"/>
            </a:pPr>
            <a:r>
              <a:rPr lang="en-US" sz="1400" b="1" dirty="0" smtClean="0">
                <a:latin typeface="Arial" panose="020B0604020202020204" pitchFamily="34" charset="0"/>
                <a:cs typeface="Arial" panose="020B0604020202020204" pitchFamily="34" charset="0"/>
              </a:rPr>
              <a:t>Quality </a:t>
            </a:r>
            <a:r>
              <a:rPr lang="en-US" sz="1400" b="1" dirty="0">
                <a:latin typeface="Arial" panose="020B0604020202020204" pitchFamily="34" charset="0"/>
                <a:cs typeface="Arial" panose="020B0604020202020204" pitchFamily="34" charset="0"/>
              </a:rPr>
              <a:t>control of local and imported fertilizers and the inspection of the </a:t>
            </a:r>
            <a:r>
              <a:rPr lang="en-US" sz="1400" b="1" dirty="0" smtClean="0">
                <a:latin typeface="Arial" panose="020B0604020202020204" pitchFamily="34" charset="0"/>
                <a:cs typeface="Arial" panose="020B0604020202020204" pitchFamily="34" charset="0"/>
              </a:rPr>
              <a:t>market.</a:t>
            </a:r>
          </a:p>
          <a:p>
            <a:pPr>
              <a:buFont typeface="+mj-lt"/>
              <a:buAutoNum type="arabicPeriod"/>
            </a:pPr>
            <a:r>
              <a:rPr lang="en-US" sz="1400" b="1" dirty="0" smtClean="0">
                <a:latin typeface="Arial" panose="020B0604020202020204" pitchFamily="34" charset="0"/>
                <a:cs typeface="Arial" panose="020B0604020202020204" pitchFamily="34" charset="0"/>
              </a:rPr>
              <a:t>Providing </a:t>
            </a:r>
            <a:r>
              <a:rPr lang="en-US" sz="1400" b="1" dirty="0">
                <a:latin typeface="Arial" panose="020B0604020202020204" pitchFamily="34" charset="0"/>
                <a:cs typeface="Arial" panose="020B0604020202020204" pitchFamily="34" charset="0"/>
              </a:rPr>
              <a:t>the services to farmers, organizations and the private sectors throughout the special unit of (soil, water and environment unit) in the field of soils, water, production of biofertilizers (</a:t>
            </a:r>
            <a:r>
              <a:rPr lang="en-US" sz="1400" b="1" dirty="0" err="1">
                <a:latin typeface="Arial" panose="020B0604020202020204" pitchFamily="34" charset="0"/>
                <a:cs typeface="Arial" panose="020B0604020202020204" pitchFamily="34" charset="0"/>
              </a:rPr>
              <a:t>Aukadin</a:t>
            </a:r>
            <a:r>
              <a:rPr lang="en-US" sz="1400" b="1" dirty="0">
                <a:latin typeface="Arial" panose="020B0604020202020204" pitchFamily="34" charset="0"/>
                <a:cs typeface="Arial" panose="020B0604020202020204" pitchFamily="34" charset="0"/>
              </a:rPr>
              <a:t>, </a:t>
            </a:r>
            <a:r>
              <a:rPr lang="en-US" sz="1400" b="1" dirty="0" err="1">
                <a:latin typeface="Arial" panose="020B0604020202020204" pitchFamily="34" charset="0"/>
                <a:cs typeface="Arial" panose="020B0604020202020204" pitchFamily="34" charset="0"/>
              </a:rPr>
              <a:t>Nemaless</a:t>
            </a:r>
            <a:r>
              <a:rPr lang="en-US" sz="1400" b="1" dirty="0">
                <a:latin typeface="Arial" panose="020B0604020202020204" pitchFamily="34" charset="0"/>
                <a:cs typeface="Arial" panose="020B0604020202020204" pitchFamily="34" charset="0"/>
              </a:rPr>
              <a:t>, Yeast Solutions and Mixed Solutions) ammonia gas fertilization, agricultural residues recycling and production of land cover, land use and suitability </a:t>
            </a:r>
            <a:r>
              <a:rPr lang="en-US" sz="1400" b="1" dirty="0" smtClean="0">
                <a:latin typeface="Arial" panose="020B0604020202020204" pitchFamily="34" charset="0"/>
                <a:cs typeface="Arial" panose="020B0604020202020204" pitchFamily="34" charset="0"/>
              </a:rPr>
              <a:t>maps.</a:t>
            </a:r>
          </a:p>
          <a:p>
            <a:pPr>
              <a:buFont typeface="+mj-lt"/>
              <a:buAutoNum type="arabicPeriod"/>
            </a:pPr>
            <a:r>
              <a:rPr lang="en-US" sz="1400" b="1" dirty="0" smtClean="0">
                <a:latin typeface="Arial" panose="020B0604020202020204" pitchFamily="34" charset="0"/>
                <a:cs typeface="Arial" panose="020B0604020202020204" pitchFamily="34" charset="0"/>
              </a:rPr>
              <a:t>On </a:t>
            </a:r>
            <a:r>
              <a:rPr lang="en-US" sz="1400" b="1" dirty="0">
                <a:latin typeface="Arial" panose="020B0604020202020204" pitchFamily="34" charset="0"/>
                <a:cs typeface="Arial" panose="020B0604020202020204" pitchFamily="34" charset="0"/>
              </a:rPr>
              <a:t>farm irrigation development in the old land sharing with agricultural extension sector and ministry of irrigation and water resources.</a:t>
            </a:r>
            <a:br>
              <a:rPr lang="en-US" sz="1400" b="1" dirty="0">
                <a:latin typeface="Arial" panose="020B0604020202020204" pitchFamily="34" charset="0"/>
                <a:cs typeface="Arial" panose="020B0604020202020204" pitchFamily="34" charset="0"/>
              </a:rPr>
            </a:br>
            <a:endParaRPr lang="en-US" sz="1400" b="1" dirty="0">
              <a:latin typeface="Arial" panose="020B0604020202020204" pitchFamily="34" charset="0"/>
              <a:cs typeface="Arial" panose="020B0604020202020204" pitchFamily="34" charset="0"/>
            </a:endParaRPr>
          </a:p>
        </p:txBody>
      </p:sp>
      <p:pic>
        <p:nvPicPr>
          <p:cNvPr id="8" name="Picture 7" descr="https://encrypted-tbn1.gstatic.com/images?q=tbn:ANd9GcQh_vmhGKcNYIn5NQynsgSqQvjs9kCiIKWUwQ1k4Ap-gGMtJsn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514"/>
            <a:ext cx="3276600" cy="1739086"/>
          </a:xfrm>
          <a:prstGeom prst="rect">
            <a:avLst/>
          </a:prstGeom>
          <a:noFill/>
          <a:ln>
            <a:noFill/>
          </a:ln>
        </p:spPr>
      </p:pic>
      <p:pic>
        <p:nvPicPr>
          <p:cNvPr id="12"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486400" y="112213"/>
            <a:ext cx="3457575" cy="1640388"/>
          </a:xfrm>
        </p:spPr>
      </p:pic>
      <p:pic>
        <p:nvPicPr>
          <p:cNvPr id="19" name="Picture 18" descr="logo1"/>
          <p:cNvPicPr/>
          <p:nvPr/>
        </p:nvPicPr>
        <p:blipFill>
          <a:blip r:embed="rId3"/>
          <a:srcRect/>
          <a:stretch>
            <a:fillRect/>
          </a:stretch>
        </p:blipFill>
        <p:spPr bwMode="auto">
          <a:xfrm>
            <a:off x="6477000" y="152400"/>
            <a:ext cx="2209800" cy="12742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0838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dirty="0"/>
              <a:t/>
            </a:r>
            <a:br>
              <a:rPr lang="en-US" dirty="0"/>
            </a:br>
            <a:r>
              <a:rPr lang="en-US" dirty="0"/>
              <a:t> </a:t>
            </a:r>
            <a:br>
              <a:rPr lang="en-US" dirty="0"/>
            </a:br>
            <a:r>
              <a:rPr lang="en-US" dirty="0" smtClean="0"/>
              <a:t> </a:t>
            </a:r>
            <a:r>
              <a:rPr lang="en-US" sz="3600" b="1" dirty="0"/>
              <a:t>Staff </a:t>
            </a:r>
            <a:r>
              <a:rPr lang="en-US" sz="3600" b="1" dirty="0" smtClean="0"/>
              <a:t>of </a:t>
            </a:r>
            <a:r>
              <a:rPr lang="en-US" sz="3600" b="1" dirty="0"/>
              <a:t>Agricultural </a:t>
            </a:r>
            <a:r>
              <a:rPr lang="en-US" sz="3600" b="1" dirty="0"/>
              <a:t>Microbiology Research </a:t>
            </a:r>
            <a:r>
              <a:rPr lang="en-US" sz="3600" b="1" dirty="0"/>
              <a:t>Department</a:t>
            </a:r>
            <a:r>
              <a:rPr lang="en-US" sz="3600" b="1" dirty="0" smtClean="0"/>
              <a:t/>
            </a:r>
            <a:br>
              <a:rPr lang="en-US" sz="3600" b="1" dirty="0" smtClean="0"/>
            </a:br>
            <a:endParaRPr lang="en-US" sz="3600" dirty="0"/>
          </a:p>
        </p:txBody>
      </p:sp>
      <p:sp>
        <p:nvSpPr>
          <p:cNvPr id="6" name="TextBox 5"/>
          <p:cNvSpPr txBox="1"/>
          <p:nvPr/>
        </p:nvSpPr>
        <p:spPr>
          <a:xfrm>
            <a:off x="990600" y="1681371"/>
            <a:ext cx="6705600" cy="707886"/>
          </a:xfrm>
          <a:prstGeom prst="rect">
            <a:avLst/>
          </a:prstGeom>
          <a:noFill/>
        </p:spPr>
        <p:txBody>
          <a:bodyPr wrap="square" rtlCol="0">
            <a:spAutoFit/>
          </a:bodyPr>
          <a:lstStyle/>
          <a:p>
            <a:endParaRPr lang="en-US" sz="4000" b="1" dirty="0">
              <a:latin typeface="+mj-lt"/>
              <a:ea typeface="+mj-ea"/>
              <a:cs typeface="+mj-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389256"/>
            <a:ext cx="8382000" cy="4011543"/>
          </a:xfrm>
          <a:prstGeom prst="rect">
            <a:avLst/>
          </a:prstGeom>
        </p:spPr>
      </p:pic>
      <p:sp>
        <p:nvSpPr>
          <p:cNvPr id="10"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4"/>
          <p:cNvSpPr>
            <a:spLocks noChangeArrowheads="1"/>
          </p:cNvSpPr>
          <p:nvPr/>
        </p:nvSpPr>
        <p:spPr bwMode="auto">
          <a:xfrm>
            <a:off x="990600" y="1552799"/>
            <a:ext cx="716280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1</a:t>
            </a:r>
            <a:r>
              <a:rPr kumimoji="0" lang="en-US" altLang="en-US" sz="1600" b="1" i="0" u="none" strike="noStrike" cap="none" normalizeH="0" baseline="30000" dirty="0" smtClean="0">
                <a:ln>
                  <a:noFill/>
                </a:ln>
                <a:solidFill>
                  <a:schemeClr val="tx1"/>
                </a:solidFill>
                <a:effectLst/>
                <a:latin typeface="Cambria" pitchFamily="18" charset="0"/>
                <a:ea typeface="Times New Roman" pitchFamily="18" charset="0"/>
                <a:cs typeface="Times New Roman" pitchFamily="18" charset="0"/>
              </a:rPr>
              <a:t>ST</a:t>
            </a:r>
            <a:r>
              <a:rPr kumimoji="0" lang="en-US" altLang="en-US" sz="1600" b="1" i="0" u="none" strike="noStrike" cap="none" normalizeH="0" baseline="0" dirty="0" smtClean="0">
                <a:ln>
                  <a:noFill/>
                </a:ln>
                <a:solidFill>
                  <a:schemeClr val="tx1"/>
                </a:solidFill>
                <a:effectLst/>
                <a:latin typeface="Cambria" pitchFamily="18" charset="0"/>
                <a:ea typeface="Times New Roman" pitchFamily="18" charset="0"/>
                <a:cs typeface="Times New Roman" pitchFamily="18" charset="0"/>
              </a:rPr>
              <a:t>INTERNATIONAL CONFERENCE OF AGRICULTURAL MICROBIOLOGY</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"Biotechnology and its applications in the field of sustainable agricultural development</a:t>
            </a:r>
            <a:r>
              <a:rPr kumimoji="0" lang="en-US" altLang="en-US" sz="11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849031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نتيجة بحث الصور عن ‪egypt f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نتيجة بحث الصور عن ‪egypt fla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53"/>
            <a:ext cx="2971800" cy="184785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8400" y="5339218"/>
            <a:ext cx="2895600" cy="151878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82" y="1731510"/>
            <a:ext cx="3001282" cy="193402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83" y="3665539"/>
            <a:ext cx="3001283" cy="169545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71800" y="5360989"/>
            <a:ext cx="3276599" cy="1497011"/>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5339218"/>
            <a:ext cx="2971800" cy="151878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48400" y="4084639"/>
            <a:ext cx="2928257" cy="127635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0171" y="2149478"/>
            <a:ext cx="2873829" cy="1935161"/>
          </a:xfrm>
          <a:prstGeom prst="rect">
            <a:avLst/>
          </a:prstGeom>
        </p:spPr>
      </p:pic>
      <p:pic>
        <p:nvPicPr>
          <p:cNvPr id="11272" name="Picture 8" descr="نتيجة بحث الصور عن ‪Thank you‬‏"/>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799" y="2394856"/>
            <a:ext cx="3276599" cy="2944361"/>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نتيجة بحث الصور عن ‪egypt fl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70172" y="-144463"/>
            <a:ext cx="2906486" cy="22939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60914" y="-144464"/>
            <a:ext cx="3309257" cy="2539321"/>
          </a:xfrm>
          <a:prstGeom prst="rect">
            <a:avLst/>
          </a:prstGeom>
        </p:spPr>
      </p:pic>
    </p:spTree>
    <p:extLst>
      <p:ext uri="{BB962C8B-B14F-4D97-AF65-F5344CB8AC3E}">
        <p14:creationId xmlns:p14="http://schemas.microsoft.com/office/powerpoint/2010/main" val="733005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b="1" dirty="0" smtClean="0">
                <a:latin typeface="Times New Roman" pitchFamily="18" charset="0"/>
                <a:cs typeface="Times New Roman" pitchFamily="18" charset="0"/>
              </a:rPr>
              <a:t>Olive Oil Production</a:t>
            </a:r>
            <a:endParaRPr lang="en-US" dirty="0"/>
          </a:p>
        </p:txBody>
      </p:sp>
      <p:graphicFrame>
        <p:nvGraphicFramePr>
          <p:cNvPr id="4" name="Content Placeholder 7"/>
          <p:cNvGraphicFramePr>
            <a:graphicFrameLocks noGrp="1"/>
          </p:cNvGraphicFramePr>
          <p:nvPr>
            <p:ph idx="1"/>
            <p:extLst>
              <p:ext uri="{D42A27DB-BD31-4B8C-83A1-F6EECF244321}">
                <p14:modId xmlns:p14="http://schemas.microsoft.com/office/powerpoint/2010/main" val="1636567085"/>
              </p:ext>
            </p:extLst>
          </p:nvPr>
        </p:nvGraphicFramePr>
        <p:xfrm>
          <a:off x="2743200" y="2729806"/>
          <a:ext cx="5410200" cy="22164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497645"/>
            <a:ext cx="1641764" cy="20686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57200" y="1674674"/>
            <a:ext cx="6629400" cy="1061829"/>
          </a:xfrm>
          <a:prstGeom prst="rect">
            <a:avLst/>
          </a:prstGeom>
        </p:spPr>
        <p:txBody>
          <a:bodyPr wrap="square">
            <a:spAutoFit/>
          </a:bodyPr>
          <a:lstStyle/>
          <a:p>
            <a:pPr marL="342900" indent="-342900">
              <a:spcBef>
                <a:spcPct val="20000"/>
              </a:spcBef>
              <a:buClr>
                <a:schemeClr val="accent3"/>
              </a:buClr>
              <a:buSzPct val="95000"/>
              <a:buFont typeface="Wingdings" panose="05000000000000000000" pitchFamily="2" charset="2"/>
              <a:buChar char="Ø"/>
              <a:defRPr/>
            </a:pPr>
            <a:r>
              <a:rPr lang="en-US" sz="2100" b="1" dirty="0">
                <a:latin typeface="Arial" panose="020B0604020202020204" pitchFamily="34" charset="0"/>
                <a:cs typeface="Arial" panose="020B0604020202020204" pitchFamily="34" charset="0"/>
              </a:rPr>
              <a:t>Olive oil production unfortunately, leads to the generation of significant amounts of both solid and liquid </a:t>
            </a:r>
            <a:r>
              <a:rPr lang="en-US" sz="2100" b="1" dirty="0" smtClean="0">
                <a:latin typeface="Arial" panose="020B0604020202020204" pitchFamily="34" charset="0"/>
                <a:cs typeface="Arial" panose="020B0604020202020204" pitchFamily="34" charset="0"/>
              </a:rPr>
              <a:t>wastes.</a:t>
            </a:r>
            <a:endParaRPr lang="en-US" sz="2100" b="1" dirty="0">
              <a:latin typeface="Arial" panose="020B0604020202020204" pitchFamily="34" charset="0"/>
              <a:cs typeface="Arial" panose="020B0604020202020204" pitchFamily="34" charset="0"/>
            </a:endParaRPr>
          </a:p>
        </p:txBody>
      </p:sp>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2564" y="4502900"/>
            <a:ext cx="1945915" cy="159722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6" descr="C:\Users\DELL\Downloads\9738608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11844" y="4516755"/>
            <a:ext cx="2451155" cy="1583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644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854"/>
            <a:ext cx="8229600" cy="1891145"/>
          </a:xfrm>
        </p:spPr>
        <p:txBody>
          <a:bodyPr>
            <a:normAutofit/>
          </a:bodyPr>
          <a:lstStyle/>
          <a:p>
            <a:pPr lvl="0"/>
            <a:r>
              <a:rPr lang="en-US" sz="3600" b="1" dirty="0" smtClean="0">
                <a:latin typeface="Arial" panose="020B0604020202020204" pitchFamily="34" charset="0"/>
                <a:cs typeface="Arial" panose="020B0604020202020204" pitchFamily="34" charset="0"/>
              </a:rPr>
              <a:t>     Olive </a:t>
            </a:r>
            <a:r>
              <a:rPr lang="en-US" sz="3600" b="1" dirty="0">
                <a:latin typeface="Arial" panose="020B0604020202020204" pitchFamily="34" charset="0"/>
                <a:cs typeface="Arial" panose="020B0604020202020204" pitchFamily="34" charset="0"/>
              </a:rPr>
              <a:t>mill </a:t>
            </a:r>
            <a:r>
              <a:rPr lang="en-US" sz="3600" b="1" dirty="0" smtClean="0">
                <a:latin typeface="Arial" panose="020B0604020202020204" pitchFamily="34" charset="0"/>
                <a:cs typeface="Arial" panose="020B0604020202020204" pitchFamily="34" charset="0"/>
              </a:rPr>
              <a:t>wastewater</a:t>
            </a:r>
            <a:br>
              <a:rPr lang="en-US" sz="3600" b="1" dirty="0" smtClean="0">
                <a:latin typeface="Arial" panose="020B0604020202020204" pitchFamily="34" charset="0"/>
                <a:cs typeface="Arial" panose="020B0604020202020204" pitchFamily="34" charset="0"/>
              </a:rPr>
            </a:br>
            <a:r>
              <a:rPr lang="en-US" sz="3600" b="1" dirty="0" smtClean="0">
                <a:latin typeface="Arial" panose="020B0604020202020204" pitchFamily="34" charset="0"/>
                <a:cs typeface="Arial" panose="020B0604020202020204" pitchFamily="34" charset="0"/>
              </a:rPr>
              <a:t>  “OMW”</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400" y="1828800"/>
            <a:ext cx="8229600" cy="4068763"/>
          </a:xfrm>
        </p:spPr>
        <p:txBody>
          <a:bodyPr vert="horz" lIns="91440" tIns="45720" rIns="91440" bIns="45720" rtlCol="0">
            <a:normAutofit fontScale="85000" lnSpcReduction="20000"/>
          </a:bodyPr>
          <a:lstStyle/>
          <a:p>
            <a:pPr>
              <a:lnSpc>
                <a:spcPct val="120000"/>
              </a:lnSpc>
              <a:buClr>
                <a:schemeClr val="accent3"/>
              </a:buClr>
              <a:buSzPct val="95000"/>
              <a:buFont typeface="Wingdings" panose="05000000000000000000" pitchFamily="2" charset="2"/>
              <a:buChar char="Ø"/>
            </a:pPr>
            <a:endParaRPr lang="en-US" sz="2500" b="1" dirty="0">
              <a:latin typeface="Arial" panose="020B0604020202020204" pitchFamily="34" charset="0"/>
              <a:cs typeface="Arial" panose="020B0604020202020204" pitchFamily="34" charset="0"/>
            </a:endParaRPr>
          </a:p>
          <a:p>
            <a:pPr>
              <a:lnSpc>
                <a:spcPct val="120000"/>
              </a:lnSpc>
              <a:buClr>
                <a:schemeClr val="accent3"/>
              </a:buClr>
              <a:buSzPct val="95000"/>
              <a:buFont typeface="Wingdings" panose="05000000000000000000" pitchFamily="2" charset="2"/>
              <a:buChar char="Ø"/>
            </a:pPr>
            <a:r>
              <a:rPr lang="en-US" sz="2500" b="1" dirty="0">
                <a:latin typeface="Arial" panose="020B0604020202020204" pitchFamily="34" charset="0"/>
                <a:cs typeface="Arial" panose="020B0604020202020204" pitchFamily="34" charset="0"/>
              </a:rPr>
              <a:t>Olive </a:t>
            </a:r>
            <a:r>
              <a:rPr lang="en-US" sz="2500" b="1" dirty="0">
                <a:latin typeface="Arial" panose="020B0604020202020204" pitchFamily="34" charset="0"/>
                <a:cs typeface="Arial" panose="020B0604020202020204" pitchFamily="34" charset="0"/>
              </a:rPr>
              <a:t>mill wastewater (OMW), known as </a:t>
            </a:r>
            <a:r>
              <a:rPr lang="en-US" sz="2500" b="1" dirty="0" err="1">
                <a:latin typeface="Arial" panose="020B0604020202020204" pitchFamily="34" charset="0"/>
                <a:cs typeface="Arial" panose="020B0604020202020204" pitchFamily="34" charset="0"/>
              </a:rPr>
              <a:t>alpechin</a:t>
            </a:r>
            <a:r>
              <a:rPr lang="en-US" sz="2500" b="1" dirty="0">
                <a:latin typeface="Arial" panose="020B0604020202020204" pitchFamily="34" charset="0"/>
                <a:cs typeface="Arial" panose="020B0604020202020204" pitchFamily="34" charset="0"/>
              </a:rPr>
              <a:t>, disposal may cause adverse effects on soils, surface- and ground waters due to organic compounds content  (organic acids, lipids, alcohols and polyphenols ) which are considered as phytotoxic</a:t>
            </a:r>
            <a:r>
              <a:rPr lang="en-US" sz="2500" b="1" dirty="0">
                <a:latin typeface="Arial" panose="020B0604020202020204" pitchFamily="34" charset="0"/>
                <a:cs typeface="Arial" panose="020B0604020202020204" pitchFamily="34" charset="0"/>
              </a:rPr>
              <a:t>.</a:t>
            </a:r>
          </a:p>
          <a:p>
            <a:pPr>
              <a:lnSpc>
                <a:spcPct val="120000"/>
              </a:lnSpc>
              <a:buClr>
                <a:schemeClr val="accent3"/>
              </a:buClr>
              <a:buSzPct val="95000"/>
              <a:buFont typeface="Wingdings" panose="05000000000000000000" pitchFamily="2" charset="2"/>
              <a:buChar char="Ø"/>
            </a:pPr>
            <a:endParaRPr lang="en-US" sz="2500" b="1" dirty="0">
              <a:latin typeface="Arial" panose="020B0604020202020204" pitchFamily="34" charset="0"/>
              <a:cs typeface="Arial" panose="020B0604020202020204" pitchFamily="34" charset="0"/>
            </a:endParaRPr>
          </a:p>
          <a:p>
            <a:pPr>
              <a:lnSpc>
                <a:spcPct val="120000"/>
              </a:lnSpc>
              <a:buClr>
                <a:schemeClr val="accent3"/>
              </a:buClr>
              <a:buSzPct val="95000"/>
              <a:buFont typeface="Wingdings" panose="05000000000000000000" pitchFamily="2" charset="2"/>
              <a:buChar char="Ø"/>
            </a:pPr>
            <a:r>
              <a:rPr lang="en-US" sz="2500" b="1" dirty="0">
                <a:latin typeface="Arial" panose="020B0604020202020204" pitchFamily="34" charset="0"/>
                <a:cs typeface="Arial" panose="020B0604020202020204" pitchFamily="34" charset="0"/>
              </a:rPr>
              <a:t>One ton of olives approximately produces 0.8 ton of  OMW which are characterized as acidic (pH 4-5), with an average COD content of 80 g/L, high concentrations of suspended solids (7–15 g/L) and phenolic compounds (2–10 g/L).  </a:t>
            </a:r>
          </a:p>
          <a:p>
            <a:pPr>
              <a:lnSpc>
                <a:spcPct val="120000"/>
              </a:lnSpc>
              <a:buClr>
                <a:schemeClr val="accent3"/>
              </a:buClr>
              <a:buSzPct val="95000"/>
              <a:buFont typeface="Wingdings" panose="05000000000000000000" pitchFamily="2" charset="2"/>
              <a:buChar char="Ø"/>
            </a:pPr>
            <a:endParaRPr lang="en-US" sz="2500" b="1" dirty="0">
              <a:latin typeface="Arial" panose="020B0604020202020204" pitchFamily="34" charset="0"/>
              <a:cs typeface="Arial" panose="020B0604020202020204" pitchFamily="34" charset="0"/>
            </a:endParaRPr>
          </a:p>
        </p:txBody>
      </p:sp>
      <p:pic>
        <p:nvPicPr>
          <p:cNvPr id="4" name="Picture 6" descr="C:\Users\DELL\Downloads\97386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51155" cy="15833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808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229600" cy="1891145"/>
          </a:xfrm>
        </p:spPr>
        <p:txBody>
          <a:bodyPr>
            <a:normAutofit/>
          </a:bodyPr>
          <a:lstStyle/>
          <a:p>
            <a:pPr lvl="0"/>
            <a:r>
              <a:rPr lang="en-US" sz="3600" b="1" dirty="0" smtClean="0">
                <a:latin typeface="Arial" panose="020B0604020202020204" pitchFamily="34" charset="0"/>
                <a:cs typeface="Arial" panose="020B0604020202020204" pitchFamily="34" charset="0"/>
              </a:rPr>
              <a:t>     </a:t>
            </a:r>
            <a:endParaRPr lang="en-US" sz="36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8600" y="3733800"/>
            <a:ext cx="8229600" cy="4068763"/>
          </a:xfrm>
        </p:spPr>
        <p:txBody>
          <a:bodyPr vert="horz" lIns="91440" tIns="45720" rIns="91440" bIns="45720" rtlCol="0">
            <a:normAutofit/>
          </a:bodyPr>
          <a:lstStyle/>
          <a:p>
            <a:pPr>
              <a:lnSpc>
                <a:spcPct val="120000"/>
              </a:lnSpc>
              <a:buClr>
                <a:schemeClr val="accent3"/>
              </a:buClr>
              <a:buSzPct val="95000"/>
              <a:buFont typeface="Wingdings" panose="05000000000000000000" pitchFamily="2" charset="2"/>
              <a:buChar char="Ø"/>
            </a:pPr>
            <a:endParaRPr lang="en-US" sz="2500" b="1" dirty="0">
              <a:latin typeface="Arial" panose="020B0604020202020204" pitchFamily="34" charset="0"/>
              <a:cs typeface="Arial" panose="020B0604020202020204" pitchFamily="34" charset="0"/>
            </a:endParaRPr>
          </a:p>
          <a:p>
            <a:pPr>
              <a:lnSpc>
                <a:spcPct val="120000"/>
              </a:lnSpc>
              <a:buClr>
                <a:schemeClr val="accent3"/>
              </a:buClr>
              <a:buSzPct val="95000"/>
              <a:buFont typeface="Wingdings" panose="05000000000000000000" pitchFamily="2" charset="2"/>
              <a:buChar char="Ø"/>
            </a:pPr>
            <a:endParaRPr lang="en-US" sz="2500" b="1" dirty="0">
              <a:latin typeface="Arial" panose="020B0604020202020204" pitchFamily="34" charset="0"/>
              <a:cs typeface="Arial" panose="020B0604020202020204" pitchFamily="34" charset="0"/>
            </a:endParaRPr>
          </a:p>
        </p:txBody>
      </p:sp>
      <p:pic>
        <p:nvPicPr>
          <p:cNvPr id="4" name="Picture 6" descr="C:\Users\DELL\Downloads\97386086.jp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63000"/>
                    </a14:imgEffect>
                    <a14:imgEffect>
                      <a14:colorTemperature colorTemp="4575"/>
                    </a14:imgEffect>
                    <a14:imgEffect>
                      <a14:saturation sat="160000"/>
                    </a14:imgEffect>
                  </a14:imgLayer>
                </a14:imgProps>
              </a:ext>
              <a:ext uri="{28A0092B-C50C-407E-A947-70E740481C1C}">
                <a14:useLocalDpi xmlns:a14="http://schemas.microsoft.com/office/drawing/2010/main" val="0"/>
              </a:ext>
            </a:extLst>
          </a:blip>
          <a:srcRect/>
          <a:stretch>
            <a:fillRect/>
          </a:stretch>
        </p:blipFill>
        <p:spPr bwMode="auto">
          <a:xfrm>
            <a:off x="23648" y="18393"/>
            <a:ext cx="9144000" cy="1581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5" name="Table 4"/>
          <p:cNvGraphicFramePr>
            <a:graphicFrameLocks noGrp="1"/>
          </p:cNvGraphicFramePr>
          <p:nvPr>
            <p:extLst>
              <p:ext uri="{D42A27DB-BD31-4B8C-83A1-F6EECF244321}">
                <p14:modId xmlns:p14="http://schemas.microsoft.com/office/powerpoint/2010/main" val="181342455"/>
              </p:ext>
            </p:extLst>
          </p:nvPr>
        </p:nvGraphicFramePr>
        <p:xfrm>
          <a:off x="416472" y="1981200"/>
          <a:ext cx="8358352" cy="4030631"/>
        </p:xfrm>
        <a:graphic>
          <a:graphicData uri="http://schemas.openxmlformats.org/drawingml/2006/table">
            <a:tbl>
              <a:tblPr firstRow="1" firstCol="1" bandRow="1">
                <a:tableStyleId>{5C22544A-7EE6-4342-B048-85BDC9FD1C3A}</a:tableStyleId>
              </a:tblPr>
              <a:tblGrid>
                <a:gridCol w="4167352"/>
                <a:gridCol w="4191000"/>
              </a:tblGrid>
              <a:tr h="381000">
                <a:tc>
                  <a:txBody>
                    <a:bodyPr/>
                    <a:lstStyle/>
                    <a:p>
                      <a:pPr algn="ctr" rtl="0">
                        <a:spcAft>
                          <a:spcPts val="0"/>
                        </a:spcAft>
                      </a:pPr>
                      <a:r>
                        <a:rPr lang="en-US" sz="1600" dirty="0" smtClean="0">
                          <a:effectLst/>
                          <a:latin typeface="Arial" panose="020B0604020202020204" pitchFamily="34" charset="0"/>
                          <a:cs typeface="Arial" panose="020B0604020202020204" pitchFamily="34" charset="0"/>
                        </a:rPr>
                        <a:t>Advantages</a:t>
                      </a:r>
                      <a:endParaRPr lang="en-US" sz="1600" dirty="0">
                        <a:effectLst/>
                        <a:latin typeface="Arial" panose="020B0604020202020204" pitchFamily="34" charset="0"/>
                        <a:cs typeface="Arial" panose="020B0604020202020204" pitchFamily="34" charset="0"/>
                      </a:endParaRPr>
                    </a:p>
                  </a:txBody>
                  <a:tcPr marL="68580" marR="68580" marT="0" marB="0"/>
                </a:tc>
                <a:tc>
                  <a:txBody>
                    <a:bodyPr/>
                    <a:lstStyle/>
                    <a:p>
                      <a:pPr algn="ctr" rtl="0">
                        <a:spcAft>
                          <a:spcPts val="0"/>
                        </a:spcAft>
                      </a:pPr>
                      <a:r>
                        <a:rPr lang="en-US" sz="1600" smtClean="0">
                          <a:solidFill>
                            <a:schemeClr val="tx1"/>
                          </a:solidFill>
                          <a:effectLst/>
                          <a:latin typeface="Arial" panose="020B0604020202020204" pitchFamily="34" charset="0"/>
                          <a:cs typeface="Arial" panose="020B0604020202020204" pitchFamily="34" charset="0"/>
                        </a:rPr>
                        <a:t>Disadvantages</a:t>
                      </a:r>
                      <a:endParaRPr lang="en-US" sz="1600" dirty="0">
                        <a:solidFill>
                          <a:schemeClr val="tx1"/>
                        </a:solidFill>
                        <a:effectLst/>
                        <a:latin typeface="Arial" panose="020B0604020202020204" pitchFamily="34" charset="0"/>
                        <a:cs typeface="Arial" panose="020B0604020202020204" pitchFamily="34" charset="0"/>
                      </a:endParaRPr>
                    </a:p>
                  </a:txBody>
                  <a:tcPr marL="68580" marR="68580" marT="0" marB="0"/>
                </a:tc>
              </a:tr>
              <a:tr h="182880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chemeClr val="lt1"/>
                          </a:solidFill>
                          <a:effectLst/>
                          <a:latin typeface="Arial" panose="020B0604020202020204" pitchFamily="34" charset="0"/>
                          <a:ea typeface="+mn-ea"/>
                          <a:cs typeface="Arial" panose="020B0604020202020204" pitchFamily="34" charset="0"/>
                        </a:rPr>
                        <a:t>OMW direct </a:t>
                      </a:r>
                      <a:r>
                        <a:rPr lang="en-US" sz="1400" b="0" kern="1200" baseline="0" dirty="0" smtClean="0">
                          <a:solidFill>
                            <a:schemeClr val="lt1"/>
                          </a:solidFill>
                          <a:effectLst/>
                          <a:latin typeface="Arial" panose="020B0604020202020204" pitchFamily="34" charset="0"/>
                          <a:ea typeface="+mn-ea"/>
                          <a:cs typeface="Arial" panose="020B0604020202020204" pitchFamily="34" charset="0"/>
                        </a:rPr>
                        <a:t> disposal in soil </a:t>
                      </a:r>
                      <a:r>
                        <a:rPr lang="en-US" sz="1400" b="0" kern="1200" dirty="0" smtClean="0">
                          <a:solidFill>
                            <a:schemeClr val="lt1"/>
                          </a:solidFill>
                          <a:effectLst/>
                          <a:latin typeface="Arial" panose="020B0604020202020204" pitchFamily="34" charset="0"/>
                          <a:ea typeface="+mn-ea"/>
                          <a:cs typeface="Arial" panose="020B0604020202020204" pitchFamily="34" charset="0"/>
                        </a:rPr>
                        <a:t>can be used as a soil conditioner/ fertilizers amendment and proposed as one of the most suitable methods to restore soil fertility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dirty="0" smtClean="0">
                          <a:solidFill>
                            <a:schemeClr val="lt1"/>
                          </a:solidFill>
                          <a:effectLst/>
                          <a:latin typeface="Arial" panose="020B0604020202020204" pitchFamily="34" charset="0"/>
                          <a:ea typeface="+mn-ea"/>
                          <a:cs typeface="Arial" panose="020B0604020202020204" pitchFamily="34" charset="0"/>
                        </a:rPr>
                        <a:t>OMW has the potential to increase organic matter contents of soils (contains more than 94% organic matter)</a:t>
                      </a:r>
                      <a:r>
                        <a:rPr lang="en-US" sz="1400" b="0" kern="1200" baseline="0" dirty="0" smtClean="0">
                          <a:solidFill>
                            <a:schemeClr val="lt1"/>
                          </a:solidFill>
                          <a:effectLst/>
                          <a:latin typeface="Arial" panose="020B0604020202020204" pitchFamily="34" charset="0"/>
                          <a:ea typeface="+mn-ea"/>
                          <a:cs typeface="Arial" panose="020B0604020202020204" pitchFamily="34" charset="0"/>
                        </a:rPr>
                        <a:t> and other </a:t>
                      </a:r>
                      <a:r>
                        <a:rPr lang="en-US" sz="1400" b="0" kern="1200" dirty="0" smtClean="0">
                          <a:solidFill>
                            <a:schemeClr val="lt1"/>
                          </a:solidFill>
                          <a:effectLst/>
                          <a:latin typeface="Arial" panose="020B0604020202020204" pitchFamily="34" charset="0"/>
                          <a:ea typeface="+mn-ea"/>
                          <a:cs typeface="Arial" panose="020B0604020202020204" pitchFamily="34" charset="0"/>
                        </a:rPr>
                        <a:t>nutrients.</a:t>
                      </a:r>
                    </a:p>
                  </a:txBody>
                  <a:tcPr marL="68580" marR="68580"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smtClean="0">
                          <a:solidFill>
                            <a:schemeClr val="dk1"/>
                          </a:solidFill>
                          <a:effectLst/>
                          <a:latin typeface="Arial" panose="020B0604020202020204" pitchFamily="34" charset="0"/>
                          <a:ea typeface="+mn-ea"/>
                          <a:cs typeface="Arial" panose="020B0604020202020204" pitchFamily="34" charset="0"/>
                        </a:rPr>
                        <a:t>The continuous d</a:t>
                      </a:r>
                      <a:r>
                        <a:rPr lang="en-US" sz="1400" b="0" i="0" u="none" strike="noStrike" kern="1200" baseline="0" smtClean="0">
                          <a:solidFill>
                            <a:schemeClr val="dk1"/>
                          </a:solidFill>
                          <a:latin typeface="Arial" panose="020B0604020202020204" pitchFamily="34" charset="0"/>
                          <a:ea typeface="+mn-ea"/>
                          <a:cs typeface="Arial" panose="020B0604020202020204" pitchFamily="34" charset="0"/>
                        </a:rPr>
                        <a:t>isposal </a:t>
                      </a:r>
                      <a:r>
                        <a:rPr lang="en-US" sz="1400" b="0" kern="1200" smtClean="0">
                          <a:solidFill>
                            <a:schemeClr val="dk1"/>
                          </a:solidFill>
                          <a:effectLst/>
                          <a:latin typeface="Arial" panose="020B0604020202020204" pitchFamily="34" charset="0"/>
                          <a:ea typeface="+mn-ea"/>
                          <a:cs typeface="Arial" panose="020B0604020202020204" pitchFamily="34" charset="0"/>
                        </a:rPr>
                        <a:t>of OMW in </a:t>
                      </a:r>
                      <a:r>
                        <a:rPr lang="en-US" sz="1400" b="0" kern="1200" dirty="0" smtClean="0">
                          <a:solidFill>
                            <a:schemeClr val="dk1"/>
                          </a:solidFill>
                          <a:effectLst/>
                          <a:latin typeface="Arial" panose="020B0604020202020204" pitchFamily="34" charset="0"/>
                          <a:ea typeface="+mn-ea"/>
                          <a:cs typeface="Arial" panose="020B0604020202020204" pitchFamily="34" charset="0"/>
                        </a:rPr>
                        <a:t>soil without any treatment </a:t>
                      </a:r>
                      <a:r>
                        <a:rPr lang="en-US" sz="1400" b="0" kern="1200" smtClean="0">
                          <a:solidFill>
                            <a:schemeClr val="dk1"/>
                          </a:solidFill>
                          <a:effectLst/>
                          <a:latin typeface="Arial" panose="020B0604020202020204" pitchFamily="34" charset="0"/>
                          <a:ea typeface="+mn-ea"/>
                          <a:cs typeface="Arial" panose="020B0604020202020204" pitchFamily="34" charset="0"/>
                        </a:rPr>
                        <a:t>might </a:t>
                      </a:r>
                      <a:r>
                        <a:rPr lang="en-US" sz="1400" b="0" i="0" u="none" strike="noStrike" kern="1200" baseline="0" smtClean="0">
                          <a:solidFill>
                            <a:schemeClr val="dk1"/>
                          </a:solidFill>
                          <a:latin typeface="Arial" panose="020B0604020202020204" pitchFamily="34" charset="0"/>
                          <a:ea typeface="+mn-ea"/>
                          <a:cs typeface="Arial" panose="020B0604020202020204" pitchFamily="34" charset="0"/>
                        </a:rPr>
                        <a:t>causes higher levels of soil salinity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kern="1200" smtClean="0">
                          <a:solidFill>
                            <a:schemeClr val="dk1"/>
                          </a:solidFill>
                          <a:effectLst/>
                          <a:latin typeface="Arial" panose="020B0604020202020204" pitchFamily="34" charset="0"/>
                          <a:ea typeface="+mn-ea"/>
                          <a:cs typeface="Arial" panose="020B0604020202020204" pitchFamily="34" charset="0"/>
                        </a:rPr>
                        <a:t>Unfavorable impact on </a:t>
                      </a:r>
                      <a:r>
                        <a:rPr lang="en-US" sz="1400" kern="1200" smtClean="0">
                          <a:solidFill>
                            <a:schemeClr val="dk1"/>
                          </a:solidFill>
                          <a:effectLst/>
                          <a:latin typeface="+mn-lt"/>
                          <a:ea typeface="+mn-ea"/>
                          <a:cs typeface="+mn-cs"/>
                        </a:rPr>
                        <a:t>soil microbial population/ctivity, </a:t>
                      </a:r>
                      <a:r>
                        <a:rPr lang="en-US" sz="1400" b="0" kern="1200" smtClean="0">
                          <a:solidFill>
                            <a:schemeClr val="dk1"/>
                          </a:solidFill>
                          <a:effectLst/>
                          <a:latin typeface="Arial" panose="020B0604020202020204" pitchFamily="34" charset="0"/>
                          <a:ea typeface="+mn-ea"/>
                          <a:cs typeface="Arial" panose="020B0604020202020204" pitchFamily="34" charset="0"/>
                        </a:rPr>
                        <a:t>plants,</a:t>
                      </a:r>
                      <a:r>
                        <a:rPr lang="en-US" sz="1400" b="0" kern="1200" baseline="0" smtClean="0">
                          <a:solidFill>
                            <a:schemeClr val="dk1"/>
                          </a:solidFill>
                          <a:effectLst/>
                          <a:latin typeface="Arial" panose="020B0604020202020204" pitchFamily="34" charset="0"/>
                          <a:ea typeface="+mn-ea"/>
                          <a:cs typeface="Arial" panose="020B0604020202020204" pitchFamily="34" charset="0"/>
                        </a:rPr>
                        <a:t> </a:t>
                      </a:r>
                      <a:r>
                        <a:rPr lang="en-US" sz="1400" b="0" kern="1200" smtClean="0">
                          <a:solidFill>
                            <a:schemeClr val="dk1"/>
                          </a:solidFill>
                          <a:effectLst/>
                          <a:latin typeface="Arial" panose="020B0604020202020204" pitchFamily="34" charset="0"/>
                          <a:ea typeface="+mn-ea"/>
                          <a:cs typeface="Arial" panose="020B0604020202020204" pitchFamily="34" charset="0"/>
                        </a:rPr>
                        <a:t>aquatic ecosystems and even in air media because of its  high content s of  fatty acid,</a:t>
                      </a:r>
                      <a:r>
                        <a:rPr lang="en-US" sz="1400" b="0" kern="1200" baseline="0" smtClean="0">
                          <a:solidFill>
                            <a:schemeClr val="dk1"/>
                          </a:solidFill>
                          <a:effectLst/>
                          <a:latin typeface="Arial" panose="020B0604020202020204" pitchFamily="34" charset="0"/>
                          <a:ea typeface="+mn-ea"/>
                          <a:cs typeface="Arial" panose="020B0604020202020204" pitchFamily="34" charset="0"/>
                        </a:rPr>
                        <a:t> </a:t>
                      </a:r>
                      <a:r>
                        <a:rPr lang="en-US" sz="1400" b="0" kern="1200" smtClean="0">
                          <a:solidFill>
                            <a:schemeClr val="dk1"/>
                          </a:solidFill>
                          <a:effectLst/>
                          <a:latin typeface="Arial" panose="020B0604020202020204" pitchFamily="34" charset="0"/>
                          <a:ea typeface="+mn-ea"/>
                          <a:cs typeface="Arial" panose="020B0604020202020204" pitchFamily="34" charset="0"/>
                        </a:rPr>
                        <a:t>phenolic</a:t>
                      </a:r>
                      <a:r>
                        <a:rPr lang="en-US" sz="1400" b="0" kern="1200" baseline="0" smtClean="0">
                          <a:solidFill>
                            <a:schemeClr val="dk1"/>
                          </a:solidFill>
                          <a:effectLst/>
                          <a:latin typeface="Arial" panose="020B0604020202020204" pitchFamily="34" charset="0"/>
                          <a:ea typeface="+mn-ea"/>
                          <a:cs typeface="Arial" panose="020B0604020202020204" pitchFamily="34" charset="0"/>
                        </a:rPr>
                        <a:t> compounds, </a:t>
                      </a:r>
                      <a:r>
                        <a:rPr lang="en-US" sz="1400" b="0" kern="1200" smtClean="0">
                          <a:solidFill>
                            <a:schemeClr val="dk1"/>
                          </a:solidFill>
                          <a:effectLst/>
                          <a:latin typeface="Arial" panose="020B0604020202020204" pitchFamily="34" charset="0"/>
                          <a:ea typeface="+mn-ea"/>
                          <a:cs typeface="Arial" panose="020B0604020202020204" pitchFamily="34" charset="0"/>
                        </a:rPr>
                        <a:t>mineral salts,</a:t>
                      </a:r>
                      <a:r>
                        <a:rPr lang="en-US" sz="1400" b="0" kern="1200" baseline="0" smtClean="0">
                          <a:solidFill>
                            <a:schemeClr val="dk1"/>
                          </a:solidFill>
                          <a:effectLst/>
                          <a:latin typeface="Arial" panose="020B0604020202020204" pitchFamily="34" charset="0"/>
                          <a:ea typeface="+mn-ea"/>
                          <a:cs typeface="Arial" panose="020B0604020202020204" pitchFamily="34" charset="0"/>
                        </a:rPr>
                        <a:t> </a:t>
                      </a:r>
                      <a:r>
                        <a:rPr lang="en-US" sz="1400" b="0" kern="1200" smtClean="0">
                          <a:solidFill>
                            <a:schemeClr val="dk1"/>
                          </a:solidFill>
                          <a:effectLst/>
                          <a:latin typeface="Arial" panose="020B0604020202020204" pitchFamily="34" charset="0"/>
                          <a:ea typeface="+mn-ea"/>
                          <a:cs typeface="Arial" panose="020B0604020202020204" pitchFamily="34" charset="0"/>
                        </a:rPr>
                        <a:t>COD and BOD. </a:t>
                      </a:r>
                      <a:endParaRPr lang="en-US" sz="14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solidFill>
                      <a:schemeClr val="accent1">
                        <a:tint val="40000"/>
                        <a:alpha val="99000"/>
                      </a:schemeClr>
                    </a:solidFill>
                  </a:tcPr>
                </a:tc>
              </a:tr>
              <a:tr h="914400">
                <a:tc>
                  <a:txBody>
                    <a:bodyPr/>
                    <a:lstStyle/>
                    <a:p>
                      <a:pPr marL="285750" indent="-285750">
                        <a:buFont typeface="Arial" panose="020B0604020202020204" pitchFamily="34" charset="0"/>
                        <a:buChar char="•"/>
                      </a:pP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The disposal of this waste in rivers increases the organic matter and K, Fe, Zn and </a:t>
                      </a:r>
                      <a:r>
                        <a:rPr lang="en-US" sz="1400" b="0" i="0" u="none" strike="noStrike" kern="1200" baseline="0" dirty="0" err="1" smtClean="0">
                          <a:solidFill>
                            <a:schemeClr val="lt1"/>
                          </a:solidFill>
                          <a:latin typeface="Arial" panose="020B0604020202020204" pitchFamily="34" charset="0"/>
                          <a:ea typeface="+mn-ea"/>
                          <a:cs typeface="Arial" panose="020B0604020202020204" pitchFamily="34" charset="0"/>
                        </a:rPr>
                        <a:t>Mn</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 contents.</a:t>
                      </a:r>
                      <a:endParaRPr lang="en-US" sz="1400" dirty="0">
                        <a:effectLst/>
                        <a:latin typeface="Arial" panose="020B0604020202020204" pitchFamily="34" charset="0"/>
                        <a:cs typeface="Arial" panose="020B0604020202020204" pitchFamily="34" charset="0"/>
                      </a:endParaRPr>
                    </a:p>
                  </a:txBody>
                  <a:tcPr marL="68580" marR="68580"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smtClean="0">
                          <a:solidFill>
                            <a:schemeClr val="dk1"/>
                          </a:solidFill>
                          <a:effectLst/>
                          <a:latin typeface="Arial" panose="020B0604020202020204" pitchFamily="34" charset="0"/>
                          <a:ea typeface="+mn-ea"/>
                          <a:cs typeface="Arial" panose="020B0604020202020204" pitchFamily="34" charset="0"/>
                        </a:rPr>
                        <a:t>The disposal of this waste in rivers decreases the dissolved oxygen.</a:t>
                      </a:r>
                    </a:p>
                    <a:p>
                      <a:pPr marL="0" indent="0" rtl="0">
                        <a:buFont typeface="Arial" panose="020B0604020202020204" pitchFamily="34" charset="0"/>
                        <a:buNone/>
                      </a:pP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r h="906431">
                <a:tc>
                  <a:txBody>
                    <a:bodyPr/>
                    <a:lstStyle/>
                    <a:p>
                      <a:pPr marL="285750" indent="-285750">
                        <a:buFont typeface="Arial" panose="020B0604020202020204" pitchFamily="34" charset="0"/>
                        <a:buChar char="•"/>
                      </a:pP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This wastewater </a:t>
                      </a:r>
                      <a:r>
                        <a:rPr lang="en-US" sz="1400" b="0" i="0" u="none" strike="noStrike" kern="1200" baseline="0" dirty="0" smtClean="0">
                          <a:solidFill>
                            <a:schemeClr val="lt1"/>
                          </a:solidFill>
                          <a:latin typeface="+mn-lt"/>
                          <a:ea typeface="+mn-ea"/>
                          <a:cs typeface="+mn-cs"/>
                        </a:rPr>
                        <a:t>contains valuable resources </a:t>
                      </a:r>
                      <a:r>
                        <a:rPr lang="en-US" sz="1400" b="0" i="0" u="none" strike="noStrike" kern="1200" baseline="0" dirty="0" smtClean="0">
                          <a:solidFill>
                            <a:schemeClr val="lt1"/>
                          </a:solidFill>
                          <a:latin typeface="Arial" panose="020B0604020202020204" pitchFamily="34" charset="0"/>
                          <a:ea typeface="+mn-ea"/>
                          <a:cs typeface="Arial" panose="020B0604020202020204" pitchFamily="34" charset="0"/>
                        </a:rPr>
                        <a:t>of fatty acids, sugars, phosphates,</a:t>
                      </a:r>
                      <a:r>
                        <a:rPr lang="en-US" sz="1400" b="0" i="0" u="none" strike="noStrike" kern="1200" baseline="0" dirty="0" smtClean="0">
                          <a:solidFill>
                            <a:schemeClr val="lt1"/>
                          </a:solidFill>
                          <a:latin typeface="+mn-lt"/>
                          <a:ea typeface="+mn-ea"/>
                          <a:cs typeface="+mn-cs"/>
                        </a:rPr>
                        <a:t> organic matter and a wide range of nutrients that could be recycled</a:t>
                      </a:r>
                      <a:endParaRPr lang="en-US" sz="1400" dirty="0">
                        <a:latin typeface="Arial" panose="020B0604020202020204" pitchFamily="34" charset="0"/>
                        <a:cs typeface="Arial" panose="020B0604020202020204" pitchFamily="34" charset="0"/>
                      </a:endParaRPr>
                    </a:p>
                  </a:txBody>
                  <a:tcPr marL="68580" marR="68580" marT="0" marB="0"/>
                </a:tc>
                <a:tc>
                  <a:txBody>
                    <a:bodyPr/>
                    <a:lstStyle/>
                    <a:p>
                      <a:pPr marL="285750" indent="-285750">
                        <a:buFont typeface="Arial" panose="020B0604020202020204" pitchFamily="34" charset="0"/>
                        <a:buChar char="•"/>
                      </a:pPr>
                      <a:r>
                        <a:rPr lang="en-US" sz="1400" b="0" i="0" u="none" strike="noStrike" kern="1200" baseline="0" dirty="0" smtClean="0">
                          <a:solidFill>
                            <a:schemeClr val="dk1"/>
                          </a:solidFill>
                          <a:latin typeface="Arial" panose="020B0604020202020204" pitchFamily="34" charset="0"/>
                          <a:ea typeface="+mn-ea"/>
                          <a:cs typeface="Arial" panose="020B0604020202020204" pitchFamily="34" charset="0"/>
                        </a:rPr>
                        <a:t>A limiting factor to the biodegradation of OMW is its high content of phenolic antimicrobial and phytotoxic compounds</a:t>
                      </a:r>
                      <a:endParaRPr lang="en-US" sz="14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r>
            </a:tbl>
          </a:graphicData>
        </a:graphic>
      </p:graphicFrame>
      <p:sp>
        <p:nvSpPr>
          <p:cNvPr id="6" name="TextBox 5"/>
          <p:cNvSpPr txBox="1"/>
          <p:nvPr/>
        </p:nvSpPr>
        <p:spPr>
          <a:xfrm>
            <a:off x="1524000" y="152400"/>
            <a:ext cx="7191702" cy="584775"/>
          </a:xfrm>
          <a:prstGeom prst="rect">
            <a:avLst/>
          </a:prstGeom>
          <a:noFill/>
        </p:spPr>
        <p:txBody>
          <a:bodyPr wrap="square" rtlCol="0">
            <a:spAutoFit/>
          </a:bodyPr>
          <a:lstStyle/>
          <a:p>
            <a:r>
              <a:rPr lang="en-US" sz="3200" b="1" dirty="0">
                <a:solidFill>
                  <a:schemeClr val="bg1"/>
                </a:solidFill>
                <a:latin typeface="Arial" panose="020B0604020202020204" pitchFamily="34" charset="0"/>
                <a:cs typeface="Arial" panose="020B0604020202020204" pitchFamily="34" charset="0"/>
              </a:rPr>
              <a:t>Olive mill </a:t>
            </a:r>
            <a:r>
              <a:rPr lang="en-US" sz="3200" b="1" dirty="0" smtClean="0">
                <a:solidFill>
                  <a:schemeClr val="bg1"/>
                </a:solidFill>
                <a:latin typeface="Arial" panose="020B0604020202020204" pitchFamily="34" charset="0"/>
                <a:cs typeface="Arial" panose="020B0604020202020204" pitchFamily="34" charset="0"/>
              </a:rPr>
              <a:t>wastewater  “</a:t>
            </a:r>
            <a:r>
              <a:rPr lang="en-US" sz="3200" b="1" dirty="0">
                <a:solidFill>
                  <a:schemeClr val="bg1"/>
                </a:solidFill>
                <a:latin typeface="Arial" panose="020B0604020202020204" pitchFamily="34" charset="0"/>
                <a:cs typeface="Arial" panose="020B0604020202020204" pitchFamily="34" charset="0"/>
              </a:rPr>
              <a:t>OMW”</a:t>
            </a:r>
            <a:endParaRPr lang="en-US" sz="3200" dirty="0">
              <a:solidFill>
                <a:schemeClr val="bg1"/>
              </a:solidFill>
            </a:endParaRPr>
          </a:p>
        </p:txBody>
      </p:sp>
    </p:spTree>
    <p:extLst>
      <p:ext uri="{BB962C8B-B14F-4D97-AF65-F5344CB8AC3E}">
        <p14:creationId xmlns:p14="http://schemas.microsoft.com/office/powerpoint/2010/main" val="4180782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idx="1"/>
          </p:nvPr>
        </p:nvSpPr>
        <p:spPr>
          <a:xfrm>
            <a:off x="1828800" y="3276600"/>
            <a:ext cx="6781800" cy="2990193"/>
          </a:xfrm>
        </p:spPr>
        <p:txBody>
          <a:bodyPr>
            <a:normAutofit fontScale="85000" lnSpcReduction="20000"/>
          </a:bodyPr>
          <a:lstStyle/>
          <a:p>
            <a:pPr marL="0" indent="0">
              <a:lnSpc>
                <a:spcPct val="150000"/>
              </a:lnSpc>
              <a:buNone/>
            </a:pPr>
            <a:r>
              <a:rPr lang="en-US" altLang="en-US" sz="2400" b="1" dirty="0" smtClean="0">
                <a:latin typeface="Arial" panose="020B0604020202020204" pitchFamily="34" charset="0"/>
                <a:cs typeface="Arial" panose="020B0604020202020204" pitchFamily="34" charset="0"/>
              </a:rPr>
              <a:t>OMW is difficult to treat by common biological processes due to its high COD, low pH and the presence of  organic compounds (phenols, polyphenols and </a:t>
            </a:r>
            <a:r>
              <a:rPr lang="en-US" altLang="en-US" sz="2400" b="1" dirty="0" err="1" smtClean="0">
                <a:latin typeface="Arial" panose="020B0604020202020204" pitchFamily="34" charset="0"/>
                <a:cs typeface="Arial" panose="020B0604020202020204" pitchFamily="34" charset="0"/>
              </a:rPr>
              <a:t>polyalcohols</a:t>
            </a:r>
            <a:r>
              <a:rPr lang="en-US" altLang="en-US" sz="2400" b="1" dirty="0" smtClean="0">
                <a:latin typeface="Arial" panose="020B0604020202020204" pitchFamily="34" charset="0"/>
                <a:cs typeface="Arial" panose="020B0604020202020204" pitchFamily="34" charset="0"/>
              </a:rPr>
              <a:t>) with low biodegradability and high toxicity, which may explain the lack of a well-established technology for their treatment. </a:t>
            </a:r>
          </a:p>
          <a:p>
            <a:pPr algn="l">
              <a:lnSpc>
                <a:spcPct val="150000"/>
              </a:lnSpc>
            </a:pPr>
            <a:endParaRPr lang="en-US" altLang="en-US" sz="2400" b="1" dirty="0" smtClean="0">
              <a:latin typeface="Arial" panose="020B0604020202020204" pitchFamily="34" charset="0"/>
              <a:cs typeface="Arial" panose="020B0604020202020204" pitchFamily="34" charset="0"/>
            </a:endParaRPr>
          </a:p>
          <a:p>
            <a:pPr algn="l"/>
            <a:endParaRPr lang="en-US" altLang="en-US" sz="2400" b="1" dirty="0" smtClean="0"/>
          </a:p>
        </p:txBody>
      </p:sp>
      <p:sp>
        <p:nvSpPr>
          <p:cNvPr id="2" name="Title 1"/>
          <p:cNvSpPr>
            <a:spLocks noGrp="1"/>
          </p:cNvSpPr>
          <p:nvPr>
            <p:ph type="title"/>
          </p:nvPr>
        </p:nvSpPr>
        <p:spPr>
          <a:xfrm>
            <a:off x="457200" y="762000"/>
            <a:ext cx="8229600" cy="1143000"/>
          </a:xfrm>
        </p:spPr>
        <p:txBody>
          <a:bodyPr>
            <a:normAutofit/>
          </a:bodyPr>
          <a:lstStyle/>
          <a:p>
            <a:r>
              <a:rPr lang="en-US" sz="3200" b="1" dirty="0" smtClean="0">
                <a:latin typeface="Arial" panose="020B0604020202020204" pitchFamily="34" charset="0"/>
                <a:ea typeface="+mn-ea"/>
                <a:cs typeface="Arial" panose="020B0604020202020204" pitchFamily="34" charset="0"/>
              </a:rPr>
              <a:t>What the problem?</a:t>
            </a:r>
            <a:endParaRPr lang="en-US" sz="3200" b="1" dirty="0">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000"/>
            <a:ext cx="2667000" cy="2895600"/>
          </a:xfrm>
          <a:prstGeom prst="rect">
            <a:avLst/>
          </a:prstGeom>
        </p:spPr>
      </p:pic>
    </p:spTree>
    <p:extLst>
      <p:ext uri="{BB962C8B-B14F-4D97-AF65-F5344CB8AC3E}">
        <p14:creationId xmlns:p14="http://schemas.microsoft.com/office/powerpoint/2010/main" val="1332352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2971800"/>
            <a:ext cx="6846887" cy="2825389"/>
          </a:xfrm>
          <a:prstGeom prst="rect">
            <a:avLst/>
          </a:prstGeom>
        </p:spPr>
        <p:txBody>
          <a:bodyPr wrap="square">
            <a:spAutoFit/>
          </a:bodyPr>
          <a:lstStyle/>
          <a:p>
            <a:pPr>
              <a:defRPr/>
            </a:pPr>
            <a:endParaRPr lang="en-US" dirty="0"/>
          </a:p>
          <a:p>
            <a:pPr marL="342900" indent="-342900">
              <a:spcBef>
                <a:spcPct val="20000"/>
              </a:spcBef>
              <a:buClr>
                <a:schemeClr val="accent3"/>
              </a:buClr>
              <a:buSzPct val="95000"/>
              <a:buFont typeface="Wingdings" panose="05000000000000000000" pitchFamily="2" charset="2"/>
              <a:buChar char="Ø"/>
              <a:defRPr/>
            </a:pPr>
            <a:r>
              <a:rPr lang="en-US" sz="2100" b="1" dirty="0" err="1">
                <a:latin typeface="Arial" panose="020B0604020202020204" pitchFamily="34" charset="0"/>
                <a:cs typeface="Arial" panose="020B0604020202020204" pitchFamily="34" charset="0"/>
              </a:rPr>
              <a:t>Phycoremediation</a:t>
            </a:r>
            <a:r>
              <a:rPr lang="en-US" sz="2100" b="1" dirty="0">
                <a:latin typeface="Arial" panose="020B0604020202020204" pitchFamily="34" charset="0"/>
                <a:cs typeface="Arial" panose="020B0604020202020204" pitchFamily="34" charset="0"/>
              </a:rPr>
              <a:t> o</a:t>
            </a:r>
            <a:r>
              <a:rPr lang="en-US" sz="2100" b="1" dirty="0">
                <a:latin typeface="Arial" panose="020B0604020202020204" pitchFamily="34" charset="0"/>
                <a:cs typeface="Arial" panose="020B0604020202020204" pitchFamily="34" charset="0"/>
              </a:rPr>
              <a:t>f </a:t>
            </a:r>
            <a:r>
              <a:rPr lang="en-US" sz="2100" b="1" dirty="0">
                <a:latin typeface="Arial" panose="020B0604020202020204" pitchFamily="34" charset="0"/>
                <a:cs typeface="Arial" panose="020B0604020202020204" pitchFamily="34" charset="0"/>
              </a:rPr>
              <a:t>OMW into valuable products via microalgae cultivation and formulate liquid bio-organic fertilizer.</a:t>
            </a:r>
          </a:p>
          <a:p>
            <a:pPr marL="342900" indent="-342900">
              <a:spcBef>
                <a:spcPct val="20000"/>
              </a:spcBef>
              <a:buClr>
                <a:schemeClr val="accent3"/>
              </a:buClr>
              <a:buSzPct val="95000"/>
              <a:buFont typeface="Wingdings" panose="05000000000000000000" pitchFamily="2" charset="2"/>
              <a:buChar char="Ø"/>
              <a:defRPr/>
            </a:pPr>
            <a:endParaRPr lang="en-US" sz="2100" b="1" dirty="0">
              <a:latin typeface="Arial" panose="020B0604020202020204" pitchFamily="34" charset="0"/>
              <a:cs typeface="Arial" panose="020B0604020202020204" pitchFamily="34" charset="0"/>
            </a:endParaRPr>
          </a:p>
          <a:p>
            <a:pPr marL="342900" indent="-342900">
              <a:spcBef>
                <a:spcPct val="20000"/>
              </a:spcBef>
              <a:buClr>
                <a:schemeClr val="accent3"/>
              </a:buClr>
              <a:buSzPct val="95000"/>
              <a:buFont typeface="Wingdings" panose="05000000000000000000" pitchFamily="2" charset="2"/>
              <a:buChar char="Ø"/>
              <a:defRPr/>
            </a:pPr>
            <a:r>
              <a:rPr lang="en-US" sz="2100" b="1" dirty="0">
                <a:latin typeface="Arial" panose="020B0604020202020204" pitchFamily="34" charset="0"/>
                <a:cs typeface="Arial" panose="020B0604020202020204" pitchFamily="34" charset="0"/>
              </a:rPr>
              <a:t>Highlight the optimum bioreactors design for biomass production and its utilization in biofuel industry.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287" y="13855"/>
            <a:ext cx="6107113" cy="3110345"/>
          </a:xfrm>
          <a:prstGeom prst="rect">
            <a:avLst/>
          </a:prstGeom>
        </p:spPr>
      </p:pic>
    </p:spTree>
    <p:extLst>
      <p:ext uri="{BB962C8B-B14F-4D97-AF65-F5344CB8AC3E}">
        <p14:creationId xmlns:p14="http://schemas.microsoft.com/office/powerpoint/2010/main" val="4125394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2860</TotalTime>
  <Words>2507</Words>
  <Application>Microsoft Office PowerPoint</Application>
  <PresentationFormat>On-screen Show (4:3)</PresentationFormat>
  <Paragraphs>522</Paragraphs>
  <Slides>44</Slides>
  <Notes>2</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Blank</vt:lpstr>
      <vt:lpstr>1_Blank</vt:lpstr>
      <vt:lpstr>Phycoremediation of Olive Mill Wastewater (OMW) Using Cyanobacteria for Sustainable Biofertilizer and Biofuel Production</vt:lpstr>
      <vt:lpstr>Agenda</vt:lpstr>
      <vt:lpstr>Introduction</vt:lpstr>
      <vt:lpstr>PowerPoint Presentation</vt:lpstr>
      <vt:lpstr>Olive Oil Production</vt:lpstr>
      <vt:lpstr>     Olive mill wastewater   “OMW”</vt:lpstr>
      <vt:lpstr>     </vt:lpstr>
      <vt:lpstr>What the problem?</vt:lpstr>
      <vt:lpstr>PowerPoint Presentation</vt:lpstr>
      <vt:lpstr>PowerPoint Presentation</vt:lpstr>
      <vt:lpstr>Why Algae?</vt:lpstr>
      <vt:lpstr>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Table3: OMW specifications after microalgae growing for two weeks </vt:lpstr>
      <vt:lpstr>PowerPoint Presentation</vt:lpstr>
      <vt:lpstr>PowerPoint Presentation</vt:lpstr>
      <vt:lpstr>Table 4. Specifications of bio-formulated Cyano-OMW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    Staff of Agricultural Microbiology Research Department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Utilization of Seaweeds</dc:title>
  <dc:creator>River</dc:creator>
  <cp:lastModifiedBy>soha</cp:lastModifiedBy>
  <cp:revision>135</cp:revision>
  <dcterms:created xsi:type="dcterms:W3CDTF">2016-03-30T10:07:38Z</dcterms:created>
  <dcterms:modified xsi:type="dcterms:W3CDTF">2016-04-23T05:38:34Z</dcterms:modified>
</cp:coreProperties>
</file>