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1"/>
  </p:handoutMasterIdLst>
  <p:sldIdLst>
    <p:sldId id="256" r:id="rId2"/>
    <p:sldId id="374" r:id="rId3"/>
    <p:sldId id="376" r:id="rId4"/>
    <p:sldId id="391" r:id="rId5"/>
    <p:sldId id="375" r:id="rId6"/>
    <p:sldId id="388" r:id="rId7"/>
    <p:sldId id="389" r:id="rId8"/>
    <p:sldId id="333" r:id="rId9"/>
    <p:sldId id="377" r:id="rId10"/>
    <p:sldId id="334" r:id="rId11"/>
    <p:sldId id="335" r:id="rId12"/>
    <p:sldId id="378" r:id="rId13"/>
    <p:sldId id="381" r:id="rId14"/>
    <p:sldId id="386" r:id="rId15"/>
    <p:sldId id="387" r:id="rId16"/>
    <p:sldId id="337" r:id="rId17"/>
    <p:sldId id="362" r:id="rId18"/>
    <p:sldId id="363" r:id="rId19"/>
    <p:sldId id="364" r:id="rId20"/>
    <p:sldId id="339" r:id="rId21"/>
    <p:sldId id="340" r:id="rId22"/>
    <p:sldId id="341" r:id="rId23"/>
    <p:sldId id="347" r:id="rId24"/>
    <p:sldId id="379" r:id="rId25"/>
    <p:sldId id="348" r:id="rId26"/>
    <p:sldId id="349" r:id="rId27"/>
    <p:sldId id="350" r:id="rId28"/>
    <p:sldId id="351" r:id="rId29"/>
    <p:sldId id="352" r:id="rId30"/>
    <p:sldId id="353" r:id="rId31"/>
    <p:sldId id="332" r:id="rId32"/>
    <p:sldId id="358" r:id="rId33"/>
    <p:sldId id="365" r:id="rId34"/>
    <p:sldId id="366" r:id="rId35"/>
    <p:sldId id="367" r:id="rId36"/>
    <p:sldId id="368" r:id="rId37"/>
    <p:sldId id="309" r:id="rId38"/>
    <p:sldId id="392" r:id="rId39"/>
    <p:sldId id="380" r:id="rId4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4" autoAdjust="0"/>
    <p:restoredTop sz="94660"/>
  </p:normalViewPr>
  <p:slideViewPr>
    <p:cSldViewPr>
      <p:cViewPr>
        <p:scale>
          <a:sx n="60" d="100"/>
          <a:sy n="60" d="100"/>
        </p:scale>
        <p:origin x="-1296" y="-126"/>
      </p:cViewPr>
      <p:guideLst>
        <p:guide orient="horz" pos="2160"/>
        <p:guide pos="2880"/>
      </p:guideLst>
    </p:cSldViewPr>
  </p:slideViewPr>
  <p:notesTextViewPr>
    <p:cViewPr>
      <p:scale>
        <a:sx n="1" d="1"/>
        <a:sy n="1" d="1"/>
      </p:scale>
      <p:origin x="0" y="0"/>
    </p:cViewPr>
  </p:notesTextViewPr>
  <p:sorterViewPr>
    <p:cViewPr>
      <p:scale>
        <a:sx n="90" d="100"/>
        <a:sy n="90" d="100"/>
      </p:scale>
      <p:origin x="0" y="64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3B938626-7F07-435D-BD7D-8E17BF622749}" type="datetimeFigureOut">
              <a:rPr lang="en-US" smtClean="0"/>
              <a:t>6/13/2016</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EB693A67-04FA-4FB9-A5FD-B946D297A947}" type="slidenum">
              <a:rPr lang="en-US" smtClean="0"/>
              <a:t>‹#›</a:t>
            </a:fld>
            <a:endParaRPr lang="en-US"/>
          </a:p>
        </p:txBody>
      </p:sp>
    </p:spTree>
    <p:extLst>
      <p:ext uri="{BB962C8B-B14F-4D97-AF65-F5344CB8AC3E}">
        <p14:creationId xmlns:p14="http://schemas.microsoft.com/office/powerpoint/2010/main" val="3068476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F3256B-4405-4CAB-B318-649A8F103B56}" type="datetimeFigureOut">
              <a:rPr lang="en-US" smtClean="0"/>
              <a:t>6/13/2016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F8553E-D6FC-4693-ABCF-1CA27E497585}" type="slidenum">
              <a:rPr lang="en-US" smtClean="0"/>
              <a:t>‹#›</a:t>
            </a:fld>
            <a:endParaRPr lang="en-US" dirty="0"/>
          </a:p>
        </p:txBody>
      </p:sp>
    </p:spTree>
    <p:extLst>
      <p:ext uri="{BB962C8B-B14F-4D97-AF65-F5344CB8AC3E}">
        <p14:creationId xmlns:p14="http://schemas.microsoft.com/office/powerpoint/2010/main" val="285314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F3256B-4405-4CAB-B318-649A8F103B56}" type="datetimeFigureOut">
              <a:rPr lang="en-US" smtClean="0"/>
              <a:t>6/13/2016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F8553E-D6FC-4693-ABCF-1CA27E497585}" type="slidenum">
              <a:rPr lang="en-US" smtClean="0"/>
              <a:t>‹#›</a:t>
            </a:fld>
            <a:endParaRPr lang="en-US" dirty="0"/>
          </a:p>
        </p:txBody>
      </p:sp>
    </p:spTree>
    <p:extLst>
      <p:ext uri="{BB962C8B-B14F-4D97-AF65-F5344CB8AC3E}">
        <p14:creationId xmlns:p14="http://schemas.microsoft.com/office/powerpoint/2010/main" val="1372278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F3256B-4405-4CAB-B318-649A8F103B56}" type="datetimeFigureOut">
              <a:rPr lang="en-US" smtClean="0"/>
              <a:t>6/13/2016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F8553E-D6FC-4693-ABCF-1CA27E497585}" type="slidenum">
              <a:rPr lang="en-US" smtClean="0"/>
              <a:t>‹#›</a:t>
            </a:fld>
            <a:endParaRPr lang="en-US" dirty="0"/>
          </a:p>
        </p:txBody>
      </p:sp>
    </p:spTree>
    <p:extLst>
      <p:ext uri="{BB962C8B-B14F-4D97-AF65-F5344CB8AC3E}">
        <p14:creationId xmlns:p14="http://schemas.microsoft.com/office/powerpoint/2010/main" val="4092097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F3256B-4405-4CAB-B318-649A8F103B56}" type="datetimeFigureOut">
              <a:rPr lang="en-US" smtClean="0"/>
              <a:t>6/13/2016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F8553E-D6FC-4693-ABCF-1CA27E497585}" type="slidenum">
              <a:rPr lang="en-US" smtClean="0"/>
              <a:t>‹#›</a:t>
            </a:fld>
            <a:endParaRPr lang="en-US" dirty="0"/>
          </a:p>
        </p:txBody>
      </p:sp>
    </p:spTree>
    <p:extLst>
      <p:ext uri="{BB962C8B-B14F-4D97-AF65-F5344CB8AC3E}">
        <p14:creationId xmlns:p14="http://schemas.microsoft.com/office/powerpoint/2010/main" val="3790406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F3256B-4405-4CAB-B318-649A8F103B56}" type="datetimeFigureOut">
              <a:rPr lang="en-US" smtClean="0"/>
              <a:t>6/13/2016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F8553E-D6FC-4693-ABCF-1CA27E497585}" type="slidenum">
              <a:rPr lang="en-US" smtClean="0"/>
              <a:t>‹#›</a:t>
            </a:fld>
            <a:endParaRPr lang="en-US" dirty="0"/>
          </a:p>
        </p:txBody>
      </p:sp>
    </p:spTree>
    <p:extLst>
      <p:ext uri="{BB962C8B-B14F-4D97-AF65-F5344CB8AC3E}">
        <p14:creationId xmlns:p14="http://schemas.microsoft.com/office/powerpoint/2010/main" val="158366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F3256B-4405-4CAB-B318-649A8F103B56}" type="datetimeFigureOut">
              <a:rPr lang="en-US" smtClean="0"/>
              <a:t>6/13/2016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F8553E-D6FC-4693-ABCF-1CA27E497585}" type="slidenum">
              <a:rPr lang="en-US" smtClean="0"/>
              <a:t>‹#›</a:t>
            </a:fld>
            <a:endParaRPr lang="en-US" dirty="0"/>
          </a:p>
        </p:txBody>
      </p:sp>
    </p:spTree>
    <p:extLst>
      <p:ext uri="{BB962C8B-B14F-4D97-AF65-F5344CB8AC3E}">
        <p14:creationId xmlns:p14="http://schemas.microsoft.com/office/powerpoint/2010/main" val="81967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F3256B-4405-4CAB-B318-649A8F103B56}" type="datetimeFigureOut">
              <a:rPr lang="en-US" smtClean="0"/>
              <a:t>6/13/2016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F8553E-D6FC-4693-ABCF-1CA27E497585}" type="slidenum">
              <a:rPr lang="en-US" smtClean="0"/>
              <a:t>‹#›</a:t>
            </a:fld>
            <a:endParaRPr lang="en-US" dirty="0"/>
          </a:p>
        </p:txBody>
      </p:sp>
    </p:spTree>
    <p:extLst>
      <p:ext uri="{BB962C8B-B14F-4D97-AF65-F5344CB8AC3E}">
        <p14:creationId xmlns:p14="http://schemas.microsoft.com/office/powerpoint/2010/main" val="438815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F3256B-4405-4CAB-B318-649A8F103B56}" type="datetimeFigureOut">
              <a:rPr lang="en-US" smtClean="0"/>
              <a:t>6/13/2016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F8553E-D6FC-4693-ABCF-1CA27E497585}" type="slidenum">
              <a:rPr lang="en-US" smtClean="0"/>
              <a:t>‹#›</a:t>
            </a:fld>
            <a:endParaRPr lang="en-US" dirty="0"/>
          </a:p>
        </p:txBody>
      </p:sp>
    </p:spTree>
    <p:extLst>
      <p:ext uri="{BB962C8B-B14F-4D97-AF65-F5344CB8AC3E}">
        <p14:creationId xmlns:p14="http://schemas.microsoft.com/office/powerpoint/2010/main" val="72026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F3256B-4405-4CAB-B318-649A8F103B56}" type="datetimeFigureOut">
              <a:rPr lang="en-US" smtClean="0"/>
              <a:t>6/13/2016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F8553E-D6FC-4693-ABCF-1CA27E497585}" type="slidenum">
              <a:rPr lang="en-US" smtClean="0"/>
              <a:t>‹#›</a:t>
            </a:fld>
            <a:endParaRPr lang="en-US" dirty="0"/>
          </a:p>
        </p:txBody>
      </p:sp>
    </p:spTree>
    <p:extLst>
      <p:ext uri="{BB962C8B-B14F-4D97-AF65-F5344CB8AC3E}">
        <p14:creationId xmlns:p14="http://schemas.microsoft.com/office/powerpoint/2010/main" val="352596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F3256B-4405-4CAB-B318-649A8F103B56}" type="datetimeFigureOut">
              <a:rPr lang="en-US" smtClean="0"/>
              <a:t>6/13/2016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F8553E-D6FC-4693-ABCF-1CA27E497585}" type="slidenum">
              <a:rPr lang="en-US" smtClean="0"/>
              <a:t>‹#›</a:t>
            </a:fld>
            <a:endParaRPr lang="en-US" dirty="0"/>
          </a:p>
        </p:txBody>
      </p:sp>
    </p:spTree>
    <p:extLst>
      <p:ext uri="{BB962C8B-B14F-4D97-AF65-F5344CB8AC3E}">
        <p14:creationId xmlns:p14="http://schemas.microsoft.com/office/powerpoint/2010/main" val="289743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F3256B-4405-4CAB-B318-649A8F103B56}" type="datetimeFigureOut">
              <a:rPr lang="en-US" smtClean="0"/>
              <a:t>6/13/2016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F8553E-D6FC-4693-ABCF-1CA27E497585}" type="slidenum">
              <a:rPr lang="en-US" smtClean="0"/>
              <a:t>‹#›</a:t>
            </a:fld>
            <a:endParaRPr lang="en-US" dirty="0"/>
          </a:p>
        </p:txBody>
      </p:sp>
    </p:spTree>
    <p:extLst>
      <p:ext uri="{BB962C8B-B14F-4D97-AF65-F5344CB8AC3E}">
        <p14:creationId xmlns:p14="http://schemas.microsoft.com/office/powerpoint/2010/main" val="14414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3256B-4405-4CAB-B318-649A8F103B56}" type="datetimeFigureOut">
              <a:rPr lang="en-US" smtClean="0"/>
              <a:t>6/13/2016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8553E-D6FC-4693-ABCF-1CA27E497585}" type="slidenum">
              <a:rPr lang="en-US" smtClean="0"/>
              <a:t>‹#›</a:t>
            </a:fld>
            <a:endParaRPr lang="en-US" dirty="0"/>
          </a:p>
        </p:txBody>
      </p:sp>
    </p:spTree>
    <p:extLst>
      <p:ext uri="{BB962C8B-B14F-4D97-AF65-F5344CB8AC3E}">
        <p14:creationId xmlns:p14="http://schemas.microsoft.com/office/powerpoint/2010/main" val="2905086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hyperlink" Target="http://ista.org/pages/certification/testing-laboratories.php#testing" TargetMode="External"/><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ista.org/"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5.gif"/><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sta.org/"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sta.org/"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p>
            <a:r>
              <a:rPr lang="en-US" b="1" dirty="0" smtClean="0"/>
              <a:t>ISTA Lab, People, and Packaged Product Certifications</a:t>
            </a:r>
            <a:endParaRPr lang="en-US" b="1" dirty="0"/>
          </a:p>
        </p:txBody>
      </p:sp>
      <p:sp>
        <p:nvSpPr>
          <p:cNvPr id="3" name="Subtitle 2"/>
          <p:cNvSpPr>
            <a:spLocks noGrp="1"/>
          </p:cNvSpPr>
          <p:nvPr>
            <p:ph type="subTitle" idx="1"/>
          </p:nvPr>
        </p:nvSpPr>
        <p:spPr>
          <a:xfrm>
            <a:off x="1371600" y="3276600"/>
            <a:ext cx="6400800" cy="1752600"/>
          </a:xfrm>
        </p:spPr>
        <p:txBody>
          <a:bodyPr/>
          <a:lstStyle/>
          <a:p>
            <a:r>
              <a:rPr lang="en-US" dirty="0" smtClean="0">
                <a:solidFill>
                  <a:schemeClr val="tx1"/>
                </a:solidFill>
              </a:rPr>
              <a:t>Pong </a:t>
            </a:r>
            <a:r>
              <a:rPr lang="en-US" dirty="0" err="1" smtClean="0">
                <a:solidFill>
                  <a:schemeClr val="tx1"/>
                </a:solidFill>
              </a:rPr>
              <a:t>Malasri</a:t>
            </a:r>
            <a:endParaRPr lang="en-US" dirty="0" smtClean="0">
              <a:solidFill>
                <a:schemeClr val="tx1"/>
              </a:solidFill>
            </a:endParaRPr>
          </a:p>
          <a:p>
            <a:r>
              <a:rPr lang="en-US" dirty="0" smtClean="0">
                <a:solidFill>
                  <a:schemeClr val="tx1"/>
                </a:solidFill>
              </a:rPr>
              <a:t>Christian Brothers University</a:t>
            </a:r>
          </a:p>
        </p:txBody>
      </p:sp>
      <p:sp>
        <p:nvSpPr>
          <p:cNvPr id="8" name="TextBox 7"/>
          <p:cNvSpPr txBox="1"/>
          <p:nvPr/>
        </p:nvSpPr>
        <p:spPr>
          <a:xfrm>
            <a:off x="990600" y="5257800"/>
            <a:ext cx="7573222" cy="923330"/>
          </a:xfrm>
          <a:prstGeom prst="rect">
            <a:avLst/>
          </a:prstGeom>
          <a:noFill/>
        </p:spPr>
        <p:txBody>
          <a:bodyPr wrap="square" rtlCol="0">
            <a:spAutoFit/>
          </a:bodyPr>
          <a:lstStyle/>
          <a:p>
            <a:pPr algn="ctr"/>
            <a:r>
              <a:rPr lang="en-US" dirty="0" smtClean="0"/>
              <a:t>2</a:t>
            </a:r>
            <a:r>
              <a:rPr lang="en-US" baseline="30000" dirty="0" smtClean="0"/>
              <a:t>nd</a:t>
            </a:r>
            <a:r>
              <a:rPr lang="en-US" dirty="0" smtClean="0"/>
              <a:t> International Conference on Food &amp; Beverage Packaging</a:t>
            </a:r>
          </a:p>
          <a:p>
            <a:pPr algn="ctr"/>
            <a:r>
              <a:rPr lang="en-US" dirty="0" smtClean="0"/>
              <a:t>June 13-14, 2016</a:t>
            </a:r>
          </a:p>
          <a:p>
            <a:pPr algn="ctr"/>
            <a:r>
              <a:rPr lang="en-US" dirty="0" smtClean="0"/>
              <a:t>Rome, Italy</a:t>
            </a:r>
            <a:endParaRPr lang="en-US" dirty="0"/>
          </a:p>
        </p:txBody>
      </p:sp>
      <p:pic>
        <p:nvPicPr>
          <p:cNvPr id="10" name="Picture 2" descr="C:\Users\Pong\Documents\CBU\Packaging\PkgDept\CBUPkgLogo\CBU packaging logo small.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857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6172200" cy="685800"/>
          </a:xfrm>
        </p:spPr>
        <p:txBody>
          <a:bodyPr>
            <a:normAutofit/>
          </a:bodyPr>
          <a:lstStyle/>
          <a:p>
            <a:pPr algn="l"/>
            <a:r>
              <a:rPr lang="en-US" sz="2400" b="1" dirty="0" smtClean="0"/>
              <a:t>Equipment Verification Form</a:t>
            </a:r>
            <a:endParaRPr lang="en-US" sz="2400" b="1" dirty="0"/>
          </a:p>
        </p:txBody>
      </p:sp>
      <p:sp>
        <p:nvSpPr>
          <p:cNvPr id="6" name="TextBox 5"/>
          <p:cNvSpPr txBox="1"/>
          <p:nvPr/>
        </p:nvSpPr>
        <p:spPr>
          <a:xfrm>
            <a:off x="609600" y="2133600"/>
            <a:ext cx="7954222" cy="353943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One form for each equipment</a:t>
            </a:r>
          </a:p>
          <a:p>
            <a:pPr marL="800100" lvl="1" indent="-342900">
              <a:buFont typeface="Arial" panose="020B0604020202020204" pitchFamily="34" charset="0"/>
              <a:buChar char="•"/>
            </a:pPr>
            <a:r>
              <a:rPr lang="en-US" sz="2000" dirty="0" smtClean="0"/>
              <a:t>Fixed Displacement Vibration; Vertical Linear/Random Vibration; Inclined Impact Tester; Horizontal Impact Sled; Free Fall Drop Tester; Shock Test System; Compression Tester; Environmental Condition Chamber</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No need to have all pieces. Only certified for procedures with available equipment</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Important! Calibration/maintenance records</a:t>
            </a:r>
          </a:p>
        </p:txBody>
      </p:sp>
      <p:sp>
        <p:nvSpPr>
          <p:cNvPr id="3" name="Rectangle 2"/>
          <p:cNvSpPr/>
          <p:nvPr/>
        </p:nvSpPr>
        <p:spPr>
          <a:xfrm>
            <a:off x="457200" y="330315"/>
            <a:ext cx="4038798" cy="523220"/>
          </a:xfrm>
          <a:prstGeom prst="rect">
            <a:avLst/>
          </a:prstGeom>
        </p:spPr>
        <p:txBody>
          <a:bodyPr wrap="none">
            <a:spAutoFit/>
          </a:bodyPr>
          <a:lstStyle/>
          <a:p>
            <a:r>
              <a:rPr lang="en-US" sz="2800" b="1" dirty="0"/>
              <a:t>ISTA Certified Testing Lab</a:t>
            </a:r>
          </a:p>
        </p:txBody>
      </p:sp>
      <p:pic>
        <p:nvPicPr>
          <p:cNvPr id="8" name="Picture 2" descr="C:\Users\Pong\Documents\CBU\Packaging\PkgDept\CBUPkgLogo\CBU packaging logo small.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850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 y="320041"/>
            <a:ext cx="7755890" cy="3038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8617"/>
            <a:ext cx="7656541" cy="3001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Pong\Documents\CBU\Packaging\PkgDept\CBUPkgLogo\CBU packaging logo small.jpg"/>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008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4924425"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973329" y="1371600"/>
            <a:ext cx="4109256" cy="3970318"/>
          </a:xfrm>
          <a:prstGeom prst="rect">
            <a:avLst/>
          </a:prstGeom>
          <a:noFill/>
        </p:spPr>
        <p:txBody>
          <a:bodyPr wrap="square" rtlCol="0">
            <a:spAutoFit/>
          </a:bodyPr>
          <a:lstStyle/>
          <a:p>
            <a:r>
              <a:rPr lang="en-US" dirty="0" smtClean="0"/>
              <a:t>D = Drop Tester</a:t>
            </a:r>
          </a:p>
          <a:p>
            <a:r>
              <a:rPr lang="en-US" dirty="0" smtClean="0"/>
              <a:t>I = Inclined Impact Tester</a:t>
            </a:r>
          </a:p>
          <a:p>
            <a:r>
              <a:rPr lang="en-US" dirty="0" smtClean="0"/>
              <a:t>H = Horizontal Impact Tester</a:t>
            </a:r>
          </a:p>
          <a:p>
            <a:endParaRPr lang="en-US" dirty="0"/>
          </a:p>
          <a:p>
            <a:r>
              <a:rPr lang="en-US" dirty="0" smtClean="0"/>
              <a:t>FV = Fixed Displacement Vibration Table</a:t>
            </a:r>
          </a:p>
          <a:p>
            <a:r>
              <a:rPr lang="en-US" dirty="0" smtClean="0"/>
              <a:t>RV = Random Vibration  Table</a:t>
            </a:r>
          </a:p>
          <a:p>
            <a:endParaRPr lang="en-US" dirty="0"/>
          </a:p>
          <a:p>
            <a:r>
              <a:rPr lang="en-US" dirty="0" smtClean="0"/>
              <a:t>CM = Compression Machine</a:t>
            </a:r>
          </a:p>
          <a:p>
            <a:r>
              <a:rPr lang="en-US" dirty="0" smtClean="0"/>
              <a:t>IS = Load Spreader</a:t>
            </a:r>
          </a:p>
          <a:p>
            <a:r>
              <a:rPr lang="en-US" dirty="0" smtClean="0"/>
              <a:t>TH = Temperature/Humidity Chamber</a:t>
            </a:r>
          </a:p>
          <a:p>
            <a:endParaRPr lang="en-US" dirty="0"/>
          </a:p>
          <a:p>
            <a:r>
              <a:rPr lang="en-US" dirty="0" smtClean="0"/>
              <a:t>X</a:t>
            </a:r>
            <a:r>
              <a:rPr lang="en-US" baseline="30000" dirty="0" smtClean="0"/>
              <a:t>1</a:t>
            </a:r>
            <a:r>
              <a:rPr lang="en-US" dirty="0" smtClean="0"/>
              <a:t>   Only one is needed</a:t>
            </a:r>
          </a:p>
          <a:p>
            <a:r>
              <a:rPr lang="en-US" dirty="0" smtClean="0"/>
              <a:t>X</a:t>
            </a:r>
            <a:r>
              <a:rPr lang="en-US" baseline="30000" dirty="0" smtClean="0"/>
              <a:t>2</a:t>
            </a:r>
            <a:r>
              <a:rPr lang="en-US" dirty="0" smtClean="0"/>
              <a:t>   Only one is needed</a:t>
            </a:r>
          </a:p>
          <a:p>
            <a:r>
              <a:rPr lang="en-US" dirty="0" smtClean="0"/>
              <a:t>X</a:t>
            </a:r>
            <a:r>
              <a:rPr lang="en-US" baseline="30000" dirty="0" smtClean="0"/>
              <a:t>3</a:t>
            </a:r>
            <a:r>
              <a:rPr lang="en-US" dirty="0" smtClean="0"/>
              <a:t>   Only one is needed</a:t>
            </a:r>
            <a:endParaRPr lang="en-US" dirty="0"/>
          </a:p>
        </p:txBody>
      </p:sp>
      <p:pic>
        <p:nvPicPr>
          <p:cNvPr id="4" name="Picture 2" descr="C:\Users\Pong\Documents\CBU\Packaging\PkgDept\CBUPkgLogo\CBU packaging logo small.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013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36634"/>
            <a:ext cx="2594001" cy="3737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840" y="1632360"/>
            <a:ext cx="2981521" cy="3987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descr="C:\Users\Pong\Documents\CBU\Packaging\PkgDept\CBUPkgLogo\CBU packaging logo small.jpg"/>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8812" y="348207"/>
            <a:ext cx="2901588" cy="461665"/>
          </a:xfrm>
          <a:prstGeom prst="rect">
            <a:avLst/>
          </a:prstGeom>
          <a:noFill/>
        </p:spPr>
        <p:txBody>
          <a:bodyPr wrap="square" rtlCol="0">
            <a:spAutoFit/>
          </a:bodyPr>
          <a:lstStyle/>
          <a:p>
            <a:r>
              <a:rPr lang="en-US" sz="2400" b="1" dirty="0" smtClean="0"/>
              <a:t>CBU Lab Equipment</a:t>
            </a:r>
            <a:endParaRPr lang="en-US" sz="2400" b="1" dirty="0"/>
          </a:p>
        </p:txBody>
      </p:sp>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874113"/>
            <a:ext cx="4526440" cy="2976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4955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85" y="0"/>
            <a:ext cx="4444191" cy="369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6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2" y="3690938"/>
            <a:ext cx="4849638" cy="3175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descr="C:\Users\Pong\Documents\CBU\Packaging\PkgDept\CBUPkgLogo\CBU packaging logo small.jpg"/>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190" y="1694459"/>
            <a:ext cx="4176393"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2451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3" y="1342697"/>
            <a:ext cx="5343949" cy="5104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Users\Pong\Documents\CBU\Packaging\PkgDept\CBUPkgLogo\CBU packaging logo small.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944426" y="1752600"/>
            <a:ext cx="4109256" cy="3139321"/>
          </a:xfrm>
          <a:prstGeom prst="rect">
            <a:avLst/>
          </a:prstGeom>
          <a:noFill/>
          <a:ln>
            <a:solidFill>
              <a:schemeClr val="accent1"/>
            </a:solidFill>
          </a:ln>
        </p:spPr>
        <p:txBody>
          <a:bodyPr wrap="square" rtlCol="0">
            <a:spAutoFit/>
          </a:bodyPr>
          <a:lstStyle/>
          <a:p>
            <a:r>
              <a:rPr lang="en-US" b="1" dirty="0" smtClean="0"/>
              <a:t>D = Drop Tester</a:t>
            </a:r>
          </a:p>
          <a:p>
            <a:r>
              <a:rPr lang="en-US" b="1" dirty="0" smtClean="0"/>
              <a:t>I = Inclined Impact Tester</a:t>
            </a:r>
          </a:p>
          <a:p>
            <a:r>
              <a:rPr lang="en-US" dirty="0" smtClean="0">
                <a:solidFill>
                  <a:schemeClr val="tx1">
                    <a:lumMod val="50000"/>
                    <a:lumOff val="50000"/>
                  </a:schemeClr>
                </a:solidFill>
              </a:rPr>
              <a:t>H = Horizontal Impact Tester</a:t>
            </a:r>
          </a:p>
          <a:p>
            <a:endParaRPr lang="en-US" dirty="0"/>
          </a:p>
          <a:p>
            <a:r>
              <a:rPr lang="en-US" dirty="0" smtClean="0">
                <a:solidFill>
                  <a:schemeClr val="tx1">
                    <a:lumMod val="50000"/>
                    <a:lumOff val="50000"/>
                  </a:schemeClr>
                </a:solidFill>
              </a:rPr>
              <a:t>FV = Fixed Displacement Vibration Table</a:t>
            </a:r>
          </a:p>
          <a:p>
            <a:r>
              <a:rPr lang="en-US" b="1" dirty="0" smtClean="0"/>
              <a:t>RV = Random Vibration  Table</a:t>
            </a:r>
          </a:p>
          <a:p>
            <a:endParaRPr lang="en-US" dirty="0"/>
          </a:p>
          <a:p>
            <a:r>
              <a:rPr lang="en-US" b="1" dirty="0" smtClean="0"/>
              <a:t>CM = Compression Machine</a:t>
            </a:r>
          </a:p>
          <a:p>
            <a:r>
              <a:rPr lang="en-US" dirty="0" smtClean="0">
                <a:solidFill>
                  <a:schemeClr val="tx1">
                    <a:lumMod val="50000"/>
                    <a:lumOff val="50000"/>
                  </a:schemeClr>
                </a:solidFill>
              </a:rPr>
              <a:t>IS = Load Spreader</a:t>
            </a:r>
          </a:p>
          <a:p>
            <a:r>
              <a:rPr lang="en-US" b="1" dirty="0" smtClean="0"/>
              <a:t>TH = Temperature/Humidity Chamber</a:t>
            </a:r>
          </a:p>
          <a:p>
            <a:endParaRPr lang="en-US" dirty="0"/>
          </a:p>
        </p:txBody>
      </p:sp>
    </p:spTree>
    <p:extLst>
      <p:ext uri="{BB962C8B-B14F-4D97-AF65-F5344CB8AC3E}">
        <p14:creationId xmlns:p14="http://schemas.microsoft.com/office/powerpoint/2010/main" val="2872984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868362"/>
          </a:xfrm>
        </p:spPr>
        <p:txBody>
          <a:bodyPr>
            <a:normAutofit/>
          </a:bodyPr>
          <a:lstStyle/>
          <a:p>
            <a:pPr algn="l"/>
            <a:r>
              <a:rPr lang="en-US" sz="2400" b="1" dirty="0" smtClean="0"/>
              <a:t>Lab Technician Form</a:t>
            </a:r>
            <a:endParaRPr lang="en-US" sz="2400" b="1" dirty="0"/>
          </a:p>
        </p:txBody>
      </p:sp>
      <p:sp>
        <p:nvSpPr>
          <p:cNvPr id="6" name="TextBox 5"/>
          <p:cNvSpPr txBox="1"/>
          <p:nvPr/>
        </p:nvSpPr>
        <p:spPr>
          <a:xfrm>
            <a:off x="636269" y="1219199"/>
            <a:ext cx="7842103"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Having a CPLP is a plus but not a requirement.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2078355"/>
            <a:ext cx="8982075"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Pong\Documents\CBU\Packaging\PkgDept\CBUPkgLogo\CBU packaging logo small.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441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695" y="228599"/>
            <a:ext cx="6097905" cy="5267293"/>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797" y="4423943"/>
            <a:ext cx="5938685" cy="2143897"/>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cxnSp>
        <p:nvCxnSpPr>
          <p:cNvPr id="4" name="Straight Arrow Connector 3"/>
          <p:cNvCxnSpPr/>
          <p:nvPr/>
        </p:nvCxnSpPr>
        <p:spPr>
          <a:xfrm>
            <a:off x="1371600" y="3733800"/>
            <a:ext cx="18288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Picture 2" descr="C:\Users\Pong\Documents\CBU\Packaging\PkgDept\CBUPkgLogo\CBU packaging logo small.jpg"/>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452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844" y="2687736"/>
            <a:ext cx="5000626" cy="2937049"/>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353961" y="431564"/>
            <a:ext cx="8153400" cy="523220"/>
          </a:xfrm>
          <a:prstGeom prst="rect">
            <a:avLst/>
          </a:prstGeom>
          <a:noFill/>
        </p:spPr>
        <p:txBody>
          <a:bodyPr wrap="square" rtlCol="0">
            <a:spAutoFit/>
          </a:bodyPr>
          <a:lstStyle/>
          <a:p>
            <a:r>
              <a:rPr lang="en-US" sz="2800" b="1" dirty="0" smtClean="0"/>
              <a:t>ISTA Lab Certification Process</a:t>
            </a:r>
            <a:endParaRPr lang="en-US" sz="2800" b="1" dirty="0"/>
          </a:p>
        </p:txBody>
      </p:sp>
      <p:sp>
        <p:nvSpPr>
          <p:cNvPr id="7" name="Content Placeholder 2"/>
          <p:cNvSpPr txBox="1">
            <a:spLocks/>
          </p:cNvSpPr>
          <p:nvPr/>
        </p:nvSpPr>
        <p:spPr>
          <a:xfrm>
            <a:off x="338721" y="985264"/>
            <a:ext cx="8571764" cy="1828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sz="2000" dirty="0" smtClean="0">
                <a:solidFill>
                  <a:schemeClr val="tx1"/>
                </a:solidFill>
              </a:rPr>
              <a:t>Fill out forms describing each piece of lab equipment</a:t>
            </a:r>
          </a:p>
          <a:p>
            <a:pPr marL="457200" indent="-457200" algn="l">
              <a:buFont typeface="Arial" pitchFamily="34" charset="0"/>
              <a:buChar char="•"/>
            </a:pPr>
            <a:r>
              <a:rPr lang="en-US" sz="2000" dirty="0" smtClean="0">
                <a:solidFill>
                  <a:schemeClr val="tx1"/>
                </a:solidFill>
              </a:rPr>
              <a:t>Carry out and document a detailed procedure of checks for each test system</a:t>
            </a:r>
          </a:p>
          <a:p>
            <a:pPr marL="457200" indent="-457200" algn="l">
              <a:buFont typeface="Arial" pitchFamily="34" charset="0"/>
              <a:buChar char="•"/>
            </a:pPr>
            <a:r>
              <a:rPr lang="en-US" sz="2000" dirty="0" smtClean="0">
                <a:solidFill>
                  <a:schemeClr val="tx1"/>
                </a:solidFill>
              </a:rPr>
              <a:t>Video record critical portions of this process</a:t>
            </a:r>
          </a:p>
          <a:p>
            <a:pPr marL="457200" indent="-457200" algn="l">
              <a:buFont typeface="Arial" pitchFamily="34" charset="0"/>
              <a:buChar char="•"/>
            </a:pPr>
            <a:r>
              <a:rPr lang="en-US" sz="2000" dirty="0" smtClean="0">
                <a:solidFill>
                  <a:schemeClr val="tx1"/>
                </a:solidFill>
              </a:rPr>
              <a:t>Submit application/materials to ISTA for approval</a:t>
            </a:r>
          </a:p>
        </p:txBody>
      </p:sp>
      <p:sp>
        <p:nvSpPr>
          <p:cNvPr id="2" name="Rectangle 1"/>
          <p:cNvSpPr/>
          <p:nvPr/>
        </p:nvSpPr>
        <p:spPr>
          <a:xfrm>
            <a:off x="5509107" y="3886200"/>
            <a:ext cx="3353200" cy="923330"/>
          </a:xfrm>
          <a:prstGeom prst="rect">
            <a:avLst/>
          </a:prstGeom>
        </p:spPr>
        <p:txBody>
          <a:bodyPr wrap="square">
            <a:spAutoFit/>
          </a:bodyPr>
          <a:lstStyle/>
          <a:p>
            <a:pPr algn="ctr"/>
            <a:r>
              <a:rPr lang="en-US" dirty="0">
                <a:hlinkClick r:id="rId3"/>
              </a:rPr>
              <a:t>http://</a:t>
            </a:r>
            <a:r>
              <a:rPr lang="en-US" dirty="0" smtClean="0">
                <a:hlinkClick r:id="rId3"/>
              </a:rPr>
              <a:t>ista.org/pages/certification/testing-laboratories.php#testing</a:t>
            </a:r>
            <a:r>
              <a:rPr lang="en-US" dirty="0" smtClean="0"/>
              <a:t> </a:t>
            </a:r>
          </a:p>
          <a:p>
            <a:endParaRPr lang="en-US" dirty="0"/>
          </a:p>
        </p:txBody>
      </p:sp>
      <p:pic>
        <p:nvPicPr>
          <p:cNvPr id="11" name="Picture 2" descr="C:\Users\Pong\Documents\CBU\Packaging\PkgDept\CBUPkgLogo\CBU packaging logo small.jpg"/>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347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6248400" cy="523220"/>
          </a:xfrm>
          <a:prstGeom prst="rect">
            <a:avLst/>
          </a:prstGeom>
          <a:noFill/>
        </p:spPr>
        <p:txBody>
          <a:bodyPr wrap="square" rtlCol="0">
            <a:spAutoFit/>
          </a:bodyPr>
          <a:lstStyle/>
          <a:p>
            <a:r>
              <a:rPr lang="en-US" sz="2800" b="1" dirty="0" smtClean="0"/>
              <a:t>Sample Check Lists for Video Taping</a:t>
            </a:r>
            <a:endParaRPr lang="en-US" sz="2800" b="1" dirty="0"/>
          </a:p>
        </p:txBody>
      </p:sp>
      <p:graphicFrame>
        <p:nvGraphicFramePr>
          <p:cNvPr id="4" name="Table 3"/>
          <p:cNvGraphicFramePr>
            <a:graphicFrameLocks noGrp="1"/>
          </p:cNvGraphicFramePr>
          <p:nvPr>
            <p:extLst>
              <p:ext uri="{D42A27DB-BD31-4B8C-83A1-F6EECF244321}">
                <p14:modId xmlns:p14="http://schemas.microsoft.com/office/powerpoint/2010/main" val="3138953022"/>
              </p:ext>
            </p:extLst>
          </p:nvPr>
        </p:nvGraphicFramePr>
        <p:xfrm>
          <a:off x="381000" y="1447800"/>
          <a:ext cx="8534400" cy="4577080"/>
        </p:xfrm>
        <a:graphic>
          <a:graphicData uri="http://schemas.openxmlformats.org/drawingml/2006/table">
            <a:tbl>
              <a:tblPr firstRow="1" bandRow="1">
                <a:tableStyleId>{5C22544A-7EE6-4342-B048-85BDC9FD1C3A}</a:tableStyleId>
              </a:tblPr>
              <a:tblGrid>
                <a:gridCol w="2677459"/>
                <a:gridCol w="5856941"/>
              </a:tblGrid>
              <a:tr h="370840">
                <a:tc>
                  <a:txBody>
                    <a:bodyPr/>
                    <a:lstStyle/>
                    <a:p>
                      <a:r>
                        <a:rPr lang="en-US" dirty="0" smtClean="0"/>
                        <a:t>Category</a:t>
                      </a:r>
                      <a:endParaRPr lang="en-US" dirty="0"/>
                    </a:p>
                  </a:txBody>
                  <a:tcPr/>
                </a:tc>
                <a:tc>
                  <a:txBody>
                    <a:bodyPr/>
                    <a:lstStyle/>
                    <a:p>
                      <a:r>
                        <a:rPr lang="en-US" dirty="0" smtClean="0"/>
                        <a:t>Function to Tape</a:t>
                      </a:r>
                      <a:endParaRPr lang="en-US" dirty="0"/>
                    </a:p>
                  </a:txBody>
                  <a:tcPr/>
                </a:tc>
              </a:tr>
              <a:tr h="370840">
                <a:tc>
                  <a:txBody>
                    <a:bodyPr/>
                    <a:lstStyle/>
                    <a:p>
                      <a:r>
                        <a:rPr lang="en-US" dirty="0" smtClean="0"/>
                        <a:t>A1/A2: Vibration</a:t>
                      </a:r>
                      <a:endParaRPr lang="en-US" dirty="0"/>
                    </a:p>
                  </a:txBody>
                  <a:tcPr/>
                </a:tc>
                <a:tc>
                  <a:txBody>
                    <a:bodyPr/>
                    <a:lstStyle/>
                    <a:p>
                      <a:r>
                        <a:rPr lang="en-US" dirty="0" smtClean="0"/>
                        <a:t>Overall view</a:t>
                      </a:r>
                    </a:p>
                    <a:p>
                      <a:r>
                        <a:rPr lang="en-US" dirty="0" smtClean="0"/>
                        <a:t>Frequency run-through</a:t>
                      </a:r>
                    </a:p>
                    <a:p>
                      <a:r>
                        <a:rPr lang="en-US" dirty="0" smtClean="0"/>
                        <a:t>Levelness</a:t>
                      </a:r>
                      <a:r>
                        <a:rPr lang="en-US" baseline="0" dirty="0" smtClean="0"/>
                        <a:t> of table</a:t>
                      </a:r>
                    </a:p>
                    <a:p>
                      <a:r>
                        <a:rPr lang="en-US" baseline="0" dirty="0" smtClean="0"/>
                        <a:t>Phase relationship (circles – rotary motion only)</a:t>
                      </a:r>
                    </a:p>
                    <a:p>
                      <a:r>
                        <a:rPr lang="en-US" baseline="0" dirty="0" smtClean="0"/>
                        <a:t>Sample testing: Use of test box and metal shim</a:t>
                      </a:r>
                      <a:endParaRPr lang="en-US" dirty="0"/>
                    </a:p>
                  </a:txBody>
                  <a:tcPr/>
                </a:tc>
              </a:tr>
              <a:tr h="370840">
                <a:tc>
                  <a:txBody>
                    <a:bodyPr/>
                    <a:lstStyle/>
                    <a:p>
                      <a:r>
                        <a:rPr lang="en-US" dirty="0" smtClean="0"/>
                        <a:t>C1/C2:</a:t>
                      </a:r>
                      <a:r>
                        <a:rPr lang="en-US" baseline="0" dirty="0" smtClean="0"/>
                        <a:t> Drop/Shock</a:t>
                      </a:r>
                      <a:endParaRPr lang="en-US" dirty="0"/>
                    </a:p>
                  </a:txBody>
                  <a:tcPr/>
                </a:tc>
                <a:tc>
                  <a:txBody>
                    <a:bodyPr/>
                    <a:lstStyle/>
                    <a:p>
                      <a:r>
                        <a:rPr lang="en-US" dirty="0" smtClean="0"/>
                        <a:t>Overall view</a:t>
                      </a:r>
                    </a:p>
                    <a:p>
                      <a:r>
                        <a:rPr lang="en-US" dirty="0" smtClean="0"/>
                        <a:t>Release mechanism shown</a:t>
                      </a:r>
                    </a:p>
                    <a:p>
                      <a:r>
                        <a:rPr lang="en-US" dirty="0" smtClean="0"/>
                        <a:t>Sample</a:t>
                      </a:r>
                      <a:r>
                        <a:rPr lang="en-US" baseline="0" dirty="0" smtClean="0"/>
                        <a:t> testing: Drops on end, side, corner, edge</a:t>
                      </a:r>
                      <a:endParaRPr lang="en-US" dirty="0"/>
                    </a:p>
                  </a:txBody>
                  <a:tcPr/>
                </a:tc>
              </a:tr>
              <a:tr h="370840">
                <a:tc>
                  <a:txBody>
                    <a:bodyPr/>
                    <a:lstStyle/>
                    <a:p>
                      <a:r>
                        <a:rPr lang="en-US" dirty="0" smtClean="0"/>
                        <a:t>D:</a:t>
                      </a:r>
                      <a:r>
                        <a:rPr lang="en-US" baseline="0" dirty="0" smtClean="0"/>
                        <a:t> Compression</a:t>
                      </a:r>
                      <a:endParaRPr lang="en-US" dirty="0"/>
                    </a:p>
                  </a:txBody>
                  <a:tcPr/>
                </a:tc>
                <a:tc>
                  <a:txBody>
                    <a:bodyPr/>
                    <a:lstStyle/>
                    <a:p>
                      <a:r>
                        <a:rPr lang="en-US" dirty="0" smtClean="0"/>
                        <a:t>Overall view</a:t>
                      </a:r>
                    </a:p>
                    <a:p>
                      <a:r>
                        <a:rPr lang="en-US" dirty="0" smtClean="0"/>
                        <a:t>Sample testing:</a:t>
                      </a:r>
                      <a:r>
                        <a:rPr lang="en-US" baseline="0" dirty="0" smtClean="0"/>
                        <a:t> Consistent compression rate</a:t>
                      </a:r>
                    </a:p>
                    <a:p>
                      <a:r>
                        <a:rPr lang="en-US" baseline="0" dirty="0" smtClean="0"/>
                        <a:t>Sample testing: Platen deflection</a:t>
                      </a:r>
                    </a:p>
                    <a:p>
                      <a:r>
                        <a:rPr lang="en-US" baseline="0" dirty="0" smtClean="0"/>
                        <a:t>Controls view</a:t>
                      </a:r>
                      <a:endParaRPr lang="en-US" dirty="0"/>
                    </a:p>
                  </a:txBody>
                  <a:tcPr/>
                </a:tc>
              </a:tr>
              <a:tr h="370840">
                <a:tc>
                  <a:txBody>
                    <a:bodyPr/>
                    <a:lstStyle/>
                    <a:p>
                      <a:r>
                        <a:rPr lang="en-US" dirty="0" smtClean="0"/>
                        <a:t>E: Environmental</a:t>
                      </a:r>
                      <a:r>
                        <a:rPr lang="en-US" baseline="0" dirty="0" smtClean="0"/>
                        <a:t> Chamber</a:t>
                      </a:r>
                      <a:endParaRPr lang="en-US" dirty="0"/>
                    </a:p>
                  </a:txBody>
                  <a:tcPr/>
                </a:tc>
                <a:tc>
                  <a:txBody>
                    <a:bodyPr/>
                    <a:lstStyle/>
                    <a:p>
                      <a:r>
                        <a:rPr lang="en-US" dirty="0" smtClean="0"/>
                        <a:t>Overall view</a:t>
                      </a:r>
                    </a:p>
                    <a:p>
                      <a:r>
                        <a:rPr lang="en-US" dirty="0" smtClean="0"/>
                        <a:t>Controls</a:t>
                      </a:r>
                      <a:r>
                        <a:rPr lang="en-US" baseline="0" dirty="0" smtClean="0"/>
                        <a:t> view</a:t>
                      </a:r>
                      <a:endParaRPr lang="en-US" dirty="0"/>
                    </a:p>
                  </a:txBody>
                  <a:tcPr/>
                </a:tc>
              </a:tr>
            </a:tbl>
          </a:graphicData>
        </a:graphic>
      </p:graphicFrame>
      <p:pic>
        <p:nvPicPr>
          <p:cNvPr id="7" name="Picture 2" descr="C:\Users\Pong\Documents\CBU\Packaging\PkgDept\CBUPkgLogo\CBU packaging logo small.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704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ong\Documents\CBU\Packaging\PkgDept\CBUPkgLogo\CBU packaging logo small.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1295400"/>
            <a:ext cx="7801822" cy="520142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Introduction</a:t>
            </a:r>
          </a:p>
          <a:p>
            <a:endParaRPr lang="en-US" sz="2400" dirty="0" smtClean="0"/>
          </a:p>
          <a:p>
            <a:pPr marL="342900" indent="-342900">
              <a:buFont typeface="Arial" panose="020B0604020202020204" pitchFamily="34" charset="0"/>
              <a:buChar char="•"/>
            </a:pPr>
            <a:r>
              <a:rPr lang="en-US" sz="2400" dirty="0" smtClean="0"/>
              <a:t>International </a:t>
            </a:r>
            <a:r>
              <a:rPr lang="en-US" sz="2400" dirty="0" smtClean="0"/>
              <a:t>Safe Transit Association (</a:t>
            </a:r>
            <a:r>
              <a:rPr lang="en-US" sz="2400" dirty="0" smtClean="0">
                <a:hlinkClick r:id="rId3"/>
              </a:rPr>
              <a:t>www.ista.org</a:t>
            </a:r>
            <a:r>
              <a:rPr lang="en-US" sz="2400" dirty="0" smtClean="0"/>
              <a:t>)</a:t>
            </a:r>
          </a:p>
          <a:p>
            <a:endParaRPr lang="en-US" sz="2400" dirty="0" smtClean="0"/>
          </a:p>
          <a:p>
            <a:pPr marL="342900" indent="-342900">
              <a:buFont typeface="Arial" panose="020B0604020202020204" pitchFamily="34" charset="0"/>
              <a:buChar char="•"/>
            </a:pPr>
            <a:r>
              <a:rPr lang="en-US" sz="2400" dirty="0" smtClean="0"/>
              <a:t>Lab Certification</a:t>
            </a:r>
          </a:p>
          <a:p>
            <a:pPr marL="800100" lvl="1" indent="-342900">
              <a:buFont typeface="Arial" panose="020B0604020202020204" pitchFamily="34" charset="0"/>
              <a:buChar char="•"/>
            </a:pPr>
            <a:r>
              <a:rPr lang="en-US" sz="2000" dirty="0" smtClean="0"/>
              <a:t>Certified Packaging Lab</a:t>
            </a:r>
          </a:p>
          <a:p>
            <a:pPr marL="800100" lvl="1" indent="-342900">
              <a:buFont typeface="Arial" panose="020B0604020202020204" pitchFamily="34" charset="0"/>
              <a:buChar char="•"/>
            </a:pPr>
            <a:r>
              <a:rPr lang="en-US" sz="2000" dirty="0" smtClean="0"/>
              <a:t>Certified Packaging Thermal Transport Lab</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People Certification</a:t>
            </a:r>
          </a:p>
          <a:p>
            <a:pPr marL="800100" lvl="1" indent="-342900">
              <a:buFont typeface="Arial" panose="020B0604020202020204" pitchFamily="34" charset="0"/>
              <a:buChar char="•"/>
            </a:pPr>
            <a:r>
              <a:rPr lang="en-US" sz="2000" dirty="0" smtClean="0"/>
              <a:t>Certified Packaging Lab Professionals (CPLP)</a:t>
            </a:r>
          </a:p>
          <a:p>
            <a:pPr marL="1257300" lvl="2" indent="-342900">
              <a:buFont typeface="Arial" panose="020B0604020202020204" pitchFamily="34" charset="0"/>
              <a:buChar char="•"/>
            </a:pPr>
            <a:r>
              <a:rPr lang="en-US" dirty="0" smtClean="0"/>
              <a:t>Technician Level, Technologist Level, and Professional Level</a:t>
            </a:r>
          </a:p>
          <a:p>
            <a:pPr marL="800100" lvl="1" indent="-342900">
              <a:buFont typeface="Arial" panose="020B0604020202020204" pitchFamily="34" charset="0"/>
              <a:buChar char="•"/>
            </a:pPr>
            <a:r>
              <a:rPr lang="en-US" sz="2000" dirty="0" smtClean="0"/>
              <a:t>Certified Thermal Professionals (CTP)</a:t>
            </a:r>
          </a:p>
          <a:p>
            <a:pPr marL="1257300" lvl="2" indent="-342900">
              <a:buFont typeface="Arial" panose="020B0604020202020204" pitchFamily="34" charset="0"/>
              <a:buChar char="•"/>
            </a:pPr>
            <a:r>
              <a:rPr lang="en-US" dirty="0" smtClean="0"/>
              <a:t>Level I and Level II</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Packaged Product Certification</a:t>
            </a:r>
            <a:endParaRPr lang="en-US" sz="2400" dirty="0"/>
          </a:p>
        </p:txBody>
      </p:sp>
      <p:sp>
        <p:nvSpPr>
          <p:cNvPr id="4" name="TextBox 3"/>
          <p:cNvSpPr txBox="1"/>
          <p:nvPr/>
        </p:nvSpPr>
        <p:spPr>
          <a:xfrm>
            <a:off x="381000" y="317430"/>
            <a:ext cx="5105400" cy="523220"/>
          </a:xfrm>
          <a:prstGeom prst="rect">
            <a:avLst/>
          </a:prstGeom>
          <a:noFill/>
        </p:spPr>
        <p:txBody>
          <a:bodyPr wrap="square" rtlCol="0">
            <a:spAutoFit/>
          </a:bodyPr>
          <a:lstStyle/>
          <a:p>
            <a:r>
              <a:rPr lang="en-US" sz="2800" b="1" dirty="0" smtClean="0"/>
              <a:t>Outline</a:t>
            </a:r>
            <a:endParaRPr lang="en-US" sz="2800" b="1" dirty="0"/>
          </a:p>
        </p:txBody>
      </p:sp>
    </p:spTree>
    <p:extLst>
      <p:ext uri="{BB962C8B-B14F-4D97-AF65-F5344CB8AC3E}">
        <p14:creationId xmlns:p14="http://schemas.microsoft.com/office/powerpoint/2010/main" val="107723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182" y="1127374"/>
            <a:ext cx="7162800" cy="5611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Pong\Documents\CBU\Packaging\PkgDept\CBUPkgLogo\CBU packaging logo small.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348207"/>
            <a:ext cx="4648200" cy="461665"/>
          </a:xfrm>
          <a:prstGeom prst="rect">
            <a:avLst/>
          </a:prstGeom>
          <a:noFill/>
        </p:spPr>
        <p:txBody>
          <a:bodyPr wrap="square" rtlCol="0">
            <a:spAutoFit/>
          </a:bodyPr>
          <a:lstStyle/>
          <a:p>
            <a:r>
              <a:rPr lang="en-US" sz="2400" b="1" dirty="0" smtClean="0"/>
              <a:t>Certified Thermal Transport Lab</a:t>
            </a:r>
            <a:endParaRPr lang="en-US" sz="2400" b="1" dirty="0"/>
          </a:p>
        </p:txBody>
      </p:sp>
    </p:spTree>
    <p:extLst>
      <p:ext uri="{BB962C8B-B14F-4D97-AF65-F5344CB8AC3E}">
        <p14:creationId xmlns:p14="http://schemas.microsoft.com/office/powerpoint/2010/main" val="2971328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7413302"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Pong\Documents\CBU\Packaging\PkgDept\CBUPkgLogo\CBU packaging logo small.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0" y="1820270"/>
            <a:ext cx="1219200" cy="381000"/>
          </a:xfrm>
          <a:prstGeom prst="rect">
            <a:avLst/>
          </a:prstGeom>
          <a:noFill/>
        </p:spPr>
        <p:txBody>
          <a:bodyPr wrap="square" rtlCol="0">
            <a:spAutoFit/>
          </a:bodyPr>
          <a:lstStyle/>
          <a:p>
            <a:r>
              <a:rPr lang="en-US" dirty="0" smtClean="0"/>
              <a:t>$425</a:t>
            </a:r>
            <a:endParaRPr lang="en-US" dirty="0"/>
          </a:p>
        </p:txBody>
      </p:sp>
      <p:cxnSp>
        <p:nvCxnSpPr>
          <p:cNvPr id="5" name="Straight Connector 4"/>
          <p:cNvCxnSpPr/>
          <p:nvPr/>
        </p:nvCxnSpPr>
        <p:spPr>
          <a:xfrm>
            <a:off x="2514600" y="2010770"/>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05451" y="3962400"/>
            <a:ext cx="1219200" cy="381000"/>
          </a:xfrm>
          <a:prstGeom prst="rect">
            <a:avLst/>
          </a:prstGeom>
          <a:noFill/>
        </p:spPr>
        <p:txBody>
          <a:bodyPr wrap="square" rtlCol="0">
            <a:spAutoFit/>
          </a:bodyPr>
          <a:lstStyle/>
          <a:p>
            <a:r>
              <a:rPr lang="en-US" dirty="0" smtClean="0"/>
              <a:t>$450</a:t>
            </a:r>
            <a:endParaRPr lang="en-US" dirty="0"/>
          </a:p>
        </p:txBody>
      </p:sp>
      <p:cxnSp>
        <p:nvCxnSpPr>
          <p:cNvPr id="8" name="Straight Connector 7"/>
          <p:cNvCxnSpPr/>
          <p:nvPr/>
        </p:nvCxnSpPr>
        <p:spPr>
          <a:xfrm>
            <a:off x="3124200" y="4170528"/>
            <a:ext cx="533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456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7383458" cy="3948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Pong\Documents\CBU\Packaging\PkgDept\CBUPkgLogo\CBU packaging logo small.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033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868362"/>
          </a:xfrm>
        </p:spPr>
        <p:txBody>
          <a:bodyPr>
            <a:normAutofit/>
          </a:bodyPr>
          <a:lstStyle/>
          <a:p>
            <a:pPr algn="l"/>
            <a:r>
              <a:rPr lang="en-US" sz="2800" b="1" dirty="0" smtClean="0"/>
              <a:t>CPLP</a:t>
            </a:r>
            <a:endParaRPr lang="en-US" sz="2800" b="1" dirty="0"/>
          </a:p>
        </p:txBody>
      </p:sp>
      <p:sp>
        <p:nvSpPr>
          <p:cNvPr id="6" name="TextBox 5"/>
          <p:cNvSpPr txBox="1"/>
          <p:nvPr/>
        </p:nvSpPr>
        <p:spPr>
          <a:xfrm>
            <a:off x="380999" y="1158081"/>
            <a:ext cx="7278657" cy="5570756"/>
          </a:xfrm>
          <a:prstGeom prst="rect">
            <a:avLst/>
          </a:prstGeom>
          <a:noFill/>
        </p:spPr>
        <p:txBody>
          <a:bodyPr wrap="square" rtlCol="0">
            <a:spAutoFit/>
          </a:bodyPr>
          <a:lstStyle/>
          <a:p>
            <a:r>
              <a:rPr lang="en-US" sz="2400" dirty="0" smtClean="0"/>
              <a:t>Certified Packaging Lab Professionals</a:t>
            </a:r>
          </a:p>
          <a:p>
            <a:pPr marL="342900" indent="-342900">
              <a:buFont typeface="Arial" panose="020B0604020202020204" pitchFamily="34" charset="0"/>
              <a:buChar char="•"/>
            </a:pPr>
            <a:r>
              <a:rPr lang="en-US" sz="2400" dirty="0" smtClean="0"/>
              <a:t>Level I – Technician</a:t>
            </a:r>
            <a:endParaRPr lang="en-US" sz="2000" i="1" dirty="0" smtClean="0"/>
          </a:p>
          <a:p>
            <a:pPr marL="800100" lvl="1" indent="-342900">
              <a:buFont typeface="Arial" panose="020B0604020202020204" pitchFamily="34" charset="0"/>
              <a:buChar char="•"/>
            </a:pPr>
            <a:r>
              <a:rPr lang="en-US" sz="2000" dirty="0" smtClean="0"/>
              <a:t>Minimum of 6 months employment in packaging industry</a:t>
            </a:r>
          </a:p>
          <a:p>
            <a:pPr marL="800100" lvl="1" indent="-342900">
              <a:buFont typeface="Arial" panose="020B0604020202020204" pitchFamily="34" charset="0"/>
              <a:buChar char="•"/>
            </a:pPr>
            <a:r>
              <a:rPr lang="en-US" sz="2000" dirty="0" smtClean="0"/>
              <a:t>Only for ISTA members</a:t>
            </a:r>
          </a:p>
          <a:p>
            <a:pPr marL="800100" lvl="1" indent="-342900">
              <a:buFont typeface="Arial" panose="020B0604020202020204" pitchFamily="34" charset="0"/>
              <a:buChar char="•"/>
            </a:pPr>
            <a:r>
              <a:rPr lang="en-US" sz="2000" dirty="0" smtClean="0"/>
              <a:t>Passing two-hour exam</a:t>
            </a:r>
          </a:p>
          <a:p>
            <a:pPr marL="800100" lvl="1" indent="-342900">
              <a:buFont typeface="Arial" panose="020B0604020202020204" pitchFamily="34" charset="0"/>
              <a:buChar char="•"/>
            </a:pPr>
            <a:r>
              <a:rPr lang="en-US" sz="2000" dirty="0" smtClean="0"/>
              <a:t>Recertification every three years</a:t>
            </a:r>
            <a:endParaRPr lang="en-US" sz="2400" dirty="0" smtClean="0"/>
          </a:p>
          <a:p>
            <a:pPr marL="342900" indent="-342900">
              <a:buFont typeface="Arial" panose="020B0604020202020204" pitchFamily="34" charset="0"/>
              <a:buChar char="•"/>
            </a:pPr>
            <a:r>
              <a:rPr lang="en-US" sz="2400" dirty="0" smtClean="0"/>
              <a:t>Level II – Technologist</a:t>
            </a:r>
            <a:endParaRPr lang="en-US" sz="2000" i="1" dirty="0" smtClean="0"/>
          </a:p>
          <a:p>
            <a:pPr marL="800100" lvl="1" indent="-342900">
              <a:buFont typeface="Arial" panose="020B0604020202020204" pitchFamily="34" charset="0"/>
              <a:buChar char="•"/>
            </a:pPr>
            <a:r>
              <a:rPr lang="en-US" sz="2000" dirty="0"/>
              <a:t>M</a:t>
            </a:r>
            <a:r>
              <a:rPr lang="en-US" sz="2000" dirty="0" smtClean="0"/>
              <a:t>inimum of 1 year employment in packaging industry</a:t>
            </a:r>
          </a:p>
          <a:p>
            <a:pPr marL="800100" lvl="1" indent="-342900">
              <a:buFont typeface="Arial" panose="020B0604020202020204" pitchFamily="34" charset="0"/>
              <a:buChar char="•"/>
            </a:pPr>
            <a:r>
              <a:rPr lang="en-US" sz="2000" dirty="0" smtClean="0"/>
              <a:t>Technician certification</a:t>
            </a:r>
          </a:p>
          <a:p>
            <a:pPr marL="800100" lvl="1" indent="-342900">
              <a:buFont typeface="Arial" panose="020B0604020202020204" pitchFamily="34" charset="0"/>
              <a:buChar char="•"/>
            </a:pPr>
            <a:r>
              <a:rPr lang="en-US" sz="2000" dirty="0" smtClean="0"/>
              <a:t>Passing two-hour exam</a:t>
            </a:r>
          </a:p>
          <a:p>
            <a:pPr marL="800100" lvl="1" indent="-342900">
              <a:buFont typeface="Arial" panose="020B0604020202020204" pitchFamily="34" charset="0"/>
              <a:buChar char="•"/>
            </a:pPr>
            <a:r>
              <a:rPr lang="en-US" sz="2000" dirty="0" smtClean="0"/>
              <a:t>Recertification every three years</a:t>
            </a:r>
            <a:endParaRPr lang="en-US" sz="2400" dirty="0" smtClean="0"/>
          </a:p>
          <a:p>
            <a:pPr marL="342900" indent="-342900">
              <a:buFont typeface="Arial" panose="020B0604020202020204" pitchFamily="34" charset="0"/>
              <a:buChar char="•"/>
            </a:pPr>
            <a:r>
              <a:rPr lang="en-US" sz="2400" dirty="0" smtClean="0"/>
              <a:t>Level III – Professional</a:t>
            </a:r>
            <a:endParaRPr lang="en-US" sz="2000" i="1" dirty="0" smtClean="0"/>
          </a:p>
          <a:p>
            <a:pPr marL="800100" lvl="1" indent="-342900">
              <a:buFont typeface="Arial" panose="020B0604020202020204" pitchFamily="34" charset="0"/>
              <a:buChar char="•"/>
            </a:pPr>
            <a:r>
              <a:rPr lang="en-US" sz="2000" dirty="0" smtClean="0"/>
              <a:t>Based on a resume of industry participation and achievements</a:t>
            </a:r>
          </a:p>
          <a:p>
            <a:pPr marL="800100" lvl="1" indent="-342900">
              <a:buFont typeface="Arial" panose="020B0604020202020204" pitchFamily="34" charset="0"/>
              <a:buChar char="•"/>
            </a:pPr>
            <a:r>
              <a:rPr lang="en-US" sz="2000" dirty="0" smtClean="0"/>
              <a:t>Technician and technologist certifications</a:t>
            </a:r>
          </a:p>
          <a:p>
            <a:pPr marL="800100" lvl="1" indent="-342900">
              <a:buFont typeface="Arial" panose="020B0604020202020204" pitchFamily="34" charset="0"/>
              <a:buChar char="•"/>
            </a:pPr>
            <a:r>
              <a:rPr lang="en-US" sz="2000" dirty="0" smtClean="0"/>
              <a:t>Minimum of 3 years employment in the packaging industry</a:t>
            </a:r>
          </a:p>
          <a:p>
            <a:pPr marL="800100" lvl="1" indent="-342900">
              <a:buFont typeface="Arial" panose="020B0604020202020204" pitchFamily="34" charset="0"/>
              <a:buChar char="•"/>
            </a:pPr>
            <a:r>
              <a:rPr lang="en-US" sz="2000" dirty="0" smtClean="0"/>
              <a:t>Lifetime certification – No recertification</a:t>
            </a:r>
            <a:endParaRPr lang="en-US" sz="2000" dirty="0"/>
          </a:p>
        </p:txBody>
      </p:sp>
      <p:pic>
        <p:nvPicPr>
          <p:cNvPr id="8" name="Picture 7" descr="C:\Users\Pong\Documents\CBU\Packaging\PkgDept\CBUPkgLogo\CBU packaging logo small.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800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16713756"/>
              </p:ext>
            </p:extLst>
          </p:nvPr>
        </p:nvGraphicFramePr>
        <p:xfrm>
          <a:off x="183107" y="1186514"/>
          <a:ext cx="8686800" cy="3937000"/>
        </p:xfrm>
        <a:graphic>
          <a:graphicData uri="http://schemas.openxmlformats.org/drawingml/2006/table">
            <a:tbl>
              <a:tblPr firstRow="1" bandRow="1">
                <a:tableStyleId>{5C22544A-7EE6-4342-B048-85BDC9FD1C3A}</a:tableStyleId>
              </a:tblPr>
              <a:tblGrid>
                <a:gridCol w="2895600"/>
                <a:gridCol w="2895600"/>
                <a:gridCol w="2895600"/>
              </a:tblGrid>
              <a:tr h="370840">
                <a:tc>
                  <a:txBody>
                    <a:bodyPr/>
                    <a:lstStyle/>
                    <a:p>
                      <a:r>
                        <a:rPr lang="en-US" dirty="0" smtClean="0"/>
                        <a:t>CPLP Technician</a:t>
                      </a:r>
                      <a:endParaRPr lang="en-US" dirty="0"/>
                    </a:p>
                  </a:txBody>
                  <a:tcPr/>
                </a:tc>
                <a:tc>
                  <a:txBody>
                    <a:bodyPr/>
                    <a:lstStyle/>
                    <a:p>
                      <a:r>
                        <a:rPr lang="en-US" dirty="0" smtClean="0"/>
                        <a:t>CPLP Technologist</a:t>
                      </a:r>
                      <a:endParaRPr lang="en-US" dirty="0"/>
                    </a:p>
                  </a:txBody>
                  <a:tcPr/>
                </a:tc>
                <a:tc>
                  <a:txBody>
                    <a:bodyPr/>
                    <a:lstStyle/>
                    <a:p>
                      <a:r>
                        <a:rPr lang="en-US" dirty="0" smtClean="0"/>
                        <a:t>CPLP Professional</a:t>
                      </a:r>
                      <a:endParaRPr lang="en-US" dirty="0"/>
                    </a:p>
                  </a:txBody>
                  <a:tcPr/>
                </a:tc>
              </a:tr>
              <a:tr h="370840">
                <a:tc>
                  <a:txBody>
                    <a:bodyPr/>
                    <a:lstStyle/>
                    <a:p>
                      <a:r>
                        <a:rPr lang="en-US" dirty="0" smtClean="0"/>
                        <a:t>376 worldwide</a:t>
                      </a:r>
                    </a:p>
                    <a:p>
                      <a:endParaRPr lang="en-US" dirty="0" smtClean="0"/>
                    </a:p>
                    <a:p>
                      <a:pPr marL="285750" indent="-285750">
                        <a:buFont typeface="Arial" panose="020B0604020202020204" pitchFamily="34" charset="0"/>
                        <a:buChar char="•"/>
                      </a:pPr>
                      <a:r>
                        <a:rPr lang="en-US" sz="1600" dirty="0" smtClean="0"/>
                        <a:t>USA (267)</a:t>
                      </a:r>
                    </a:p>
                    <a:p>
                      <a:pPr marL="285750" indent="-285750">
                        <a:buFont typeface="Arial" panose="020B0604020202020204" pitchFamily="34" charset="0"/>
                        <a:buChar char="•"/>
                      </a:pPr>
                      <a:r>
                        <a:rPr lang="en-US" sz="1600" dirty="0" smtClean="0"/>
                        <a:t>China (65)</a:t>
                      </a:r>
                    </a:p>
                    <a:p>
                      <a:pPr marL="285750" indent="-285750">
                        <a:buFont typeface="Arial" panose="020B0604020202020204" pitchFamily="34" charset="0"/>
                        <a:buChar char="•"/>
                      </a:pPr>
                      <a:r>
                        <a:rPr lang="en-US" sz="1600" dirty="0" smtClean="0"/>
                        <a:t>Mexico (7)</a:t>
                      </a:r>
                    </a:p>
                    <a:p>
                      <a:pPr marL="285750" indent="-285750">
                        <a:buFont typeface="Arial" panose="020B0604020202020204" pitchFamily="34" charset="0"/>
                        <a:buChar char="•"/>
                      </a:pPr>
                      <a:r>
                        <a:rPr lang="en-US" sz="1600" dirty="0" smtClean="0"/>
                        <a:t>Canada</a:t>
                      </a:r>
                      <a:r>
                        <a:rPr lang="en-US" sz="1600" baseline="0" dirty="0" smtClean="0"/>
                        <a:t> (6)</a:t>
                      </a:r>
                    </a:p>
                    <a:p>
                      <a:pPr marL="285750" indent="-285750">
                        <a:buFont typeface="Arial" panose="020B0604020202020204" pitchFamily="34" charset="0"/>
                        <a:buChar char="•"/>
                      </a:pPr>
                      <a:r>
                        <a:rPr lang="en-US" sz="1600" baseline="0" dirty="0" smtClean="0"/>
                        <a:t>Japan (5)</a:t>
                      </a:r>
                    </a:p>
                    <a:p>
                      <a:pPr marL="285750" indent="-285750">
                        <a:buFont typeface="Arial" panose="020B0604020202020204" pitchFamily="34" charset="0"/>
                        <a:buChar char="•"/>
                      </a:pPr>
                      <a:r>
                        <a:rPr lang="en-US" sz="1600" baseline="0" dirty="0" smtClean="0"/>
                        <a:t>Philippines, Vietnam (4 each)</a:t>
                      </a:r>
                    </a:p>
                    <a:p>
                      <a:pPr marL="285750" indent="-285750">
                        <a:buFont typeface="Arial" panose="020B0604020202020204" pitchFamily="34" charset="0"/>
                        <a:buChar char="•"/>
                      </a:pPr>
                      <a:r>
                        <a:rPr lang="en-US" sz="1600" baseline="0" dirty="0" smtClean="0"/>
                        <a:t>Singapore, Sweden (3 each) </a:t>
                      </a:r>
                      <a:endParaRPr lang="en-US" sz="1600" dirty="0" smtClean="0"/>
                    </a:p>
                    <a:p>
                      <a:pPr marL="285750" indent="-285750">
                        <a:buFont typeface="Arial" panose="020B0604020202020204" pitchFamily="34" charset="0"/>
                        <a:buChar char="•"/>
                      </a:pPr>
                      <a:r>
                        <a:rPr lang="en-US" sz="1600" dirty="0" smtClean="0"/>
                        <a:t>Germany, Ireland, Netherlands, Spain (2 each)</a:t>
                      </a:r>
                    </a:p>
                    <a:p>
                      <a:pPr marL="285750" indent="-285750">
                        <a:buFont typeface="Arial" panose="020B0604020202020204" pitchFamily="34" charset="0"/>
                        <a:buChar char="•"/>
                      </a:pPr>
                      <a:r>
                        <a:rPr lang="en-US" sz="1600" baseline="0" dirty="0" smtClean="0"/>
                        <a:t>Brazil, India, Malaysia, UK (1 each)</a:t>
                      </a:r>
                      <a:endParaRPr lang="en-US" sz="1600" dirty="0"/>
                    </a:p>
                  </a:txBody>
                  <a:tcPr/>
                </a:tc>
                <a:tc>
                  <a:txBody>
                    <a:bodyPr/>
                    <a:lstStyle/>
                    <a:p>
                      <a:r>
                        <a:rPr lang="en-US" dirty="0" smtClean="0"/>
                        <a:t>192 worldwide</a:t>
                      </a:r>
                    </a:p>
                    <a:p>
                      <a:endParaRPr lang="en-US" dirty="0" smtClean="0"/>
                    </a:p>
                    <a:p>
                      <a:pPr marL="285750" indent="-285750">
                        <a:buFont typeface="Arial" panose="020B0604020202020204" pitchFamily="34" charset="0"/>
                        <a:buChar char="•"/>
                      </a:pPr>
                      <a:r>
                        <a:rPr lang="en-US" sz="1600" dirty="0" smtClean="0"/>
                        <a:t>USA (129)</a:t>
                      </a:r>
                    </a:p>
                    <a:p>
                      <a:pPr marL="285750" indent="-285750">
                        <a:buFont typeface="Arial" panose="020B0604020202020204" pitchFamily="34" charset="0"/>
                        <a:buChar char="•"/>
                      </a:pPr>
                      <a:r>
                        <a:rPr lang="en-US" sz="1600" dirty="0" smtClean="0"/>
                        <a:t>China (14)</a:t>
                      </a:r>
                    </a:p>
                    <a:p>
                      <a:pPr marL="285750" indent="-285750">
                        <a:buFont typeface="Arial" panose="020B0604020202020204" pitchFamily="34" charset="0"/>
                        <a:buChar char="•"/>
                      </a:pPr>
                      <a:r>
                        <a:rPr lang="en-US" sz="1600" dirty="0" smtClean="0"/>
                        <a:t>UK (9)</a:t>
                      </a:r>
                    </a:p>
                    <a:p>
                      <a:pPr marL="285750" indent="-285750">
                        <a:buFont typeface="Arial" panose="020B0604020202020204" pitchFamily="34" charset="0"/>
                        <a:buChar char="•"/>
                      </a:pPr>
                      <a:r>
                        <a:rPr lang="en-US" sz="1600" dirty="0" smtClean="0"/>
                        <a:t>Netherlands (8)</a:t>
                      </a:r>
                    </a:p>
                    <a:p>
                      <a:pPr marL="285750" indent="-285750">
                        <a:buFont typeface="Arial" panose="020B0604020202020204" pitchFamily="34" charset="0"/>
                        <a:buChar char="•"/>
                      </a:pPr>
                      <a:r>
                        <a:rPr lang="en-US" sz="1600" dirty="0" smtClean="0"/>
                        <a:t>Mexico (7)</a:t>
                      </a:r>
                    </a:p>
                    <a:p>
                      <a:pPr marL="285750" indent="-285750">
                        <a:buFont typeface="Arial" panose="020B0604020202020204" pitchFamily="34" charset="0"/>
                        <a:buChar char="•"/>
                      </a:pPr>
                      <a:r>
                        <a:rPr lang="en-US" sz="1600" dirty="0" smtClean="0"/>
                        <a:t>Denmark (5)</a:t>
                      </a:r>
                    </a:p>
                    <a:p>
                      <a:pPr marL="285750" indent="-285750">
                        <a:buFont typeface="Arial" panose="020B0604020202020204" pitchFamily="34" charset="0"/>
                        <a:buChar char="•"/>
                      </a:pPr>
                      <a:r>
                        <a:rPr lang="en-US" sz="1600" dirty="0" smtClean="0"/>
                        <a:t>Malaysia (3)</a:t>
                      </a:r>
                    </a:p>
                    <a:p>
                      <a:pPr marL="285750" indent="-285750">
                        <a:buFont typeface="Arial" panose="020B0604020202020204" pitchFamily="34" charset="0"/>
                        <a:buChar char="•"/>
                      </a:pPr>
                      <a:r>
                        <a:rPr lang="en-US" sz="1600" dirty="0" smtClean="0"/>
                        <a:t>France,</a:t>
                      </a:r>
                      <a:r>
                        <a:rPr lang="en-US" sz="1600" baseline="0" dirty="0" smtClean="0"/>
                        <a:t> Germany, Japan, Korea, Philippines  (2 each )</a:t>
                      </a:r>
                    </a:p>
                    <a:p>
                      <a:pPr marL="285750" indent="-285750">
                        <a:buFont typeface="Arial" panose="020B0604020202020204" pitchFamily="34" charset="0"/>
                        <a:buChar char="•"/>
                      </a:pPr>
                      <a:r>
                        <a:rPr lang="en-US" sz="1600" baseline="0" dirty="0" smtClean="0"/>
                        <a:t>Australia, Finland, India, Ireland, Taiwan, Singapore, Spain (1 each)</a:t>
                      </a:r>
                      <a:endParaRPr lang="en-US" sz="1600" dirty="0"/>
                    </a:p>
                  </a:txBody>
                  <a:tcPr/>
                </a:tc>
                <a:tc>
                  <a:txBody>
                    <a:bodyPr/>
                    <a:lstStyle/>
                    <a:p>
                      <a:r>
                        <a:rPr lang="en-US" dirty="0" smtClean="0"/>
                        <a:t>26 worldwide</a:t>
                      </a:r>
                    </a:p>
                    <a:p>
                      <a:endParaRPr lang="en-US" dirty="0" smtClean="0"/>
                    </a:p>
                    <a:p>
                      <a:pPr marL="285750" indent="-285750">
                        <a:buFont typeface="Arial" panose="020B0604020202020204" pitchFamily="34" charset="0"/>
                        <a:buChar char="•"/>
                      </a:pPr>
                      <a:r>
                        <a:rPr lang="en-US" sz="1600" dirty="0" smtClean="0"/>
                        <a:t>USA (19)</a:t>
                      </a:r>
                    </a:p>
                    <a:p>
                      <a:pPr marL="285750" indent="-285750">
                        <a:buFont typeface="Arial" panose="020B0604020202020204" pitchFamily="34" charset="0"/>
                        <a:buChar char="•"/>
                      </a:pPr>
                      <a:r>
                        <a:rPr lang="en-US" sz="1600" dirty="0" smtClean="0"/>
                        <a:t>Mexico (4)</a:t>
                      </a:r>
                    </a:p>
                    <a:p>
                      <a:pPr marL="285750" indent="-285750">
                        <a:buFont typeface="Arial" panose="020B0604020202020204" pitchFamily="34" charset="0"/>
                        <a:buChar char="•"/>
                      </a:pPr>
                      <a:r>
                        <a:rPr lang="en-US" sz="1600" dirty="0" smtClean="0"/>
                        <a:t>China,</a:t>
                      </a:r>
                      <a:r>
                        <a:rPr lang="en-US" sz="1600" baseline="0" dirty="0" smtClean="0"/>
                        <a:t> Malaysia, UK (1 each)</a:t>
                      </a:r>
                      <a:endParaRPr lang="en-US" sz="1600" dirty="0"/>
                    </a:p>
                  </a:txBody>
                  <a:tcPr/>
                </a:tc>
              </a:tr>
            </a:tbl>
          </a:graphicData>
        </a:graphic>
      </p:graphicFrame>
      <p:pic>
        <p:nvPicPr>
          <p:cNvPr id="3" name="Picture 2" descr="C:\Users\Pong\Documents\CBU\Packaging\PkgDept\CBUPkgLogo\CBU packaging logo small.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639796"/>
            <a:ext cx="1943100" cy="338554"/>
          </a:xfrm>
          <a:prstGeom prst="rect">
            <a:avLst/>
          </a:prstGeom>
          <a:noFill/>
        </p:spPr>
        <p:txBody>
          <a:bodyPr wrap="square" rtlCol="0">
            <a:spAutoFit/>
          </a:bodyPr>
          <a:lstStyle/>
          <a:p>
            <a:r>
              <a:rPr lang="en-US" sz="1600" dirty="0" smtClean="0"/>
              <a:t>(As of 6/13/2016)</a:t>
            </a:r>
            <a:endParaRPr lang="en-US" sz="16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258" y="5257800"/>
            <a:ext cx="1612142" cy="1486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92" y="5257800"/>
            <a:ext cx="1745366"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4820" y="5257801"/>
            <a:ext cx="167765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392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868362"/>
          </a:xfrm>
        </p:spPr>
        <p:txBody>
          <a:bodyPr>
            <a:normAutofit/>
          </a:bodyPr>
          <a:lstStyle/>
          <a:p>
            <a:pPr algn="l"/>
            <a:r>
              <a:rPr lang="en-US" sz="3200" b="1" dirty="0" smtClean="0"/>
              <a:t>CPLP  Contents</a:t>
            </a:r>
            <a:endParaRPr lang="en-US" sz="3200" b="1" dirty="0"/>
          </a:p>
        </p:txBody>
      </p:sp>
      <p:sp>
        <p:nvSpPr>
          <p:cNvPr id="6" name="TextBox 5"/>
          <p:cNvSpPr txBox="1"/>
          <p:nvPr/>
        </p:nvSpPr>
        <p:spPr>
          <a:xfrm>
            <a:off x="692297" y="1219199"/>
            <a:ext cx="7842103" cy="5324535"/>
          </a:xfrm>
          <a:prstGeom prst="rect">
            <a:avLst/>
          </a:prstGeom>
          <a:noFill/>
        </p:spPr>
        <p:txBody>
          <a:bodyPr wrap="square" rtlCol="0">
            <a:spAutoFit/>
          </a:bodyPr>
          <a:lstStyle/>
          <a:p>
            <a:r>
              <a:rPr lang="en-US" sz="2400" dirty="0" smtClean="0"/>
              <a:t>Technician Level</a:t>
            </a:r>
          </a:p>
          <a:p>
            <a:endParaRPr lang="en-US" sz="2400" dirty="0" smtClean="0"/>
          </a:p>
          <a:p>
            <a:pPr marL="342900" indent="-342900">
              <a:buFont typeface="Arial" panose="020B0604020202020204" pitchFamily="34" charset="0"/>
              <a:buChar char="•"/>
            </a:pPr>
            <a:r>
              <a:rPr lang="en-US" sz="2000" dirty="0" smtClean="0"/>
              <a:t>Basic </a:t>
            </a:r>
            <a:r>
              <a:rPr lang="en-US" sz="2000" dirty="0"/>
              <a:t>laboratory </a:t>
            </a:r>
            <a:r>
              <a:rPr lang="en-US" sz="2000" dirty="0" smtClean="0"/>
              <a:t>operations</a:t>
            </a:r>
          </a:p>
          <a:p>
            <a:pPr marL="342900" indent="-342900">
              <a:buFont typeface="Arial" panose="020B0604020202020204" pitchFamily="34" charset="0"/>
              <a:buChar char="•"/>
            </a:pPr>
            <a:r>
              <a:rPr lang="en-US" sz="2000" dirty="0"/>
              <a:t>P</a:t>
            </a:r>
            <a:r>
              <a:rPr lang="en-US" sz="2000" dirty="0" smtClean="0"/>
              <a:t>rocedures </a:t>
            </a:r>
            <a:r>
              <a:rPr lang="en-US" sz="2000" dirty="0"/>
              <a:t>&amp; </a:t>
            </a:r>
            <a:r>
              <a:rPr lang="en-US" sz="2000" dirty="0" smtClean="0"/>
              <a:t>protocols</a:t>
            </a:r>
          </a:p>
          <a:p>
            <a:pPr marL="342900" indent="-342900">
              <a:buFont typeface="Arial" panose="020B0604020202020204" pitchFamily="34" charset="0"/>
              <a:buChar char="•"/>
            </a:pPr>
            <a:r>
              <a:rPr lang="en-US" sz="2000" dirty="0"/>
              <a:t>C</a:t>
            </a:r>
            <a:r>
              <a:rPr lang="en-US" sz="2000" dirty="0" smtClean="0"/>
              <a:t>onduct of the essential </a:t>
            </a:r>
            <a:r>
              <a:rPr lang="en-US" sz="2000" dirty="0"/>
              <a:t>ISTA shock/drop/impact, vibration, compression, and atmospheric </a:t>
            </a:r>
            <a:r>
              <a:rPr lang="en-US" sz="2000" dirty="0" smtClean="0"/>
              <a:t>tests</a:t>
            </a:r>
          </a:p>
          <a:p>
            <a:pPr marL="342900" indent="-342900">
              <a:buFont typeface="Arial" panose="020B0604020202020204" pitchFamily="34" charset="0"/>
              <a:buChar char="•"/>
            </a:pPr>
            <a:endParaRPr lang="en-US" sz="2400" dirty="0"/>
          </a:p>
          <a:p>
            <a:r>
              <a:rPr lang="en-US" sz="2400" dirty="0" smtClean="0"/>
              <a:t>Technologist Level</a:t>
            </a:r>
          </a:p>
          <a:p>
            <a:endParaRPr lang="en-US" sz="2400" dirty="0" smtClean="0"/>
          </a:p>
          <a:p>
            <a:pPr marL="342900" indent="-342900">
              <a:buFont typeface="Arial" panose="020B0604020202020204" pitchFamily="34" charset="0"/>
              <a:buChar char="•"/>
            </a:pPr>
            <a:r>
              <a:rPr lang="en-US" sz="2000" dirty="0" smtClean="0"/>
              <a:t>Advanced </a:t>
            </a:r>
            <a:r>
              <a:rPr lang="en-US" sz="2000" dirty="0"/>
              <a:t>procedures &amp; protocols including those from other </a:t>
            </a:r>
            <a:r>
              <a:rPr lang="en-US" sz="2000" dirty="0" smtClean="0"/>
              <a:t>organizations</a:t>
            </a:r>
          </a:p>
          <a:p>
            <a:pPr marL="342900" indent="-342900">
              <a:buFont typeface="Arial" panose="020B0604020202020204" pitchFamily="34" charset="0"/>
              <a:buChar char="•"/>
            </a:pPr>
            <a:r>
              <a:rPr lang="en-US" sz="2000" dirty="0"/>
              <a:t>R</a:t>
            </a:r>
            <a:r>
              <a:rPr lang="en-US" sz="2000" dirty="0" smtClean="0"/>
              <a:t>andom vibration</a:t>
            </a:r>
          </a:p>
          <a:p>
            <a:pPr marL="342900" indent="-342900">
              <a:buFont typeface="Arial" panose="020B0604020202020204" pitchFamily="34" charset="0"/>
              <a:buChar char="•"/>
            </a:pPr>
            <a:r>
              <a:rPr lang="en-US" sz="2000" dirty="0"/>
              <a:t>D</a:t>
            </a:r>
            <a:r>
              <a:rPr lang="en-US" sz="2000" dirty="0" smtClean="0"/>
              <a:t>ynamic </a:t>
            </a:r>
            <a:r>
              <a:rPr lang="en-US" sz="2000" dirty="0"/>
              <a:t>material </a:t>
            </a:r>
            <a:r>
              <a:rPr lang="en-US" sz="2000" dirty="0" smtClean="0"/>
              <a:t>testing</a:t>
            </a:r>
          </a:p>
          <a:p>
            <a:pPr marL="342900" indent="-342900">
              <a:buFont typeface="Arial" panose="020B0604020202020204" pitchFamily="34" charset="0"/>
              <a:buChar char="•"/>
            </a:pPr>
            <a:r>
              <a:rPr lang="en-US" sz="2000" dirty="0" smtClean="0"/>
              <a:t>Instrumentation</a:t>
            </a:r>
          </a:p>
          <a:p>
            <a:pPr marL="342900" indent="-342900">
              <a:buFont typeface="Arial" panose="020B0604020202020204" pitchFamily="34" charset="0"/>
              <a:buChar char="•"/>
            </a:pPr>
            <a:r>
              <a:rPr lang="en-US" sz="2000" dirty="0"/>
              <a:t>E</a:t>
            </a:r>
            <a:r>
              <a:rPr lang="en-US" sz="2000" dirty="0" smtClean="0"/>
              <a:t>nhanced </a:t>
            </a:r>
            <a:r>
              <a:rPr lang="en-US" sz="2000" dirty="0"/>
              <a:t>simulation (ISTA 4AB</a:t>
            </a:r>
            <a:r>
              <a:rPr lang="en-US" sz="2000" dirty="0" smtClean="0"/>
              <a:t>)</a:t>
            </a:r>
          </a:p>
          <a:p>
            <a:endParaRPr lang="en-US" sz="2000" dirty="0"/>
          </a:p>
        </p:txBody>
      </p:sp>
      <p:pic>
        <p:nvPicPr>
          <p:cNvPr id="5" name="Picture 4" descr="C:\Users\Pong\Documents\CBU\Packaging\PkgDept\CBUPkgLogo\CBU packaging logo small.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4654" y="1371600"/>
            <a:ext cx="15906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2163" y="4572000"/>
            <a:ext cx="1790700"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0634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727055"/>
            <a:ext cx="2751943" cy="461665"/>
          </a:xfrm>
          <a:prstGeom prst="rect">
            <a:avLst/>
          </a:prstGeom>
          <a:noFill/>
        </p:spPr>
        <p:txBody>
          <a:bodyPr wrap="square" rtlCol="0">
            <a:spAutoFit/>
          </a:bodyPr>
          <a:lstStyle/>
          <a:p>
            <a:r>
              <a:rPr lang="en-US" sz="2400" dirty="0" smtClean="0"/>
              <a:t>Professional Level</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324657267"/>
              </p:ext>
            </p:extLst>
          </p:nvPr>
        </p:nvGraphicFramePr>
        <p:xfrm>
          <a:off x="381000" y="1828800"/>
          <a:ext cx="8382000" cy="4206240"/>
        </p:xfrm>
        <a:graphic>
          <a:graphicData uri="http://schemas.openxmlformats.org/drawingml/2006/table">
            <a:tbl>
              <a:tblPr firstRow="1" bandRow="1">
                <a:tableStyleId>{5C22544A-7EE6-4342-B048-85BDC9FD1C3A}</a:tableStyleId>
              </a:tblPr>
              <a:tblGrid>
                <a:gridCol w="2819400"/>
                <a:gridCol w="4194110"/>
                <a:gridCol w="1368490"/>
              </a:tblGrid>
              <a:tr h="142240">
                <a:tc>
                  <a:txBody>
                    <a:bodyPr/>
                    <a:lstStyle/>
                    <a:p>
                      <a:pPr algn="ctr"/>
                      <a:r>
                        <a:rPr lang="en-US" dirty="0" smtClean="0"/>
                        <a:t>Category</a:t>
                      </a:r>
                      <a:endParaRPr lang="en-US" dirty="0"/>
                    </a:p>
                  </a:txBody>
                  <a:tcPr/>
                </a:tc>
                <a:tc>
                  <a:txBody>
                    <a:bodyPr/>
                    <a:lstStyle/>
                    <a:p>
                      <a:pPr algn="ctr"/>
                      <a:r>
                        <a:rPr lang="en-US" dirty="0" smtClean="0"/>
                        <a:t>Scoring</a:t>
                      </a:r>
                      <a:endParaRPr lang="en-US" dirty="0"/>
                    </a:p>
                  </a:txBody>
                  <a:tcPr/>
                </a:tc>
                <a:tc>
                  <a:txBody>
                    <a:bodyPr/>
                    <a:lstStyle/>
                    <a:p>
                      <a:pPr algn="ctr"/>
                      <a:r>
                        <a:rPr lang="en-US" dirty="0" smtClean="0"/>
                        <a:t>Max</a:t>
                      </a:r>
                      <a:endParaRPr lang="en-US" dirty="0"/>
                    </a:p>
                  </a:txBody>
                  <a:tcPr/>
                </a:tc>
              </a:tr>
              <a:tr h="370840">
                <a:tc>
                  <a:txBody>
                    <a:bodyPr/>
                    <a:lstStyle/>
                    <a:p>
                      <a:r>
                        <a:rPr lang="en-US" dirty="0" smtClean="0"/>
                        <a:t>1. Number of years engaged in activities related to transport packaging</a:t>
                      </a:r>
                      <a:endParaRPr lang="en-US" dirty="0"/>
                    </a:p>
                  </a:txBody>
                  <a:tcPr/>
                </a:tc>
                <a:tc>
                  <a:txBody>
                    <a:bodyPr/>
                    <a:lstStyle/>
                    <a:p>
                      <a:r>
                        <a:rPr lang="en-US" dirty="0" smtClean="0"/>
                        <a:t>5-10 points for each full year (no credit for partial years), highest points for responsible activities most directly related to packaging laboratories and testing.</a:t>
                      </a:r>
                      <a:endParaRPr lang="en-US" dirty="0"/>
                    </a:p>
                  </a:txBody>
                  <a:tcPr/>
                </a:tc>
                <a:tc>
                  <a:txBody>
                    <a:bodyPr/>
                    <a:lstStyle/>
                    <a:p>
                      <a:pPr algn="ctr"/>
                      <a:r>
                        <a:rPr lang="en-US" dirty="0" smtClean="0"/>
                        <a:t>100</a:t>
                      </a:r>
                      <a:endParaRPr lang="en-US" dirty="0"/>
                    </a:p>
                  </a:txBody>
                  <a:tcPr/>
                </a:tc>
              </a:tr>
              <a:tr h="370840">
                <a:tc>
                  <a:txBody>
                    <a:bodyPr/>
                    <a:lstStyle/>
                    <a:p>
                      <a:r>
                        <a:rPr lang="en-US" dirty="0" smtClean="0"/>
                        <a:t>2. College or university degrees</a:t>
                      </a:r>
                      <a:endParaRPr lang="en-US" dirty="0"/>
                    </a:p>
                  </a:txBody>
                  <a:tcPr/>
                </a:tc>
                <a:tc>
                  <a:txBody>
                    <a:bodyPr/>
                    <a:lstStyle/>
                    <a:p>
                      <a:r>
                        <a:rPr lang="en-US" dirty="0" smtClean="0"/>
                        <a:t>5-30 points for undergraduate degree, 10-30 additional points for advanced degree, 10-40 additional points for doctorate. Highest points for packaging degrees.</a:t>
                      </a:r>
                      <a:endParaRPr lang="en-US" dirty="0"/>
                    </a:p>
                  </a:txBody>
                  <a:tcPr/>
                </a:tc>
                <a:tc>
                  <a:txBody>
                    <a:bodyPr/>
                    <a:lstStyle/>
                    <a:p>
                      <a:pPr algn="ctr"/>
                      <a:r>
                        <a:rPr lang="en-US" dirty="0" smtClean="0"/>
                        <a:t>100</a:t>
                      </a:r>
                      <a:endParaRPr lang="en-US" dirty="0"/>
                    </a:p>
                  </a:txBody>
                  <a:tcPr/>
                </a:tc>
              </a:tr>
              <a:tr h="370840">
                <a:tc>
                  <a:txBody>
                    <a:bodyPr/>
                    <a:lstStyle/>
                    <a:p>
                      <a:r>
                        <a:rPr lang="en-US" dirty="0" smtClean="0"/>
                        <a:t>3. Other formal education related to transport packaging or associated subjects</a:t>
                      </a:r>
                      <a:endParaRPr lang="en-US" dirty="0"/>
                    </a:p>
                  </a:txBody>
                  <a:tcPr/>
                </a:tc>
                <a:tc>
                  <a:txBody>
                    <a:bodyPr/>
                    <a:lstStyle/>
                    <a:p>
                      <a:r>
                        <a:rPr lang="en-US" dirty="0" smtClean="0"/>
                        <a:t>3-10 points for each successfully-completed semester- or term-length course. Highest points for packaging courses.</a:t>
                      </a:r>
                      <a:br>
                        <a:rPr lang="en-US" dirty="0" smtClean="0"/>
                      </a:br>
                      <a:endParaRPr lang="en-US" dirty="0"/>
                    </a:p>
                  </a:txBody>
                  <a:tcPr/>
                </a:tc>
                <a:tc>
                  <a:txBody>
                    <a:bodyPr/>
                    <a:lstStyle/>
                    <a:p>
                      <a:pPr algn="ctr"/>
                      <a:r>
                        <a:rPr lang="en-US" dirty="0" smtClean="0"/>
                        <a:t>40</a:t>
                      </a:r>
                      <a:endParaRPr lang="en-US" dirty="0"/>
                    </a:p>
                  </a:txBody>
                  <a:tcPr/>
                </a:tc>
              </a:tr>
            </a:tbl>
          </a:graphicData>
        </a:graphic>
      </p:graphicFrame>
      <p:pic>
        <p:nvPicPr>
          <p:cNvPr id="5" name="Picture 4" descr="C:\Users\Pong\Documents\CBU\Packaging\PkgDept\CBUPkgLogo\CBU packaging logo small.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62549"/>
            <a:ext cx="181927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5374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37506151"/>
              </p:ext>
            </p:extLst>
          </p:nvPr>
        </p:nvGraphicFramePr>
        <p:xfrm>
          <a:off x="381000" y="1676400"/>
          <a:ext cx="8382000" cy="5029200"/>
        </p:xfrm>
        <a:graphic>
          <a:graphicData uri="http://schemas.openxmlformats.org/drawingml/2006/table">
            <a:tbl>
              <a:tblPr firstRow="1" bandRow="1">
                <a:tableStyleId>{5C22544A-7EE6-4342-B048-85BDC9FD1C3A}</a:tableStyleId>
              </a:tblPr>
              <a:tblGrid>
                <a:gridCol w="3733800"/>
                <a:gridCol w="3279710"/>
                <a:gridCol w="1368490"/>
              </a:tblGrid>
              <a:tr h="137160">
                <a:tc>
                  <a:txBody>
                    <a:bodyPr/>
                    <a:lstStyle/>
                    <a:p>
                      <a:pPr algn="ctr"/>
                      <a:r>
                        <a:rPr lang="en-US" dirty="0" smtClean="0"/>
                        <a:t>Category</a:t>
                      </a:r>
                      <a:endParaRPr lang="en-US" dirty="0"/>
                    </a:p>
                  </a:txBody>
                  <a:tcPr/>
                </a:tc>
                <a:tc>
                  <a:txBody>
                    <a:bodyPr/>
                    <a:lstStyle/>
                    <a:p>
                      <a:pPr algn="ctr"/>
                      <a:r>
                        <a:rPr lang="en-US" dirty="0" smtClean="0"/>
                        <a:t>Scoring</a:t>
                      </a:r>
                      <a:endParaRPr lang="en-US" dirty="0"/>
                    </a:p>
                  </a:txBody>
                  <a:tcPr/>
                </a:tc>
                <a:tc>
                  <a:txBody>
                    <a:bodyPr/>
                    <a:lstStyle/>
                    <a:p>
                      <a:pPr algn="ctr"/>
                      <a:r>
                        <a:rPr lang="en-US" dirty="0" smtClean="0"/>
                        <a:t>Max</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 Attendance at transport-packaging-related short courses or seminars, or at major transport-packaging-related educational events or conferences</a:t>
                      </a:r>
                    </a:p>
                  </a:txBody>
                  <a:tcPr/>
                </a:tc>
                <a:tc>
                  <a:txBody>
                    <a:bodyPr/>
                    <a:lstStyle/>
                    <a:p>
                      <a:r>
                        <a:rPr lang="en-US" dirty="0" smtClean="0"/>
                        <a:t>3 points for each successfully-completed seminar or course relating to transport packaging</a:t>
                      </a:r>
                      <a:endParaRPr lang="en-US" dirty="0"/>
                    </a:p>
                  </a:txBody>
                  <a:tcPr/>
                </a:tc>
                <a:tc>
                  <a:txBody>
                    <a:bodyPr/>
                    <a:lstStyle/>
                    <a:p>
                      <a:pPr algn="ctr"/>
                      <a:r>
                        <a:rPr lang="en-US" dirty="0" smtClean="0"/>
                        <a:t>45</a:t>
                      </a:r>
                      <a:endParaRPr lang="en-US" dirty="0"/>
                    </a:p>
                  </a:txBody>
                  <a:tcPr/>
                </a:tc>
              </a:tr>
              <a:tr h="370840">
                <a:tc>
                  <a:txBody>
                    <a:bodyPr/>
                    <a:lstStyle/>
                    <a:p>
                      <a:r>
                        <a:rPr lang="en-US" dirty="0" smtClean="0"/>
                        <a:t>5. Attendance at major packaging shows or exhibitions (Pack Expo, </a:t>
                      </a:r>
                      <a:r>
                        <a:rPr lang="en-US" dirty="0" err="1" smtClean="0"/>
                        <a:t>Westpack</a:t>
                      </a:r>
                      <a:r>
                        <a:rPr lang="en-US" dirty="0" smtClean="0"/>
                        <a:t>/</a:t>
                      </a:r>
                      <a:r>
                        <a:rPr lang="en-US" dirty="0" err="1" smtClean="0"/>
                        <a:t>Eastpack</a:t>
                      </a:r>
                      <a:r>
                        <a:rPr lang="en-US" dirty="0" smtClean="0"/>
                        <a:t>/</a:t>
                      </a:r>
                      <a:r>
                        <a:rPr lang="en-US" dirty="0" err="1" smtClean="0"/>
                        <a:t>Southpack</a:t>
                      </a:r>
                      <a:r>
                        <a:rPr lang="en-US" dirty="0" smtClean="0"/>
                        <a:t>/</a:t>
                      </a:r>
                      <a:r>
                        <a:rPr lang="en-US" dirty="0" err="1" smtClean="0"/>
                        <a:t>Midpack</a:t>
                      </a:r>
                      <a:r>
                        <a:rPr lang="en-US" dirty="0" smtClean="0"/>
                        <a:t>, </a:t>
                      </a:r>
                      <a:r>
                        <a:rPr lang="en-US" dirty="0" err="1" smtClean="0"/>
                        <a:t>Interpack</a:t>
                      </a:r>
                      <a:r>
                        <a:rPr lang="en-US" dirty="0" smtClean="0"/>
                        <a:t>, Tokyo Pack, etc.). </a:t>
                      </a:r>
                      <a:endParaRPr lang="en-US" dirty="0"/>
                    </a:p>
                  </a:txBody>
                  <a:tcPr/>
                </a:tc>
                <a:tc>
                  <a:txBody>
                    <a:bodyPr/>
                    <a:lstStyle/>
                    <a:p>
                      <a:r>
                        <a:rPr lang="en-US" dirty="0" smtClean="0"/>
                        <a:t>1-3 points for each event attended. Highest points for high levels of responsibility regarding attendance, exhibiting, results, etc.</a:t>
                      </a:r>
                      <a:endParaRPr lang="en-US" dirty="0"/>
                    </a:p>
                  </a:txBody>
                  <a:tcPr/>
                </a:tc>
                <a:tc>
                  <a:txBody>
                    <a:bodyPr/>
                    <a:lstStyle/>
                    <a:p>
                      <a:pPr algn="ctr"/>
                      <a:r>
                        <a:rPr lang="en-US" dirty="0" smtClean="0"/>
                        <a:t>20</a:t>
                      </a:r>
                      <a:endParaRPr lang="en-US" dirty="0"/>
                    </a:p>
                  </a:txBody>
                  <a:tcPr/>
                </a:tc>
              </a:tr>
              <a:tr h="370840">
                <a:tc>
                  <a:txBody>
                    <a:bodyPr/>
                    <a:lstStyle/>
                    <a:p>
                      <a:r>
                        <a:rPr lang="en-US" dirty="0" smtClean="0"/>
                        <a:t>6. Presentations at packaging-related meetings or conferences. Can range from short presentations at local technical society meetings or similar to major presentations at national or international conferences</a:t>
                      </a:r>
                      <a:endParaRPr lang="en-US" dirty="0"/>
                    </a:p>
                  </a:txBody>
                  <a:tcPr/>
                </a:tc>
                <a:tc>
                  <a:txBody>
                    <a:bodyPr/>
                    <a:lstStyle/>
                    <a:p>
                      <a:r>
                        <a:rPr lang="en-US" dirty="0" smtClean="0"/>
                        <a:t>2-10 points for each, depending on presentation. Highest points for transport-</a:t>
                      </a:r>
                      <a:br>
                        <a:rPr lang="en-US" dirty="0" smtClean="0"/>
                      </a:br>
                      <a:r>
                        <a:rPr lang="en-US" dirty="0" smtClean="0"/>
                        <a:t>packaging presentations at national or international conferences with large audiences.</a:t>
                      </a:r>
                      <a:endParaRPr lang="en-US" dirty="0"/>
                    </a:p>
                  </a:txBody>
                  <a:tcPr/>
                </a:tc>
                <a:tc>
                  <a:txBody>
                    <a:bodyPr/>
                    <a:lstStyle/>
                    <a:p>
                      <a:pPr algn="ctr"/>
                      <a:r>
                        <a:rPr lang="en-US" dirty="0" smtClean="0"/>
                        <a:t>60</a:t>
                      </a:r>
                      <a:endParaRPr lang="en-US" dirty="0"/>
                    </a:p>
                  </a:txBody>
                  <a:tcPr/>
                </a:tc>
              </a:tr>
            </a:tbl>
          </a:graphicData>
        </a:graphic>
      </p:graphicFrame>
      <p:pic>
        <p:nvPicPr>
          <p:cNvPr id="5" name="Picture 4" descr="C:\Users\Pong\Documents\CBU\Packaging\PkgDept\CBUPkgLogo\CBU packaging logo small.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48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18734237"/>
              </p:ext>
            </p:extLst>
          </p:nvPr>
        </p:nvGraphicFramePr>
        <p:xfrm>
          <a:off x="381000" y="1676400"/>
          <a:ext cx="8382000" cy="4206240"/>
        </p:xfrm>
        <a:graphic>
          <a:graphicData uri="http://schemas.openxmlformats.org/drawingml/2006/table">
            <a:tbl>
              <a:tblPr firstRow="1" bandRow="1">
                <a:tableStyleId>{5C22544A-7EE6-4342-B048-85BDC9FD1C3A}</a:tableStyleId>
              </a:tblPr>
              <a:tblGrid>
                <a:gridCol w="3048000"/>
                <a:gridCol w="4191000"/>
                <a:gridCol w="1143000"/>
              </a:tblGrid>
              <a:tr h="137160">
                <a:tc>
                  <a:txBody>
                    <a:bodyPr/>
                    <a:lstStyle/>
                    <a:p>
                      <a:pPr algn="ctr"/>
                      <a:r>
                        <a:rPr lang="en-US" dirty="0" smtClean="0"/>
                        <a:t>Category60</a:t>
                      </a:r>
                      <a:endParaRPr lang="en-US" dirty="0"/>
                    </a:p>
                  </a:txBody>
                  <a:tcPr/>
                </a:tc>
                <a:tc>
                  <a:txBody>
                    <a:bodyPr/>
                    <a:lstStyle/>
                    <a:p>
                      <a:pPr algn="ctr"/>
                      <a:r>
                        <a:rPr lang="en-US" dirty="0" smtClean="0"/>
                        <a:t>Scoring</a:t>
                      </a:r>
                      <a:endParaRPr lang="en-US" dirty="0"/>
                    </a:p>
                  </a:txBody>
                  <a:tcPr/>
                </a:tc>
                <a:tc>
                  <a:txBody>
                    <a:bodyPr/>
                    <a:lstStyle/>
                    <a:p>
                      <a:pPr algn="ctr"/>
                      <a:r>
                        <a:rPr lang="en-US" dirty="0" smtClean="0"/>
                        <a:t>Max</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 Publication of papers, articles, etc. related to transport packaging </a:t>
                      </a:r>
                    </a:p>
                  </a:txBody>
                  <a:tcPr/>
                </a:tc>
                <a:tc>
                  <a:txBody>
                    <a:bodyPr/>
                    <a:lstStyle/>
                    <a:p>
                      <a:r>
                        <a:rPr lang="en-US" dirty="0" smtClean="0"/>
                        <a:t>2-10 points for each, depending on publication. Highest points for sole authorship of major articles in major publications.</a:t>
                      </a:r>
                      <a:endParaRPr lang="en-US" dirty="0"/>
                    </a:p>
                  </a:txBody>
                  <a:tcPr/>
                </a:tc>
                <a:tc>
                  <a:txBody>
                    <a:bodyPr/>
                    <a:lstStyle/>
                    <a:p>
                      <a:pPr algn="ctr"/>
                      <a:r>
                        <a:rPr lang="en-US" dirty="0" smtClean="0"/>
                        <a:t>60</a:t>
                      </a:r>
                      <a:endParaRPr lang="en-US" dirty="0"/>
                    </a:p>
                  </a:txBody>
                  <a:tcPr/>
                </a:tc>
              </a:tr>
              <a:tr h="370840">
                <a:tc>
                  <a:txBody>
                    <a:bodyPr/>
                    <a:lstStyle/>
                    <a:p>
                      <a:r>
                        <a:rPr lang="en-US" dirty="0" smtClean="0"/>
                        <a:t>8. Membership in packaging professional organizations or technical societies </a:t>
                      </a:r>
                      <a:endParaRPr lang="en-US" dirty="0"/>
                    </a:p>
                  </a:txBody>
                  <a:tcPr/>
                </a:tc>
                <a:tc>
                  <a:txBody>
                    <a:bodyPr/>
                    <a:lstStyle/>
                    <a:p>
                      <a:r>
                        <a:rPr lang="en-US" dirty="0" smtClean="0"/>
                        <a:t>1-20 points per year, depending on participation and responsibility. Highest points for</a:t>
                      </a:r>
                      <a:br>
                        <a:rPr lang="en-US" dirty="0" smtClean="0"/>
                      </a:br>
                      <a:r>
                        <a:rPr lang="en-US" dirty="0" smtClean="0"/>
                        <a:t>high offices in national or international organizations.</a:t>
                      </a:r>
                      <a:endParaRPr lang="en-US" dirty="0"/>
                    </a:p>
                  </a:txBody>
                  <a:tcPr/>
                </a:tc>
                <a:tc>
                  <a:txBody>
                    <a:bodyPr/>
                    <a:lstStyle/>
                    <a:p>
                      <a:pPr algn="ctr"/>
                      <a:r>
                        <a:rPr lang="en-US" dirty="0" smtClean="0"/>
                        <a:t>60</a:t>
                      </a:r>
                      <a:endParaRPr lang="en-US" dirty="0"/>
                    </a:p>
                  </a:txBody>
                  <a:tcPr/>
                </a:tc>
              </a:tr>
              <a:tr h="370840">
                <a:tc>
                  <a:txBody>
                    <a:bodyPr/>
                    <a:lstStyle/>
                    <a:p>
                      <a:r>
                        <a:rPr lang="en-US" dirty="0" smtClean="0"/>
                        <a:t>9. Packaging-related honors, awards, certifications, competitions entered/won, patents, </a:t>
                      </a:r>
                      <a:r>
                        <a:rPr lang="en-US" dirty="0" err="1" smtClean="0"/>
                        <a:t>etc</a:t>
                      </a:r>
                      <a:endParaRPr lang="en-US" dirty="0"/>
                    </a:p>
                  </a:txBody>
                  <a:tcPr/>
                </a:tc>
                <a:tc>
                  <a:txBody>
                    <a:bodyPr/>
                    <a:lstStyle/>
                    <a:p>
                      <a:r>
                        <a:rPr lang="en-US" dirty="0" smtClean="0"/>
                        <a:t>3-15 points for each, depending on commendation. Highest points for national or international recognition.</a:t>
                      </a:r>
                      <a:endParaRPr lang="en-US" dirty="0"/>
                    </a:p>
                  </a:txBody>
                  <a:tcPr/>
                </a:tc>
                <a:tc>
                  <a:txBody>
                    <a:bodyPr/>
                    <a:lstStyle/>
                    <a:p>
                      <a:pPr algn="ctr"/>
                      <a:r>
                        <a:rPr lang="en-US" dirty="0" smtClean="0"/>
                        <a:t>60</a:t>
                      </a:r>
                      <a:endParaRPr lang="en-US" dirty="0"/>
                    </a:p>
                  </a:txBody>
                  <a:tcPr/>
                </a:tc>
              </a:tr>
            </a:tbl>
          </a:graphicData>
        </a:graphic>
      </p:graphicFrame>
      <p:pic>
        <p:nvPicPr>
          <p:cNvPr id="5" name="Picture 4" descr="C:\Users\Pong\Documents\CBU\Packaging\PkgDept\CBUPkgLogo\CBU packaging logo small.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0353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80093403"/>
              </p:ext>
            </p:extLst>
          </p:nvPr>
        </p:nvGraphicFramePr>
        <p:xfrm>
          <a:off x="381000" y="1676400"/>
          <a:ext cx="8382000" cy="4754880"/>
        </p:xfrm>
        <a:graphic>
          <a:graphicData uri="http://schemas.openxmlformats.org/drawingml/2006/table">
            <a:tbl>
              <a:tblPr firstRow="1" bandRow="1">
                <a:tableStyleId>{5C22544A-7EE6-4342-B048-85BDC9FD1C3A}</a:tableStyleId>
              </a:tblPr>
              <a:tblGrid>
                <a:gridCol w="3886200"/>
                <a:gridCol w="3352800"/>
                <a:gridCol w="1143000"/>
              </a:tblGrid>
              <a:tr h="289560">
                <a:tc>
                  <a:txBody>
                    <a:bodyPr/>
                    <a:lstStyle/>
                    <a:p>
                      <a:pPr algn="ctr"/>
                      <a:r>
                        <a:rPr lang="en-US" dirty="0" smtClean="0"/>
                        <a:t>Category60</a:t>
                      </a:r>
                      <a:endParaRPr lang="en-US" dirty="0"/>
                    </a:p>
                  </a:txBody>
                  <a:tcPr/>
                </a:tc>
                <a:tc>
                  <a:txBody>
                    <a:bodyPr/>
                    <a:lstStyle/>
                    <a:p>
                      <a:pPr algn="ctr"/>
                      <a:r>
                        <a:rPr lang="en-US" dirty="0" smtClean="0"/>
                        <a:t>Scoring</a:t>
                      </a:r>
                      <a:endParaRPr lang="en-US" dirty="0"/>
                    </a:p>
                  </a:txBody>
                  <a:tcPr/>
                </a:tc>
                <a:tc>
                  <a:txBody>
                    <a:bodyPr/>
                    <a:lstStyle/>
                    <a:p>
                      <a:pPr algn="ctr"/>
                      <a:r>
                        <a:rPr lang="en-US" dirty="0" smtClean="0"/>
                        <a:t>Max</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Teaching or lecturing at Packaging-related classes or seminars</a:t>
                      </a:r>
                    </a:p>
                  </a:txBody>
                  <a:tcPr/>
                </a:tc>
                <a:tc>
                  <a:txBody>
                    <a:bodyPr/>
                    <a:lstStyle/>
                    <a:p>
                      <a:r>
                        <a:rPr lang="en-US" dirty="0" smtClean="0"/>
                        <a:t>3-30 points for each, depending on class/seminar. Highest points for sole responsibility for major courses and large classes.</a:t>
                      </a:r>
                      <a:endParaRPr lang="en-US" dirty="0"/>
                    </a:p>
                  </a:txBody>
                  <a:tcPr/>
                </a:tc>
                <a:tc>
                  <a:txBody>
                    <a:bodyPr/>
                    <a:lstStyle/>
                    <a:p>
                      <a:pPr algn="ctr"/>
                      <a:r>
                        <a:rPr lang="en-US" dirty="0" smtClean="0"/>
                        <a:t>100</a:t>
                      </a:r>
                      <a:endParaRPr lang="en-US" dirty="0"/>
                    </a:p>
                  </a:txBody>
                  <a:tcPr/>
                </a:tc>
              </a:tr>
              <a:tr h="370840">
                <a:tc>
                  <a:txBody>
                    <a:bodyPr/>
                    <a:lstStyle/>
                    <a:p>
                      <a:r>
                        <a:rPr lang="en-US" dirty="0" smtClean="0"/>
                        <a:t>11. Other activities and accomplishments related to transport packaging not otherwise covered above, or other factors for consideration (i.e. expert witness, media appearance regarding packaging, public newspaper articles on packaging, education not covered above, advisory boards, etc.). </a:t>
                      </a:r>
                      <a:endParaRPr lang="en-US" dirty="0"/>
                    </a:p>
                  </a:txBody>
                  <a:tcPr/>
                </a:tc>
                <a:tc>
                  <a:txBody>
                    <a:bodyPr/>
                    <a:lstStyle/>
                    <a:p>
                      <a:r>
                        <a:rPr lang="en-US" dirty="0" smtClean="0"/>
                        <a:t>Additional points awarded at the discretion of ISTA's Certification Committee</a:t>
                      </a:r>
                      <a:endParaRPr lang="en-US" dirty="0"/>
                    </a:p>
                  </a:txBody>
                  <a:tcPr/>
                </a:tc>
                <a:tc>
                  <a:txBody>
                    <a:bodyPr/>
                    <a:lstStyle/>
                    <a:p>
                      <a:pPr algn="ctr"/>
                      <a:r>
                        <a:rPr lang="en-US" dirty="0" smtClean="0"/>
                        <a:t>50</a:t>
                      </a:r>
                      <a:endParaRPr lang="en-US" dirty="0"/>
                    </a:p>
                  </a:txBody>
                  <a:tcPr/>
                </a:tc>
              </a:tr>
              <a:tr h="370840">
                <a:tc gridSpan="2">
                  <a:txBody>
                    <a:bodyPr/>
                    <a:lstStyle/>
                    <a:p>
                      <a:pPr algn="ctr"/>
                      <a:r>
                        <a:rPr lang="en-US" i="1" dirty="0" smtClean="0">
                          <a:solidFill>
                            <a:srgbClr val="FF0000"/>
                          </a:solidFill>
                        </a:rPr>
                        <a:t>A minimum score of 320 is required for CPLP Professional certification.</a:t>
                      </a:r>
                    </a:p>
                    <a:p>
                      <a:pPr algn="ctr"/>
                      <a:r>
                        <a:rPr lang="en-US" i="1" dirty="0" smtClean="0">
                          <a:solidFill>
                            <a:srgbClr val="FF0000"/>
                          </a:solidFill>
                        </a:rPr>
                        <a:t>320</a:t>
                      </a:r>
                      <a:r>
                        <a:rPr lang="en-US" i="1" baseline="0" dirty="0" smtClean="0">
                          <a:solidFill>
                            <a:srgbClr val="FF0000"/>
                          </a:solidFill>
                        </a:rPr>
                        <a:t> of </a:t>
                      </a:r>
                      <a:r>
                        <a:rPr lang="en-US" i="1" dirty="0" smtClean="0">
                          <a:solidFill>
                            <a:srgbClr val="FF0000"/>
                          </a:solidFill>
                        </a:rPr>
                        <a:t>695</a:t>
                      </a:r>
                      <a:r>
                        <a:rPr lang="en-US" i="1" baseline="0" dirty="0" smtClean="0">
                          <a:solidFill>
                            <a:srgbClr val="FF0000"/>
                          </a:solidFill>
                        </a:rPr>
                        <a:t> = 46%</a:t>
                      </a:r>
                      <a:endParaRPr lang="en-US" i="1" dirty="0">
                        <a:solidFill>
                          <a:srgbClr val="FF0000"/>
                        </a:solidFill>
                      </a:endParaRPr>
                    </a:p>
                  </a:txBody>
                  <a:tcPr/>
                </a:tc>
                <a:tc hMerge="1">
                  <a:txBody>
                    <a:bodyPr/>
                    <a:lstStyle/>
                    <a:p>
                      <a:endParaRPr lang="en-US" dirty="0"/>
                    </a:p>
                  </a:txBody>
                  <a:tcPr/>
                </a:tc>
                <a:tc>
                  <a:txBody>
                    <a:bodyPr/>
                    <a:lstStyle/>
                    <a:p>
                      <a:pPr algn="ctr"/>
                      <a:r>
                        <a:rPr lang="en-US" i="1" dirty="0" smtClean="0">
                          <a:solidFill>
                            <a:srgbClr val="FF0000"/>
                          </a:solidFill>
                        </a:rPr>
                        <a:t>695</a:t>
                      </a:r>
                      <a:endParaRPr lang="en-US" i="1" dirty="0">
                        <a:solidFill>
                          <a:srgbClr val="FF0000"/>
                        </a:solidFill>
                      </a:endParaRPr>
                    </a:p>
                  </a:txBody>
                  <a:tcPr/>
                </a:tc>
              </a:tr>
            </a:tbl>
          </a:graphicData>
        </a:graphic>
      </p:graphicFrame>
      <p:pic>
        <p:nvPicPr>
          <p:cNvPr id="5" name="Picture 4" descr="C:\Users\Pong\Documents\CBU\Packaging\PkgDept\CBUPkgLogo\CBU packaging logo small.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247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ong\Documents\CBU\Packaging\PkgDept\CBUPkgLogo\CBU packaging logo small.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317430"/>
            <a:ext cx="5105400" cy="523220"/>
          </a:xfrm>
          <a:prstGeom prst="rect">
            <a:avLst/>
          </a:prstGeom>
          <a:noFill/>
        </p:spPr>
        <p:txBody>
          <a:bodyPr wrap="square" rtlCol="0">
            <a:spAutoFit/>
          </a:bodyPr>
          <a:lstStyle/>
          <a:p>
            <a:r>
              <a:rPr lang="en-US" sz="2800" b="1" dirty="0" smtClean="0"/>
              <a:t>Disclaimer</a:t>
            </a:r>
            <a:endParaRPr lang="en-US" sz="2800" b="1" dirty="0"/>
          </a:p>
        </p:txBody>
      </p:sp>
      <p:sp>
        <p:nvSpPr>
          <p:cNvPr id="4" name="TextBox 3"/>
          <p:cNvSpPr txBox="1"/>
          <p:nvPr/>
        </p:nvSpPr>
        <p:spPr>
          <a:xfrm>
            <a:off x="457200" y="1295400"/>
            <a:ext cx="8382000" cy="236988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The speaker is not an official representative of ISTA.</a:t>
            </a:r>
            <a:endParaRPr lang="en-US" sz="2400" dirty="0"/>
          </a:p>
          <a:p>
            <a:pPr marL="342900" indent="-342900">
              <a:buFont typeface="Arial" panose="020B0604020202020204" pitchFamily="34" charset="0"/>
              <a:buChar char="•"/>
            </a:pPr>
            <a:r>
              <a:rPr lang="en-US" sz="2400" dirty="0" smtClean="0"/>
              <a:t>The speaker</a:t>
            </a:r>
          </a:p>
          <a:p>
            <a:pPr marL="800100" lvl="1" indent="-342900">
              <a:buFont typeface="Arial" panose="020B0604020202020204" pitchFamily="34" charset="0"/>
              <a:buChar char="•"/>
            </a:pPr>
            <a:r>
              <a:rPr lang="en-US" sz="2000" dirty="0" smtClean="0"/>
              <a:t>Is ISTA Certified Packaging Lab Professional</a:t>
            </a:r>
          </a:p>
          <a:p>
            <a:pPr marL="800100" lvl="1" indent="-342900">
              <a:buFont typeface="Arial" panose="020B0604020202020204" pitchFamily="34" charset="0"/>
              <a:buChar char="•"/>
            </a:pPr>
            <a:r>
              <a:rPr lang="en-US" sz="2000" dirty="0" smtClean="0"/>
              <a:t>Oversees CBU ISTA Certified Packaging Lab</a:t>
            </a:r>
          </a:p>
          <a:p>
            <a:pPr marL="800100" lvl="1" indent="-342900">
              <a:buFont typeface="Arial" panose="020B0604020202020204" pitchFamily="34" charset="0"/>
              <a:buChar char="•"/>
            </a:pPr>
            <a:r>
              <a:rPr lang="en-US" sz="2000" dirty="0" smtClean="0"/>
              <a:t>Prepares students for ISTA Certified Packaging Lab Technician Exam</a:t>
            </a:r>
          </a:p>
          <a:p>
            <a:pPr marL="800100" lvl="1" indent="-342900">
              <a:buFont typeface="Arial" panose="020B0604020202020204" pitchFamily="34" charset="0"/>
              <a:buChar char="•"/>
            </a:pPr>
            <a:r>
              <a:rPr lang="en-US" sz="2000" dirty="0" smtClean="0"/>
              <a:t>Has produced 27 ISTA Certified Packaging Lab Technicians since Spring 2014</a:t>
            </a:r>
            <a:endParaRPr lang="en-US" sz="2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619" y="4015346"/>
            <a:ext cx="2326070" cy="2144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1689" y="4382534"/>
            <a:ext cx="6477000" cy="24421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2071" y="3505200"/>
            <a:ext cx="3405870" cy="2655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56201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563562"/>
          </a:xfrm>
        </p:spPr>
        <p:txBody>
          <a:bodyPr>
            <a:normAutofit/>
          </a:bodyPr>
          <a:lstStyle/>
          <a:p>
            <a:pPr algn="l"/>
            <a:r>
              <a:rPr lang="en-US" sz="2800" b="1" dirty="0" smtClean="0"/>
              <a:t>CTP (Certified Thermal Professional) </a:t>
            </a:r>
            <a:endParaRPr lang="en-US" sz="2800" b="1" dirty="0"/>
          </a:p>
        </p:txBody>
      </p:sp>
      <p:pic>
        <p:nvPicPr>
          <p:cNvPr id="8" name="Picture 7" descr="C:\Users\Pong\Documents\CBU\Packaging\PkgDept\CBUPkgLogo\CBU packaging logo small.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68" y="990600"/>
            <a:ext cx="5219132" cy="2821652"/>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581400"/>
            <a:ext cx="5790063" cy="3143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220269" y="4457700"/>
            <a:ext cx="1219200" cy="381000"/>
          </a:xfrm>
          <a:prstGeom prst="rect">
            <a:avLst/>
          </a:prstGeom>
          <a:noFill/>
        </p:spPr>
        <p:txBody>
          <a:bodyPr wrap="square" rtlCol="0">
            <a:spAutoFit/>
          </a:bodyPr>
          <a:lstStyle/>
          <a:p>
            <a:r>
              <a:rPr lang="en-US" dirty="0" smtClean="0"/>
              <a:t>$425</a:t>
            </a:r>
            <a:endParaRPr lang="en-US" dirty="0"/>
          </a:p>
        </p:txBody>
      </p:sp>
      <p:cxnSp>
        <p:nvCxnSpPr>
          <p:cNvPr id="9" name="Straight Connector 8"/>
          <p:cNvCxnSpPr/>
          <p:nvPr/>
        </p:nvCxnSpPr>
        <p:spPr>
          <a:xfrm>
            <a:off x="4686869" y="4661338"/>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63988" y="6210300"/>
            <a:ext cx="1219200" cy="381000"/>
          </a:xfrm>
          <a:prstGeom prst="rect">
            <a:avLst/>
          </a:prstGeom>
          <a:noFill/>
        </p:spPr>
        <p:txBody>
          <a:bodyPr wrap="square" rtlCol="0">
            <a:spAutoFit/>
          </a:bodyPr>
          <a:lstStyle/>
          <a:p>
            <a:r>
              <a:rPr lang="en-US" dirty="0" smtClean="0"/>
              <a:t>$450</a:t>
            </a:r>
            <a:endParaRPr lang="en-US" dirty="0"/>
          </a:p>
        </p:txBody>
      </p:sp>
      <p:cxnSp>
        <p:nvCxnSpPr>
          <p:cNvPr id="11" name="Straight Connector 10"/>
          <p:cNvCxnSpPr/>
          <p:nvPr/>
        </p:nvCxnSpPr>
        <p:spPr>
          <a:xfrm>
            <a:off x="5219700" y="6400800"/>
            <a:ext cx="533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725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4545"/>
            <a:ext cx="6172200" cy="868362"/>
          </a:xfrm>
        </p:spPr>
        <p:txBody>
          <a:bodyPr>
            <a:normAutofit/>
          </a:bodyPr>
          <a:lstStyle/>
          <a:p>
            <a:pPr algn="l"/>
            <a:r>
              <a:rPr lang="en-US" sz="2800" b="1" dirty="0" smtClean="0"/>
              <a:t>Package Certification</a:t>
            </a:r>
            <a:endParaRPr lang="en-US" sz="2800" b="1" dirty="0"/>
          </a:p>
        </p:txBody>
      </p:sp>
      <p:sp>
        <p:nvSpPr>
          <p:cNvPr id="6" name="TextBox 5"/>
          <p:cNvSpPr txBox="1"/>
          <p:nvPr/>
        </p:nvSpPr>
        <p:spPr>
          <a:xfrm>
            <a:off x="762000" y="1371600"/>
            <a:ext cx="7696199"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For Shipper members</a:t>
            </a:r>
          </a:p>
          <a:p>
            <a:endParaRPr lang="en-US" sz="2400" dirty="0" smtClean="0"/>
          </a:p>
          <a:p>
            <a:pPr marL="342900" indent="-342900">
              <a:buFont typeface="Arial" panose="020B0604020202020204" pitchFamily="34" charset="0"/>
              <a:buChar char="•"/>
            </a:pPr>
            <a:r>
              <a:rPr lang="en-US" sz="2400" b="1" dirty="0" smtClean="0"/>
              <a:t>ISTA Transit Tested Certification Mark</a:t>
            </a:r>
            <a:r>
              <a:rPr lang="en-US" sz="2400" dirty="0" smtClean="0"/>
              <a:t>, used by an ISTA Shipper Member and licensed by ISTA,  shows that a package has passed ISTA pre-shipment lab testing performed by an ISTA Certified Testing Lab and reviewed by ISTA.</a:t>
            </a:r>
          </a:p>
          <a:p>
            <a:endParaRPr lang="en-US" sz="2400" dirty="0" smtClean="0"/>
          </a:p>
          <a:p>
            <a:pPr marL="342900" indent="-342900">
              <a:buFont typeface="Arial" panose="020B0604020202020204" pitchFamily="34" charset="0"/>
              <a:buChar char="•"/>
            </a:pPr>
            <a:r>
              <a:rPr lang="en-US" sz="2400" b="1" dirty="0" smtClean="0"/>
              <a:t>ISTA Thermal Certification Mark</a:t>
            </a:r>
            <a:r>
              <a:rPr lang="en-US" sz="2400" dirty="0" smtClean="0"/>
              <a:t>, for Insulated Shipping Containers – ISCs, shows that the container has been designed and tested in accordance to ISTA Standard 20 by an ISTA Certified Thermal Transport Lab and reviewed by ISTA.</a:t>
            </a:r>
            <a:endParaRPr lang="en-US" sz="2400" dirty="0"/>
          </a:p>
        </p:txBody>
      </p:sp>
      <p:pic>
        <p:nvPicPr>
          <p:cNvPr id="8" name="Picture 2" descr="C:\Users\Pong\Documents\CBU\Packaging\PkgDept\CBUPkgLogo\CBU packaging logo small.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901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ista.org/images/pages/sealonbox.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09549"/>
            <a:ext cx="3686175" cy="3276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Pong\Documents\CBU\Packaging\PkgDept\CBUPkgLogo\CBU packaging logo small.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25" y="381000"/>
            <a:ext cx="3659101" cy="2840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372" y="3886200"/>
            <a:ext cx="3486529" cy="286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92690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26" y="1143000"/>
            <a:ext cx="8914155" cy="488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457200"/>
            <a:ext cx="4381500" cy="461665"/>
          </a:xfrm>
          <a:prstGeom prst="rect">
            <a:avLst/>
          </a:prstGeom>
          <a:noFill/>
        </p:spPr>
        <p:txBody>
          <a:bodyPr wrap="square" rtlCol="0">
            <a:spAutoFit/>
          </a:bodyPr>
          <a:lstStyle/>
          <a:p>
            <a:r>
              <a:rPr lang="en-US" sz="2400" b="1" dirty="0" smtClean="0"/>
              <a:t>Sample of ISTA Test Report Form</a:t>
            </a:r>
            <a:endParaRPr lang="en-US" sz="2400" b="1" dirty="0"/>
          </a:p>
        </p:txBody>
      </p:sp>
      <p:pic>
        <p:nvPicPr>
          <p:cNvPr id="9" name="Picture 2" descr="C:\Users\Pong\Documents\CBU\Packaging\PkgDept\CBUPkgLogo\CBU packaging logo small.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132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79" y="990600"/>
            <a:ext cx="8277367" cy="538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Pong\Documents\CBU\Packaging\PkgDept\CBUPkgLogo\CBU packaging logo small.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048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179690"/>
            <a:ext cx="869136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Pong\Documents\CBU\Packaging\PkgDept\CBUPkgLogo\CBU packaging logo small.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9572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523" y="228600"/>
            <a:ext cx="8061277" cy="469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Pong\Documents\CBU\Packaging\PkgDept\CBUPkgLogo\CBU packaging logo small.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20" y="5105400"/>
            <a:ext cx="3502926" cy="1506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69133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5410200" cy="523220"/>
          </a:xfrm>
          <a:prstGeom prst="rect">
            <a:avLst/>
          </a:prstGeom>
          <a:noFill/>
        </p:spPr>
        <p:txBody>
          <a:bodyPr wrap="square" rtlCol="0">
            <a:spAutoFit/>
          </a:bodyPr>
          <a:lstStyle/>
          <a:p>
            <a:r>
              <a:rPr lang="en-US" sz="2800" b="1" dirty="0" smtClean="0"/>
              <a:t>References</a:t>
            </a:r>
            <a:endParaRPr lang="en-US" sz="2800" b="1" dirty="0"/>
          </a:p>
        </p:txBody>
      </p:sp>
      <p:sp>
        <p:nvSpPr>
          <p:cNvPr id="3" name="TextBox 2"/>
          <p:cNvSpPr txBox="1"/>
          <p:nvPr/>
        </p:nvSpPr>
        <p:spPr>
          <a:xfrm>
            <a:off x="609600" y="1600200"/>
            <a:ext cx="7696200" cy="2246769"/>
          </a:xfrm>
          <a:prstGeom prst="rect">
            <a:avLst/>
          </a:prstGeom>
          <a:noFill/>
        </p:spPr>
        <p:txBody>
          <a:bodyPr wrap="square" rtlCol="0">
            <a:spAutoFit/>
          </a:bodyPr>
          <a:lstStyle/>
          <a:p>
            <a:pPr marL="342900" indent="-342900">
              <a:buFont typeface="Arial" pitchFamily="34" charset="0"/>
              <a:buChar char="•"/>
            </a:pPr>
            <a:r>
              <a:rPr lang="en-US" sz="2000" i="1" dirty="0" smtClean="0"/>
              <a:t>CBU Packaging Lab Equipment Maintenance Practice</a:t>
            </a:r>
            <a:r>
              <a:rPr lang="en-US" sz="2000" dirty="0" smtClean="0"/>
              <a:t>, CBU, January 2013.</a:t>
            </a:r>
            <a:endParaRPr lang="en-US" sz="2000" i="1" dirty="0" smtClean="0"/>
          </a:p>
          <a:p>
            <a:pPr marL="342900" indent="-342900">
              <a:buFont typeface="Arial" pitchFamily="34" charset="0"/>
              <a:buChar char="•"/>
            </a:pPr>
            <a:r>
              <a:rPr lang="en-US" sz="2000" i="1" dirty="0" smtClean="0"/>
              <a:t>Certified Packaging Laboratory Professional Program: Technician</a:t>
            </a:r>
            <a:r>
              <a:rPr lang="en-US" sz="2000" dirty="0" smtClean="0"/>
              <a:t>, Revision 0210, ISTA.</a:t>
            </a:r>
          </a:p>
          <a:p>
            <a:pPr marL="342900" indent="-342900">
              <a:buFont typeface="Arial" pitchFamily="34" charset="0"/>
              <a:buChar char="•"/>
            </a:pPr>
            <a:r>
              <a:rPr lang="en-US" sz="2000" i="1" dirty="0" smtClean="0"/>
              <a:t>Laboratory Certification Procedure</a:t>
            </a:r>
            <a:r>
              <a:rPr lang="en-US" sz="2000" dirty="0" smtClean="0"/>
              <a:t>, ISTA, January 2015.</a:t>
            </a:r>
            <a:endParaRPr lang="en-US" sz="2000" i="1" dirty="0" smtClean="0"/>
          </a:p>
          <a:p>
            <a:endParaRPr lang="en-US" sz="2000" dirty="0"/>
          </a:p>
          <a:p>
            <a:pPr marL="342900" indent="-342900">
              <a:buFont typeface="Arial" pitchFamily="34" charset="0"/>
              <a:buChar char="•"/>
            </a:pPr>
            <a:r>
              <a:rPr lang="en-US" sz="2000" dirty="0" smtClean="0">
                <a:hlinkClick r:id="rId2"/>
              </a:rPr>
              <a:t>www.ista.org</a:t>
            </a:r>
            <a:r>
              <a:rPr lang="en-US" sz="2000" dirty="0" smtClean="0"/>
              <a:t> </a:t>
            </a:r>
            <a:endParaRPr lang="en-US" sz="2000" dirty="0"/>
          </a:p>
        </p:txBody>
      </p:sp>
      <p:pic>
        <p:nvPicPr>
          <p:cNvPr id="8" name="Picture 7" descr="C:\Users\Pong\Documents\CBU\Packaging\PkgDept\CBUPkgLogo\CBU packaging logo small.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9795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ong\Documents\CBU\Packaging\PkgDept\CBUPkgLogo\CBU packaging logo small.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1447800"/>
            <a:ext cx="5625662" cy="4001095"/>
          </a:xfrm>
          <a:prstGeom prst="rect">
            <a:avLst/>
          </a:prstGeom>
          <a:noFill/>
          <a:ln>
            <a:solidFill>
              <a:schemeClr val="accent1"/>
            </a:solidFill>
          </a:ln>
        </p:spPr>
        <p:txBody>
          <a:bodyPr wrap="square" rtlCol="0">
            <a:spAutoFit/>
          </a:bodyPr>
          <a:lstStyle/>
          <a:p>
            <a:pPr marL="342900" indent="-342900">
              <a:buFont typeface="Arial" panose="020B0604020202020204" pitchFamily="34" charset="0"/>
              <a:buChar char="•"/>
            </a:pPr>
            <a:r>
              <a:rPr lang="en-US" sz="2400" dirty="0" smtClean="0"/>
              <a:t>Lab </a:t>
            </a:r>
            <a:r>
              <a:rPr lang="en-US" sz="2400" dirty="0" smtClean="0"/>
              <a:t>Certification</a:t>
            </a:r>
          </a:p>
          <a:p>
            <a:pPr marL="800100" lvl="1" indent="-342900">
              <a:buFont typeface="Arial" panose="020B0604020202020204" pitchFamily="34" charset="0"/>
              <a:buChar char="•"/>
            </a:pPr>
            <a:r>
              <a:rPr lang="en-US" sz="2000" dirty="0" smtClean="0"/>
              <a:t>Certified Packaging Lab</a:t>
            </a:r>
          </a:p>
          <a:p>
            <a:pPr marL="800100" lvl="1" indent="-342900">
              <a:buFont typeface="Arial" panose="020B0604020202020204" pitchFamily="34" charset="0"/>
              <a:buChar char="•"/>
            </a:pPr>
            <a:r>
              <a:rPr lang="en-US" sz="2000" dirty="0" smtClean="0"/>
              <a:t>Certified Packaging Thermal Transport Lab</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People Certification</a:t>
            </a:r>
          </a:p>
          <a:p>
            <a:pPr marL="800100" lvl="1" indent="-342900">
              <a:buFont typeface="Arial" panose="020B0604020202020204" pitchFamily="34" charset="0"/>
              <a:buChar char="•"/>
            </a:pPr>
            <a:r>
              <a:rPr lang="en-US" sz="2000" dirty="0" smtClean="0"/>
              <a:t>Certified Packaging Lab Professionals (CPLP)</a:t>
            </a:r>
          </a:p>
          <a:p>
            <a:pPr marL="1257300" lvl="2" indent="-342900">
              <a:buFont typeface="Arial" panose="020B0604020202020204" pitchFamily="34" charset="0"/>
              <a:buChar char="•"/>
            </a:pPr>
            <a:r>
              <a:rPr lang="en-US" dirty="0" smtClean="0"/>
              <a:t>Technician Level, Technologist Level, and Professional Level</a:t>
            </a:r>
          </a:p>
          <a:p>
            <a:pPr marL="800100" lvl="1" indent="-342900">
              <a:buFont typeface="Arial" panose="020B0604020202020204" pitchFamily="34" charset="0"/>
              <a:buChar char="•"/>
            </a:pPr>
            <a:r>
              <a:rPr lang="en-US" sz="2000" dirty="0" smtClean="0"/>
              <a:t>Certified Thermal Professionals (CTP)</a:t>
            </a:r>
          </a:p>
          <a:p>
            <a:pPr marL="1257300" lvl="2" indent="-342900">
              <a:buFont typeface="Arial" panose="020B0604020202020204" pitchFamily="34" charset="0"/>
              <a:buChar char="•"/>
            </a:pPr>
            <a:r>
              <a:rPr lang="en-US" dirty="0" smtClean="0"/>
              <a:t>Level I and Level II</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Packaged Product Certification</a:t>
            </a:r>
            <a:endParaRPr lang="en-US" sz="2400" dirty="0"/>
          </a:p>
        </p:txBody>
      </p:sp>
      <p:sp>
        <p:nvSpPr>
          <p:cNvPr id="4" name="TextBox 3"/>
          <p:cNvSpPr txBox="1"/>
          <p:nvPr/>
        </p:nvSpPr>
        <p:spPr>
          <a:xfrm>
            <a:off x="381000" y="317430"/>
            <a:ext cx="5105400" cy="523220"/>
          </a:xfrm>
          <a:prstGeom prst="rect">
            <a:avLst/>
          </a:prstGeom>
          <a:noFill/>
        </p:spPr>
        <p:txBody>
          <a:bodyPr wrap="square" rtlCol="0">
            <a:spAutoFit/>
          </a:bodyPr>
          <a:lstStyle/>
          <a:p>
            <a:r>
              <a:rPr lang="en-US" sz="2800" b="1" dirty="0" smtClean="0"/>
              <a:t>Conclusions</a:t>
            </a:r>
            <a:endParaRPr lang="en-US" sz="2800" b="1" dirty="0"/>
          </a:p>
        </p:txBody>
      </p:sp>
      <p:cxnSp>
        <p:nvCxnSpPr>
          <p:cNvPr id="8" name="Straight Arrow Connector 7"/>
          <p:cNvCxnSpPr/>
          <p:nvPr/>
        </p:nvCxnSpPr>
        <p:spPr>
          <a:xfrm flipH="1" flipV="1">
            <a:off x="3657600" y="1676401"/>
            <a:ext cx="2857500" cy="107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68210" y="1429986"/>
            <a:ext cx="2223390" cy="2308324"/>
          </a:xfrm>
          <a:prstGeom prst="rect">
            <a:avLst/>
          </a:prstGeom>
          <a:solidFill>
            <a:schemeClr val="accent1">
              <a:lumMod val="20000"/>
              <a:lumOff val="80000"/>
            </a:schemeClr>
          </a:solidFill>
        </p:spPr>
        <p:txBody>
          <a:bodyPr wrap="square" rtlCol="0">
            <a:spAutoFit/>
          </a:bodyPr>
          <a:lstStyle/>
          <a:p>
            <a:r>
              <a:rPr lang="en-US" dirty="0" smtClean="0"/>
              <a:t>Revenue</a:t>
            </a:r>
          </a:p>
          <a:p>
            <a:endParaRPr lang="en-US" dirty="0"/>
          </a:p>
          <a:p>
            <a:r>
              <a:rPr lang="en-US" dirty="0" smtClean="0"/>
              <a:t>Industry Relation</a:t>
            </a:r>
          </a:p>
          <a:p>
            <a:endParaRPr lang="en-US" dirty="0"/>
          </a:p>
          <a:p>
            <a:r>
              <a:rPr lang="en-US" dirty="0" smtClean="0"/>
              <a:t>Well Maintained Equipment for R&amp;D</a:t>
            </a:r>
          </a:p>
          <a:p>
            <a:endParaRPr lang="en-US" dirty="0"/>
          </a:p>
          <a:p>
            <a:r>
              <a:rPr lang="en-US" dirty="0" smtClean="0"/>
              <a:t>Name Recognition </a:t>
            </a:r>
          </a:p>
        </p:txBody>
      </p:sp>
      <p:cxnSp>
        <p:nvCxnSpPr>
          <p:cNvPr id="11" name="Straight Arrow Connector 10"/>
          <p:cNvCxnSpPr/>
          <p:nvPr/>
        </p:nvCxnSpPr>
        <p:spPr>
          <a:xfrm flipH="1" flipV="1">
            <a:off x="3352800" y="3005076"/>
            <a:ext cx="3162300" cy="18717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68210" y="4571732"/>
            <a:ext cx="2223390" cy="1477328"/>
          </a:xfrm>
          <a:prstGeom prst="rect">
            <a:avLst/>
          </a:prstGeom>
          <a:solidFill>
            <a:schemeClr val="accent1">
              <a:lumMod val="20000"/>
              <a:lumOff val="80000"/>
            </a:schemeClr>
          </a:solidFill>
        </p:spPr>
        <p:txBody>
          <a:bodyPr wrap="square" rtlCol="0">
            <a:spAutoFit/>
          </a:bodyPr>
          <a:lstStyle/>
          <a:p>
            <a:r>
              <a:rPr lang="en-US" dirty="0" smtClean="0"/>
              <a:t>Distribution  Packaging Curriculum</a:t>
            </a:r>
          </a:p>
          <a:p>
            <a:endParaRPr lang="en-US" dirty="0"/>
          </a:p>
          <a:p>
            <a:r>
              <a:rPr lang="en-US" dirty="0" smtClean="0"/>
              <a:t>Student Job Opportunities</a:t>
            </a:r>
            <a:endParaRPr lang="en-US" dirty="0"/>
          </a:p>
        </p:txBody>
      </p:sp>
    </p:spTree>
    <p:extLst>
      <p:ext uri="{BB962C8B-B14F-4D97-AF65-F5344CB8AC3E}">
        <p14:creationId xmlns:p14="http://schemas.microsoft.com/office/powerpoint/2010/main" val="7895853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ong\Documents\CBU\Packaging\PkgDept\CBUPkgLogo\CBU packaging logo small.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Pong\AppData\Local\Microsoft\Windows\INetCache\IE\SQECDRCQ\questions-answers-chemical-engineer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58081"/>
            <a:ext cx="4189412" cy="4189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655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36645" y="1300330"/>
            <a:ext cx="4114800" cy="517667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r>
              <a:rPr lang="en-US" sz="2000" b="1" dirty="0" smtClean="0"/>
              <a:t>Memphis, TN</a:t>
            </a:r>
          </a:p>
          <a:p>
            <a:pPr marL="685800" lvl="1">
              <a:buFont typeface="Courier New" panose="02070309020205020404" pitchFamily="49" charset="0"/>
              <a:buChar char="o"/>
            </a:pPr>
            <a:r>
              <a:rPr lang="en-US" sz="1800" dirty="0" smtClean="0"/>
              <a:t>Major Distribution Center</a:t>
            </a:r>
          </a:p>
          <a:p>
            <a:pPr marL="685800" lvl="1">
              <a:buFont typeface="Courier New" panose="02070309020205020404" pitchFamily="49" charset="0"/>
              <a:buChar char="o"/>
            </a:pPr>
            <a:r>
              <a:rPr lang="en-US" sz="1800" dirty="0" smtClean="0"/>
              <a:t>FedEx, International Paper</a:t>
            </a:r>
          </a:p>
          <a:p>
            <a:pPr marL="685800" lvl="1">
              <a:buFont typeface="Courier New" panose="02070309020205020404" pitchFamily="49" charset="0"/>
              <a:buChar char="o"/>
            </a:pPr>
            <a:r>
              <a:rPr lang="en-US" sz="1800" dirty="0" smtClean="0"/>
              <a:t>Medical Device Companies</a:t>
            </a:r>
          </a:p>
          <a:p>
            <a:pPr marL="400050" lvl="1" indent="0">
              <a:buNone/>
            </a:pPr>
            <a:endParaRPr lang="en-US" sz="1800" dirty="0" smtClean="0"/>
          </a:p>
          <a:p>
            <a:pPr>
              <a:buFont typeface="Courier New" panose="02070309020205020404" pitchFamily="49" charset="0"/>
              <a:buChar char="o"/>
            </a:pPr>
            <a:r>
              <a:rPr lang="en-US" sz="2000" b="1" dirty="0" smtClean="0"/>
              <a:t>Packaging Graduates</a:t>
            </a:r>
          </a:p>
          <a:p>
            <a:pPr lvl="1">
              <a:buFont typeface="Courier New" panose="02070309020205020404" pitchFamily="49" charset="0"/>
              <a:buChar char="o"/>
            </a:pPr>
            <a:r>
              <a:rPr lang="en-US" sz="1800" dirty="0" err="1" smtClean="0"/>
              <a:t>BSChE</a:t>
            </a:r>
            <a:r>
              <a:rPr lang="en-US" sz="1800" dirty="0" smtClean="0"/>
              <a:t> + Packaging Minor</a:t>
            </a:r>
          </a:p>
          <a:p>
            <a:pPr lvl="1">
              <a:buFont typeface="Courier New" panose="02070309020205020404" pitchFamily="49" charset="0"/>
              <a:buChar char="o"/>
            </a:pPr>
            <a:r>
              <a:rPr lang="en-US" sz="1800" dirty="0" smtClean="0"/>
              <a:t>BSME + Packaging Minor</a:t>
            </a:r>
          </a:p>
          <a:p>
            <a:pPr lvl="1">
              <a:buFont typeface="Courier New" panose="02070309020205020404" pitchFamily="49" charset="0"/>
              <a:buChar char="o"/>
            </a:pPr>
            <a:r>
              <a:rPr lang="en-US" sz="1800" dirty="0" smtClean="0"/>
              <a:t>BSEM Packaging Concentration</a:t>
            </a:r>
          </a:p>
          <a:p>
            <a:pPr lvl="1">
              <a:buFont typeface="Courier New" panose="02070309020205020404" pitchFamily="49" charset="0"/>
              <a:buChar char="o"/>
            </a:pPr>
            <a:r>
              <a:rPr lang="en-US" sz="1800" dirty="0" smtClean="0"/>
              <a:t>MSEM Packaging Concentration</a:t>
            </a:r>
          </a:p>
          <a:p>
            <a:pPr marL="457200" lvl="1" indent="0">
              <a:buNone/>
            </a:pPr>
            <a:endParaRPr lang="en-US" sz="1800" dirty="0" smtClean="0"/>
          </a:p>
          <a:p>
            <a:pPr>
              <a:buFont typeface="Courier New" panose="02070309020205020404" pitchFamily="49" charset="0"/>
              <a:buChar char="o"/>
            </a:pPr>
            <a:r>
              <a:rPr lang="en-US" sz="2000" b="1" dirty="0" smtClean="0"/>
              <a:t>Healthcare Packaging Consortium</a:t>
            </a:r>
          </a:p>
          <a:p>
            <a:pPr>
              <a:buFont typeface="Courier New" panose="02070309020205020404" pitchFamily="49" charset="0"/>
              <a:buChar char="o"/>
            </a:pPr>
            <a:endParaRPr lang="en-US" sz="2000" b="1" dirty="0" smtClean="0"/>
          </a:p>
          <a:p>
            <a:pPr>
              <a:buFont typeface="Courier New" panose="02070309020205020404" pitchFamily="49" charset="0"/>
              <a:buChar char="o"/>
            </a:pPr>
            <a:r>
              <a:rPr lang="en-US" sz="2000" b="1" dirty="0" smtClean="0"/>
              <a:t>ISTA Certified Packaging Lab</a:t>
            </a:r>
          </a:p>
          <a:p>
            <a:pPr marL="457200" lvl="1" indent="0">
              <a:buNone/>
            </a:pPr>
            <a:endParaRPr lang="en-US" sz="2000" dirty="0" smtClean="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7896" y="3505200"/>
            <a:ext cx="4006520" cy="3163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7895" y="1098331"/>
            <a:ext cx="3981497" cy="220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304800" y="274638"/>
            <a:ext cx="41148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t>CBU Packaging</a:t>
            </a:r>
            <a:endParaRPr lang="en-US" sz="2800" b="1" dirty="0"/>
          </a:p>
        </p:txBody>
      </p:sp>
      <p:pic>
        <p:nvPicPr>
          <p:cNvPr id="8" name="Picture 2" descr="C:\Users\Pong\Documents\CBU\Packaging\PkgDept\CBUPkgLogo\CBU packaging logo small.jpg"/>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777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317430"/>
            <a:ext cx="1143000" cy="523220"/>
          </a:xfrm>
          <a:prstGeom prst="rect">
            <a:avLst/>
          </a:prstGeom>
          <a:noFill/>
        </p:spPr>
        <p:txBody>
          <a:bodyPr wrap="square" rtlCol="0">
            <a:spAutoFit/>
          </a:bodyPr>
          <a:lstStyle/>
          <a:p>
            <a:r>
              <a:rPr lang="en-US" sz="2800" b="1" dirty="0" smtClean="0"/>
              <a:t>ISTA</a:t>
            </a:r>
            <a:endParaRPr lang="en-US" sz="2800" b="1" dirty="0"/>
          </a:p>
        </p:txBody>
      </p:sp>
      <p:sp>
        <p:nvSpPr>
          <p:cNvPr id="7" name="Content Placeholder 2"/>
          <p:cNvSpPr txBox="1">
            <a:spLocks/>
          </p:cNvSpPr>
          <p:nvPr/>
        </p:nvSpPr>
        <p:spPr>
          <a:xfrm>
            <a:off x="685800" y="1447800"/>
            <a:ext cx="8011234" cy="2438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sz="2400" dirty="0" smtClean="0">
                <a:solidFill>
                  <a:schemeClr val="tx1"/>
                </a:solidFill>
              </a:rPr>
              <a:t>International Safe Transit Association (</a:t>
            </a:r>
            <a:r>
              <a:rPr lang="en-US" sz="2400" dirty="0" smtClean="0">
                <a:solidFill>
                  <a:schemeClr val="tx1"/>
                </a:solidFill>
                <a:hlinkClick r:id="rId2"/>
              </a:rPr>
              <a:t>www.ista.org</a:t>
            </a:r>
            <a:r>
              <a:rPr lang="en-US" sz="2400" dirty="0" smtClean="0">
                <a:solidFill>
                  <a:schemeClr val="tx1"/>
                </a:solidFill>
              </a:rPr>
              <a:t>)</a:t>
            </a:r>
          </a:p>
          <a:p>
            <a:pPr marL="457200" indent="-457200" algn="l">
              <a:buFont typeface="Arial" pitchFamily="34" charset="0"/>
              <a:buChar char="•"/>
            </a:pPr>
            <a:r>
              <a:rPr lang="en-US" sz="2400" dirty="0">
                <a:solidFill>
                  <a:schemeClr val="tx1"/>
                </a:solidFill>
              </a:rPr>
              <a:t>Founded in 1948</a:t>
            </a:r>
          </a:p>
          <a:p>
            <a:pPr marL="457200" indent="-457200" algn="l">
              <a:buFont typeface="Arial" pitchFamily="34" charset="0"/>
              <a:buChar char="•"/>
            </a:pPr>
            <a:r>
              <a:rPr lang="en-US" sz="2400" dirty="0" smtClean="0">
                <a:solidFill>
                  <a:schemeClr val="tx1"/>
                </a:solidFill>
              </a:rPr>
              <a:t>Sets standards/protocols for distribution testing</a:t>
            </a:r>
          </a:p>
          <a:p>
            <a:pPr marL="457200" indent="-457200" algn="l">
              <a:buFont typeface="Arial" pitchFamily="34" charset="0"/>
              <a:buChar char="•"/>
            </a:pPr>
            <a:r>
              <a:rPr lang="en-US" sz="2400" dirty="0" smtClean="0">
                <a:solidFill>
                  <a:schemeClr val="tx1"/>
                </a:solidFill>
              </a:rPr>
              <a:t>Hosts </a:t>
            </a:r>
            <a:r>
              <a:rPr lang="en-US" sz="2400" dirty="0">
                <a:solidFill>
                  <a:schemeClr val="tx1"/>
                </a:solidFill>
              </a:rPr>
              <a:t>annual </a:t>
            </a:r>
            <a:r>
              <a:rPr lang="en-US" sz="2400" dirty="0" err="1" smtClean="0">
                <a:solidFill>
                  <a:schemeClr val="tx1"/>
                </a:solidFill>
              </a:rPr>
              <a:t>TransPack</a:t>
            </a:r>
            <a:r>
              <a:rPr lang="en-US" sz="2400" dirty="0" smtClean="0">
                <a:solidFill>
                  <a:schemeClr val="tx1"/>
                </a:solidFill>
              </a:rPr>
              <a:t> Forum</a:t>
            </a:r>
            <a:endParaRPr lang="en-US" sz="2400" dirty="0">
              <a:solidFill>
                <a:schemeClr val="tx1"/>
              </a:solidFill>
            </a:endParaRPr>
          </a:p>
          <a:p>
            <a:pPr marL="457200" indent="-457200" algn="l">
              <a:buFont typeface="Arial" pitchFamily="34" charset="0"/>
              <a:buChar char="•"/>
            </a:pPr>
            <a:r>
              <a:rPr lang="en-US" sz="2400" dirty="0" smtClean="0">
                <a:solidFill>
                  <a:schemeClr val="tx1"/>
                </a:solidFill>
              </a:rPr>
              <a:t>Certifies packaged products, test labs &amp; lab professionals</a:t>
            </a:r>
          </a:p>
        </p:txBody>
      </p:sp>
      <p:pic>
        <p:nvPicPr>
          <p:cNvPr id="5" name="Picture 2" descr="C:\Users\Pong\Documents\CBU\Packaging\PkgDept\CBUPkgLogo\CBU packaging logo small.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829" y="4397991"/>
            <a:ext cx="8135205" cy="1523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9614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79" y="152400"/>
            <a:ext cx="8877300"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C:\Users\Pong\Documents\CBU\Packaging\PkgDept\CBUPkgLogo\CBU packaging logo small.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2879" y="5867400"/>
            <a:ext cx="8847730" cy="830997"/>
          </a:xfrm>
          <a:prstGeom prst="rect">
            <a:avLst/>
          </a:prstGeom>
          <a:noFill/>
        </p:spPr>
        <p:txBody>
          <a:bodyPr wrap="square" rtlCol="0">
            <a:spAutoFit/>
          </a:bodyPr>
          <a:lstStyle/>
          <a:p>
            <a:r>
              <a:rPr lang="en-US" sz="1600" dirty="0" smtClean="0"/>
              <a:t>Note:  A university without a certified testing lab can be an ISTA member under “Supplier.”  Its faculty and staff can then be an Associate  member ($100) and its students can be a Student member ($10).  A faculty member of a non-member university cannot be an ISTA member but a student can ($30).</a:t>
            </a:r>
            <a:endParaRPr lang="en-US" sz="1600" dirty="0"/>
          </a:p>
        </p:txBody>
      </p:sp>
    </p:spTree>
    <p:extLst>
      <p:ext uri="{BB962C8B-B14F-4D97-AF65-F5344CB8AC3E}">
        <p14:creationId xmlns:p14="http://schemas.microsoft.com/office/powerpoint/2010/main" val="1145194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646280"/>
            <a:ext cx="8229600" cy="3087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C:\Users\Pong\Documents\CBU\Packaging\PkgDept\CBUPkgLogo\CBU packaging logo small.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631" y="4267200"/>
            <a:ext cx="8610600" cy="2038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5569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868362"/>
          </a:xfrm>
        </p:spPr>
        <p:txBody>
          <a:bodyPr>
            <a:normAutofit/>
          </a:bodyPr>
          <a:lstStyle/>
          <a:p>
            <a:pPr algn="l"/>
            <a:r>
              <a:rPr lang="en-US" sz="3200" b="1" dirty="0" smtClean="0"/>
              <a:t>Lab Certification</a:t>
            </a:r>
            <a:endParaRPr lang="en-US" sz="3200" b="1" dirty="0"/>
          </a:p>
        </p:txBody>
      </p:sp>
      <p:sp>
        <p:nvSpPr>
          <p:cNvPr id="6" name="TextBox 5"/>
          <p:cNvSpPr txBox="1"/>
          <p:nvPr/>
        </p:nvSpPr>
        <p:spPr>
          <a:xfrm>
            <a:off x="691012" y="990600"/>
            <a:ext cx="7842103" cy="2062103"/>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ISTA Certified Testing Lab</a:t>
            </a:r>
          </a:p>
          <a:p>
            <a:pPr marL="800100" lvl="1" indent="-342900">
              <a:buFont typeface="Arial" panose="020B0604020202020204" pitchFamily="34" charset="0"/>
              <a:buChar char="•"/>
            </a:pPr>
            <a:r>
              <a:rPr lang="en-US" sz="2000" dirty="0" smtClean="0"/>
              <a:t>Certified by test procedure</a:t>
            </a:r>
          </a:p>
          <a:p>
            <a:pPr marL="800100" lvl="1" indent="-342900">
              <a:buFont typeface="Arial" panose="020B0604020202020204" pitchFamily="34" charset="0"/>
              <a:buChar char="•"/>
            </a:pPr>
            <a:r>
              <a:rPr lang="en-US" sz="2000" dirty="0" smtClean="0"/>
              <a:t>Recertification every two years</a:t>
            </a:r>
          </a:p>
          <a:p>
            <a:pPr marL="342900" indent="-342900">
              <a:buFont typeface="Arial" panose="020B0604020202020204" pitchFamily="34" charset="0"/>
              <a:buChar char="•"/>
            </a:pPr>
            <a:r>
              <a:rPr lang="en-US" sz="2400" dirty="0" smtClean="0"/>
              <a:t>ISTA Certified Thermal Transport Lab</a:t>
            </a:r>
          </a:p>
          <a:p>
            <a:pPr marL="800100" lvl="1" indent="-342900">
              <a:buFont typeface="Arial" panose="020B0604020202020204" pitchFamily="34" charset="0"/>
              <a:buChar char="•"/>
            </a:pPr>
            <a:r>
              <a:rPr lang="en-US" sz="2000" dirty="0" smtClean="0"/>
              <a:t>Recertification every two years</a:t>
            </a:r>
          </a:p>
          <a:p>
            <a:pPr marL="800100" lvl="1" indent="-342900">
              <a:buFont typeface="Arial" panose="020B0604020202020204" pitchFamily="34" charset="0"/>
              <a:buChar char="•"/>
            </a:pPr>
            <a:r>
              <a:rPr lang="en-US" sz="2000" dirty="0" smtClean="0"/>
              <a:t>Annual submission of audit application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713" y="3250442"/>
            <a:ext cx="7646402" cy="3135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Pong\Documents\CBU\Packaging\PkgDept\CBUPkgLogo\CBU packaging logo small.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989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ong\Documents\CBU\Packaging\PkgDept\CBUPkgLogo\CBU packaging logo small.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4782" y="0"/>
            <a:ext cx="1158081" cy="11580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090" y="278156"/>
            <a:ext cx="57150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42980" y="2133600"/>
            <a:ext cx="5991220" cy="421653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Certified Packaging Lab</a:t>
            </a:r>
          </a:p>
          <a:p>
            <a:pPr marL="800100" lvl="1" indent="-342900">
              <a:buFont typeface="Arial" panose="020B0604020202020204" pitchFamily="34" charset="0"/>
              <a:buChar char="•"/>
            </a:pPr>
            <a:r>
              <a:rPr lang="en-US" sz="2000" dirty="0" smtClean="0"/>
              <a:t>431 worldwide</a:t>
            </a:r>
          </a:p>
          <a:p>
            <a:pPr marL="1257300" lvl="2" indent="-342900">
              <a:buFont typeface="Arial" panose="020B0604020202020204" pitchFamily="34" charset="0"/>
              <a:buChar char="•"/>
            </a:pPr>
            <a:r>
              <a:rPr lang="en-US" dirty="0" smtClean="0"/>
              <a:t>U.S. (221)</a:t>
            </a:r>
          </a:p>
          <a:p>
            <a:pPr marL="1257300" lvl="2" indent="-342900">
              <a:buFont typeface="Arial" panose="020B0604020202020204" pitchFamily="34" charset="0"/>
              <a:buChar char="•"/>
            </a:pPr>
            <a:r>
              <a:rPr lang="en-US" dirty="0" smtClean="0"/>
              <a:t>China (90)</a:t>
            </a:r>
          </a:p>
          <a:p>
            <a:pPr marL="1257300" lvl="2" indent="-342900">
              <a:buFont typeface="Arial" panose="020B0604020202020204" pitchFamily="34" charset="0"/>
              <a:buChar char="•"/>
            </a:pPr>
            <a:endParaRPr lang="en-US" dirty="0"/>
          </a:p>
          <a:p>
            <a:pPr marL="1257300" lvl="2" indent="-342900">
              <a:buFont typeface="Arial" panose="020B0604020202020204" pitchFamily="34" charset="0"/>
              <a:buChar char="•"/>
            </a:pPr>
            <a:r>
              <a:rPr lang="en-US" dirty="0" smtClean="0"/>
              <a:t>Mexico (9)</a:t>
            </a:r>
          </a:p>
          <a:p>
            <a:pPr marL="1257300" lvl="2" indent="-342900">
              <a:buFont typeface="Arial" panose="020B0604020202020204" pitchFamily="34" charset="0"/>
              <a:buChar char="•"/>
            </a:pPr>
            <a:r>
              <a:rPr lang="en-US" dirty="0" smtClean="0"/>
              <a:t>France, Germany, Republic of Korea (6 each)</a:t>
            </a:r>
          </a:p>
          <a:p>
            <a:pPr marL="1257300" lvl="2" indent="-342900">
              <a:buFont typeface="Arial" panose="020B0604020202020204" pitchFamily="34" charset="0"/>
              <a:buChar char="•"/>
            </a:pPr>
            <a:r>
              <a:rPr lang="en-US" dirty="0" smtClean="0"/>
              <a:t>India, Italy (5 each)</a:t>
            </a:r>
          </a:p>
          <a:p>
            <a:pPr marL="1257300" lvl="2" indent="-342900">
              <a:buFont typeface="Arial" panose="020B0604020202020204" pitchFamily="34" charset="0"/>
              <a:buChar char="•"/>
            </a:pPr>
            <a:r>
              <a:rPr lang="en-US" dirty="0" smtClean="0"/>
              <a:t>Brazil, Indonesia, Ireland, Thailand (2 each)</a:t>
            </a:r>
          </a:p>
          <a:p>
            <a:pPr marL="1257300" lvl="2" indent="-342900">
              <a:buFont typeface="Arial" panose="020B0604020202020204" pitchFamily="34" charset="0"/>
              <a:buChar char="•"/>
            </a:pPr>
            <a:r>
              <a:rPr lang="en-US" dirty="0" smtClean="0"/>
              <a:t>Belgium, Denmark, Finland, Switzerland (1 each)</a:t>
            </a:r>
          </a:p>
          <a:p>
            <a:pPr marL="1257300" lvl="2" indent="-342900">
              <a:buFont typeface="Arial" panose="020B0604020202020204" pitchFamily="34" charset="0"/>
              <a:buChar char="•"/>
            </a:pPr>
            <a:endParaRPr lang="en-US" dirty="0"/>
          </a:p>
          <a:p>
            <a:pPr marL="342900" indent="-342900">
              <a:buFont typeface="Arial" panose="020B0604020202020204" pitchFamily="34" charset="0"/>
              <a:buChar char="•"/>
            </a:pPr>
            <a:r>
              <a:rPr lang="en-US" sz="2400" dirty="0" smtClean="0"/>
              <a:t>Certified Thermal Transport Lab</a:t>
            </a:r>
          </a:p>
          <a:p>
            <a:pPr marL="800100" lvl="1" indent="-342900">
              <a:buFont typeface="Arial" panose="020B0604020202020204" pitchFamily="34" charset="0"/>
              <a:buChar char="•"/>
            </a:pPr>
            <a:r>
              <a:rPr lang="en-US" sz="2000" dirty="0" smtClean="0"/>
              <a:t>4 worldwide</a:t>
            </a:r>
          </a:p>
          <a:p>
            <a:pPr marL="1257300" lvl="2" indent="-342900">
              <a:buFont typeface="Arial" panose="020B0604020202020204" pitchFamily="34" charset="0"/>
              <a:buChar char="•"/>
            </a:pPr>
            <a:r>
              <a:rPr lang="en-US" dirty="0" smtClean="0"/>
              <a:t>U.S. (4)  </a:t>
            </a:r>
            <a:r>
              <a:rPr lang="en-US" sz="1600" dirty="0" smtClean="0"/>
              <a:t>-- CA (1), NJ (2), OH (1)</a:t>
            </a:r>
          </a:p>
        </p:txBody>
      </p:sp>
      <p:pic>
        <p:nvPicPr>
          <p:cNvPr id="1028" name="Picture 4" descr="C:\Users\Pong\Documents\Packaging\Logo LetterHead\ISTACertLabLogo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667000"/>
            <a:ext cx="2222162" cy="928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485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3210</TotalTime>
  <Words>1572</Words>
  <Application>Microsoft Office PowerPoint</Application>
  <PresentationFormat>On-screen Show (4:3)</PresentationFormat>
  <Paragraphs>286</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ISTA Lab, People, and Packaged Product Certifications</vt:lpstr>
      <vt:lpstr>PowerPoint Presentation</vt:lpstr>
      <vt:lpstr>PowerPoint Presentation</vt:lpstr>
      <vt:lpstr>PowerPoint Presentation</vt:lpstr>
      <vt:lpstr>PowerPoint Presentation</vt:lpstr>
      <vt:lpstr>PowerPoint Presentation</vt:lpstr>
      <vt:lpstr>PowerPoint Presentation</vt:lpstr>
      <vt:lpstr>Lab Certification</vt:lpstr>
      <vt:lpstr>PowerPoint Presentation</vt:lpstr>
      <vt:lpstr>Equipment Verification Form</vt:lpstr>
      <vt:lpstr>PowerPoint Presentation</vt:lpstr>
      <vt:lpstr>PowerPoint Presentation</vt:lpstr>
      <vt:lpstr>PowerPoint Presentation</vt:lpstr>
      <vt:lpstr>PowerPoint Presentation</vt:lpstr>
      <vt:lpstr>PowerPoint Presentation</vt:lpstr>
      <vt:lpstr>Lab Technician Form</vt:lpstr>
      <vt:lpstr>PowerPoint Presentation</vt:lpstr>
      <vt:lpstr>PowerPoint Presentation</vt:lpstr>
      <vt:lpstr>PowerPoint Presentation</vt:lpstr>
      <vt:lpstr>PowerPoint Presentation</vt:lpstr>
      <vt:lpstr>PowerPoint Presentation</vt:lpstr>
      <vt:lpstr>PowerPoint Presentation</vt:lpstr>
      <vt:lpstr>CPLP</vt:lpstr>
      <vt:lpstr>PowerPoint Presentation</vt:lpstr>
      <vt:lpstr>CPLP  Contents</vt:lpstr>
      <vt:lpstr>PowerPoint Presentation</vt:lpstr>
      <vt:lpstr>PowerPoint Presentation</vt:lpstr>
      <vt:lpstr>PowerPoint Presentation</vt:lpstr>
      <vt:lpstr>PowerPoint Presentation</vt:lpstr>
      <vt:lpstr>CTP (Certified Thermal Professional) </vt:lpstr>
      <vt:lpstr>Package Certification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ISTA Test Procedures and Protocols</dc:title>
  <dc:creator>Pong Malasri-CBU</dc:creator>
  <cp:lastModifiedBy>Pong Innerpeace</cp:lastModifiedBy>
  <cp:revision>175</cp:revision>
  <cp:lastPrinted>2015-01-25T23:05:57Z</cp:lastPrinted>
  <dcterms:created xsi:type="dcterms:W3CDTF">2012-12-31T14:47:08Z</dcterms:created>
  <dcterms:modified xsi:type="dcterms:W3CDTF">2016-06-14T05:07:05Z</dcterms:modified>
</cp:coreProperties>
</file>