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15.xml" ContentType="application/vnd.openxmlformats-officedocument.presentationml.notesSlide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notesSlides/notesSlide16.xml" ContentType="application/vnd.openxmlformats-officedocument.presentationml.notesSlide+xml"/>
  <Override PartName="/ppt/comments/comment7.xml" ContentType="application/vnd.openxmlformats-officedocument.presentationml.comments+xml"/>
  <Override PartName="/ppt/notesSlides/notesSlide17.xml" ContentType="application/vnd.openxmlformats-officedocument.presentationml.notesSlide+xml"/>
  <Override PartName="/ppt/comments/comment8.xml" ContentType="application/vnd.openxmlformats-officedocument.presentationml.comment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04" r:id="rId1"/>
  </p:sldMasterIdLst>
  <p:notesMasterIdLst>
    <p:notesMasterId r:id="rId35"/>
  </p:notesMasterIdLst>
  <p:handoutMasterIdLst>
    <p:handoutMasterId r:id="rId36"/>
  </p:handoutMasterIdLst>
  <p:sldIdLst>
    <p:sldId id="256" r:id="rId2"/>
    <p:sldId id="349" r:id="rId3"/>
    <p:sldId id="347" r:id="rId4"/>
    <p:sldId id="348" r:id="rId5"/>
    <p:sldId id="272" r:id="rId6"/>
    <p:sldId id="273" r:id="rId7"/>
    <p:sldId id="258" r:id="rId8"/>
    <p:sldId id="294" r:id="rId9"/>
    <p:sldId id="300" r:id="rId10"/>
    <p:sldId id="264" r:id="rId11"/>
    <p:sldId id="279" r:id="rId12"/>
    <p:sldId id="352" r:id="rId13"/>
    <p:sldId id="357" r:id="rId14"/>
    <p:sldId id="263" r:id="rId15"/>
    <p:sldId id="320" r:id="rId16"/>
    <p:sldId id="312" r:id="rId17"/>
    <p:sldId id="313" r:id="rId18"/>
    <p:sldId id="355" r:id="rId19"/>
    <p:sldId id="345" r:id="rId20"/>
    <p:sldId id="346" r:id="rId21"/>
    <p:sldId id="338" r:id="rId22"/>
    <p:sldId id="358" r:id="rId23"/>
    <p:sldId id="315" r:id="rId24"/>
    <p:sldId id="317" r:id="rId25"/>
    <p:sldId id="353" r:id="rId26"/>
    <p:sldId id="351" r:id="rId27"/>
    <p:sldId id="354" r:id="rId28"/>
    <p:sldId id="359" r:id="rId29"/>
    <p:sldId id="360" r:id="rId30"/>
    <p:sldId id="361" r:id="rId31"/>
    <p:sldId id="362" r:id="rId32"/>
    <p:sldId id="363" r:id="rId33"/>
    <p:sldId id="364" r:id="rId34"/>
  </p:sldIdLst>
  <p:sldSz cx="9144000" cy="5715000" type="screen16x10"/>
  <p:notesSz cx="9313863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msak Thamthitiwat" initials="ST" lastIdx="12" clrIdx="0">
    <p:extLst/>
  </p:cmAuthor>
  <p:cmAuthor id="2" name="lenovo" initials="l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08B6C"/>
    <a:srgbClr val="FF00FF"/>
    <a:srgbClr val="FF66CC"/>
    <a:srgbClr val="68EE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5374" autoAdjust="0"/>
  </p:normalViewPr>
  <p:slideViewPr>
    <p:cSldViewPr snapToGrid="0">
      <p:cViewPr>
        <p:scale>
          <a:sx n="80" d="100"/>
          <a:sy n="80" d="100"/>
        </p:scale>
        <p:origin x="-990" y="-8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2-24T19:22:56.733" idx="2">
    <p:pos x="5409" y="1288"/>
    <p:text>พี่ปั้นคับ ตรงนี้ annually หรือเปล่าครับ ถ้าใช่ก็ปรับเป็น "Caused 7.5 million deaths and 57 million disabled persons worldwide per year"</p:text>
    <p:extLst mod="1"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2-24T19:26:05.236" idx="3">
    <p:pos x="4081" y="283"/>
    <p:text>ตรงนี้ไม่ชัดว่า Background เฉพาะของพื้นที่หรืออย่างไร จริงๆ แล้ว background เริ่มต้นมาตั้งแต่slide ที่ 3 แล้ว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2-24T19:28:07.556" idx="4">
    <p:pos x="5760" y="80"/>
    <p:text>ควรแก้เป็น Objectives (เติม s ด้วย)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2-24T19:53:56.099" idx="6">
    <p:pos x="5760" y="724"/>
    <p:text>Pan, you should show median age here to give the audience some clue about the age distribution.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2-24T19:55:06.231" idx="7">
    <p:pos x="10" y="17"/>
    <p:text>Pan, I would suggest that you change the 'uneducated' to 'no formal education'. For income in baht, I would add a footnote about the exchange rate in dollar, e.g. '*35.71 Baht = 1 US Dollar as of 24 February 2016'</p:text>
    <p:extLst mod="1">
      <p:ext uri="{C676402C-5697-4E1C-873F-D02D1690AC5C}">
        <p15:threadingInfo xmlns:p15="http://schemas.microsoft.com/office/powerpoint/2012/main" timeZoneBias="-42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2-24T19:59:05.712" idx="8">
    <p:pos x="801" y="2743"/>
    <p:text>Pan, I switched the order between 'poor-controlled and well-controlled' to be consistent with the title of slide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2-24T20:27:05.639" idx="11">
    <p:pos x="4858" y="25"/>
    <p:text>I would change the title of this slide to 'Multivariate Analysis to Determine Factors Associated with Glycemic Contol in T2DM Patients'</p:text>
    <p:extLst mod="1">
      <p:ext uri="{C676402C-5697-4E1C-873F-D02D1690AC5C}">
        <p15:threadingInfo xmlns:p15="http://schemas.microsoft.com/office/powerpoint/2012/main" timeZoneBias="-42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2-24T20:30:13.433" idx="12">
    <p:pos x="4628" y="-439"/>
    <p:text>I would change the title of this slide to 'Multivariate Analysis to Determine Factors Associated with Blood Pressure Contol in Hypertensive Patients'</p:text>
    <p:extLst mod="1">
      <p:ext uri="{C676402C-5697-4E1C-873F-D02D1690AC5C}">
        <p15:threadingInfo xmlns:p15="http://schemas.microsoft.com/office/powerpoint/2012/main" timeZoneBias="-4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36007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5701" y="1"/>
            <a:ext cx="4036007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92BAF-6014-421B-8517-B5262840CE60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036007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5701" y="6513910"/>
            <a:ext cx="4036007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DAA8C0-63B5-489B-A6C6-160E9E75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891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36007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5701" y="1"/>
            <a:ext cx="4036007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1E370-FF28-4883-B158-C20BEFB7DC4F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05113" y="857250"/>
            <a:ext cx="3703637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1387" y="3300412"/>
            <a:ext cx="745109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036007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5701" y="6513910"/>
            <a:ext cx="4036007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C88B70-FCC4-44E0-80FB-D16ABAA15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25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1DF19-39AE-4286-ACEC-83122BF789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29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83D00-5311-40E5-8650-64E87E3829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45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12E96-6D5B-4289-809E-A63944BCD3E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130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2805113" y="857250"/>
            <a:ext cx="3703637" cy="2314575"/>
          </a:xfrm>
        </p:spPr>
        <p:txBody>
          <a:bodyPr/>
          <a:lstStyle/>
          <a:p>
            <a:endParaRPr/>
          </a:p>
        </p:txBody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744984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2805113" y="857250"/>
            <a:ext cx="3703637" cy="2314575"/>
          </a:xfrm>
        </p:spPr>
        <p:txBody>
          <a:bodyPr/>
          <a:lstStyle/>
          <a:p>
            <a:endParaRPr/>
          </a:p>
        </p:txBody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Sample size  =</a:t>
            </a:r>
          </a:p>
          <a:p>
            <a:r>
              <a:rPr lang="en-US" dirty="0" smtClean="0"/>
              <a:t>178</a:t>
            </a:r>
            <a:r>
              <a:rPr lang="en-US" baseline="0" dirty="0" smtClean="0"/>
              <a:t> DM</a:t>
            </a:r>
          </a:p>
          <a:p>
            <a:r>
              <a:rPr lang="en-US" baseline="0" dirty="0" smtClean="0"/>
              <a:t>HT 197</a:t>
            </a:r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DF006-2875-4350-AB90-FAEBE6E0EEB9}" type="slidenum">
              <a:rPr lang="th-TH" smtClean="0"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042873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92733-D0FF-4329-901B-780BB047D6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1617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32C0F-42E7-4822-A847-6CE746F59F2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4645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F5A8D-F8BF-46D1-92B6-739F9FFF19A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269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82D284-7AE5-4EA9-B9F0-8C50FF84743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480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196C99-4500-4CE0-AC3F-00602425BB2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1593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879AE5-CDC5-4E23-AA1A-5803EF1CDFD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1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26DDA-9D06-40CA-A331-BF375D4E92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117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FB9E61-775B-4F0A-9BCE-32E0A414C24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230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417D7F-F584-4C35-9320-C8FD3D229E3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6302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88B70-FCC4-44E0-80FB-D16ABAA156A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753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88B70-FCC4-44E0-80FB-D16ABAA156A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180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249AD-B382-4438-928A-2B29E9298E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750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0638" y="523875"/>
            <a:ext cx="4192587" cy="2619375"/>
          </a:xfrm>
        </p:spPr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4F3E8-81E5-478C-B878-87666174798F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21734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05113" y="857250"/>
            <a:ext cx="3703637" cy="2314575"/>
          </a:xfrm>
        </p:spPr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มีประเด็นใดบ้างที่ทำให้</a:t>
            </a:r>
            <a:r>
              <a:rPr lang="en-US" baseline="0" dirty="0" smtClean="0"/>
              <a:t> community </a:t>
            </a:r>
            <a:r>
              <a:rPr lang="th-TH" baseline="0" dirty="0" smtClean="0"/>
              <a:t>ต่างจาก </a:t>
            </a:r>
            <a:r>
              <a:rPr lang="en-US" baseline="0" dirty="0" smtClean="0"/>
              <a:t>hospital</a:t>
            </a:r>
            <a:r>
              <a:rPr lang="th-TH" baseline="0" dirty="0" smtClean="0"/>
              <a:t>  พูดประเดนกว้างๆ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88B70-FCC4-44E0-80FB-D16ABAA156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819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C449DE-3226-4F04-B256-A589554ADB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588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96F3A-F132-4586-9EE3-3FE262F2D90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98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F0CCC2-AF0B-434B-8C26-98E9E7201B1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043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0638" y="523875"/>
            <a:ext cx="4192587" cy="2619375"/>
          </a:xfrm>
        </p:spPr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en-US" sz="1800" dirty="0" smtClean="0"/>
              <a:t>Patient that selected to be volunteer in this project must have criteria about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4F3E8-81E5-478C-B878-87666174798F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04114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0E28-D847-42E2-AA5B-22F4240B635C}" type="datetime1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7062C-F120-4BD8-8219-420F12A5CA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60994-319B-4986-8D4D-4C31E3844451}" type="datetime1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7062C-F120-4BD8-8219-420F12A5CA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2"/>
            <a:ext cx="1971675" cy="4843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04272"/>
            <a:ext cx="5800725" cy="48431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84699-B623-4616-9C33-36DB86006BAC}" type="datetime1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7062C-F120-4BD8-8219-420F12A5CA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4940-35A0-450A-83FF-7CE8693552D3}" type="datetime1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7062C-F120-4BD8-8219-420F12A5CA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4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4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257C-21C8-4AB4-A0F5-8C4D51F0FDB6}" type="datetime1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7062C-F120-4BD8-8219-420F12A5CA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7D2F-8539-4B83-9196-B3D088F3C95E}" type="datetime1">
              <a:rPr lang="en-US" smtClean="0"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7062C-F120-4BD8-8219-420F12A5CA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2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F3CEA-66FE-495F-9CB6-625737F2918A}" type="datetime1">
              <a:rPr lang="en-US" smtClean="0"/>
              <a:t>3/11/2016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7062C-F120-4BD8-8219-420F12A5CA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9A1B5-8466-47B5-B2BF-54FF52744A01}" type="datetime1">
              <a:rPr lang="en-US" smtClean="0"/>
              <a:t>3/11/2016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7062C-F120-4BD8-8219-420F12A5CA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AE99D-DE2F-4C43-BA3A-3BBB15EC6BCF}" type="datetime1">
              <a:rPr lang="en-US" smtClean="0"/>
              <a:t>3/11/2016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7062C-F120-4BD8-8219-420F12A5CA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1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0B575-5AFE-45FF-850D-EA3CB584E093}" type="datetime1">
              <a:rPr lang="en-US" smtClean="0"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7062C-F120-4BD8-8219-420F12A5CA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1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D4A3-C306-4B09-8C81-FF70ABE8E417}" type="datetime1">
              <a:rPr lang="en-US" smtClean="0"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7062C-F120-4BD8-8219-420F12A5CA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40000"/>
                <a:lumOff val="60000"/>
              </a:schemeClr>
            </a:gs>
            <a:gs pos="0">
              <a:schemeClr val="accent3">
                <a:lumMod val="95000"/>
                <a:lumOff val="5000"/>
              </a:schemeClr>
            </a:gs>
            <a:gs pos="58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2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6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CA945-797E-4F5D-92BF-D9B2E8D4B7FB}" type="datetime1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60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7062C-F120-4BD8-8219-420F12A5CA4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1552"/>
            <a:ext cx="7772400" cy="1989667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rPr>
              <a:t>Factors associated with blood </a:t>
            </a:r>
            <a:r>
              <a:rPr lang="en-US" sz="3200" b="1" dirty="0" smtClean="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rPr>
              <a:t>pressure control in hypertensive </a:t>
            </a:r>
            <a:r>
              <a:rPr lang="en-US" sz="3200" b="1" dirty="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rPr>
              <a:t>patients </a:t>
            </a:r>
            <a:r>
              <a:rPr lang="en-US" sz="3200" b="1" dirty="0" smtClean="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rPr>
              <a:t>and glycemic control in </a:t>
            </a:r>
            <a:r>
              <a:rPr lang="en-US" sz="3200" b="1" dirty="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rPr>
              <a:t>type 2 diabetes in </a:t>
            </a:r>
            <a:r>
              <a:rPr lang="en-US" sz="3200" b="1" dirty="0" smtClean="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rPr>
              <a:t>rural community in central </a:t>
            </a:r>
            <a:r>
              <a:rPr lang="en-US" sz="3200" b="1" dirty="0" smtClean="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rPr>
              <a:t>Thailand</a:t>
            </a:r>
            <a:r>
              <a:rPr lang="en-US" sz="2800" b="1" dirty="0" smtClean="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latin typeface="Gill Sans MT" pitchFamily="34" charset="0"/>
                <a:cs typeface="Angsana New" pitchFamily="18" charset="-34"/>
              </a:rPr>
            </a:b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143000" y="4117948"/>
            <a:ext cx="6858000" cy="1379802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Gill Sans MT" pitchFamily="34" charset="0"/>
                <a:cs typeface="Angsana New" pitchFamily="18" charset="-34"/>
              </a:rPr>
              <a:t>5</a:t>
            </a:r>
            <a:r>
              <a:rPr lang="en-US" b="1" baseline="30000" dirty="0">
                <a:solidFill>
                  <a:srgbClr val="FFFF00"/>
                </a:solidFill>
                <a:latin typeface="Gill Sans MT" pitchFamily="34" charset="0"/>
                <a:cs typeface="Angsana New" pitchFamily="18" charset="-34"/>
              </a:rPr>
              <a:t>th</a:t>
            </a:r>
            <a:r>
              <a:rPr lang="en-US" b="1" dirty="0">
                <a:solidFill>
                  <a:srgbClr val="FFFF00"/>
                </a:solidFill>
                <a:latin typeface="Gill Sans MT" pitchFamily="34" charset="0"/>
                <a:cs typeface="Angsana New" pitchFamily="18" charset="-34"/>
              </a:rPr>
              <a:t> Year Medical Students</a:t>
            </a:r>
            <a:br>
              <a:rPr lang="en-US" b="1" dirty="0">
                <a:solidFill>
                  <a:srgbClr val="FFFF00"/>
                </a:solidFill>
                <a:latin typeface="Gill Sans MT" pitchFamily="34" charset="0"/>
                <a:cs typeface="Angsana New" pitchFamily="18" charset="-34"/>
              </a:rPr>
            </a:br>
            <a:r>
              <a:rPr lang="en-US" b="1" dirty="0" err="1">
                <a:solidFill>
                  <a:srgbClr val="FFFF00"/>
                </a:solidFill>
                <a:latin typeface="Gill Sans MT" pitchFamily="34" charset="0"/>
                <a:cs typeface="Angsana New" pitchFamily="18" charset="-34"/>
              </a:rPr>
              <a:t>Phramongkutklao</a:t>
            </a:r>
            <a:r>
              <a:rPr lang="en-US" b="1" dirty="0">
                <a:solidFill>
                  <a:srgbClr val="FFFF00"/>
                </a:solidFill>
                <a:latin typeface="Gill Sans MT" pitchFamily="34" charset="0"/>
                <a:cs typeface="Angsana New" pitchFamily="18" charset="-34"/>
              </a:rPr>
              <a:t> College of Medicine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7062C-F120-4BD8-8219-420F12A5CA4B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2" descr="C:\Users\Nan1980\Desktop\ทช งานรพ\ทช กิต\PCM transparen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550" y="209482"/>
            <a:ext cx="1200463" cy="1337368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Picture 2" descr="C:\Downloads\PMK transpar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84580" y="130007"/>
            <a:ext cx="1200192" cy="1368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latin typeface="Gill Sans MT" pitchFamily="34" charset="0"/>
              </a:rPr>
              <a:t>Inclusion criteria</a:t>
            </a:r>
            <a:endParaRPr lang="th-TH" sz="4000" b="1" dirty="0">
              <a:latin typeface="Gill Sans MT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54456" y="3271279"/>
            <a:ext cx="7196554" cy="266937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Pregnancy or lactation</a:t>
            </a:r>
          </a:p>
          <a:p>
            <a:r>
              <a:rPr lang="en-US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Not consent  </a:t>
            </a:r>
            <a:endParaRPr lang="en-US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Unable to communicate  </a:t>
            </a:r>
            <a:endParaRPr lang="en-US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Content Placeholder 2"/>
          <p:cNvSpPr/>
          <p:nvPr/>
        </p:nvSpPr>
        <p:spPr>
          <a:xfrm>
            <a:off x="628650" y="1369568"/>
            <a:ext cx="8208912" cy="118299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75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75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75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75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Age &gt; 20 years old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History </a:t>
            </a:r>
            <a:r>
              <a:rPr lang="en-US" sz="2800" dirty="0">
                <a:solidFill>
                  <a:schemeClr val="tx1"/>
                </a:solidFill>
                <a:latin typeface="Gill Sans MT" panose="020B0502020104020203" pitchFamily="34" charset="0"/>
              </a:rPr>
              <a:t>of </a:t>
            </a:r>
            <a:r>
              <a:rPr lang="en-US" sz="28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hypertension and/or </a:t>
            </a:r>
            <a:r>
              <a:rPr lang="en-US" sz="2800" dirty="0">
                <a:solidFill>
                  <a:schemeClr val="tx1"/>
                </a:solidFill>
                <a:latin typeface="Gill Sans MT" panose="020B0502020104020203" pitchFamily="34" charset="0"/>
              </a:rPr>
              <a:t>T2DM </a:t>
            </a:r>
            <a:endParaRPr lang="en-US" sz="2800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Stay </a:t>
            </a:r>
            <a:r>
              <a:rPr lang="en-US" sz="2800" dirty="0">
                <a:solidFill>
                  <a:schemeClr val="tx1"/>
                </a:solidFill>
                <a:latin typeface="Gill Sans MT" panose="020B0502020104020203" pitchFamily="34" charset="0"/>
              </a:rPr>
              <a:t>in community while </a:t>
            </a:r>
            <a:r>
              <a:rPr lang="en-US" sz="28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data are collected</a:t>
            </a:r>
            <a:endParaRPr lang="en-US" sz="28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Title 1"/>
          <p:cNvSpPr/>
          <p:nvPr/>
        </p:nvSpPr>
        <p:spPr>
          <a:xfrm>
            <a:off x="0" y="2749309"/>
            <a:ext cx="9144000" cy="10439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Exclusion criteria</a:t>
            </a:r>
            <a:endParaRPr lang="th-TH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72833"/>
            <a:ext cx="9144000" cy="1296736"/>
            <a:chOff x="0" y="12769"/>
            <a:chExt cx="9144000" cy="1556082"/>
          </a:xfrm>
        </p:grpSpPr>
        <p:sp>
          <p:nvSpPr>
            <p:cNvPr id="8" name="Title 1"/>
            <p:cNvSpPr/>
            <p:nvPr/>
          </p:nvSpPr>
          <p:spPr>
            <a:xfrm>
              <a:off x="0" y="273450"/>
              <a:ext cx="9144000" cy="1295401"/>
            </a:xfrm>
            <a:prstGeom prst="rect">
              <a:avLst/>
            </a:prstGeom>
            <a:gradFill rotWithShape="1">
              <a:gsLst>
                <a:gs pos="100000">
                  <a:schemeClr val="bg2">
                    <a:lumMod val="60000"/>
                    <a:lumOff val="40000"/>
                  </a:schemeClr>
                </a:gs>
                <a:gs pos="80000">
                  <a:schemeClr val="tx1">
                    <a:lumMod val="85000"/>
                    <a:lumOff val="15000"/>
                    <a:alpha val="0"/>
                  </a:schemeClr>
                </a:gs>
              </a:gsLst>
              <a:lin ang="5400000" scaled="1"/>
            </a:gradFill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SzPct val="100000"/>
                <a:buFontTx/>
                <a:buNone/>
              </a:pPr>
              <a:endParaRPr kumimoji="0" lang="en-US" sz="4400" b="1" i="0" u="none" strike="noStrike" kern="1200" cap="none" spc="0" baseline="0" noProof="0" dirty="0">
                <a:solidFill>
                  <a:srgbClr val="92D050"/>
                </a:solidFill>
                <a:effectLst/>
                <a:latin typeface="Gill Sans MT" pitchFamily="34" charset="0"/>
                <a:ea typeface="+mj-ea"/>
                <a:cs typeface="Arial" pitchFamily="34" charset="0"/>
              </a:endParaRPr>
            </a:p>
          </p:txBody>
        </p:sp>
        <p:pic>
          <p:nvPicPr>
            <p:cNvPr id="9" name="Picture 2" descr="C:\Users\Nan1980\Desktop\ทช งานรพ\ทช กิต\PCM transparent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911651" y="12769"/>
              <a:ext cx="925911" cy="129540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</p:pic>
      </p:grpSp>
      <p:sp>
        <p:nvSpPr>
          <p:cNvPr id="11" name="Title 1"/>
          <p:cNvSpPr/>
          <p:nvPr/>
        </p:nvSpPr>
        <p:spPr>
          <a:xfrm>
            <a:off x="0" y="2731529"/>
            <a:ext cx="9144000" cy="1079500"/>
          </a:xfrm>
          <a:prstGeom prst="rect">
            <a:avLst/>
          </a:prstGeom>
          <a:gradFill rotWithShape="1">
            <a:gsLst>
              <a:gs pos="100000">
                <a:schemeClr val="bg2">
                  <a:lumMod val="60000"/>
                  <a:lumOff val="40000"/>
                </a:schemeClr>
              </a:gs>
              <a:gs pos="80000">
                <a:schemeClr val="tx1">
                  <a:lumMod val="85000"/>
                  <a:lumOff val="15000"/>
                  <a:alpha val="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mar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SzPct val="100000"/>
              <a:buFontTx/>
              <a:buNone/>
            </a:pPr>
            <a:endParaRPr kumimoji="0" lang="en-US" sz="4400" b="1" i="0" u="none" strike="noStrike" kern="1200" cap="none" spc="0" baseline="0" noProof="0" dirty="0">
              <a:solidFill>
                <a:srgbClr val="92D050"/>
              </a:solidFill>
              <a:effectLst/>
              <a:latin typeface="Gill Sans MT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7062C-F120-4BD8-8219-420F12A5CA4B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latin typeface="Gill Sans MT" panose="020B0502020104020203" pitchFamily="34" charset="0"/>
              </a:rPr>
              <a:t>Questionnaire</a:t>
            </a:r>
            <a:endParaRPr lang="th-TH" sz="4000" b="1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84" y="1667578"/>
            <a:ext cx="8372104" cy="3327756"/>
          </a:xfrm>
          <a:noFill/>
        </p:spPr>
        <p:txBody>
          <a:bodyPr>
            <a:normAutofit/>
          </a:bodyPr>
          <a:lstStyle/>
          <a:p>
            <a:r>
              <a:rPr lang="en-US" dirty="0">
                <a:latin typeface="Gill Sans MT" pitchFamily="34" charset="0"/>
              </a:rPr>
              <a:t>A</a:t>
            </a:r>
            <a:r>
              <a:rPr lang="en-US" dirty="0" smtClean="0">
                <a:solidFill>
                  <a:schemeClr val="tx1"/>
                </a:solidFill>
                <a:latin typeface="Gill Sans MT" pitchFamily="34" charset="0"/>
              </a:rPr>
              <a:t>dapted </a:t>
            </a:r>
            <a:r>
              <a:rPr lang="en-US" dirty="0">
                <a:solidFill>
                  <a:schemeClr val="tx1"/>
                </a:solidFill>
                <a:latin typeface="Gill Sans MT" pitchFamily="34" charset="0"/>
              </a:rPr>
              <a:t>from National Health Security Office</a:t>
            </a:r>
            <a:r>
              <a:rPr lang="th-TH" dirty="0">
                <a:solidFill>
                  <a:schemeClr val="tx1"/>
                </a:solidFill>
                <a:latin typeface="Gill Sans MT" pitchFamily="34" charset="0"/>
              </a:rPr>
              <a:t> </a:t>
            </a:r>
            <a:r>
              <a:rPr lang="en-US" baseline="30000" dirty="0">
                <a:latin typeface="Gill Sans MT" pitchFamily="34" charset="0"/>
              </a:rPr>
              <a:t>1</a:t>
            </a:r>
            <a:endParaRPr lang="en-US" baseline="30000" dirty="0">
              <a:solidFill>
                <a:schemeClr val="tx1"/>
              </a:solidFill>
              <a:latin typeface="Gill Sans MT" pitchFamily="34" charset="0"/>
            </a:endParaRPr>
          </a:p>
          <a:p>
            <a:pPr>
              <a:lnSpc>
                <a:spcPct val="130000"/>
              </a:lnSpc>
            </a:pPr>
            <a:r>
              <a:rPr lang="en-US" dirty="0">
                <a:solidFill>
                  <a:schemeClr val="tx1"/>
                </a:solidFill>
                <a:latin typeface="Gill Sans MT" pitchFamily="34" charset="0"/>
              </a:rPr>
              <a:t>The eight-item </a:t>
            </a:r>
            <a:r>
              <a:rPr lang="en-US" dirty="0" err="1">
                <a:solidFill>
                  <a:schemeClr val="tx1"/>
                </a:solidFill>
                <a:latin typeface="Gill Sans MT" pitchFamily="34" charset="0"/>
              </a:rPr>
              <a:t>Morisky</a:t>
            </a:r>
            <a:r>
              <a:rPr lang="en-US" dirty="0">
                <a:solidFill>
                  <a:schemeClr val="tx1"/>
                </a:solidFill>
                <a:latin typeface="Gill Sans MT" pitchFamily="34" charset="0"/>
              </a:rPr>
              <a:t> Medication Adherence Scale </a:t>
            </a:r>
            <a:r>
              <a:rPr lang="en-US" dirty="0" smtClean="0">
                <a:solidFill>
                  <a:schemeClr val="tx1"/>
                </a:solidFill>
                <a:latin typeface="Gill Sans MT" pitchFamily="34" charset="0"/>
              </a:rPr>
              <a:t>(MMAS-8)</a:t>
            </a:r>
            <a:r>
              <a:rPr lang="en-US" baseline="30000" dirty="0" smtClean="0">
                <a:solidFill>
                  <a:schemeClr val="tx1"/>
                </a:solidFill>
                <a:latin typeface="Gill Sans MT" pitchFamily="34" charset="0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Gill Sans MT" pitchFamily="34" charset="0"/>
              </a:rPr>
              <a:t> (Cronbach’s Alpha = 0.61) </a:t>
            </a:r>
            <a:r>
              <a:rPr lang="en-US" dirty="0">
                <a:latin typeface="Gill Sans MT" pitchFamily="34" charset="0"/>
              </a:rPr>
              <a:t>to describe the medication taking behavior of </a:t>
            </a:r>
            <a:r>
              <a:rPr lang="en-US" dirty="0" smtClean="0">
                <a:latin typeface="Gill Sans MT" pitchFamily="34" charset="0"/>
              </a:rPr>
              <a:t>patients</a:t>
            </a:r>
            <a:r>
              <a:rPr lang="en-US" dirty="0">
                <a:latin typeface="Gill Sans MT" pitchFamily="34" charset="0"/>
              </a:rPr>
              <a:t> </a:t>
            </a:r>
            <a:r>
              <a:rPr lang="en-US" dirty="0" smtClean="0">
                <a:latin typeface="Gill Sans MT" pitchFamily="34" charset="0"/>
              </a:rPr>
              <a:t>(Thai version)</a:t>
            </a:r>
            <a:r>
              <a:rPr lang="en-US" baseline="30000" dirty="0" smtClean="0">
                <a:latin typeface="Gill Sans MT" pitchFamily="34" charset="0"/>
              </a:rPr>
              <a:t>3</a:t>
            </a:r>
            <a:endParaRPr lang="th-TH" baseline="30000" dirty="0" smtClean="0">
              <a:solidFill>
                <a:schemeClr val="tx1"/>
              </a:solidFill>
              <a:latin typeface="Gill Sans MT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190500"/>
            <a:ext cx="9144000" cy="1143000"/>
            <a:chOff x="0" y="76200"/>
            <a:chExt cx="9144000" cy="1371600"/>
          </a:xfrm>
        </p:grpSpPr>
        <p:sp>
          <p:nvSpPr>
            <p:cNvPr id="6" name="Title 1"/>
            <p:cNvSpPr/>
            <p:nvPr/>
          </p:nvSpPr>
          <p:spPr>
            <a:xfrm>
              <a:off x="0" y="152400"/>
              <a:ext cx="9144000" cy="1295400"/>
            </a:xfrm>
            <a:prstGeom prst="rect">
              <a:avLst/>
            </a:prstGeom>
            <a:gradFill rotWithShape="1">
              <a:gsLst>
                <a:gs pos="100000">
                  <a:schemeClr val="bg2">
                    <a:lumMod val="60000"/>
                    <a:lumOff val="40000"/>
                  </a:schemeClr>
                </a:gs>
                <a:gs pos="80000">
                  <a:schemeClr val="tx1">
                    <a:lumMod val="85000"/>
                    <a:lumOff val="15000"/>
                    <a:alpha val="0"/>
                  </a:schemeClr>
                </a:gs>
              </a:gsLst>
              <a:lin ang="5400000" scaled="1"/>
            </a:gradFill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SzPct val="100000"/>
                <a:buFontTx/>
                <a:buNone/>
              </a:pPr>
              <a:endParaRPr kumimoji="0" lang="en-US" sz="4400" b="1" i="0" u="none" strike="noStrike" kern="1200" cap="none" spc="0" baseline="0" noProof="0" dirty="0">
                <a:solidFill>
                  <a:srgbClr val="92D050"/>
                </a:solidFill>
                <a:effectLst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pic>
          <p:nvPicPr>
            <p:cNvPr id="7" name="Picture 2" descr="C:\Users\Nan1980\Desktop\ทช งานรพ\ทช กิต\PCM transparent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924800" y="76200"/>
              <a:ext cx="925911" cy="129540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</p:pic>
      </p:grpSp>
      <p:sp>
        <p:nvSpPr>
          <p:cNvPr id="8" name="TextBox 7"/>
          <p:cNvSpPr/>
          <p:nvPr/>
        </p:nvSpPr>
        <p:spPr>
          <a:xfrm>
            <a:off x="83358" y="4517288"/>
            <a:ext cx="784144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1. </a:t>
            </a:r>
            <a:r>
              <a:rPr lang="en-US" sz="1600" dirty="0"/>
              <a:t>National Health Security </a:t>
            </a:r>
            <a:r>
              <a:rPr lang="en-US" sz="1600" dirty="0" smtClean="0"/>
              <a:t>Office, 2015</a:t>
            </a:r>
            <a:r>
              <a:rPr lang="th-TH" sz="1600" dirty="0" smtClean="0"/>
              <a:t> </a:t>
            </a:r>
            <a:endParaRPr lang="en-US" sz="1600" dirty="0" smtClean="0"/>
          </a:p>
          <a:p>
            <a:r>
              <a:rPr lang="en-US" sz="1600" dirty="0" smtClean="0"/>
              <a:t>2. </a:t>
            </a:r>
            <a:r>
              <a:rPr lang="en-US" sz="1600" dirty="0" err="1" smtClean="0"/>
              <a:t>Morisky</a:t>
            </a:r>
            <a:r>
              <a:rPr lang="en-US" sz="1600" dirty="0" smtClean="0"/>
              <a:t> et al., 1986</a:t>
            </a:r>
          </a:p>
          <a:p>
            <a:r>
              <a:rPr lang="en-US" sz="1600" dirty="0" smtClean="0"/>
              <a:t>3. Psychometric </a:t>
            </a:r>
            <a:r>
              <a:rPr lang="en-US" sz="1600" dirty="0"/>
              <a:t>properties of the Thai </a:t>
            </a:r>
            <a:r>
              <a:rPr lang="en-US" sz="1600" dirty="0" smtClean="0"/>
              <a:t>version </a:t>
            </a:r>
            <a:r>
              <a:rPr lang="en-US" sz="1600" dirty="0"/>
              <a:t>of the 8-item </a:t>
            </a:r>
            <a:r>
              <a:rPr lang="en-US" sz="1600" dirty="0" err="1"/>
              <a:t>Morisky</a:t>
            </a:r>
            <a:r>
              <a:rPr lang="en-US" sz="1600" dirty="0"/>
              <a:t> Medication Adherence </a:t>
            </a:r>
            <a:endParaRPr lang="en-US" sz="1600" dirty="0" smtClean="0"/>
          </a:p>
          <a:p>
            <a:r>
              <a:rPr lang="en-US" sz="1600" dirty="0" smtClean="0"/>
              <a:t>Scale </a:t>
            </a:r>
            <a:r>
              <a:rPr lang="en-US" sz="1600" dirty="0"/>
              <a:t>in patients with type 2 diabetes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7062C-F120-4BD8-8219-420F12A5CA4B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071" y="85007"/>
            <a:ext cx="7347858" cy="1295928"/>
          </a:xfrm>
        </p:spPr>
        <p:txBody>
          <a:bodyPr>
            <a:normAutofit/>
          </a:bodyPr>
          <a:lstStyle/>
          <a:p>
            <a:pPr algn="ctr"/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Morisky Medication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/>
            </a:r>
            <a:b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</a:b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Adherence Scale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(MMAS-8)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189345"/>
            <a:ext cx="9144000" cy="1238003"/>
            <a:chOff x="0" y="-37804"/>
            <a:chExt cx="9144000" cy="1485604"/>
          </a:xfrm>
        </p:grpSpPr>
        <p:sp>
          <p:nvSpPr>
            <p:cNvPr id="6" name="Title 1"/>
            <p:cNvSpPr/>
            <p:nvPr/>
          </p:nvSpPr>
          <p:spPr>
            <a:xfrm>
              <a:off x="0" y="152400"/>
              <a:ext cx="9144000" cy="1295400"/>
            </a:xfrm>
            <a:prstGeom prst="rect">
              <a:avLst/>
            </a:prstGeom>
            <a:gradFill rotWithShape="1">
              <a:gsLst>
                <a:gs pos="100000">
                  <a:schemeClr val="bg2">
                    <a:lumMod val="60000"/>
                    <a:lumOff val="40000"/>
                  </a:schemeClr>
                </a:gs>
                <a:gs pos="80000">
                  <a:schemeClr val="tx1">
                    <a:lumMod val="85000"/>
                    <a:lumOff val="15000"/>
                    <a:alpha val="0"/>
                  </a:schemeClr>
                </a:gs>
              </a:gsLst>
              <a:lin ang="5400000" scaled="1"/>
            </a:gradFill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SzPct val="100000"/>
                <a:buFontTx/>
                <a:buNone/>
              </a:pPr>
              <a:endParaRPr kumimoji="0" lang="en-US" sz="4400" b="1" i="0" u="none" strike="noStrike" kern="1200" cap="none" spc="0" baseline="0" noProof="0" dirty="0">
                <a:solidFill>
                  <a:srgbClr val="92D050"/>
                </a:solidFill>
                <a:effectLst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pic>
          <p:nvPicPr>
            <p:cNvPr id="7" name="Picture 2" descr="C:\Users\Nan1980\Desktop\ทช งานรพ\ทช กิต\PCM transparent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077687" y="-37804"/>
              <a:ext cx="925911" cy="129540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648" y="3016341"/>
            <a:ext cx="6605039" cy="2088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20634" y="1613003"/>
            <a:ext cx="8510102" cy="1158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9400" indent="-2794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ill Sans MT" panose="020B0502020104020203" pitchFamily="34" charset="0"/>
              </a:rPr>
              <a:t>Is a questionnaire designed by Donald E. </a:t>
            </a:r>
            <a:r>
              <a:rPr lang="en-US" sz="2800" dirty="0" err="1" smtClean="0">
                <a:latin typeface="Gill Sans MT" panose="020B0502020104020203" pitchFamily="34" charset="0"/>
              </a:rPr>
              <a:t>Morisky</a:t>
            </a:r>
            <a:r>
              <a:rPr lang="en-US" sz="2800" dirty="0" smtClean="0">
                <a:latin typeface="Gill Sans MT" panose="020B0502020104020203" pitchFamily="34" charset="0"/>
              </a:rPr>
              <a:t> to predict patients drug compliance in 1986.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7062C-F120-4BD8-8219-420F12A5CA4B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Gill Sans MT" panose="020B0502020104020203" pitchFamily="34" charset="0"/>
              </a:rPr>
              <a:t>Ethical Approval</a:t>
            </a:r>
            <a:endParaRPr lang="en-US" sz="4000" b="1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6" y="1521354"/>
            <a:ext cx="8123464" cy="3626116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dirty="0" smtClean="0">
                <a:latin typeface="Gill Sans MT" panose="020B0502020104020203" pitchFamily="34" charset="0"/>
              </a:rPr>
              <a:t>This project was reviewed and approved by Institutional Review Board of Royal Thai Army Medical </a:t>
            </a:r>
            <a:r>
              <a:rPr lang="en-US" dirty="0">
                <a:latin typeface="Gill Sans MT" panose="020B0502020104020203" pitchFamily="34" charset="0"/>
              </a:rPr>
              <a:t>D</a:t>
            </a:r>
            <a:r>
              <a:rPr lang="en-US" dirty="0" smtClean="0">
                <a:latin typeface="Gill Sans MT" panose="020B0502020104020203" pitchFamily="34" charset="0"/>
              </a:rPr>
              <a:t>epartment.</a:t>
            </a:r>
          </a:p>
          <a:p>
            <a:pPr>
              <a:lnSpc>
                <a:spcPct val="130000"/>
              </a:lnSpc>
            </a:pPr>
            <a:r>
              <a:rPr lang="en-US" dirty="0" smtClean="0">
                <a:latin typeface="Gill Sans MT" panose="020B0502020104020203" pitchFamily="34" charset="0"/>
              </a:rPr>
              <a:t>Participants were given information about study procedure and an inform consent has been done.</a:t>
            </a:r>
            <a:endParaRPr lang="en-US" dirty="0">
              <a:latin typeface="Gill Sans MT" panose="020B05020201040202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293982"/>
            <a:ext cx="9144000" cy="1143000"/>
            <a:chOff x="0" y="76200"/>
            <a:chExt cx="9144000" cy="1371600"/>
          </a:xfrm>
        </p:grpSpPr>
        <p:sp>
          <p:nvSpPr>
            <p:cNvPr id="5" name="Title 1"/>
            <p:cNvSpPr/>
            <p:nvPr/>
          </p:nvSpPr>
          <p:spPr>
            <a:xfrm>
              <a:off x="0" y="152400"/>
              <a:ext cx="9144000" cy="1295400"/>
            </a:xfrm>
            <a:prstGeom prst="rect">
              <a:avLst/>
            </a:prstGeom>
            <a:gradFill rotWithShape="1">
              <a:gsLst>
                <a:gs pos="100000">
                  <a:schemeClr val="bg2">
                    <a:lumMod val="60000"/>
                    <a:lumOff val="40000"/>
                  </a:schemeClr>
                </a:gs>
                <a:gs pos="80000">
                  <a:schemeClr val="tx1">
                    <a:lumMod val="85000"/>
                    <a:lumOff val="15000"/>
                    <a:alpha val="0"/>
                  </a:schemeClr>
                </a:gs>
              </a:gsLst>
              <a:lin ang="5400000" scaled="1"/>
            </a:gradFill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SzPct val="100000"/>
                <a:buFontTx/>
                <a:buNone/>
              </a:pPr>
              <a:endParaRPr kumimoji="0" lang="en-US" sz="4400" b="1" i="0" u="none" strike="noStrike" kern="1200" cap="none" spc="0" baseline="0" noProof="0" dirty="0">
                <a:solidFill>
                  <a:srgbClr val="92D050"/>
                </a:solidFill>
                <a:effectLst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pic>
          <p:nvPicPr>
            <p:cNvPr id="6" name="Picture 2" descr="C:\Users\Nan1980\Desktop\ทช งานรพ\ทช กิต\PCM transparent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924800" y="76200"/>
              <a:ext cx="925911" cy="129540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7062C-F120-4BD8-8219-420F12A5CA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9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2028026"/>
            <a:ext cx="8229600" cy="95250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latin typeface="Gill Sans MT" panose="020B0502020104020203" pitchFamily="34" charset="0"/>
              </a:rPr>
              <a:t>Results</a:t>
            </a:r>
            <a:endParaRPr lang="th-TH" sz="9600" b="1" dirty="0">
              <a:latin typeface="Gill Sans MT" panose="020B0502020104020203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7500" y="2031901"/>
            <a:ext cx="8963695" cy="1143000"/>
            <a:chOff x="0" y="76200"/>
            <a:chExt cx="9144000" cy="1371600"/>
          </a:xfrm>
        </p:grpSpPr>
        <p:sp>
          <p:nvSpPr>
            <p:cNvPr id="6" name="Title 1"/>
            <p:cNvSpPr/>
            <p:nvPr/>
          </p:nvSpPr>
          <p:spPr>
            <a:xfrm>
              <a:off x="0" y="152400"/>
              <a:ext cx="9144000" cy="1295400"/>
            </a:xfrm>
            <a:prstGeom prst="rect">
              <a:avLst/>
            </a:prstGeom>
            <a:gradFill rotWithShape="1">
              <a:gsLst>
                <a:gs pos="100000">
                  <a:schemeClr val="bg2">
                    <a:lumMod val="60000"/>
                    <a:lumOff val="40000"/>
                  </a:schemeClr>
                </a:gs>
                <a:gs pos="80000">
                  <a:schemeClr val="tx1">
                    <a:lumMod val="85000"/>
                    <a:lumOff val="15000"/>
                    <a:alpha val="0"/>
                  </a:schemeClr>
                </a:gs>
              </a:gsLst>
              <a:lin ang="5400000" scaled="1"/>
            </a:gradFill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SzPct val="100000"/>
                <a:buFontTx/>
                <a:buNone/>
              </a:pPr>
              <a:endParaRPr kumimoji="0" lang="en-US" sz="4400" b="1" i="0" u="none" strike="noStrike" kern="1200" cap="none" spc="0" baseline="0" noProof="0" dirty="0">
                <a:solidFill>
                  <a:srgbClr val="92D050"/>
                </a:solidFill>
                <a:effectLst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pic>
          <p:nvPicPr>
            <p:cNvPr id="7" name="Picture 2" descr="C:\Users\Nan1980\Desktop\ทช งานรพ\ทช กิต\PCM transparent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924800" y="76200"/>
              <a:ext cx="925911" cy="129540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7062C-F120-4BD8-8219-420F12A5CA4B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/>
          <p:nvPr/>
        </p:nvSpPr>
        <p:spPr>
          <a:xfrm>
            <a:off x="2339402" y="359582"/>
            <a:ext cx="45462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latin typeface="Gill Sans MT" panose="020B0502020104020203" pitchFamily="34" charset="0"/>
              </a:rPr>
              <a:t>Study information</a:t>
            </a:r>
            <a:endParaRPr lang="en-US" sz="4000" b="1" dirty="0">
              <a:latin typeface="Gill Sans MT" panose="020B05020201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756" y="1460653"/>
            <a:ext cx="85146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Gill Sans MT" panose="020B0502020104020203" pitchFamily="34" charset="0"/>
              </a:rPr>
              <a:t>Conducted in </a:t>
            </a:r>
            <a:r>
              <a:rPr lang="en-US" sz="3200" dirty="0" err="1">
                <a:latin typeface="Gill Sans MT" panose="020B0502020104020203" pitchFamily="34" charset="0"/>
              </a:rPr>
              <a:t>Tha</a:t>
            </a:r>
            <a:r>
              <a:rPr lang="en-US" sz="3200" dirty="0">
                <a:latin typeface="Gill Sans MT" panose="020B0502020104020203" pitchFamily="34" charset="0"/>
              </a:rPr>
              <a:t> </a:t>
            </a:r>
            <a:r>
              <a:rPr lang="en-US" sz="3200" dirty="0" err="1">
                <a:latin typeface="Gill Sans MT" panose="020B0502020104020203" pitchFamily="34" charset="0"/>
              </a:rPr>
              <a:t>Kradan</a:t>
            </a:r>
            <a:r>
              <a:rPr lang="en-US" sz="3200" dirty="0">
                <a:latin typeface="Gill Sans MT" panose="020B0502020104020203" pitchFamily="34" charset="0"/>
              </a:rPr>
              <a:t>, </a:t>
            </a:r>
            <a:r>
              <a:rPr lang="en-US" sz="3200" dirty="0" err="1">
                <a:latin typeface="Gill Sans MT" panose="020B0502020104020203" pitchFamily="34" charset="0"/>
              </a:rPr>
              <a:t>Sanamchaiket</a:t>
            </a:r>
            <a:r>
              <a:rPr lang="en-US" sz="3200" dirty="0">
                <a:latin typeface="Gill Sans MT" panose="020B0502020104020203" pitchFamily="34" charset="0"/>
              </a:rPr>
              <a:t>, </a:t>
            </a:r>
            <a:r>
              <a:rPr lang="en-US" sz="3200" dirty="0" err="1" smtClean="0">
                <a:latin typeface="Gill Sans MT" panose="020B0502020104020203" pitchFamily="34" charset="0"/>
              </a:rPr>
              <a:t>Chachoengsao</a:t>
            </a:r>
            <a:r>
              <a:rPr lang="en-US" sz="3200" dirty="0">
                <a:latin typeface="Gill Sans MT" panose="020B0502020104020203" pitchFamily="34" charset="0"/>
              </a:rPr>
              <a:t>.</a:t>
            </a:r>
            <a:r>
              <a:rPr lang="en-US" sz="3200" dirty="0" smtClean="0">
                <a:latin typeface="Gill Sans MT" panose="020B0502020104020203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Gill Sans MT" panose="020B0502020104020203" pitchFamily="34" charset="0"/>
              </a:rPr>
              <a:t>Study period :  21 – 25 Nov 2015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Gill Sans MT" panose="020B0502020104020203" pitchFamily="34" charset="0"/>
              </a:rPr>
              <a:t>Total enrollment : 283 persons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Gill Sans MT" panose="020B0502020104020203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3750" y="142025"/>
            <a:ext cx="9094371" cy="1190500"/>
            <a:chOff x="23880" y="76200"/>
            <a:chExt cx="9144000" cy="1428600"/>
          </a:xfrm>
        </p:grpSpPr>
        <p:sp>
          <p:nvSpPr>
            <p:cNvPr id="14" name="Title 1"/>
            <p:cNvSpPr/>
            <p:nvPr/>
          </p:nvSpPr>
          <p:spPr>
            <a:xfrm>
              <a:off x="23880" y="209400"/>
              <a:ext cx="9144000" cy="1295400"/>
            </a:xfrm>
            <a:prstGeom prst="rect">
              <a:avLst/>
            </a:prstGeom>
            <a:gradFill rotWithShape="1">
              <a:gsLst>
                <a:gs pos="100000">
                  <a:schemeClr val="bg2">
                    <a:lumMod val="60000"/>
                    <a:lumOff val="40000"/>
                  </a:schemeClr>
                </a:gs>
                <a:gs pos="80000">
                  <a:schemeClr val="tx1">
                    <a:lumMod val="85000"/>
                    <a:lumOff val="15000"/>
                    <a:alpha val="0"/>
                  </a:schemeClr>
                </a:gs>
              </a:gsLst>
              <a:lin ang="5400000" scaled="1"/>
            </a:gradFill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SzPct val="100000"/>
                <a:buFontTx/>
                <a:buNone/>
              </a:pPr>
              <a:endParaRPr kumimoji="0" lang="en-US" sz="4400" b="1" i="0" u="none" strike="noStrike" kern="1200" cap="none" spc="0" baseline="0" noProof="0" dirty="0">
                <a:solidFill>
                  <a:srgbClr val="92D050"/>
                </a:solidFill>
                <a:effectLst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pic>
          <p:nvPicPr>
            <p:cNvPr id="15" name="Picture 2" descr="C:\Users\Nan1980\Desktop\ทช งานรพ\ทช กิต\PCM transparent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924800" y="76200"/>
              <a:ext cx="925911" cy="129540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7062C-F120-4BD8-8219-420F12A5CA4B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l="1767" t="13732" r="2640" b="3028"/>
          <a:stretch>
            <a:fillRect/>
          </a:stretch>
        </p:blipFill>
        <p:spPr>
          <a:xfrm>
            <a:off x="0" y="1231820"/>
            <a:ext cx="9143999" cy="4087334"/>
          </a:xfrm>
          <a:prstGeom prst="rect">
            <a:avLst/>
          </a:prstGeom>
        </p:spPr>
      </p:pic>
      <p:sp>
        <p:nvSpPr>
          <p:cNvPr id="5" name="Title 7"/>
          <p:cNvSpPr/>
          <p:nvPr/>
        </p:nvSpPr>
        <p:spPr>
          <a:xfrm>
            <a:off x="245097" y="240363"/>
            <a:ext cx="8760854" cy="677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latin typeface="Gill Sans MT" panose="020B0502020104020203" pitchFamily="34" charset="0"/>
                <a:cs typeface="Arial" pitchFamily="34" charset="0"/>
              </a:rPr>
              <a:t>Table 1 :General characteristics of study population (N=283)</a:t>
            </a:r>
            <a:endParaRPr lang="th-TH" sz="4000" dirty="0">
              <a:latin typeface="Gill Sans MT" panose="020B05020201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15688" y="1267446"/>
            <a:ext cx="6714013" cy="71573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15688" y="2028698"/>
            <a:ext cx="6714013" cy="35786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349334" y="3487443"/>
            <a:ext cx="6714013" cy="27443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349334" y="4376120"/>
            <a:ext cx="6714013" cy="27443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7062C-F120-4BD8-8219-420F12A5CA4B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/>
          <p:nvPr/>
        </p:nvSpPr>
        <p:spPr>
          <a:xfrm>
            <a:off x="268847" y="204738"/>
            <a:ext cx="8760854" cy="677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latin typeface="Gill Sans MT" panose="020B0502020104020203" pitchFamily="34" charset="0"/>
                <a:cs typeface="Arial" pitchFamily="34" charset="0"/>
              </a:rPr>
              <a:t>Table 1 :General  </a:t>
            </a:r>
            <a:r>
              <a:rPr lang="en-US" sz="4000" dirty="0" smtClean="0">
                <a:latin typeface="Gill Sans MT" panose="020B0502020104020203" pitchFamily="34" charset="0"/>
                <a:cs typeface="Arial" pitchFamily="34" charset="0"/>
              </a:rPr>
              <a:t>characteristics </a:t>
            </a:r>
            <a:r>
              <a:rPr lang="en-US" sz="4000" dirty="0" smtClean="0">
                <a:latin typeface="Gill Sans MT" panose="020B0502020104020203" pitchFamily="34" charset="0"/>
                <a:cs typeface="Arial" pitchFamily="34" charset="0"/>
              </a:rPr>
              <a:t>of study population (N=283)</a:t>
            </a:r>
            <a:endParaRPr lang="th-TH" sz="4000" dirty="0">
              <a:latin typeface="Gill Sans MT" panose="020B05020201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592" y="5315195"/>
            <a:ext cx="5466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Gill Sans MT" panose="020B0502020104020203" pitchFamily="34" charset="0"/>
              </a:rPr>
              <a:t>* </a:t>
            </a:r>
            <a:r>
              <a:rPr lang="en-US" sz="1600" b="1" dirty="0" smtClean="0">
                <a:latin typeface="Gill Sans MT" panose="020B0502020104020203" pitchFamily="34" charset="0"/>
              </a:rPr>
              <a:t>35.71 Baht = 1 US dollar as of 25 February 2016</a:t>
            </a:r>
            <a:endParaRPr lang="en-US" sz="1600" b="1" dirty="0">
              <a:latin typeface="Gill Sans MT" panose="020B05020201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" y="1105345"/>
            <a:ext cx="9141693" cy="416931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49334" y="2014912"/>
            <a:ext cx="6714013" cy="27443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49334" y="3107443"/>
            <a:ext cx="6714013" cy="27443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349334" y="4342476"/>
            <a:ext cx="6714013" cy="27443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7062C-F120-4BD8-8219-420F12A5CA4B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993" y="197394"/>
            <a:ext cx="8265968" cy="110463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Gill Sans MT" panose="020B0502020104020203" pitchFamily="34" charset="0"/>
              </a:rPr>
              <a:t>Prevalence of uncontrolled diseases </a:t>
            </a:r>
            <a:endParaRPr lang="en-US" sz="4000" b="1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30000"/>
              </a:lnSpc>
            </a:pPr>
            <a:r>
              <a:rPr lang="en-US" sz="3200" b="1" dirty="0" smtClean="0">
                <a:latin typeface="Gill Sans MT" panose="020B0502020104020203" pitchFamily="34" charset="0"/>
              </a:rPr>
              <a:t>Diabetes </a:t>
            </a:r>
          </a:p>
          <a:p>
            <a:pPr lvl="1">
              <a:lnSpc>
                <a:spcPct val="130000"/>
              </a:lnSpc>
            </a:pPr>
            <a:r>
              <a:rPr lang="en-US" sz="3200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Uncontrolled </a:t>
            </a:r>
            <a:r>
              <a:rPr lang="en-US" sz="3200" dirty="0">
                <a:solidFill>
                  <a:srgbClr val="FF0000"/>
                </a:solidFill>
                <a:latin typeface="Gill Sans MT" panose="020B0502020104020203" pitchFamily="34" charset="0"/>
              </a:rPr>
              <a:t>: 54.4 %</a:t>
            </a:r>
          </a:p>
          <a:p>
            <a:pPr lvl="1">
              <a:lnSpc>
                <a:spcPct val="130000"/>
              </a:lnSpc>
            </a:pPr>
            <a:r>
              <a:rPr lang="en-US" sz="3200" dirty="0" smtClean="0">
                <a:latin typeface="Gill Sans MT" panose="020B0502020104020203" pitchFamily="34" charset="0"/>
              </a:rPr>
              <a:t>Controlled </a:t>
            </a:r>
            <a:r>
              <a:rPr lang="en-US" sz="3200" dirty="0">
                <a:latin typeface="Gill Sans MT" panose="020B0502020104020203" pitchFamily="34" charset="0"/>
              </a:rPr>
              <a:t>: 45.6 %</a:t>
            </a:r>
          </a:p>
          <a:p>
            <a:pPr>
              <a:lnSpc>
                <a:spcPct val="130000"/>
              </a:lnSpc>
            </a:pPr>
            <a:r>
              <a:rPr lang="en-US" sz="3200" b="1" dirty="0" smtClean="0">
                <a:latin typeface="Gill Sans MT" panose="020B0502020104020203" pitchFamily="34" charset="0"/>
              </a:rPr>
              <a:t>Hypertension</a:t>
            </a:r>
          </a:p>
          <a:p>
            <a:pPr lvl="1">
              <a:lnSpc>
                <a:spcPct val="130000"/>
              </a:lnSpc>
            </a:pPr>
            <a:r>
              <a:rPr lang="en-US" sz="3200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Uncontrolled </a:t>
            </a:r>
            <a:r>
              <a:rPr lang="en-US" sz="3200" dirty="0">
                <a:solidFill>
                  <a:srgbClr val="FF0000"/>
                </a:solidFill>
                <a:latin typeface="Gill Sans MT" panose="020B0502020104020203" pitchFamily="34" charset="0"/>
              </a:rPr>
              <a:t>: 42.2 </a:t>
            </a:r>
            <a:r>
              <a:rPr lang="en-US" sz="3200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%</a:t>
            </a:r>
          </a:p>
          <a:p>
            <a:pPr lvl="1">
              <a:lnSpc>
                <a:spcPct val="130000"/>
              </a:lnSpc>
            </a:pPr>
            <a:r>
              <a:rPr lang="en-US" sz="3200" dirty="0" smtClean="0">
                <a:latin typeface="Gill Sans MT" panose="020B0502020104020203" pitchFamily="34" charset="0"/>
              </a:rPr>
              <a:t>Controlled : 57.8 %</a:t>
            </a:r>
          </a:p>
          <a:p>
            <a:pPr marL="457200" lvl="1" indent="0">
              <a:buNone/>
            </a:pPr>
            <a:endParaRPr lang="en-US" sz="2800" dirty="0" smtClean="0">
              <a:latin typeface="Gill Sans MT" panose="020B05020201040202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1277" y="265381"/>
            <a:ext cx="9144000" cy="1143000"/>
            <a:chOff x="0" y="76200"/>
            <a:chExt cx="9144000" cy="1371600"/>
          </a:xfrm>
        </p:grpSpPr>
        <p:sp>
          <p:nvSpPr>
            <p:cNvPr id="5" name="Title 1"/>
            <p:cNvSpPr/>
            <p:nvPr/>
          </p:nvSpPr>
          <p:spPr>
            <a:xfrm>
              <a:off x="0" y="152400"/>
              <a:ext cx="9144000" cy="1295400"/>
            </a:xfrm>
            <a:prstGeom prst="rect">
              <a:avLst/>
            </a:prstGeom>
            <a:gradFill rotWithShape="1">
              <a:gsLst>
                <a:gs pos="100000">
                  <a:schemeClr val="bg2">
                    <a:lumMod val="60000"/>
                    <a:lumOff val="40000"/>
                  </a:schemeClr>
                </a:gs>
                <a:gs pos="80000">
                  <a:schemeClr val="tx1">
                    <a:lumMod val="85000"/>
                    <a:lumOff val="15000"/>
                    <a:alpha val="0"/>
                  </a:schemeClr>
                </a:gs>
              </a:gsLst>
              <a:lin ang="5400000" scaled="1"/>
            </a:gradFill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SzPct val="100000"/>
                <a:buFontTx/>
                <a:buNone/>
              </a:pPr>
              <a:endParaRPr kumimoji="0" lang="en-US" sz="4400" b="1" i="0" u="none" strike="noStrike" kern="1200" cap="none" spc="0" baseline="0" noProof="0" dirty="0">
                <a:solidFill>
                  <a:srgbClr val="92D050"/>
                </a:solidFill>
                <a:effectLst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pic>
          <p:nvPicPr>
            <p:cNvPr id="6" name="Picture 2" descr="C:\Users\Nan1980\Desktop\ทช งานรพ\ทช กิต\PCM transparent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924800" y="76200"/>
              <a:ext cx="925911" cy="129540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7062C-F120-4BD8-8219-420F12A5CA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00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005" y="190000"/>
            <a:ext cx="8660706" cy="1104636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Gill Sans MT" panose="020B0502020104020203" pitchFamily="34" charset="0"/>
              </a:rPr>
              <a:t>Multivariate Analysis to Determine Factors Associated with Glycemic Control in T2DM patients</a:t>
            </a:r>
            <a:endParaRPr lang="en-US" sz="3200" dirty="0">
              <a:latin typeface="Gill Sans MT" panose="020B0502020104020203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815003"/>
              </p:ext>
            </p:extLst>
          </p:nvPr>
        </p:nvGraphicFramePr>
        <p:xfrm>
          <a:off x="190002" y="1541472"/>
          <a:ext cx="8785184" cy="2983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177"/>
                <a:gridCol w="1615044"/>
                <a:gridCol w="1525836"/>
                <a:gridCol w="1386422"/>
                <a:gridCol w="1461454"/>
                <a:gridCol w="1003251"/>
              </a:tblGrid>
              <a:tr h="69348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ill Sans MT" panose="020B0502020104020203" pitchFamily="34" charset="0"/>
                        </a:rPr>
                        <a:t>Factors 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ill Sans MT" panose="020B0502020104020203" pitchFamily="34" charset="0"/>
                        </a:rPr>
                        <a:t>Controlled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Gill Sans MT" panose="020B0502020104020203" pitchFamily="34" charset="0"/>
                        </a:rPr>
                        <a:t>[ n(%) 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ill Sans MT" panose="020B0502020104020203" pitchFamily="34" charset="0"/>
                        </a:rPr>
                        <a:t>Uncontrolled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Gill Sans MT" panose="020B0502020104020203" pitchFamily="34" charset="0"/>
                        </a:rPr>
                        <a:t>[ n(%) 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ill Sans MT" panose="020B0502020104020203" pitchFamily="34" charset="0"/>
                        </a:rPr>
                        <a:t>Adjusted odds ratio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ill Sans MT" panose="020B0502020104020203" pitchFamily="34" charset="0"/>
                        </a:rPr>
                        <a:t>95% CI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ill Sans MT" panose="020B0502020104020203" pitchFamily="34" charset="0"/>
                        </a:rPr>
                        <a:t>P-value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</a:tr>
              <a:tr h="308759">
                <a:tc>
                  <a:txBody>
                    <a:bodyPr/>
                    <a:lstStyle/>
                    <a:p>
                      <a:r>
                        <a:rPr lang="en-US" sz="1600" b="1" u="sng" dirty="0" smtClean="0">
                          <a:latin typeface="Gill Sans MT" panose="020B0502020104020203" pitchFamily="34" charset="0"/>
                        </a:rPr>
                        <a:t>BMI (kg/m</a:t>
                      </a:r>
                      <a:r>
                        <a:rPr lang="en-US" sz="1600" b="1" u="sng" baseline="30000" dirty="0" smtClean="0">
                          <a:latin typeface="Gill Sans MT" panose="020B0502020104020203" pitchFamily="34" charset="0"/>
                        </a:rPr>
                        <a:t>2</a:t>
                      </a:r>
                      <a:r>
                        <a:rPr lang="en-US" sz="1600" b="1" u="sng" dirty="0" smtClean="0">
                          <a:latin typeface="Gill Sans MT" panose="020B0502020104020203" pitchFamily="34" charset="0"/>
                        </a:rPr>
                        <a:t>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</a:tr>
              <a:tr h="31786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ill Sans MT" panose="020B0502020104020203" pitchFamily="34" charset="0"/>
                        </a:rPr>
                        <a:t>Normal</a:t>
                      </a:r>
                      <a:r>
                        <a:rPr lang="en-US" sz="1600" baseline="0" dirty="0" smtClean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US" sz="1600" dirty="0" smtClean="0">
                          <a:latin typeface="Gill Sans MT" panose="020B0502020104020203" pitchFamily="34" charset="0"/>
                        </a:rPr>
                        <a:t>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ill Sans MT" panose="020B0502020104020203" pitchFamily="34" charset="0"/>
                        </a:rPr>
                        <a:t>31 (52.5)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ill Sans MT" panose="020B0502020104020203" pitchFamily="34" charset="0"/>
                        </a:rPr>
                        <a:t>28 (48.5)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ill Sans MT" panose="020B0502020104020203" pitchFamily="34" charset="0"/>
                        </a:rPr>
                        <a:t>1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</a:tr>
              <a:tr h="3388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ill Sans MT" panose="020B0502020104020203" pitchFamily="34" charset="0"/>
                        </a:rPr>
                        <a:t>Obesity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ill Sans MT" panose="020B0502020104020203" pitchFamily="34" charset="0"/>
                        </a:rPr>
                        <a:t>34(47.2)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ill Sans MT" panose="020B0502020104020203" pitchFamily="34" charset="0"/>
                        </a:rPr>
                        <a:t>38(52.8) 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ill Sans MT" panose="020B0502020104020203" pitchFamily="34" charset="0"/>
                        </a:rPr>
                        <a:t>2.36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ill Sans MT" panose="020B0502020104020203" pitchFamily="34" charset="0"/>
                        </a:rPr>
                        <a:t>1.03 – 5.39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ill Sans MT" panose="020B0502020104020203" pitchFamily="34" charset="0"/>
                        </a:rPr>
                        <a:t>0.04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</a:tr>
              <a:tr h="344384">
                <a:tc>
                  <a:txBody>
                    <a:bodyPr/>
                    <a:lstStyle/>
                    <a:p>
                      <a:pPr algn="l"/>
                      <a:r>
                        <a:rPr lang="en-US" sz="1600" b="1" u="sng" dirty="0" smtClean="0">
                          <a:latin typeface="Gill Sans MT" panose="020B0502020104020203" pitchFamily="34" charset="0"/>
                        </a:rPr>
                        <a:t>Missed Medication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</a:tr>
              <a:tr h="308759">
                <a:tc>
                  <a:txBody>
                    <a:bodyPr/>
                    <a:lstStyle/>
                    <a:p>
                      <a:pPr algn="ctr"/>
                      <a:r>
                        <a:rPr lang="en-US" sz="1600" b="0" u="none" dirty="0" smtClean="0">
                          <a:latin typeface="Gill Sans MT" panose="020B0502020104020203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ill Sans MT" panose="020B0502020104020203" pitchFamily="34" charset="0"/>
                        </a:rPr>
                        <a:t>48(56.5)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ill Sans MT" panose="020B0502020104020203" pitchFamily="34" charset="0"/>
                        </a:rPr>
                        <a:t>37(43.5)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ill Sans MT" panose="020B0502020104020203" pitchFamily="34" charset="0"/>
                        </a:rPr>
                        <a:t>1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</a:tr>
              <a:tr h="294113">
                <a:tc>
                  <a:txBody>
                    <a:bodyPr/>
                    <a:lstStyle/>
                    <a:p>
                      <a:pPr algn="ctr"/>
                      <a:r>
                        <a:rPr lang="en-US" sz="1600" b="0" u="none" dirty="0" smtClean="0">
                          <a:latin typeface="Gill Sans MT" panose="020B0502020104020203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ill Sans MT" panose="020B0502020104020203" pitchFamily="34" charset="0"/>
                        </a:rPr>
                        <a:t>22(28.9)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ill Sans MT" panose="020B0502020104020203" pitchFamily="34" charset="0"/>
                        </a:rPr>
                        <a:t>54(71.1)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ill Sans MT" panose="020B0502020104020203" pitchFamily="34" charset="0"/>
                        </a:rPr>
                        <a:t>2.35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ill Sans MT" panose="020B0502020104020203" pitchFamily="34" charset="0"/>
                        </a:rPr>
                        <a:t>1.21 – 4.54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ill Sans MT" panose="020B0502020104020203" pitchFamily="34" charset="0"/>
                        </a:rPr>
                        <a:t>0.01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11129" y="2915385"/>
            <a:ext cx="8427707" cy="368135"/>
          </a:xfrm>
          <a:prstGeom prst="rect">
            <a:avLst/>
          </a:prstGeom>
          <a:noFill/>
          <a:ln w="381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23004" y="4170197"/>
            <a:ext cx="8427707" cy="368135"/>
          </a:xfrm>
          <a:prstGeom prst="rect">
            <a:avLst/>
          </a:prstGeom>
          <a:noFill/>
          <a:ln w="381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5251868"/>
            <a:ext cx="8770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1200" dirty="0" smtClean="0">
                <a:latin typeface="Gill Sans MT" panose="020B0502020104020203" pitchFamily="34" charset="0"/>
              </a:rPr>
              <a:t>*According to WHO.  Appropriate body-mass index for Asian populations and its implications for policy and intervention strategies. </a:t>
            </a:r>
            <a:endParaRPr lang="en-US" sz="1200" dirty="0" smtClean="0">
              <a:latin typeface="Gill Sans MT" panose="020B0502020104020203" pitchFamily="34" charset="0"/>
            </a:endParaRPr>
          </a:p>
          <a:p>
            <a:pPr fontAlgn="t"/>
            <a:r>
              <a:rPr lang="en-US" sz="1200" dirty="0" smtClean="0">
                <a:latin typeface="Gill Sans MT" panose="020B0502020104020203" pitchFamily="34" charset="0"/>
              </a:rPr>
              <a:t>Lancet </a:t>
            </a:r>
            <a:r>
              <a:rPr lang="en-US" sz="1200" dirty="0" smtClean="0">
                <a:latin typeface="Gill Sans MT" panose="020B0502020104020203" pitchFamily="34" charset="0"/>
              </a:rPr>
              <a:t>2004; 363: 157–63. January 10, 2004</a:t>
            </a:r>
            <a:endParaRPr lang="en-US" sz="1200" dirty="0">
              <a:latin typeface="Gill Sans MT" panose="020B05020201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903" y="4558906"/>
            <a:ext cx="8013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After adjusted by age, duration of T2DM diagnosis, gender, education, patients' right, 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Fear of  adverse effect, regular doctor follow-up, poor attitude, dietary control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7062C-F120-4BD8-8219-420F12A5CA4B}" type="slidenum">
              <a:rPr lang="en-US" smtClean="0"/>
              <a:t>19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897" y="126142"/>
            <a:ext cx="7886700" cy="1104636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Gill Sans MT" panose="020B0502020104020203" pitchFamily="34" charset="0"/>
                <a:cs typeface="Arial" panose="020B0604020202020204" pitchFamily="34" charset="0"/>
              </a:rPr>
              <a:t>Non-communicable disease (NCD)</a:t>
            </a:r>
            <a:endParaRPr lang="en-US" sz="4000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218" y="1521354"/>
            <a:ext cx="8285018" cy="206499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Gill Sans MT" panose="020B0502020104020203" pitchFamily="34" charset="0"/>
              </a:rPr>
              <a:t>According to WHO “heart </a:t>
            </a:r>
            <a:r>
              <a:rPr lang="en-US" dirty="0">
                <a:latin typeface="Gill Sans MT" panose="020B0502020104020203" pitchFamily="34" charset="0"/>
              </a:rPr>
              <a:t>disease, stroke, cancer, chronic respiratory diseases and </a:t>
            </a:r>
            <a:r>
              <a:rPr lang="en-US" dirty="0" smtClean="0">
                <a:latin typeface="Gill Sans MT" panose="020B0502020104020203" pitchFamily="34" charset="0"/>
              </a:rPr>
              <a:t>diabetes, </a:t>
            </a:r>
            <a:r>
              <a:rPr lang="en-US" dirty="0">
                <a:latin typeface="Gill Sans MT" panose="020B0502020104020203" pitchFamily="34" charset="0"/>
              </a:rPr>
              <a:t>are the leading cause of </a:t>
            </a:r>
            <a:r>
              <a:rPr lang="en-US" dirty="0" smtClean="0">
                <a:latin typeface="Gill Sans MT" panose="020B0502020104020203" pitchFamily="34" charset="0"/>
              </a:rPr>
              <a:t>mortality </a:t>
            </a:r>
            <a:r>
              <a:rPr lang="en-US" dirty="0">
                <a:latin typeface="Gill Sans MT" panose="020B0502020104020203" pitchFamily="34" charset="0"/>
              </a:rPr>
              <a:t>in the world</a:t>
            </a:r>
            <a:r>
              <a:rPr lang="en-US" dirty="0" smtClean="0">
                <a:latin typeface="Gill Sans MT" panose="020B0502020104020203" pitchFamily="34" charset="0"/>
              </a:rPr>
              <a:t>.”</a:t>
            </a:r>
            <a:r>
              <a:rPr lang="en-US" baseline="30000" dirty="0" smtClean="0">
                <a:latin typeface="Gill Sans MT" panose="020B0502020104020203" pitchFamily="34" charset="0"/>
              </a:rPr>
              <a:t>1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158173"/>
            <a:ext cx="9144000" cy="1143000"/>
            <a:chOff x="0" y="76200"/>
            <a:chExt cx="9144000" cy="1371600"/>
          </a:xfrm>
        </p:grpSpPr>
        <p:sp>
          <p:nvSpPr>
            <p:cNvPr id="5" name="Title 1"/>
            <p:cNvSpPr/>
            <p:nvPr/>
          </p:nvSpPr>
          <p:spPr>
            <a:xfrm>
              <a:off x="0" y="152400"/>
              <a:ext cx="9144000" cy="1295400"/>
            </a:xfrm>
            <a:prstGeom prst="rect">
              <a:avLst/>
            </a:prstGeom>
            <a:gradFill rotWithShape="1">
              <a:gsLst>
                <a:gs pos="100000">
                  <a:schemeClr val="bg2">
                    <a:lumMod val="60000"/>
                    <a:lumOff val="40000"/>
                  </a:schemeClr>
                </a:gs>
                <a:gs pos="80000">
                  <a:schemeClr val="tx1">
                    <a:lumMod val="85000"/>
                    <a:lumOff val="15000"/>
                    <a:alpha val="0"/>
                  </a:schemeClr>
                </a:gs>
              </a:gsLst>
              <a:lin ang="5400000" scaled="1"/>
            </a:gradFill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SzPct val="100000"/>
                <a:buFontTx/>
                <a:buNone/>
              </a:pPr>
              <a:endParaRPr kumimoji="0" lang="en-US" sz="4400" b="1" i="0" u="none" strike="noStrike" kern="1200" cap="none" spc="0" baseline="0" noProof="0" dirty="0">
                <a:solidFill>
                  <a:srgbClr val="92D050"/>
                </a:solidFill>
                <a:effectLst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pic>
          <p:nvPicPr>
            <p:cNvPr id="6" name="Picture 2" descr="C:\Users\Nan1980\Desktop\ทช งานรพ\ทช กิต\PCM transparent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924800" y="76200"/>
              <a:ext cx="925911" cy="129540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</p:pic>
      </p:grpSp>
      <p:sp>
        <p:nvSpPr>
          <p:cNvPr id="7" name="TextBox 6"/>
          <p:cNvSpPr/>
          <p:nvPr/>
        </p:nvSpPr>
        <p:spPr>
          <a:xfrm>
            <a:off x="6024208" y="5011084"/>
            <a:ext cx="2612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1. WHO, NCD factsheet 2015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7062C-F120-4BD8-8219-420F12A5CA4B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78" y="166248"/>
            <a:ext cx="8882743" cy="1259119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Gill Sans MT" panose="020B0502020104020203" pitchFamily="34" charset="0"/>
              </a:rPr>
              <a:t>Multivariate Analysis to Determine Factors Associated with </a:t>
            </a:r>
            <a:r>
              <a:rPr lang="en-US" sz="3200" dirty="0" smtClean="0">
                <a:latin typeface="Gill Sans MT" panose="020B0502020104020203" pitchFamily="34" charset="0"/>
              </a:rPr>
              <a:t>Blood Pressure </a:t>
            </a:r>
            <a:r>
              <a:rPr lang="en-US" sz="3200" dirty="0">
                <a:latin typeface="Gill Sans MT" panose="020B0502020104020203" pitchFamily="34" charset="0"/>
              </a:rPr>
              <a:t>Control in </a:t>
            </a:r>
            <a:r>
              <a:rPr lang="en-US" sz="3200" dirty="0" smtClean="0">
                <a:latin typeface="Gill Sans MT" panose="020B0502020104020203" pitchFamily="34" charset="0"/>
              </a:rPr>
              <a:t>Hypertensive </a:t>
            </a:r>
            <a:r>
              <a:rPr lang="en-US" sz="3200" dirty="0">
                <a:latin typeface="Gill Sans MT" panose="020B0502020104020203" pitchFamily="34" charset="0"/>
              </a:rPr>
              <a:t>patients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811088"/>
              </p:ext>
            </p:extLst>
          </p:nvPr>
        </p:nvGraphicFramePr>
        <p:xfrm>
          <a:off x="283207" y="1578548"/>
          <a:ext cx="8625084" cy="2024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7514"/>
                <a:gridCol w="1437514"/>
                <a:gridCol w="1437514"/>
                <a:gridCol w="1437514"/>
                <a:gridCol w="1437514"/>
                <a:gridCol w="1437514"/>
              </a:tblGrid>
              <a:tr h="78386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ill Sans MT" panose="020B0502020104020203" pitchFamily="34" charset="0"/>
                        </a:rPr>
                        <a:t>Factors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 marL="79462" marR="79462" marT="39731" marB="39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ill Sans MT" panose="020B0502020104020203" pitchFamily="34" charset="0"/>
                        </a:rPr>
                        <a:t>Well-controlled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Gill Sans MT" panose="020B0502020104020203" pitchFamily="34" charset="0"/>
                        </a:rPr>
                        <a:t>[ n(%) ]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 marL="79462" marR="79462" marT="39731" marB="39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ill Sans MT" panose="020B0502020104020203" pitchFamily="34" charset="0"/>
                        </a:rPr>
                        <a:t>Poor-controlled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Gill Sans MT" panose="020B0502020104020203" pitchFamily="34" charset="0"/>
                        </a:rPr>
                        <a:t>[ n(%) ]</a:t>
                      </a:r>
                    </a:p>
                  </a:txBody>
                  <a:tcPr marL="79462" marR="79462" marT="39731" marB="39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ill Sans MT" panose="020B0502020104020203" pitchFamily="34" charset="0"/>
                        </a:rPr>
                        <a:t>Adjusted odds ratio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 marL="79462" marR="79462" marT="39731" marB="39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ill Sans MT" panose="020B0502020104020203" pitchFamily="34" charset="0"/>
                        </a:rPr>
                        <a:t>95% CI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 marL="79462" marR="79462" marT="39731" marB="39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ill Sans MT" panose="020B0502020104020203" pitchFamily="34" charset="0"/>
                        </a:rPr>
                        <a:t>P-value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 marL="79462" marR="79462" marT="39731" marB="39731"/>
                </a:tc>
              </a:tr>
              <a:tr h="3124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baseline="0" dirty="0" smtClean="0">
                          <a:latin typeface="Gill Sans MT" panose="020B0502020104020203" pitchFamily="34" charset="0"/>
                        </a:rPr>
                        <a:t> MMAS-8</a:t>
                      </a:r>
                      <a:endParaRPr lang="en-US" sz="1600" b="1" u="sng" baseline="30000" dirty="0" smtClean="0">
                        <a:latin typeface="Gill Sans MT" panose="020B0502020104020203" pitchFamily="34" charset="0"/>
                      </a:endParaRPr>
                    </a:p>
                  </a:txBody>
                  <a:tcPr marL="79462" marR="79462" marT="39731" marB="39731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 marL="79462" marR="79462" marT="39731" marB="3973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Gill Sans MT" panose="020B0502020104020203" pitchFamily="34" charset="0"/>
                      </a:endParaRPr>
                    </a:p>
                  </a:txBody>
                  <a:tcPr marL="79462" marR="79462" marT="39731" marB="39731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 marL="79462" marR="79462" marT="39731" marB="39731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 marL="79462" marR="79462" marT="39731" marB="39731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 marL="79462" marR="79462" marT="39731" marB="39731"/>
                </a:tc>
              </a:tr>
              <a:tr h="3124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u="none" dirty="0" smtClean="0">
                          <a:latin typeface="Gill Sans MT" panose="020B0502020104020203" pitchFamily="34" charset="0"/>
                        </a:rPr>
                        <a:t>Adherence</a:t>
                      </a:r>
                      <a:endParaRPr lang="en-US" sz="1600" b="0" u="none" baseline="30000" dirty="0" smtClean="0">
                        <a:latin typeface="Gill Sans MT" panose="020B0502020104020203" pitchFamily="34" charset="0"/>
                      </a:endParaRPr>
                    </a:p>
                  </a:txBody>
                  <a:tcPr marL="79462" marR="79462" marT="39731" marB="39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ill Sans MT" panose="020B0502020104020203" pitchFamily="34" charset="0"/>
                        </a:rPr>
                        <a:t>36 (67.9)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 marL="79462" marR="79462" marT="39731" marB="3973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Gill Sans MT" panose="020B0502020104020203" pitchFamily="34" charset="0"/>
                        </a:rPr>
                        <a:t>17 (32.1)</a:t>
                      </a:r>
                    </a:p>
                  </a:txBody>
                  <a:tcPr marL="79462" marR="79462" marT="39731" marB="39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ill Sans MT" panose="020B0502020104020203" pitchFamily="34" charset="0"/>
                        </a:rPr>
                        <a:t>1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 marL="79462" marR="79462" marT="39731" marB="39731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 marL="79462" marR="79462" marT="39731" marB="39731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 marL="79462" marR="79462" marT="39731" marB="39731"/>
                </a:tc>
              </a:tr>
              <a:tr h="5481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u="none" dirty="0" smtClean="0">
                          <a:latin typeface="Gill Sans MT" panose="020B0502020104020203" pitchFamily="34" charset="0"/>
                        </a:rPr>
                        <a:t>Non</a:t>
                      </a:r>
                      <a:r>
                        <a:rPr lang="en-US" sz="1600" b="0" u="none" baseline="0" dirty="0" smtClean="0">
                          <a:latin typeface="Gill Sans MT" panose="020B0502020104020203" pitchFamily="34" charset="0"/>
                        </a:rPr>
                        <a:t> -a</a:t>
                      </a:r>
                      <a:r>
                        <a:rPr lang="en-US" sz="1600" b="0" u="none" dirty="0" smtClean="0">
                          <a:latin typeface="Gill Sans MT" panose="020B0502020104020203" pitchFamily="34" charset="0"/>
                        </a:rPr>
                        <a:t>dherence</a:t>
                      </a:r>
                      <a:endParaRPr lang="en-US" sz="1600" b="0" u="none" baseline="30000" dirty="0" smtClean="0">
                        <a:latin typeface="Gill Sans MT" panose="020B0502020104020203" pitchFamily="34" charset="0"/>
                      </a:endParaRPr>
                    </a:p>
                  </a:txBody>
                  <a:tcPr marL="79462" marR="79462" marT="39731" marB="39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ill Sans MT" panose="020B0502020104020203" pitchFamily="34" charset="0"/>
                        </a:rPr>
                        <a:t>31</a:t>
                      </a:r>
                      <a:r>
                        <a:rPr lang="en-US" sz="1600" baseline="0" dirty="0" smtClean="0">
                          <a:latin typeface="Gill Sans MT" panose="020B0502020104020203" pitchFamily="34" charset="0"/>
                        </a:rPr>
                        <a:t> (49.2)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 marL="79462" marR="79462" marT="39731" marB="3973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Gill Sans MT" panose="020B0502020104020203" pitchFamily="34" charset="0"/>
                        </a:rPr>
                        <a:t>32 (50.8)</a:t>
                      </a:r>
                    </a:p>
                  </a:txBody>
                  <a:tcPr marL="79462" marR="79462" marT="39731" marB="39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ill Sans MT" panose="020B0502020104020203" pitchFamily="34" charset="0"/>
                        </a:rPr>
                        <a:t>2.19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 marL="79462" marR="79462" marT="39731" marB="39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ill Sans MT" panose="020B0502020104020203" pitchFamily="34" charset="0"/>
                        </a:rPr>
                        <a:t>1.02 – 4.67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 marL="79462" marR="79462" marT="39731" marB="39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ill Sans MT" panose="020B0502020104020203" pitchFamily="34" charset="0"/>
                        </a:rPr>
                        <a:t>0.044</a:t>
                      </a:r>
                      <a:endParaRPr lang="en-US" sz="1600" dirty="0">
                        <a:latin typeface="Gill Sans MT" panose="020B0502020104020203" pitchFamily="34" charset="0"/>
                      </a:endParaRPr>
                    </a:p>
                  </a:txBody>
                  <a:tcPr marL="79462" marR="79462" marT="39731" marB="39731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522511" y="3028186"/>
            <a:ext cx="8146473" cy="546265"/>
          </a:xfrm>
          <a:prstGeom prst="rect">
            <a:avLst/>
          </a:prstGeom>
          <a:noFill/>
          <a:ln w="381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5251868"/>
            <a:ext cx="8770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1200" dirty="0">
                <a:latin typeface="Gill Sans MT" panose="020B0502020104020203" pitchFamily="34" charset="0"/>
              </a:rPr>
              <a:t>*According to </a:t>
            </a:r>
            <a:r>
              <a:rPr lang="en-US" sz="1200" dirty="0" smtClean="0">
                <a:latin typeface="Gill Sans MT" panose="020B0502020104020203" pitchFamily="34" charset="0"/>
              </a:rPr>
              <a:t>WHO.  Appropriate </a:t>
            </a:r>
            <a:r>
              <a:rPr lang="en-US" sz="1200" dirty="0">
                <a:latin typeface="Gill Sans MT" panose="020B0502020104020203" pitchFamily="34" charset="0"/>
              </a:rPr>
              <a:t>body-mass index for Asian populations and its implications for policy and intervention </a:t>
            </a:r>
            <a:r>
              <a:rPr lang="en-US" sz="1200" dirty="0" smtClean="0">
                <a:latin typeface="Gill Sans MT" panose="020B0502020104020203" pitchFamily="34" charset="0"/>
              </a:rPr>
              <a:t>strategies. </a:t>
            </a:r>
            <a:endParaRPr lang="en-US" sz="1200" dirty="0" smtClean="0">
              <a:latin typeface="Gill Sans MT" panose="020B0502020104020203" pitchFamily="34" charset="0"/>
            </a:endParaRPr>
          </a:p>
          <a:p>
            <a:pPr fontAlgn="t"/>
            <a:r>
              <a:rPr lang="en-US" sz="1200" dirty="0" smtClean="0">
                <a:latin typeface="Gill Sans MT" panose="020B0502020104020203" pitchFamily="34" charset="0"/>
              </a:rPr>
              <a:t>Lancet </a:t>
            </a:r>
            <a:r>
              <a:rPr lang="en-US" sz="1200" dirty="0">
                <a:latin typeface="Gill Sans MT" panose="020B0502020104020203" pitchFamily="34" charset="0"/>
              </a:rPr>
              <a:t>2004; 363: </a:t>
            </a:r>
            <a:r>
              <a:rPr lang="en-US" sz="1200" dirty="0" smtClean="0">
                <a:latin typeface="Gill Sans MT" panose="020B0502020104020203" pitchFamily="34" charset="0"/>
              </a:rPr>
              <a:t>157–63. </a:t>
            </a:r>
            <a:r>
              <a:rPr lang="en-US" sz="1200" dirty="0">
                <a:latin typeface="Gill Sans MT" panose="020B0502020104020203" pitchFamily="34" charset="0"/>
              </a:rPr>
              <a:t>January 10, 2004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8761" y="3716960"/>
            <a:ext cx="6647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Gill Sans MT" panose="020B0502020104020203" pitchFamily="34" charset="0"/>
              </a:rPr>
              <a:t>After adjusted by gender, age, BMI*, co-morbid, dietary control</a:t>
            </a:r>
            <a:endParaRPr lang="en-US" sz="2000" dirty="0">
              <a:latin typeface="Gill Sans MT" panose="020B05020201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7062C-F120-4BD8-8219-420F12A5CA4B}" type="slidenum">
              <a:rPr lang="en-US" smtClean="0"/>
              <a:t>20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Gill Sans MT" panose="020B0502020104020203" pitchFamily="34" charset="0"/>
              </a:rPr>
              <a:t>Discussion</a:t>
            </a:r>
            <a:endParaRPr lang="en-US" sz="4000" b="1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635" y="1417330"/>
            <a:ext cx="8344584" cy="3368506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n-US" sz="2500" dirty="0" smtClean="0">
                <a:latin typeface="Gill Sans MT" panose="020B0502020104020203" pitchFamily="34" charset="0"/>
                <a:cs typeface="Angsana New" pitchFamily="18" charset="-34"/>
              </a:rPr>
              <a:t>Our prevalence uncontrolled diabetes patients (54.4%) is higher than </a:t>
            </a:r>
            <a:r>
              <a:rPr lang="en-US" sz="2500" dirty="0" smtClean="0">
                <a:latin typeface="Gill Sans MT" panose="020B0502020104020203" pitchFamily="34" charset="0"/>
              </a:rPr>
              <a:t>Siddiqui FJ </a:t>
            </a:r>
            <a:r>
              <a:rPr lang="en-US" sz="2500" dirty="0" smtClean="0">
                <a:latin typeface="Gill Sans MT" pitchFamily="34" charset="0"/>
                <a:cs typeface="Angsana New" pitchFamily="18" charset="-34"/>
              </a:rPr>
              <a:t>et al</a:t>
            </a:r>
            <a:r>
              <a:rPr lang="en-US" sz="2500" baseline="30000" dirty="0" smtClean="0">
                <a:latin typeface="Gill Sans MT" pitchFamily="34" charset="0"/>
                <a:cs typeface="Angsana New" pitchFamily="18" charset="-34"/>
              </a:rPr>
              <a:t>1</a:t>
            </a:r>
            <a:r>
              <a:rPr lang="en-US" sz="2500" dirty="0" smtClean="0">
                <a:latin typeface="Gill Sans MT" pitchFamily="34" charset="0"/>
                <a:cs typeface="Angsana New" pitchFamily="18" charset="-34"/>
              </a:rPr>
              <a:t>.’s study(</a:t>
            </a:r>
            <a:r>
              <a:rPr lang="en-US" sz="2500" dirty="0">
                <a:latin typeface="Gill Sans MT" panose="020B0502020104020203" pitchFamily="34" charset="0"/>
              </a:rPr>
              <a:t>38.9</a:t>
            </a:r>
            <a:r>
              <a:rPr lang="en-US" sz="2500" dirty="0" smtClean="0">
                <a:latin typeface="Gill Sans MT" pitchFamily="34" charset="0"/>
                <a:cs typeface="Angsana New" pitchFamily="18" charset="-34"/>
              </a:rPr>
              <a:t>%) possible reasons</a:t>
            </a:r>
          </a:p>
          <a:p>
            <a:pPr lvl="1">
              <a:lnSpc>
                <a:spcPct val="130000"/>
              </a:lnSpc>
            </a:pPr>
            <a:r>
              <a:rPr lang="en-US" sz="2500" dirty="0" smtClean="0">
                <a:latin typeface="Gill Sans MT" pitchFamily="34" charset="0"/>
                <a:cs typeface="Angsana New" pitchFamily="18" charset="-34"/>
              </a:rPr>
              <a:t>Dietary behavior</a:t>
            </a:r>
          </a:p>
          <a:p>
            <a:pPr lvl="1">
              <a:lnSpc>
                <a:spcPct val="130000"/>
              </a:lnSpc>
            </a:pPr>
            <a:r>
              <a:rPr lang="en-US" sz="2500" dirty="0" smtClean="0">
                <a:latin typeface="Gill Sans MT" pitchFamily="34" charset="0"/>
                <a:cs typeface="Angsana New" pitchFamily="18" charset="-34"/>
              </a:rPr>
              <a:t>Physical inactive</a:t>
            </a:r>
          </a:p>
          <a:p>
            <a:pPr lvl="1">
              <a:lnSpc>
                <a:spcPct val="130000"/>
              </a:lnSpc>
            </a:pPr>
            <a:r>
              <a:rPr lang="en-US" sz="2500" dirty="0" smtClean="0">
                <a:latin typeface="Gill Sans MT" pitchFamily="34" charset="0"/>
                <a:cs typeface="Angsana New" pitchFamily="18" charset="-34"/>
              </a:rPr>
              <a:t>Sedentary lifestyle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2965" y="241630"/>
            <a:ext cx="9144000" cy="1143000"/>
            <a:chOff x="0" y="76200"/>
            <a:chExt cx="9144000" cy="1371600"/>
          </a:xfrm>
        </p:grpSpPr>
        <p:sp>
          <p:nvSpPr>
            <p:cNvPr id="5" name="Title 1"/>
            <p:cNvSpPr/>
            <p:nvPr/>
          </p:nvSpPr>
          <p:spPr>
            <a:xfrm>
              <a:off x="0" y="152400"/>
              <a:ext cx="9144000" cy="1295400"/>
            </a:xfrm>
            <a:prstGeom prst="rect">
              <a:avLst/>
            </a:prstGeom>
            <a:gradFill rotWithShape="1">
              <a:gsLst>
                <a:gs pos="100000">
                  <a:schemeClr val="bg2">
                    <a:lumMod val="60000"/>
                    <a:lumOff val="40000"/>
                  </a:schemeClr>
                </a:gs>
                <a:gs pos="80000">
                  <a:schemeClr val="tx1">
                    <a:lumMod val="85000"/>
                    <a:lumOff val="15000"/>
                    <a:alpha val="0"/>
                  </a:schemeClr>
                </a:gs>
              </a:gsLst>
              <a:lin ang="5400000" scaled="1"/>
            </a:gradFill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SzPct val="100000"/>
                <a:buFontTx/>
                <a:buNone/>
              </a:pPr>
              <a:endParaRPr kumimoji="0" lang="en-US" sz="4400" b="1" i="0" u="none" strike="noStrike" kern="1200" cap="none" spc="0" baseline="0" noProof="0" dirty="0">
                <a:solidFill>
                  <a:srgbClr val="92D050"/>
                </a:solidFill>
                <a:effectLst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pic>
          <p:nvPicPr>
            <p:cNvPr id="6" name="Picture 2" descr="C:\Users\Nan1980\Desktop\ทช งานรพ\ทช กิต\PCM transparent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924800" y="76200"/>
              <a:ext cx="925911" cy="129540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</p:pic>
      </p:grpSp>
      <p:sp>
        <p:nvSpPr>
          <p:cNvPr id="7" name="Rectangle 6"/>
          <p:cNvSpPr/>
          <p:nvPr/>
        </p:nvSpPr>
        <p:spPr>
          <a:xfrm>
            <a:off x="148446" y="5067920"/>
            <a:ext cx="88411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Gill Sans MT" panose="020B0502020104020203" pitchFamily="34" charset="0"/>
              </a:rPr>
              <a:t>1. Siddiqui </a:t>
            </a:r>
            <a:r>
              <a:rPr lang="en-US" sz="1400" dirty="0">
                <a:latin typeface="Gill Sans MT" panose="020B0502020104020203" pitchFamily="34" charset="0"/>
              </a:rPr>
              <a:t>FJ </a:t>
            </a:r>
            <a:r>
              <a:rPr lang="en-US" sz="1400" dirty="0">
                <a:latin typeface="Gill Sans MT" pitchFamily="34" charset="0"/>
                <a:cs typeface="Angsana New" pitchFamily="18" charset="-34"/>
              </a:rPr>
              <a:t>et </a:t>
            </a:r>
            <a:r>
              <a:rPr lang="en-US" sz="1400" dirty="0" smtClean="0">
                <a:latin typeface="Gill Sans MT" pitchFamily="34" charset="0"/>
                <a:cs typeface="Angsana New" pitchFamily="18" charset="-34"/>
              </a:rPr>
              <a:t>al. u</a:t>
            </a:r>
            <a:r>
              <a:rPr lang="en-US" sz="1400" dirty="0" smtClean="0"/>
              <a:t>ncontrolled </a:t>
            </a:r>
            <a:r>
              <a:rPr lang="en-US" sz="1400" dirty="0"/>
              <a:t>diabetes mellitus: prevalence and risk factors among people with type 2 diabetes mellitus in an Urban District of Karachi, Pakistan</a:t>
            </a:r>
            <a:r>
              <a:rPr lang="en-US" sz="1400" dirty="0" smtClean="0"/>
              <a:t>. </a:t>
            </a:r>
            <a:r>
              <a:rPr lang="en-US" sz="1400" dirty="0"/>
              <a:t>Diabetes Res </a:t>
            </a:r>
            <a:r>
              <a:rPr lang="en-US" sz="1400" dirty="0" err="1"/>
              <a:t>Clin</a:t>
            </a:r>
            <a:r>
              <a:rPr lang="en-US" sz="1400" dirty="0"/>
              <a:t> </a:t>
            </a:r>
            <a:r>
              <a:rPr lang="en-US" sz="1400" dirty="0" err="1"/>
              <a:t>Pract</a:t>
            </a:r>
            <a:r>
              <a:rPr lang="en-US" sz="1400" dirty="0"/>
              <a:t>. 2015 Jan;107(1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7062C-F120-4BD8-8219-420F12A5CA4B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153" y="1521354"/>
            <a:ext cx="8312597" cy="3626116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2400" dirty="0" smtClean="0">
                <a:latin typeface="Gill Sans MT" pitchFamily="34" charset="0"/>
                <a:cs typeface="Angsana New" pitchFamily="18" charset="-34"/>
              </a:rPr>
              <a:t>Compare to previous study on HTN prevalence(61.5%), this study have lower prevalence. </a:t>
            </a:r>
          </a:p>
          <a:p>
            <a:pPr>
              <a:lnSpc>
                <a:spcPct val="130000"/>
              </a:lnSpc>
            </a:pPr>
            <a:r>
              <a:rPr lang="en-US" sz="2400" dirty="0" smtClean="0">
                <a:latin typeface="Gill Sans MT" pitchFamily="34" charset="0"/>
                <a:cs typeface="Angsana New" pitchFamily="18" charset="-34"/>
              </a:rPr>
              <a:t>A </a:t>
            </a:r>
            <a:r>
              <a:rPr lang="en-US" sz="2400" dirty="0">
                <a:latin typeface="Gill Sans MT" pitchFamily="34" charset="0"/>
                <a:cs typeface="Angsana New" pitchFamily="18" charset="-34"/>
              </a:rPr>
              <a:t>cohort study conducted by </a:t>
            </a:r>
            <a:r>
              <a:rPr lang="en-US" sz="2400" dirty="0" err="1">
                <a:latin typeface="Gill Sans MT" panose="020B0502020104020203" pitchFamily="34" charset="0"/>
              </a:rPr>
              <a:t>Ojji</a:t>
            </a:r>
            <a:r>
              <a:rPr lang="en-US" sz="2400" dirty="0">
                <a:latin typeface="Gill Sans MT" panose="020B0502020104020203" pitchFamily="34" charset="0"/>
              </a:rPr>
              <a:t> DB, et </a:t>
            </a:r>
            <a:r>
              <a:rPr lang="en-US" sz="2400" dirty="0" smtClean="0">
                <a:latin typeface="Gill Sans MT" panose="020B0502020104020203" pitchFamily="34" charset="0"/>
              </a:rPr>
              <a:t>al</a:t>
            </a:r>
            <a:r>
              <a:rPr lang="en-US" sz="2400" baseline="30000" dirty="0" smtClean="0">
                <a:latin typeface="Gill Sans MT" panose="020B0502020104020203" pitchFamily="34" charset="0"/>
              </a:rPr>
              <a:t>1</a:t>
            </a:r>
            <a:r>
              <a:rPr lang="en-US" sz="2400" dirty="0" smtClean="0">
                <a:latin typeface="Gill Sans MT" panose="020B0502020104020203" pitchFamily="34" charset="0"/>
              </a:rPr>
              <a:t>, </a:t>
            </a:r>
            <a:r>
              <a:rPr lang="en-US" sz="2400" dirty="0">
                <a:latin typeface="Gill Sans MT" panose="020B0502020104020203" pitchFamily="34" charset="0"/>
              </a:rPr>
              <a:t>revealed that 8.4% of hypertensive patients with co-morbid conditions tend to have poor hypertensive control. (We found no association).</a:t>
            </a:r>
            <a:endParaRPr lang="en-US" sz="2400" dirty="0">
              <a:latin typeface="Gill Sans MT" pitchFamily="34" charset="0"/>
              <a:cs typeface="Angsana New" pitchFamily="18" charset="-34"/>
            </a:endParaRP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67300" y="302297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latin typeface="Gill Sans MT" panose="020B0502020104020203" pitchFamily="34" charset="0"/>
              </a:rPr>
              <a:t>Discussion</a:t>
            </a:r>
            <a:endParaRPr lang="en-US" sz="4000" b="1" dirty="0">
              <a:latin typeface="Gill Sans MT" panose="020B0502020104020203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302297"/>
            <a:ext cx="9144000" cy="1143000"/>
            <a:chOff x="0" y="76200"/>
            <a:chExt cx="9144000" cy="1371600"/>
          </a:xfrm>
        </p:grpSpPr>
        <p:sp>
          <p:nvSpPr>
            <p:cNvPr id="6" name="Title 1"/>
            <p:cNvSpPr/>
            <p:nvPr/>
          </p:nvSpPr>
          <p:spPr>
            <a:xfrm>
              <a:off x="0" y="152400"/>
              <a:ext cx="9144000" cy="1295400"/>
            </a:xfrm>
            <a:prstGeom prst="rect">
              <a:avLst/>
            </a:prstGeom>
            <a:gradFill rotWithShape="1">
              <a:gsLst>
                <a:gs pos="100000">
                  <a:schemeClr val="bg2">
                    <a:lumMod val="60000"/>
                    <a:lumOff val="40000"/>
                  </a:schemeClr>
                </a:gs>
                <a:gs pos="80000">
                  <a:schemeClr val="tx1">
                    <a:lumMod val="85000"/>
                    <a:lumOff val="15000"/>
                    <a:alpha val="0"/>
                  </a:schemeClr>
                </a:gs>
              </a:gsLst>
              <a:lin ang="5400000" scaled="1"/>
            </a:gradFill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SzPct val="100000"/>
                <a:buFontTx/>
                <a:buNone/>
              </a:pPr>
              <a:endParaRPr kumimoji="0" lang="en-US" sz="4400" b="1" i="0" u="none" strike="noStrike" kern="1200" cap="none" spc="0" baseline="0" noProof="0" dirty="0">
                <a:solidFill>
                  <a:srgbClr val="92D050"/>
                </a:solidFill>
                <a:effectLst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pic>
          <p:nvPicPr>
            <p:cNvPr id="7" name="Picture 2" descr="C:\Users\Nan1980\Desktop\ทช งานรพ\ทช กิต\PCM transparent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924800" y="76200"/>
              <a:ext cx="925911" cy="129540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</p:pic>
      </p:grpSp>
      <p:sp>
        <p:nvSpPr>
          <p:cNvPr id="8" name="TextBox 7"/>
          <p:cNvSpPr txBox="1"/>
          <p:nvPr/>
        </p:nvSpPr>
        <p:spPr>
          <a:xfrm>
            <a:off x="188903" y="4987627"/>
            <a:ext cx="742036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Gill Sans MT" panose="020B0502020104020203" pitchFamily="34" charset="0"/>
              </a:rPr>
              <a:t>1. </a:t>
            </a:r>
            <a:r>
              <a:rPr lang="en-US" sz="1600" dirty="0" err="1">
                <a:latin typeface="Gill Sans MT" panose="020B0502020104020203" pitchFamily="34" charset="0"/>
              </a:rPr>
              <a:t>Ojji</a:t>
            </a:r>
            <a:r>
              <a:rPr lang="en-US" sz="1600" dirty="0">
                <a:latin typeface="Gill Sans MT" panose="020B0502020104020203" pitchFamily="34" charset="0"/>
              </a:rPr>
              <a:t> DB .Risk factor profile and comorbidities in 2398 patients with newly diagnosed </a:t>
            </a:r>
          </a:p>
          <a:p>
            <a:r>
              <a:rPr lang="en-US" sz="1600" dirty="0">
                <a:latin typeface="Gill Sans MT" panose="020B0502020104020203" pitchFamily="34" charset="0"/>
              </a:rPr>
              <a:t>hypertension from the Abuja Heart Study, et al. Medicine (Baltimore) 2015.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7062C-F120-4BD8-8219-420F12A5CA4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3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Gill Sans MT" panose="020B0502020104020203" pitchFamily="34" charset="0"/>
              </a:rPr>
              <a:t>Conclusion</a:t>
            </a:r>
            <a:endParaRPr lang="en-US" sz="4000" b="1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607" y="1467287"/>
            <a:ext cx="8185745" cy="3626116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Gill Sans MT" pitchFamily="34" charset="0"/>
                <a:cs typeface="Angsana New" pitchFamily="18" charset="-34"/>
              </a:rPr>
              <a:t>Appropriate medication usage and dietary promotion among </a:t>
            </a:r>
            <a:r>
              <a:rPr lang="en-US" dirty="0">
                <a:latin typeface="Gill Sans MT" pitchFamily="34" charset="0"/>
                <a:cs typeface="Angsana New" pitchFamily="18" charset="-34"/>
              </a:rPr>
              <a:t>rural population </a:t>
            </a:r>
            <a:r>
              <a:rPr lang="en-US" dirty="0" smtClean="0">
                <a:latin typeface="Gill Sans MT" pitchFamily="34" charset="0"/>
                <a:cs typeface="Angsana New" pitchFamily="18" charset="-34"/>
              </a:rPr>
              <a:t>can enhance disease control.</a:t>
            </a:r>
          </a:p>
          <a:p>
            <a:r>
              <a:rPr lang="en-US" dirty="0" smtClean="0">
                <a:latin typeface="Gill Sans MT" pitchFamily="34" charset="0"/>
                <a:cs typeface="Angsana New" pitchFamily="18" charset="-34"/>
              </a:rPr>
              <a:t>Primary healthcare and preventive medicine approaches can raise awareness among rural population.</a:t>
            </a:r>
          </a:p>
          <a:p>
            <a:r>
              <a:rPr lang="en-US" dirty="0" smtClean="0">
                <a:latin typeface="Gill Sans MT" pitchFamily="34" charset="0"/>
                <a:cs typeface="Angsana New" pitchFamily="18" charset="-34"/>
              </a:rPr>
              <a:t>Recommend that further study should be conduct to gain better in possible factors.</a:t>
            </a:r>
            <a:endParaRPr lang="en-US" dirty="0">
              <a:latin typeface="Gill Sans MT" pitchFamily="34" charset="0"/>
              <a:cs typeface="Angsana New" pitchFamily="18" charset="-3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192974"/>
            <a:ext cx="9144000" cy="1143000"/>
            <a:chOff x="0" y="76200"/>
            <a:chExt cx="9144000" cy="1371600"/>
          </a:xfrm>
        </p:grpSpPr>
        <p:sp>
          <p:nvSpPr>
            <p:cNvPr id="5" name="Title 1"/>
            <p:cNvSpPr/>
            <p:nvPr/>
          </p:nvSpPr>
          <p:spPr>
            <a:xfrm>
              <a:off x="0" y="152400"/>
              <a:ext cx="9144000" cy="1295400"/>
            </a:xfrm>
            <a:prstGeom prst="rect">
              <a:avLst/>
            </a:prstGeom>
            <a:gradFill rotWithShape="1">
              <a:gsLst>
                <a:gs pos="100000">
                  <a:schemeClr val="bg2">
                    <a:lumMod val="60000"/>
                    <a:lumOff val="40000"/>
                  </a:schemeClr>
                </a:gs>
                <a:gs pos="80000">
                  <a:schemeClr val="tx1">
                    <a:lumMod val="85000"/>
                    <a:lumOff val="15000"/>
                    <a:alpha val="0"/>
                  </a:schemeClr>
                </a:gs>
              </a:gsLst>
              <a:lin ang="5400000" scaled="1"/>
            </a:gradFill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SzPct val="100000"/>
                <a:buFontTx/>
                <a:buNone/>
              </a:pPr>
              <a:endParaRPr kumimoji="0" lang="en-US" sz="4400" b="1" i="0" u="none" strike="noStrike" kern="1200" cap="none" spc="0" baseline="0" noProof="0" dirty="0">
                <a:solidFill>
                  <a:srgbClr val="92D050"/>
                </a:solidFill>
                <a:effectLst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pic>
          <p:nvPicPr>
            <p:cNvPr id="6" name="Picture 2" descr="C:\Users\Nan1980\Desktop\ทช งานรพ\ทช กิต\PCM transparent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924800" y="76200"/>
              <a:ext cx="925911" cy="129540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7062C-F120-4BD8-8219-420F12A5CA4B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Gill Sans MT" panose="020B0502020104020203" pitchFamily="34" charset="0"/>
              </a:rPr>
              <a:t>Acknowledgement</a:t>
            </a:r>
            <a:endParaRPr lang="en-US" sz="4000" b="1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631" y="1521353"/>
            <a:ext cx="8289719" cy="4107551"/>
          </a:xfrm>
        </p:spPr>
        <p:txBody>
          <a:bodyPr>
            <a:normAutofit fontScale="40000" lnSpcReduction="20000"/>
          </a:bodyPr>
          <a:lstStyle/>
          <a:p>
            <a:r>
              <a:rPr lang="en-US" sz="5000" b="1" dirty="0" smtClean="0">
                <a:latin typeface="Gill Sans MT" panose="020B0502020104020203" pitchFamily="34" charset="0"/>
              </a:rPr>
              <a:t>People of Baan Na Yao District</a:t>
            </a:r>
          </a:p>
          <a:p>
            <a:r>
              <a:rPr lang="en-US" sz="5000" b="1" dirty="0" smtClean="0">
                <a:latin typeface="Gill Sans MT" panose="020B0502020104020203" pitchFamily="34" charset="0"/>
              </a:rPr>
              <a:t>Baan </a:t>
            </a:r>
            <a:r>
              <a:rPr lang="en-US" sz="5000" b="1" dirty="0">
                <a:latin typeface="Gill Sans MT" panose="020B0502020104020203" pitchFamily="34" charset="0"/>
              </a:rPr>
              <a:t>Na </a:t>
            </a:r>
            <a:r>
              <a:rPr lang="en-US" sz="5000" b="1" dirty="0" smtClean="0">
                <a:latin typeface="Gill Sans MT" panose="020B0502020104020203" pitchFamily="34" charset="0"/>
              </a:rPr>
              <a:t>Yao health </a:t>
            </a:r>
            <a:r>
              <a:rPr lang="en-US" sz="5000" b="1" dirty="0">
                <a:latin typeface="Gill Sans MT" panose="020B0502020104020203" pitchFamily="34" charset="0"/>
              </a:rPr>
              <a:t>promotion hospital</a:t>
            </a:r>
          </a:p>
          <a:p>
            <a:r>
              <a:rPr lang="en-US" sz="5000" b="1" dirty="0" err="1" smtClean="0">
                <a:latin typeface="Gill Sans MT" panose="020B0502020104020203" pitchFamily="34" charset="0"/>
                <a:cs typeface="Angsana New" pitchFamily="18" charset="-34"/>
              </a:rPr>
              <a:t>Sanamchaiket</a:t>
            </a:r>
            <a:r>
              <a:rPr lang="en-US" sz="5000" b="1" dirty="0" smtClean="0">
                <a:latin typeface="Gill Sans MT" panose="020B0502020104020203" pitchFamily="34" charset="0"/>
                <a:cs typeface="Angsana New" pitchFamily="18" charset="-34"/>
              </a:rPr>
              <a:t> hospital</a:t>
            </a:r>
          </a:p>
          <a:p>
            <a:r>
              <a:rPr lang="en-US" sz="5000" b="1" dirty="0" smtClean="0">
                <a:latin typeface="Gill Sans MT" panose="020B0502020104020203" pitchFamily="34" charset="0"/>
                <a:cs typeface="Times New Roman" pitchFamily="18" charset="0"/>
              </a:rPr>
              <a:t>Col.  Assistant Professor Dr. Ram </a:t>
            </a:r>
            <a:r>
              <a:rPr lang="en-US" sz="5000" b="1" dirty="0" err="1" smtClean="0">
                <a:latin typeface="Gill Sans MT" panose="020B0502020104020203" pitchFamily="34" charset="0"/>
                <a:cs typeface="Times New Roman" pitchFamily="18" charset="0"/>
              </a:rPr>
              <a:t>Rangsin</a:t>
            </a:r>
            <a:endParaRPr lang="en-US" sz="5000" b="1" dirty="0" smtClean="0">
              <a:latin typeface="Gill Sans MT" panose="020B0502020104020203" pitchFamily="34" charset="0"/>
              <a:cs typeface="Times New Roman" pitchFamily="18" charset="0"/>
            </a:endParaRPr>
          </a:p>
          <a:p>
            <a:r>
              <a:rPr lang="en-US" sz="5000" b="1" dirty="0" smtClean="0">
                <a:latin typeface="Gill Sans MT" panose="020B0502020104020203" pitchFamily="34" charset="0"/>
                <a:cs typeface="Times New Roman" pitchFamily="18" charset="0"/>
              </a:rPr>
              <a:t>Lt. Col. </a:t>
            </a:r>
            <a:r>
              <a:rPr lang="en-US" sz="5000" b="1" dirty="0" err="1" smtClean="0">
                <a:latin typeface="Gill Sans MT" panose="020B0502020104020203" pitchFamily="34" charset="0"/>
                <a:cs typeface="Times New Roman" pitchFamily="18" charset="0"/>
              </a:rPr>
              <a:t>Sarawut</a:t>
            </a:r>
            <a:r>
              <a:rPr lang="en-US" sz="5000" b="1" dirty="0" smtClean="0">
                <a:latin typeface="Gill Sans MT" panose="020B0502020104020203" pitchFamily="34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latin typeface="Gill Sans MT" panose="020B0502020104020203" pitchFamily="34" charset="0"/>
                <a:cs typeface="Times New Roman" pitchFamily="18" charset="0"/>
              </a:rPr>
              <a:t>Jindarat</a:t>
            </a:r>
            <a:endParaRPr lang="en-US" sz="5000" b="1" dirty="0" smtClean="0">
              <a:latin typeface="Gill Sans MT" panose="020B0502020104020203" pitchFamily="34" charset="0"/>
              <a:cs typeface="Times New Roman" pitchFamily="18" charset="0"/>
            </a:endParaRPr>
          </a:p>
          <a:p>
            <a:r>
              <a:rPr lang="en-US" sz="5000" b="1" dirty="0" smtClean="0">
                <a:latin typeface="Gill Sans MT" panose="020B0502020104020203" pitchFamily="34" charset="0"/>
              </a:rPr>
              <a:t>Lt. Col. </a:t>
            </a:r>
            <a:r>
              <a:rPr lang="en-US" sz="5000" b="1" dirty="0" err="1" smtClean="0">
                <a:latin typeface="Gill Sans MT" panose="020B0502020104020203" pitchFamily="34" charset="0"/>
              </a:rPr>
              <a:t>Tanongson</a:t>
            </a:r>
            <a:r>
              <a:rPr lang="en-US" sz="5000" b="1" dirty="0" smtClean="0">
                <a:latin typeface="Gill Sans MT" panose="020B0502020104020203" pitchFamily="34" charset="0"/>
              </a:rPr>
              <a:t> </a:t>
            </a:r>
            <a:r>
              <a:rPr lang="en-US" sz="5000" b="1" dirty="0" err="1" smtClean="0">
                <a:latin typeface="Gill Sans MT" panose="020B0502020104020203" pitchFamily="34" charset="0"/>
              </a:rPr>
              <a:t>Tienthavorn</a:t>
            </a:r>
            <a:endParaRPr lang="en-US" sz="5000" b="1" dirty="0" smtClean="0">
              <a:latin typeface="Gill Sans MT" panose="020B0502020104020203" pitchFamily="34" charset="0"/>
            </a:endParaRPr>
          </a:p>
          <a:p>
            <a:r>
              <a:rPr lang="en-US" sz="5000" b="1" dirty="0" smtClean="0">
                <a:latin typeface="Gill Sans MT" panose="020B0502020104020203" pitchFamily="34" charset="0"/>
                <a:cs typeface="Times New Roman" pitchFamily="18" charset="0"/>
              </a:rPr>
              <a:t>Lt. Col. </a:t>
            </a:r>
            <a:r>
              <a:rPr lang="en-US" sz="5000" b="1" dirty="0" err="1" smtClean="0">
                <a:latin typeface="Gill Sans MT" panose="020B0502020104020203" pitchFamily="34" charset="0"/>
                <a:cs typeface="Times New Roman" pitchFamily="18" charset="0"/>
              </a:rPr>
              <a:t>Phunlerd</a:t>
            </a:r>
            <a:r>
              <a:rPr lang="en-US" sz="5000" b="1" dirty="0" smtClean="0">
                <a:latin typeface="Gill Sans MT" panose="020B0502020104020203" pitchFamily="34" charset="0"/>
                <a:cs typeface="Times New Roman" pitchFamily="18" charset="0"/>
              </a:rPr>
              <a:t> </a:t>
            </a:r>
            <a:r>
              <a:rPr lang="en-US" sz="5000" b="1" dirty="0" err="1">
                <a:latin typeface="Gill Sans MT" panose="020B0502020104020203" pitchFamily="34" charset="0"/>
                <a:cs typeface="Times New Roman" pitchFamily="18" charset="0"/>
              </a:rPr>
              <a:t>Piyaraj</a:t>
            </a:r>
            <a:endParaRPr lang="en-US" sz="5000" b="1" dirty="0">
              <a:latin typeface="Gill Sans MT" panose="020B0502020104020203" pitchFamily="34" charset="0"/>
              <a:cs typeface="Times New Roman" pitchFamily="18" charset="0"/>
            </a:endParaRPr>
          </a:p>
          <a:p>
            <a:r>
              <a:rPr lang="en-US" sz="5000" b="1" dirty="0" smtClean="0">
                <a:latin typeface="Gill Sans MT" panose="020B0502020104020203" pitchFamily="34" charset="0"/>
                <a:cs typeface="Times New Roman" pitchFamily="18" charset="0"/>
              </a:rPr>
              <a:t>Capt. </a:t>
            </a:r>
            <a:r>
              <a:rPr lang="en-US" sz="5000" b="1" dirty="0" err="1" smtClean="0">
                <a:latin typeface="Gill Sans MT" panose="020B0502020104020203" pitchFamily="34" charset="0"/>
                <a:cs typeface="Times New Roman" pitchFamily="18" charset="0"/>
              </a:rPr>
              <a:t>Picha</a:t>
            </a:r>
            <a:r>
              <a:rPr lang="en-US" sz="5000" b="1" dirty="0" smtClean="0">
                <a:latin typeface="Gill Sans MT" panose="020B0502020104020203" pitchFamily="34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latin typeface="Gill Sans MT" panose="020B0502020104020203" pitchFamily="34" charset="0"/>
                <a:cs typeface="Times New Roman" pitchFamily="18" charset="0"/>
              </a:rPr>
              <a:t>Suwannahitatorn</a:t>
            </a:r>
            <a:endParaRPr lang="en-US" sz="5000" b="1" dirty="0" smtClean="0">
              <a:latin typeface="Gill Sans MT" panose="020B0502020104020203" pitchFamily="34" charset="0"/>
              <a:cs typeface="Times New Roman" pitchFamily="18" charset="0"/>
            </a:endParaRPr>
          </a:p>
          <a:p>
            <a:r>
              <a:rPr lang="en-US" sz="5000" b="1" dirty="0" smtClean="0">
                <a:latin typeface="Gill Sans MT" panose="020B0502020104020203" pitchFamily="34" charset="0"/>
                <a:cs typeface="Times New Roman" pitchFamily="18" charset="0"/>
              </a:rPr>
              <a:t>Capt. </a:t>
            </a:r>
            <a:r>
              <a:rPr lang="en-US" sz="5000" b="1" dirty="0" err="1" smtClean="0">
                <a:latin typeface="Gill Sans MT" panose="020B0502020104020203" pitchFamily="34" charset="0"/>
                <a:cs typeface="Times New Roman" pitchFamily="18" charset="0"/>
              </a:rPr>
              <a:t>Anupong</a:t>
            </a:r>
            <a:r>
              <a:rPr lang="en-US" sz="5000" b="1" dirty="0" smtClean="0">
                <a:latin typeface="Gill Sans MT" panose="020B0502020104020203" pitchFamily="34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latin typeface="Gill Sans MT" panose="020B0502020104020203" pitchFamily="34" charset="0"/>
                <a:cs typeface="Times New Roman" pitchFamily="18" charset="0"/>
              </a:rPr>
              <a:t>Sirirungreung</a:t>
            </a:r>
            <a:endParaRPr lang="en-US" sz="5000" b="1" dirty="0" smtClean="0">
              <a:latin typeface="Gill Sans MT" panose="020B0502020104020203" pitchFamily="34" charset="0"/>
              <a:cs typeface="Times New Roman" pitchFamily="18" charset="0"/>
            </a:endParaRPr>
          </a:p>
          <a:p>
            <a:r>
              <a:rPr lang="en-US" sz="5000" b="1" dirty="0" smtClean="0">
                <a:latin typeface="Gill Sans MT" panose="020B0502020104020203" pitchFamily="34" charset="0"/>
                <a:cs typeface="Times New Roman" pitchFamily="18" charset="0"/>
              </a:rPr>
              <a:t>2</a:t>
            </a:r>
            <a:r>
              <a:rPr lang="en-US" sz="5000" b="1" baseline="30000" dirty="0" smtClean="0">
                <a:latin typeface="Gill Sans MT" panose="020B0502020104020203" pitchFamily="34" charset="0"/>
                <a:cs typeface="Times New Roman" pitchFamily="18" charset="0"/>
              </a:rPr>
              <a:t>nd</a:t>
            </a:r>
            <a:r>
              <a:rPr lang="en-US" sz="5000" b="1" dirty="0">
                <a:latin typeface="Gill Sans MT" panose="020B0502020104020203" pitchFamily="34" charset="0"/>
                <a:cs typeface="Times New Roman" pitchFamily="18" charset="0"/>
              </a:rPr>
              <a:t> </a:t>
            </a:r>
            <a:r>
              <a:rPr lang="en-US" sz="5000" b="1" dirty="0" smtClean="0">
                <a:latin typeface="Gill Sans MT" panose="020B0502020104020203" pitchFamily="34" charset="0"/>
                <a:cs typeface="Times New Roman" pitchFamily="18" charset="0"/>
              </a:rPr>
              <a:t>Lt. </a:t>
            </a:r>
            <a:r>
              <a:rPr lang="en-US" sz="5000" b="1" dirty="0" err="1" smtClean="0">
                <a:latin typeface="Gill Sans MT" panose="020B0502020104020203" pitchFamily="34" charset="0"/>
                <a:cs typeface="Times New Roman" pitchFamily="18" charset="0"/>
              </a:rPr>
              <a:t>Ploypun</a:t>
            </a:r>
            <a:r>
              <a:rPr lang="en-US" sz="5000" b="1" dirty="0" smtClean="0">
                <a:latin typeface="Gill Sans MT" panose="020B0502020104020203" pitchFamily="34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latin typeface="Gill Sans MT" panose="020B0502020104020203" pitchFamily="34" charset="0"/>
                <a:cs typeface="Times New Roman" pitchFamily="18" charset="0"/>
              </a:rPr>
              <a:t>Narindrarangkura</a:t>
            </a:r>
            <a:endParaRPr lang="en-US" sz="5000" b="1" dirty="0" smtClean="0">
              <a:latin typeface="Gill Sans MT" panose="020B0502020104020203" pitchFamily="34" charset="0"/>
              <a:cs typeface="Times New Roman" pitchFamily="18" charset="0"/>
            </a:endParaRPr>
          </a:p>
          <a:p>
            <a:r>
              <a:rPr lang="en-US" sz="5000" b="1" dirty="0" smtClean="0">
                <a:latin typeface="Gill Sans MT" panose="020B0502020104020203" pitchFamily="34" charset="0"/>
                <a:cs typeface="Times New Roman" pitchFamily="18" charset="0"/>
              </a:rPr>
              <a:t>2</a:t>
            </a:r>
            <a:r>
              <a:rPr lang="en-US" sz="5000" b="1" baseline="30000" dirty="0" smtClean="0">
                <a:latin typeface="Gill Sans MT" panose="020B0502020104020203" pitchFamily="34" charset="0"/>
                <a:cs typeface="Times New Roman" pitchFamily="18" charset="0"/>
              </a:rPr>
              <a:t>nd </a:t>
            </a:r>
            <a:r>
              <a:rPr lang="en-US" sz="5000" b="1" dirty="0">
                <a:latin typeface="Gill Sans MT" panose="020B0502020104020203" pitchFamily="34" charset="0"/>
                <a:cs typeface="Times New Roman" pitchFamily="18" charset="0"/>
              </a:rPr>
              <a:t>Lt. </a:t>
            </a:r>
            <a:r>
              <a:rPr lang="en-US" sz="5000" b="1" dirty="0" err="1" smtClean="0">
                <a:latin typeface="Gill Sans MT" panose="020B0502020104020203" pitchFamily="34" charset="0"/>
                <a:cs typeface="Times New Roman" pitchFamily="18" charset="0"/>
              </a:rPr>
              <a:t>Sirachat</a:t>
            </a:r>
            <a:r>
              <a:rPr lang="en-US" sz="5000" b="1" dirty="0" smtClean="0">
                <a:latin typeface="Gill Sans MT" panose="020B0502020104020203" pitchFamily="34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latin typeface="Gill Sans MT" panose="020B0502020104020203" pitchFamily="34" charset="0"/>
                <a:cs typeface="Times New Roman" pitchFamily="18" charset="0"/>
              </a:rPr>
              <a:t>Nitchapanit</a:t>
            </a:r>
            <a:endParaRPr lang="en-US" sz="5000" b="1" dirty="0" smtClean="0">
              <a:latin typeface="Gill Sans MT" panose="020B0502020104020203" pitchFamily="34" charset="0"/>
              <a:cs typeface="Times New Roman" pitchFamily="18" charset="0"/>
            </a:endParaRPr>
          </a:p>
          <a:p>
            <a:endParaRPr lang="en-US" sz="3200" dirty="0" smtClean="0">
              <a:cs typeface="Times New Roman" pitchFamily="18" charset="0"/>
            </a:endParaRPr>
          </a:p>
          <a:p>
            <a:endParaRPr lang="en-US" sz="3200" dirty="0" smtClean="0">
              <a:cs typeface="Times New Roman" pitchFamily="18" charset="0"/>
            </a:endParaRPr>
          </a:p>
          <a:p>
            <a:endParaRPr lang="en-US" sz="3200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159986"/>
            <a:ext cx="9144000" cy="1233878"/>
            <a:chOff x="-134583" y="323406"/>
            <a:chExt cx="9144000" cy="1480654"/>
          </a:xfrm>
        </p:grpSpPr>
        <p:sp>
          <p:nvSpPr>
            <p:cNvPr id="5" name="Title 1"/>
            <p:cNvSpPr/>
            <p:nvPr/>
          </p:nvSpPr>
          <p:spPr>
            <a:xfrm>
              <a:off x="-134583" y="508660"/>
              <a:ext cx="9144000" cy="1295400"/>
            </a:xfrm>
            <a:prstGeom prst="rect">
              <a:avLst/>
            </a:prstGeom>
            <a:gradFill rotWithShape="1">
              <a:gsLst>
                <a:gs pos="100000">
                  <a:schemeClr val="bg2">
                    <a:lumMod val="60000"/>
                    <a:lumOff val="40000"/>
                  </a:schemeClr>
                </a:gs>
                <a:gs pos="80000">
                  <a:schemeClr val="tx1">
                    <a:lumMod val="85000"/>
                    <a:lumOff val="15000"/>
                    <a:alpha val="0"/>
                  </a:schemeClr>
                </a:gs>
              </a:gsLst>
              <a:lin ang="5400000" scaled="1"/>
            </a:gradFill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SzPct val="100000"/>
                <a:buFontTx/>
                <a:buNone/>
              </a:pPr>
              <a:endParaRPr kumimoji="0" lang="en-US" sz="4400" b="1" i="0" u="none" strike="noStrike" kern="1200" cap="none" spc="0" baseline="0" noProof="0" dirty="0">
                <a:solidFill>
                  <a:srgbClr val="92D050"/>
                </a:solidFill>
                <a:effectLst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pic>
          <p:nvPicPr>
            <p:cNvPr id="6" name="Picture 2" descr="C:\Users\Nan1980\Desktop\ทช งานรพ\ทช กิต\PCM transparent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924800" y="323406"/>
              <a:ext cx="925911" cy="1295399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7062C-F120-4BD8-8219-420F12A5CA4B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78" y="1348086"/>
            <a:ext cx="4283787" cy="4283787"/>
          </a:xfrm>
        </p:spPr>
      </p:pic>
      <p:grpSp>
        <p:nvGrpSpPr>
          <p:cNvPr id="4" name="Group 3"/>
          <p:cNvGrpSpPr/>
          <p:nvPr/>
        </p:nvGrpSpPr>
        <p:grpSpPr>
          <a:xfrm>
            <a:off x="0" y="170378"/>
            <a:ext cx="9144000" cy="1143000"/>
            <a:chOff x="0" y="76200"/>
            <a:chExt cx="9144000" cy="1371600"/>
          </a:xfrm>
        </p:grpSpPr>
        <p:sp>
          <p:nvSpPr>
            <p:cNvPr id="5" name="Title 1"/>
            <p:cNvSpPr/>
            <p:nvPr/>
          </p:nvSpPr>
          <p:spPr>
            <a:xfrm>
              <a:off x="0" y="152400"/>
              <a:ext cx="9144000" cy="1295400"/>
            </a:xfrm>
            <a:prstGeom prst="rect">
              <a:avLst/>
            </a:prstGeom>
            <a:gradFill rotWithShape="1">
              <a:gsLst>
                <a:gs pos="100000">
                  <a:schemeClr val="bg2">
                    <a:lumMod val="60000"/>
                    <a:lumOff val="40000"/>
                  </a:schemeClr>
                </a:gs>
                <a:gs pos="80000">
                  <a:schemeClr val="tx1">
                    <a:lumMod val="85000"/>
                    <a:lumOff val="15000"/>
                    <a:alpha val="0"/>
                  </a:schemeClr>
                </a:gs>
              </a:gsLst>
              <a:lin ang="5400000" scaled="1"/>
            </a:gradFill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SzPct val="100000"/>
                <a:buFontTx/>
                <a:buNone/>
              </a:pPr>
              <a:endParaRPr kumimoji="0" lang="en-US" sz="4400" b="1" i="0" u="none" strike="noStrike" kern="1200" cap="none" spc="0" baseline="0" noProof="0" dirty="0">
                <a:solidFill>
                  <a:srgbClr val="92D050"/>
                </a:solidFill>
                <a:effectLst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pic>
          <p:nvPicPr>
            <p:cNvPr id="6" name="Picture 2" descr="C:\Users\Nan1980\Desktop\ทช งานรพ\ทช กิต\PCM transparent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924800" y="76200"/>
              <a:ext cx="925911" cy="129540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</p:pic>
      </p:grp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04272"/>
            <a:ext cx="7886700" cy="110463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Gill Sans MT" panose="020B0502020104020203" pitchFamily="34" charset="0"/>
              </a:rPr>
              <a:t>Acknowledgement</a:t>
            </a:r>
            <a:endParaRPr lang="en-US" sz="4000" b="1" dirty="0">
              <a:latin typeface="Gill Sans MT" panose="020B05020201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569" y="1603842"/>
            <a:ext cx="3657513" cy="365751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7062C-F120-4BD8-8219-420F12A5CA4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87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899" y="636782"/>
            <a:ext cx="7886700" cy="1104636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Gill Sans MT" panose="020B0502020104020203" pitchFamily="34" charset="0"/>
                <a:cs typeface="Times New Roman" panose="02020603050405020304" pitchFamily="18" charset="0"/>
              </a:rPr>
              <a:t>Thank you for your attention</a:t>
            </a:r>
            <a:endParaRPr lang="en-US" b="1" dirty="0"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47" y="2208810"/>
            <a:ext cx="7258793" cy="322613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7062C-F120-4BD8-8219-420F12A5CA4B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Gill Sans MT" panose="020B0502020104020203" pitchFamily="34" charset="0"/>
                <a:cs typeface="Times New Roman" panose="02020603050405020304" pitchFamily="18" charset="0"/>
              </a:rPr>
              <a:t>Question?</a:t>
            </a:r>
            <a:endParaRPr lang="en-US" b="1" dirty="0"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091" y="1450324"/>
            <a:ext cx="6291622" cy="4194414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7062C-F120-4BD8-8219-420F12A5CA4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66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29776"/>
            <a:ext cx="7886700" cy="1104636"/>
          </a:xfrm>
        </p:spPr>
        <p:txBody>
          <a:bodyPr>
            <a:normAutofit/>
          </a:bodyPr>
          <a:lstStyle/>
          <a:p>
            <a:r>
              <a:rPr lang="en-US" sz="4800" dirty="0" smtClean="0"/>
              <a:t>Qualitative result</a:t>
            </a:r>
            <a:endParaRPr lang="en-US" sz="4800" dirty="0"/>
          </a:p>
        </p:txBody>
      </p:sp>
      <p:grpSp>
        <p:nvGrpSpPr>
          <p:cNvPr id="4" name="Group 3"/>
          <p:cNvGrpSpPr/>
          <p:nvPr/>
        </p:nvGrpSpPr>
        <p:grpSpPr>
          <a:xfrm>
            <a:off x="180306" y="1964525"/>
            <a:ext cx="8963695" cy="1371600"/>
            <a:chOff x="0" y="76200"/>
            <a:chExt cx="9144000" cy="1645920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0" y="426720"/>
              <a:ext cx="9144000" cy="1295400"/>
            </a:xfrm>
            <a:prstGeom prst="rect">
              <a:avLst/>
            </a:prstGeom>
            <a:gradFill flip="none" rotWithShape="1">
              <a:gsLst>
                <a:gs pos="100000">
                  <a:schemeClr val="bg2">
                    <a:lumMod val="60000"/>
                    <a:lumOff val="40000"/>
                  </a:schemeClr>
                </a:gs>
                <a:gs pos="80000">
                  <a:schemeClr val="tx1">
                    <a:lumMod val="85000"/>
                    <a:lumOff val="15000"/>
                    <a:alpha val="0"/>
                  </a:schemeClr>
                </a:gs>
              </a:gsLst>
              <a:lin ang="5400000" scaled="1"/>
              <a:tileRect/>
            </a:gradFill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pic>
          <p:nvPicPr>
            <p:cNvPr id="6" name="Picture 2" descr="C:\Users\Nan1980\Desktop\ทช งานรพ\ทช กิต\PCM transparent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924800" y="76200"/>
              <a:ext cx="925911" cy="129540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7062C-F120-4BD8-8219-420F12A5CA4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192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82417"/>
            <a:ext cx="8656320" cy="357872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latin typeface="Trebuchet MS" panose="020B0603020202020204" pitchFamily="34" charset="0"/>
              </a:rPr>
              <a:t>Demographic Data</a:t>
            </a:r>
            <a:endParaRPr lang="en-US" dirty="0">
              <a:latin typeface="Trebuchet MS" panose="020B0603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557142"/>
              </p:ext>
            </p:extLst>
          </p:nvPr>
        </p:nvGraphicFramePr>
        <p:xfrm>
          <a:off x="0" y="619418"/>
          <a:ext cx="9144000" cy="4818214"/>
        </p:xfrm>
        <a:graphic>
          <a:graphicData uri="http://schemas.openxmlformats.org/drawingml/2006/table">
            <a:tbl>
              <a:tblPr firstRow="1" firstCol="1" bandRow="1">
                <a:tableStyleId>{8FD4443E-F989-4FC4-A0C8-D5A2AF1F390B}</a:tableStyleId>
              </a:tblPr>
              <a:tblGrid>
                <a:gridCol w="1828800"/>
                <a:gridCol w="1496291"/>
                <a:gridCol w="1420305"/>
                <a:gridCol w="1719865"/>
                <a:gridCol w="1613211"/>
                <a:gridCol w="1065528"/>
              </a:tblGrid>
              <a:tr h="9211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j-cs"/>
                        </a:rPr>
                        <a:t> 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j-cs"/>
                        </a:rPr>
                        <a:t>Controlled  HT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j-cs"/>
                        </a:rPr>
                        <a:t>Uncontrolled HT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j-cs"/>
                        </a:rPr>
                        <a:t>Controlled DM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j-cs"/>
                        </a:rPr>
                        <a:t>Uncontrolled DM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j-cs"/>
                        </a:rPr>
                        <a:t>Provider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17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rgbClr val="FFFF00"/>
                          </a:solidFill>
                          <a:effectLst/>
                          <a:latin typeface="+mn-lt"/>
                          <a:cs typeface="+mj-cs"/>
                        </a:rPr>
                        <a:t>Total</a:t>
                      </a:r>
                      <a:endParaRPr lang="en-US" sz="1800" b="1" dirty="0">
                        <a:solidFill>
                          <a:srgbClr val="FFFF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254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j-cs"/>
                        </a:rPr>
                        <a:t>  6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>
                    <a:lnL w="254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j-cs"/>
                        </a:rPr>
                        <a:t>           6                       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j-cs"/>
                        </a:rPr>
                        <a:t>3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j-cs"/>
                        </a:rPr>
                        <a:t>5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j-cs"/>
                        </a:rPr>
                        <a:t>20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11835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cs typeface="+mj-cs"/>
                        </a:rPr>
                        <a:t>Gender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j-cs"/>
                        </a:rPr>
                        <a:t>    Male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j-cs"/>
                        </a:rPr>
                        <a:t>    Female</a:t>
                      </a:r>
                      <a:r>
                        <a:rPr lang="th-TH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j-cs"/>
                        </a:rPr>
                        <a:t> 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+mj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25400" cmpd="sng"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+mj-cs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j-cs"/>
                        </a:rPr>
                        <a:t>  3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+mj-cs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j-cs"/>
                        </a:rPr>
                        <a:t>  3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j-cs"/>
                        </a:rPr>
                        <a:t>  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>
                    <a:lnL w="25400" cmpd="sng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+mj-cs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j-cs"/>
                        </a:rPr>
                        <a:t>           3</a:t>
                      </a:r>
                      <a:r>
                        <a:rPr lang="th-TH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j-cs"/>
                        </a:rPr>
                        <a:t> 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+mj-cs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j-cs"/>
                        </a:rPr>
                        <a:t>           3 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j-cs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j-cs"/>
                        </a:rPr>
                        <a:t>1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j-cs"/>
                        </a:rPr>
                        <a:t>2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j-cs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j-cs"/>
                        </a:rPr>
                        <a:t>2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j-cs"/>
                        </a:rPr>
                        <a:t>3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j-cs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j-cs"/>
                        </a:rPr>
                        <a:t>3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j-cs"/>
                        </a:rPr>
                        <a:t>18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cs typeface="+mj-cs"/>
                        </a:rPr>
                        <a:t>Average age</a:t>
                      </a:r>
                      <a:r>
                        <a:rPr lang="en-US" sz="1800" b="1" baseline="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cs typeface="+mj-cs"/>
                        </a:rPr>
                        <a:t> </a:t>
                      </a:r>
                      <a:endParaRPr lang="en-US" sz="1800" b="1" dirty="0" smtClean="0">
                        <a:solidFill>
                          <a:srgbClr val="FFFF00"/>
                        </a:solidFill>
                        <a:effectLst/>
                        <a:latin typeface="+mn-lt"/>
                        <a:cs typeface="+mj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25400" cmpd="sng"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j-cs"/>
                        </a:rPr>
                        <a:t>            64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>
                    <a:lnL w="25400" cmpd="sng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j-cs"/>
                        </a:rPr>
                        <a:t>         59                      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j-cs"/>
                        </a:rPr>
                        <a:t>63 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j-cs"/>
                        </a:rPr>
                        <a:t>65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j-cs"/>
                        </a:rPr>
                        <a:t>54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78223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cs typeface="+mj-cs"/>
                        </a:rPr>
                        <a:t>Education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j-cs"/>
                        </a:rPr>
                        <a:t>    None                                    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j-cs"/>
                        </a:rPr>
                        <a:t>   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j-cs"/>
                        </a:rPr>
                        <a:t>Primary           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j-cs"/>
                        </a:rPr>
                        <a:t>    Secondary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25400" cmpd="sng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+mj-cs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th-TH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j-cs"/>
                        </a:rPr>
                        <a:t>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j-cs"/>
                        </a:rPr>
                        <a:t>1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+mj-cs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j-cs"/>
                        </a:rPr>
                        <a:t>5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j-cs"/>
                        </a:rPr>
                        <a:t>0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>
                    <a:lnL w="25400" cmpd="sng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+mj-cs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j-cs"/>
                        </a:rPr>
                        <a:t>0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j-cs"/>
                        </a:rPr>
                        <a:t>6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j-cs"/>
                        </a:rPr>
                        <a:t>0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j-cs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j-cs"/>
                        </a:rPr>
                        <a:t>0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j-cs"/>
                        </a:rPr>
                        <a:t>3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j-cs"/>
                        </a:rPr>
                        <a:t>0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j-cs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j-cs"/>
                        </a:rPr>
                        <a:t>0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j-cs"/>
                        </a:rPr>
                        <a:t>4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j-cs"/>
                        </a:rPr>
                        <a:t>1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j-cs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j-cs"/>
                        </a:rPr>
                        <a:t>0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j-cs"/>
                        </a:rPr>
                        <a:t>17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j-cs"/>
                        </a:rPr>
                        <a:t>3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7062C-F120-4BD8-8219-420F12A5CA4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287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71" y="357620"/>
            <a:ext cx="7953375" cy="53435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ชื่อเรื่อง 2"/>
          <p:cNvSpPr/>
          <p:nvPr/>
        </p:nvSpPr>
        <p:spPr>
          <a:xfrm>
            <a:off x="4571999" y="87275"/>
            <a:ext cx="4414405" cy="95071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Global DM</a:t>
            </a:r>
            <a:endParaRPr lang="th-TH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sp>
        <p:nvSpPr>
          <p:cNvPr id="7" name="Down Arrow 6"/>
          <p:cNvSpPr/>
          <p:nvPr/>
        </p:nvSpPr>
        <p:spPr>
          <a:xfrm rot="2685100">
            <a:off x="7329169" y="2016491"/>
            <a:ext cx="374939" cy="540327"/>
          </a:xfrm>
          <a:prstGeom prst="downArrow">
            <a:avLst/>
          </a:prstGeom>
          <a:solidFill>
            <a:srgbClr val="FF0000">
              <a:alpha val="88000"/>
            </a:srgbClr>
          </a:solidFill>
          <a:ln w="12700" cap="flat">
            <a:solidFill>
              <a:schemeClr val="accent1">
                <a:shade val="5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/>
          <p:nvPr/>
        </p:nvSpPr>
        <p:spPr>
          <a:xfrm>
            <a:off x="83989" y="5008647"/>
            <a:ext cx="2196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Credit : IDF atlas, seventh edition 2015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7062C-F120-4BD8-8219-420F12A5CA4B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463045"/>
              </p:ext>
            </p:extLst>
          </p:nvPr>
        </p:nvGraphicFramePr>
        <p:xfrm>
          <a:off x="173942" y="844957"/>
          <a:ext cx="8970059" cy="4537964"/>
        </p:xfrm>
        <a:graphic>
          <a:graphicData uri="http://schemas.openxmlformats.org/drawingml/2006/table">
            <a:tbl>
              <a:tblPr firstRow="1" firstCol="1" bandRow="1">
                <a:tableStyleId>{8FD4443E-F989-4FC4-A0C8-D5A2AF1F390B}</a:tableStyleId>
              </a:tblPr>
              <a:tblGrid>
                <a:gridCol w="1807259"/>
                <a:gridCol w="1289085"/>
                <a:gridCol w="1558783"/>
                <a:gridCol w="1687149"/>
                <a:gridCol w="1582524"/>
                <a:gridCol w="1045259"/>
              </a:tblGrid>
              <a:tr h="9125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j-cs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j-cs"/>
                        </a:rPr>
                        <a:t>Controlled  HT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j-cs"/>
                        </a:rPr>
                        <a:t>Uncontrolled HT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j-cs"/>
                        </a:rPr>
                        <a:t>Controlled DM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j-cs"/>
                        </a:rPr>
                        <a:t>Uncontrolled DM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j-cs"/>
                        </a:rPr>
                        <a:t>Provider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140462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cs typeface="+mj-cs"/>
                        </a:rPr>
                        <a:t>Occupation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j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j-cs"/>
                        </a:rPr>
                        <a:t>Unemployed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j-cs"/>
                        </a:rPr>
                        <a:t>  Working 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j-cs"/>
                        </a:rPr>
                        <a:t> 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j-cs"/>
                        </a:rPr>
                        <a:t>5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j-cs"/>
                        </a:rPr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j-cs"/>
                        </a:rPr>
                        <a:t>    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j-cs"/>
                        </a:rPr>
                        <a:t>3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j-cs"/>
                        </a:rPr>
                        <a:t>3                    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j-cs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j-cs"/>
                        </a:rPr>
                        <a:t>1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j-cs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j-cs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j-cs"/>
                        </a:rPr>
                        <a:t>2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j-cs"/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j-cs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j-cs"/>
                        </a:rPr>
                        <a:t>0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j-cs"/>
                        </a:rPr>
                        <a:t>20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78223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cs typeface="+mj-cs"/>
                        </a:rPr>
                        <a:t>Status</a:t>
                      </a:r>
                      <a:endParaRPr lang="en-US" sz="1800" dirty="0" smtClean="0">
                        <a:solidFill>
                          <a:srgbClr val="FFFF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j-cs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j-cs"/>
                        </a:rPr>
                        <a:t>    Single</a:t>
                      </a:r>
                      <a:r>
                        <a:rPr lang="th-TH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j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j-cs"/>
                        </a:rPr>
                        <a:t>    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j-cs"/>
                        </a:rPr>
                        <a:t>    Married</a:t>
                      </a:r>
                      <a:r>
                        <a:rPr lang="th-TH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j-cs"/>
                        </a:rPr>
                        <a:t> </a:t>
                      </a:r>
                      <a:endParaRPr lang="en-US" sz="1800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+mj-cs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j-cs"/>
                        </a:rPr>
                        <a:t>    Divorced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+mj-cs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j-cs"/>
                        </a:rPr>
                        <a:t>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cs typeface="+mj-cs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j-cs"/>
                        </a:rPr>
                        <a:t> 5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j-cs"/>
                        </a:rPr>
                        <a:t>1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+mj-cs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th-TH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j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j-cs"/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cs typeface="+mj-cs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j-cs"/>
                        </a:rPr>
                        <a:t> 2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j-cs"/>
                        </a:rPr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j-cs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j-cs"/>
                        </a:rPr>
                        <a:t>1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j-cs"/>
                        </a:rPr>
                        <a:t>2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j-cs"/>
                        </a:rPr>
                        <a:t>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j-cs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j-cs"/>
                        </a:rPr>
                        <a:t>1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j-cs"/>
                        </a:rPr>
                        <a:t>4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j-cs"/>
                        </a:rPr>
                        <a:t>0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j-cs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j-cs"/>
                        </a:rPr>
                        <a:t>7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j-cs"/>
                        </a:rPr>
                        <a:t>10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j-cs"/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112520" y="138212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rebuchet MS" panose="020B0603020202020204" pitchFamily="34" charset="0"/>
              </a:rPr>
              <a:t>Demographic Data</a:t>
            </a:r>
            <a:endParaRPr lang="en-US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7062C-F120-4BD8-8219-420F12A5CA4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861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8032" y="198917"/>
            <a:ext cx="7772400" cy="718773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Focus Group Discussion : Provider</a:t>
            </a:r>
            <a:endParaRPr lang="th-TH" sz="44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566332" y="1260863"/>
            <a:ext cx="3456384" cy="7800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Knowledge</a:t>
            </a:r>
            <a:endParaRPr lang="th-TH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609874" y="4501223"/>
            <a:ext cx="3456384" cy="7800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Health care service and environment</a:t>
            </a:r>
            <a:endParaRPr lang="th-TH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609874" y="2280977"/>
            <a:ext cx="3456384" cy="7800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Behavior</a:t>
            </a:r>
            <a:endParaRPr lang="th-TH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5007420" y="1140850"/>
            <a:ext cx="3528392" cy="6600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About hypertension and diabetes mellitus</a:t>
            </a:r>
            <a:endParaRPr lang="th-TH" sz="2800" dirty="0"/>
          </a:p>
        </p:txBody>
      </p:sp>
      <p:sp>
        <p:nvSpPr>
          <p:cNvPr id="8" name="Rounded Rectangle 7"/>
          <p:cNvSpPr/>
          <p:nvPr/>
        </p:nvSpPr>
        <p:spPr>
          <a:xfrm>
            <a:off x="5007420" y="1980943"/>
            <a:ext cx="3528392" cy="6000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r>
              <a:rPr lang="en-US" sz="2800" dirty="0" smtClean="0"/>
              <a:t>ause</a:t>
            </a:r>
            <a:endParaRPr lang="th-TH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5007420" y="2761030"/>
            <a:ext cx="3528392" cy="6000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  <a:r>
              <a:rPr lang="en-US" sz="2800" dirty="0" smtClean="0"/>
              <a:t>iet</a:t>
            </a:r>
            <a:endParaRPr lang="th-TH" sz="2800" dirty="0"/>
          </a:p>
        </p:txBody>
      </p:sp>
      <p:sp>
        <p:nvSpPr>
          <p:cNvPr id="10" name="Rounded Rectangle 9"/>
          <p:cNvSpPr/>
          <p:nvPr/>
        </p:nvSpPr>
        <p:spPr>
          <a:xfrm>
            <a:off x="5007420" y="3541117"/>
            <a:ext cx="3528392" cy="6000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Exercise</a:t>
            </a:r>
            <a:endParaRPr lang="th-TH" sz="2800" dirty="0"/>
          </a:p>
        </p:txBody>
      </p:sp>
      <p:cxnSp>
        <p:nvCxnSpPr>
          <p:cNvPr id="17" name="Elbow Connector 16"/>
          <p:cNvCxnSpPr>
            <a:stCxn id="4" idx="3"/>
            <a:endCxn id="7" idx="1"/>
          </p:cNvCxnSpPr>
          <p:nvPr/>
        </p:nvCxnSpPr>
        <p:spPr>
          <a:xfrm flipV="1">
            <a:off x="4022716" y="1470887"/>
            <a:ext cx="984704" cy="180020"/>
          </a:xfrm>
          <a:prstGeom prst="bentConnector3">
            <a:avLst>
              <a:gd name="adj1" fmla="val 50000"/>
            </a:avLst>
          </a:prstGeom>
          <a:ln w="63500" cmpd="sng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4" idx="3"/>
            <a:endCxn id="8" idx="1"/>
          </p:cNvCxnSpPr>
          <p:nvPr/>
        </p:nvCxnSpPr>
        <p:spPr>
          <a:xfrm>
            <a:off x="4022716" y="1650907"/>
            <a:ext cx="984704" cy="630070"/>
          </a:xfrm>
          <a:prstGeom prst="bentConnector3">
            <a:avLst>
              <a:gd name="adj1" fmla="val 50000"/>
            </a:avLst>
          </a:prstGeom>
          <a:ln w="6350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4" idx="3"/>
            <a:endCxn id="9" idx="1"/>
          </p:cNvCxnSpPr>
          <p:nvPr/>
        </p:nvCxnSpPr>
        <p:spPr>
          <a:xfrm>
            <a:off x="4022716" y="1650907"/>
            <a:ext cx="984704" cy="1410157"/>
          </a:xfrm>
          <a:prstGeom prst="bentConnector3">
            <a:avLst>
              <a:gd name="adj1" fmla="val 50000"/>
            </a:avLst>
          </a:prstGeom>
          <a:ln w="6350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4" idx="3"/>
            <a:endCxn id="10" idx="1"/>
          </p:cNvCxnSpPr>
          <p:nvPr/>
        </p:nvCxnSpPr>
        <p:spPr>
          <a:xfrm>
            <a:off x="4022716" y="1650907"/>
            <a:ext cx="984704" cy="2190243"/>
          </a:xfrm>
          <a:prstGeom prst="bentConnector3">
            <a:avLst>
              <a:gd name="adj1" fmla="val 50000"/>
            </a:avLst>
          </a:prstGeom>
          <a:ln w="6350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ular Callout 11"/>
          <p:cNvSpPr/>
          <p:nvPr/>
        </p:nvSpPr>
        <p:spPr>
          <a:xfrm>
            <a:off x="286056" y="2507654"/>
            <a:ext cx="4588780" cy="2224006"/>
          </a:xfrm>
          <a:prstGeom prst="wedgeRoundRectCallout">
            <a:avLst>
              <a:gd name="adj1" fmla="val 55696"/>
              <a:gd name="adj2" fmla="val -100803"/>
              <a:gd name="adj3" fmla="val 16667"/>
            </a:avLst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“</a:t>
            </a:r>
            <a:r>
              <a:rPr lang="en-US" sz="2800" i="1" dirty="0" smtClean="0">
                <a:solidFill>
                  <a:schemeClr val="accent3">
                    <a:lumMod val="75000"/>
                  </a:schemeClr>
                </a:solidFill>
              </a:rPr>
              <a:t>Blood pressure 120/80 is normal, if it over or lower than that it is hypertension or hypotension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”</a:t>
            </a:r>
          </a:p>
          <a:p>
            <a:pPr algn="r"/>
            <a:endParaRPr lang="en-U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r"/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(62 years old woman</a:t>
            </a:r>
            <a:r>
              <a:rPr lang="en-US" sz="2000" smtClean="0">
                <a:solidFill>
                  <a:schemeClr val="accent3">
                    <a:lumMod val="75000"/>
                  </a:schemeClr>
                </a:solidFill>
              </a:rPr>
              <a:t>, provider)</a:t>
            </a:r>
            <a:endParaRPr lang="th-TH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27" name="Rounded Rectangular Callout 26"/>
          <p:cNvSpPr/>
          <p:nvPr/>
        </p:nvSpPr>
        <p:spPr>
          <a:xfrm>
            <a:off x="344891" y="2406330"/>
            <a:ext cx="4588780" cy="2224006"/>
          </a:xfrm>
          <a:prstGeom prst="wedgeRoundRectCallout">
            <a:avLst>
              <a:gd name="adj1" fmla="val 56923"/>
              <a:gd name="adj2" fmla="val -89733"/>
              <a:gd name="adj3" fmla="val 16667"/>
            </a:avLst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“</a:t>
            </a:r>
            <a:r>
              <a:rPr lang="en-US" sz="2800" i="1" dirty="0" smtClean="0">
                <a:solidFill>
                  <a:schemeClr val="accent3">
                    <a:lumMod val="75000"/>
                  </a:schemeClr>
                </a:solidFill>
              </a:rPr>
              <a:t>There are 3 types of diabetes including fat diabetic, thin diabetic and rot wound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”</a:t>
            </a:r>
          </a:p>
          <a:p>
            <a:pPr algn="r"/>
            <a:endParaRPr lang="en-U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r"/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(46 years old woman</a:t>
            </a:r>
            <a:r>
              <a:rPr lang="en-US" sz="2000" smtClean="0">
                <a:solidFill>
                  <a:schemeClr val="accent3">
                    <a:lumMod val="75000"/>
                  </a:schemeClr>
                </a:solidFill>
              </a:rPr>
              <a:t>, provider)</a:t>
            </a:r>
            <a:endParaRPr lang="th-TH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30" name="Rounded Rectangular Callout 29"/>
          <p:cNvSpPr/>
          <p:nvPr/>
        </p:nvSpPr>
        <p:spPr>
          <a:xfrm>
            <a:off x="255567" y="2445595"/>
            <a:ext cx="4588780" cy="2624545"/>
          </a:xfrm>
          <a:prstGeom prst="wedgeRoundRectCallout">
            <a:avLst>
              <a:gd name="adj1" fmla="val 59681"/>
              <a:gd name="adj2" fmla="val -62324"/>
              <a:gd name="adj3" fmla="val 16667"/>
            </a:avLst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“</a:t>
            </a:r>
            <a:r>
              <a:rPr lang="en-US" sz="2800" i="1" dirty="0" smtClean="0">
                <a:solidFill>
                  <a:schemeClr val="accent3">
                    <a:lumMod val="75000"/>
                  </a:schemeClr>
                </a:solidFill>
              </a:rPr>
              <a:t>Nowadays rice isn’t as safe as in the past, there are a lot of chemical agents. Sometimes you can get diabetes from sticky rice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”</a:t>
            </a:r>
          </a:p>
          <a:p>
            <a:pPr algn="r"/>
            <a:endParaRPr lang="en-U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r"/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(62 years old woman</a:t>
            </a:r>
            <a:r>
              <a:rPr lang="en-US" sz="2000" smtClean="0">
                <a:solidFill>
                  <a:schemeClr val="accent3">
                    <a:lumMod val="75000"/>
                  </a:schemeClr>
                </a:solidFill>
              </a:rPr>
              <a:t>, provider)</a:t>
            </a:r>
            <a:endParaRPr lang="th-TH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31" name="Rounded Rectangular Callout 30"/>
          <p:cNvSpPr/>
          <p:nvPr/>
        </p:nvSpPr>
        <p:spPr>
          <a:xfrm>
            <a:off x="202067" y="2408101"/>
            <a:ext cx="4588780" cy="3013362"/>
          </a:xfrm>
          <a:prstGeom prst="wedgeRoundRectCallout">
            <a:avLst>
              <a:gd name="adj1" fmla="val 60600"/>
              <a:gd name="adj2" fmla="val -29996"/>
              <a:gd name="adj3" fmla="val 16667"/>
            </a:avLst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“The </a:t>
            </a:r>
            <a:r>
              <a:rPr lang="en-US" sz="2800" i="1" dirty="0" smtClean="0">
                <a:solidFill>
                  <a:schemeClr val="accent3">
                    <a:lumMod val="75000"/>
                  </a:schemeClr>
                </a:solidFill>
              </a:rPr>
              <a:t>villagers like to eat salty sweet and spicy food</a:t>
            </a:r>
            <a:endParaRPr lang="th-TH" sz="2800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en-US" sz="2800" i="1" dirty="0" smtClean="0">
                <a:solidFill>
                  <a:schemeClr val="accent3">
                    <a:lumMod val="75000"/>
                  </a:schemeClr>
                </a:solidFill>
              </a:rPr>
              <a:t>They do hard work and they want it. If they didn’t eat spicy food, they will have abdominal discomfort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”</a:t>
            </a:r>
          </a:p>
          <a:p>
            <a:pPr algn="r"/>
            <a:endParaRPr lang="en-U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r"/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(53 years old woman, provider)</a:t>
            </a:r>
            <a:endParaRPr lang="th-TH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32" name="Rounded Rectangular Callout 31"/>
          <p:cNvSpPr/>
          <p:nvPr/>
        </p:nvSpPr>
        <p:spPr>
          <a:xfrm>
            <a:off x="210222" y="2399641"/>
            <a:ext cx="4588780" cy="3013362"/>
          </a:xfrm>
          <a:prstGeom prst="wedgeRoundRectCallout">
            <a:avLst>
              <a:gd name="adj1" fmla="val 60293"/>
              <a:gd name="adj2" fmla="val 1127"/>
              <a:gd name="adj3" fmla="val 16667"/>
            </a:avLst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“</a:t>
            </a:r>
            <a:r>
              <a:rPr lang="en-US" sz="2800" i="1" dirty="0" smtClean="0">
                <a:solidFill>
                  <a:schemeClr val="accent3">
                    <a:lumMod val="75000"/>
                  </a:schemeClr>
                </a:solidFill>
              </a:rPr>
              <a:t>We used to have aerobic exercise, but now the audio is broken and organizer don’t have enough time, so there is only the stage left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”</a:t>
            </a:r>
          </a:p>
          <a:p>
            <a:pPr algn="r"/>
            <a:endParaRPr lang="en-U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r"/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(55 years old woman, provider)</a:t>
            </a:r>
            <a:endParaRPr lang="th-TH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33" name="Rounded Rectangular Callout 32"/>
          <p:cNvSpPr/>
          <p:nvPr/>
        </p:nvSpPr>
        <p:spPr>
          <a:xfrm>
            <a:off x="4743572" y="1823403"/>
            <a:ext cx="4197229" cy="2879965"/>
          </a:xfrm>
          <a:prstGeom prst="wedgeRoundRectCallout">
            <a:avLst>
              <a:gd name="adj1" fmla="val -79137"/>
              <a:gd name="adj2" fmla="val -22835"/>
              <a:gd name="adj3" fmla="val 16667"/>
            </a:avLst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chemeClr val="accent3">
                    <a:lumMod val="75000"/>
                  </a:schemeClr>
                </a:solidFill>
              </a:rPr>
              <a:t>“We lack of instruments , it’s too old and already broken. When we have to use it, we have to borrow it form hospital”</a:t>
            </a:r>
          </a:p>
          <a:p>
            <a:pPr algn="r"/>
            <a:endParaRPr lang="en-U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r"/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(62 years old woman</a:t>
            </a:r>
            <a:r>
              <a:rPr lang="en-US" sz="2000" smtClean="0">
                <a:solidFill>
                  <a:schemeClr val="accent3">
                    <a:lumMod val="75000"/>
                  </a:schemeClr>
                </a:solidFill>
              </a:rPr>
              <a:t>, provider)</a:t>
            </a:r>
            <a:endParaRPr lang="th-TH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34" name="Rounded Rectangular Callout 33"/>
          <p:cNvSpPr/>
          <p:nvPr/>
        </p:nvSpPr>
        <p:spPr>
          <a:xfrm>
            <a:off x="4694071" y="2384253"/>
            <a:ext cx="4197229" cy="2879965"/>
          </a:xfrm>
          <a:prstGeom prst="wedgeRoundRectCallout">
            <a:avLst>
              <a:gd name="adj1" fmla="val -71721"/>
              <a:gd name="adj2" fmla="val 32750"/>
              <a:gd name="adj3" fmla="val 16667"/>
            </a:avLst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chemeClr val="accent3">
                    <a:lumMod val="75000"/>
                  </a:schemeClr>
                </a:solidFill>
              </a:rPr>
              <a:t>“Distance to hospital is the most  troublesome problem, there are about 60 km. and the road is just repaired”</a:t>
            </a:r>
          </a:p>
          <a:p>
            <a:pPr algn="r"/>
            <a:endParaRPr lang="en-U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r"/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(58 years old woman</a:t>
            </a:r>
            <a:r>
              <a:rPr lang="en-US" sz="2000" smtClean="0">
                <a:solidFill>
                  <a:schemeClr val="accent3">
                    <a:lumMod val="75000"/>
                  </a:schemeClr>
                </a:solidFill>
              </a:rPr>
              <a:t>, provider)</a:t>
            </a:r>
            <a:endParaRPr lang="th-TH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35" name="Rounded Rectangular Callout 34"/>
          <p:cNvSpPr/>
          <p:nvPr/>
        </p:nvSpPr>
        <p:spPr>
          <a:xfrm>
            <a:off x="4691727" y="2380811"/>
            <a:ext cx="4197229" cy="2879965"/>
          </a:xfrm>
          <a:prstGeom prst="wedgeRoundRectCallout">
            <a:avLst>
              <a:gd name="adj1" fmla="val -72758"/>
              <a:gd name="adj2" fmla="val 38630"/>
              <a:gd name="adj3" fmla="val 16667"/>
            </a:avLst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chemeClr val="accent3">
                    <a:lumMod val="75000"/>
                  </a:schemeClr>
                </a:solidFill>
              </a:rPr>
              <a:t>“Sometime drug is out of stock. We go to get drug but drug in stock is not enough”</a:t>
            </a:r>
          </a:p>
          <a:p>
            <a:pPr algn="r"/>
            <a:endParaRPr lang="en-U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r"/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(46 years old man</a:t>
            </a:r>
            <a:r>
              <a:rPr lang="en-US" sz="2000" smtClean="0">
                <a:solidFill>
                  <a:schemeClr val="accent3">
                    <a:lumMod val="75000"/>
                  </a:schemeClr>
                </a:solidFill>
              </a:rPr>
              <a:t>, provider)</a:t>
            </a:r>
            <a:endParaRPr lang="th-TH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36" name="Rounded Rectangular Callout 35"/>
          <p:cNvSpPr/>
          <p:nvPr/>
        </p:nvSpPr>
        <p:spPr>
          <a:xfrm>
            <a:off x="4687373" y="2377835"/>
            <a:ext cx="4197229" cy="2879965"/>
          </a:xfrm>
          <a:prstGeom prst="wedgeRoundRectCallout">
            <a:avLst>
              <a:gd name="adj1" fmla="val -71721"/>
              <a:gd name="adj2" fmla="val 44090"/>
              <a:gd name="adj3" fmla="val 16667"/>
            </a:avLst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chemeClr val="accent3">
                    <a:lumMod val="75000"/>
                  </a:schemeClr>
                </a:solidFill>
              </a:rPr>
              <a:t>“Sometimes health officer is forget to prescript drug and making wrong appointment date”</a:t>
            </a:r>
          </a:p>
          <a:p>
            <a:pPr algn="r"/>
            <a:endParaRPr lang="en-U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r"/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(54 years old woman</a:t>
            </a:r>
            <a:r>
              <a:rPr lang="en-US" sz="2000" smtClean="0">
                <a:solidFill>
                  <a:schemeClr val="accent3">
                    <a:lumMod val="75000"/>
                  </a:schemeClr>
                </a:solidFill>
              </a:rPr>
              <a:t>, provider)</a:t>
            </a:r>
            <a:endParaRPr lang="th-TH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7062C-F120-4BD8-8219-420F12A5CA4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1311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2" grpId="1" animBg="1"/>
      <p:bldP spid="27" grpId="0" animBg="1"/>
      <p:bldP spid="27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6824" y="135432"/>
            <a:ext cx="8136653" cy="718773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/>
              <a:t>Focus Group Discussion : Hypertension</a:t>
            </a:r>
            <a:endParaRPr lang="th-TH" sz="44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566332" y="1260863"/>
            <a:ext cx="3456384" cy="7800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Knowledge</a:t>
            </a:r>
            <a:endParaRPr lang="th-TH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609874" y="4501223"/>
            <a:ext cx="3456384" cy="7800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Health care service and environment</a:t>
            </a:r>
            <a:endParaRPr lang="th-TH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609874" y="2280977"/>
            <a:ext cx="3456384" cy="7800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Behavior</a:t>
            </a:r>
            <a:endParaRPr lang="th-TH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5007420" y="1140850"/>
            <a:ext cx="3528392" cy="6600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About hypertension</a:t>
            </a:r>
            <a:endParaRPr lang="th-TH" sz="2800" dirty="0"/>
          </a:p>
        </p:txBody>
      </p:sp>
      <p:sp>
        <p:nvSpPr>
          <p:cNvPr id="8" name="Rounded Rectangle 7"/>
          <p:cNvSpPr/>
          <p:nvPr/>
        </p:nvSpPr>
        <p:spPr>
          <a:xfrm>
            <a:off x="5007420" y="1980943"/>
            <a:ext cx="3528392" cy="6000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  <a:r>
              <a:rPr lang="en-US" sz="2800" dirty="0" smtClean="0"/>
              <a:t>ause</a:t>
            </a:r>
            <a:endParaRPr lang="th-TH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5007420" y="2761030"/>
            <a:ext cx="3528392" cy="6000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  <a:r>
              <a:rPr lang="en-US" sz="2800" dirty="0" smtClean="0"/>
              <a:t>iet</a:t>
            </a:r>
            <a:endParaRPr lang="th-TH" sz="2800" dirty="0"/>
          </a:p>
        </p:txBody>
      </p:sp>
      <p:sp>
        <p:nvSpPr>
          <p:cNvPr id="10" name="Rounded Rectangle 9"/>
          <p:cNvSpPr/>
          <p:nvPr/>
        </p:nvSpPr>
        <p:spPr>
          <a:xfrm>
            <a:off x="5007420" y="3541117"/>
            <a:ext cx="3528392" cy="6000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Exercise</a:t>
            </a:r>
            <a:endParaRPr lang="th-TH" sz="2800" dirty="0"/>
          </a:p>
        </p:txBody>
      </p:sp>
      <p:cxnSp>
        <p:nvCxnSpPr>
          <p:cNvPr id="17" name="Elbow Connector 16"/>
          <p:cNvCxnSpPr/>
          <p:nvPr/>
        </p:nvCxnSpPr>
        <p:spPr>
          <a:xfrm flipV="1">
            <a:off x="4016216" y="1470887"/>
            <a:ext cx="984704" cy="180020"/>
          </a:xfrm>
          <a:prstGeom prst="bentConnector3">
            <a:avLst>
              <a:gd name="adj1" fmla="val 50000"/>
            </a:avLst>
          </a:prstGeom>
          <a:ln w="63500" cmpd="sng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>
            <a:off x="4016216" y="1650907"/>
            <a:ext cx="984704" cy="630070"/>
          </a:xfrm>
          <a:prstGeom prst="bentConnector3">
            <a:avLst>
              <a:gd name="adj1" fmla="val 50000"/>
            </a:avLst>
          </a:prstGeom>
          <a:ln w="6350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/>
          <p:nvPr/>
        </p:nvCxnSpPr>
        <p:spPr>
          <a:xfrm>
            <a:off x="4016216" y="1650907"/>
            <a:ext cx="984704" cy="1410157"/>
          </a:xfrm>
          <a:prstGeom prst="bentConnector3">
            <a:avLst>
              <a:gd name="adj1" fmla="val 50000"/>
            </a:avLst>
          </a:prstGeom>
          <a:ln w="6350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/>
          <p:nvPr/>
        </p:nvCxnSpPr>
        <p:spPr>
          <a:xfrm>
            <a:off x="4016216" y="1650907"/>
            <a:ext cx="984704" cy="2190243"/>
          </a:xfrm>
          <a:prstGeom prst="bentConnector3">
            <a:avLst>
              <a:gd name="adj1" fmla="val 50000"/>
            </a:avLst>
          </a:prstGeom>
          <a:ln w="6350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ular Callout 11"/>
          <p:cNvSpPr/>
          <p:nvPr/>
        </p:nvSpPr>
        <p:spPr>
          <a:xfrm>
            <a:off x="-14822" y="2503563"/>
            <a:ext cx="4588780" cy="2224006"/>
          </a:xfrm>
          <a:prstGeom prst="wedgeRoundRectCallout">
            <a:avLst>
              <a:gd name="adj1" fmla="val 55696"/>
              <a:gd name="adj2" fmla="val -100803"/>
              <a:gd name="adj3" fmla="val 16667"/>
            </a:avLst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“</a:t>
            </a:r>
            <a:r>
              <a:rPr lang="en-US" sz="2800" i="1" dirty="0" smtClean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I’m think over 130mmHg is hypertension</a:t>
            </a:r>
            <a:r>
              <a:rPr lang="en-US" sz="2800" dirty="0" smtClean="0">
                <a:solidFill>
                  <a:srgbClr val="C00000"/>
                </a:solidFill>
              </a:rPr>
              <a:t>”</a:t>
            </a:r>
          </a:p>
          <a:p>
            <a:pPr algn="r"/>
            <a:endParaRPr lang="en-US" sz="2000" dirty="0" smtClean="0">
              <a:solidFill>
                <a:srgbClr val="C00000"/>
              </a:solidFill>
            </a:endParaRPr>
          </a:p>
          <a:p>
            <a:pPr algn="r"/>
            <a:r>
              <a:rPr lang="en-US" sz="2000" dirty="0" smtClean="0">
                <a:solidFill>
                  <a:srgbClr val="C00000"/>
                </a:solidFill>
              </a:rPr>
              <a:t>(68 years old woman, farmer)</a:t>
            </a:r>
            <a:endParaRPr lang="th-TH" sz="2000" dirty="0" smtClean="0">
              <a:solidFill>
                <a:srgbClr val="C00000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30" name="Rounded Rectangular Callout 29"/>
          <p:cNvSpPr/>
          <p:nvPr/>
        </p:nvSpPr>
        <p:spPr>
          <a:xfrm>
            <a:off x="12296" y="2490814"/>
            <a:ext cx="4588780" cy="2624545"/>
          </a:xfrm>
          <a:prstGeom prst="wedgeRoundRectCallout">
            <a:avLst>
              <a:gd name="adj1" fmla="val 59681"/>
              <a:gd name="adj2" fmla="val -62324"/>
              <a:gd name="adj3" fmla="val 16667"/>
            </a:avLst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“</a:t>
            </a:r>
            <a:r>
              <a:rPr lang="en-US" sz="2800" i="1" dirty="0" smtClean="0">
                <a:solidFill>
                  <a:srgbClr val="C00000"/>
                </a:solidFill>
              </a:rPr>
              <a:t>Stress ,high fat intake and salty food</a:t>
            </a:r>
            <a:r>
              <a:rPr lang="en-US" sz="2800" dirty="0" smtClean="0">
                <a:solidFill>
                  <a:srgbClr val="C00000"/>
                </a:solidFill>
              </a:rPr>
              <a:t>”</a:t>
            </a:r>
          </a:p>
          <a:p>
            <a:pPr algn="r"/>
            <a:endParaRPr lang="en-US" sz="2000" dirty="0" smtClean="0">
              <a:solidFill>
                <a:srgbClr val="C00000"/>
              </a:solidFill>
            </a:endParaRPr>
          </a:p>
          <a:p>
            <a:pPr algn="r"/>
            <a:r>
              <a:rPr lang="en-US" sz="2000" dirty="0" smtClean="0">
                <a:solidFill>
                  <a:srgbClr val="C00000"/>
                </a:solidFill>
              </a:rPr>
              <a:t>(68 years old woman, farmer)</a:t>
            </a:r>
            <a:endParaRPr lang="th-TH" sz="2000" dirty="0" smtClean="0">
              <a:solidFill>
                <a:srgbClr val="C00000"/>
              </a:solidFill>
            </a:endParaRPr>
          </a:p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Rounded Rectangular Callout 30"/>
          <p:cNvSpPr/>
          <p:nvPr/>
        </p:nvSpPr>
        <p:spPr>
          <a:xfrm>
            <a:off x="5691" y="2485667"/>
            <a:ext cx="4588780" cy="3013362"/>
          </a:xfrm>
          <a:prstGeom prst="wedgeRoundRectCallout">
            <a:avLst>
              <a:gd name="adj1" fmla="val 60600"/>
              <a:gd name="adj2" fmla="val -29996"/>
              <a:gd name="adj3" fmla="val 16667"/>
            </a:avLst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“</a:t>
            </a:r>
            <a:r>
              <a:rPr lang="en-US" sz="2800" i="1" dirty="0" smtClean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I like to eat pickled fish ,it must be salty to have great taste</a:t>
            </a:r>
            <a:r>
              <a:rPr lang="en-US" sz="2800" dirty="0" smtClean="0">
                <a:solidFill>
                  <a:srgbClr val="C00000"/>
                </a:solidFill>
              </a:rPr>
              <a:t>”</a:t>
            </a:r>
          </a:p>
          <a:p>
            <a:pPr algn="r"/>
            <a:endParaRPr lang="en-US" sz="2000" dirty="0" smtClean="0">
              <a:solidFill>
                <a:srgbClr val="C00000"/>
              </a:solidFill>
            </a:endParaRPr>
          </a:p>
          <a:p>
            <a:pPr algn="r"/>
            <a:r>
              <a:rPr lang="en-US" sz="2000" dirty="0" smtClean="0">
                <a:solidFill>
                  <a:srgbClr val="C00000"/>
                </a:solidFill>
              </a:rPr>
              <a:t>(61 years old woman, farmer)</a:t>
            </a:r>
            <a:endParaRPr lang="th-TH" sz="2000" dirty="0" smtClean="0">
              <a:solidFill>
                <a:srgbClr val="C00000"/>
              </a:solidFill>
            </a:endParaRPr>
          </a:p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2" name="Rounded Rectangular Callout 31"/>
          <p:cNvSpPr/>
          <p:nvPr/>
        </p:nvSpPr>
        <p:spPr>
          <a:xfrm>
            <a:off x="14068" y="2461968"/>
            <a:ext cx="4588780" cy="3013362"/>
          </a:xfrm>
          <a:prstGeom prst="wedgeRoundRectCallout">
            <a:avLst>
              <a:gd name="adj1" fmla="val 60293"/>
              <a:gd name="adj2" fmla="val 1127"/>
              <a:gd name="adj3" fmla="val 16667"/>
            </a:avLst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“</a:t>
            </a:r>
            <a:r>
              <a:rPr lang="en-US" sz="2800" i="1" dirty="0" smtClean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When I’m finish my work, it so tired and don’t have time to exercise</a:t>
            </a:r>
          </a:p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”</a:t>
            </a:r>
          </a:p>
          <a:p>
            <a:pPr algn="r"/>
            <a:endParaRPr lang="en-US" sz="2000" dirty="0" smtClean="0">
              <a:solidFill>
                <a:srgbClr val="C00000"/>
              </a:solidFill>
            </a:endParaRPr>
          </a:p>
          <a:p>
            <a:pPr algn="r"/>
            <a:r>
              <a:rPr lang="en-US" sz="2000" dirty="0" smtClean="0">
                <a:solidFill>
                  <a:srgbClr val="C00000"/>
                </a:solidFill>
              </a:rPr>
              <a:t>(67 years old woman, farmer)</a:t>
            </a:r>
            <a:endParaRPr lang="th-TH" sz="2000" dirty="0" smtClean="0">
              <a:solidFill>
                <a:srgbClr val="C00000"/>
              </a:solidFill>
            </a:endParaRPr>
          </a:p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3" name="Rounded Rectangular Callout 32"/>
          <p:cNvSpPr/>
          <p:nvPr/>
        </p:nvSpPr>
        <p:spPr>
          <a:xfrm>
            <a:off x="4821488" y="24190"/>
            <a:ext cx="4197229" cy="2879965"/>
          </a:xfrm>
          <a:prstGeom prst="wedgeRoundRectCallout">
            <a:avLst>
              <a:gd name="adj1" fmla="val -74641"/>
              <a:gd name="adj2" fmla="val 36802"/>
              <a:gd name="adj3" fmla="val 16667"/>
            </a:avLst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rgbClr val="C00000"/>
                </a:solidFill>
              </a:rPr>
              <a:t>“</a:t>
            </a:r>
            <a:r>
              <a:rPr lang="en-US" sz="2800" i="1" dirty="0" smtClean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Sometimes I don’t take drug because it need to take everyday so I’m bored</a:t>
            </a:r>
            <a:r>
              <a:rPr lang="en-US" sz="2800" i="1" dirty="0" smtClean="0">
                <a:solidFill>
                  <a:srgbClr val="C00000"/>
                </a:solidFill>
              </a:rPr>
              <a:t>”</a:t>
            </a:r>
          </a:p>
          <a:p>
            <a:pPr algn="r"/>
            <a:endParaRPr lang="en-US" sz="2000" dirty="0" smtClean="0">
              <a:solidFill>
                <a:srgbClr val="C00000"/>
              </a:solidFill>
            </a:endParaRPr>
          </a:p>
          <a:p>
            <a:pPr algn="r"/>
            <a:r>
              <a:rPr lang="en-US" sz="2000" dirty="0" smtClean="0">
                <a:solidFill>
                  <a:srgbClr val="C00000"/>
                </a:solidFill>
              </a:rPr>
              <a:t>(66 years old woman, farmer)</a:t>
            </a:r>
            <a:endParaRPr lang="th-TH" sz="2000" dirty="0" smtClean="0">
              <a:solidFill>
                <a:srgbClr val="C00000"/>
              </a:solidFill>
            </a:endParaRPr>
          </a:p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4" name="Rounded Rectangular Callout 33"/>
          <p:cNvSpPr/>
          <p:nvPr/>
        </p:nvSpPr>
        <p:spPr>
          <a:xfrm>
            <a:off x="1" y="872349"/>
            <a:ext cx="4197229" cy="2879965"/>
          </a:xfrm>
          <a:prstGeom prst="wedgeRoundRectCallout">
            <a:avLst>
              <a:gd name="adj1" fmla="val -4635"/>
              <a:gd name="adj2" fmla="val 78528"/>
              <a:gd name="adj3" fmla="val 16667"/>
            </a:avLst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rgbClr val="C00000"/>
                </a:solidFill>
              </a:rPr>
              <a:t>“</a:t>
            </a:r>
            <a:r>
              <a:rPr lang="en-US" sz="2800" i="1" dirty="0" smtClean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I’m see everybody in my village have hypertension so I don’t care</a:t>
            </a:r>
            <a:r>
              <a:rPr lang="en-US" sz="2800" i="1" dirty="0" smtClean="0">
                <a:solidFill>
                  <a:srgbClr val="C00000"/>
                </a:solidFill>
              </a:rPr>
              <a:t>”</a:t>
            </a:r>
          </a:p>
          <a:p>
            <a:pPr algn="r"/>
            <a:endParaRPr lang="en-US" sz="2000" dirty="0" smtClean="0">
              <a:solidFill>
                <a:srgbClr val="C00000"/>
              </a:solidFill>
            </a:endParaRPr>
          </a:p>
          <a:p>
            <a:pPr algn="r"/>
            <a:r>
              <a:rPr lang="en-US" sz="2000" dirty="0" smtClean="0">
                <a:solidFill>
                  <a:srgbClr val="C00000"/>
                </a:solidFill>
              </a:rPr>
              <a:t>(58 years old woman, farmer)</a:t>
            </a:r>
            <a:endParaRPr lang="th-TH" sz="2000" dirty="0" smtClean="0">
              <a:solidFill>
                <a:srgbClr val="C00000"/>
              </a:solidFill>
            </a:endParaRPr>
          </a:p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5" name="Rounded Rectangular Callout 34"/>
          <p:cNvSpPr/>
          <p:nvPr/>
        </p:nvSpPr>
        <p:spPr>
          <a:xfrm>
            <a:off x="1" y="1171287"/>
            <a:ext cx="4197229" cy="2879965"/>
          </a:xfrm>
          <a:prstGeom prst="wedgeRoundRectCallout">
            <a:avLst>
              <a:gd name="adj1" fmla="val 14039"/>
              <a:gd name="adj2" fmla="val 68868"/>
              <a:gd name="adj3" fmla="val 16667"/>
            </a:avLst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rgbClr val="C00000"/>
                </a:solidFill>
              </a:rPr>
              <a:t>“</a:t>
            </a:r>
            <a:r>
              <a:rPr lang="en-US" sz="2800" i="1" dirty="0" smtClean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Since I live here for 10 </a:t>
            </a:r>
            <a:r>
              <a:rPr lang="en-US" sz="2800" i="1" dirty="0" err="1" smtClean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years,I</a:t>
            </a:r>
            <a:r>
              <a:rPr lang="en-US" sz="2800" i="1" dirty="0" smtClean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 never come to see doctor</a:t>
            </a:r>
            <a:r>
              <a:rPr lang="en-US" sz="2800" i="1" dirty="0" smtClean="0">
                <a:solidFill>
                  <a:srgbClr val="C00000"/>
                </a:solidFill>
              </a:rPr>
              <a:t>”</a:t>
            </a:r>
          </a:p>
          <a:p>
            <a:pPr algn="r"/>
            <a:endParaRPr lang="en-US" sz="2000" dirty="0" smtClean="0">
              <a:solidFill>
                <a:srgbClr val="C00000"/>
              </a:solidFill>
            </a:endParaRPr>
          </a:p>
          <a:p>
            <a:pPr algn="r"/>
            <a:r>
              <a:rPr lang="en-US" sz="2000" dirty="0" smtClean="0">
                <a:solidFill>
                  <a:srgbClr val="C00000"/>
                </a:solidFill>
              </a:rPr>
              <a:t>(60 years old man, farmer)</a:t>
            </a:r>
            <a:endParaRPr lang="th-TH" sz="2000" dirty="0" smtClean="0">
              <a:solidFill>
                <a:srgbClr val="C00000"/>
              </a:solidFill>
            </a:endParaRPr>
          </a:p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7" name="Rounded Rectangular Callout 36"/>
          <p:cNvSpPr/>
          <p:nvPr/>
        </p:nvSpPr>
        <p:spPr>
          <a:xfrm>
            <a:off x="4505178" y="2896687"/>
            <a:ext cx="4588780" cy="2576533"/>
          </a:xfrm>
          <a:prstGeom prst="wedgeRoundRectCallout">
            <a:avLst>
              <a:gd name="adj1" fmla="val 13628"/>
              <a:gd name="adj2" fmla="val -94700"/>
              <a:gd name="adj3" fmla="val 16667"/>
            </a:avLst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I don’t know anything. The doctor just said I had hypertension , </a:t>
            </a:r>
            <a:r>
              <a:rPr lang="en-US" sz="2800" i="1" dirty="0" err="1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dyslipidemia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 and allergic rash.”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”</a:t>
            </a:r>
          </a:p>
          <a:p>
            <a:pPr algn="r"/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(62 years old woman, farmer)</a:t>
            </a:r>
            <a:endParaRPr lang="th-TH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Rounded Rectangular Callout 37"/>
          <p:cNvSpPr/>
          <p:nvPr/>
        </p:nvSpPr>
        <p:spPr>
          <a:xfrm>
            <a:off x="4489351" y="2865672"/>
            <a:ext cx="4588780" cy="2624545"/>
          </a:xfrm>
          <a:prstGeom prst="wedgeRoundRectCallout">
            <a:avLst>
              <a:gd name="adj1" fmla="val 19195"/>
              <a:gd name="adj2" fmla="val -68315"/>
              <a:gd name="adj3" fmla="val 16667"/>
            </a:avLst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It may be cause by stress from my son. He  was jailed. How much money is out there. He buys a new car but not sending money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”</a:t>
            </a:r>
          </a:p>
          <a:p>
            <a:pPr algn="r"/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(62 years old woman, farmer)</a:t>
            </a:r>
            <a:endParaRPr lang="th-TH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9" name="Rounded Rectangular Callout 38"/>
          <p:cNvSpPr/>
          <p:nvPr/>
        </p:nvSpPr>
        <p:spPr>
          <a:xfrm>
            <a:off x="4497262" y="3493877"/>
            <a:ext cx="4588780" cy="2184838"/>
          </a:xfrm>
          <a:prstGeom prst="wedgeRoundRectCallout">
            <a:avLst>
              <a:gd name="adj1" fmla="val 20431"/>
              <a:gd name="adj2" fmla="val -67087"/>
              <a:gd name="adj3" fmla="val 16667"/>
            </a:avLst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I don’t use fish sauce. I eat tofu, vegetables and nuts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”</a:t>
            </a:r>
          </a:p>
          <a:p>
            <a:pPr algn="r"/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(65 years old woman, farmer)</a:t>
            </a:r>
            <a:endParaRPr lang="th-TH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Rounded Rectangular Callout 39"/>
          <p:cNvSpPr/>
          <p:nvPr/>
        </p:nvSpPr>
        <p:spPr>
          <a:xfrm>
            <a:off x="4447581" y="441969"/>
            <a:ext cx="4588780" cy="3013362"/>
          </a:xfrm>
          <a:prstGeom prst="wedgeRoundRectCallout">
            <a:avLst>
              <a:gd name="adj1" fmla="val 25184"/>
              <a:gd name="adj2" fmla="val 57321"/>
              <a:gd name="adj3" fmla="val 16667"/>
            </a:avLst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In my free time I usually walk around the house and go into the fruit garden. So, I think this equals to exercise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”</a:t>
            </a:r>
          </a:p>
          <a:p>
            <a:pPr algn="r"/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(63 years old woman, farmer)</a:t>
            </a:r>
            <a:endParaRPr lang="th-TH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Rounded Rectangular Callout 40"/>
          <p:cNvSpPr/>
          <p:nvPr/>
        </p:nvSpPr>
        <p:spPr>
          <a:xfrm>
            <a:off x="4841213" y="2835035"/>
            <a:ext cx="4197229" cy="2879965"/>
          </a:xfrm>
          <a:prstGeom prst="wedgeRoundRectCallout">
            <a:avLst>
              <a:gd name="adj1" fmla="val -71875"/>
              <a:gd name="adj2" fmla="val -50974"/>
              <a:gd name="adj3" fmla="val 16667"/>
            </a:avLst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“I used to smoke when I was a teenager. But now I stopped smoking for 30 years already”</a:t>
            </a:r>
          </a:p>
          <a:p>
            <a:pPr algn="r"/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(62 years old woman, farmer)</a:t>
            </a:r>
            <a:endParaRPr lang="th-TH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Rounded Rectangular Callout 41"/>
          <p:cNvSpPr/>
          <p:nvPr/>
        </p:nvSpPr>
        <p:spPr>
          <a:xfrm>
            <a:off x="4874897" y="1023539"/>
            <a:ext cx="4197229" cy="4177413"/>
          </a:xfrm>
          <a:prstGeom prst="wedgeRoundRectCallout">
            <a:avLst>
              <a:gd name="adj1" fmla="val -69301"/>
              <a:gd name="adj2" fmla="val 41726"/>
              <a:gd name="adj3" fmla="val 16667"/>
            </a:avLst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“I was given medications at sanitarium. I didn’t go to the hospital. The doctor told me it was far, so he came here every Thursdays instead. He didn’t bring any drugs; using only those in the sanitarium only”</a:t>
            </a:r>
          </a:p>
          <a:p>
            <a:pPr algn="r"/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(72 years old woman, farmer)</a:t>
            </a:r>
            <a:endParaRPr lang="th-TH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7062C-F120-4BD8-8219-420F12A5CA4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697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2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27925" y="245795"/>
            <a:ext cx="7429499" cy="1232142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Trebuchet MS" panose="020B0603020202020204" pitchFamily="34" charset="0"/>
              </a:rPr>
              <a:t>Group interviews : DM</a:t>
            </a:r>
            <a:endParaRPr lang="en-US" sz="4400" dirty="0">
              <a:latin typeface="Trebuchet MS" panose="020B0603020202020204" pitchFamily="34" charset="0"/>
            </a:endParaRPr>
          </a:p>
        </p:txBody>
      </p:sp>
      <p:grpSp>
        <p:nvGrpSpPr>
          <p:cNvPr id="3" name="Group 7"/>
          <p:cNvGrpSpPr/>
          <p:nvPr/>
        </p:nvGrpSpPr>
        <p:grpSpPr>
          <a:xfrm>
            <a:off x="415758" y="2145876"/>
            <a:ext cx="2195501" cy="537883"/>
            <a:chOff x="1002437" y="2756647"/>
            <a:chExt cx="3953449" cy="645459"/>
          </a:xfrm>
          <a:solidFill>
            <a:srgbClr val="00B050"/>
          </a:solidFill>
        </p:grpSpPr>
        <p:sp>
          <p:nvSpPr>
            <p:cNvPr id="9" name="Rounded Rectangle 8"/>
            <p:cNvSpPr/>
            <p:nvPr/>
          </p:nvSpPr>
          <p:spPr>
            <a:xfrm>
              <a:off x="1002437" y="2756647"/>
              <a:ext cx="3953449" cy="645459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34978" y="2837329"/>
              <a:ext cx="3765176" cy="55399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rebuchet MS" panose="020B0603020202020204" pitchFamily="34" charset="0"/>
                </a:rPr>
                <a:t>Knowledge</a:t>
              </a:r>
              <a:endParaRPr lang="en-US" sz="2400" dirty="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4" name="Group 10"/>
          <p:cNvGrpSpPr/>
          <p:nvPr/>
        </p:nvGrpSpPr>
        <p:grpSpPr>
          <a:xfrm>
            <a:off x="437080" y="3044859"/>
            <a:ext cx="2195501" cy="537883"/>
            <a:chOff x="2649071" y="2756647"/>
            <a:chExt cx="3953435" cy="645459"/>
          </a:xfrm>
          <a:solidFill>
            <a:srgbClr val="00B050"/>
          </a:solidFill>
        </p:grpSpPr>
        <p:sp>
          <p:nvSpPr>
            <p:cNvPr id="12" name="Rounded Rectangle 11"/>
            <p:cNvSpPr/>
            <p:nvPr/>
          </p:nvSpPr>
          <p:spPr>
            <a:xfrm>
              <a:off x="2649071" y="2756647"/>
              <a:ext cx="3953435" cy="645459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756647" y="2837329"/>
              <a:ext cx="3765177" cy="55399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rebuchet MS" panose="020B0603020202020204" pitchFamily="34" charset="0"/>
                </a:rPr>
                <a:t>Behavior</a:t>
              </a:r>
              <a:endParaRPr lang="en-US" sz="2400" dirty="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5" name="Group 13"/>
          <p:cNvGrpSpPr/>
          <p:nvPr/>
        </p:nvGrpSpPr>
        <p:grpSpPr>
          <a:xfrm>
            <a:off x="415757" y="3943844"/>
            <a:ext cx="2195501" cy="1291359"/>
            <a:chOff x="2649071" y="2756646"/>
            <a:chExt cx="3953435" cy="1144587"/>
          </a:xfrm>
          <a:solidFill>
            <a:srgbClr val="00B050"/>
          </a:solidFill>
        </p:grpSpPr>
        <p:sp>
          <p:nvSpPr>
            <p:cNvPr id="15" name="Rounded Rectangle 14"/>
            <p:cNvSpPr/>
            <p:nvPr/>
          </p:nvSpPr>
          <p:spPr>
            <a:xfrm>
              <a:off x="2649071" y="2756646"/>
              <a:ext cx="3953435" cy="97632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756647" y="2837329"/>
              <a:ext cx="3765177" cy="106390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rebuchet MS" panose="020B0603020202020204" pitchFamily="34" charset="0"/>
                </a:rPr>
                <a:t>Heath care</a:t>
              </a: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rebuchet MS" panose="020B0603020202020204" pitchFamily="34" charset="0"/>
                </a:rPr>
                <a:t>Services and</a:t>
              </a: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rebuchet MS" panose="020B0603020202020204" pitchFamily="34" charset="0"/>
                </a:rPr>
                <a:t>environment</a:t>
              </a:r>
              <a:endParaRPr lang="en-US" sz="2400" dirty="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6" name="Group 16"/>
          <p:cNvGrpSpPr/>
          <p:nvPr/>
        </p:nvGrpSpPr>
        <p:grpSpPr>
          <a:xfrm>
            <a:off x="3991552" y="1769901"/>
            <a:ext cx="2195501" cy="593307"/>
            <a:chOff x="2649071" y="2756647"/>
            <a:chExt cx="3953435" cy="1078780"/>
          </a:xfrm>
        </p:grpSpPr>
        <p:sp>
          <p:nvSpPr>
            <p:cNvPr id="18" name="Rounded Rectangle 17"/>
            <p:cNvSpPr/>
            <p:nvPr/>
          </p:nvSpPr>
          <p:spPr>
            <a:xfrm>
              <a:off x="2649071" y="2756647"/>
              <a:ext cx="3953435" cy="107878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756647" y="2837328"/>
              <a:ext cx="3765177" cy="839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Trebuchet MS" panose="020B0603020202020204" pitchFamily="34" charset="0"/>
                </a:rPr>
                <a:t>About T2DM</a:t>
              </a:r>
              <a:endParaRPr lang="en-US" sz="2400" dirty="0">
                <a:latin typeface="Trebuchet MS" panose="020B0603020202020204" pitchFamily="34" charset="0"/>
              </a:endParaRPr>
            </a:p>
          </p:txBody>
        </p:sp>
      </p:grpSp>
      <p:grpSp>
        <p:nvGrpSpPr>
          <p:cNvPr id="8" name="Group 20"/>
          <p:cNvGrpSpPr/>
          <p:nvPr/>
        </p:nvGrpSpPr>
        <p:grpSpPr>
          <a:xfrm>
            <a:off x="3999018" y="2775920"/>
            <a:ext cx="2195501" cy="503669"/>
            <a:chOff x="2649071" y="2756647"/>
            <a:chExt cx="3953435" cy="1078780"/>
          </a:xfrm>
          <a:solidFill>
            <a:srgbClr val="00B0F0"/>
          </a:solidFill>
        </p:grpSpPr>
        <p:sp>
          <p:nvSpPr>
            <p:cNvPr id="22" name="Rounded Rectangle 21"/>
            <p:cNvSpPr/>
            <p:nvPr/>
          </p:nvSpPr>
          <p:spPr>
            <a:xfrm>
              <a:off x="2649071" y="2756647"/>
              <a:ext cx="3953435" cy="1078780"/>
            </a:xfrm>
            <a:prstGeom prst="round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756647" y="2837328"/>
              <a:ext cx="3765177" cy="98881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Trebuchet MS" panose="020B0603020202020204" pitchFamily="34" charset="0"/>
                </a:rPr>
                <a:t>Causes</a:t>
              </a:r>
              <a:endParaRPr lang="en-US" sz="2400" dirty="0">
                <a:latin typeface="Trebuchet MS" panose="020B0603020202020204" pitchFamily="34" charset="0"/>
              </a:endParaRPr>
            </a:p>
          </p:txBody>
        </p:sp>
      </p:grpSp>
      <p:grpSp>
        <p:nvGrpSpPr>
          <p:cNvPr id="11" name="Group 23"/>
          <p:cNvGrpSpPr/>
          <p:nvPr/>
        </p:nvGrpSpPr>
        <p:grpSpPr>
          <a:xfrm>
            <a:off x="3999018" y="3534883"/>
            <a:ext cx="2195501" cy="503669"/>
            <a:chOff x="2649071" y="2756647"/>
            <a:chExt cx="3953435" cy="1078780"/>
          </a:xfrm>
          <a:solidFill>
            <a:srgbClr val="00B0F0"/>
          </a:solidFill>
        </p:grpSpPr>
        <p:sp>
          <p:nvSpPr>
            <p:cNvPr id="25" name="Rounded Rectangle 24"/>
            <p:cNvSpPr/>
            <p:nvPr/>
          </p:nvSpPr>
          <p:spPr>
            <a:xfrm>
              <a:off x="2649071" y="2756647"/>
              <a:ext cx="3953435" cy="1078780"/>
            </a:xfrm>
            <a:prstGeom prst="round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756647" y="2837328"/>
              <a:ext cx="3765177" cy="98881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Trebuchet MS" panose="020B0603020202020204" pitchFamily="34" charset="0"/>
                </a:rPr>
                <a:t>Diet</a:t>
              </a:r>
              <a:endParaRPr lang="en-US" sz="2400" dirty="0">
                <a:latin typeface="Trebuchet MS" panose="020B0603020202020204" pitchFamily="34" charset="0"/>
              </a:endParaRPr>
            </a:p>
          </p:txBody>
        </p:sp>
      </p:grpSp>
      <p:grpSp>
        <p:nvGrpSpPr>
          <p:cNvPr id="14" name="Group 26"/>
          <p:cNvGrpSpPr/>
          <p:nvPr/>
        </p:nvGrpSpPr>
        <p:grpSpPr>
          <a:xfrm>
            <a:off x="3991551" y="4299438"/>
            <a:ext cx="2195501" cy="503669"/>
            <a:chOff x="2649071" y="2756647"/>
            <a:chExt cx="3953435" cy="1078780"/>
          </a:xfrm>
          <a:solidFill>
            <a:srgbClr val="00B0F0"/>
          </a:solidFill>
        </p:grpSpPr>
        <p:sp>
          <p:nvSpPr>
            <p:cNvPr id="28" name="Rounded Rectangle 27"/>
            <p:cNvSpPr/>
            <p:nvPr/>
          </p:nvSpPr>
          <p:spPr>
            <a:xfrm>
              <a:off x="2649071" y="2756647"/>
              <a:ext cx="3953435" cy="1078780"/>
            </a:xfrm>
            <a:prstGeom prst="round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56647" y="2837328"/>
              <a:ext cx="3765177" cy="98881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Trebuchet MS" panose="020B0603020202020204" pitchFamily="34" charset="0"/>
                </a:rPr>
                <a:t>Exercise</a:t>
              </a:r>
              <a:endParaRPr lang="en-US" sz="2400" dirty="0">
                <a:latin typeface="Trebuchet MS" panose="020B0603020202020204" pitchFamily="34" charset="0"/>
              </a:endParaRPr>
            </a:p>
          </p:txBody>
        </p:sp>
      </p:grpSp>
      <p:cxnSp>
        <p:nvCxnSpPr>
          <p:cNvPr id="31" name="Straight Connector 30"/>
          <p:cNvCxnSpPr/>
          <p:nvPr/>
        </p:nvCxnSpPr>
        <p:spPr>
          <a:xfrm>
            <a:off x="3268013" y="2033288"/>
            <a:ext cx="0" cy="25179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254566" y="2033288"/>
            <a:ext cx="73059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268421" y="3831197"/>
            <a:ext cx="73059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274809" y="3027753"/>
            <a:ext cx="73059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268421" y="4551272"/>
            <a:ext cx="73059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618726" y="2414817"/>
            <a:ext cx="6354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788726" y="131828"/>
            <a:ext cx="1787237" cy="2308324"/>
          </a:xfrm>
          <a:prstGeom prst="rect">
            <a:avLst/>
          </a:prstGeom>
          <a:solidFill>
            <a:schemeClr val="tx1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cs typeface="+mj-cs"/>
              </a:rPr>
              <a:t>I don’t know anything but I feel dizzy ,palpitation and fainting 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TH Sarabun New" panose="020B0500040200020003" pitchFamily="34" charset="-34"/>
                <a:cs typeface="+mj-cs"/>
              </a:rPr>
              <a:t>(68 year-old woman, poor control)</a:t>
            </a:r>
          </a:p>
          <a:p>
            <a:endParaRPr lang="th-TH" dirty="0">
              <a:solidFill>
                <a:srgbClr val="FF0000"/>
              </a:solidFill>
            </a:endParaRPr>
          </a:p>
        </p:txBody>
      </p:sp>
      <p:cxnSp>
        <p:nvCxnSpPr>
          <p:cNvPr id="20" name="ลูกศรเชื่อมต่อแบบตรง 19"/>
          <p:cNvCxnSpPr>
            <a:stCxn id="18" idx="3"/>
            <a:endCxn id="2" idx="1"/>
          </p:cNvCxnSpPr>
          <p:nvPr/>
        </p:nvCxnSpPr>
        <p:spPr>
          <a:xfrm flipV="1">
            <a:off x="6187053" y="1285990"/>
            <a:ext cx="601673" cy="78056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788726" y="3044860"/>
            <a:ext cx="1787237" cy="1754326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6600"/>
                </a:solidFill>
                <a:cs typeface="+mj-cs"/>
              </a:rPr>
              <a:t>After pills, shake nausea vomiting diarrhea  </a:t>
            </a:r>
          </a:p>
          <a:p>
            <a:pPr algn="ctr"/>
            <a:r>
              <a:rPr lang="en-US" dirty="0" smtClean="0">
                <a:solidFill>
                  <a:srgbClr val="006600"/>
                </a:solidFill>
                <a:latin typeface="TH Sarabun New" panose="020B0500040200020003" pitchFamily="34" charset="-34"/>
                <a:cs typeface="+mj-cs"/>
              </a:rPr>
              <a:t>(54 </a:t>
            </a:r>
            <a:r>
              <a:rPr lang="en-US" dirty="0">
                <a:solidFill>
                  <a:srgbClr val="006600"/>
                </a:solidFill>
                <a:latin typeface="TH Sarabun New" panose="020B0500040200020003" pitchFamily="34" charset="-34"/>
                <a:cs typeface="+mj-cs"/>
              </a:rPr>
              <a:t>year-old woman, </a:t>
            </a:r>
            <a:r>
              <a:rPr lang="en-US" dirty="0" smtClean="0">
                <a:solidFill>
                  <a:srgbClr val="006600"/>
                </a:solidFill>
                <a:latin typeface="TH Sarabun New" panose="020B0500040200020003" pitchFamily="34" charset="-34"/>
                <a:cs typeface="+mj-cs"/>
              </a:rPr>
              <a:t>well </a:t>
            </a:r>
            <a:r>
              <a:rPr lang="en-US" dirty="0">
                <a:solidFill>
                  <a:srgbClr val="006600"/>
                </a:solidFill>
                <a:latin typeface="TH Sarabun New" panose="020B0500040200020003" pitchFamily="34" charset="-34"/>
                <a:cs typeface="+mj-cs"/>
              </a:rPr>
              <a:t>control)</a:t>
            </a:r>
          </a:p>
          <a:p>
            <a:endParaRPr lang="th-TH" dirty="0">
              <a:solidFill>
                <a:srgbClr val="006600"/>
              </a:solidFill>
            </a:endParaRPr>
          </a:p>
        </p:txBody>
      </p:sp>
      <p:cxnSp>
        <p:nvCxnSpPr>
          <p:cNvPr id="33" name="ลูกศรเชื่อมต่อแบบตรง 32"/>
          <p:cNvCxnSpPr>
            <a:stCxn id="18" idx="3"/>
            <a:endCxn id="39" idx="1"/>
          </p:cNvCxnSpPr>
          <p:nvPr/>
        </p:nvCxnSpPr>
        <p:spPr>
          <a:xfrm>
            <a:off x="6187053" y="2066555"/>
            <a:ext cx="601673" cy="185546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ลูกศรเชื่อมต่อแบบตรง 39"/>
          <p:cNvCxnSpPr>
            <a:stCxn id="22" idx="3"/>
          </p:cNvCxnSpPr>
          <p:nvPr/>
        </p:nvCxnSpPr>
        <p:spPr>
          <a:xfrm flipV="1">
            <a:off x="6194519" y="2213111"/>
            <a:ext cx="594206" cy="81464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788725" y="1941227"/>
            <a:ext cx="1967348" cy="1477328"/>
          </a:xfrm>
          <a:prstGeom prst="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Trebuchet MS" panose="020B0603020202020204" pitchFamily="34" charset="0"/>
              </a:rPr>
              <a:t>I don’t know. </a:t>
            </a:r>
            <a:r>
              <a:rPr lang="en-US" i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  I </a:t>
            </a:r>
            <a:r>
              <a:rPr lang="en-US" i="1" dirty="0">
                <a:solidFill>
                  <a:srgbClr val="FF0000"/>
                </a:solidFill>
                <a:latin typeface="Trebuchet MS" panose="020B0603020202020204" pitchFamily="34" charset="0"/>
              </a:rPr>
              <a:t>can’t </a:t>
            </a:r>
            <a:r>
              <a:rPr lang="en-US" i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remember</a:t>
            </a:r>
          </a:p>
          <a:p>
            <a:r>
              <a:rPr lang="en-US" i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(73 year-old woman poor control)</a:t>
            </a:r>
            <a:endParaRPr lang="th-TH" dirty="0">
              <a:solidFill>
                <a:srgbClr val="FF0000"/>
              </a:solidFill>
            </a:endParaRPr>
          </a:p>
        </p:txBody>
      </p:sp>
      <p:cxnSp>
        <p:nvCxnSpPr>
          <p:cNvPr id="44" name="ลูกศรเชื่อมต่อแบบตรง 43"/>
          <p:cNvCxnSpPr>
            <a:stCxn id="22" idx="3"/>
          </p:cNvCxnSpPr>
          <p:nvPr/>
        </p:nvCxnSpPr>
        <p:spPr>
          <a:xfrm>
            <a:off x="6194519" y="3027755"/>
            <a:ext cx="885154" cy="65524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105395" y="3460864"/>
            <a:ext cx="1676400" cy="20313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6600"/>
                </a:solidFill>
              </a:rPr>
              <a:t>Yes, I heard. I think it is about eating sweetie food. </a:t>
            </a:r>
            <a:r>
              <a:rPr lang="en-US" dirty="0" smtClean="0">
                <a:solidFill>
                  <a:srgbClr val="006600"/>
                </a:solidFill>
              </a:rPr>
              <a:t>(47 year-old woman poor control)</a:t>
            </a:r>
            <a:endParaRPr lang="en-US" dirty="0">
              <a:solidFill>
                <a:srgbClr val="006600"/>
              </a:solidFill>
            </a:endParaRPr>
          </a:p>
          <a:p>
            <a:endParaRPr lang="th-TH" dirty="0">
              <a:solidFill>
                <a:srgbClr val="006600"/>
              </a:solidFill>
            </a:endParaRPr>
          </a:p>
        </p:txBody>
      </p:sp>
      <p:cxnSp>
        <p:nvCxnSpPr>
          <p:cNvPr id="47" name="ลูกศรเชื่อมต่อแบบตรง 46"/>
          <p:cNvCxnSpPr/>
          <p:nvPr/>
        </p:nvCxnSpPr>
        <p:spPr>
          <a:xfrm flipV="1">
            <a:off x="6187051" y="3279588"/>
            <a:ext cx="892622" cy="5691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899564" y="1131454"/>
            <a:ext cx="1676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sp>
        <p:nvSpPr>
          <p:cNvPr id="51" name="TextBox 50"/>
          <p:cNvSpPr txBox="1"/>
          <p:nvPr/>
        </p:nvSpPr>
        <p:spPr>
          <a:xfrm>
            <a:off x="7079674" y="2892281"/>
            <a:ext cx="1967345" cy="313932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6600"/>
                </a:solidFill>
              </a:rPr>
              <a:t>Well, yummy food and spicy food are needed to be restricted. They cause </a:t>
            </a:r>
            <a:r>
              <a:rPr lang="en-US" dirty="0" smtClean="0">
                <a:solidFill>
                  <a:srgbClr val="006600"/>
                </a:solidFill>
              </a:rPr>
              <a:t>diabetes</a:t>
            </a:r>
          </a:p>
          <a:p>
            <a:r>
              <a:rPr lang="en-US" dirty="0" smtClean="0">
                <a:solidFill>
                  <a:srgbClr val="006600"/>
                </a:solidFill>
              </a:rPr>
              <a:t>(54 year-old woman well control)</a:t>
            </a:r>
          </a:p>
          <a:p>
            <a:r>
              <a:rPr lang="en-US" dirty="0" smtClean="0">
                <a:solidFill>
                  <a:srgbClr val="006600"/>
                </a:solidFill>
              </a:rPr>
              <a:t>(54 year-old woman poor control)</a:t>
            </a:r>
            <a:endParaRPr lang="th-TH" dirty="0">
              <a:solidFill>
                <a:srgbClr val="006600"/>
              </a:solidFill>
            </a:endParaRPr>
          </a:p>
        </p:txBody>
      </p:sp>
      <p:cxnSp>
        <p:nvCxnSpPr>
          <p:cNvPr id="53" name="ลูกศรเชื่อมต่อแบบตรง 52"/>
          <p:cNvCxnSpPr>
            <a:stCxn id="28" idx="3"/>
          </p:cNvCxnSpPr>
          <p:nvPr/>
        </p:nvCxnSpPr>
        <p:spPr>
          <a:xfrm flipV="1">
            <a:off x="6187051" y="1285343"/>
            <a:ext cx="892622" cy="326593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121235" y="692728"/>
            <a:ext cx="1856509" cy="2308324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When I finished my work, I felt so tired and didn’t have time to </a:t>
            </a:r>
            <a:r>
              <a:rPr lang="en-US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exercise (44 year-old man poor control)</a:t>
            </a:r>
            <a:endParaRPr lang="en-US" dirty="0">
              <a:solidFill>
                <a:srgbClr val="FF0000"/>
              </a:solidFill>
              <a:ea typeface="Verdana" pitchFamily="34" charset="0"/>
              <a:cs typeface="Verdana" pitchFamily="34" charset="0"/>
            </a:endParaRPr>
          </a:p>
          <a:p>
            <a:endParaRPr lang="th-TH" dirty="0">
              <a:solidFill>
                <a:srgbClr val="FF0000"/>
              </a:solidFill>
            </a:endParaRPr>
          </a:p>
        </p:txBody>
      </p:sp>
      <p:cxnSp>
        <p:nvCxnSpPr>
          <p:cNvPr id="56" name="ลูกศรเชื่อมต่อแบบตรง 55"/>
          <p:cNvCxnSpPr/>
          <p:nvPr/>
        </p:nvCxnSpPr>
        <p:spPr>
          <a:xfrm flipV="1">
            <a:off x="6192979" y="4144819"/>
            <a:ext cx="914400" cy="41659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0252365" y="1433855"/>
            <a:ext cx="1759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sp>
        <p:nvSpPr>
          <p:cNvPr id="59" name="TextBox 58"/>
          <p:cNvSpPr txBox="1"/>
          <p:nvPr/>
        </p:nvSpPr>
        <p:spPr>
          <a:xfrm>
            <a:off x="7147634" y="3453052"/>
            <a:ext cx="1733125" cy="2031325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6600"/>
                </a:solidFill>
              </a:rPr>
              <a:t>I exercise everyday. I work as a masseuse so my work is </a:t>
            </a:r>
            <a:r>
              <a:rPr lang="en-US" dirty="0" smtClean="0">
                <a:solidFill>
                  <a:srgbClr val="006600"/>
                </a:solidFill>
              </a:rPr>
              <a:t>exercise (42 year-old woman well control)</a:t>
            </a:r>
            <a:endParaRPr lang="th-TH" dirty="0">
              <a:solidFill>
                <a:srgbClr val="006600"/>
              </a:solidFill>
            </a:endParaRPr>
          </a:p>
        </p:txBody>
      </p:sp>
      <p:cxnSp>
        <p:nvCxnSpPr>
          <p:cNvPr id="61" name="ลูกศรเชื่อมต่อแบบตรง 60"/>
          <p:cNvCxnSpPr>
            <a:stCxn id="12" idx="3"/>
          </p:cNvCxnSpPr>
          <p:nvPr/>
        </p:nvCxnSpPr>
        <p:spPr>
          <a:xfrm>
            <a:off x="2632580" y="3313801"/>
            <a:ext cx="1177420" cy="72107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823224" y="3302680"/>
            <a:ext cx="2729966" cy="1754326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6600"/>
                </a:solidFill>
              </a:rPr>
              <a:t>Well, I take medications after each meals just like the doctor’s order and exercise by walking </a:t>
            </a:r>
            <a:r>
              <a:rPr lang="en-US" dirty="0" smtClean="0">
                <a:solidFill>
                  <a:srgbClr val="006600"/>
                </a:solidFill>
              </a:rPr>
              <a:t>daily (47 year-old woman well control)</a:t>
            </a:r>
            <a:endParaRPr lang="th-TH" dirty="0">
              <a:solidFill>
                <a:srgbClr val="006600"/>
              </a:solidFill>
            </a:endParaRPr>
          </a:p>
        </p:txBody>
      </p:sp>
      <p:cxnSp>
        <p:nvCxnSpPr>
          <p:cNvPr id="64" name="ลูกศรเชื่อมต่อแบบตรง 63"/>
          <p:cNvCxnSpPr>
            <a:stCxn id="12" idx="3"/>
          </p:cNvCxnSpPr>
          <p:nvPr/>
        </p:nvCxnSpPr>
        <p:spPr>
          <a:xfrm flipV="1">
            <a:off x="2632580" y="2213111"/>
            <a:ext cx="1190644" cy="11006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3985163" y="1439231"/>
            <a:ext cx="2157083" cy="1754326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Sometimes I forget taking medications. Because it is not </a:t>
            </a:r>
            <a:r>
              <a:rPr lang="en-US" dirty="0" smtClean="0">
                <a:solidFill>
                  <a:srgbClr val="FF0000"/>
                </a:solidFill>
              </a:rPr>
              <a:t>convenient (68year-old woman well control)</a:t>
            </a:r>
            <a:endParaRPr lang="th-TH" dirty="0">
              <a:solidFill>
                <a:srgbClr val="FF0000"/>
              </a:solidFill>
            </a:endParaRPr>
          </a:p>
        </p:txBody>
      </p:sp>
      <p:cxnSp>
        <p:nvCxnSpPr>
          <p:cNvPr id="67" name="ลูกศรเชื่อมต่อแบบตรง 66"/>
          <p:cNvCxnSpPr>
            <a:stCxn id="15" idx="3"/>
          </p:cNvCxnSpPr>
          <p:nvPr/>
        </p:nvCxnSpPr>
        <p:spPr>
          <a:xfrm flipV="1">
            <a:off x="2611257" y="2901169"/>
            <a:ext cx="1447502" cy="159343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4058760" y="1814275"/>
            <a:ext cx="2429129" cy="2031325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 got my medications from sanitation. I waited so long, like a day, same as when I went to the </a:t>
            </a:r>
            <a:r>
              <a:rPr lang="en-US" dirty="0" smtClean="0">
                <a:solidFill>
                  <a:srgbClr val="FF0000"/>
                </a:solidFill>
              </a:rPr>
              <a:t>hospital(44 year-old man poor control)</a:t>
            </a:r>
            <a:endParaRPr lang="th-TH" dirty="0">
              <a:solidFill>
                <a:srgbClr val="FF0000"/>
              </a:solidFill>
            </a:endParaRPr>
          </a:p>
        </p:txBody>
      </p:sp>
      <p:cxnSp>
        <p:nvCxnSpPr>
          <p:cNvPr id="70" name="ลูกศรเชื่อมต่อแบบตรง 69"/>
          <p:cNvCxnSpPr>
            <a:stCxn id="15" idx="3"/>
          </p:cNvCxnSpPr>
          <p:nvPr/>
        </p:nvCxnSpPr>
        <p:spPr>
          <a:xfrm flipV="1">
            <a:off x="2611257" y="4299437"/>
            <a:ext cx="1572816" cy="1951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4184071" y="3831197"/>
            <a:ext cx="2618509" cy="2031325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6600"/>
                </a:solidFill>
              </a:rPr>
              <a:t>Yep, it is quite difficult actually because </a:t>
            </a:r>
            <a:r>
              <a:rPr lang="en-US" dirty="0" err="1">
                <a:solidFill>
                  <a:srgbClr val="006600"/>
                </a:solidFill>
              </a:rPr>
              <a:t>Sanam</a:t>
            </a:r>
            <a:r>
              <a:rPr lang="en-US" dirty="0">
                <a:solidFill>
                  <a:srgbClr val="006600"/>
                </a:solidFill>
              </a:rPr>
              <a:t> Chai </a:t>
            </a:r>
            <a:r>
              <a:rPr lang="en-US" dirty="0" err="1">
                <a:solidFill>
                  <a:srgbClr val="006600"/>
                </a:solidFill>
              </a:rPr>
              <a:t>Khet</a:t>
            </a:r>
            <a:r>
              <a:rPr lang="en-US" dirty="0">
                <a:solidFill>
                  <a:srgbClr val="006600"/>
                </a:solidFill>
              </a:rPr>
              <a:t> hospital is about 60 km away. I wouldn’t go if not </a:t>
            </a:r>
            <a:r>
              <a:rPr lang="en-US" dirty="0" smtClean="0">
                <a:solidFill>
                  <a:srgbClr val="006600"/>
                </a:solidFill>
              </a:rPr>
              <a:t>necessary (54 year-old woman well control)</a:t>
            </a:r>
            <a:endParaRPr lang="th-TH" dirty="0">
              <a:solidFill>
                <a:srgbClr val="006600"/>
              </a:solidFill>
            </a:endParaRPr>
          </a:p>
        </p:txBody>
      </p:sp>
      <p:cxnSp>
        <p:nvCxnSpPr>
          <p:cNvPr id="79" name="ลูกศรเชื่อมต่อแบบตรง 78"/>
          <p:cNvCxnSpPr/>
          <p:nvPr/>
        </p:nvCxnSpPr>
        <p:spPr>
          <a:xfrm flipV="1">
            <a:off x="6194519" y="2456861"/>
            <a:ext cx="521470" cy="12410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6715989" y="876589"/>
            <a:ext cx="2376053" cy="230832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doctor didn’t  forbid  to eat 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anything specifically but restricted the amount. I ate everything ; not fear death only tired.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(68 year- old woman poor control)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7062C-F120-4BD8-8219-420F12A5CA4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0598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9" grpId="0" animBg="1"/>
      <p:bldP spid="39" grpId="1" animBg="1"/>
      <p:bldP spid="41" grpId="0" animBg="1"/>
      <p:bldP spid="41" grpId="1" animBg="1"/>
      <p:bldP spid="45" grpId="0" animBg="1"/>
      <p:bldP spid="45" grpId="1" animBg="1"/>
      <p:bldP spid="51" grpId="0" animBg="1"/>
      <p:bldP spid="51" grpId="1" animBg="1"/>
      <p:bldP spid="54" grpId="0" animBg="1"/>
      <p:bldP spid="54" grpId="1" animBg="1"/>
      <p:bldP spid="59" grpId="0" animBg="1"/>
      <p:bldP spid="59" grpId="1" animBg="1"/>
      <p:bldP spid="62" grpId="0" animBg="1"/>
      <p:bldP spid="62" grpId="1" animBg="1"/>
      <p:bldP spid="65" grpId="0" animBg="1"/>
      <p:bldP spid="65" grpId="1" animBg="1"/>
      <p:bldP spid="68" grpId="0" animBg="1"/>
      <p:bldP spid="68" grpId="1" animBg="1"/>
      <p:bldP spid="71" grpId="0" animBg="1"/>
      <p:bldP spid="71" grpId="1" animBg="1"/>
      <p:bldP spid="82" grpId="0" animBg="1"/>
      <p:bldP spid="8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2"/>
          <p:cNvSpPr/>
          <p:nvPr/>
        </p:nvSpPr>
        <p:spPr>
          <a:xfrm>
            <a:off x="2256369" y="206025"/>
            <a:ext cx="4616285" cy="95071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latin typeface="Gill Sans MT" panose="020B0502020104020203" pitchFamily="34" charset="0"/>
              </a:rPr>
              <a:t>DM in Thailand</a:t>
            </a:r>
            <a:endParaRPr lang="th-TH" sz="4000" b="1" dirty="0">
              <a:latin typeface="Gill Sans MT" panose="020B0502020104020203" pitchFamily="34" charset="0"/>
            </a:endParaRPr>
          </a:p>
        </p:txBody>
      </p:sp>
      <p:sp>
        <p:nvSpPr>
          <p:cNvPr id="6" name="TextBox 5"/>
          <p:cNvSpPr/>
          <p:nvPr/>
        </p:nvSpPr>
        <p:spPr>
          <a:xfrm>
            <a:off x="48517" y="1425039"/>
            <a:ext cx="904696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Gill Sans MT" panose="020B0502020104020203" pitchFamily="34" charset="0"/>
              </a:rPr>
              <a:t>Based on International Diabetes Federation (IDF) (2015)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Gill Sans MT" panose="020B0502020104020203" pitchFamily="34" charset="0"/>
              </a:rPr>
              <a:t>Prevalence of diabetes in adult : 4,175,600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Gill Sans MT" panose="020B0502020104020203" pitchFamily="34" charset="0"/>
              </a:rPr>
              <a:t>Estimate cases of undiagnosed diabetes patients : 2,223,500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Gill Sans MT" panose="020B0502020104020203" pitchFamily="34" charset="0"/>
            </a:endParaRPr>
          </a:p>
        </p:txBody>
      </p:sp>
      <p:pic>
        <p:nvPicPr>
          <p:cNvPr id="4" name="Picture 2" descr="D:\Spain\Atlas7-butt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668" y="3510581"/>
            <a:ext cx="2572865" cy="203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7062C-F120-4BD8-8219-420F12A5CA4B}" type="slidenum">
              <a:rPr lang="en-US" smtClean="0"/>
              <a:t>4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-7489" y="206025"/>
            <a:ext cx="9144000" cy="1143000"/>
            <a:chOff x="0" y="76200"/>
            <a:chExt cx="9144000" cy="1371600"/>
          </a:xfrm>
        </p:grpSpPr>
        <p:sp>
          <p:nvSpPr>
            <p:cNvPr id="9" name="Title 1"/>
            <p:cNvSpPr/>
            <p:nvPr/>
          </p:nvSpPr>
          <p:spPr>
            <a:xfrm>
              <a:off x="0" y="152400"/>
              <a:ext cx="9144000" cy="1295400"/>
            </a:xfrm>
            <a:prstGeom prst="rect">
              <a:avLst/>
            </a:prstGeom>
            <a:gradFill rotWithShape="1">
              <a:gsLst>
                <a:gs pos="100000">
                  <a:schemeClr val="bg2">
                    <a:lumMod val="60000"/>
                    <a:lumOff val="40000"/>
                  </a:schemeClr>
                </a:gs>
                <a:gs pos="80000">
                  <a:schemeClr val="tx1">
                    <a:lumMod val="85000"/>
                    <a:lumOff val="15000"/>
                    <a:alpha val="0"/>
                  </a:schemeClr>
                </a:gs>
              </a:gsLst>
              <a:lin ang="5400000" scaled="1"/>
            </a:gradFill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SzPct val="100000"/>
                <a:buFontTx/>
                <a:buNone/>
              </a:pPr>
              <a:endParaRPr kumimoji="0" lang="en-US" sz="4400" b="1" i="0" u="none" strike="noStrike" kern="1200" cap="none" spc="0" baseline="0" noProof="0" dirty="0">
                <a:solidFill>
                  <a:srgbClr val="92D050"/>
                </a:solidFill>
                <a:effectLst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pic>
          <p:nvPicPr>
            <p:cNvPr id="10" name="Picture 2" descr="C:\Users\Nan1980\Desktop\ทช งานรพ\ทช กิต\PCM transparent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924800" y="76200"/>
              <a:ext cx="925911" cy="129540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46805" y="2639492"/>
            <a:ext cx="226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4446805" y="2639492"/>
            <a:ext cx="226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 </a:t>
            </a:r>
          </a:p>
        </p:txBody>
      </p:sp>
      <p:sp>
        <p:nvSpPr>
          <p:cNvPr id="7" name="TextBox 6"/>
          <p:cNvSpPr/>
          <p:nvPr/>
        </p:nvSpPr>
        <p:spPr>
          <a:xfrm>
            <a:off x="5572850" y="5018596"/>
            <a:ext cx="3399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2. WHO, world health statistics 2015</a:t>
            </a:r>
          </a:p>
          <a:p>
            <a:r>
              <a:rPr lang="en-US" sz="1400" dirty="0" smtClean="0"/>
              <a:t>3.</a:t>
            </a:r>
            <a:r>
              <a:rPr lang="en-US" sz="1400" dirty="0"/>
              <a:t> National Health Security Office</a:t>
            </a:r>
            <a:endParaRPr lang="th-TH" sz="14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47997" y="1459178"/>
            <a:ext cx="8823960" cy="3571296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n-US" sz="2600" dirty="0" smtClean="0">
                <a:latin typeface="Gill Sans MT" panose="020B0502020104020203" pitchFamily="34" charset="0"/>
              </a:rPr>
              <a:t>Global </a:t>
            </a:r>
            <a:r>
              <a:rPr lang="en-US" sz="2600" dirty="0" smtClean="0">
                <a:latin typeface="Gill Sans MT" panose="020B0502020104020203" pitchFamily="34" charset="0"/>
                <a:cs typeface="Times New Roman" pitchFamily="18" charset="0"/>
              </a:rPr>
              <a:t>estimated prevalence = 1/3 of the global population.</a:t>
            </a:r>
            <a:r>
              <a:rPr lang="en-US" sz="2600" baseline="30000" dirty="0" smtClean="0">
                <a:latin typeface="Gill Sans MT" panose="020B0502020104020203" pitchFamily="34" charset="0"/>
                <a:cs typeface="Times New Roman" pitchFamily="18" charset="0"/>
              </a:rPr>
              <a:t>2</a:t>
            </a:r>
          </a:p>
          <a:p>
            <a:pPr>
              <a:lnSpc>
                <a:spcPct val="130000"/>
              </a:lnSpc>
            </a:pPr>
            <a:r>
              <a:rPr lang="en-US" sz="2600" dirty="0" smtClean="0">
                <a:latin typeface="Gill Sans MT" panose="020B0502020104020203" pitchFamily="34" charset="0"/>
                <a:cs typeface="Times New Roman" pitchFamily="18" charset="0"/>
              </a:rPr>
              <a:t>Caused 7.5 million death and 57 million disabled persons.</a:t>
            </a:r>
            <a:endParaRPr lang="en-US" sz="2600" baseline="30000" dirty="0">
              <a:latin typeface="Gill Sans MT" panose="020B0502020104020203" pitchFamily="34" charset="0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2600" dirty="0" smtClean="0">
                <a:latin typeface="Gill Sans MT" panose="020B0502020104020203" pitchFamily="34" charset="0"/>
              </a:rPr>
              <a:t>In Thailand</a:t>
            </a:r>
          </a:p>
          <a:p>
            <a:pPr lvl="1">
              <a:lnSpc>
                <a:spcPct val="130000"/>
              </a:lnSpc>
            </a:pPr>
            <a:r>
              <a:rPr lang="en-US" sz="2600" dirty="0">
                <a:latin typeface="Gill Sans MT" panose="020B0502020104020203" pitchFamily="34" charset="0"/>
              </a:rPr>
              <a:t>E</a:t>
            </a:r>
            <a:r>
              <a:rPr lang="en-US" sz="2600" dirty="0" smtClean="0">
                <a:latin typeface="Gill Sans MT" panose="020B0502020104020203" pitchFamily="34" charset="0"/>
              </a:rPr>
              <a:t>stimated prevalence of HTN = 11 million people</a:t>
            </a:r>
            <a:r>
              <a:rPr lang="en-US" sz="2600" baseline="30000" dirty="0" smtClean="0">
                <a:latin typeface="Gill Sans MT" panose="020B0502020104020203" pitchFamily="34" charset="0"/>
              </a:rPr>
              <a:t>3 </a:t>
            </a:r>
          </a:p>
          <a:p>
            <a:pPr lvl="1">
              <a:lnSpc>
                <a:spcPct val="130000"/>
              </a:lnSpc>
            </a:pPr>
            <a:r>
              <a:rPr lang="en-US" sz="2600" dirty="0" smtClean="0">
                <a:latin typeface="Gill Sans MT" panose="020B0502020104020203" pitchFamily="34" charset="0"/>
              </a:rPr>
              <a:t>Or about 20% of total adult population in Thailand</a:t>
            </a:r>
            <a:r>
              <a:rPr lang="en-US" sz="2600" baseline="30000" dirty="0" smtClean="0">
                <a:latin typeface="Gill Sans MT" panose="020B0502020104020203" pitchFamily="34" charset="0"/>
                <a:cs typeface="Times New Roman" pitchFamily="18" charset="0"/>
              </a:rPr>
              <a:t>2</a:t>
            </a:r>
            <a:endParaRPr lang="en-US" sz="2600" baseline="30000" dirty="0">
              <a:latin typeface="Gill Sans MT" panose="020B0502020104020203" pitchFamily="34" charset="0"/>
              <a:cs typeface="Times New Roman" pitchFamily="18" charset="0"/>
            </a:endParaRPr>
          </a:p>
        </p:txBody>
      </p:sp>
      <p:sp>
        <p:nvSpPr>
          <p:cNvPr id="13" name="ชื่อเรื่อง 2"/>
          <p:cNvSpPr/>
          <p:nvPr/>
        </p:nvSpPr>
        <p:spPr>
          <a:xfrm>
            <a:off x="781050" y="240772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Hypertension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780" y="95000"/>
            <a:ext cx="9144000" cy="1305609"/>
            <a:chOff x="-86084" y="76200"/>
            <a:chExt cx="9144000" cy="1566731"/>
          </a:xfrm>
        </p:grpSpPr>
        <p:sp>
          <p:nvSpPr>
            <p:cNvPr id="9" name="Title 1"/>
            <p:cNvSpPr/>
            <p:nvPr/>
          </p:nvSpPr>
          <p:spPr>
            <a:xfrm>
              <a:off x="-86084" y="347531"/>
              <a:ext cx="9144000" cy="1295400"/>
            </a:xfrm>
            <a:prstGeom prst="rect">
              <a:avLst/>
            </a:prstGeom>
            <a:gradFill rotWithShape="1">
              <a:gsLst>
                <a:gs pos="100000">
                  <a:schemeClr val="bg2">
                    <a:lumMod val="60000"/>
                    <a:lumOff val="40000"/>
                  </a:schemeClr>
                </a:gs>
                <a:gs pos="80000">
                  <a:schemeClr val="tx1">
                    <a:lumMod val="85000"/>
                    <a:lumOff val="15000"/>
                    <a:alpha val="0"/>
                  </a:schemeClr>
                </a:gs>
              </a:gsLst>
              <a:lin ang="5400000" scaled="1"/>
            </a:gradFill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SzPct val="100000"/>
                <a:buFontTx/>
                <a:buNone/>
              </a:pPr>
              <a:endParaRPr kumimoji="0" lang="en-US" sz="4400" b="1" i="0" u="none" strike="noStrike" kern="1200" cap="none" spc="0" baseline="0" noProof="0" dirty="0">
                <a:solidFill>
                  <a:srgbClr val="92D050"/>
                </a:solidFill>
                <a:effectLst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pic>
          <p:nvPicPr>
            <p:cNvPr id="10" name="Picture 2" descr="C:\Users\Nan1980\Desktop\ทช งานรพ\ทช กิต\PCM transparent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924800" y="76200"/>
              <a:ext cx="925911" cy="129540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1026" name="Picture 2" descr="C:\Users\lenovo\OneDrive\รูปภาพ\ภาพหน้าจอ\2016-02-2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530" y="4669371"/>
            <a:ext cx="826098" cy="91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7062C-F120-4BD8-8219-420F12A5CA4B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1875" y="118750"/>
            <a:ext cx="9144000" cy="1307022"/>
            <a:chOff x="-98107" y="76200"/>
            <a:chExt cx="9144000" cy="1568427"/>
          </a:xfrm>
        </p:grpSpPr>
        <p:sp>
          <p:nvSpPr>
            <p:cNvPr id="10" name="Title 1"/>
            <p:cNvSpPr/>
            <p:nvPr/>
          </p:nvSpPr>
          <p:spPr>
            <a:xfrm>
              <a:off x="-98107" y="349227"/>
              <a:ext cx="9144000" cy="1295400"/>
            </a:xfrm>
            <a:prstGeom prst="rect">
              <a:avLst/>
            </a:prstGeom>
            <a:gradFill rotWithShape="1">
              <a:gsLst>
                <a:gs pos="100000">
                  <a:schemeClr val="bg2">
                    <a:lumMod val="60000"/>
                    <a:lumOff val="40000"/>
                  </a:schemeClr>
                </a:gs>
                <a:gs pos="80000">
                  <a:schemeClr val="tx1">
                    <a:lumMod val="85000"/>
                    <a:lumOff val="15000"/>
                    <a:alpha val="0"/>
                  </a:schemeClr>
                </a:gs>
              </a:gsLst>
              <a:lin ang="5400000" scaled="1"/>
            </a:gradFill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SzPct val="100000"/>
                <a:buFontTx/>
                <a:buNone/>
              </a:pPr>
              <a:endParaRPr kumimoji="0" lang="en-US" sz="4400" b="1" i="0" u="none" strike="noStrike" kern="1200" cap="none" spc="0" baseline="0" noProof="0" dirty="0">
                <a:solidFill>
                  <a:srgbClr val="92D050"/>
                </a:solidFill>
                <a:effectLst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pic>
          <p:nvPicPr>
            <p:cNvPr id="11" name="Picture 2" descr="C:\Users\Nan1980\Desktop\ทช งานรพ\ทช กิต\PCM transparent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924800" y="76200"/>
              <a:ext cx="925911" cy="129540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</p:pic>
      </p:grp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Gill Sans MT" panose="020B0502020104020203" pitchFamily="34" charset="0"/>
              </a:rPr>
              <a:t>Previous study</a:t>
            </a:r>
            <a:endParaRPr lang="th-TH" sz="4000" b="1" dirty="0">
              <a:latin typeface="Gill Sans MT" panose="020B0502020104020203" pitchFamily="34" charset="0"/>
            </a:endParaRPr>
          </a:p>
        </p:txBody>
      </p:sp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534380" y="1415272"/>
            <a:ext cx="8075240" cy="3862524"/>
          </a:xfrm>
          <a:noFill/>
        </p:spPr>
        <p:txBody>
          <a:bodyPr>
            <a:normAutofit fontScale="99500" lnSpcReduction="10000"/>
          </a:bodyPr>
          <a:lstStyle/>
          <a:p>
            <a:pPr marL="0" indent="0">
              <a:buNone/>
            </a:pPr>
            <a:r>
              <a:rPr lang="en-US" sz="2800" b="1" u="sng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Hypertension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Prevalence of uncontrolled Hypertension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Hospital setting  : 35.7% </a:t>
            </a:r>
            <a:r>
              <a:rPr lang="en-US" sz="2400" baseline="300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1</a:t>
            </a:r>
            <a:r>
              <a:rPr lang="en-US" sz="2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  </a:t>
            </a:r>
          </a:p>
          <a:p>
            <a:pPr lvl="1"/>
            <a:r>
              <a:rPr lang="en-US" sz="2400" b="1" dirty="0" smtClean="0">
                <a:solidFill>
                  <a:srgbClr val="FFC000"/>
                </a:solidFill>
                <a:latin typeface="Gill Sans MT" panose="020B0502020104020203" pitchFamily="34" charset="0"/>
              </a:rPr>
              <a:t>Community </a:t>
            </a:r>
            <a:r>
              <a:rPr lang="en-US" sz="2400" b="1" dirty="0">
                <a:solidFill>
                  <a:srgbClr val="FFC000"/>
                </a:solidFill>
                <a:latin typeface="Gill Sans MT" panose="020B0502020104020203" pitchFamily="34" charset="0"/>
              </a:rPr>
              <a:t>setting  : </a:t>
            </a:r>
            <a:r>
              <a:rPr lang="en-US" sz="2400" b="1" dirty="0" smtClean="0">
                <a:solidFill>
                  <a:srgbClr val="FFC000"/>
                </a:solidFill>
                <a:latin typeface="Gill Sans MT" panose="020B0502020104020203" pitchFamily="34" charset="0"/>
              </a:rPr>
              <a:t>61.5</a:t>
            </a:r>
            <a:r>
              <a:rPr lang="en-US" sz="2800" b="1" dirty="0">
                <a:solidFill>
                  <a:srgbClr val="FFC000"/>
                </a:solidFill>
                <a:latin typeface="Gill Sans MT" panose="020B0502020104020203" pitchFamily="34" charset="0"/>
              </a:rPr>
              <a:t>%</a:t>
            </a:r>
            <a:r>
              <a:rPr lang="en-US" sz="2400" b="1" dirty="0">
                <a:solidFill>
                  <a:srgbClr val="FFC000"/>
                </a:solidFill>
                <a:latin typeface="Gill Sans MT" panose="020B0502020104020203" pitchFamily="34" charset="0"/>
              </a:rPr>
              <a:t> </a:t>
            </a:r>
            <a:r>
              <a:rPr lang="en-US" sz="2400" b="1" baseline="30000" dirty="0" smtClean="0">
                <a:solidFill>
                  <a:srgbClr val="FFC000"/>
                </a:solidFill>
                <a:latin typeface="Gill Sans MT" panose="020B0502020104020203" pitchFamily="34" charset="0"/>
              </a:rPr>
              <a:t>2</a:t>
            </a:r>
            <a:r>
              <a:rPr lang="en-US" b="1" dirty="0">
                <a:solidFill>
                  <a:srgbClr val="FFC000"/>
                </a:solidFill>
                <a:latin typeface="Gill Sans MT" panose="020B0502020104020203" pitchFamily="34" charset="0"/>
              </a:rPr>
              <a:t> </a:t>
            </a:r>
            <a:endParaRPr lang="en-US" sz="2400" baseline="30000" dirty="0">
              <a:solidFill>
                <a:srgbClr val="C00000"/>
              </a:solidFill>
              <a:latin typeface="Gill Sans MT" panose="020B0502020104020203" pitchFamily="34" charset="0"/>
            </a:endParaRPr>
          </a:p>
          <a:p>
            <a:pPr marL="342900" lvl="1" indent="0">
              <a:buNone/>
            </a:pPr>
            <a:endParaRPr lang="en-US" sz="2400" baseline="300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800" b="1" u="sng" dirty="0">
                <a:solidFill>
                  <a:schemeClr val="tx1"/>
                </a:solidFill>
                <a:latin typeface="Gill Sans MT" panose="020B0502020104020203" pitchFamily="34" charset="0"/>
              </a:rPr>
              <a:t>T</a:t>
            </a:r>
            <a:r>
              <a:rPr lang="en-US" sz="2800" b="1" u="sng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ype 2 Diabetes Mellitus(T2DM)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Prevalence </a:t>
            </a:r>
            <a:r>
              <a:rPr lang="en-US" sz="2800" dirty="0">
                <a:solidFill>
                  <a:schemeClr val="tx1"/>
                </a:solidFill>
                <a:latin typeface="Gill Sans MT" panose="020B0502020104020203" pitchFamily="34" charset="0"/>
              </a:rPr>
              <a:t>of </a:t>
            </a:r>
            <a:r>
              <a:rPr lang="en-US" sz="28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uncontrolled  </a:t>
            </a:r>
            <a:r>
              <a:rPr lang="en-US" sz="2800" dirty="0">
                <a:solidFill>
                  <a:schemeClr val="tx1"/>
                </a:solidFill>
                <a:latin typeface="Gill Sans MT" panose="020B0502020104020203" pitchFamily="34" charset="0"/>
              </a:rPr>
              <a:t>type </a:t>
            </a:r>
            <a:r>
              <a:rPr lang="en-US" sz="28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2 DM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Hospital setting : 64.6% </a:t>
            </a:r>
            <a:r>
              <a:rPr lang="en-US" sz="2400" baseline="30000" dirty="0">
                <a:solidFill>
                  <a:schemeClr val="tx1"/>
                </a:solidFill>
                <a:latin typeface="Gill Sans MT" panose="020B0502020104020203" pitchFamily="34" charset="0"/>
              </a:rPr>
              <a:t>1 </a:t>
            </a:r>
            <a:endParaRPr lang="en-US" sz="2400" baseline="30000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lvl="1"/>
            <a:r>
              <a:rPr lang="en-US" sz="2400" b="1" dirty="0" smtClean="0">
                <a:solidFill>
                  <a:srgbClr val="FFC000"/>
                </a:solidFill>
                <a:latin typeface="Gill Sans MT" panose="020B0502020104020203" pitchFamily="34" charset="0"/>
              </a:rPr>
              <a:t>Community setting : </a:t>
            </a:r>
            <a:r>
              <a:rPr lang="en-US" b="1" dirty="0">
                <a:solidFill>
                  <a:srgbClr val="FFC000"/>
                </a:solidFill>
                <a:latin typeface="Gill Sans MT" panose="020B0502020104020203" pitchFamily="34" charset="0"/>
              </a:rPr>
              <a:t>38.9</a:t>
            </a:r>
            <a:r>
              <a:rPr lang="en-US" sz="2400" b="1" dirty="0" smtClean="0">
                <a:solidFill>
                  <a:srgbClr val="FFC000"/>
                </a:solidFill>
                <a:latin typeface="Gill Sans MT" panose="020B0502020104020203" pitchFamily="34" charset="0"/>
              </a:rPr>
              <a:t>%</a:t>
            </a:r>
            <a:r>
              <a:rPr lang="en-US" sz="2400" b="1" baseline="30000" dirty="0" smtClean="0">
                <a:solidFill>
                  <a:srgbClr val="FFC000"/>
                </a:solidFill>
                <a:latin typeface="Gill Sans MT" panose="020B0502020104020203" pitchFamily="34" charset="0"/>
              </a:rPr>
              <a:t>3</a:t>
            </a:r>
            <a:endParaRPr lang="en-US" sz="2400" b="1" baseline="30000" dirty="0">
              <a:solidFill>
                <a:srgbClr val="FFC000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TextBox 3"/>
          <p:cNvSpPr/>
          <p:nvPr/>
        </p:nvSpPr>
        <p:spPr>
          <a:xfrm>
            <a:off x="5538790" y="4929511"/>
            <a:ext cx="38033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Gill Sans MT" panose="020B0502020104020203" pitchFamily="34" charset="0"/>
              </a:rPr>
              <a:t>1. National </a:t>
            </a:r>
            <a:r>
              <a:rPr lang="en-US" sz="1400" dirty="0">
                <a:latin typeface="Gill Sans MT" panose="020B0502020104020203" pitchFamily="34" charset="0"/>
              </a:rPr>
              <a:t>Health Security </a:t>
            </a:r>
            <a:r>
              <a:rPr lang="en-US" sz="1400" dirty="0" smtClean="0">
                <a:latin typeface="Gill Sans MT" panose="020B0502020104020203" pitchFamily="34" charset="0"/>
              </a:rPr>
              <a:t>Office of  Thailand </a:t>
            </a:r>
            <a:endParaRPr lang="th-TH" sz="1400" dirty="0">
              <a:latin typeface="Gill Sans MT" panose="020B0502020104020203" pitchFamily="34" charset="0"/>
            </a:endParaRPr>
          </a:p>
          <a:p>
            <a:r>
              <a:rPr lang="en-US" sz="1400" dirty="0" smtClean="0">
                <a:latin typeface="Gill Sans MT" panose="020B0502020104020203" pitchFamily="34" charset="0"/>
                <a:ea typeface="Cordia New" pitchFamily="34" charset="-34"/>
                <a:cs typeface="Cordia New" pitchFamily="34" charset="-34"/>
              </a:rPr>
              <a:t>2. </a:t>
            </a:r>
            <a:r>
              <a:rPr lang="en-US" sz="1400" dirty="0" err="1" smtClean="0">
                <a:latin typeface="Gill Sans MT" panose="020B0502020104020203" pitchFamily="34" charset="0"/>
                <a:ea typeface="Cordia New" pitchFamily="34" charset="-34"/>
                <a:cs typeface="Cordia New" pitchFamily="34" charset="-34"/>
              </a:rPr>
              <a:t>Tangjatuporn</a:t>
            </a:r>
            <a:r>
              <a:rPr lang="en-US" sz="1400" dirty="0" smtClean="0">
                <a:latin typeface="Gill Sans MT" panose="020B0502020104020203" pitchFamily="34" charset="0"/>
                <a:ea typeface="Cordia New" pitchFamily="34" charset="-34"/>
                <a:cs typeface="Cordia New" pitchFamily="34" charset="-34"/>
              </a:rPr>
              <a:t> </a:t>
            </a:r>
            <a:r>
              <a:rPr lang="en-US" sz="1400" dirty="0">
                <a:latin typeface="Gill Sans MT" panose="020B0502020104020203" pitchFamily="34" charset="0"/>
                <a:ea typeface="Cordia New" pitchFamily="34" charset="-34"/>
                <a:cs typeface="Cordia New" pitchFamily="34" charset="-34"/>
              </a:rPr>
              <a:t>et al.,</a:t>
            </a:r>
            <a:r>
              <a:rPr lang="en-US" sz="1400" dirty="0" smtClean="0">
                <a:latin typeface="Gill Sans MT" panose="020B0502020104020203" pitchFamily="34" charset="0"/>
                <a:ea typeface="Cordia New" pitchFamily="34" charset="-34"/>
                <a:cs typeface="Cordia New" pitchFamily="34" charset="-34"/>
              </a:rPr>
              <a:t>2012</a:t>
            </a:r>
          </a:p>
          <a:p>
            <a:r>
              <a:rPr lang="en-US" sz="1400" dirty="0" smtClean="0">
                <a:latin typeface="Gill Sans MT" panose="020B0502020104020203" pitchFamily="34" charset="0"/>
                <a:ea typeface="Cordia New" pitchFamily="34" charset="-34"/>
                <a:cs typeface="Cordia New" pitchFamily="34" charset="-34"/>
              </a:rPr>
              <a:t>3. </a:t>
            </a:r>
            <a:r>
              <a:rPr lang="en-US" sz="1400" dirty="0"/>
              <a:t>Siddiqui FJ</a:t>
            </a:r>
            <a:r>
              <a:rPr lang="en-US" sz="1400" dirty="0" smtClean="0">
                <a:latin typeface="Gill Sans MT" panose="020B0502020104020203" pitchFamily="34" charset="0"/>
                <a:ea typeface="Cordia New" pitchFamily="34" charset="-34"/>
                <a:cs typeface="Cordia New" pitchFamily="34" charset="-34"/>
              </a:rPr>
              <a:t> et al.,2015 </a:t>
            </a:r>
            <a:endParaRPr lang="en-US" sz="1400" dirty="0">
              <a:latin typeface="Gill Sans MT" panose="020B0502020104020203" pitchFamily="34" charset="0"/>
              <a:ea typeface="Cordia New" pitchFamily="34" charset="-34"/>
              <a:cs typeface="Cordia New" pitchFamily="34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7062C-F120-4BD8-8219-420F12A5CA4B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Gill Sans MT" panose="020B0502020104020203" pitchFamily="34" charset="0"/>
              </a:rPr>
              <a:t>Objectives</a:t>
            </a:r>
            <a:endParaRPr lang="en-US" sz="4000" b="1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03760" y="1531917"/>
            <a:ext cx="9595262" cy="3930029"/>
          </a:xfrm>
        </p:spPr>
        <p:txBody>
          <a:bodyPr>
            <a:normAutofit/>
          </a:bodyPr>
          <a:lstStyle/>
          <a:p>
            <a:pPr marL="922337" lvl="1" indent="-457200">
              <a:lnSpc>
                <a:spcPct val="150000"/>
              </a:lnSpc>
              <a:buClr>
                <a:schemeClr val="tx1">
                  <a:lumMod val="95000"/>
                </a:schemeClr>
              </a:buClr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en-US" sz="2800" dirty="0">
                <a:latin typeface="Gill Sans MT" panose="020B0502020104020203" pitchFamily="34" charset="0"/>
              </a:rPr>
              <a:t>To determine </a:t>
            </a:r>
            <a:r>
              <a:rPr lang="en-US" sz="2800" b="1" dirty="0">
                <a:latin typeface="Gill Sans MT" panose="020B0502020104020203" pitchFamily="34" charset="0"/>
              </a:rPr>
              <a:t>prevalence</a:t>
            </a:r>
            <a:r>
              <a:rPr lang="en-US" sz="2800" dirty="0">
                <a:latin typeface="Gill Sans MT" panose="020B0502020104020203" pitchFamily="34" charset="0"/>
              </a:rPr>
              <a:t> and </a:t>
            </a:r>
            <a:r>
              <a:rPr lang="en-US" sz="2800" b="1" dirty="0" smtClean="0">
                <a:latin typeface="Gill Sans MT" panose="020B0502020104020203" pitchFamily="34" charset="0"/>
              </a:rPr>
              <a:t>factors associated </a:t>
            </a:r>
            <a:r>
              <a:rPr lang="en-US" sz="2800" dirty="0" smtClean="0">
                <a:latin typeface="Gill Sans MT" panose="020B0502020104020203" pitchFamily="34" charset="0"/>
              </a:rPr>
              <a:t>with uncontrolled </a:t>
            </a:r>
            <a:r>
              <a:rPr lang="en-US" sz="2800" dirty="0">
                <a:latin typeface="Gill Sans MT" panose="020B0502020104020203" pitchFamily="34" charset="0"/>
              </a:rPr>
              <a:t>blood sugar in type 2 diabetic </a:t>
            </a:r>
            <a:r>
              <a:rPr lang="en-US" sz="2800" dirty="0" smtClean="0">
                <a:latin typeface="Gill Sans MT" panose="020B0502020104020203" pitchFamily="34" charset="0"/>
              </a:rPr>
              <a:t>patients </a:t>
            </a:r>
          </a:p>
          <a:p>
            <a:pPr marL="922337" lvl="1" indent="-457200">
              <a:lnSpc>
                <a:spcPct val="150000"/>
              </a:lnSpc>
              <a:buClr>
                <a:schemeClr val="tx1">
                  <a:lumMod val="95000"/>
                </a:schemeClr>
              </a:buClr>
            </a:pPr>
            <a:r>
              <a:rPr lang="en-US" sz="2800" dirty="0" smtClean="0">
                <a:latin typeface="Gill Sans MT" panose="020B0502020104020203" pitchFamily="34" charset="0"/>
              </a:rPr>
              <a:t>To </a:t>
            </a:r>
            <a:r>
              <a:rPr lang="en-US" sz="2800" dirty="0">
                <a:latin typeface="Gill Sans MT" panose="020B0502020104020203" pitchFamily="34" charset="0"/>
              </a:rPr>
              <a:t>determine </a:t>
            </a:r>
            <a:r>
              <a:rPr lang="en-US" sz="2800" b="1" dirty="0">
                <a:latin typeface="Gill Sans MT" panose="020B0502020104020203" pitchFamily="34" charset="0"/>
              </a:rPr>
              <a:t>prevalence</a:t>
            </a:r>
            <a:r>
              <a:rPr lang="en-US" sz="2800" dirty="0">
                <a:latin typeface="Gill Sans MT" panose="020B0502020104020203" pitchFamily="34" charset="0"/>
              </a:rPr>
              <a:t> and </a:t>
            </a:r>
            <a:r>
              <a:rPr lang="en-US" sz="2800" b="1" dirty="0" smtClean="0">
                <a:latin typeface="Gill Sans MT" panose="020B0502020104020203" pitchFamily="34" charset="0"/>
              </a:rPr>
              <a:t>factors associated</a:t>
            </a:r>
            <a:r>
              <a:rPr lang="en-US" sz="2800" dirty="0" smtClean="0">
                <a:latin typeface="Gill Sans MT" panose="020B0502020104020203" pitchFamily="34" charset="0"/>
              </a:rPr>
              <a:t> with uncontrolled blood pressure </a:t>
            </a:r>
            <a:r>
              <a:rPr lang="en-US" sz="2800" dirty="0">
                <a:latin typeface="Gill Sans MT" panose="020B0502020104020203" pitchFamily="34" charset="0"/>
              </a:rPr>
              <a:t>in hypertensive </a:t>
            </a:r>
            <a:r>
              <a:rPr lang="en-US" sz="2800" dirty="0" smtClean="0">
                <a:latin typeface="Gill Sans MT" panose="020B0502020104020203" pitchFamily="34" charset="0"/>
              </a:rPr>
              <a:t>patients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3590" y="199574"/>
            <a:ext cx="9144000" cy="1262908"/>
            <a:chOff x="-570012" y="1400101"/>
            <a:chExt cx="9144000" cy="1515490"/>
          </a:xfrm>
        </p:grpSpPr>
        <p:sp>
          <p:nvSpPr>
            <p:cNvPr id="5" name="Title 1"/>
            <p:cNvSpPr/>
            <p:nvPr/>
          </p:nvSpPr>
          <p:spPr>
            <a:xfrm>
              <a:off x="-570012" y="1620191"/>
              <a:ext cx="9144000" cy="1295400"/>
            </a:xfrm>
            <a:prstGeom prst="rect">
              <a:avLst/>
            </a:prstGeom>
            <a:gradFill rotWithShape="1">
              <a:gsLst>
                <a:gs pos="100000">
                  <a:schemeClr val="bg2">
                    <a:lumMod val="60000"/>
                    <a:lumOff val="40000"/>
                  </a:schemeClr>
                </a:gs>
                <a:gs pos="80000">
                  <a:schemeClr val="tx1">
                    <a:lumMod val="85000"/>
                    <a:lumOff val="15000"/>
                    <a:alpha val="0"/>
                  </a:schemeClr>
                </a:gs>
              </a:gsLst>
              <a:lin ang="5400000" scaled="1"/>
            </a:gradFill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SzPct val="100000"/>
                <a:buFontTx/>
                <a:buNone/>
              </a:pPr>
              <a:endParaRPr kumimoji="0" lang="en-US" sz="4400" b="1" i="0" u="none" strike="noStrike" kern="1200" cap="none" spc="0" baseline="0" noProof="0" dirty="0">
                <a:solidFill>
                  <a:srgbClr val="92D050"/>
                </a:solidFill>
                <a:effectLst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pic>
          <p:nvPicPr>
            <p:cNvPr id="6" name="Picture 2" descr="C:\Users\Nan1980\Desktop\ทช งานรพ\ทช กิต\PCM transparent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47906" y="1400101"/>
              <a:ext cx="925911" cy="129540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7062C-F120-4BD8-8219-420F12A5CA4B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2"/>
          <p:cNvSpPr/>
          <p:nvPr/>
        </p:nvSpPr>
        <p:spPr>
          <a:xfrm>
            <a:off x="387224" y="1149001"/>
            <a:ext cx="2417083" cy="4581526"/>
          </a:xfrm>
          <a:prstGeom prst="rect">
            <a:avLst/>
          </a:prstGeom>
          <a:solidFill>
            <a:schemeClr val="bg2">
              <a:lumMod val="60000"/>
              <a:lumOff val="40000"/>
              <a:alpha val="3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23621" y="3146730"/>
            <a:ext cx="2069790" cy="749004"/>
          </a:xfrm>
          <a:prstGeom prst="rect">
            <a:avLst/>
          </a:prstGeom>
          <a:solidFill>
            <a:schemeClr val="accent1"/>
          </a:solidFill>
          <a:ln w="12700" cap="flat">
            <a:solidFill>
              <a:schemeClr val="accent1">
                <a:shade val="5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HbA</a:t>
            </a:r>
            <a:r>
              <a:rPr lang="en-US" sz="3600" b="1" baseline="-250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1c</a:t>
            </a:r>
            <a:endParaRPr lang="en-US" sz="2400" b="1" baseline="-250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804308" y="2693009"/>
            <a:ext cx="519315" cy="828224"/>
          </a:xfrm>
          <a:prstGeom prst="straightConnector1">
            <a:avLst/>
          </a:prstGeom>
          <a:noFill/>
          <a:ln w="44450" cap="flat">
            <a:solidFill>
              <a:schemeClr val="accent1"/>
            </a:solidFill>
            <a:prstDash val="solid"/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166361" y="1225203"/>
            <a:ext cx="2657945" cy="1278091"/>
          </a:xfrm>
          <a:prstGeom prst="rect">
            <a:avLst/>
          </a:prstGeom>
          <a:solidFill>
            <a:schemeClr val="accent1"/>
          </a:solidFill>
          <a:ln w="12700" cap="flat">
            <a:solidFill>
              <a:schemeClr val="accent1">
                <a:shade val="5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Associated factors</a:t>
            </a:r>
            <a:endParaRPr lang="en-US" sz="36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166361" y="2724802"/>
            <a:ext cx="2684351" cy="1170932"/>
          </a:xfrm>
          <a:prstGeom prst="rect">
            <a:avLst/>
          </a:prstGeom>
          <a:solidFill>
            <a:schemeClr val="accent1"/>
          </a:solidFill>
          <a:ln w="12700" cap="flat">
            <a:solidFill>
              <a:schemeClr val="accent1">
                <a:shade val="5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Uncontrolled</a:t>
            </a:r>
            <a:endParaRPr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algn="ctr"/>
            <a:r>
              <a:rPr lang="en-US" sz="28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Diabetic patient</a:t>
            </a:r>
            <a:endParaRPr lang="en-US" sz="28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166362" y="4023330"/>
            <a:ext cx="2657945" cy="1281719"/>
          </a:xfrm>
          <a:prstGeom prst="rect">
            <a:avLst/>
          </a:prstGeom>
          <a:solidFill>
            <a:schemeClr val="accent1"/>
          </a:solidFill>
          <a:ln w="12700" cap="flat">
            <a:solidFill>
              <a:schemeClr val="accent1">
                <a:shade val="5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Controlled</a:t>
            </a:r>
            <a:endParaRPr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algn="ctr"/>
            <a:r>
              <a:rPr lang="en-US" sz="28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Diabetic patient</a:t>
            </a:r>
            <a:endParaRPr lang="en-US" sz="28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51" name="Elbow Connector 50"/>
          <p:cNvCxnSpPr/>
          <p:nvPr/>
        </p:nvCxnSpPr>
        <p:spPr>
          <a:xfrm>
            <a:off x="5393413" y="3521233"/>
            <a:ext cx="772949" cy="1107332"/>
          </a:xfrm>
          <a:prstGeom prst="bentConnector3">
            <a:avLst/>
          </a:prstGeom>
          <a:noFill/>
          <a:ln w="44450" cap="flat">
            <a:solidFill>
              <a:schemeClr val="accent1"/>
            </a:solidFill>
            <a:prstDash val="solid"/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/>
          <p:nvPr/>
        </p:nvCxnSpPr>
        <p:spPr>
          <a:xfrm flipV="1">
            <a:off x="5393411" y="3243568"/>
            <a:ext cx="772948" cy="277666"/>
          </a:xfrm>
          <a:prstGeom prst="bentConnector3">
            <a:avLst/>
          </a:prstGeom>
          <a:noFill/>
          <a:ln w="44450" cap="flat">
            <a:solidFill>
              <a:schemeClr val="accent1"/>
            </a:solidFill>
            <a:prstDash val="solid"/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87224" y="2239287"/>
            <a:ext cx="2417083" cy="907443"/>
          </a:xfrm>
          <a:prstGeom prst="rect">
            <a:avLst/>
          </a:prstGeom>
          <a:solidFill>
            <a:schemeClr val="accent1"/>
          </a:solidFill>
          <a:ln w="12700" cap="flat">
            <a:solidFill>
              <a:schemeClr val="accent1">
                <a:shade val="5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Quantitative</a:t>
            </a:r>
            <a:endParaRPr lang="en-US" sz="32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87" name="Straight Arrow Connector 86"/>
          <p:cNvCxnSpPr/>
          <p:nvPr/>
        </p:nvCxnSpPr>
        <p:spPr>
          <a:xfrm flipV="1">
            <a:off x="2789696" y="2330768"/>
            <a:ext cx="533927" cy="356522"/>
          </a:xfrm>
          <a:prstGeom prst="straightConnector1">
            <a:avLst/>
          </a:prstGeom>
          <a:noFill/>
          <a:ln w="44450" cap="flat">
            <a:solidFill>
              <a:schemeClr val="accent1"/>
            </a:solidFill>
            <a:prstDash val="solid"/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3323623" y="1908349"/>
            <a:ext cx="2085287" cy="844837"/>
          </a:xfrm>
          <a:prstGeom prst="rect">
            <a:avLst/>
          </a:prstGeom>
          <a:solidFill>
            <a:schemeClr val="accent1"/>
          </a:solidFill>
          <a:ln w="12700" cap="flat">
            <a:solidFill>
              <a:schemeClr val="accent1">
                <a:shade val="5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Questionnaire</a:t>
            </a:r>
            <a:endParaRPr lang="en-US" sz="24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89" name="Straight Arrow Connector 88"/>
          <p:cNvCxnSpPr/>
          <p:nvPr/>
        </p:nvCxnSpPr>
        <p:spPr>
          <a:xfrm flipV="1">
            <a:off x="5408910" y="1864249"/>
            <a:ext cx="757451" cy="466519"/>
          </a:xfrm>
          <a:prstGeom prst="straightConnector1">
            <a:avLst/>
          </a:prstGeom>
          <a:noFill/>
          <a:ln w="44450" cap="flat">
            <a:solidFill>
              <a:schemeClr val="accent1"/>
            </a:solidFill>
            <a:prstDash val="solid"/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0" y="69501"/>
            <a:ext cx="9144000" cy="1128375"/>
            <a:chOff x="0" y="17550"/>
            <a:chExt cx="9144000" cy="1354050"/>
          </a:xfrm>
        </p:grpSpPr>
        <p:sp>
          <p:nvSpPr>
            <p:cNvPr id="22" name="Title 1"/>
            <p:cNvSpPr/>
            <p:nvPr/>
          </p:nvSpPr>
          <p:spPr>
            <a:xfrm>
              <a:off x="0" y="76200"/>
              <a:ext cx="9144000" cy="1295400"/>
            </a:xfrm>
            <a:prstGeom prst="rect">
              <a:avLst/>
            </a:prstGeom>
            <a:gradFill rotWithShape="1">
              <a:gsLst>
                <a:gs pos="100000">
                  <a:schemeClr val="bg2">
                    <a:lumMod val="60000"/>
                    <a:lumOff val="40000"/>
                  </a:schemeClr>
                </a:gs>
                <a:gs pos="80000">
                  <a:schemeClr val="tx1">
                    <a:lumMod val="85000"/>
                    <a:lumOff val="15000"/>
                    <a:alpha val="0"/>
                  </a:schemeClr>
                </a:gs>
              </a:gsLst>
              <a:lin ang="5400000" scaled="1"/>
            </a:gradFill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SzPct val="100000"/>
                <a:buFontTx/>
                <a:buNone/>
              </a:pPr>
              <a:endParaRPr kumimoji="0" lang="en-US" sz="8800" b="1" i="0" u="none" strike="noStrike" kern="1200" cap="none" spc="0" baseline="0" noProof="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pic>
          <p:nvPicPr>
            <p:cNvPr id="23" name="Picture 2" descr="C:\Users\Nan1980\Desktop\ทช งานรพ\ทช กิต\PCM transparent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924801" y="17550"/>
              <a:ext cx="925911" cy="129540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</p:pic>
      </p:grpSp>
      <p:sp>
        <p:nvSpPr>
          <p:cNvPr id="27" name="Title 1"/>
          <p:cNvSpPr/>
          <p:nvPr/>
        </p:nvSpPr>
        <p:spPr>
          <a:xfrm>
            <a:off x="501055" y="78516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latin typeface="Gill Sans MT" panose="020B0502020104020203" pitchFamily="34" charset="0"/>
              </a:rPr>
              <a:t>Methods </a:t>
            </a:r>
            <a:endParaRPr lang="en-US" sz="4000" b="1" dirty="0">
              <a:latin typeface="Gill Sans MT" panose="020B0502020104020203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98198" y="1225203"/>
            <a:ext cx="2994795" cy="900584"/>
          </a:xfrm>
          <a:prstGeom prst="rect">
            <a:avLst/>
          </a:prstGeom>
          <a:solidFill>
            <a:srgbClr val="FF66CC">
              <a:alpha val="56863"/>
            </a:srgbClr>
          </a:solidFill>
          <a:ln w="12700" cap="flat">
            <a:solidFill>
              <a:schemeClr val="accent1">
                <a:shade val="5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T2DM</a:t>
            </a:r>
            <a:endParaRPr lang="en-US" sz="3600" b="1" u="sng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8198" y="4353102"/>
            <a:ext cx="49198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Gill Sans MT" panose="020B0502020104020203" pitchFamily="34" charset="0"/>
              </a:rPr>
              <a:t>Cut point for uncontrolled patients </a:t>
            </a:r>
          </a:p>
          <a:p>
            <a:r>
              <a:rPr lang="en-US" sz="1600" b="1" dirty="0" smtClean="0">
                <a:latin typeface="Gill Sans MT" panose="020B0502020104020203" pitchFamily="34" charset="0"/>
              </a:rPr>
              <a:t>is serum HbA</a:t>
            </a:r>
            <a:r>
              <a:rPr lang="en-US" sz="1600" b="1" baseline="-25000" dirty="0" smtClean="0">
                <a:latin typeface="Gill Sans MT" panose="020B0502020104020203" pitchFamily="34" charset="0"/>
              </a:rPr>
              <a:t>1C </a:t>
            </a:r>
            <a:r>
              <a:rPr lang="en-US" sz="1600" b="1" dirty="0" smtClean="0">
                <a:latin typeface="Gill Sans MT" panose="020B0502020104020203" pitchFamily="34" charset="0"/>
              </a:rPr>
              <a:t>&gt; 7 mg% according to ADA</a:t>
            </a:r>
            <a:r>
              <a:rPr lang="en-US" sz="1600" b="1" baseline="30000" dirty="0" smtClean="0">
                <a:latin typeface="Gill Sans MT" panose="020B0502020104020203" pitchFamily="34" charset="0"/>
              </a:rPr>
              <a:t>1</a:t>
            </a:r>
            <a:r>
              <a:rPr lang="en-US" sz="1600" b="1" dirty="0" smtClean="0">
                <a:latin typeface="Gill Sans MT" panose="020B0502020104020203" pitchFamily="34" charset="0"/>
              </a:rPr>
              <a:t> goal </a:t>
            </a:r>
            <a:endParaRPr lang="en-US" sz="1600" b="1" baseline="-25000" dirty="0">
              <a:latin typeface="Gill Sans MT" panose="020B05020201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963" y="5158496"/>
            <a:ext cx="5202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Gill Sans MT" panose="020B0502020104020203" pitchFamily="34" charset="0"/>
              </a:rPr>
              <a:t>1.  American </a:t>
            </a:r>
            <a:r>
              <a:rPr lang="en-US" sz="1200" dirty="0">
                <a:latin typeface="Gill Sans MT" panose="020B0502020104020203" pitchFamily="34" charset="0"/>
              </a:rPr>
              <a:t>diabetes association. Standards of Medical Care in Diabetes—2015: </a:t>
            </a:r>
            <a:endParaRPr lang="en-US" sz="1200" dirty="0" smtClean="0">
              <a:latin typeface="Gill Sans MT" panose="020B0502020104020203" pitchFamily="34" charset="0"/>
            </a:endParaRPr>
          </a:p>
          <a:p>
            <a:r>
              <a:rPr lang="en-US" sz="1200" dirty="0" smtClean="0">
                <a:latin typeface="Gill Sans MT" panose="020B0502020104020203" pitchFamily="34" charset="0"/>
              </a:rPr>
              <a:t>Summary </a:t>
            </a:r>
            <a:r>
              <a:rPr lang="en-US" sz="1200" dirty="0">
                <a:latin typeface="Gill Sans MT" panose="020B0502020104020203" pitchFamily="34" charset="0"/>
              </a:rPr>
              <a:t>of Revisions. Diabetes Care 2015; 1(supplement 1): S33-S40.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7062C-F120-4BD8-8219-420F12A5CA4B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25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 animBg="1"/>
      <p:bldP spid="24" grpId="0" animBg="1"/>
      <p:bldP spid="26" grpId="0" animBg="1"/>
      <p:bldP spid="28" grpId="0" animBg="1"/>
      <p:bldP spid="46" grpId="0" animBg="1"/>
      <p:bldP spid="8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111716"/>
            <a:ext cx="9144000" cy="1079500"/>
            <a:chOff x="0" y="76200"/>
            <a:chExt cx="9144000" cy="1295400"/>
          </a:xfrm>
        </p:grpSpPr>
        <p:sp>
          <p:nvSpPr>
            <p:cNvPr id="23" name="Title 1"/>
            <p:cNvSpPr/>
            <p:nvPr/>
          </p:nvSpPr>
          <p:spPr>
            <a:xfrm>
              <a:off x="0" y="76200"/>
              <a:ext cx="9144000" cy="1295400"/>
            </a:xfrm>
            <a:prstGeom prst="rect">
              <a:avLst/>
            </a:prstGeom>
            <a:gradFill rotWithShape="1">
              <a:gsLst>
                <a:gs pos="100000">
                  <a:schemeClr val="bg2">
                    <a:lumMod val="60000"/>
                    <a:lumOff val="40000"/>
                  </a:schemeClr>
                </a:gs>
                <a:gs pos="80000">
                  <a:schemeClr val="tx1">
                    <a:lumMod val="85000"/>
                    <a:lumOff val="15000"/>
                    <a:alpha val="0"/>
                  </a:schemeClr>
                </a:gs>
              </a:gsLst>
              <a:lin ang="5400000" scaled="1"/>
            </a:gradFill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SzPct val="100000"/>
                <a:buFontTx/>
                <a:buNone/>
              </a:pPr>
              <a:endParaRPr kumimoji="0" lang="en-US" sz="8800" b="1" i="0" u="none" strike="noStrike" kern="1200" cap="none" spc="0" baseline="0" noProof="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pic>
          <p:nvPicPr>
            <p:cNvPr id="27" name="Picture 2" descr="C:\Users\Nan1980\Desktop\ทช งานรพ\ทช กิต\PCM transparent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924800" y="76200"/>
              <a:ext cx="925911" cy="129540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9132"/>
            <a:ext cx="7886700" cy="110463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Gill Sans MT" panose="020B0502020104020203" pitchFamily="34" charset="0"/>
              </a:rPr>
              <a:t>Methods </a:t>
            </a:r>
            <a:endParaRPr sz="4000" dirty="0">
              <a:latin typeface="Gill Sans MT" panose="020B0502020104020203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23621" y="3107121"/>
            <a:ext cx="2069790" cy="788613"/>
          </a:xfrm>
          <a:prstGeom prst="rect">
            <a:avLst/>
          </a:prstGeom>
          <a:solidFill>
            <a:schemeClr val="accent1"/>
          </a:solidFill>
          <a:ln w="12700" cap="flat">
            <a:solidFill>
              <a:schemeClr val="accent1">
                <a:shade val="5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Blood pressure</a:t>
            </a:r>
            <a:endParaRPr lang="en-US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804308" y="2693009"/>
            <a:ext cx="519315" cy="828224"/>
          </a:xfrm>
          <a:prstGeom prst="straightConnector1">
            <a:avLst/>
          </a:prstGeom>
          <a:noFill/>
          <a:ln w="44450" cap="flat">
            <a:solidFill>
              <a:schemeClr val="accent1"/>
            </a:solidFill>
            <a:prstDash val="solid"/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166361" y="1225203"/>
            <a:ext cx="2657945" cy="1278091"/>
          </a:xfrm>
          <a:prstGeom prst="rect">
            <a:avLst/>
          </a:prstGeom>
          <a:solidFill>
            <a:schemeClr val="accent1"/>
          </a:solidFill>
          <a:ln w="12700" cap="flat">
            <a:solidFill>
              <a:schemeClr val="accent1">
                <a:shade val="5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Associated factors</a:t>
            </a:r>
            <a:endParaRPr lang="en-US" sz="36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166361" y="2724802"/>
            <a:ext cx="2684351" cy="1170932"/>
          </a:xfrm>
          <a:prstGeom prst="rect">
            <a:avLst/>
          </a:prstGeom>
          <a:solidFill>
            <a:schemeClr val="accent1"/>
          </a:solidFill>
          <a:ln w="12700" cap="flat">
            <a:solidFill>
              <a:schemeClr val="accent1">
                <a:shade val="5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Uncontrolled</a:t>
            </a:r>
            <a:endParaRPr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algn="ctr"/>
            <a:r>
              <a:rPr lang="en-US" sz="28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b</a:t>
            </a:r>
            <a:r>
              <a:rPr lang="en-US" sz="28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lood pressure</a:t>
            </a:r>
            <a:endParaRPr lang="en-US" sz="28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169017" y="4074899"/>
            <a:ext cx="2657945" cy="1281719"/>
          </a:xfrm>
          <a:prstGeom prst="rect">
            <a:avLst/>
          </a:prstGeom>
          <a:solidFill>
            <a:schemeClr val="accent1"/>
          </a:solidFill>
          <a:ln w="12700" cap="flat">
            <a:solidFill>
              <a:schemeClr val="accent1">
                <a:shade val="5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Controlled</a:t>
            </a:r>
            <a:endParaRPr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algn="ctr"/>
            <a:r>
              <a:rPr lang="en-US" sz="28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b</a:t>
            </a:r>
            <a:r>
              <a:rPr lang="en-US" sz="28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lood pressure</a:t>
            </a:r>
            <a:endParaRPr lang="en-US" sz="28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51" name="Elbow Connector 50"/>
          <p:cNvCxnSpPr/>
          <p:nvPr/>
        </p:nvCxnSpPr>
        <p:spPr>
          <a:xfrm>
            <a:off x="5393413" y="3521233"/>
            <a:ext cx="772949" cy="1107332"/>
          </a:xfrm>
          <a:prstGeom prst="bentConnector3">
            <a:avLst/>
          </a:prstGeom>
          <a:noFill/>
          <a:ln w="44450" cap="flat">
            <a:solidFill>
              <a:schemeClr val="accent1"/>
            </a:solidFill>
            <a:prstDash val="solid"/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/>
          <p:nvPr/>
        </p:nvCxnSpPr>
        <p:spPr>
          <a:xfrm flipV="1">
            <a:off x="5393411" y="3243568"/>
            <a:ext cx="772948" cy="277666"/>
          </a:xfrm>
          <a:prstGeom prst="bentConnector3">
            <a:avLst/>
          </a:prstGeom>
          <a:noFill/>
          <a:ln w="44450" cap="flat">
            <a:solidFill>
              <a:schemeClr val="accent1"/>
            </a:solidFill>
            <a:prstDash val="solid"/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ontent Placeholder 2"/>
          <p:cNvSpPr/>
          <p:nvPr/>
        </p:nvSpPr>
        <p:spPr>
          <a:xfrm>
            <a:off x="387224" y="1225203"/>
            <a:ext cx="2417083" cy="4581526"/>
          </a:xfrm>
          <a:prstGeom prst="rect">
            <a:avLst/>
          </a:prstGeom>
          <a:solidFill>
            <a:schemeClr val="bg2">
              <a:lumMod val="60000"/>
              <a:lumOff val="40000"/>
              <a:alpha val="3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7224" y="2239287"/>
            <a:ext cx="2417083" cy="907443"/>
          </a:xfrm>
          <a:prstGeom prst="rect">
            <a:avLst/>
          </a:prstGeom>
          <a:solidFill>
            <a:schemeClr val="accent1"/>
          </a:solidFill>
          <a:ln w="12700" cap="flat">
            <a:solidFill>
              <a:schemeClr val="accent1">
                <a:shade val="5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Quantitative</a:t>
            </a:r>
            <a:endParaRPr lang="en-US" sz="32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87" name="Straight Arrow Connector 86"/>
          <p:cNvCxnSpPr/>
          <p:nvPr/>
        </p:nvCxnSpPr>
        <p:spPr>
          <a:xfrm flipV="1">
            <a:off x="2789696" y="2330768"/>
            <a:ext cx="533927" cy="356522"/>
          </a:xfrm>
          <a:prstGeom prst="straightConnector1">
            <a:avLst/>
          </a:prstGeom>
          <a:noFill/>
          <a:ln w="44450" cap="flat">
            <a:solidFill>
              <a:schemeClr val="accent1"/>
            </a:solidFill>
            <a:prstDash val="solid"/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3323623" y="1908349"/>
            <a:ext cx="2085287" cy="844837"/>
          </a:xfrm>
          <a:prstGeom prst="rect">
            <a:avLst/>
          </a:prstGeom>
          <a:solidFill>
            <a:schemeClr val="accent1"/>
          </a:solidFill>
          <a:ln w="12700" cap="flat">
            <a:solidFill>
              <a:schemeClr val="accent1">
                <a:shade val="5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Questionnaire</a:t>
            </a:r>
            <a:endParaRPr lang="en-US" sz="24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89" name="Straight Arrow Connector 88"/>
          <p:cNvCxnSpPr/>
          <p:nvPr/>
        </p:nvCxnSpPr>
        <p:spPr>
          <a:xfrm flipV="1">
            <a:off x="5408910" y="1864249"/>
            <a:ext cx="757451" cy="466519"/>
          </a:xfrm>
          <a:prstGeom prst="straightConnector1">
            <a:avLst/>
          </a:prstGeom>
          <a:noFill/>
          <a:ln w="44450" cap="flat">
            <a:solidFill>
              <a:schemeClr val="accent1"/>
            </a:solidFill>
            <a:prstDash val="solid"/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45197" y="1191216"/>
            <a:ext cx="2994795" cy="900584"/>
          </a:xfrm>
          <a:prstGeom prst="rect">
            <a:avLst/>
          </a:prstGeom>
          <a:solidFill>
            <a:srgbClr val="FFC000">
              <a:alpha val="57000"/>
            </a:srgbClr>
          </a:solidFill>
          <a:ln w="12700" cap="flat">
            <a:solidFill>
              <a:schemeClr val="accent1">
                <a:shade val="5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Hypertension</a:t>
            </a:r>
            <a:endParaRPr lang="en-US" sz="3600" b="1" u="sng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030" y="4147607"/>
            <a:ext cx="5440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Gill Sans MT" panose="020B0502020104020203" pitchFamily="34" charset="0"/>
              </a:rPr>
              <a:t>JNC-8</a:t>
            </a:r>
            <a:r>
              <a:rPr lang="en-US" sz="1600" b="1" baseline="30000" dirty="0" smtClean="0">
                <a:latin typeface="Gill Sans MT" panose="020B0502020104020203" pitchFamily="34" charset="0"/>
              </a:rPr>
              <a:t>1</a:t>
            </a:r>
            <a:r>
              <a:rPr lang="en-US" sz="1600" b="1" dirty="0" smtClean="0">
                <a:latin typeface="Gill Sans MT" panose="020B0502020104020203" pitchFamily="34" charset="0"/>
              </a:rPr>
              <a:t> goal for uncontrolled blood pressure was used to classify uncontrolled to controlled patients </a:t>
            </a:r>
            <a:endParaRPr lang="en-US" sz="1600" b="1" dirty="0">
              <a:latin typeface="Gill Sans MT" panose="020B05020201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237" y="4846386"/>
            <a:ext cx="5610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Gill Sans MT" panose="020B0502020104020203" pitchFamily="34" charset="0"/>
              </a:rPr>
              <a:t>1. Paul </a:t>
            </a:r>
            <a:r>
              <a:rPr lang="en-US" sz="1100" dirty="0">
                <a:latin typeface="Gill Sans MT" panose="020B0502020104020203" pitchFamily="34" charset="0"/>
              </a:rPr>
              <a:t>A. James, MD; Suzanne </a:t>
            </a:r>
            <a:r>
              <a:rPr lang="en-US" sz="1100" dirty="0" err="1">
                <a:latin typeface="Gill Sans MT" panose="020B0502020104020203" pitchFamily="34" charset="0"/>
              </a:rPr>
              <a:t>Oparil</a:t>
            </a:r>
            <a:r>
              <a:rPr lang="en-US" sz="1100" dirty="0">
                <a:latin typeface="Gill Sans MT" panose="020B0502020104020203" pitchFamily="34" charset="0"/>
              </a:rPr>
              <a:t>, MD; Barry L. Carter, </a:t>
            </a:r>
            <a:r>
              <a:rPr lang="en-US" sz="1100" dirty="0" err="1" smtClean="0">
                <a:latin typeface="Gill Sans MT" panose="020B0502020104020203" pitchFamily="34" charset="0"/>
              </a:rPr>
              <a:t>PharmD</a:t>
            </a:r>
            <a:r>
              <a:rPr lang="en-US" sz="1100" dirty="0">
                <a:latin typeface="Gill Sans MT" panose="020B0502020104020203" pitchFamily="34" charset="0"/>
              </a:rPr>
              <a:t>; William C. </a:t>
            </a:r>
            <a:r>
              <a:rPr lang="en-US" sz="1100" dirty="0" smtClean="0">
                <a:latin typeface="Gill Sans MT" panose="020B0502020104020203" pitchFamily="34" charset="0"/>
              </a:rPr>
              <a:t>Cushman</a:t>
            </a:r>
            <a:r>
              <a:rPr lang="en-US" sz="1100" dirty="0">
                <a:latin typeface="Gill Sans MT" panose="020B0502020104020203" pitchFamily="34" charset="0"/>
              </a:rPr>
              <a:t>, MD; Cheryl Dennison-</a:t>
            </a:r>
            <a:r>
              <a:rPr lang="en-US" sz="1100" dirty="0" err="1">
                <a:latin typeface="Gill Sans MT" panose="020B0502020104020203" pitchFamily="34" charset="0"/>
              </a:rPr>
              <a:t>Himmelfarb</a:t>
            </a:r>
            <a:r>
              <a:rPr lang="en-US" sz="1100" dirty="0">
                <a:latin typeface="Gill Sans MT" panose="020B0502020104020203" pitchFamily="34" charset="0"/>
              </a:rPr>
              <a:t>, </a:t>
            </a:r>
            <a:r>
              <a:rPr lang="en-US" sz="1100" dirty="0" smtClean="0">
                <a:latin typeface="Gill Sans MT" panose="020B0502020104020203" pitchFamily="34" charset="0"/>
              </a:rPr>
              <a:t>RN</a:t>
            </a:r>
            <a:r>
              <a:rPr lang="en-US" sz="1100" dirty="0">
                <a:latin typeface="Gill Sans MT" panose="020B0502020104020203" pitchFamily="34" charset="0"/>
              </a:rPr>
              <a:t>, ANP, PhD; Joel Handler, </a:t>
            </a:r>
            <a:r>
              <a:rPr lang="en-US" sz="1100" dirty="0" smtClean="0">
                <a:latin typeface="Gill Sans MT" panose="020B0502020104020203" pitchFamily="34" charset="0"/>
              </a:rPr>
              <a:t>MD5</a:t>
            </a:r>
            <a:r>
              <a:rPr lang="en-US" sz="1100" dirty="0">
                <a:latin typeface="Gill Sans MT" panose="020B0502020104020203" pitchFamily="34" charset="0"/>
              </a:rPr>
              <a:t>; et al.. 2014 Evidence-Based </a:t>
            </a:r>
            <a:r>
              <a:rPr lang="en-US" sz="1100" dirty="0" smtClean="0">
                <a:latin typeface="Gill Sans MT" panose="020B0502020104020203" pitchFamily="34" charset="0"/>
              </a:rPr>
              <a:t>Guideline </a:t>
            </a:r>
            <a:r>
              <a:rPr lang="en-US" sz="1100" dirty="0">
                <a:latin typeface="Gill Sans MT" panose="020B0502020104020203" pitchFamily="34" charset="0"/>
              </a:rPr>
              <a:t>for the Management of High Blood </a:t>
            </a:r>
            <a:r>
              <a:rPr lang="en-US" sz="1100" dirty="0" smtClean="0">
                <a:latin typeface="Gill Sans MT" panose="020B0502020104020203" pitchFamily="34" charset="0"/>
              </a:rPr>
              <a:t>Pressure </a:t>
            </a:r>
            <a:r>
              <a:rPr lang="en-US" sz="1100" dirty="0">
                <a:latin typeface="Gill Sans MT" panose="020B0502020104020203" pitchFamily="34" charset="0"/>
              </a:rPr>
              <a:t>in Adults </a:t>
            </a:r>
            <a:r>
              <a:rPr lang="en-US" sz="1100" dirty="0" smtClean="0">
                <a:latin typeface="Gill Sans MT" panose="020B0502020104020203" pitchFamily="34" charset="0"/>
              </a:rPr>
              <a:t>Report </a:t>
            </a:r>
            <a:r>
              <a:rPr lang="en-US" sz="1100" dirty="0">
                <a:latin typeface="Gill Sans MT" panose="020B0502020104020203" pitchFamily="34" charset="0"/>
              </a:rPr>
              <a:t>From the Panel Members Appointed to the Eighth Joint </a:t>
            </a:r>
            <a:r>
              <a:rPr lang="en-US" sz="1100" dirty="0" smtClean="0">
                <a:latin typeface="Gill Sans MT" panose="020B0502020104020203" pitchFamily="34" charset="0"/>
              </a:rPr>
              <a:t>National </a:t>
            </a:r>
            <a:r>
              <a:rPr lang="en-US" sz="1100" dirty="0">
                <a:latin typeface="Gill Sans MT" panose="020B0502020104020203" pitchFamily="34" charset="0"/>
              </a:rPr>
              <a:t>Committee (JNC 8). JAMA 2014; 311(5).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7062C-F120-4BD8-8219-420F12A5CA4B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8" grpId="0" animBg="1"/>
      <p:bldP spid="46" grpId="0" animBg="1"/>
      <p:bldP spid="61" grpId="0" uiExpand="1" build="p" animBg="1"/>
      <p:bldP spid="8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5447</TotalTime>
  <Words>2328</Words>
  <Application>Microsoft Office PowerPoint</Application>
  <PresentationFormat>On-screen Show (16:10)</PresentationFormat>
  <Paragraphs>471</Paragraphs>
  <Slides>33</Slides>
  <Notes>23</Notes>
  <HiddenSlides>6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Factors associated with blood pressure control in hypertensive patients and glycemic control in type 2 diabetes in rural community in central Thailand </vt:lpstr>
      <vt:lpstr>Non-communicable disease (NCD)</vt:lpstr>
      <vt:lpstr>PowerPoint Presentation</vt:lpstr>
      <vt:lpstr>PowerPoint Presentation</vt:lpstr>
      <vt:lpstr>PowerPoint Presentation</vt:lpstr>
      <vt:lpstr>Previous study</vt:lpstr>
      <vt:lpstr>Objectives</vt:lpstr>
      <vt:lpstr>PowerPoint Presentation</vt:lpstr>
      <vt:lpstr>Methods </vt:lpstr>
      <vt:lpstr>Inclusion criteria</vt:lpstr>
      <vt:lpstr>Questionnaire</vt:lpstr>
      <vt:lpstr>Morisky Medication  Adherence Scale (MMAS-8)</vt:lpstr>
      <vt:lpstr>Ethical Approval</vt:lpstr>
      <vt:lpstr>Results</vt:lpstr>
      <vt:lpstr>PowerPoint Presentation</vt:lpstr>
      <vt:lpstr>PowerPoint Presentation</vt:lpstr>
      <vt:lpstr>PowerPoint Presentation</vt:lpstr>
      <vt:lpstr>Prevalence of uncontrolled diseases </vt:lpstr>
      <vt:lpstr>Multivariate Analysis to Determine Factors Associated with Glycemic Control in T2DM patients</vt:lpstr>
      <vt:lpstr>Multivariate Analysis to Determine Factors Associated with Blood Pressure Control in Hypertensive patients</vt:lpstr>
      <vt:lpstr>Discussion</vt:lpstr>
      <vt:lpstr>PowerPoint Presentation</vt:lpstr>
      <vt:lpstr>Conclusion</vt:lpstr>
      <vt:lpstr>Acknowledgement</vt:lpstr>
      <vt:lpstr>Acknowledgement</vt:lpstr>
      <vt:lpstr>Thank you for your attention</vt:lpstr>
      <vt:lpstr>Question?</vt:lpstr>
      <vt:lpstr>Qualitative result</vt:lpstr>
      <vt:lpstr>Demographic Data</vt:lpstr>
      <vt:lpstr>PowerPoint Presentation</vt:lpstr>
      <vt:lpstr>Focus Group Discussion : Provider</vt:lpstr>
      <vt:lpstr>Focus Group Discussion : Hypertension</vt:lpstr>
      <vt:lpstr>Group interviews : DM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Factors associated with blood pressure in hypertensive patients and glycosylated hemoglobin level in patients with type 2 diabetes in Baan Nayao  , Tha Kradan, Sanamchaiket, Chachoengsao, Thailand</dc:title>
  <dc:creator>sitthipong jinawong</dc:creator>
  <cp:lastModifiedBy>lenovo</cp:lastModifiedBy>
  <cp:revision>231</cp:revision>
  <cp:lastPrinted>2015-11-27T00:37:29Z</cp:lastPrinted>
  <dcterms:created xsi:type="dcterms:W3CDTF">2015-11-25T09:50:52Z</dcterms:created>
  <dcterms:modified xsi:type="dcterms:W3CDTF">2016-03-11T06:16:00Z</dcterms:modified>
</cp:coreProperties>
</file>