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286" r:id="rId2"/>
    <p:sldId id="437" r:id="rId3"/>
    <p:sldId id="450" r:id="rId4"/>
    <p:sldId id="328" r:id="rId5"/>
    <p:sldId id="458" r:id="rId6"/>
    <p:sldId id="459" r:id="rId7"/>
    <p:sldId id="460" r:id="rId8"/>
    <p:sldId id="464" r:id="rId9"/>
    <p:sldId id="461" r:id="rId10"/>
    <p:sldId id="329" r:id="rId11"/>
    <p:sldId id="451" r:id="rId12"/>
    <p:sldId id="454" r:id="rId13"/>
    <p:sldId id="455" r:id="rId14"/>
    <p:sldId id="456" r:id="rId15"/>
    <p:sldId id="457" r:id="rId16"/>
    <p:sldId id="472" r:id="rId17"/>
    <p:sldId id="473" r:id="rId18"/>
    <p:sldId id="474" r:id="rId19"/>
    <p:sldId id="462" r:id="rId20"/>
    <p:sldId id="452" r:id="rId21"/>
    <p:sldId id="439" r:id="rId22"/>
    <p:sldId id="463" r:id="rId23"/>
    <p:sldId id="453" r:id="rId24"/>
    <p:sldId id="469" r:id="rId25"/>
    <p:sldId id="326" r:id="rId26"/>
    <p:sldId id="466" r:id="rId27"/>
    <p:sldId id="442" r:id="rId28"/>
    <p:sldId id="470" r:id="rId29"/>
    <p:sldId id="440" r:id="rId30"/>
    <p:sldId id="441" r:id="rId31"/>
    <p:sldId id="378" r:id="rId32"/>
    <p:sldId id="465" r:id="rId33"/>
    <p:sldId id="379" r:id="rId34"/>
    <p:sldId id="411" r:id="rId35"/>
    <p:sldId id="431" r:id="rId36"/>
    <p:sldId id="444" r:id="rId37"/>
    <p:sldId id="443" r:id="rId38"/>
    <p:sldId id="287" r:id="rId39"/>
    <p:sldId id="446" r:id="rId40"/>
    <p:sldId id="448" r:id="rId41"/>
    <p:sldId id="471" r:id="rId42"/>
    <p:sldId id="468" r:id="rId43"/>
    <p:sldId id="449" r:id="rId44"/>
    <p:sldId id="445" r:id="rId45"/>
    <p:sldId id="447" r:id="rId46"/>
    <p:sldId id="288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2" d="100"/>
          <a:sy n="72" d="100"/>
        </p:scale>
        <p:origin x="-712" y="-104"/>
      </p:cViewPr>
      <p:guideLst>
        <p:guide orient="horz" pos="85"/>
        <p:guide pos="24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6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hong:Desktop:Protexin%20counts%20June%2011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Untitled:RAW%20blue%20assays:AC%20PY79%20RAW%20blue%2021.8.11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Sheet1!$H$1</c:f>
              <c:strCache>
                <c:ptCount val="1"/>
                <c:pt idx="0">
                  <c:v>HU58</c:v>
                </c:pt>
              </c:strCache>
            </c:strRef>
          </c:tx>
          <c:spPr>
            <a:ln w="22225">
              <a:solidFill>
                <a:srgbClr val="0000FF"/>
              </a:solidFill>
            </a:ln>
          </c:spPr>
          <c:marker>
            <c:symbol val="square"/>
            <c:size val="5"/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Sheet1!$K$2:$K$9</c:f>
                <c:numCache>
                  <c:formatCode>General</c:formatCode>
                  <c:ptCount val="8"/>
                  <c:pt idx="0">
                    <c:v>0.0</c:v>
                  </c:pt>
                  <c:pt idx="1">
                    <c:v>3.53553390593274E6</c:v>
                  </c:pt>
                  <c:pt idx="2">
                    <c:v>4.57347424467075E6</c:v>
                  </c:pt>
                  <c:pt idx="3">
                    <c:v>1.2396235987858E7</c:v>
                  </c:pt>
                  <c:pt idx="4">
                    <c:v>1.23257183698693E7</c:v>
                  </c:pt>
                  <c:pt idx="5">
                    <c:v>1.48492424049175E7</c:v>
                  </c:pt>
                  <c:pt idx="6">
                    <c:v>1.4142135623731E6</c:v>
                  </c:pt>
                  <c:pt idx="7">
                    <c:v>1.4142135623731E6</c:v>
                  </c:pt>
                </c:numCache>
              </c:numRef>
            </c:plus>
            <c:minus>
              <c:numRef>
                <c:f>Sheet1!$K$2:$K$9</c:f>
                <c:numCache>
                  <c:formatCode>General</c:formatCode>
                  <c:ptCount val="8"/>
                  <c:pt idx="0">
                    <c:v>0.0</c:v>
                  </c:pt>
                  <c:pt idx="1">
                    <c:v>3.53553390593274E6</c:v>
                  </c:pt>
                  <c:pt idx="2">
                    <c:v>4.57347424467075E6</c:v>
                  </c:pt>
                  <c:pt idx="3">
                    <c:v>1.2396235987858E7</c:v>
                  </c:pt>
                  <c:pt idx="4">
                    <c:v>1.23257183698693E7</c:v>
                  </c:pt>
                  <c:pt idx="5">
                    <c:v>1.48492424049175E7</c:v>
                  </c:pt>
                  <c:pt idx="6">
                    <c:v>1.4142135623731E6</c:v>
                  </c:pt>
                  <c:pt idx="7">
                    <c:v>1.4142135623731E6</c:v>
                  </c:pt>
                </c:numCache>
              </c:numRef>
            </c:minus>
          </c:errBars>
          <c:val>
            <c:numRef>
              <c:f>Sheet1!$H$2:$H$9</c:f>
              <c:numCache>
                <c:formatCode>0.00E+00</c:formatCode>
                <c:ptCount val="8"/>
                <c:pt idx="0">
                  <c:v>6.5E8</c:v>
                </c:pt>
                <c:pt idx="1">
                  <c:v>4.55E7</c:v>
                </c:pt>
                <c:pt idx="2">
                  <c:v>3.575E7</c:v>
                </c:pt>
                <c:pt idx="3">
                  <c:v>3.05E7</c:v>
                </c:pt>
                <c:pt idx="4">
                  <c:v>1.935E7</c:v>
                </c:pt>
                <c:pt idx="5">
                  <c:v>5.95E7</c:v>
                </c:pt>
                <c:pt idx="6">
                  <c:v>2.6E7</c:v>
                </c:pt>
                <c:pt idx="7">
                  <c:v>1.6E7</c:v>
                </c:pt>
              </c:numCache>
            </c:numRef>
          </c:val>
          <c:smooth val="0"/>
        </c:ser>
        <c:ser>
          <c:idx val="0"/>
          <c:order val="1"/>
          <c:tx>
            <c:strRef>
              <c:f>Sheet1!$I$1</c:f>
              <c:strCache>
                <c:ptCount val="1"/>
                <c:pt idx="0">
                  <c:v>Protexin</c:v>
                </c:pt>
              </c:strCache>
            </c:strRef>
          </c:tx>
          <c:spPr>
            <a:ln w="22225">
              <a:solidFill>
                <a:srgbClr val="FF0000"/>
              </a:solidFill>
            </a:ln>
          </c:spPr>
          <c:marker>
            <c:symbol val="diamond"/>
            <c:size val="5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Sheet1!$L$2:$L$9</c:f>
                <c:numCache>
                  <c:formatCode>General</c:formatCode>
                  <c:ptCount val="8"/>
                  <c:pt idx="0">
                    <c:v>0.0</c:v>
                  </c:pt>
                  <c:pt idx="1">
                    <c:v>1.28970280814354E7</c:v>
                  </c:pt>
                  <c:pt idx="2">
                    <c:v>4.96655480858378E6</c:v>
                  </c:pt>
                  <c:pt idx="3">
                    <c:v>9.16515138991168E6</c:v>
                  </c:pt>
                  <c:pt idx="4">
                    <c:v>1.20208152801713E6</c:v>
                  </c:pt>
                  <c:pt idx="5">
                    <c:v>707106.7811865475</c:v>
                  </c:pt>
                  <c:pt idx="6">
                    <c:v>0.0</c:v>
                  </c:pt>
                  <c:pt idx="7">
                    <c:v>1.48492424049175E7</c:v>
                  </c:pt>
                </c:numCache>
              </c:numRef>
            </c:plus>
            <c:minus>
              <c:numRef>
                <c:f>Sheet1!$L$2:$L$9</c:f>
                <c:numCache>
                  <c:formatCode>General</c:formatCode>
                  <c:ptCount val="8"/>
                  <c:pt idx="0">
                    <c:v>0.0</c:v>
                  </c:pt>
                  <c:pt idx="1">
                    <c:v>1.28970280814354E7</c:v>
                  </c:pt>
                  <c:pt idx="2">
                    <c:v>4.96655480858378E6</c:v>
                  </c:pt>
                  <c:pt idx="3">
                    <c:v>9.16515138991168E6</c:v>
                  </c:pt>
                  <c:pt idx="4">
                    <c:v>1.20208152801713E6</c:v>
                  </c:pt>
                  <c:pt idx="5">
                    <c:v>707106.7811865475</c:v>
                  </c:pt>
                  <c:pt idx="6">
                    <c:v>0.0</c:v>
                  </c:pt>
                  <c:pt idx="7">
                    <c:v>1.48492424049175E7</c:v>
                  </c:pt>
                </c:numCache>
              </c:numRef>
            </c:minus>
          </c:errBars>
          <c:val>
            <c:numRef>
              <c:f>Sheet1!$I$2:$I$9</c:f>
              <c:numCache>
                <c:formatCode>0.00E+00</c:formatCode>
                <c:ptCount val="8"/>
                <c:pt idx="0">
                  <c:v>1.3E9</c:v>
                </c:pt>
                <c:pt idx="1">
                  <c:v>5.35E7</c:v>
                </c:pt>
                <c:pt idx="2">
                  <c:v>3.7E7</c:v>
                </c:pt>
                <c:pt idx="3">
                  <c:v>4.3E7</c:v>
                </c:pt>
                <c:pt idx="4">
                  <c:v>9.15E6</c:v>
                </c:pt>
                <c:pt idx="5">
                  <c:v>2.95E7</c:v>
                </c:pt>
                <c:pt idx="6">
                  <c:v>4.5E7</c:v>
                </c:pt>
                <c:pt idx="7">
                  <c:v>3.05E7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Sheet1!$J$1</c:f>
              <c:strCache>
                <c:ptCount val="1"/>
                <c:pt idx="0">
                  <c:v>Control</c:v>
                </c:pt>
              </c:strCache>
            </c:strRef>
          </c:tx>
          <c:spPr>
            <a:ln w="22225">
              <a:solidFill>
                <a:schemeClr val="tx1"/>
              </a:solidFill>
            </a:ln>
          </c:spPr>
          <c:marker>
            <c:symbol val="triangle"/>
            <c:size val="5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Sheet1!$M$2:$M$9</c:f>
                <c:numCache>
                  <c:formatCode>General</c:formatCode>
                  <c:ptCount val="8"/>
                  <c:pt idx="0">
                    <c:v>0.0</c:v>
                  </c:pt>
                  <c:pt idx="1">
                    <c:v>21.21320343559643</c:v>
                  </c:pt>
                  <c:pt idx="2">
                    <c:v>70.71067811865419</c:v>
                  </c:pt>
                  <c:pt idx="3">
                    <c:v>0.0</c:v>
                  </c:pt>
                  <c:pt idx="4">
                    <c:v>7.071067811865475</c:v>
                  </c:pt>
                  <c:pt idx="5">
                    <c:v>21.21320343559643</c:v>
                  </c:pt>
                  <c:pt idx="6">
                    <c:v>49.49747468305829</c:v>
                  </c:pt>
                  <c:pt idx="7">
                    <c:v>28.28427124746188</c:v>
                  </c:pt>
                </c:numCache>
              </c:numRef>
            </c:plus>
            <c:minus>
              <c:numRef>
                <c:f>Sheet1!$M$2:$M$9</c:f>
                <c:numCache>
                  <c:formatCode>General</c:formatCode>
                  <c:ptCount val="8"/>
                  <c:pt idx="0">
                    <c:v>0.0</c:v>
                  </c:pt>
                  <c:pt idx="1">
                    <c:v>21.21320343559643</c:v>
                  </c:pt>
                  <c:pt idx="2">
                    <c:v>70.71067811865419</c:v>
                  </c:pt>
                  <c:pt idx="3">
                    <c:v>0.0</c:v>
                  </c:pt>
                  <c:pt idx="4">
                    <c:v>7.071067811865475</c:v>
                  </c:pt>
                  <c:pt idx="5">
                    <c:v>21.21320343559643</c:v>
                  </c:pt>
                  <c:pt idx="6">
                    <c:v>49.49747468305829</c:v>
                  </c:pt>
                  <c:pt idx="7">
                    <c:v>28.28427124746188</c:v>
                  </c:pt>
                </c:numCache>
              </c:numRef>
            </c:minus>
          </c:errBars>
          <c:val>
            <c:numRef>
              <c:f>Sheet1!$J$2:$J$9</c:f>
              <c:numCache>
                <c:formatCode>0.00E+00</c:formatCode>
                <c:ptCount val="8"/>
                <c:pt idx="1">
                  <c:v>95.0</c:v>
                </c:pt>
                <c:pt idx="2">
                  <c:v>150.0</c:v>
                </c:pt>
                <c:pt idx="3">
                  <c:v>62.5</c:v>
                </c:pt>
                <c:pt idx="4">
                  <c:v>105.0</c:v>
                </c:pt>
                <c:pt idx="5">
                  <c:v>195.0</c:v>
                </c:pt>
                <c:pt idx="6">
                  <c:v>185.0</c:v>
                </c:pt>
                <c:pt idx="7">
                  <c:v>180.0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8060040"/>
        <c:axId val="405385432"/>
      </c:lineChart>
      <c:catAx>
        <c:axId val="428060040"/>
        <c:scaling>
          <c:orientation val="minMax"/>
        </c:scaling>
        <c:delete val="0"/>
        <c:axPos val="b"/>
        <c:majorTickMark val="out"/>
        <c:minorTickMark val="none"/>
        <c:tickLblPos val="nextTo"/>
        <c:crossAx val="405385432"/>
        <c:crosses val="autoZero"/>
        <c:auto val="1"/>
        <c:lblAlgn val="ctr"/>
        <c:lblOffset val="100"/>
        <c:noMultiLvlLbl val="0"/>
      </c:catAx>
      <c:valAx>
        <c:axId val="405385432"/>
        <c:scaling>
          <c:logBase val="10.0"/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0.E+00" sourceLinked="0"/>
        <c:majorTickMark val="out"/>
        <c:minorTickMark val="none"/>
        <c:tickLblPos val="nextTo"/>
        <c:crossAx val="4280600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19696366260482"/>
          <c:y val="0.00256020629000322"/>
          <c:w val="0.147821035131629"/>
          <c:h val="0.158622047244094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Sheet1!$N$17:$N$27</c:f>
                <c:numCache>
                  <c:formatCode>General</c:formatCode>
                  <c:ptCount val="11"/>
                  <c:pt idx="0">
                    <c:v>0.00261629509039022</c:v>
                  </c:pt>
                  <c:pt idx="1">
                    <c:v>0.0197282791951048</c:v>
                  </c:pt>
                  <c:pt idx="2">
                    <c:v>0.0171826947828331</c:v>
                  </c:pt>
                  <c:pt idx="3">
                    <c:v>0.0063095166217389</c:v>
                  </c:pt>
                  <c:pt idx="4">
                    <c:v>0.00210713075057046</c:v>
                  </c:pt>
                  <c:pt idx="5">
                    <c:v>0.00328684245642126</c:v>
                  </c:pt>
                  <c:pt idx="6">
                    <c:v>0.0462447834896025</c:v>
                  </c:pt>
                  <c:pt idx="7">
                    <c:v>0.175291771056145</c:v>
                  </c:pt>
                  <c:pt idx="8">
                    <c:v>0.0232638131010374</c:v>
                  </c:pt>
                  <c:pt idx="9">
                    <c:v>0.0176902044457718</c:v>
                  </c:pt>
                  <c:pt idx="10">
                    <c:v>0.00580703596223294</c:v>
                  </c:pt>
                </c:numCache>
              </c:numRef>
            </c:plus>
            <c:minus>
              <c:numRef>
                <c:f>Sheet1!$N$17:$N$27</c:f>
                <c:numCache>
                  <c:formatCode>General</c:formatCode>
                  <c:ptCount val="11"/>
                  <c:pt idx="0">
                    <c:v>0.00261629509039022</c:v>
                  </c:pt>
                  <c:pt idx="1">
                    <c:v>0.0197282791951048</c:v>
                  </c:pt>
                  <c:pt idx="2">
                    <c:v>0.0171826947828331</c:v>
                  </c:pt>
                  <c:pt idx="3">
                    <c:v>0.0063095166217389</c:v>
                  </c:pt>
                  <c:pt idx="4">
                    <c:v>0.00210713075057046</c:v>
                  </c:pt>
                  <c:pt idx="5">
                    <c:v>0.00328684245642126</c:v>
                  </c:pt>
                  <c:pt idx="6">
                    <c:v>0.0462447834896025</c:v>
                  </c:pt>
                  <c:pt idx="7">
                    <c:v>0.175291771056145</c:v>
                  </c:pt>
                  <c:pt idx="8">
                    <c:v>0.0232638131010374</c:v>
                  </c:pt>
                  <c:pt idx="9">
                    <c:v>0.0176902044457718</c:v>
                  </c:pt>
                  <c:pt idx="10">
                    <c:v>0.00580703596223294</c:v>
                  </c:pt>
                </c:numCache>
              </c:numRef>
            </c:minus>
          </c:errBars>
          <c:cat>
            <c:strRef>
              <c:f>Sheet1!$L$17:$L$27</c:f>
              <c:strCache>
                <c:ptCount val="11"/>
                <c:pt idx="0">
                  <c:v>10^6</c:v>
                </c:pt>
                <c:pt idx="1">
                  <c:v>10^7</c:v>
                </c:pt>
                <c:pt idx="2">
                  <c:v>10^8</c:v>
                </c:pt>
                <c:pt idx="3">
                  <c:v>10^6</c:v>
                </c:pt>
                <c:pt idx="4">
                  <c:v>10^7</c:v>
                </c:pt>
                <c:pt idx="5">
                  <c:v>10^8</c:v>
                </c:pt>
                <c:pt idx="6">
                  <c:v>1ng</c:v>
                </c:pt>
                <c:pt idx="7">
                  <c:v>10ng</c:v>
                </c:pt>
                <c:pt idx="8">
                  <c:v>20ng</c:v>
                </c:pt>
                <c:pt idx="9">
                  <c:v>10^7</c:v>
                </c:pt>
                <c:pt idx="10">
                  <c:v>Media only</c:v>
                </c:pt>
              </c:strCache>
            </c:strRef>
          </c:cat>
          <c:val>
            <c:numRef>
              <c:f>Sheet1!$M$17:$M$27</c:f>
              <c:numCache>
                <c:formatCode>General</c:formatCode>
                <c:ptCount val="11"/>
                <c:pt idx="0">
                  <c:v>0.0940500000000001</c:v>
                </c:pt>
                <c:pt idx="1">
                  <c:v>0.36305</c:v>
                </c:pt>
                <c:pt idx="2">
                  <c:v>1.37795</c:v>
                </c:pt>
                <c:pt idx="3">
                  <c:v>0.055</c:v>
                </c:pt>
                <c:pt idx="4">
                  <c:v>0.0559</c:v>
                </c:pt>
                <c:pt idx="5">
                  <c:v>0.0603666666666667</c:v>
                </c:pt>
                <c:pt idx="6">
                  <c:v>0.9098</c:v>
                </c:pt>
                <c:pt idx="7">
                  <c:v>1.188650000000001</c:v>
                </c:pt>
                <c:pt idx="8">
                  <c:v>1.37145</c:v>
                </c:pt>
                <c:pt idx="9">
                  <c:v>0.733533333333333</c:v>
                </c:pt>
                <c:pt idx="10">
                  <c:v>0.0747166666666668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08294024"/>
        <c:axId val="801119144"/>
      </c:barChart>
      <c:catAx>
        <c:axId val="8082940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01119144"/>
        <c:crosses val="autoZero"/>
        <c:auto val="1"/>
        <c:lblAlgn val="ctr"/>
        <c:lblOffset val="100"/>
        <c:noMultiLvlLbl val="0"/>
      </c:catAx>
      <c:valAx>
        <c:axId val="80111914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OD</a:t>
                </a:r>
                <a:r>
                  <a:rPr lang="en-US" baseline="-25000"/>
                  <a:t>655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08294024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B3658-AA62-4749-809D-61F9E099EC85}" type="datetimeFigureOut">
              <a:rPr lang="en-US" smtClean="0"/>
              <a:pPr/>
              <a:t>25/09/2014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DB215D-41EC-174D-B593-48165B9047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976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293FDE-B474-2745-A660-DF3B19FD2B10}" type="slidenum">
              <a:rPr lang="en-US"/>
              <a:pPr/>
              <a:t>5</a:t>
            </a:fld>
            <a:endParaRPr lang="en-US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9CBF25-94BC-594F-8C78-9C1001D976ED}" type="slidenum">
              <a:rPr lang="en-US"/>
              <a:pPr/>
              <a:t>13</a:t>
            </a:fld>
            <a:endParaRPr lang="en-US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B877BE7-4B99-7041-AF5A-2A6582F97B64}" type="slidenum">
              <a:rPr lang="fr-FR"/>
              <a:pPr/>
              <a:t>16</a:t>
            </a:fld>
            <a:endParaRPr lang="fr-FR"/>
          </a:p>
        </p:txBody>
      </p:sp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316" y="4342518"/>
            <a:ext cx="5487370" cy="411450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</a:pPr>
            <a:endParaRPr lang="fr-FR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8797015-8B42-A344-9CE8-76FCA77016F2}" type="slidenum">
              <a:rPr lang="fr-FR"/>
              <a:pPr/>
              <a:t>17</a:t>
            </a:fld>
            <a:endParaRPr lang="fr-FR"/>
          </a:p>
        </p:txBody>
      </p:sp>
      <p:sp>
        <p:nvSpPr>
          <p:cNvPr id="5939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939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316" y="4342518"/>
            <a:ext cx="5487370" cy="411450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fr-FR">
                <a:latin typeface="Arial" charset="0"/>
                <a:cs typeface="Arial" charset="0"/>
              </a:rPr>
              <a:t>We cannot say that HU36 are more bioavailable than GB1 since their bioaccessibility and absorption effieceincy are similar. Maybe the catabolism of GB1 is higher (more eliminated) than hU36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06B467-C928-C444-8194-FE249402B5DC}" type="slidenum">
              <a:rPr lang="en-US"/>
              <a:pPr/>
              <a:t>20</a:t>
            </a:fld>
            <a:endParaRPr lang="en-US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BBDE1-B421-A54B-8C2D-9ABF980A0A51}" type="datetimeFigureOut">
              <a:rPr lang="en-US" smtClean="0"/>
              <a:pPr/>
              <a:t>25/09/2014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6228C-D443-834A-85BC-AA23995CAF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BBDE1-B421-A54B-8C2D-9ABF980A0A51}" type="datetimeFigureOut">
              <a:rPr lang="en-US" smtClean="0"/>
              <a:pPr/>
              <a:t>25/09/2014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6228C-D443-834A-85BC-AA23995CAF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BBDE1-B421-A54B-8C2D-9ABF980A0A51}" type="datetimeFigureOut">
              <a:rPr lang="en-US" smtClean="0"/>
              <a:pPr/>
              <a:t>25/09/2014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6228C-D443-834A-85BC-AA23995CAF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BBDE1-B421-A54B-8C2D-9ABF980A0A51}" type="datetimeFigureOut">
              <a:rPr lang="en-US" smtClean="0"/>
              <a:pPr/>
              <a:t>25/09/2014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6228C-D443-834A-85BC-AA23995CAF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BBDE1-B421-A54B-8C2D-9ABF980A0A51}" type="datetimeFigureOut">
              <a:rPr lang="en-US" smtClean="0"/>
              <a:pPr/>
              <a:t>25/09/2014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6228C-D443-834A-85BC-AA23995CAF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BBDE1-B421-A54B-8C2D-9ABF980A0A51}" type="datetimeFigureOut">
              <a:rPr lang="en-US" smtClean="0"/>
              <a:pPr/>
              <a:t>25/09/2014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6228C-D443-834A-85BC-AA23995CAF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BBDE1-B421-A54B-8C2D-9ABF980A0A51}" type="datetimeFigureOut">
              <a:rPr lang="en-US" smtClean="0"/>
              <a:pPr/>
              <a:t>25/09/2014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6228C-D443-834A-85BC-AA23995CAF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BBDE1-B421-A54B-8C2D-9ABF980A0A51}" type="datetimeFigureOut">
              <a:rPr lang="en-US" smtClean="0"/>
              <a:pPr/>
              <a:t>25/09/2014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6228C-D443-834A-85BC-AA23995CAF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BBDE1-B421-A54B-8C2D-9ABF980A0A51}" type="datetimeFigureOut">
              <a:rPr lang="en-US" smtClean="0"/>
              <a:pPr/>
              <a:t>25/09/2014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6228C-D443-834A-85BC-AA23995CAF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BBDE1-B421-A54B-8C2D-9ABF980A0A51}" type="datetimeFigureOut">
              <a:rPr lang="en-US" smtClean="0"/>
              <a:pPr/>
              <a:t>25/09/2014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6228C-D443-834A-85BC-AA23995CAF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BBDE1-B421-A54B-8C2D-9ABF980A0A51}" type="datetimeFigureOut">
              <a:rPr lang="en-US" smtClean="0"/>
              <a:pPr/>
              <a:t>25/09/2014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6228C-D443-834A-85BC-AA23995CAF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BBDE1-B421-A54B-8C2D-9ABF980A0A51}" type="datetimeFigureOut">
              <a:rPr lang="en-US" smtClean="0"/>
              <a:pPr/>
              <a:t>25/09/2014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86228C-D443-834A-85BC-AA23995CAFC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jpeg"/><Relationship Id="rId6" Type="http://schemas.openxmlformats.org/officeDocument/2006/relationships/image" Target="../media/image32.jpeg"/><Relationship Id="rId7" Type="http://schemas.openxmlformats.org/officeDocument/2006/relationships/image" Target="../media/image33.emf"/><Relationship Id="rId8" Type="http://schemas.openxmlformats.org/officeDocument/2006/relationships/image" Target="../media/image34.jpeg"/><Relationship Id="rId9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2.emf"/><Relationship Id="rId12" Type="http://schemas.openxmlformats.org/officeDocument/2006/relationships/image" Target="../media/image43.emf"/><Relationship Id="rId13" Type="http://schemas.openxmlformats.org/officeDocument/2006/relationships/image" Target="../media/image4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Microsoft_Excel_97_-_2004_Worksheet1.xls"/><Relationship Id="rId5" Type="http://schemas.openxmlformats.org/officeDocument/2006/relationships/image" Target="../media/image36.emf"/><Relationship Id="rId6" Type="http://schemas.openxmlformats.org/officeDocument/2006/relationships/image" Target="../media/image37.emf"/><Relationship Id="rId7" Type="http://schemas.openxmlformats.org/officeDocument/2006/relationships/image" Target="../media/image38.emf"/><Relationship Id="rId8" Type="http://schemas.openxmlformats.org/officeDocument/2006/relationships/image" Target="../media/image39.emf"/><Relationship Id="rId9" Type="http://schemas.openxmlformats.org/officeDocument/2006/relationships/image" Target="../media/image40.emf"/><Relationship Id="rId10" Type="http://schemas.openxmlformats.org/officeDocument/2006/relationships/image" Target="../media/image4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png"/><Relationship Id="rId3" Type="http://schemas.openxmlformats.org/officeDocument/2006/relationships/image" Target="../media/image5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8" Type="http://schemas.openxmlformats.org/officeDocument/2006/relationships/image" Target="../media/image59.png"/><Relationship Id="rId9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63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1937" y="226185"/>
            <a:ext cx="80027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r>
              <a:rPr lang="en-US" sz="3200" b="1" dirty="0"/>
              <a:t>Bacterial Spores as Probiotics: Mode of Action</a:t>
            </a:r>
            <a:endParaRPr lang="en-GB" sz="3200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0637" y="4203425"/>
            <a:ext cx="3474045" cy="168039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6509" y="4203426"/>
            <a:ext cx="4472802" cy="1680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701936" y="1831474"/>
            <a:ext cx="7828961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Professor Simon Cutting</a:t>
            </a:r>
          </a:p>
          <a:p>
            <a:r>
              <a:rPr lang="en-US" dirty="0" smtClean="0"/>
              <a:t>School of Biological Sciences</a:t>
            </a:r>
          </a:p>
          <a:p>
            <a:r>
              <a:rPr lang="en-US" dirty="0" smtClean="0"/>
              <a:t>Royal Holloway University of London</a:t>
            </a:r>
          </a:p>
          <a:p>
            <a:r>
              <a:rPr lang="en-US" dirty="0" err="1" smtClean="0"/>
              <a:t>Egham</a:t>
            </a:r>
            <a:r>
              <a:rPr lang="en-US" dirty="0" smtClean="0"/>
              <a:t>, Surrey</a:t>
            </a:r>
          </a:p>
          <a:p>
            <a:r>
              <a:rPr lang="en-US" dirty="0" smtClean="0"/>
              <a:t>TW20 0EX, UK</a:t>
            </a:r>
          </a:p>
          <a:p>
            <a:r>
              <a:rPr lang="en-US" dirty="0" err="1" smtClean="0"/>
              <a:t>s.cutting@rhul.ac.uk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1572" y="1676400"/>
            <a:ext cx="3206416" cy="380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41900" y="1676400"/>
            <a:ext cx="3041650" cy="380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011572" y="292100"/>
            <a:ext cx="20342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Natto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i="1" dirty="0" smtClean="0"/>
              <a:t>B. </a:t>
            </a:r>
            <a:r>
              <a:rPr lang="en-US" i="1" dirty="0" err="1" smtClean="0"/>
              <a:t>subtilis</a:t>
            </a:r>
            <a:r>
              <a:rPr lang="en-US" i="1" dirty="0" smtClean="0"/>
              <a:t> </a:t>
            </a:r>
            <a:r>
              <a:rPr lang="en-US" dirty="0" smtClean="0"/>
              <a:t>var. </a:t>
            </a:r>
            <a:r>
              <a:rPr lang="en-US" dirty="0" err="1" smtClean="0"/>
              <a:t>Natto</a:t>
            </a:r>
            <a:endParaRPr lang="en-US" dirty="0" smtClean="0"/>
          </a:p>
          <a:p>
            <a:r>
              <a:rPr lang="en-US" dirty="0" smtClean="0"/>
              <a:t>Japanese staple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041900" y="292100"/>
            <a:ext cx="37144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BioPlus</a:t>
            </a:r>
            <a:r>
              <a:rPr lang="en-US" dirty="0" smtClean="0">
                <a:solidFill>
                  <a:srgbClr val="FF0000"/>
                </a:solidFill>
              </a:rPr>
              <a:t> 2B</a:t>
            </a:r>
          </a:p>
          <a:p>
            <a:r>
              <a:rPr lang="en-US" dirty="0" smtClean="0"/>
              <a:t>Spores of </a:t>
            </a:r>
            <a:r>
              <a:rPr lang="en-US" i="1" dirty="0" smtClean="0"/>
              <a:t>B. </a:t>
            </a:r>
            <a:r>
              <a:rPr lang="en-US" i="1" dirty="0" err="1" smtClean="0"/>
              <a:t>subtilis</a:t>
            </a:r>
            <a:r>
              <a:rPr lang="en-US" i="1" dirty="0" smtClean="0"/>
              <a:t> </a:t>
            </a:r>
            <a:r>
              <a:rPr lang="en-US" dirty="0" smtClean="0"/>
              <a:t>&amp; </a:t>
            </a:r>
            <a:r>
              <a:rPr lang="en-US" i="1" dirty="0" smtClean="0"/>
              <a:t>B. </a:t>
            </a:r>
            <a:r>
              <a:rPr lang="en-US" i="1" dirty="0" err="1" smtClean="0"/>
              <a:t>licheniformis</a:t>
            </a:r>
            <a:endParaRPr lang="en-US" i="1" dirty="0" smtClean="0"/>
          </a:p>
          <a:p>
            <a:r>
              <a:rPr lang="en-US" dirty="0" smtClean="0"/>
              <a:t>Animal feed</a:t>
            </a:r>
          </a:p>
          <a:p>
            <a:r>
              <a:rPr lang="en-US" dirty="0" smtClean="0"/>
              <a:t>Christian Hansen (Denmark)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059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087" y="213653"/>
            <a:ext cx="1634193" cy="29611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62582" y="317511"/>
            <a:ext cx="418576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Main Street Gourmet (USA)</a:t>
            </a:r>
          </a:p>
          <a:p>
            <a:r>
              <a:rPr lang="en-US" i="1" dirty="0"/>
              <a:t>o</a:t>
            </a:r>
            <a:r>
              <a:rPr lang="en-US" i="1" dirty="0" smtClean="0"/>
              <a:t>btained from Isabella’s Healthy Bakery</a:t>
            </a:r>
          </a:p>
          <a:p>
            <a:endParaRPr lang="en-US" dirty="0"/>
          </a:p>
          <a:p>
            <a:r>
              <a:rPr lang="en-US" b="1" dirty="0" smtClean="0"/>
              <a:t>“Activate”</a:t>
            </a:r>
          </a:p>
          <a:p>
            <a:r>
              <a:rPr lang="en-US" dirty="0" smtClean="0"/>
              <a:t>Probiotic muffins impregnated with </a:t>
            </a:r>
            <a:r>
              <a:rPr lang="en-US" b="1" dirty="0" smtClean="0">
                <a:solidFill>
                  <a:srgbClr val="FF0000"/>
                </a:solidFill>
              </a:rPr>
              <a:t>spores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41191" y="3650186"/>
            <a:ext cx="269817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Turtle Island Soup (USA)</a:t>
            </a:r>
          </a:p>
          <a:p>
            <a:endParaRPr lang="en-US" b="1" dirty="0"/>
          </a:p>
          <a:p>
            <a:r>
              <a:rPr lang="en-US" b="1" dirty="0" smtClean="0"/>
              <a:t>“</a:t>
            </a:r>
            <a:r>
              <a:rPr lang="en-US" b="1" dirty="0" err="1" smtClean="0"/>
              <a:t>Souper</a:t>
            </a:r>
            <a:r>
              <a:rPr lang="en-US" b="1" dirty="0" smtClean="0"/>
              <a:t> Food”</a:t>
            </a:r>
          </a:p>
          <a:p>
            <a:endParaRPr lang="en-US" dirty="0"/>
          </a:p>
          <a:p>
            <a:r>
              <a:rPr lang="en-US" dirty="0" smtClean="0"/>
              <a:t>Soups fortified with </a:t>
            </a:r>
            <a:r>
              <a:rPr lang="en-US" b="1" dirty="0" smtClean="0">
                <a:solidFill>
                  <a:srgbClr val="FF0000"/>
                </a:solidFill>
              </a:rPr>
              <a:t>spores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087" y="3650186"/>
            <a:ext cx="285750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154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457200" y="990600"/>
          <a:ext cx="5473700" cy="43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990600" y="5117122"/>
            <a:ext cx="8382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 Before cooking</a:t>
            </a:r>
            <a:endParaRPr lang="en-US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1524000" y="5011579"/>
            <a:ext cx="34290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    0	     7	     14	     28	       42	       56	        84                </a:t>
            </a:r>
            <a:endParaRPr lang="en-US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2438400" y="5285601"/>
            <a:ext cx="1447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Days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405200" y="2795200"/>
            <a:ext cx="1447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Spores count / gram</a:t>
            </a:r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1270129" y="243431"/>
            <a:ext cx="6307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Survival of spores incorporated in biscuits (</a:t>
            </a:r>
            <a:r>
              <a:rPr lang="en-US" dirty="0" err="1" smtClean="0"/>
              <a:t>McVities</a:t>
            </a:r>
            <a:r>
              <a:rPr lang="en-US" dirty="0" smtClean="0"/>
              <a:t>) after 84 days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73736" y="3657600"/>
            <a:ext cx="21944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These are background counts</a:t>
            </a:r>
          </a:p>
          <a:p>
            <a:r>
              <a:rPr lang="en-US" sz="1100" dirty="0" smtClean="0"/>
              <a:t>And are </a:t>
            </a:r>
            <a:r>
              <a:rPr lang="en-US" sz="1100" i="1" dirty="0" smtClean="0"/>
              <a:t>Bacillus</a:t>
            </a:r>
            <a:r>
              <a:rPr lang="en-US" sz="1100" dirty="0" smtClean="0"/>
              <a:t> spores present in your biscuit mix. The biscuit mix is not sterile and data shows that cereals, wheat </a:t>
            </a:r>
            <a:r>
              <a:rPr lang="en-US" sz="1100" dirty="0" err="1" smtClean="0"/>
              <a:t>etc</a:t>
            </a:r>
            <a:r>
              <a:rPr lang="en-US" sz="1100" dirty="0" smtClean="0"/>
              <a:t> have a basal level of spore counts. </a:t>
            </a:r>
            <a:endParaRPr lang="en-US" sz="11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882330" y="3855646"/>
            <a:ext cx="423343" cy="1555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423697" y="5517232"/>
            <a:ext cx="45100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b="1" dirty="0" smtClean="0">
                <a:solidFill>
                  <a:srgbClr val="FF0000"/>
                </a:solidFill>
              </a:rPr>
              <a:t>Starting CFU</a:t>
            </a:r>
          </a:p>
          <a:p>
            <a:pPr lvl="0"/>
            <a:r>
              <a:rPr lang="en-US" dirty="0" smtClean="0"/>
              <a:t>HU58 </a:t>
            </a:r>
            <a:r>
              <a:rPr lang="en-US" dirty="0"/>
              <a:t>Tube 1 + 1kg mix = 6.57 X 10</a:t>
            </a:r>
            <a:r>
              <a:rPr lang="en-US" baseline="30000" dirty="0"/>
              <a:t>8</a:t>
            </a:r>
            <a:r>
              <a:rPr lang="en-US" dirty="0"/>
              <a:t> spores/g</a:t>
            </a:r>
            <a:endParaRPr lang="en-GB" dirty="0"/>
          </a:p>
          <a:p>
            <a:pPr lvl="0"/>
            <a:r>
              <a:rPr lang="en-US" dirty="0" smtClean="0"/>
              <a:t>PXN21 </a:t>
            </a:r>
            <a:r>
              <a:rPr lang="en-US" dirty="0"/>
              <a:t>Tube 1 + 1kg mix = 1.33 X 10</a:t>
            </a:r>
            <a:r>
              <a:rPr lang="en-US" baseline="30000" dirty="0"/>
              <a:t>9</a:t>
            </a:r>
            <a:r>
              <a:rPr lang="en-US" dirty="0"/>
              <a:t> spores/g</a:t>
            </a:r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858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25538"/>
          </a:xfrm>
        </p:spPr>
        <p:txBody>
          <a:bodyPr/>
          <a:lstStyle/>
          <a:p>
            <a:r>
              <a:rPr lang="en-GB" sz="3200" b="1" dirty="0">
                <a:solidFill>
                  <a:srgbClr val="FF0000"/>
                </a:solidFill>
              </a:rPr>
              <a:t>Pigmented GIT isolates of </a:t>
            </a:r>
            <a:r>
              <a:rPr lang="en-GB" sz="3200" b="1" i="1" dirty="0">
                <a:solidFill>
                  <a:srgbClr val="FF0000"/>
                </a:solidFill>
              </a:rPr>
              <a:t>B. </a:t>
            </a:r>
            <a:r>
              <a:rPr lang="en-GB" sz="3200" b="1" i="1" dirty="0" err="1">
                <a:solidFill>
                  <a:srgbClr val="FF0000"/>
                </a:solidFill>
              </a:rPr>
              <a:t>indicus</a:t>
            </a:r>
            <a:endParaRPr lang="en-GB" sz="3200" b="1" dirty="0">
              <a:solidFill>
                <a:srgbClr val="FF0000"/>
              </a:solidFill>
            </a:endParaRPr>
          </a:p>
        </p:txBody>
      </p:sp>
      <p:pic>
        <p:nvPicPr>
          <p:cNvPr id="40963" name="Picture 3" descr="RHUL logo CMYK 75x22mm 300dpi"/>
          <p:cNvPicPr>
            <a:picLocks noChangeAspect="1" noChangeArrowheads="1"/>
          </p:cNvPicPr>
          <p:nvPr/>
        </p:nvPicPr>
        <p:blipFill>
          <a:blip r:embed="rId3"/>
          <a:srcRect l="3542" t="25723" r="79132"/>
          <a:stretch>
            <a:fillRect/>
          </a:stretch>
        </p:blipFill>
        <p:spPr bwMode="auto">
          <a:xfrm>
            <a:off x="0" y="0"/>
            <a:ext cx="892175" cy="1125538"/>
          </a:xfrm>
          <a:prstGeom prst="rect">
            <a:avLst/>
          </a:prstGeom>
          <a:noFill/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0463" y="2432050"/>
            <a:ext cx="2652712" cy="265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2432050"/>
            <a:ext cx="2652713" cy="265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76600" y="2432050"/>
            <a:ext cx="2652713" cy="265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250825" y="1927225"/>
            <a:ext cx="28813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GB" sz="2000">
                <a:solidFill>
                  <a:srgbClr val="336699"/>
                </a:solidFill>
                <a:ea typeface="Arial" charset="0"/>
                <a:cs typeface="Arial" charset="0"/>
              </a:rPr>
              <a:t>    Vegetative Growth</a:t>
            </a:r>
          </a:p>
        </p:txBody>
      </p:sp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6156325" y="1878013"/>
            <a:ext cx="13604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GB" sz="2000">
                <a:solidFill>
                  <a:srgbClr val="336699"/>
                </a:solidFill>
                <a:ea typeface="Arial" charset="0"/>
                <a:cs typeface="Arial" charset="0"/>
              </a:rPr>
              <a:t>  Spores</a:t>
            </a:r>
          </a:p>
        </p:txBody>
      </p:sp>
      <p:sp>
        <p:nvSpPr>
          <p:cNvPr id="40969" name="Text Box 9"/>
          <p:cNvSpPr txBox="1">
            <a:spLocks noChangeArrowheads="1"/>
          </p:cNvSpPr>
          <p:nvPr/>
        </p:nvSpPr>
        <p:spPr bwMode="auto">
          <a:xfrm>
            <a:off x="7451725" y="1557338"/>
            <a:ext cx="16938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GB" sz="2000">
                <a:solidFill>
                  <a:srgbClr val="336699"/>
                </a:solidFill>
                <a:ea typeface="Arial" charset="0"/>
                <a:cs typeface="Arial" charset="0"/>
              </a:rPr>
              <a:t>Vegetative </a:t>
            </a:r>
          </a:p>
          <a:p>
            <a:pPr algn="ctr" eaLnBrk="1" hangingPunct="1"/>
            <a:r>
              <a:rPr lang="en-GB" sz="2000">
                <a:solidFill>
                  <a:srgbClr val="336699"/>
                </a:solidFill>
                <a:ea typeface="Arial" charset="0"/>
                <a:cs typeface="Arial" charset="0"/>
              </a:rPr>
              <a:t>Cells</a:t>
            </a:r>
          </a:p>
        </p:txBody>
      </p:sp>
      <p:sp>
        <p:nvSpPr>
          <p:cNvPr id="40970" name="Text Box 10"/>
          <p:cNvSpPr txBox="1">
            <a:spLocks noChangeArrowheads="1"/>
          </p:cNvSpPr>
          <p:nvPr/>
        </p:nvSpPr>
        <p:spPr bwMode="auto">
          <a:xfrm>
            <a:off x="3736975" y="1927225"/>
            <a:ext cx="18875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GB" sz="2000">
                <a:solidFill>
                  <a:srgbClr val="336699"/>
                </a:solidFill>
                <a:ea typeface="Arial" charset="0"/>
                <a:cs typeface="Arial" charset="0"/>
              </a:rPr>
              <a:t>Sporulation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6228C-D443-834A-85BC-AA23995CAFC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167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916238" y="579438"/>
            <a:ext cx="5041900" cy="4056062"/>
            <a:chOff x="975" y="436"/>
            <a:chExt cx="3176" cy="3410"/>
          </a:xfrm>
        </p:grpSpPr>
        <p:pic>
          <p:nvPicPr>
            <p:cNvPr id="14372" name="Picture 4" descr="GB1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b="22107"/>
            <a:stretch>
              <a:fillRect/>
            </a:stretch>
          </p:blipFill>
          <p:spPr bwMode="auto">
            <a:xfrm>
              <a:off x="975" y="436"/>
              <a:ext cx="3176" cy="10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73" name="Picture 5" descr="B indicus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t="1141" b="21964"/>
            <a:stretch>
              <a:fillRect/>
            </a:stretch>
          </p:blipFill>
          <p:spPr bwMode="auto">
            <a:xfrm>
              <a:off x="1011" y="1496"/>
              <a:ext cx="3140" cy="10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74" name="Picture 6" descr="HU16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t="998"/>
            <a:stretch>
              <a:fillRect/>
            </a:stretch>
          </p:blipFill>
          <p:spPr bwMode="auto">
            <a:xfrm>
              <a:off x="1011" y="2523"/>
              <a:ext cx="3140" cy="1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340" name="Text Box 7"/>
          <p:cNvSpPr txBox="1">
            <a:spLocks noChangeArrowheads="1"/>
          </p:cNvSpPr>
          <p:nvPr/>
        </p:nvSpPr>
        <p:spPr bwMode="auto">
          <a:xfrm>
            <a:off x="3638550" y="712788"/>
            <a:ext cx="431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2000" b="1">
                <a:latin typeface="Times New Roman" charset="0"/>
              </a:rPr>
              <a:t>A.</a:t>
            </a:r>
          </a:p>
        </p:txBody>
      </p:sp>
      <p:sp>
        <p:nvSpPr>
          <p:cNvPr id="14341" name="Text Box 8"/>
          <p:cNvSpPr txBox="1">
            <a:spLocks noChangeArrowheads="1"/>
          </p:cNvSpPr>
          <p:nvPr/>
        </p:nvSpPr>
        <p:spPr bwMode="auto">
          <a:xfrm>
            <a:off x="3638550" y="1927225"/>
            <a:ext cx="431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1800" b="1">
                <a:latin typeface="Times New Roman" charset="0"/>
              </a:rPr>
              <a:t>B.</a:t>
            </a:r>
          </a:p>
        </p:txBody>
      </p:sp>
      <p:sp>
        <p:nvSpPr>
          <p:cNvPr id="14342" name="Text Box 9"/>
          <p:cNvSpPr txBox="1">
            <a:spLocks noChangeArrowheads="1"/>
          </p:cNvSpPr>
          <p:nvPr/>
        </p:nvSpPr>
        <p:spPr bwMode="auto">
          <a:xfrm>
            <a:off x="3638550" y="3163888"/>
            <a:ext cx="431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1800" b="1">
                <a:latin typeface="Times New Roman" charset="0"/>
              </a:rPr>
              <a:t>C.</a:t>
            </a:r>
          </a:p>
        </p:txBody>
      </p:sp>
      <p:sp>
        <p:nvSpPr>
          <p:cNvPr id="14343" name="Text Box 10"/>
          <p:cNvSpPr txBox="1">
            <a:spLocks noChangeArrowheads="1"/>
          </p:cNvSpPr>
          <p:nvPr/>
        </p:nvSpPr>
        <p:spPr bwMode="auto">
          <a:xfrm>
            <a:off x="5076825" y="687388"/>
            <a:ext cx="10080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GB" sz="1400" b="1">
                <a:latin typeface="Times New Roman" charset="0"/>
              </a:rPr>
              <a:t>P1-492 nm </a:t>
            </a:r>
            <a:r>
              <a:rPr lang="en-GB" sz="1400" b="1">
                <a:latin typeface="Symbol" charset="2"/>
              </a:rPr>
              <a:t>l </a:t>
            </a:r>
            <a:r>
              <a:rPr lang="en-GB" sz="1400" b="1">
                <a:latin typeface="Times New Roman" charset="0"/>
              </a:rPr>
              <a:t>max</a:t>
            </a:r>
          </a:p>
        </p:txBody>
      </p:sp>
      <p:sp>
        <p:nvSpPr>
          <p:cNvPr id="14344" name="Text Box 11"/>
          <p:cNvSpPr txBox="1">
            <a:spLocks noChangeArrowheads="1"/>
          </p:cNvSpPr>
          <p:nvPr/>
        </p:nvSpPr>
        <p:spPr bwMode="auto">
          <a:xfrm>
            <a:off x="5510213" y="3222625"/>
            <a:ext cx="288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1400" b="1">
                <a:latin typeface="Times New Roman" charset="0"/>
              </a:rPr>
              <a:t>3</a:t>
            </a:r>
          </a:p>
        </p:txBody>
      </p:sp>
      <p:sp>
        <p:nvSpPr>
          <p:cNvPr id="14345" name="Arc 12"/>
          <p:cNvSpPr>
            <a:spLocks/>
          </p:cNvSpPr>
          <p:nvPr/>
        </p:nvSpPr>
        <p:spPr bwMode="auto">
          <a:xfrm rot="10800000">
            <a:off x="5651500" y="1166813"/>
            <a:ext cx="720725" cy="101600"/>
          </a:xfrm>
          <a:custGeom>
            <a:avLst/>
            <a:gdLst>
              <a:gd name="T0" fmla="*/ 0 w 21600"/>
              <a:gd name="T1" fmla="*/ 0 h 21600"/>
              <a:gd name="T2" fmla="*/ 792162 w 21600"/>
              <a:gd name="T3" fmla="*/ 163513 h 21600"/>
              <a:gd name="T4" fmla="*/ 0 w 21600"/>
              <a:gd name="T5" fmla="*/ 163513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 rot="10800000"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6" name="Text Box 13"/>
          <p:cNvSpPr txBox="1">
            <a:spLocks noChangeArrowheads="1"/>
          </p:cNvSpPr>
          <p:nvPr/>
        </p:nvSpPr>
        <p:spPr bwMode="auto">
          <a:xfrm>
            <a:off x="4213225" y="1927225"/>
            <a:ext cx="10080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GB" sz="1400" b="1">
                <a:latin typeface="Times New Roman" charset="0"/>
              </a:rPr>
              <a:t>P2-467 nm </a:t>
            </a:r>
            <a:r>
              <a:rPr lang="en-GB" sz="1400" b="1">
                <a:latin typeface="Symbol" charset="2"/>
              </a:rPr>
              <a:t>l </a:t>
            </a:r>
            <a:r>
              <a:rPr lang="en-GB" sz="1400" b="1">
                <a:latin typeface="Times New Roman" charset="0"/>
              </a:rPr>
              <a:t>max</a:t>
            </a:r>
          </a:p>
        </p:txBody>
      </p:sp>
      <p:sp>
        <p:nvSpPr>
          <p:cNvPr id="14347" name="Text Box 14"/>
          <p:cNvSpPr txBox="1">
            <a:spLocks noChangeArrowheads="1"/>
          </p:cNvSpPr>
          <p:nvPr/>
        </p:nvSpPr>
        <p:spPr bwMode="auto">
          <a:xfrm>
            <a:off x="6086475" y="2197100"/>
            <a:ext cx="10080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GB" sz="1400" b="1">
                <a:latin typeface="Times New Roman" charset="0"/>
              </a:rPr>
              <a:t>P3-455 nm </a:t>
            </a:r>
            <a:r>
              <a:rPr lang="en-GB" sz="1400" b="1">
                <a:latin typeface="Symbol" charset="2"/>
              </a:rPr>
              <a:t>l </a:t>
            </a:r>
            <a:r>
              <a:rPr lang="en-GB" sz="1400" b="1">
                <a:latin typeface="Times New Roman" charset="0"/>
              </a:rPr>
              <a:t>max</a:t>
            </a:r>
          </a:p>
        </p:txBody>
      </p:sp>
      <p:sp>
        <p:nvSpPr>
          <p:cNvPr id="14348" name="Text Box 15"/>
          <p:cNvSpPr txBox="1">
            <a:spLocks noChangeArrowheads="1"/>
          </p:cNvSpPr>
          <p:nvPr/>
        </p:nvSpPr>
        <p:spPr bwMode="auto">
          <a:xfrm>
            <a:off x="5942013" y="3168650"/>
            <a:ext cx="100806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GB" sz="1400" b="1">
                <a:latin typeface="Times New Roman" charset="0"/>
              </a:rPr>
              <a:t>P3-455 nm </a:t>
            </a:r>
            <a:r>
              <a:rPr lang="en-GB" sz="1400" b="1">
                <a:latin typeface="Symbol" charset="2"/>
              </a:rPr>
              <a:t>l </a:t>
            </a:r>
            <a:r>
              <a:rPr lang="en-GB" sz="1400" b="1">
                <a:latin typeface="Times New Roman" charset="0"/>
              </a:rPr>
              <a:t>max</a:t>
            </a:r>
          </a:p>
        </p:txBody>
      </p:sp>
      <p:sp>
        <p:nvSpPr>
          <p:cNvPr id="14349" name="Arc 16"/>
          <p:cNvSpPr>
            <a:spLocks/>
          </p:cNvSpPr>
          <p:nvPr/>
        </p:nvSpPr>
        <p:spPr bwMode="auto">
          <a:xfrm rot="-10495224">
            <a:off x="4781550" y="2425700"/>
            <a:ext cx="577850" cy="100013"/>
          </a:xfrm>
          <a:custGeom>
            <a:avLst/>
            <a:gdLst>
              <a:gd name="T0" fmla="*/ 0 w 21322"/>
              <a:gd name="T1" fmla="*/ 0 h 21600"/>
              <a:gd name="T2" fmla="*/ 711200 w 21322"/>
              <a:gd name="T3" fmla="*/ 180042 h 21600"/>
              <a:gd name="T4" fmla="*/ 0 w 21322"/>
              <a:gd name="T5" fmla="*/ 214312 h 21600"/>
              <a:gd name="T6" fmla="*/ 0 60000 65536"/>
              <a:gd name="T7" fmla="*/ 0 60000 65536"/>
              <a:gd name="T8" fmla="*/ 0 60000 65536"/>
              <a:gd name="T9" fmla="*/ 0 w 21322"/>
              <a:gd name="T10" fmla="*/ 0 h 21600"/>
              <a:gd name="T11" fmla="*/ 21322 w 2132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22" h="21600" fill="none" extrusionOk="0">
                <a:moveTo>
                  <a:pt x="0" y="-1"/>
                </a:moveTo>
                <a:cubicBezTo>
                  <a:pt x="10596" y="-1"/>
                  <a:pt x="19627" y="7686"/>
                  <a:pt x="21322" y="18145"/>
                </a:cubicBezTo>
              </a:path>
              <a:path w="21322" h="21600" stroke="0" extrusionOk="0">
                <a:moveTo>
                  <a:pt x="0" y="-1"/>
                </a:moveTo>
                <a:cubicBezTo>
                  <a:pt x="10596" y="-1"/>
                  <a:pt x="19627" y="7686"/>
                  <a:pt x="21322" y="18145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 rot="10800000"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50" name="Arc 17"/>
          <p:cNvSpPr>
            <a:spLocks/>
          </p:cNvSpPr>
          <p:nvPr/>
        </p:nvSpPr>
        <p:spPr bwMode="auto">
          <a:xfrm flipH="1">
            <a:off x="5653088" y="2306638"/>
            <a:ext cx="433387" cy="52387"/>
          </a:xfrm>
          <a:custGeom>
            <a:avLst/>
            <a:gdLst>
              <a:gd name="T0" fmla="*/ 0 w 21600"/>
              <a:gd name="T1" fmla="*/ 0 h 21600"/>
              <a:gd name="T2" fmla="*/ 433387 w 21600"/>
              <a:gd name="T3" fmla="*/ 52387 h 21600"/>
              <a:gd name="T4" fmla="*/ 0 w 21600"/>
              <a:gd name="T5" fmla="*/ 5238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51" name="Arc 18"/>
          <p:cNvSpPr>
            <a:spLocks/>
          </p:cNvSpPr>
          <p:nvPr/>
        </p:nvSpPr>
        <p:spPr bwMode="auto">
          <a:xfrm rot="11643085" flipH="1">
            <a:off x="5743575" y="3414713"/>
            <a:ext cx="358775" cy="328612"/>
          </a:xfrm>
          <a:custGeom>
            <a:avLst/>
            <a:gdLst>
              <a:gd name="T0" fmla="*/ 0 w 21600"/>
              <a:gd name="T1" fmla="*/ 0 h 29510"/>
              <a:gd name="T2" fmla="*/ 468290 w 21600"/>
              <a:gd name="T3" fmla="*/ 293687 h 29510"/>
              <a:gd name="T4" fmla="*/ 0 w 21600"/>
              <a:gd name="T5" fmla="*/ 214966 h 29510"/>
              <a:gd name="T6" fmla="*/ 0 60000 65536"/>
              <a:gd name="T7" fmla="*/ 0 60000 65536"/>
              <a:gd name="T8" fmla="*/ 0 60000 65536"/>
              <a:gd name="T9" fmla="*/ 0 w 21600"/>
              <a:gd name="T10" fmla="*/ 0 h 29510"/>
              <a:gd name="T11" fmla="*/ 21600 w 21600"/>
              <a:gd name="T12" fmla="*/ 29510 h 2951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9510" fill="none" extrusionOk="0">
                <a:moveTo>
                  <a:pt x="0" y="-1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4307"/>
                  <a:pt x="21091" y="26990"/>
                  <a:pt x="20099" y="29509"/>
                </a:cubicBezTo>
              </a:path>
              <a:path w="21600" h="29510" stroke="0" extrusionOk="0">
                <a:moveTo>
                  <a:pt x="0" y="-1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4307"/>
                  <a:pt x="21091" y="26990"/>
                  <a:pt x="20099" y="29509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 rot="10800000"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52" name="Text Box 19"/>
          <p:cNvSpPr txBox="1">
            <a:spLocks noChangeArrowheads="1"/>
          </p:cNvSpPr>
          <p:nvPr/>
        </p:nvSpPr>
        <p:spPr bwMode="auto">
          <a:xfrm>
            <a:off x="4500563" y="4387850"/>
            <a:ext cx="2566987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GB" sz="1600" b="1"/>
              <a:t>Retention time (minutes)</a:t>
            </a:r>
          </a:p>
        </p:txBody>
      </p:sp>
      <p:sp>
        <p:nvSpPr>
          <p:cNvPr id="14353" name="Text Box 20"/>
          <p:cNvSpPr txBox="1">
            <a:spLocks noChangeArrowheads="1"/>
          </p:cNvSpPr>
          <p:nvPr/>
        </p:nvSpPr>
        <p:spPr bwMode="auto">
          <a:xfrm rot="-5400000">
            <a:off x="1335881" y="3134519"/>
            <a:ext cx="2916238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GB" sz="1600" b="1"/>
              <a:t>Absorbance (arbitrary units)</a:t>
            </a:r>
          </a:p>
        </p:txBody>
      </p:sp>
      <p:sp>
        <p:nvSpPr>
          <p:cNvPr id="14354" name="Text Box 21"/>
          <p:cNvSpPr txBox="1">
            <a:spLocks noChangeArrowheads="1"/>
          </p:cNvSpPr>
          <p:nvPr/>
        </p:nvSpPr>
        <p:spPr bwMode="auto">
          <a:xfrm>
            <a:off x="7219950" y="631825"/>
            <a:ext cx="666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GB" sz="1200" b="1"/>
              <a:t>450nm</a:t>
            </a:r>
          </a:p>
        </p:txBody>
      </p:sp>
      <p:sp>
        <p:nvSpPr>
          <p:cNvPr id="14355" name="Text Box 22"/>
          <p:cNvSpPr txBox="1">
            <a:spLocks noChangeArrowheads="1"/>
          </p:cNvSpPr>
          <p:nvPr/>
        </p:nvSpPr>
        <p:spPr bwMode="auto">
          <a:xfrm>
            <a:off x="7219950" y="1874838"/>
            <a:ext cx="666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GB" sz="1200" b="1"/>
              <a:t>450nm</a:t>
            </a:r>
          </a:p>
        </p:txBody>
      </p:sp>
      <p:sp>
        <p:nvSpPr>
          <p:cNvPr id="14356" name="Text Box 23"/>
          <p:cNvSpPr txBox="1">
            <a:spLocks noChangeArrowheads="1"/>
          </p:cNvSpPr>
          <p:nvPr/>
        </p:nvSpPr>
        <p:spPr bwMode="auto">
          <a:xfrm>
            <a:off x="7219950" y="3071813"/>
            <a:ext cx="666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GB" sz="1200" b="1"/>
              <a:t>450nm</a:t>
            </a:r>
          </a:p>
        </p:txBody>
      </p:sp>
      <p:pic>
        <p:nvPicPr>
          <p:cNvPr id="14357" name="Picture 25" descr="GB1 LB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47813" y="692150"/>
            <a:ext cx="107950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58" name="Text Box 27"/>
          <p:cNvSpPr txBox="1">
            <a:spLocks noChangeArrowheads="1"/>
          </p:cNvSpPr>
          <p:nvPr/>
        </p:nvSpPr>
        <p:spPr bwMode="auto">
          <a:xfrm>
            <a:off x="827088" y="1036638"/>
            <a:ext cx="5984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/>
              <a:t>GB1 </a:t>
            </a:r>
          </a:p>
        </p:txBody>
      </p:sp>
      <p:pic>
        <p:nvPicPr>
          <p:cNvPr id="14359" name="Picture 29" descr="SF214 LB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47813" y="1989138"/>
            <a:ext cx="1079500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60" name="Picture 31"/>
          <p:cNvPicPr>
            <a:picLocks noChangeAspect="1" noChangeArrowheads="1"/>
          </p:cNvPicPr>
          <p:nvPr/>
        </p:nvPicPr>
        <p:blipFill>
          <a:blip r:embed="rId7"/>
          <a:srcRect l="19475" r="29"/>
          <a:stretch>
            <a:fillRect/>
          </a:stretch>
        </p:blipFill>
        <p:spPr bwMode="auto">
          <a:xfrm>
            <a:off x="3505200" y="4941888"/>
            <a:ext cx="4521200" cy="13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62" name="Picture 39" descr="PY79 LB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47813" y="4914900"/>
            <a:ext cx="1079500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63" name="Text Box 40"/>
          <p:cNvSpPr txBox="1">
            <a:spLocks noChangeArrowheads="1"/>
          </p:cNvSpPr>
          <p:nvPr/>
        </p:nvSpPr>
        <p:spPr bwMode="auto">
          <a:xfrm>
            <a:off x="4594225" y="6021388"/>
            <a:ext cx="2566988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GB" sz="1600" b="1"/>
              <a:t>Retention time (minutes)</a:t>
            </a:r>
          </a:p>
        </p:txBody>
      </p:sp>
      <p:sp>
        <p:nvSpPr>
          <p:cNvPr id="14364" name="Line 42"/>
          <p:cNvSpPr>
            <a:spLocks noChangeShapeType="1"/>
          </p:cNvSpPr>
          <p:nvPr/>
        </p:nvSpPr>
        <p:spPr bwMode="auto">
          <a:xfrm>
            <a:off x="3132138" y="836613"/>
            <a:ext cx="0" cy="4752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65" name="Text Box 43"/>
          <p:cNvSpPr txBox="1">
            <a:spLocks noChangeArrowheads="1"/>
          </p:cNvSpPr>
          <p:nvPr/>
        </p:nvSpPr>
        <p:spPr bwMode="auto">
          <a:xfrm>
            <a:off x="827088" y="2276475"/>
            <a:ext cx="7572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/>
              <a:t>SF223 </a:t>
            </a:r>
          </a:p>
        </p:txBody>
      </p:sp>
      <p:sp>
        <p:nvSpPr>
          <p:cNvPr id="14366" name="Text Box 44"/>
          <p:cNvSpPr txBox="1">
            <a:spLocks noChangeArrowheads="1"/>
          </p:cNvSpPr>
          <p:nvPr/>
        </p:nvSpPr>
        <p:spPr bwMode="auto">
          <a:xfrm>
            <a:off x="827088" y="3573463"/>
            <a:ext cx="6381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400" b="1"/>
              <a:t>HU28</a:t>
            </a:r>
            <a:endParaRPr lang="en-US" sz="1400" b="1"/>
          </a:p>
        </p:txBody>
      </p:sp>
      <p:sp>
        <p:nvSpPr>
          <p:cNvPr id="14367" name="Text Box 45"/>
          <p:cNvSpPr txBox="1">
            <a:spLocks noChangeArrowheads="1"/>
          </p:cNvSpPr>
          <p:nvPr/>
        </p:nvSpPr>
        <p:spPr bwMode="auto">
          <a:xfrm>
            <a:off x="879475" y="5300663"/>
            <a:ext cx="6683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/>
              <a:t>PY79 </a:t>
            </a:r>
          </a:p>
        </p:txBody>
      </p:sp>
      <p:sp>
        <p:nvSpPr>
          <p:cNvPr id="14368" name="Text Box 47"/>
          <p:cNvSpPr txBox="1">
            <a:spLocks noChangeArrowheads="1"/>
          </p:cNvSpPr>
          <p:nvPr/>
        </p:nvSpPr>
        <p:spPr bwMode="auto">
          <a:xfrm>
            <a:off x="7216775" y="5026025"/>
            <a:ext cx="666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200" b="1"/>
              <a:t>450nm</a:t>
            </a:r>
            <a:endParaRPr lang="en-US" sz="1200" b="1"/>
          </a:p>
        </p:txBody>
      </p:sp>
      <p:sp>
        <p:nvSpPr>
          <p:cNvPr id="14369" name="Text Box 48"/>
          <p:cNvSpPr txBox="1">
            <a:spLocks noChangeArrowheads="1"/>
          </p:cNvSpPr>
          <p:nvPr/>
        </p:nvSpPr>
        <p:spPr bwMode="auto">
          <a:xfrm>
            <a:off x="3187700" y="5727700"/>
            <a:ext cx="382588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800"/>
              <a:t>0.00</a:t>
            </a:r>
          </a:p>
        </p:txBody>
      </p:sp>
      <p:sp>
        <p:nvSpPr>
          <p:cNvPr id="14370" name="Text Box 49"/>
          <p:cNvSpPr txBox="1">
            <a:spLocks noChangeArrowheads="1"/>
          </p:cNvSpPr>
          <p:nvPr/>
        </p:nvSpPr>
        <p:spPr bwMode="auto">
          <a:xfrm>
            <a:off x="3186113" y="5387975"/>
            <a:ext cx="382587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800"/>
              <a:t>0.10</a:t>
            </a:r>
          </a:p>
        </p:txBody>
      </p:sp>
      <p:sp>
        <p:nvSpPr>
          <p:cNvPr id="14371" name="Text Box 50"/>
          <p:cNvSpPr txBox="1">
            <a:spLocks noChangeArrowheads="1"/>
          </p:cNvSpPr>
          <p:nvPr/>
        </p:nvSpPr>
        <p:spPr bwMode="auto">
          <a:xfrm>
            <a:off x="3184525" y="5053013"/>
            <a:ext cx="382588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800"/>
              <a:t>0.20</a:t>
            </a:r>
          </a:p>
        </p:txBody>
      </p:sp>
      <p:sp>
        <p:nvSpPr>
          <p:cNvPr id="14375" name="Text Box 39"/>
          <p:cNvSpPr txBox="1">
            <a:spLocks noChangeArrowheads="1"/>
          </p:cNvSpPr>
          <p:nvPr/>
        </p:nvSpPr>
        <p:spPr bwMode="auto">
          <a:xfrm>
            <a:off x="3733800" y="4941888"/>
            <a:ext cx="406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800" b="1">
                <a:latin typeface="Times New Roman" charset="0"/>
              </a:rPr>
              <a:t>D</a:t>
            </a:r>
            <a:r>
              <a:rPr lang="en-GB" sz="1800">
                <a:latin typeface="Times New Roman" charset="0"/>
              </a:rPr>
              <a:t>.</a:t>
            </a:r>
            <a:endParaRPr lang="en-US" sz="1800">
              <a:latin typeface="Times New Roman" charset="0"/>
            </a:endParaRPr>
          </a:p>
        </p:txBody>
      </p:sp>
      <p:pic>
        <p:nvPicPr>
          <p:cNvPr id="14377" name="Picture 41" descr="P420012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49400" y="3198813"/>
            <a:ext cx="1066800" cy="104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TextBox 39"/>
          <p:cNvSpPr txBox="1"/>
          <p:nvPr/>
        </p:nvSpPr>
        <p:spPr>
          <a:xfrm>
            <a:off x="256943" y="76200"/>
            <a:ext cx="3579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Initial </a:t>
            </a:r>
            <a:r>
              <a:rPr lang="en-US" b="1" dirty="0" err="1" smtClean="0">
                <a:solidFill>
                  <a:srgbClr val="FF0000"/>
                </a:solidFill>
              </a:rPr>
              <a:t>Carotenoid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Characterisation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1" name="Slide Number Placeholder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6228C-D443-834A-85BC-AA23995CAFC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490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828800" y="1400867"/>
            <a:ext cx="6100905" cy="3338200"/>
            <a:chOff x="2265453" y="727327"/>
            <a:chExt cx="6100905" cy="3338200"/>
          </a:xfrm>
        </p:grpSpPr>
        <p:cxnSp>
          <p:nvCxnSpPr>
            <p:cNvPr id="5" name="Straight Connector 4"/>
            <p:cNvCxnSpPr/>
            <p:nvPr/>
          </p:nvCxnSpPr>
          <p:spPr>
            <a:xfrm rot="16200000" flipH="1">
              <a:off x="1493229" y="2065891"/>
              <a:ext cx="2711452" cy="3432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V="1">
              <a:off x="2866117" y="3432605"/>
              <a:ext cx="5500241" cy="617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/>
            <p:cNvSpPr/>
            <p:nvPr/>
          </p:nvSpPr>
          <p:spPr>
            <a:xfrm>
              <a:off x="3080639" y="1602542"/>
              <a:ext cx="326073" cy="1836237"/>
            </a:xfrm>
            <a:prstGeom prst="rect">
              <a:avLst/>
            </a:prstGeom>
            <a:solidFill>
              <a:schemeClr val="accent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507631" y="1600484"/>
              <a:ext cx="326073" cy="183623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934623" y="1598426"/>
              <a:ext cx="326073" cy="183623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61950" y="2083053"/>
              <a:ext cx="326073" cy="1349552"/>
            </a:xfrm>
            <a:prstGeom prst="rect">
              <a:avLst/>
            </a:prstGeom>
            <a:solidFill>
              <a:srgbClr val="F7964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063204" y="1834217"/>
              <a:ext cx="326073" cy="1598388"/>
            </a:xfrm>
            <a:prstGeom prst="rect">
              <a:avLst/>
            </a:prstGeom>
            <a:solidFill>
              <a:srgbClr val="F9CBA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278089" y="1723488"/>
              <a:ext cx="326073" cy="1709117"/>
            </a:xfrm>
            <a:prstGeom prst="rect">
              <a:avLst/>
            </a:prstGeom>
            <a:solidFill>
              <a:srgbClr val="F7964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698550" y="1972324"/>
              <a:ext cx="326073" cy="1460281"/>
            </a:xfrm>
            <a:prstGeom prst="rect">
              <a:avLst/>
            </a:prstGeom>
            <a:solidFill>
              <a:srgbClr val="F9CBA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507631" y="3696195"/>
              <a:ext cx="36189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0m                        20m                    60m</a:t>
              </a:r>
              <a:endParaRPr lang="en-US" dirty="0"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2694499" y="1598426"/>
              <a:ext cx="137294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701022" y="2514535"/>
              <a:ext cx="137294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2265453" y="1422341"/>
              <a:ext cx="457652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100</a:t>
              </a:r>
            </a:p>
            <a:p>
              <a:endParaRPr lang="en-US" sz="1400" dirty="0" smtClean="0"/>
            </a:p>
            <a:p>
              <a:endParaRPr lang="en-US" sz="1400" dirty="0" smtClean="0"/>
            </a:p>
            <a:p>
              <a:endParaRPr lang="en-US" sz="1400" dirty="0" smtClean="0"/>
            </a:p>
            <a:p>
              <a:r>
                <a:rPr lang="en-US" sz="1400" dirty="0" smtClean="0"/>
                <a:t>  50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 rot="16200000">
            <a:off x="923662" y="2594994"/>
            <a:ext cx="1440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% </a:t>
            </a:r>
            <a:r>
              <a:rPr lang="en-US" dirty="0" err="1" smtClean="0"/>
              <a:t>Carotenoid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2038133" y="5015295"/>
            <a:ext cx="217565" cy="613708"/>
            <a:chOff x="1824684" y="4341755"/>
            <a:chExt cx="217565" cy="613708"/>
          </a:xfrm>
        </p:grpSpPr>
        <p:sp>
          <p:nvSpPr>
            <p:cNvPr id="20" name="Rectangle 19"/>
            <p:cNvSpPr/>
            <p:nvPr/>
          </p:nvSpPr>
          <p:spPr>
            <a:xfrm>
              <a:off x="1828800" y="4341755"/>
              <a:ext cx="213449" cy="154450"/>
            </a:xfrm>
            <a:prstGeom prst="rect">
              <a:avLst/>
            </a:prstGeom>
            <a:solidFill>
              <a:srgbClr val="F5A65B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826742" y="4571384"/>
              <a:ext cx="213449" cy="154450"/>
            </a:xfrm>
            <a:prstGeom prst="rect">
              <a:avLst/>
            </a:prstGeom>
            <a:solidFill>
              <a:srgbClr val="F9CBA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824684" y="4801013"/>
              <a:ext cx="213449" cy="154450"/>
            </a:xfrm>
            <a:prstGeom prst="rect">
              <a:avLst/>
            </a:prstGeom>
            <a:solidFill>
              <a:srgbClr val="5D96D8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2395140" y="4920904"/>
            <a:ext cx="4149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HU36 cells incubated with simulated gastric fluid (SGF)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2386560" y="5142871"/>
            <a:ext cx="5433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Carotenoids</a:t>
            </a:r>
            <a:r>
              <a:rPr lang="en-US" sz="1400" dirty="0" smtClean="0"/>
              <a:t> first extracted from HU36 spores and then incubated in SGF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2393994" y="5399162"/>
            <a:ext cx="1865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Symbol" charset="2"/>
                <a:cs typeface="Symbol" charset="2"/>
              </a:rPr>
              <a:t>b</a:t>
            </a:r>
            <a:r>
              <a:rPr lang="en-US" sz="1400" dirty="0" smtClean="0"/>
              <a:t>-carotene as a control</a:t>
            </a:r>
            <a:endParaRPr lang="en-US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3070978" y="692776"/>
            <a:ext cx="3762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Bacillus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Carotenoids</a:t>
            </a:r>
            <a:r>
              <a:rPr lang="en-US" dirty="0" smtClean="0">
                <a:solidFill>
                  <a:srgbClr val="FF0000"/>
                </a:solidFill>
              </a:rPr>
              <a:t> are Gastric Stable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6228C-D443-834A-85BC-AA23995CAFCD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Probiotech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2006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5" name="Object 1"/>
          <p:cNvGraphicFramePr>
            <a:graphicFrameLocks noChangeAspect="1"/>
          </p:cNvGraphicFramePr>
          <p:nvPr/>
        </p:nvGraphicFramePr>
        <p:xfrm>
          <a:off x="0" y="1125538"/>
          <a:ext cx="8964613" cy="424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Chart" r:id="rId4" imgW="6581520" imgH="2886120" progId="Excel.Chart.8">
                  <p:embed/>
                </p:oleObj>
              </mc:Choice>
              <mc:Fallback>
                <p:oleObj name="Chart" r:id="rId4" imgW="6581520" imgH="288612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25538"/>
                        <a:ext cx="8964613" cy="424815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4038600" y="5907088"/>
            <a:ext cx="3124200" cy="80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130000"/>
              </a:lnSpc>
              <a:buClrTx/>
              <a:buFontTx/>
              <a:buNone/>
            </a:pPr>
            <a:r>
              <a:rPr lang="fr-FR" sz="1200" b="1">
                <a:solidFill>
                  <a:srgbClr val="FFFFFF"/>
                </a:solidFill>
                <a:latin typeface="Arial Narrow" charset="0"/>
              </a:rPr>
              <a:t>	D I E T                    </a:t>
            </a:r>
          </a:p>
          <a:p>
            <a:pPr>
              <a:lnSpc>
                <a:spcPct val="130000"/>
              </a:lnSpc>
              <a:buClrTx/>
              <a:buFontTx/>
              <a:buNone/>
            </a:pPr>
            <a:r>
              <a:rPr lang="fr-FR" sz="1200" b="1">
                <a:solidFill>
                  <a:srgbClr val="FFFFFF"/>
                </a:solidFill>
                <a:latin typeface="Arial Narrow" charset="0"/>
              </a:rPr>
              <a:t>  A G R I C U L T U R E</a:t>
            </a:r>
          </a:p>
          <a:p>
            <a:pPr>
              <a:lnSpc>
                <a:spcPct val="130000"/>
              </a:lnSpc>
              <a:buClrTx/>
              <a:buFontTx/>
              <a:buNone/>
            </a:pPr>
            <a:r>
              <a:rPr lang="fr-FR" sz="1200" b="1">
                <a:solidFill>
                  <a:srgbClr val="FFFFFF"/>
                </a:solidFill>
                <a:latin typeface="Arial Narrow" charset="0"/>
              </a:rPr>
              <a:t>	  E N V I R O N M E N T</a:t>
            </a:r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1042988" y="115888"/>
            <a:ext cx="7058025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solidFill>
                  <a:srgbClr val="FF0000"/>
                </a:solidFill>
              </a:rPr>
              <a:t>IN VIVO</a:t>
            </a:r>
            <a:r>
              <a:rPr lang="en-GB" sz="2000" b="1" dirty="0">
                <a:solidFill>
                  <a:srgbClr val="FF0000"/>
                </a:solidFill>
              </a:rPr>
              <a:t> </a:t>
            </a:r>
            <a:r>
              <a:rPr lang="en-GB" sz="2000" b="1" dirty="0" smtClean="0">
                <a:solidFill>
                  <a:srgbClr val="FF0000"/>
                </a:solidFill>
              </a:rPr>
              <a:t>BIOAVAILIBILITY RESULTS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-36513" y="793750"/>
            <a:ext cx="9251951" cy="3603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marL="176213" indent="-176213">
              <a:spcBef>
                <a:spcPts val="450"/>
              </a:spcBef>
              <a:buFont typeface="Arial" charset="0"/>
              <a:buChar char="•"/>
              <a:tabLst>
                <a:tab pos="176213" algn="l"/>
                <a:tab pos="1090613" algn="l"/>
                <a:tab pos="2005013" algn="l"/>
                <a:tab pos="2919413" algn="l"/>
                <a:tab pos="3833813" algn="l"/>
                <a:tab pos="4748213" algn="l"/>
                <a:tab pos="5662613" algn="l"/>
                <a:tab pos="6577013" algn="l"/>
                <a:tab pos="7491413" algn="l"/>
                <a:tab pos="8405813" algn="l"/>
                <a:tab pos="9320213" algn="l"/>
                <a:tab pos="10234613" algn="l"/>
              </a:tabLst>
            </a:pPr>
            <a:r>
              <a:rPr lang="en-GB" b="1">
                <a:solidFill>
                  <a:srgbClr val="000000"/>
                </a:solidFill>
              </a:rPr>
              <a:t>Bioavailability </a:t>
            </a:r>
            <a:r>
              <a:rPr lang="en-GB">
                <a:solidFill>
                  <a:srgbClr val="000000"/>
                </a:solidFill>
              </a:rPr>
              <a:t>= % of carotenoids recovered in plasma + liver + adipose tissue in rats</a:t>
            </a:r>
          </a:p>
        </p:txBody>
      </p:sp>
      <p:pic>
        <p:nvPicPr>
          <p:cNvPr id="2151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t="15915" r="17380" b="15915"/>
          <a:stretch>
            <a:fillRect/>
          </a:stretch>
        </p:blipFill>
        <p:spPr bwMode="auto">
          <a:xfrm>
            <a:off x="1831975" y="3141663"/>
            <a:ext cx="865188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7392" t="15915" r="17380" b="1591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151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3" t="15915" r="14313" b="15915"/>
          <a:stretch>
            <a:fillRect/>
          </a:stretch>
        </p:blipFill>
        <p:spPr bwMode="auto">
          <a:xfrm>
            <a:off x="2840038" y="2420938"/>
            <a:ext cx="865187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7523" t="15915" r="14313" b="1591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151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3" t="16074" r="14613" b="16074"/>
          <a:stretch>
            <a:fillRect/>
          </a:stretch>
        </p:blipFill>
        <p:spPr bwMode="auto">
          <a:xfrm>
            <a:off x="785813" y="3213100"/>
            <a:ext cx="898525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4613" t="16074" r="14613" b="1607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1516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3" t="16074" r="14613" b="16074"/>
          <a:stretch>
            <a:fillRect/>
          </a:stretch>
        </p:blipFill>
        <p:spPr bwMode="auto">
          <a:xfrm>
            <a:off x="3848100" y="3357563"/>
            <a:ext cx="936625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4613" t="16074" r="14613" b="1607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1517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3" t="15915" r="15663" b="15915"/>
          <a:stretch>
            <a:fillRect/>
          </a:stretch>
        </p:blipFill>
        <p:spPr bwMode="auto">
          <a:xfrm>
            <a:off x="4352925" y="1412875"/>
            <a:ext cx="936625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6173" t="15915" r="15663" b="1591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1518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3" t="15915" r="17523" b="15915"/>
          <a:stretch>
            <a:fillRect/>
          </a:stretch>
        </p:blipFill>
        <p:spPr bwMode="auto">
          <a:xfrm>
            <a:off x="6369050" y="1412875"/>
            <a:ext cx="863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4313" t="15915" r="17523" b="1591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1519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3" t="15915" r="15663" b="15915"/>
          <a:stretch>
            <a:fillRect/>
          </a:stretch>
        </p:blipFill>
        <p:spPr bwMode="auto">
          <a:xfrm>
            <a:off x="6945313" y="2605088"/>
            <a:ext cx="865187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6173" t="15915" r="15663" b="1591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1520" name="Picture 1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3" t="15915" r="14313" b="15915"/>
          <a:stretch>
            <a:fillRect/>
          </a:stretch>
        </p:blipFill>
        <p:spPr bwMode="auto">
          <a:xfrm>
            <a:off x="7991475" y="2070100"/>
            <a:ext cx="863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7523" t="15915" r="14313" b="1591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1521" name="Picture 1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" t="82028" r="5264" b="-3969"/>
          <a:stretch>
            <a:fillRect/>
          </a:stretch>
        </p:blipFill>
        <p:spPr bwMode="auto">
          <a:xfrm>
            <a:off x="679450" y="1301750"/>
            <a:ext cx="2447925" cy="54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49" t="82028" r="5264" b="-396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1522" name="Text Box 18"/>
          <p:cNvSpPr txBox="1">
            <a:spLocks noChangeArrowheads="1"/>
          </p:cNvSpPr>
          <p:nvPr/>
        </p:nvSpPr>
        <p:spPr bwMode="auto">
          <a:xfrm>
            <a:off x="250825" y="5237163"/>
            <a:ext cx="94329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60000"/>
              </a:lnSpc>
              <a:spcBef>
                <a:spcPts val="1000"/>
              </a:spcBef>
              <a:buClrTx/>
              <a:buFontTx/>
              <a:buNone/>
            </a:pPr>
            <a:r>
              <a:rPr lang="fr-FR" sz="2000" b="1" i="1"/>
              <a:t>Bacterial carotenoids are  bioavailable </a:t>
            </a:r>
            <a:r>
              <a:rPr lang="fr-FR" sz="1600" b="1" i="1"/>
              <a:t>(HU36&gt;GB1)</a:t>
            </a:r>
          </a:p>
        </p:txBody>
      </p:sp>
      <p:sp>
        <p:nvSpPr>
          <p:cNvPr id="21523" name="Text Box 19"/>
          <p:cNvSpPr txBox="1">
            <a:spLocks noChangeArrowheads="1"/>
          </p:cNvSpPr>
          <p:nvPr/>
        </p:nvSpPr>
        <p:spPr bwMode="auto">
          <a:xfrm>
            <a:off x="3348038" y="5516563"/>
            <a:ext cx="94329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60000"/>
              </a:lnSpc>
              <a:spcBef>
                <a:spcPts val="1250"/>
              </a:spcBef>
              <a:buClrTx/>
              <a:buFontTx/>
              <a:buNone/>
            </a:pPr>
            <a:r>
              <a:rPr lang="fr-FR" sz="2000" b="1" i="1"/>
              <a:t>mainly recovered in liver and adipose tissue</a:t>
            </a:r>
          </a:p>
        </p:txBody>
      </p:sp>
    </p:spTree>
    <p:extLst>
      <p:ext uri="{BB962C8B-B14F-4D97-AF65-F5344CB8AC3E}">
        <p14:creationId xmlns:p14="http://schemas.microsoft.com/office/powerpoint/2010/main" val="217981844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1042988" y="115888"/>
            <a:ext cx="7058025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dirty="0">
                <a:solidFill>
                  <a:srgbClr val="000000"/>
                </a:solidFill>
              </a:rPr>
              <a:t>CONCLUSIONS </a:t>
            </a:r>
          </a:p>
        </p:txBody>
      </p:sp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1042988" y="3140075"/>
            <a:ext cx="7058025" cy="64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2000" b="1" dirty="0" err="1">
                <a:solidFill>
                  <a:srgbClr val="FF3300"/>
                </a:solidFill>
              </a:rPr>
              <a:t>Bacterial</a:t>
            </a:r>
            <a:r>
              <a:rPr lang="fr-FR" sz="2000" b="1" dirty="0">
                <a:solidFill>
                  <a:srgbClr val="FF3300"/>
                </a:solidFill>
              </a:rPr>
              <a:t> </a:t>
            </a:r>
            <a:r>
              <a:rPr lang="fr-FR" sz="2000" b="1" dirty="0" err="1">
                <a:solidFill>
                  <a:srgbClr val="FF3300"/>
                </a:solidFill>
              </a:rPr>
              <a:t>carotenoids</a:t>
            </a:r>
            <a:r>
              <a:rPr lang="fr-FR" sz="2000" b="1" dirty="0">
                <a:solidFill>
                  <a:srgbClr val="000000"/>
                </a:solidFill>
              </a:rPr>
              <a:t> are </a:t>
            </a:r>
            <a:br>
              <a:rPr lang="fr-FR" sz="2000" b="1" dirty="0">
                <a:solidFill>
                  <a:srgbClr val="000000"/>
                </a:solidFill>
              </a:rPr>
            </a:br>
            <a:r>
              <a:rPr lang="fr-FR" sz="800" b="1" dirty="0">
                <a:solidFill>
                  <a:srgbClr val="000000"/>
                </a:solidFill>
              </a:rPr>
              <a:t/>
            </a:r>
            <a:br>
              <a:rPr lang="fr-FR" sz="800" b="1" dirty="0">
                <a:solidFill>
                  <a:srgbClr val="000000"/>
                </a:solidFill>
              </a:rPr>
            </a:br>
            <a:r>
              <a:rPr lang="fr-FR" sz="2000" b="1" dirty="0">
                <a:solidFill>
                  <a:srgbClr val="000000"/>
                </a:solidFill>
              </a:rPr>
              <a:t>- </a:t>
            </a:r>
            <a:r>
              <a:rPr lang="fr-FR" sz="2000" b="1" dirty="0">
                <a:solidFill>
                  <a:srgbClr val="FF3300"/>
                </a:solidFill>
              </a:rPr>
              <a:t>more stable</a:t>
            </a:r>
            <a:br>
              <a:rPr lang="fr-FR" sz="2000" b="1" dirty="0">
                <a:solidFill>
                  <a:srgbClr val="FF3300"/>
                </a:solidFill>
              </a:rPr>
            </a:br>
            <a:r>
              <a:rPr lang="fr-FR" sz="2000" b="1" dirty="0" err="1">
                <a:solidFill>
                  <a:srgbClr val="000000"/>
                </a:solidFill>
              </a:rPr>
              <a:t>than</a:t>
            </a:r>
            <a:r>
              <a:rPr lang="fr-FR" sz="2000" b="1" dirty="0">
                <a:solidFill>
                  <a:srgbClr val="000000"/>
                </a:solidFill>
              </a:rPr>
              <a:t> standard </a:t>
            </a:r>
            <a:r>
              <a:rPr lang="fr-FR" sz="2000" b="1" dirty="0" err="1">
                <a:solidFill>
                  <a:srgbClr val="000000"/>
                </a:solidFill>
              </a:rPr>
              <a:t>carotenoids</a:t>
            </a:r>
            <a:r>
              <a:rPr lang="fr-FR" sz="2000" b="1" dirty="0">
                <a:solidFill>
                  <a:srgbClr val="000000"/>
                </a:solidFill>
              </a:rPr>
              <a:t/>
            </a:r>
            <a:br>
              <a:rPr lang="fr-FR" sz="2000" b="1" dirty="0">
                <a:solidFill>
                  <a:srgbClr val="000000"/>
                </a:solidFill>
              </a:rPr>
            </a:br>
            <a:r>
              <a:rPr lang="fr-FR" b="1" dirty="0">
                <a:solidFill>
                  <a:srgbClr val="000000"/>
                </a:solidFill>
              </a:rPr>
              <a:t>(</a:t>
            </a:r>
            <a:r>
              <a:rPr lang="fr-FR" b="1" dirty="0" err="1">
                <a:solidFill>
                  <a:srgbClr val="000000"/>
                </a:solidFill>
              </a:rPr>
              <a:t>towards</a:t>
            </a:r>
            <a:r>
              <a:rPr lang="fr-FR" b="1" dirty="0">
                <a:solidFill>
                  <a:srgbClr val="000000"/>
                </a:solidFill>
              </a:rPr>
              <a:t> </a:t>
            </a:r>
            <a:r>
              <a:rPr lang="fr-FR" b="1" dirty="0" err="1">
                <a:solidFill>
                  <a:srgbClr val="000000"/>
                </a:solidFill>
              </a:rPr>
              <a:t>dietary</a:t>
            </a:r>
            <a:r>
              <a:rPr lang="fr-FR" b="1" dirty="0">
                <a:solidFill>
                  <a:srgbClr val="000000"/>
                </a:solidFill>
              </a:rPr>
              <a:t> </a:t>
            </a:r>
            <a:r>
              <a:rPr lang="fr-FR" b="1" dirty="0" err="1">
                <a:solidFill>
                  <a:srgbClr val="000000"/>
                </a:solidFill>
              </a:rPr>
              <a:t>iron</a:t>
            </a:r>
            <a:r>
              <a:rPr lang="fr-FR" b="1" dirty="0">
                <a:solidFill>
                  <a:srgbClr val="000000"/>
                </a:solidFill>
              </a:rPr>
              <a:t> in </a:t>
            </a:r>
            <a:r>
              <a:rPr lang="fr-FR" b="1" dirty="0" err="1">
                <a:solidFill>
                  <a:srgbClr val="000000"/>
                </a:solidFill>
              </a:rPr>
              <a:t>micellar</a:t>
            </a:r>
            <a:r>
              <a:rPr lang="fr-FR" b="1" dirty="0">
                <a:solidFill>
                  <a:srgbClr val="000000"/>
                </a:solidFill>
              </a:rPr>
              <a:t> system)</a:t>
            </a:r>
            <a:br>
              <a:rPr lang="fr-FR" b="1" dirty="0">
                <a:solidFill>
                  <a:srgbClr val="000000"/>
                </a:solidFill>
              </a:rPr>
            </a:br>
            <a:r>
              <a:rPr lang="fr-FR" sz="2000" b="1" dirty="0">
                <a:solidFill>
                  <a:srgbClr val="000000"/>
                </a:solidFill>
              </a:rPr>
              <a:t/>
            </a:r>
            <a:br>
              <a:rPr lang="fr-FR" sz="2000" b="1" dirty="0">
                <a:solidFill>
                  <a:srgbClr val="000000"/>
                </a:solidFill>
              </a:rPr>
            </a:br>
            <a:r>
              <a:rPr lang="fr-FR" sz="2000" b="1" dirty="0">
                <a:solidFill>
                  <a:srgbClr val="000000"/>
                </a:solidFill>
              </a:rPr>
              <a:t>- </a:t>
            </a:r>
            <a:r>
              <a:rPr lang="fr-FR" sz="2000" b="1" dirty="0" err="1">
                <a:solidFill>
                  <a:srgbClr val="FF3300"/>
                </a:solidFill>
              </a:rPr>
              <a:t>better</a:t>
            </a:r>
            <a:r>
              <a:rPr lang="fr-FR" sz="2000" b="1" dirty="0">
                <a:solidFill>
                  <a:srgbClr val="FF3300"/>
                </a:solidFill>
              </a:rPr>
              <a:t> </a:t>
            </a:r>
            <a:r>
              <a:rPr lang="fr-FR" sz="2000" b="1" dirty="0" err="1">
                <a:solidFill>
                  <a:srgbClr val="FF3300"/>
                </a:solidFill>
              </a:rPr>
              <a:t>antioxidants</a:t>
            </a:r>
            <a:r>
              <a:rPr lang="fr-FR" sz="2000" b="1" dirty="0">
                <a:solidFill>
                  <a:srgbClr val="FF3300"/>
                </a:solidFill>
              </a:rPr>
              <a:t/>
            </a:r>
            <a:br>
              <a:rPr lang="fr-FR" sz="2000" b="1" dirty="0">
                <a:solidFill>
                  <a:srgbClr val="FF3300"/>
                </a:solidFill>
              </a:rPr>
            </a:br>
            <a:r>
              <a:rPr lang="fr-FR" sz="2000" b="1" dirty="0" err="1">
                <a:solidFill>
                  <a:srgbClr val="000000"/>
                </a:solidFill>
              </a:rPr>
              <a:t>than</a:t>
            </a:r>
            <a:r>
              <a:rPr lang="fr-FR" sz="2000" b="1" dirty="0">
                <a:solidFill>
                  <a:srgbClr val="000000"/>
                </a:solidFill>
              </a:rPr>
              <a:t> standard </a:t>
            </a:r>
            <a:r>
              <a:rPr lang="fr-FR" sz="2000" b="1" dirty="0" err="1">
                <a:solidFill>
                  <a:srgbClr val="000000"/>
                </a:solidFill>
              </a:rPr>
              <a:t>carotenoids</a:t>
            </a:r>
            <a:r>
              <a:rPr lang="fr-FR" sz="2000" b="1" dirty="0">
                <a:solidFill>
                  <a:srgbClr val="000000"/>
                </a:solidFill>
              </a:rPr>
              <a:t/>
            </a:r>
            <a:br>
              <a:rPr lang="fr-FR" sz="2000" b="1" dirty="0">
                <a:solidFill>
                  <a:srgbClr val="000000"/>
                </a:solidFill>
              </a:rPr>
            </a:br>
            <a:r>
              <a:rPr lang="fr-FR" sz="2000" b="1" dirty="0">
                <a:solidFill>
                  <a:srgbClr val="000000"/>
                </a:solidFill>
              </a:rPr>
              <a:t/>
            </a:r>
            <a:br>
              <a:rPr lang="fr-FR" sz="2000" b="1" dirty="0">
                <a:solidFill>
                  <a:srgbClr val="000000"/>
                </a:solidFill>
              </a:rPr>
            </a:br>
            <a:endParaRPr lang="fr-FR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79530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5781" y="134938"/>
            <a:ext cx="701287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QPS Species of </a:t>
            </a:r>
            <a:r>
              <a:rPr lang="en-US" sz="2800" b="1" i="1" dirty="0" smtClean="0">
                <a:solidFill>
                  <a:srgbClr val="FF0000"/>
                </a:solidFill>
              </a:rPr>
              <a:t>Bacillus</a:t>
            </a:r>
            <a:r>
              <a:rPr lang="en-US" sz="2800" b="1" dirty="0" smtClean="0">
                <a:solidFill>
                  <a:srgbClr val="FF0000"/>
                </a:solidFill>
              </a:rPr>
              <a:t> that carry Carotenoids</a:t>
            </a:r>
          </a:p>
          <a:p>
            <a:endParaRPr lang="en-US" i="1" dirty="0" smtClean="0"/>
          </a:p>
          <a:p>
            <a:r>
              <a:rPr lang="en-US" i="1" dirty="0" smtClean="0"/>
              <a:t>Bacillus </a:t>
            </a:r>
            <a:r>
              <a:rPr lang="en-US" i="1" dirty="0" err="1" smtClean="0"/>
              <a:t>megaterium</a:t>
            </a:r>
            <a:r>
              <a:rPr lang="en-US" i="1" dirty="0" smtClean="0"/>
              <a:t> (Yellow/Orange) </a:t>
            </a:r>
            <a:r>
              <a:rPr lang="en-US" dirty="0" smtClean="0"/>
              <a:t>and </a:t>
            </a:r>
            <a:r>
              <a:rPr lang="en-US" i="1" dirty="0" smtClean="0"/>
              <a:t>Bacillus </a:t>
            </a:r>
            <a:r>
              <a:rPr lang="en-US" i="1" dirty="0" err="1" smtClean="0"/>
              <a:t>pumilus</a:t>
            </a:r>
            <a:r>
              <a:rPr lang="en-US" i="1" dirty="0" smtClean="0"/>
              <a:t> (red)</a:t>
            </a:r>
          </a:p>
          <a:p>
            <a:endParaRPr lang="en-US" sz="1400" i="1" dirty="0" smtClean="0"/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FF0000"/>
                </a:solidFill>
              </a:rPr>
              <a:t>Use for </a:t>
            </a:r>
            <a:r>
              <a:rPr lang="en-US" sz="1400" dirty="0" smtClean="0">
                <a:solidFill>
                  <a:srgbClr val="FF0000"/>
                </a:solidFill>
              </a:rPr>
              <a:t>prevention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of </a:t>
            </a:r>
            <a:r>
              <a:rPr lang="en-US" sz="1400" dirty="0" err="1" smtClean="0">
                <a:solidFill>
                  <a:srgbClr val="FF0000"/>
                </a:solidFill>
              </a:rPr>
              <a:t>CardioVascular</a:t>
            </a:r>
            <a:r>
              <a:rPr lang="en-US" sz="1400" dirty="0" smtClean="0">
                <a:solidFill>
                  <a:srgbClr val="FF0000"/>
                </a:solidFill>
              </a:rPr>
              <a:t> Disease (CVD)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FF0000"/>
                </a:solidFill>
              </a:rPr>
              <a:t>Potential anti-cancer agent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FF0000"/>
                </a:solidFill>
              </a:rPr>
              <a:t>Iron deficiency since carotenoids enhance iron uptake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367" y="2073930"/>
            <a:ext cx="4773379" cy="10809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367" y="3336482"/>
            <a:ext cx="5195328" cy="17654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5799" y="5101966"/>
            <a:ext cx="6163347" cy="149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8453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12024" y="388101"/>
            <a:ext cx="4797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</a:rPr>
              <a:t>Bacillus</a:t>
            </a:r>
            <a:r>
              <a:rPr lang="en-US" sz="2400" b="1" dirty="0" smtClean="0">
                <a:solidFill>
                  <a:srgbClr val="FF0000"/>
                </a:solidFill>
              </a:rPr>
              <a:t> species are gut commensals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7433" y="1407750"/>
            <a:ext cx="679934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Found in the human gut at ~10</a:t>
            </a:r>
            <a:r>
              <a:rPr lang="en-US" baseline="30000" dirty="0" smtClean="0"/>
              <a:t>4</a:t>
            </a:r>
            <a:r>
              <a:rPr lang="en-US" dirty="0" smtClean="0"/>
              <a:t> spores/g of feces</a:t>
            </a:r>
          </a:p>
          <a:p>
            <a:endParaRPr lang="en-US" dirty="0" smtClean="0"/>
          </a:p>
          <a:p>
            <a:r>
              <a:rPr lang="en-US" dirty="0" smtClean="0"/>
              <a:t>Recovered from </a:t>
            </a:r>
            <a:r>
              <a:rPr lang="en-US" dirty="0" err="1" smtClean="0"/>
              <a:t>ileal</a:t>
            </a:r>
            <a:r>
              <a:rPr lang="en-US" dirty="0" smtClean="0"/>
              <a:t> biopsies</a:t>
            </a:r>
          </a:p>
          <a:p>
            <a:endParaRPr lang="en-US" dirty="0" smtClean="0"/>
          </a:p>
          <a:p>
            <a:r>
              <a:rPr lang="en-US" dirty="0" smtClean="0"/>
              <a:t>30% of the gut flora are spore formers</a:t>
            </a:r>
          </a:p>
          <a:p>
            <a:endParaRPr lang="en-US" dirty="0" smtClean="0"/>
          </a:p>
          <a:p>
            <a:r>
              <a:rPr lang="en-US" dirty="0" smtClean="0"/>
              <a:t>Most Bacilli produce bile salt hydrolase</a:t>
            </a:r>
          </a:p>
          <a:p>
            <a:endParaRPr lang="en-US" dirty="0" smtClean="0"/>
          </a:p>
          <a:p>
            <a:r>
              <a:rPr lang="en-US" dirty="0" smtClean="0"/>
              <a:t>Some species have evolved into pathogens (</a:t>
            </a:r>
            <a:r>
              <a:rPr lang="en-US" i="1" dirty="0" smtClean="0"/>
              <a:t>B. </a:t>
            </a:r>
            <a:r>
              <a:rPr lang="en-US" i="1" dirty="0" err="1" smtClean="0"/>
              <a:t>anthracis</a:t>
            </a:r>
            <a:r>
              <a:rPr lang="en-US" i="1" dirty="0" smtClean="0"/>
              <a:t> </a:t>
            </a:r>
            <a:r>
              <a:rPr lang="en-US" dirty="0" smtClean="0"/>
              <a:t>and </a:t>
            </a:r>
            <a:r>
              <a:rPr lang="en-US" i="1" dirty="0" smtClean="0"/>
              <a:t>B. cere</a:t>
            </a:r>
            <a:r>
              <a:rPr lang="en-US" dirty="0" smtClean="0"/>
              <a:t>us)</a:t>
            </a:r>
          </a:p>
          <a:p>
            <a:endParaRPr lang="en-US" dirty="0"/>
          </a:p>
          <a:p>
            <a:r>
              <a:rPr lang="en-US" dirty="0" smtClean="0"/>
              <a:t>Can persist for up to 1 month in the gut of the mouse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618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898989"/>
                </a:solidFill>
              </a:rPr>
              <a:t>Probiotech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93D43860-4EB3-A14F-99E2-C628679957DE}" type="slidenum">
              <a:rPr lang="en-US">
                <a:solidFill>
                  <a:srgbClr val="898989"/>
                </a:solidFill>
              </a:rPr>
              <a:pPr/>
              <a:t>2</a:t>
            </a:fld>
            <a:endParaRPr lang="en-US">
              <a:solidFill>
                <a:srgbClr val="898989"/>
              </a:solidFill>
            </a:endParaRPr>
          </a:p>
        </p:txBody>
      </p:sp>
      <p:sp>
        <p:nvSpPr>
          <p:cNvPr id="16388" name="TextBox 5"/>
          <p:cNvSpPr txBox="1">
            <a:spLocks noChangeArrowheads="1"/>
          </p:cNvSpPr>
          <p:nvPr/>
        </p:nvSpPr>
        <p:spPr bwMode="auto">
          <a:xfrm>
            <a:off x="1797873" y="1554002"/>
            <a:ext cx="485755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buFontTx/>
              <a:buAutoNum type="arabicPeriod"/>
            </a:pPr>
            <a:r>
              <a:rPr lang="en-US" sz="2000" dirty="0"/>
              <a:t>Sporulation in </a:t>
            </a:r>
            <a:r>
              <a:rPr lang="en-US" sz="2000" i="1" dirty="0"/>
              <a:t>Bacilli</a:t>
            </a:r>
          </a:p>
          <a:p>
            <a:pPr>
              <a:buFontTx/>
              <a:buAutoNum type="arabicPeriod"/>
            </a:pPr>
            <a:endParaRPr lang="en-US" sz="2000" dirty="0"/>
          </a:p>
          <a:p>
            <a:pPr>
              <a:buFontTx/>
              <a:buAutoNum type="arabicPeriod"/>
            </a:pPr>
            <a:r>
              <a:rPr lang="en-US" sz="2000" dirty="0"/>
              <a:t>Use </a:t>
            </a:r>
            <a:r>
              <a:rPr lang="en-US" sz="2000" dirty="0" smtClean="0"/>
              <a:t>of Bacillus spores as </a:t>
            </a:r>
            <a:r>
              <a:rPr lang="en-US" sz="2000" dirty="0"/>
              <a:t>probiotics</a:t>
            </a:r>
          </a:p>
          <a:p>
            <a:pPr>
              <a:buFontTx/>
              <a:buAutoNum type="arabicPeriod"/>
            </a:pPr>
            <a:endParaRPr lang="en-US" sz="2000" dirty="0"/>
          </a:p>
          <a:p>
            <a:pPr>
              <a:buFontTx/>
              <a:buAutoNum type="arabicPeriod"/>
            </a:pPr>
            <a:r>
              <a:rPr lang="en-US" sz="2000" dirty="0" smtClean="0"/>
              <a:t>How do they work?</a:t>
            </a:r>
          </a:p>
          <a:p>
            <a:pPr>
              <a:buFontTx/>
              <a:buAutoNum type="arabicPeriod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498226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/>
          <a:srcRect l="3317"/>
          <a:stretch>
            <a:fillRect/>
          </a:stretch>
        </p:blipFill>
        <p:spPr bwMode="auto">
          <a:xfrm>
            <a:off x="568623" y="2537244"/>
            <a:ext cx="6154742" cy="3124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684867" y="529455"/>
            <a:ext cx="607399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  <a:latin typeface="Verdana" charset="0"/>
                <a:ea typeface="Verdana" charset="0"/>
                <a:cs typeface="Verdana" charset="0"/>
              </a:rPr>
              <a:t> Analysis of Spore Counts in Faeces Shows More</a:t>
            </a:r>
          </a:p>
          <a:p>
            <a:r>
              <a:rPr lang="en-GB" sz="1600" b="1" dirty="0">
                <a:solidFill>
                  <a:srgbClr val="FF0000"/>
                </a:solidFill>
                <a:latin typeface="Verdana" charset="0"/>
                <a:ea typeface="Verdana" charset="0"/>
                <a:cs typeface="Verdana" charset="0"/>
              </a:rPr>
              <a:t>Spores Excreted than Inoculated by a Factor of 3-6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53298" y="3691467"/>
            <a:ext cx="21049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No. of heat-resistant spores in </a:t>
            </a:r>
            <a:r>
              <a:rPr lang="en-US" sz="1000" dirty="0" err="1" smtClean="0"/>
              <a:t>faeces</a:t>
            </a:r>
            <a:endParaRPr lang="en-US" sz="1000" dirty="0"/>
          </a:p>
        </p:txBody>
      </p:sp>
      <p:sp>
        <p:nvSpPr>
          <p:cNvPr id="5" name="TextBox 4"/>
          <p:cNvSpPr txBox="1"/>
          <p:nvPr/>
        </p:nvSpPr>
        <p:spPr>
          <a:xfrm>
            <a:off x="2185618" y="1524000"/>
            <a:ext cx="51197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Individual mice given single dose of spores and shed </a:t>
            </a:r>
          </a:p>
          <a:p>
            <a:r>
              <a:rPr lang="en-US" dirty="0" smtClean="0"/>
              <a:t>heat-resistant </a:t>
            </a:r>
            <a:r>
              <a:rPr lang="en-US" dirty="0" err="1" smtClean="0"/>
              <a:t>cfu</a:t>
            </a:r>
            <a:r>
              <a:rPr lang="en-US" dirty="0" smtClean="0"/>
              <a:t> determined in </a:t>
            </a:r>
            <a:r>
              <a:rPr lang="en-US" dirty="0" err="1" smtClean="0"/>
              <a:t>faeces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6228C-D443-834A-85BC-AA23995CAFCD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Probiotech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8142" y="2899660"/>
            <a:ext cx="1838658" cy="137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025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52"/>
          <p:cNvGrpSpPr>
            <a:grpSpLocks noChangeAspect="1"/>
          </p:cNvGrpSpPr>
          <p:nvPr/>
        </p:nvGrpSpPr>
        <p:grpSpPr bwMode="auto">
          <a:xfrm>
            <a:off x="704850" y="1371600"/>
            <a:ext cx="6508750" cy="1809750"/>
            <a:chOff x="3650" y="4870"/>
            <a:chExt cx="6626" cy="1977"/>
          </a:xfrm>
        </p:grpSpPr>
        <p:grpSp>
          <p:nvGrpSpPr>
            <p:cNvPr id="22557" name="Group 53"/>
            <p:cNvGrpSpPr>
              <a:grpSpLocks noChangeAspect="1"/>
            </p:cNvGrpSpPr>
            <p:nvPr/>
          </p:nvGrpSpPr>
          <p:grpSpPr bwMode="auto">
            <a:xfrm>
              <a:off x="3650" y="4870"/>
              <a:ext cx="6626" cy="284"/>
              <a:chOff x="3650" y="4870"/>
              <a:chExt cx="6626" cy="284"/>
            </a:xfrm>
          </p:grpSpPr>
          <p:sp>
            <p:nvSpPr>
              <p:cNvPr id="22578" name="Text Box 54"/>
              <p:cNvSpPr txBox="1">
                <a:spLocks noChangeAspect="1" noChangeArrowheads="1"/>
              </p:cNvSpPr>
              <p:nvPr/>
            </p:nvSpPr>
            <p:spPr bwMode="auto">
              <a:xfrm>
                <a:off x="5741" y="4870"/>
                <a:ext cx="4535" cy="283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200" b="1" dirty="0" smtClean="0">
                    <a:solidFill>
                      <a:srgbClr val="000000"/>
                    </a:solidFill>
                    <a:latin typeface="Arial" charset="0"/>
                  </a:rPr>
                  <a:t>Foreign gene</a:t>
                </a:r>
                <a:endParaRPr lang="en-US" sz="1200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2579" name="Text Box 55"/>
              <p:cNvSpPr txBox="1">
                <a:spLocks noChangeAspect="1" noChangeArrowheads="1"/>
              </p:cNvSpPr>
              <p:nvPr/>
            </p:nvSpPr>
            <p:spPr bwMode="auto">
              <a:xfrm>
                <a:off x="3650" y="4871"/>
                <a:ext cx="2082" cy="283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200" b="1" dirty="0" smtClean="0">
                    <a:solidFill>
                      <a:srgbClr val="000000"/>
                    </a:solidFill>
                    <a:latin typeface="Arial" charset="0"/>
                  </a:rPr>
                  <a:t>Bacillus gene</a:t>
                </a:r>
                <a:endParaRPr lang="en-US" sz="1200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22558" name="Text Box 56"/>
            <p:cNvSpPr txBox="1">
              <a:spLocks noChangeAspect="1" noChangeArrowheads="1"/>
            </p:cNvSpPr>
            <p:nvPr/>
          </p:nvSpPr>
          <p:spPr bwMode="auto">
            <a:xfrm>
              <a:off x="4898" y="5459"/>
              <a:ext cx="3402" cy="28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559 bp</a:t>
              </a:r>
            </a:p>
          </p:txBody>
        </p:sp>
        <p:sp>
          <p:nvSpPr>
            <p:cNvPr id="22559" name="Text Box 57" descr="Light downward diagonal"/>
            <p:cNvSpPr txBox="1">
              <a:spLocks noChangeAspect="1" noChangeArrowheads="1"/>
            </p:cNvSpPr>
            <p:nvPr/>
          </p:nvSpPr>
          <p:spPr bwMode="auto">
            <a:xfrm>
              <a:off x="4610" y="5458"/>
              <a:ext cx="283" cy="283"/>
            </a:xfrm>
            <a:prstGeom prst="rect">
              <a:avLst/>
            </a:prstGeom>
            <a:pattFill prst="ltDn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endParaRPr lang="en-US" sz="12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2560" name="Text Box 58"/>
            <p:cNvSpPr txBox="1">
              <a:spLocks noChangeAspect="1" noChangeArrowheads="1"/>
            </p:cNvSpPr>
            <p:nvPr/>
          </p:nvSpPr>
          <p:spPr bwMode="auto">
            <a:xfrm>
              <a:off x="5471" y="6273"/>
              <a:ext cx="2835" cy="28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466 bp</a:t>
              </a:r>
            </a:p>
          </p:txBody>
        </p:sp>
        <p:sp>
          <p:nvSpPr>
            <p:cNvPr id="22561" name="Text Box 59" descr="Light downward diagonal"/>
            <p:cNvSpPr txBox="1">
              <a:spLocks noChangeAspect="1" noChangeArrowheads="1"/>
            </p:cNvSpPr>
            <p:nvPr/>
          </p:nvSpPr>
          <p:spPr bwMode="auto">
            <a:xfrm>
              <a:off x="5183" y="6272"/>
              <a:ext cx="283" cy="283"/>
            </a:xfrm>
            <a:prstGeom prst="rect">
              <a:avLst/>
            </a:prstGeom>
            <a:pattFill prst="ltDn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endParaRPr lang="en-US" sz="1200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22562" name="Group 60"/>
            <p:cNvGrpSpPr>
              <a:grpSpLocks noChangeAspect="1"/>
            </p:cNvGrpSpPr>
            <p:nvPr/>
          </p:nvGrpSpPr>
          <p:grpSpPr bwMode="auto">
            <a:xfrm>
              <a:off x="7730" y="5741"/>
              <a:ext cx="1080" cy="283"/>
              <a:chOff x="7730" y="5741"/>
              <a:chExt cx="1080" cy="283"/>
            </a:xfrm>
          </p:grpSpPr>
          <p:sp>
            <p:nvSpPr>
              <p:cNvPr id="22575" name="Rectangle 61"/>
              <p:cNvSpPr>
                <a:spLocks noChangeAspect="1" noChangeArrowheads="1"/>
              </p:cNvSpPr>
              <p:nvPr/>
            </p:nvSpPr>
            <p:spPr bwMode="auto">
              <a:xfrm>
                <a:off x="8018" y="5819"/>
                <a:ext cx="283" cy="85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22576" name="Line 62"/>
              <p:cNvSpPr>
                <a:spLocks noChangeAspect="1" noChangeShapeType="1"/>
              </p:cNvSpPr>
              <p:nvPr/>
            </p:nvSpPr>
            <p:spPr bwMode="auto">
              <a:xfrm flipH="1">
                <a:off x="7730" y="5859"/>
                <a:ext cx="283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77" name="Text Box 63"/>
              <p:cNvSpPr txBox="1">
                <a:spLocks noChangeAspect="1" noChangeArrowheads="1"/>
              </p:cNvSpPr>
              <p:nvPr/>
            </p:nvSpPr>
            <p:spPr bwMode="auto">
              <a:xfrm>
                <a:off x="8330" y="5741"/>
                <a:ext cx="480" cy="28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200">
                    <a:solidFill>
                      <a:srgbClr val="000000"/>
                    </a:solidFill>
                    <a:latin typeface="Arial" charset="0"/>
                  </a:rPr>
                  <a:t>RtetC5</a:t>
                </a:r>
              </a:p>
            </p:txBody>
          </p:sp>
        </p:grpSp>
        <p:grpSp>
          <p:nvGrpSpPr>
            <p:cNvPr id="22563" name="Group 64"/>
            <p:cNvGrpSpPr>
              <a:grpSpLocks noChangeAspect="1"/>
            </p:cNvGrpSpPr>
            <p:nvPr/>
          </p:nvGrpSpPr>
          <p:grpSpPr bwMode="auto">
            <a:xfrm>
              <a:off x="7738" y="6564"/>
              <a:ext cx="1080" cy="283"/>
              <a:chOff x="7730" y="5741"/>
              <a:chExt cx="1080" cy="283"/>
            </a:xfrm>
          </p:grpSpPr>
          <p:sp>
            <p:nvSpPr>
              <p:cNvPr id="22572" name="Rectangle 65"/>
              <p:cNvSpPr>
                <a:spLocks noChangeAspect="1" noChangeArrowheads="1"/>
              </p:cNvSpPr>
              <p:nvPr/>
            </p:nvSpPr>
            <p:spPr bwMode="auto">
              <a:xfrm>
                <a:off x="8018" y="5819"/>
                <a:ext cx="283" cy="85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22573" name="Line 66"/>
              <p:cNvSpPr>
                <a:spLocks noChangeAspect="1" noChangeShapeType="1"/>
              </p:cNvSpPr>
              <p:nvPr/>
            </p:nvSpPr>
            <p:spPr bwMode="auto">
              <a:xfrm flipH="1">
                <a:off x="7730" y="5859"/>
                <a:ext cx="283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74" name="Text Box 67"/>
              <p:cNvSpPr txBox="1">
                <a:spLocks noChangeAspect="1" noChangeArrowheads="1"/>
              </p:cNvSpPr>
              <p:nvPr/>
            </p:nvSpPr>
            <p:spPr bwMode="auto">
              <a:xfrm>
                <a:off x="8330" y="5741"/>
                <a:ext cx="480" cy="28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200">
                    <a:solidFill>
                      <a:srgbClr val="000000"/>
                    </a:solidFill>
                    <a:latin typeface="Arial" charset="0"/>
                  </a:rPr>
                  <a:t>RtetC5</a:t>
                </a:r>
              </a:p>
            </p:txBody>
          </p:sp>
        </p:grpSp>
        <p:sp>
          <p:nvSpPr>
            <p:cNvPr id="22564" name="Rectangle 68" descr="Light downward diagonal"/>
            <p:cNvSpPr>
              <a:spLocks noChangeAspect="1" noChangeArrowheads="1"/>
            </p:cNvSpPr>
            <p:nvPr/>
          </p:nvSpPr>
          <p:spPr bwMode="auto">
            <a:xfrm flipH="1">
              <a:off x="4610" y="5824"/>
              <a:ext cx="283" cy="85"/>
            </a:xfrm>
            <a:prstGeom prst="rect">
              <a:avLst/>
            </a:prstGeom>
            <a:pattFill prst="ltDn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22565" name="Line 69"/>
            <p:cNvSpPr>
              <a:spLocks noChangeAspect="1" noChangeShapeType="1"/>
            </p:cNvSpPr>
            <p:nvPr/>
          </p:nvSpPr>
          <p:spPr bwMode="auto">
            <a:xfrm>
              <a:off x="4898" y="5864"/>
              <a:ext cx="28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6" name="Text Box 70"/>
            <p:cNvSpPr txBox="1">
              <a:spLocks noChangeAspect="1" noChangeArrowheads="1"/>
            </p:cNvSpPr>
            <p:nvPr/>
          </p:nvSpPr>
          <p:spPr bwMode="auto">
            <a:xfrm>
              <a:off x="4098" y="5749"/>
              <a:ext cx="480" cy="2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FcotB1</a:t>
              </a:r>
            </a:p>
          </p:txBody>
        </p:sp>
        <p:grpSp>
          <p:nvGrpSpPr>
            <p:cNvPr id="22567" name="Group 71"/>
            <p:cNvGrpSpPr>
              <a:grpSpLocks noChangeAspect="1"/>
            </p:cNvGrpSpPr>
            <p:nvPr/>
          </p:nvGrpSpPr>
          <p:grpSpPr bwMode="auto">
            <a:xfrm>
              <a:off x="5178" y="6634"/>
              <a:ext cx="840" cy="85"/>
              <a:chOff x="4490" y="7208"/>
              <a:chExt cx="840" cy="85"/>
            </a:xfrm>
          </p:grpSpPr>
          <p:sp>
            <p:nvSpPr>
              <p:cNvPr id="22569" name="Rectangle 72" descr="Light downward diagonal"/>
              <p:cNvSpPr>
                <a:spLocks noChangeAspect="1" noChangeArrowheads="1"/>
              </p:cNvSpPr>
              <p:nvPr/>
            </p:nvSpPr>
            <p:spPr bwMode="auto">
              <a:xfrm flipH="1">
                <a:off x="4490" y="7208"/>
                <a:ext cx="283" cy="85"/>
              </a:xfrm>
              <a:prstGeom prst="rect">
                <a:avLst/>
              </a:prstGeom>
              <a:pattFill prst="ltDnDiag">
                <a:fgClr>
                  <a:srgbClr val="000000"/>
                </a:fgClr>
                <a:bgClr>
                  <a:srgbClr val="FFFFFF"/>
                </a:bgClr>
              </a:patt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22570" name="Line 73"/>
              <p:cNvSpPr>
                <a:spLocks noChangeAspect="1" noChangeShapeType="1"/>
              </p:cNvSpPr>
              <p:nvPr/>
            </p:nvSpPr>
            <p:spPr bwMode="auto">
              <a:xfrm>
                <a:off x="5047" y="7248"/>
                <a:ext cx="283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71" name="Rectangle 74"/>
              <p:cNvSpPr>
                <a:spLocks noChangeAspect="1" noChangeArrowheads="1"/>
              </p:cNvSpPr>
              <p:nvPr/>
            </p:nvSpPr>
            <p:spPr bwMode="auto">
              <a:xfrm flipH="1">
                <a:off x="4770" y="7208"/>
                <a:ext cx="283" cy="85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charset="0"/>
                </a:endParaRPr>
              </a:p>
            </p:txBody>
          </p:sp>
        </p:grpSp>
        <p:sp>
          <p:nvSpPr>
            <p:cNvPr id="22568" name="Text Box 75"/>
            <p:cNvSpPr txBox="1">
              <a:spLocks noChangeAspect="1" noChangeArrowheads="1"/>
            </p:cNvSpPr>
            <p:nvPr/>
          </p:nvSpPr>
          <p:spPr bwMode="auto">
            <a:xfrm>
              <a:off x="4658" y="6556"/>
              <a:ext cx="480" cy="2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FcotB2</a:t>
              </a:r>
            </a:p>
          </p:txBody>
        </p:sp>
      </p:grpSp>
      <p:sp>
        <p:nvSpPr>
          <p:cNvPr id="22531" name="TextBox 27"/>
          <p:cNvSpPr txBox="1">
            <a:spLocks noChangeArrowheads="1"/>
          </p:cNvSpPr>
          <p:nvPr/>
        </p:nvSpPr>
        <p:spPr bwMode="auto">
          <a:xfrm>
            <a:off x="1992313" y="115888"/>
            <a:ext cx="56562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0000"/>
                </a:solidFill>
              </a:rPr>
              <a:t>Germination, proliferation and sporulation in the GI-tract</a:t>
            </a:r>
          </a:p>
          <a:p>
            <a:endParaRPr lang="en-US"/>
          </a:p>
        </p:txBody>
      </p:sp>
      <p:sp>
        <p:nvSpPr>
          <p:cNvPr id="22532" name="TextBox 29"/>
          <p:cNvSpPr txBox="1">
            <a:spLocks noChangeArrowheads="1"/>
          </p:cNvSpPr>
          <p:nvPr/>
        </p:nvSpPr>
        <p:spPr bwMode="auto">
          <a:xfrm>
            <a:off x="528638" y="762000"/>
            <a:ext cx="69865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400"/>
              <a:t>1) Construction of chimeric gene, expressed during germination/growth or during sporulation</a:t>
            </a:r>
          </a:p>
        </p:txBody>
      </p:sp>
      <p:sp>
        <p:nvSpPr>
          <p:cNvPr id="22533" name="TextBox 30"/>
          <p:cNvSpPr txBox="1">
            <a:spLocks noChangeArrowheads="1"/>
          </p:cNvSpPr>
          <p:nvPr/>
        </p:nvSpPr>
        <p:spPr bwMode="auto">
          <a:xfrm>
            <a:off x="528638" y="3413125"/>
            <a:ext cx="4883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400"/>
              <a:t>2) Dose mice with spores, extract mRNA and quantify expression</a:t>
            </a:r>
          </a:p>
        </p:txBody>
      </p:sp>
      <p:pic>
        <p:nvPicPr>
          <p:cNvPr id="22534" name="Picture 78" descr="Detect cotB-tetC sig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3721100"/>
            <a:ext cx="7065962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5" name="Group 52"/>
          <p:cNvGrpSpPr>
            <a:grpSpLocks/>
          </p:cNvGrpSpPr>
          <p:nvPr/>
        </p:nvGrpSpPr>
        <p:grpSpPr bwMode="auto">
          <a:xfrm>
            <a:off x="4476750" y="5746750"/>
            <a:ext cx="2882900" cy="990600"/>
            <a:chOff x="5784850" y="6388100"/>
            <a:chExt cx="2882900" cy="990600"/>
          </a:xfrm>
        </p:grpSpPr>
        <p:grpSp>
          <p:nvGrpSpPr>
            <p:cNvPr id="22539" name="Group 81"/>
            <p:cNvGrpSpPr>
              <a:grpSpLocks/>
            </p:cNvGrpSpPr>
            <p:nvPr/>
          </p:nvGrpSpPr>
          <p:grpSpPr bwMode="auto">
            <a:xfrm>
              <a:off x="5784850" y="6388100"/>
              <a:ext cx="234950" cy="539750"/>
              <a:chOff x="3644" y="3552"/>
              <a:chExt cx="148" cy="340"/>
            </a:xfrm>
          </p:grpSpPr>
          <p:sp>
            <p:nvSpPr>
              <p:cNvPr id="22555" name="Line 79"/>
              <p:cNvSpPr>
                <a:spLocks noChangeShapeType="1"/>
              </p:cNvSpPr>
              <p:nvPr/>
            </p:nvSpPr>
            <p:spPr bwMode="auto">
              <a:xfrm flipV="1">
                <a:off x="3696" y="3552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56" name="Text Box 80"/>
              <p:cNvSpPr txBox="1">
                <a:spLocks noChangeArrowheads="1"/>
              </p:cNvSpPr>
              <p:nvPr/>
            </p:nvSpPr>
            <p:spPr bwMode="auto">
              <a:xfrm>
                <a:off x="3644" y="3719"/>
                <a:ext cx="14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r>
                  <a:rPr lang="en-GB" sz="1200"/>
                  <a:t>I</a:t>
                </a:r>
                <a:endParaRPr lang="en-GB" sz="2400"/>
              </a:p>
            </p:txBody>
          </p:sp>
        </p:grpSp>
        <p:grpSp>
          <p:nvGrpSpPr>
            <p:cNvPr id="22540" name="Group 82"/>
            <p:cNvGrpSpPr>
              <a:grpSpLocks/>
            </p:cNvGrpSpPr>
            <p:nvPr/>
          </p:nvGrpSpPr>
          <p:grpSpPr bwMode="auto">
            <a:xfrm>
              <a:off x="7004050" y="6388100"/>
              <a:ext cx="234950" cy="539750"/>
              <a:chOff x="3644" y="3552"/>
              <a:chExt cx="148" cy="340"/>
            </a:xfrm>
          </p:grpSpPr>
          <p:sp>
            <p:nvSpPr>
              <p:cNvPr id="22553" name="Line 83"/>
              <p:cNvSpPr>
                <a:spLocks noChangeShapeType="1"/>
              </p:cNvSpPr>
              <p:nvPr/>
            </p:nvSpPr>
            <p:spPr bwMode="auto">
              <a:xfrm flipV="1">
                <a:off x="3696" y="3552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54" name="Text Box 84"/>
              <p:cNvSpPr txBox="1">
                <a:spLocks noChangeArrowheads="1"/>
              </p:cNvSpPr>
              <p:nvPr/>
            </p:nvSpPr>
            <p:spPr bwMode="auto">
              <a:xfrm>
                <a:off x="3644" y="3719"/>
                <a:ext cx="14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r>
                  <a:rPr lang="en-GB" sz="1200"/>
                  <a:t>I</a:t>
                </a:r>
                <a:endParaRPr lang="en-GB" sz="2400"/>
              </a:p>
            </p:txBody>
          </p:sp>
        </p:grpSp>
        <p:grpSp>
          <p:nvGrpSpPr>
            <p:cNvPr id="22541" name="Group 85"/>
            <p:cNvGrpSpPr>
              <a:grpSpLocks/>
            </p:cNvGrpSpPr>
            <p:nvPr/>
          </p:nvGrpSpPr>
          <p:grpSpPr bwMode="auto">
            <a:xfrm>
              <a:off x="8153400" y="6388100"/>
              <a:ext cx="234950" cy="539750"/>
              <a:chOff x="3644" y="3552"/>
              <a:chExt cx="148" cy="340"/>
            </a:xfrm>
          </p:grpSpPr>
          <p:sp>
            <p:nvSpPr>
              <p:cNvPr id="22551" name="Line 86"/>
              <p:cNvSpPr>
                <a:spLocks noChangeShapeType="1"/>
              </p:cNvSpPr>
              <p:nvPr/>
            </p:nvSpPr>
            <p:spPr bwMode="auto">
              <a:xfrm flipV="1">
                <a:off x="3696" y="3552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52" name="Text Box 87"/>
              <p:cNvSpPr txBox="1">
                <a:spLocks noChangeArrowheads="1"/>
              </p:cNvSpPr>
              <p:nvPr/>
            </p:nvSpPr>
            <p:spPr bwMode="auto">
              <a:xfrm>
                <a:off x="3644" y="3719"/>
                <a:ext cx="14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r>
                  <a:rPr lang="en-GB" sz="1200"/>
                  <a:t>I</a:t>
                </a:r>
                <a:endParaRPr lang="en-GB" sz="2400"/>
              </a:p>
            </p:txBody>
          </p:sp>
        </p:grpSp>
        <p:grpSp>
          <p:nvGrpSpPr>
            <p:cNvPr id="22542" name="Group 91"/>
            <p:cNvGrpSpPr>
              <a:grpSpLocks/>
            </p:cNvGrpSpPr>
            <p:nvPr/>
          </p:nvGrpSpPr>
          <p:grpSpPr bwMode="auto">
            <a:xfrm>
              <a:off x="5962650" y="6388100"/>
              <a:ext cx="285750" cy="990600"/>
              <a:chOff x="3756" y="3552"/>
              <a:chExt cx="180" cy="624"/>
            </a:xfrm>
          </p:grpSpPr>
          <p:sp>
            <p:nvSpPr>
              <p:cNvPr id="22549" name="Line 89"/>
              <p:cNvSpPr>
                <a:spLocks noChangeShapeType="1"/>
              </p:cNvSpPr>
              <p:nvPr/>
            </p:nvSpPr>
            <p:spPr bwMode="auto">
              <a:xfrm flipV="1">
                <a:off x="3840" y="3552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50" name="Text Box 90"/>
              <p:cNvSpPr txBox="1">
                <a:spLocks noChangeArrowheads="1"/>
              </p:cNvSpPr>
              <p:nvPr/>
            </p:nvSpPr>
            <p:spPr bwMode="auto">
              <a:xfrm>
                <a:off x="3756" y="4003"/>
                <a:ext cx="18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r>
                  <a:rPr lang="en-GB" sz="1200"/>
                  <a:t>C</a:t>
                </a:r>
                <a:endParaRPr lang="en-GB" sz="2400"/>
              </a:p>
            </p:txBody>
          </p:sp>
        </p:grpSp>
        <p:grpSp>
          <p:nvGrpSpPr>
            <p:cNvPr id="22543" name="Group 92"/>
            <p:cNvGrpSpPr>
              <a:grpSpLocks/>
            </p:cNvGrpSpPr>
            <p:nvPr/>
          </p:nvGrpSpPr>
          <p:grpSpPr bwMode="auto">
            <a:xfrm>
              <a:off x="7258050" y="6388100"/>
              <a:ext cx="285750" cy="990600"/>
              <a:chOff x="3756" y="3552"/>
              <a:chExt cx="180" cy="624"/>
            </a:xfrm>
          </p:grpSpPr>
          <p:sp>
            <p:nvSpPr>
              <p:cNvPr id="22547" name="Line 93"/>
              <p:cNvSpPr>
                <a:spLocks noChangeShapeType="1"/>
              </p:cNvSpPr>
              <p:nvPr/>
            </p:nvSpPr>
            <p:spPr bwMode="auto">
              <a:xfrm flipV="1">
                <a:off x="3840" y="3552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48" name="Text Box 94"/>
              <p:cNvSpPr txBox="1">
                <a:spLocks noChangeArrowheads="1"/>
              </p:cNvSpPr>
              <p:nvPr/>
            </p:nvSpPr>
            <p:spPr bwMode="auto">
              <a:xfrm>
                <a:off x="3756" y="4003"/>
                <a:ext cx="18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r>
                  <a:rPr lang="en-GB" sz="1200"/>
                  <a:t>C</a:t>
                </a:r>
                <a:endParaRPr lang="en-GB" sz="2400"/>
              </a:p>
            </p:txBody>
          </p:sp>
        </p:grpSp>
        <p:grpSp>
          <p:nvGrpSpPr>
            <p:cNvPr id="22544" name="Group 95"/>
            <p:cNvGrpSpPr>
              <a:grpSpLocks/>
            </p:cNvGrpSpPr>
            <p:nvPr/>
          </p:nvGrpSpPr>
          <p:grpSpPr bwMode="auto">
            <a:xfrm>
              <a:off x="8382000" y="6388100"/>
              <a:ext cx="285750" cy="990600"/>
              <a:chOff x="3756" y="3552"/>
              <a:chExt cx="180" cy="624"/>
            </a:xfrm>
          </p:grpSpPr>
          <p:sp>
            <p:nvSpPr>
              <p:cNvPr id="22545" name="Line 96"/>
              <p:cNvSpPr>
                <a:spLocks noChangeShapeType="1"/>
              </p:cNvSpPr>
              <p:nvPr/>
            </p:nvSpPr>
            <p:spPr bwMode="auto">
              <a:xfrm flipV="1">
                <a:off x="3840" y="3552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46" name="Text Box 97"/>
              <p:cNvSpPr txBox="1">
                <a:spLocks noChangeArrowheads="1"/>
              </p:cNvSpPr>
              <p:nvPr/>
            </p:nvSpPr>
            <p:spPr bwMode="auto">
              <a:xfrm>
                <a:off x="3756" y="4003"/>
                <a:ext cx="18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r>
                  <a:rPr lang="en-GB" sz="1200"/>
                  <a:t>C</a:t>
                </a:r>
                <a:endParaRPr lang="en-GB" sz="2400"/>
              </a:p>
            </p:txBody>
          </p:sp>
        </p:grpSp>
      </p:grpSp>
      <p:sp>
        <p:nvSpPr>
          <p:cNvPr id="22536" name="TextBox 53"/>
          <p:cNvSpPr txBox="1">
            <a:spLocks noChangeArrowheads="1"/>
          </p:cNvSpPr>
          <p:nvPr/>
        </p:nvSpPr>
        <p:spPr bwMode="auto">
          <a:xfrm>
            <a:off x="449263" y="6462713"/>
            <a:ext cx="17351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I, ileum, C, colon</a:t>
            </a:r>
          </a:p>
        </p:txBody>
      </p:sp>
      <p:sp>
        <p:nvSpPr>
          <p:cNvPr id="52" name="Slide Number Placeholder 5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0E5D2E4C-97D3-7E42-88CE-335BEE2BA262}" type="slidenum">
              <a:rPr lang="en-US">
                <a:solidFill>
                  <a:srgbClr val="898989"/>
                </a:solidFill>
              </a:rPr>
              <a:pPr/>
              <a:t>21</a:t>
            </a:fld>
            <a:endParaRPr lang="en-US">
              <a:solidFill>
                <a:srgbClr val="898989"/>
              </a:solidFill>
            </a:endParaRPr>
          </a:p>
        </p:txBody>
      </p:sp>
      <p:sp>
        <p:nvSpPr>
          <p:cNvPr id="53" name="Footer Placeholder 5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898989"/>
                </a:solidFill>
              </a:rPr>
              <a:t>Probiotech</a:t>
            </a:r>
          </a:p>
        </p:txBody>
      </p:sp>
    </p:spTree>
    <p:extLst>
      <p:ext uri="{BB962C8B-B14F-4D97-AF65-F5344CB8AC3E}">
        <p14:creationId xmlns:p14="http://schemas.microsoft.com/office/powerpoint/2010/main" val="2172759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"/>
          <p:cNvGrpSpPr/>
          <p:nvPr/>
        </p:nvGrpSpPr>
        <p:grpSpPr>
          <a:xfrm>
            <a:off x="407996" y="1088230"/>
            <a:ext cx="8458200" cy="4678363"/>
            <a:chOff x="914400" y="1025525"/>
            <a:chExt cx="8458200" cy="4678363"/>
          </a:xfrm>
        </p:grpSpPr>
        <p:grpSp>
          <p:nvGrpSpPr>
            <p:cNvPr id="3" name="Group 203"/>
            <p:cNvGrpSpPr>
              <a:grpSpLocks/>
            </p:cNvGrpSpPr>
            <p:nvPr/>
          </p:nvGrpSpPr>
          <p:grpSpPr bwMode="auto">
            <a:xfrm>
              <a:off x="1662114" y="1233490"/>
              <a:ext cx="7639056" cy="3735393"/>
              <a:chOff x="1047" y="777"/>
              <a:chExt cx="4812" cy="2353"/>
            </a:xfrm>
          </p:grpSpPr>
          <p:sp>
            <p:nvSpPr>
              <p:cNvPr id="104" name="Rectangle 3"/>
              <p:cNvSpPr>
                <a:spLocks noChangeArrowheads="1"/>
              </p:cNvSpPr>
              <p:nvPr/>
            </p:nvSpPr>
            <p:spPr bwMode="auto">
              <a:xfrm>
                <a:off x="1047" y="777"/>
                <a:ext cx="21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Mouse</a:t>
                </a:r>
                <a:endParaRPr lang="en-GB" sz="2400"/>
              </a:p>
            </p:txBody>
          </p:sp>
          <p:sp>
            <p:nvSpPr>
              <p:cNvPr id="105" name="Rectangle 4"/>
              <p:cNvSpPr>
                <a:spLocks noChangeArrowheads="1"/>
              </p:cNvSpPr>
              <p:nvPr/>
            </p:nvSpPr>
            <p:spPr bwMode="auto">
              <a:xfrm>
                <a:off x="1302" y="777"/>
                <a:ext cx="35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Duodenum</a:t>
                </a:r>
                <a:endParaRPr lang="en-GB" sz="2400"/>
              </a:p>
            </p:txBody>
          </p:sp>
          <p:sp>
            <p:nvSpPr>
              <p:cNvPr id="106" name="Rectangle 5"/>
              <p:cNvSpPr>
                <a:spLocks noChangeArrowheads="1"/>
              </p:cNvSpPr>
              <p:nvPr/>
            </p:nvSpPr>
            <p:spPr bwMode="auto">
              <a:xfrm>
                <a:off x="1727" y="777"/>
                <a:ext cx="27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Jejunum</a:t>
                </a:r>
                <a:endParaRPr lang="en-GB" sz="2400"/>
              </a:p>
            </p:txBody>
          </p:sp>
          <p:sp>
            <p:nvSpPr>
              <p:cNvPr id="107" name="Rectangle 6"/>
              <p:cNvSpPr>
                <a:spLocks noChangeArrowheads="1"/>
              </p:cNvSpPr>
              <p:nvPr/>
            </p:nvSpPr>
            <p:spPr bwMode="auto">
              <a:xfrm>
                <a:off x="2160" y="777"/>
                <a:ext cx="17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Ileum</a:t>
                </a:r>
                <a:endParaRPr lang="en-GB" sz="2400"/>
              </a:p>
            </p:txBody>
          </p:sp>
          <p:sp>
            <p:nvSpPr>
              <p:cNvPr id="108" name="Rectangle 7"/>
              <p:cNvSpPr>
                <a:spLocks noChangeArrowheads="1"/>
              </p:cNvSpPr>
              <p:nvPr/>
            </p:nvSpPr>
            <p:spPr bwMode="auto">
              <a:xfrm>
                <a:off x="2475" y="777"/>
                <a:ext cx="30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Large int.</a:t>
                </a:r>
                <a:endParaRPr lang="en-GB" sz="2400"/>
              </a:p>
            </p:txBody>
          </p:sp>
          <p:sp>
            <p:nvSpPr>
              <p:cNvPr id="109" name="Rectangle 8"/>
              <p:cNvSpPr>
                <a:spLocks noChangeArrowheads="1"/>
              </p:cNvSpPr>
              <p:nvPr/>
            </p:nvSpPr>
            <p:spPr bwMode="auto">
              <a:xfrm>
                <a:off x="2840" y="777"/>
                <a:ext cx="35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Duodenum</a:t>
                </a:r>
                <a:endParaRPr lang="en-GB" sz="2400"/>
              </a:p>
            </p:txBody>
          </p:sp>
          <p:sp>
            <p:nvSpPr>
              <p:cNvPr id="110" name="Rectangle 9"/>
              <p:cNvSpPr>
                <a:spLocks noChangeArrowheads="1"/>
              </p:cNvSpPr>
              <p:nvPr/>
            </p:nvSpPr>
            <p:spPr bwMode="auto">
              <a:xfrm>
                <a:off x="3265" y="777"/>
                <a:ext cx="27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Jejunum</a:t>
                </a:r>
                <a:endParaRPr lang="en-GB" sz="2400"/>
              </a:p>
            </p:txBody>
          </p:sp>
          <p:sp>
            <p:nvSpPr>
              <p:cNvPr id="111" name="Rectangle 10"/>
              <p:cNvSpPr>
                <a:spLocks noChangeArrowheads="1"/>
              </p:cNvSpPr>
              <p:nvPr/>
            </p:nvSpPr>
            <p:spPr bwMode="auto">
              <a:xfrm>
                <a:off x="3698" y="777"/>
                <a:ext cx="17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Ileum</a:t>
                </a:r>
                <a:endParaRPr lang="en-GB" sz="2400"/>
              </a:p>
            </p:txBody>
          </p:sp>
          <p:sp>
            <p:nvSpPr>
              <p:cNvPr id="112" name="Rectangle 11"/>
              <p:cNvSpPr>
                <a:spLocks noChangeArrowheads="1"/>
              </p:cNvSpPr>
              <p:nvPr/>
            </p:nvSpPr>
            <p:spPr bwMode="auto">
              <a:xfrm>
                <a:off x="4021" y="777"/>
                <a:ext cx="30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Large int.</a:t>
                </a:r>
                <a:endParaRPr lang="en-GB" sz="2400"/>
              </a:p>
            </p:txBody>
          </p:sp>
          <p:sp>
            <p:nvSpPr>
              <p:cNvPr id="113" name="Rectangle 12"/>
              <p:cNvSpPr>
                <a:spLocks noChangeArrowheads="1"/>
              </p:cNvSpPr>
              <p:nvPr/>
            </p:nvSpPr>
            <p:spPr bwMode="auto">
              <a:xfrm>
                <a:off x="4378" y="777"/>
                <a:ext cx="35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Duodenum</a:t>
                </a:r>
                <a:endParaRPr lang="en-GB" sz="2400"/>
              </a:p>
            </p:txBody>
          </p:sp>
          <p:sp>
            <p:nvSpPr>
              <p:cNvPr id="114" name="Rectangle 13"/>
              <p:cNvSpPr>
                <a:spLocks noChangeArrowheads="1"/>
              </p:cNvSpPr>
              <p:nvPr/>
            </p:nvSpPr>
            <p:spPr bwMode="auto">
              <a:xfrm>
                <a:off x="4803" y="777"/>
                <a:ext cx="27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Jejunum</a:t>
                </a:r>
                <a:endParaRPr lang="en-GB" sz="2400"/>
              </a:p>
            </p:txBody>
          </p:sp>
          <p:sp>
            <p:nvSpPr>
              <p:cNvPr id="115" name="Rectangle 14"/>
              <p:cNvSpPr>
                <a:spLocks noChangeArrowheads="1"/>
              </p:cNvSpPr>
              <p:nvPr/>
            </p:nvSpPr>
            <p:spPr bwMode="auto">
              <a:xfrm>
                <a:off x="5236" y="777"/>
                <a:ext cx="17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Ileum</a:t>
                </a:r>
                <a:endParaRPr lang="en-GB" sz="2400"/>
              </a:p>
            </p:txBody>
          </p:sp>
          <p:sp>
            <p:nvSpPr>
              <p:cNvPr id="116" name="Rectangle 15"/>
              <p:cNvSpPr>
                <a:spLocks noChangeArrowheads="1"/>
              </p:cNvSpPr>
              <p:nvPr/>
            </p:nvSpPr>
            <p:spPr bwMode="auto">
              <a:xfrm>
                <a:off x="5559" y="777"/>
                <a:ext cx="30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Large int.</a:t>
                </a:r>
                <a:endParaRPr lang="en-GB" sz="2400"/>
              </a:p>
            </p:txBody>
          </p:sp>
          <p:sp>
            <p:nvSpPr>
              <p:cNvPr id="117" name="Rectangle 16"/>
              <p:cNvSpPr>
                <a:spLocks noChangeArrowheads="1"/>
              </p:cNvSpPr>
              <p:nvPr/>
            </p:nvSpPr>
            <p:spPr bwMode="auto">
              <a:xfrm>
                <a:off x="1132" y="896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1</a:t>
                </a:r>
                <a:endParaRPr lang="en-GB" sz="2400"/>
              </a:p>
            </p:txBody>
          </p:sp>
          <p:sp>
            <p:nvSpPr>
              <p:cNvPr id="118" name="Rectangle 17"/>
              <p:cNvSpPr>
                <a:spLocks noChangeArrowheads="1"/>
              </p:cNvSpPr>
              <p:nvPr/>
            </p:nvSpPr>
            <p:spPr bwMode="auto">
              <a:xfrm>
                <a:off x="1463" y="896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119" name="Rectangle 18"/>
              <p:cNvSpPr>
                <a:spLocks noChangeArrowheads="1"/>
              </p:cNvSpPr>
              <p:nvPr/>
            </p:nvSpPr>
            <p:spPr bwMode="auto">
              <a:xfrm>
                <a:off x="1820" y="896"/>
                <a:ext cx="8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++</a:t>
                </a:r>
                <a:endParaRPr lang="en-GB" sz="2400"/>
              </a:p>
            </p:txBody>
          </p:sp>
          <p:sp>
            <p:nvSpPr>
              <p:cNvPr id="120" name="Rectangle 19"/>
              <p:cNvSpPr>
                <a:spLocks noChangeArrowheads="1"/>
              </p:cNvSpPr>
              <p:nvPr/>
            </p:nvSpPr>
            <p:spPr bwMode="auto">
              <a:xfrm>
                <a:off x="2228" y="896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121" name="Rectangle 20"/>
              <p:cNvSpPr>
                <a:spLocks noChangeArrowheads="1"/>
              </p:cNvSpPr>
              <p:nvPr/>
            </p:nvSpPr>
            <p:spPr bwMode="auto">
              <a:xfrm>
                <a:off x="2619" y="896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122" name="Rectangle 21"/>
              <p:cNvSpPr>
                <a:spLocks noChangeArrowheads="1"/>
              </p:cNvSpPr>
              <p:nvPr/>
            </p:nvSpPr>
            <p:spPr bwMode="auto">
              <a:xfrm>
                <a:off x="3002" y="896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123" name="Rectangle 22"/>
              <p:cNvSpPr>
                <a:spLocks noChangeArrowheads="1"/>
              </p:cNvSpPr>
              <p:nvPr/>
            </p:nvSpPr>
            <p:spPr bwMode="auto">
              <a:xfrm>
                <a:off x="3358" y="896"/>
                <a:ext cx="8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++</a:t>
                </a:r>
                <a:endParaRPr lang="en-GB" sz="2400"/>
              </a:p>
            </p:txBody>
          </p:sp>
          <p:sp>
            <p:nvSpPr>
              <p:cNvPr id="124" name="Rectangle 23"/>
              <p:cNvSpPr>
                <a:spLocks noChangeArrowheads="1"/>
              </p:cNvSpPr>
              <p:nvPr/>
            </p:nvSpPr>
            <p:spPr bwMode="auto">
              <a:xfrm>
                <a:off x="3775" y="896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125" name="Rectangle 24"/>
              <p:cNvSpPr>
                <a:spLocks noChangeArrowheads="1"/>
              </p:cNvSpPr>
              <p:nvPr/>
            </p:nvSpPr>
            <p:spPr bwMode="auto">
              <a:xfrm>
                <a:off x="4157" y="896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126" name="Rectangle 25"/>
              <p:cNvSpPr>
                <a:spLocks noChangeArrowheads="1"/>
              </p:cNvSpPr>
              <p:nvPr/>
            </p:nvSpPr>
            <p:spPr bwMode="auto">
              <a:xfrm>
                <a:off x="4540" y="896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127" name="Rectangle 26"/>
              <p:cNvSpPr>
                <a:spLocks noChangeArrowheads="1"/>
              </p:cNvSpPr>
              <p:nvPr/>
            </p:nvSpPr>
            <p:spPr bwMode="auto">
              <a:xfrm>
                <a:off x="4922" y="896"/>
                <a:ext cx="4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+</a:t>
                </a:r>
                <a:endParaRPr lang="en-GB" sz="2400"/>
              </a:p>
            </p:txBody>
          </p:sp>
          <p:sp>
            <p:nvSpPr>
              <p:cNvPr id="128" name="Rectangle 27"/>
              <p:cNvSpPr>
                <a:spLocks noChangeArrowheads="1"/>
              </p:cNvSpPr>
              <p:nvPr/>
            </p:nvSpPr>
            <p:spPr bwMode="auto">
              <a:xfrm>
                <a:off x="5313" y="896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129" name="Rectangle 28"/>
              <p:cNvSpPr>
                <a:spLocks noChangeArrowheads="1"/>
              </p:cNvSpPr>
              <p:nvPr/>
            </p:nvSpPr>
            <p:spPr bwMode="auto">
              <a:xfrm>
                <a:off x="5695" y="896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130" name="Rectangle 29"/>
              <p:cNvSpPr>
                <a:spLocks noChangeArrowheads="1"/>
              </p:cNvSpPr>
              <p:nvPr/>
            </p:nvSpPr>
            <p:spPr bwMode="auto">
              <a:xfrm>
                <a:off x="1132" y="1007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2</a:t>
                </a:r>
                <a:endParaRPr lang="en-GB" sz="2400"/>
              </a:p>
            </p:txBody>
          </p:sp>
          <p:sp>
            <p:nvSpPr>
              <p:cNvPr id="131" name="Rectangle 30"/>
              <p:cNvSpPr>
                <a:spLocks noChangeArrowheads="1"/>
              </p:cNvSpPr>
              <p:nvPr/>
            </p:nvSpPr>
            <p:spPr bwMode="auto">
              <a:xfrm>
                <a:off x="1463" y="1007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132" name="Rectangle 31"/>
              <p:cNvSpPr>
                <a:spLocks noChangeArrowheads="1"/>
              </p:cNvSpPr>
              <p:nvPr/>
            </p:nvSpPr>
            <p:spPr bwMode="auto">
              <a:xfrm>
                <a:off x="1820" y="1007"/>
                <a:ext cx="8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++</a:t>
                </a:r>
                <a:endParaRPr lang="en-GB" sz="2400"/>
              </a:p>
            </p:txBody>
          </p:sp>
          <p:sp>
            <p:nvSpPr>
              <p:cNvPr id="133" name="Rectangle 32"/>
              <p:cNvSpPr>
                <a:spLocks noChangeArrowheads="1"/>
              </p:cNvSpPr>
              <p:nvPr/>
            </p:nvSpPr>
            <p:spPr bwMode="auto">
              <a:xfrm>
                <a:off x="2220" y="1007"/>
                <a:ext cx="4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+</a:t>
                </a:r>
                <a:endParaRPr lang="en-GB" sz="2400"/>
              </a:p>
            </p:txBody>
          </p:sp>
          <p:sp>
            <p:nvSpPr>
              <p:cNvPr id="134" name="Rectangle 33"/>
              <p:cNvSpPr>
                <a:spLocks noChangeArrowheads="1"/>
              </p:cNvSpPr>
              <p:nvPr/>
            </p:nvSpPr>
            <p:spPr bwMode="auto">
              <a:xfrm>
                <a:off x="2619" y="1007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135" name="Rectangle 34"/>
              <p:cNvSpPr>
                <a:spLocks noChangeArrowheads="1"/>
              </p:cNvSpPr>
              <p:nvPr/>
            </p:nvSpPr>
            <p:spPr bwMode="auto">
              <a:xfrm>
                <a:off x="3002" y="1007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136" name="Rectangle 35"/>
              <p:cNvSpPr>
                <a:spLocks noChangeArrowheads="1"/>
              </p:cNvSpPr>
              <p:nvPr/>
            </p:nvSpPr>
            <p:spPr bwMode="auto">
              <a:xfrm>
                <a:off x="3358" y="1007"/>
                <a:ext cx="8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++</a:t>
                </a:r>
                <a:endParaRPr lang="en-GB" sz="2400"/>
              </a:p>
            </p:txBody>
          </p:sp>
          <p:sp>
            <p:nvSpPr>
              <p:cNvPr id="137" name="Rectangle 36"/>
              <p:cNvSpPr>
                <a:spLocks noChangeArrowheads="1"/>
              </p:cNvSpPr>
              <p:nvPr/>
            </p:nvSpPr>
            <p:spPr bwMode="auto">
              <a:xfrm>
                <a:off x="3775" y="1007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138" name="Rectangle 37"/>
              <p:cNvSpPr>
                <a:spLocks noChangeArrowheads="1"/>
              </p:cNvSpPr>
              <p:nvPr/>
            </p:nvSpPr>
            <p:spPr bwMode="auto">
              <a:xfrm>
                <a:off x="4157" y="1007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139" name="Rectangle 38"/>
              <p:cNvSpPr>
                <a:spLocks noChangeArrowheads="1"/>
              </p:cNvSpPr>
              <p:nvPr/>
            </p:nvSpPr>
            <p:spPr bwMode="auto">
              <a:xfrm>
                <a:off x="4540" y="1007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140" name="Rectangle 39"/>
              <p:cNvSpPr>
                <a:spLocks noChangeArrowheads="1"/>
              </p:cNvSpPr>
              <p:nvPr/>
            </p:nvSpPr>
            <p:spPr bwMode="auto">
              <a:xfrm>
                <a:off x="4922" y="1007"/>
                <a:ext cx="4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+</a:t>
                </a:r>
                <a:endParaRPr lang="en-GB" sz="2400"/>
              </a:p>
            </p:txBody>
          </p:sp>
          <p:sp>
            <p:nvSpPr>
              <p:cNvPr id="141" name="Rectangle 40"/>
              <p:cNvSpPr>
                <a:spLocks noChangeArrowheads="1"/>
              </p:cNvSpPr>
              <p:nvPr/>
            </p:nvSpPr>
            <p:spPr bwMode="auto">
              <a:xfrm>
                <a:off x="5313" y="1007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142" name="Rectangle 41"/>
              <p:cNvSpPr>
                <a:spLocks noChangeArrowheads="1"/>
              </p:cNvSpPr>
              <p:nvPr/>
            </p:nvSpPr>
            <p:spPr bwMode="auto">
              <a:xfrm>
                <a:off x="5695" y="1007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143" name="Rectangle 42"/>
              <p:cNvSpPr>
                <a:spLocks noChangeArrowheads="1"/>
              </p:cNvSpPr>
              <p:nvPr/>
            </p:nvSpPr>
            <p:spPr bwMode="auto">
              <a:xfrm>
                <a:off x="1132" y="1117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3</a:t>
                </a:r>
                <a:endParaRPr lang="en-GB" sz="2400"/>
              </a:p>
            </p:txBody>
          </p:sp>
          <p:sp>
            <p:nvSpPr>
              <p:cNvPr id="144" name="Rectangle 43"/>
              <p:cNvSpPr>
                <a:spLocks noChangeArrowheads="1"/>
              </p:cNvSpPr>
              <p:nvPr/>
            </p:nvSpPr>
            <p:spPr bwMode="auto">
              <a:xfrm>
                <a:off x="1463" y="1117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145" name="Rectangle 44"/>
              <p:cNvSpPr>
                <a:spLocks noChangeArrowheads="1"/>
              </p:cNvSpPr>
              <p:nvPr/>
            </p:nvSpPr>
            <p:spPr bwMode="auto">
              <a:xfrm>
                <a:off x="1820" y="1117"/>
                <a:ext cx="8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++</a:t>
                </a:r>
                <a:endParaRPr lang="en-GB" sz="2400"/>
              </a:p>
            </p:txBody>
          </p:sp>
          <p:sp>
            <p:nvSpPr>
              <p:cNvPr id="146" name="Rectangle 45"/>
              <p:cNvSpPr>
                <a:spLocks noChangeArrowheads="1"/>
              </p:cNvSpPr>
              <p:nvPr/>
            </p:nvSpPr>
            <p:spPr bwMode="auto">
              <a:xfrm>
                <a:off x="2228" y="1117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147" name="Rectangle 46"/>
              <p:cNvSpPr>
                <a:spLocks noChangeArrowheads="1"/>
              </p:cNvSpPr>
              <p:nvPr/>
            </p:nvSpPr>
            <p:spPr bwMode="auto">
              <a:xfrm>
                <a:off x="2619" y="1117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148" name="Rectangle 47"/>
              <p:cNvSpPr>
                <a:spLocks noChangeArrowheads="1"/>
              </p:cNvSpPr>
              <p:nvPr/>
            </p:nvSpPr>
            <p:spPr bwMode="auto">
              <a:xfrm>
                <a:off x="3002" y="1117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149" name="Rectangle 48"/>
              <p:cNvSpPr>
                <a:spLocks noChangeArrowheads="1"/>
              </p:cNvSpPr>
              <p:nvPr/>
            </p:nvSpPr>
            <p:spPr bwMode="auto">
              <a:xfrm>
                <a:off x="3358" y="1117"/>
                <a:ext cx="8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++</a:t>
                </a:r>
                <a:endParaRPr lang="en-GB" sz="2400"/>
              </a:p>
            </p:txBody>
          </p:sp>
          <p:sp>
            <p:nvSpPr>
              <p:cNvPr id="150" name="Rectangle 49"/>
              <p:cNvSpPr>
                <a:spLocks noChangeArrowheads="1"/>
              </p:cNvSpPr>
              <p:nvPr/>
            </p:nvSpPr>
            <p:spPr bwMode="auto">
              <a:xfrm>
                <a:off x="3766" y="1117"/>
                <a:ext cx="4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+</a:t>
                </a:r>
                <a:endParaRPr lang="en-GB" sz="2400"/>
              </a:p>
            </p:txBody>
          </p:sp>
          <p:sp>
            <p:nvSpPr>
              <p:cNvPr id="151" name="Rectangle 50"/>
              <p:cNvSpPr>
                <a:spLocks noChangeArrowheads="1"/>
              </p:cNvSpPr>
              <p:nvPr/>
            </p:nvSpPr>
            <p:spPr bwMode="auto">
              <a:xfrm>
                <a:off x="4157" y="1117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152" name="Rectangle 51"/>
              <p:cNvSpPr>
                <a:spLocks noChangeArrowheads="1"/>
              </p:cNvSpPr>
              <p:nvPr/>
            </p:nvSpPr>
            <p:spPr bwMode="auto">
              <a:xfrm>
                <a:off x="4540" y="1117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153" name="Rectangle 52"/>
              <p:cNvSpPr>
                <a:spLocks noChangeArrowheads="1"/>
              </p:cNvSpPr>
              <p:nvPr/>
            </p:nvSpPr>
            <p:spPr bwMode="auto">
              <a:xfrm>
                <a:off x="4922" y="1117"/>
                <a:ext cx="4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+</a:t>
                </a:r>
                <a:endParaRPr lang="en-GB" sz="2400"/>
              </a:p>
            </p:txBody>
          </p:sp>
          <p:sp>
            <p:nvSpPr>
              <p:cNvPr id="154" name="Rectangle 53"/>
              <p:cNvSpPr>
                <a:spLocks noChangeArrowheads="1"/>
              </p:cNvSpPr>
              <p:nvPr/>
            </p:nvSpPr>
            <p:spPr bwMode="auto">
              <a:xfrm>
                <a:off x="5313" y="1117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155" name="Rectangle 54"/>
              <p:cNvSpPr>
                <a:spLocks noChangeArrowheads="1"/>
              </p:cNvSpPr>
              <p:nvPr/>
            </p:nvSpPr>
            <p:spPr bwMode="auto">
              <a:xfrm>
                <a:off x="5695" y="1117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156" name="Rectangle 55"/>
              <p:cNvSpPr>
                <a:spLocks noChangeArrowheads="1"/>
              </p:cNvSpPr>
              <p:nvPr/>
            </p:nvSpPr>
            <p:spPr bwMode="auto">
              <a:xfrm>
                <a:off x="1132" y="1236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4</a:t>
                </a:r>
                <a:endParaRPr lang="en-GB" sz="2400"/>
              </a:p>
            </p:txBody>
          </p:sp>
          <p:sp>
            <p:nvSpPr>
              <p:cNvPr id="157" name="Rectangle 56"/>
              <p:cNvSpPr>
                <a:spLocks noChangeArrowheads="1"/>
              </p:cNvSpPr>
              <p:nvPr/>
            </p:nvSpPr>
            <p:spPr bwMode="auto">
              <a:xfrm>
                <a:off x="1463" y="1236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158" name="Rectangle 57"/>
              <p:cNvSpPr>
                <a:spLocks noChangeArrowheads="1"/>
              </p:cNvSpPr>
              <p:nvPr/>
            </p:nvSpPr>
            <p:spPr bwMode="auto">
              <a:xfrm>
                <a:off x="1820" y="1236"/>
                <a:ext cx="8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++</a:t>
                </a:r>
                <a:endParaRPr lang="en-GB" sz="2400"/>
              </a:p>
            </p:txBody>
          </p:sp>
          <p:sp>
            <p:nvSpPr>
              <p:cNvPr id="159" name="Rectangle 58"/>
              <p:cNvSpPr>
                <a:spLocks noChangeArrowheads="1"/>
              </p:cNvSpPr>
              <p:nvPr/>
            </p:nvSpPr>
            <p:spPr bwMode="auto">
              <a:xfrm>
                <a:off x="2228" y="1236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160" name="Rectangle 59"/>
              <p:cNvSpPr>
                <a:spLocks noChangeArrowheads="1"/>
              </p:cNvSpPr>
              <p:nvPr/>
            </p:nvSpPr>
            <p:spPr bwMode="auto">
              <a:xfrm>
                <a:off x="2619" y="1236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161" name="Rectangle 60"/>
              <p:cNvSpPr>
                <a:spLocks noChangeArrowheads="1"/>
              </p:cNvSpPr>
              <p:nvPr/>
            </p:nvSpPr>
            <p:spPr bwMode="auto">
              <a:xfrm>
                <a:off x="3002" y="1236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162" name="Rectangle 61"/>
              <p:cNvSpPr>
                <a:spLocks noChangeArrowheads="1"/>
              </p:cNvSpPr>
              <p:nvPr/>
            </p:nvSpPr>
            <p:spPr bwMode="auto">
              <a:xfrm>
                <a:off x="3358" y="1236"/>
                <a:ext cx="8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++</a:t>
                </a:r>
                <a:endParaRPr lang="en-GB" sz="2400"/>
              </a:p>
            </p:txBody>
          </p:sp>
          <p:sp>
            <p:nvSpPr>
              <p:cNvPr id="163" name="Rectangle 62"/>
              <p:cNvSpPr>
                <a:spLocks noChangeArrowheads="1"/>
              </p:cNvSpPr>
              <p:nvPr/>
            </p:nvSpPr>
            <p:spPr bwMode="auto">
              <a:xfrm>
                <a:off x="4157" y="1236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164" name="Rectangle 63"/>
              <p:cNvSpPr>
                <a:spLocks noChangeArrowheads="1"/>
              </p:cNvSpPr>
              <p:nvPr/>
            </p:nvSpPr>
            <p:spPr bwMode="auto">
              <a:xfrm>
                <a:off x="4540" y="1236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165" name="Rectangle 64"/>
              <p:cNvSpPr>
                <a:spLocks noChangeArrowheads="1"/>
              </p:cNvSpPr>
              <p:nvPr/>
            </p:nvSpPr>
            <p:spPr bwMode="auto">
              <a:xfrm>
                <a:off x="4922" y="1236"/>
                <a:ext cx="4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+</a:t>
                </a:r>
                <a:endParaRPr lang="en-GB" sz="2400"/>
              </a:p>
            </p:txBody>
          </p:sp>
          <p:sp>
            <p:nvSpPr>
              <p:cNvPr id="166" name="Rectangle 65"/>
              <p:cNvSpPr>
                <a:spLocks noChangeArrowheads="1"/>
              </p:cNvSpPr>
              <p:nvPr/>
            </p:nvSpPr>
            <p:spPr bwMode="auto">
              <a:xfrm>
                <a:off x="5313" y="1236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167" name="Rectangle 66"/>
              <p:cNvSpPr>
                <a:spLocks noChangeArrowheads="1"/>
              </p:cNvSpPr>
              <p:nvPr/>
            </p:nvSpPr>
            <p:spPr bwMode="auto">
              <a:xfrm>
                <a:off x="5695" y="1236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168" name="Rectangle 67"/>
              <p:cNvSpPr>
                <a:spLocks noChangeArrowheads="1"/>
              </p:cNvSpPr>
              <p:nvPr/>
            </p:nvSpPr>
            <p:spPr bwMode="auto">
              <a:xfrm>
                <a:off x="1056" y="1346"/>
                <a:ext cx="188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Naïve</a:t>
                </a:r>
                <a:endParaRPr lang="en-GB" sz="2400"/>
              </a:p>
            </p:txBody>
          </p:sp>
          <p:sp>
            <p:nvSpPr>
              <p:cNvPr id="169" name="Rectangle 68"/>
              <p:cNvSpPr>
                <a:spLocks noChangeArrowheads="1"/>
              </p:cNvSpPr>
              <p:nvPr/>
            </p:nvSpPr>
            <p:spPr bwMode="auto">
              <a:xfrm>
                <a:off x="1463" y="1346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170" name="Rectangle 69"/>
              <p:cNvSpPr>
                <a:spLocks noChangeArrowheads="1"/>
              </p:cNvSpPr>
              <p:nvPr/>
            </p:nvSpPr>
            <p:spPr bwMode="auto">
              <a:xfrm>
                <a:off x="1846" y="1346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171" name="Rectangle 70"/>
              <p:cNvSpPr>
                <a:spLocks noChangeArrowheads="1"/>
              </p:cNvSpPr>
              <p:nvPr/>
            </p:nvSpPr>
            <p:spPr bwMode="auto">
              <a:xfrm>
                <a:off x="2228" y="1346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172" name="Rectangle 71"/>
              <p:cNvSpPr>
                <a:spLocks noChangeArrowheads="1"/>
              </p:cNvSpPr>
              <p:nvPr/>
            </p:nvSpPr>
            <p:spPr bwMode="auto">
              <a:xfrm>
                <a:off x="2619" y="1346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173" name="Rectangle 72"/>
              <p:cNvSpPr>
                <a:spLocks noChangeArrowheads="1"/>
              </p:cNvSpPr>
              <p:nvPr/>
            </p:nvSpPr>
            <p:spPr bwMode="auto">
              <a:xfrm>
                <a:off x="2968" y="1346"/>
                <a:ext cx="10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n/a</a:t>
                </a:r>
                <a:endParaRPr lang="en-GB" sz="2400"/>
              </a:p>
            </p:txBody>
          </p:sp>
          <p:sp>
            <p:nvSpPr>
              <p:cNvPr id="174" name="Rectangle 73"/>
              <p:cNvSpPr>
                <a:spLocks noChangeArrowheads="1"/>
              </p:cNvSpPr>
              <p:nvPr/>
            </p:nvSpPr>
            <p:spPr bwMode="auto">
              <a:xfrm>
                <a:off x="3350" y="1346"/>
                <a:ext cx="10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n/a</a:t>
                </a:r>
                <a:endParaRPr lang="en-GB" sz="2400"/>
              </a:p>
            </p:txBody>
          </p:sp>
          <p:sp>
            <p:nvSpPr>
              <p:cNvPr id="175" name="Rectangle 74"/>
              <p:cNvSpPr>
                <a:spLocks noChangeArrowheads="1"/>
              </p:cNvSpPr>
              <p:nvPr/>
            </p:nvSpPr>
            <p:spPr bwMode="auto">
              <a:xfrm>
                <a:off x="3732" y="1346"/>
                <a:ext cx="10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n/a</a:t>
                </a:r>
                <a:endParaRPr lang="en-GB" sz="2400"/>
              </a:p>
            </p:txBody>
          </p:sp>
          <p:sp>
            <p:nvSpPr>
              <p:cNvPr id="176" name="Rectangle 75"/>
              <p:cNvSpPr>
                <a:spLocks noChangeArrowheads="1"/>
              </p:cNvSpPr>
              <p:nvPr/>
            </p:nvSpPr>
            <p:spPr bwMode="auto">
              <a:xfrm>
                <a:off x="4123" y="1346"/>
                <a:ext cx="10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n/a</a:t>
                </a:r>
                <a:endParaRPr lang="en-GB" sz="2400"/>
              </a:p>
            </p:txBody>
          </p:sp>
          <p:sp>
            <p:nvSpPr>
              <p:cNvPr id="177" name="Rectangle 76"/>
              <p:cNvSpPr>
                <a:spLocks noChangeArrowheads="1"/>
              </p:cNvSpPr>
              <p:nvPr/>
            </p:nvSpPr>
            <p:spPr bwMode="auto">
              <a:xfrm>
                <a:off x="4506" y="1346"/>
                <a:ext cx="10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n/a</a:t>
                </a:r>
                <a:endParaRPr lang="en-GB" sz="2400"/>
              </a:p>
            </p:txBody>
          </p:sp>
          <p:sp>
            <p:nvSpPr>
              <p:cNvPr id="178" name="Rectangle 77"/>
              <p:cNvSpPr>
                <a:spLocks noChangeArrowheads="1"/>
              </p:cNvSpPr>
              <p:nvPr/>
            </p:nvSpPr>
            <p:spPr bwMode="auto">
              <a:xfrm>
                <a:off x="4888" y="1346"/>
                <a:ext cx="10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n/a</a:t>
                </a:r>
                <a:endParaRPr lang="en-GB" sz="2400"/>
              </a:p>
            </p:txBody>
          </p:sp>
          <p:sp>
            <p:nvSpPr>
              <p:cNvPr id="179" name="Rectangle 78"/>
              <p:cNvSpPr>
                <a:spLocks noChangeArrowheads="1"/>
              </p:cNvSpPr>
              <p:nvPr/>
            </p:nvSpPr>
            <p:spPr bwMode="auto">
              <a:xfrm>
                <a:off x="5279" y="1346"/>
                <a:ext cx="10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n/a</a:t>
                </a:r>
                <a:endParaRPr lang="en-GB" sz="2400"/>
              </a:p>
            </p:txBody>
          </p:sp>
          <p:sp>
            <p:nvSpPr>
              <p:cNvPr id="180" name="Rectangle 79"/>
              <p:cNvSpPr>
                <a:spLocks noChangeArrowheads="1"/>
              </p:cNvSpPr>
              <p:nvPr/>
            </p:nvSpPr>
            <p:spPr bwMode="auto">
              <a:xfrm>
                <a:off x="5661" y="1346"/>
                <a:ext cx="10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n/a</a:t>
                </a:r>
                <a:endParaRPr lang="en-GB" sz="2400"/>
              </a:p>
            </p:txBody>
          </p:sp>
          <p:sp>
            <p:nvSpPr>
              <p:cNvPr id="181" name="Rectangle 80"/>
              <p:cNvSpPr>
                <a:spLocks noChangeArrowheads="1"/>
              </p:cNvSpPr>
              <p:nvPr/>
            </p:nvSpPr>
            <p:spPr bwMode="auto">
              <a:xfrm>
                <a:off x="1132" y="1457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1</a:t>
                </a:r>
                <a:endParaRPr lang="en-GB" sz="2400"/>
              </a:p>
            </p:txBody>
          </p:sp>
          <p:sp>
            <p:nvSpPr>
              <p:cNvPr id="182" name="Rectangle 81"/>
              <p:cNvSpPr>
                <a:spLocks noChangeArrowheads="1"/>
              </p:cNvSpPr>
              <p:nvPr/>
            </p:nvSpPr>
            <p:spPr bwMode="auto">
              <a:xfrm>
                <a:off x="1463" y="1457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183" name="Rectangle 82"/>
              <p:cNvSpPr>
                <a:spLocks noChangeArrowheads="1"/>
              </p:cNvSpPr>
              <p:nvPr/>
            </p:nvSpPr>
            <p:spPr bwMode="auto">
              <a:xfrm>
                <a:off x="1846" y="1457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184" name="Rectangle 83"/>
              <p:cNvSpPr>
                <a:spLocks noChangeArrowheads="1"/>
              </p:cNvSpPr>
              <p:nvPr/>
            </p:nvSpPr>
            <p:spPr bwMode="auto">
              <a:xfrm>
                <a:off x="2228" y="1457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185" name="Rectangle 84"/>
              <p:cNvSpPr>
                <a:spLocks noChangeArrowheads="1"/>
              </p:cNvSpPr>
              <p:nvPr/>
            </p:nvSpPr>
            <p:spPr bwMode="auto">
              <a:xfrm>
                <a:off x="2619" y="1457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186" name="Rectangle 85"/>
              <p:cNvSpPr>
                <a:spLocks noChangeArrowheads="1"/>
              </p:cNvSpPr>
              <p:nvPr/>
            </p:nvSpPr>
            <p:spPr bwMode="auto">
              <a:xfrm>
                <a:off x="3002" y="1457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187" name="Rectangle 86"/>
              <p:cNvSpPr>
                <a:spLocks noChangeArrowheads="1"/>
              </p:cNvSpPr>
              <p:nvPr/>
            </p:nvSpPr>
            <p:spPr bwMode="auto">
              <a:xfrm>
                <a:off x="3384" y="1457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188" name="Rectangle 87"/>
              <p:cNvSpPr>
                <a:spLocks noChangeArrowheads="1"/>
              </p:cNvSpPr>
              <p:nvPr/>
            </p:nvSpPr>
            <p:spPr bwMode="auto">
              <a:xfrm>
                <a:off x="3775" y="1457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189" name="Rectangle 88"/>
              <p:cNvSpPr>
                <a:spLocks noChangeArrowheads="1"/>
              </p:cNvSpPr>
              <p:nvPr/>
            </p:nvSpPr>
            <p:spPr bwMode="auto">
              <a:xfrm>
                <a:off x="4157" y="1457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190" name="Rectangle 89"/>
              <p:cNvSpPr>
                <a:spLocks noChangeArrowheads="1"/>
              </p:cNvSpPr>
              <p:nvPr/>
            </p:nvSpPr>
            <p:spPr bwMode="auto">
              <a:xfrm>
                <a:off x="4540" y="1457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191" name="Rectangle 90"/>
              <p:cNvSpPr>
                <a:spLocks noChangeArrowheads="1"/>
              </p:cNvSpPr>
              <p:nvPr/>
            </p:nvSpPr>
            <p:spPr bwMode="auto">
              <a:xfrm>
                <a:off x="4931" y="1457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192" name="Rectangle 91"/>
              <p:cNvSpPr>
                <a:spLocks noChangeArrowheads="1"/>
              </p:cNvSpPr>
              <p:nvPr/>
            </p:nvSpPr>
            <p:spPr bwMode="auto">
              <a:xfrm>
                <a:off x="5304" y="1457"/>
                <a:ext cx="4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+</a:t>
                </a:r>
                <a:endParaRPr lang="en-GB" sz="2400"/>
              </a:p>
            </p:txBody>
          </p:sp>
          <p:sp>
            <p:nvSpPr>
              <p:cNvPr id="193" name="Rectangle 92"/>
              <p:cNvSpPr>
                <a:spLocks noChangeArrowheads="1"/>
              </p:cNvSpPr>
              <p:nvPr/>
            </p:nvSpPr>
            <p:spPr bwMode="auto">
              <a:xfrm>
                <a:off x="5687" y="1457"/>
                <a:ext cx="4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+</a:t>
                </a:r>
                <a:endParaRPr lang="en-GB" sz="2400"/>
              </a:p>
            </p:txBody>
          </p:sp>
          <p:sp>
            <p:nvSpPr>
              <p:cNvPr id="194" name="Rectangle 93"/>
              <p:cNvSpPr>
                <a:spLocks noChangeArrowheads="1"/>
              </p:cNvSpPr>
              <p:nvPr/>
            </p:nvSpPr>
            <p:spPr bwMode="auto">
              <a:xfrm>
                <a:off x="1132" y="1575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2</a:t>
                </a:r>
                <a:endParaRPr lang="en-GB" sz="2400"/>
              </a:p>
            </p:txBody>
          </p:sp>
          <p:sp>
            <p:nvSpPr>
              <p:cNvPr id="195" name="Rectangle 94"/>
              <p:cNvSpPr>
                <a:spLocks noChangeArrowheads="1"/>
              </p:cNvSpPr>
              <p:nvPr/>
            </p:nvSpPr>
            <p:spPr bwMode="auto">
              <a:xfrm>
                <a:off x="1463" y="1575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196" name="Rectangle 95"/>
              <p:cNvSpPr>
                <a:spLocks noChangeArrowheads="1"/>
              </p:cNvSpPr>
              <p:nvPr/>
            </p:nvSpPr>
            <p:spPr bwMode="auto">
              <a:xfrm>
                <a:off x="1846" y="1575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197" name="Rectangle 96"/>
              <p:cNvSpPr>
                <a:spLocks noChangeArrowheads="1"/>
              </p:cNvSpPr>
              <p:nvPr/>
            </p:nvSpPr>
            <p:spPr bwMode="auto">
              <a:xfrm>
                <a:off x="2228" y="1575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198" name="Rectangle 97"/>
              <p:cNvSpPr>
                <a:spLocks noChangeArrowheads="1"/>
              </p:cNvSpPr>
              <p:nvPr/>
            </p:nvSpPr>
            <p:spPr bwMode="auto">
              <a:xfrm>
                <a:off x="2619" y="1575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199" name="Rectangle 98"/>
              <p:cNvSpPr>
                <a:spLocks noChangeArrowheads="1"/>
              </p:cNvSpPr>
              <p:nvPr/>
            </p:nvSpPr>
            <p:spPr bwMode="auto">
              <a:xfrm>
                <a:off x="3002" y="1575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200" name="Rectangle 99"/>
              <p:cNvSpPr>
                <a:spLocks noChangeArrowheads="1"/>
              </p:cNvSpPr>
              <p:nvPr/>
            </p:nvSpPr>
            <p:spPr bwMode="auto">
              <a:xfrm>
                <a:off x="3384" y="1575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201" name="Rectangle 100"/>
              <p:cNvSpPr>
                <a:spLocks noChangeArrowheads="1"/>
              </p:cNvSpPr>
              <p:nvPr/>
            </p:nvSpPr>
            <p:spPr bwMode="auto">
              <a:xfrm>
                <a:off x="3775" y="1575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202" name="Rectangle 101"/>
              <p:cNvSpPr>
                <a:spLocks noChangeArrowheads="1"/>
              </p:cNvSpPr>
              <p:nvPr/>
            </p:nvSpPr>
            <p:spPr bwMode="auto">
              <a:xfrm>
                <a:off x="4157" y="1575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203" name="Rectangle 102"/>
              <p:cNvSpPr>
                <a:spLocks noChangeArrowheads="1"/>
              </p:cNvSpPr>
              <p:nvPr/>
            </p:nvSpPr>
            <p:spPr bwMode="auto">
              <a:xfrm>
                <a:off x="4540" y="1575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204" name="Rectangle 103"/>
              <p:cNvSpPr>
                <a:spLocks noChangeArrowheads="1"/>
              </p:cNvSpPr>
              <p:nvPr/>
            </p:nvSpPr>
            <p:spPr bwMode="auto">
              <a:xfrm>
                <a:off x="4931" y="1575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205" name="Rectangle 104"/>
              <p:cNvSpPr>
                <a:spLocks noChangeArrowheads="1"/>
              </p:cNvSpPr>
              <p:nvPr/>
            </p:nvSpPr>
            <p:spPr bwMode="auto">
              <a:xfrm>
                <a:off x="5304" y="1575"/>
                <a:ext cx="4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+</a:t>
                </a:r>
                <a:endParaRPr lang="en-GB" sz="2400"/>
              </a:p>
            </p:txBody>
          </p:sp>
          <p:sp>
            <p:nvSpPr>
              <p:cNvPr id="206" name="Rectangle 105"/>
              <p:cNvSpPr>
                <a:spLocks noChangeArrowheads="1"/>
              </p:cNvSpPr>
              <p:nvPr/>
            </p:nvSpPr>
            <p:spPr bwMode="auto">
              <a:xfrm>
                <a:off x="5687" y="1575"/>
                <a:ext cx="4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+</a:t>
                </a:r>
                <a:endParaRPr lang="en-GB" sz="2400"/>
              </a:p>
            </p:txBody>
          </p:sp>
          <p:sp>
            <p:nvSpPr>
              <p:cNvPr id="207" name="Rectangle 106"/>
              <p:cNvSpPr>
                <a:spLocks noChangeArrowheads="1"/>
              </p:cNvSpPr>
              <p:nvPr/>
            </p:nvSpPr>
            <p:spPr bwMode="auto">
              <a:xfrm>
                <a:off x="1132" y="1686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3</a:t>
                </a:r>
                <a:endParaRPr lang="en-GB" sz="2400"/>
              </a:p>
            </p:txBody>
          </p:sp>
          <p:sp>
            <p:nvSpPr>
              <p:cNvPr id="208" name="Rectangle 107"/>
              <p:cNvSpPr>
                <a:spLocks noChangeArrowheads="1"/>
              </p:cNvSpPr>
              <p:nvPr/>
            </p:nvSpPr>
            <p:spPr bwMode="auto">
              <a:xfrm>
                <a:off x="1463" y="1686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209" name="Rectangle 108"/>
              <p:cNvSpPr>
                <a:spLocks noChangeArrowheads="1"/>
              </p:cNvSpPr>
              <p:nvPr/>
            </p:nvSpPr>
            <p:spPr bwMode="auto">
              <a:xfrm>
                <a:off x="1846" y="1686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210" name="Rectangle 109"/>
              <p:cNvSpPr>
                <a:spLocks noChangeArrowheads="1"/>
              </p:cNvSpPr>
              <p:nvPr/>
            </p:nvSpPr>
            <p:spPr bwMode="auto">
              <a:xfrm>
                <a:off x="2228" y="1686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211" name="Rectangle 110"/>
              <p:cNvSpPr>
                <a:spLocks noChangeArrowheads="1"/>
              </p:cNvSpPr>
              <p:nvPr/>
            </p:nvSpPr>
            <p:spPr bwMode="auto">
              <a:xfrm>
                <a:off x="2619" y="1686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212" name="Rectangle 111"/>
              <p:cNvSpPr>
                <a:spLocks noChangeArrowheads="1"/>
              </p:cNvSpPr>
              <p:nvPr/>
            </p:nvSpPr>
            <p:spPr bwMode="auto">
              <a:xfrm>
                <a:off x="3002" y="1686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213" name="Rectangle 112"/>
              <p:cNvSpPr>
                <a:spLocks noChangeArrowheads="1"/>
              </p:cNvSpPr>
              <p:nvPr/>
            </p:nvSpPr>
            <p:spPr bwMode="auto">
              <a:xfrm>
                <a:off x="3384" y="1686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214" name="Rectangle 113"/>
              <p:cNvSpPr>
                <a:spLocks noChangeArrowheads="1"/>
              </p:cNvSpPr>
              <p:nvPr/>
            </p:nvSpPr>
            <p:spPr bwMode="auto">
              <a:xfrm>
                <a:off x="3775" y="1686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215" name="Rectangle 114"/>
              <p:cNvSpPr>
                <a:spLocks noChangeArrowheads="1"/>
              </p:cNvSpPr>
              <p:nvPr/>
            </p:nvSpPr>
            <p:spPr bwMode="auto">
              <a:xfrm>
                <a:off x="4157" y="1686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216" name="Rectangle 115"/>
              <p:cNvSpPr>
                <a:spLocks noChangeArrowheads="1"/>
              </p:cNvSpPr>
              <p:nvPr/>
            </p:nvSpPr>
            <p:spPr bwMode="auto">
              <a:xfrm>
                <a:off x="4540" y="1686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217" name="Rectangle 116"/>
              <p:cNvSpPr>
                <a:spLocks noChangeArrowheads="1"/>
              </p:cNvSpPr>
              <p:nvPr/>
            </p:nvSpPr>
            <p:spPr bwMode="auto">
              <a:xfrm>
                <a:off x="4931" y="1686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218" name="Rectangle 117"/>
              <p:cNvSpPr>
                <a:spLocks noChangeArrowheads="1"/>
              </p:cNvSpPr>
              <p:nvPr/>
            </p:nvSpPr>
            <p:spPr bwMode="auto">
              <a:xfrm>
                <a:off x="5304" y="1686"/>
                <a:ext cx="4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+</a:t>
                </a:r>
                <a:endParaRPr lang="en-GB" sz="2400"/>
              </a:p>
            </p:txBody>
          </p:sp>
          <p:sp>
            <p:nvSpPr>
              <p:cNvPr id="219" name="Rectangle 118"/>
              <p:cNvSpPr>
                <a:spLocks noChangeArrowheads="1"/>
              </p:cNvSpPr>
              <p:nvPr/>
            </p:nvSpPr>
            <p:spPr bwMode="auto">
              <a:xfrm>
                <a:off x="5687" y="1686"/>
                <a:ext cx="4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+</a:t>
                </a:r>
                <a:endParaRPr lang="en-GB" sz="2400"/>
              </a:p>
            </p:txBody>
          </p:sp>
          <p:sp>
            <p:nvSpPr>
              <p:cNvPr id="220" name="Rectangle 119"/>
              <p:cNvSpPr>
                <a:spLocks noChangeArrowheads="1"/>
              </p:cNvSpPr>
              <p:nvPr/>
            </p:nvSpPr>
            <p:spPr bwMode="auto">
              <a:xfrm>
                <a:off x="1132" y="1796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4</a:t>
                </a:r>
                <a:endParaRPr lang="en-GB" sz="2400"/>
              </a:p>
            </p:txBody>
          </p:sp>
          <p:sp>
            <p:nvSpPr>
              <p:cNvPr id="221" name="Rectangle 120"/>
              <p:cNvSpPr>
                <a:spLocks noChangeArrowheads="1"/>
              </p:cNvSpPr>
              <p:nvPr/>
            </p:nvSpPr>
            <p:spPr bwMode="auto">
              <a:xfrm>
                <a:off x="1463" y="1796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222" name="Rectangle 121"/>
              <p:cNvSpPr>
                <a:spLocks noChangeArrowheads="1"/>
              </p:cNvSpPr>
              <p:nvPr/>
            </p:nvSpPr>
            <p:spPr bwMode="auto">
              <a:xfrm>
                <a:off x="1846" y="1796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223" name="Rectangle 122"/>
              <p:cNvSpPr>
                <a:spLocks noChangeArrowheads="1"/>
              </p:cNvSpPr>
              <p:nvPr/>
            </p:nvSpPr>
            <p:spPr bwMode="auto">
              <a:xfrm>
                <a:off x="2228" y="1796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224" name="Rectangle 123"/>
              <p:cNvSpPr>
                <a:spLocks noChangeArrowheads="1"/>
              </p:cNvSpPr>
              <p:nvPr/>
            </p:nvSpPr>
            <p:spPr bwMode="auto">
              <a:xfrm>
                <a:off x="2619" y="1796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225" name="Rectangle 124"/>
              <p:cNvSpPr>
                <a:spLocks noChangeArrowheads="1"/>
              </p:cNvSpPr>
              <p:nvPr/>
            </p:nvSpPr>
            <p:spPr bwMode="auto">
              <a:xfrm>
                <a:off x="3002" y="1796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226" name="Rectangle 125"/>
              <p:cNvSpPr>
                <a:spLocks noChangeArrowheads="1"/>
              </p:cNvSpPr>
              <p:nvPr/>
            </p:nvSpPr>
            <p:spPr bwMode="auto">
              <a:xfrm>
                <a:off x="3384" y="1796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227" name="Rectangle 126"/>
              <p:cNvSpPr>
                <a:spLocks noChangeArrowheads="1"/>
              </p:cNvSpPr>
              <p:nvPr/>
            </p:nvSpPr>
            <p:spPr bwMode="auto">
              <a:xfrm>
                <a:off x="3775" y="1796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228" name="Rectangle 127"/>
              <p:cNvSpPr>
                <a:spLocks noChangeArrowheads="1"/>
              </p:cNvSpPr>
              <p:nvPr/>
            </p:nvSpPr>
            <p:spPr bwMode="auto">
              <a:xfrm>
                <a:off x="4157" y="1796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229" name="Rectangle 128"/>
              <p:cNvSpPr>
                <a:spLocks noChangeArrowheads="1"/>
              </p:cNvSpPr>
              <p:nvPr/>
            </p:nvSpPr>
            <p:spPr bwMode="auto">
              <a:xfrm>
                <a:off x="4540" y="1796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230" name="Rectangle 129"/>
              <p:cNvSpPr>
                <a:spLocks noChangeArrowheads="1"/>
              </p:cNvSpPr>
              <p:nvPr/>
            </p:nvSpPr>
            <p:spPr bwMode="auto">
              <a:xfrm>
                <a:off x="4931" y="1796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231" name="Rectangle 130"/>
              <p:cNvSpPr>
                <a:spLocks noChangeArrowheads="1"/>
              </p:cNvSpPr>
              <p:nvPr/>
            </p:nvSpPr>
            <p:spPr bwMode="auto">
              <a:xfrm>
                <a:off x="5304" y="1796"/>
                <a:ext cx="4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+</a:t>
                </a:r>
                <a:endParaRPr lang="en-GB" sz="2400"/>
              </a:p>
            </p:txBody>
          </p:sp>
          <p:sp>
            <p:nvSpPr>
              <p:cNvPr id="232" name="Rectangle 131"/>
              <p:cNvSpPr>
                <a:spLocks noChangeArrowheads="1"/>
              </p:cNvSpPr>
              <p:nvPr/>
            </p:nvSpPr>
            <p:spPr bwMode="auto">
              <a:xfrm>
                <a:off x="5687" y="1796"/>
                <a:ext cx="4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+</a:t>
                </a:r>
                <a:endParaRPr lang="en-GB" sz="2400"/>
              </a:p>
            </p:txBody>
          </p:sp>
          <p:sp>
            <p:nvSpPr>
              <p:cNvPr id="233" name="Rectangle 132"/>
              <p:cNvSpPr>
                <a:spLocks noChangeArrowheads="1"/>
              </p:cNvSpPr>
              <p:nvPr/>
            </p:nvSpPr>
            <p:spPr bwMode="auto">
              <a:xfrm>
                <a:off x="1056" y="1915"/>
                <a:ext cx="188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Naïve</a:t>
                </a:r>
                <a:endParaRPr lang="en-GB" sz="2400"/>
              </a:p>
            </p:txBody>
          </p:sp>
          <p:sp>
            <p:nvSpPr>
              <p:cNvPr id="234" name="Rectangle 133"/>
              <p:cNvSpPr>
                <a:spLocks noChangeArrowheads="1"/>
              </p:cNvSpPr>
              <p:nvPr/>
            </p:nvSpPr>
            <p:spPr bwMode="auto">
              <a:xfrm>
                <a:off x="1463" y="1915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235" name="Rectangle 134"/>
              <p:cNvSpPr>
                <a:spLocks noChangeArrowheads="1"/>
              </p:cNvSpPr>
              <p:nvPr/>
            </p:nvSpPr>
            <p:spPr bwMode="auto">
              <a:xfrm>
                <a:off x="1846" y="1915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236" name="Rectangle 135"/>
              <p:cNvSpPr>
                <a:spLocks noChangeArrowheads="1"/>
              </p:cNvSpPr>
              <p:nvPr/>
            </p:nvSpPr>
            <p:spPr bwMode="auto">
              <a:xfrm>
                <a:off x="2228" y="1915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237" name="Rectangle 136"/>
              <p:cNvSpPr>
                <a:spLocks noChangeArrowheads="1"/>
              </p:cNvSpPr>
              <p:nvPr/>
            </p:nvSpPr>
            <p:spPr bwMode="auto">
              <a:xfrm>
                <a:off x="2619" y="1915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238" name="Rectangle 137"/>
              <p:cNvSpPr>
                <a:spLocks noChangeArrowheads="1"/>
              </p:cNvSpPr>
              <p:nvPr/>
            </p:nvSpPr>
            <p:spPr bwMode="auto">
              <a:xfrm>
                <a:off x="2968" y="1915"/>
                <a:ext cx="10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n/a</a:t>
                </a:r>
                <a:endParaRPr lang="en-GB" sz="2400"/>
              </a:p>
            </p:txBody>
          </p:sp>
          <p:sp>
            <p:nvSpPr>
              <p:cNvPr id="239" name="Rectangle 138"/>
              <p:cNvSpPr>
                <a:spLocks noChangeArrowheads="1"/>
              </p:cNvSpPr>
              <p:nvPr/>
            </p:nvSpPr>
            <p:spPr bwMode="auto">
              <a:xfrm>
                <a:off x="3350" y="1915"/>
                <a:ext cx="10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n/a</a:t>
                </a:r>
                <a:endParaRPr lang="en-GB" sz="2400"/>
              </a:p>
            </p:txBody>
          </p:sp>
          <p:sp>
            <p:nvSpPr>
              <p:cNvPr id="240" name="Rectangle 139"/>
              <p:cNvSpPr>
                <a:spLocks noChangeArrowheads="1"/>
              </p:cNvSpPr>
              <p:nvPr/>
            </p:nvSpPr>
            <p:spPr bwMode="auto">
              <a:xfrm>
                <a:off x="3732" y="1915"/>
                <a:ext cx="10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n/a</a:t>
                </a:r>
                <a:endParaRPr lang="en-GB" sz="2400"/>
              </a:p>
            </p:txBody>
          </p:sp>
          <p:sp>
            <p:nvSpPr>
              <p:cNvPr id="241" name="Rectangle 140"/>
              <p:cNvSpPr>
                <a:spLocks noChangeArrowheads="1"/>
              </p:cNvSpPr>
              <p:nvPr/>
            </p:nvSpPr>
            <p:spPr bwMode="auto">
              <a:xfrm>
                <a:off x="4123" y="1915"/>
                <a:ext cx="10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n/a</a:t>
                </a:r>
                <a:endParaRPr lang="en-GB" sz="2400"/>
              </a:p>
            </p:txBody>
          </p:sp>
          <p:sp>
            <p:nvSpPr>
              <p:cNvPr id="242" name="Rectangle 141"/>
              <p:cNvSpPr>
                <a:spLocks noChangeArrowheads="1"/>
              </p:cNvSpPr>
              <p:nvPr/>
            </p:nvSpPr>
            <p:spPr bwMode="auto">
              <a:xfrm>
                <a:off x="4506" y="1915"/>
                <a:ext cx="10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n/a</a:t>
                </a:r>
                <a:endParaRPr lang="en-GB" sz="2400"/>
              </a:p>
            </p:txBody>
          </p:sp>
          <p:sp>
            <p:nvSpPr>
              <p:cNvPr id="243" name="Rectangle 142"/>
              <p:cNvSpPr>
                <a:spLocks noChangeArrowheads="1"/>
              </p:cNvSpPr>
              <p:nvPr/>
            </p:nvSpPr>
            <p:spPr bwMode="auto">
              <a:xfrm>
                <a:off x="4888" y="1915"/>
                <a:ext cx="10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n/a</a:t>
                </a:r>
                <a:endParaRPr lang="en-GB" sz="2400"/>
              </a:p>
            </p:txBody>
          </p:sp>
          <p:sp>
            <p:nvSpPr>
              <p:cNvPr id="244" name="Rectangle 143"/>
              <p:cNvSpPr>
                <a:spLocks noChangeArrowheads="1"/>
              </p:cNvSpPr>
              <p:nvPr/>
            </p:nvSpPr>
            <p:spPr bwMode="auto">
              <a:xfrm>
                <a:off x="5279" y="1915"/>
                <a:ext cx="10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n/a</a:t>
                </a:r>
                <a:endParaRPr lang="en-GB" sz="2400"/>
              </a:p>
            </p:txBody>
          </p:sp>
          <p:sp>
            <p:nvSpPr>
              <p:cNvPr id="245" name="Rectangle 144"/>
              <p:cNvSpPr>
                <a:spLocks noChangeArrowheads="1"/>
              </p:cNvSpPr>
              <p:nvPr/>
            </p:nvSpPr>
            <p:spPr bwMode="auto">
              <a:xfrm>
                <a:off x="5661" y="1915"/>
                <a:ext cx="10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n/a</a:t>
                </a:r>
                <a:endParaRPr lang="en-GB" sz="2400"/>
              </a:p>
            </p:txBody>
          </p:sp>
          <p:sp>
            <p:nvSpPr>
              <p:cNvPr id="246" name="Rectangle 145"/>
              <p:cNvSpPr>
                <a:spLocks noChangeArrowheads="1"/>
              </p:cNvSpPr>
              <p:nvPr/>
            </p:nvSpPr>
            <p:spPr bwMode="auto">
              <a:xfrm>
                <a:off x="1047" y="2365"/>
                <a:ext cx="21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Mouse</a:t>
                </a:r>
                <a:endParaRPr lang="en-GB" sz="2400"/>
              </a:p>
            </p:txBody>
          </p:sp>
          <p:sp>
            <p:nvSpPr>
              <p:cNvPr id="247" name="Rectangle 146"/>
              <p:cNvSpPr>
                <a:spLocks noChangeArrowheads="1"/>
              </p:cNvSpPr>
              <p:nvPr/>
            </p:nvSpPr>
            <p:spPr bwMode="auto">
              <a:xfrm>
                <a:off x="1302" y="2365"/>
                <a:ext cx="35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Duodenum</a:t>
                </a:r>
                <a:endParaRPr lang="en-GB" sz="2400"/>
              </a:p>
            </p:txBody>
          </p:sp>
          <p:sp>
            <p:nvSpPr>
              <p:cNvPr id="248" name="Rectangle 147"/>
              <p:cNvSpPr>
                <a:spLocks noChangeArrowheads="1"/>
              </p:cNvSpPr>
              <p:nvPr/>
            </p:nvSpPr>
            <p:spPr bwMode="auto">
              <a:xfrm>
                <a:off x="1727" y="2365"/>
                <a:ext cx="27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Jejunum</a:t>
                </a:r>
                <a:endParaRPr lang="en-GB" sz="2400"/>
              </a:p>
            </p:txBody>
          </p:sp>
          <p:sp>
            <p:nvSpPr>
              <p:cNvPr id="249" name="Rectangle 148"/>
              <p:cNvSpPr>
                <a:spLocks noChangeArrowheads="1"/>
              </p:cNvSpPr>
              <p:nvPr/>
            </p:nvSpPr>
            <p:spPr bwMode="auto">
              <a:xfrm>
                <a:off x="2160" y="2365"/>
                <a:ext cx="17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Ileum</a:t>
                </a:r>
                <a:endParaRPr lang="en-GB" sz="2400"/>
              </a:p>
            </p:txBody>
          </p:sp>
          <p:sp>
            <p:nvSpPr>
              <p:cNvPr id="250" name="Rectangle 149"/>
              <p:cNvSpPr>
                <a:spLocks noChangeArrowheads="1"/>
              </p:cNvSpPr>
              <p:nvPr/>
            </p:nvSpPr>
            <p:spPr bwMode="auto">
              <a:xfrm>
                <a:off x="2475" y="2365"/>
                <a:ext cx="30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Large int.</a:t>
                </a:r>
                <a:endParaRPr lang="en-GB" sz="2400"/>
              </a:p>
            </p:txBody>
          </p:sp>
          <p:sp>
            <p:nvSpPr>
              <p:cNvPr id="251" name="Rectangle 150"/>
              <p:cNvSpPr>
                <a:spLocks noChangeArrowheads="1"/>
              </p:cNvSpPr>
              <p:nvPr/>
            </p:nvSpPr>
            <p:spPr bwMode="auto">
              <a:xfrm>
                <a:off x="2840" y="2365"/>
                <a:ext cx="35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Duodenum</a:t>
                </a:r>
                <a:endParaRPr lang="en-GB" sz="2400"/>
              </a:p>
            </p:txBody>
          </p:sp>
          <p:sp>
            <p:nvSpPr>
              <p:cNvPr id="252" name="Rectangle 151"/>
              <p:cNvSpPr>
                <a:spLocks noChangeArrowheads="1"/>
              </p:cNvSpPr>
              <p:nvPr/>
            </p:nvSpPr>
            <p:spPr bwMode="auto">
              <a:xfrm>
                <a:off x="3265" y="2365"/>
                <a:ext cx="27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Jejunum</a:t>
                </a:r>
                <a:endParaRPr lang="en-GB" sz="2400"/>
              </a:p>
            </p:txBody>
          </p:sp>
          <p:sp>
            <p:nvSpPr>
              <p:cNvPr id="253" name="Rectangle 152"/>
              <p:cNvSpPr>
                <a:spLocks noChangeArrowheads="1"/>
              </p:cNvSpPr>
              <p:nvPr/>
            </p:nvSpPr>
            <p:spPr bwMode="auto">
              <a:xfrm>
                <a:off x="3698" y="2365"/>
                <a:ext cx="17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Ileum</a:t>
                </a:r>
                <a:endParaRPr lang="en-GB" sz="2400"/>
              </a:p>
            </p:txBody>
          </p:sp>
          <p:sp>
            <p:nvSpPr>
              <p:cNvPr id="254" name="Rectangle 153"/>
              <p:cNvSpPr>
                <a:spLocks noChangeArrowheads="1"/>
              </p:cNvSpPr>
              <p:nvPr/>
            </p:nvSpPr>
            <p:spPr bwMode="auto">
              <a:xfrm>
                <a:off x="4021" y="2365"/>
                <a:ext cx="30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Large int.</a:t>
                </a:r>
                <a:endParaRPr lang="en-GB" sz="2400"/>
              </a:p>
            </p:txBody>
          </p:sp>
          <p:sp>
            <p:nvSpPr>
              <p:cNvPr id="255" name="Rectangle 154"/>
              <p:cNvSpPr>
                <a:spLocks noChangeArrowheads="1"/>
              </p:cNvSpPr>
              <p:nvPr/>
            </p:nvSpPr>
            <p:spPr bwMode="auto">
              <a:xfrm>
                <a:off x="1132" y="2475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1</a:t>
                </a:r>
                <a:endParaRPr lang="en-GB" sz="2400"/>
              </a:p>
            </p:txBody>
          </p:sp>
          <p:sp>
            <p:nvSpPr>
              <p:cNvPr id="256" name="Rectangle 155"/>
              <p:cNvSpPr>
                <a:spLocks noChangeArrowheads="1"/>
              </p:cNvSpPr>
              <p:nvPr/>
            </p:nvSpPr>
            <p:spPr bwMode="auto">
              <a:xfrm>
                <a:off x="1463" y="2475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257" name="Rectangle 156"/>
              <p:cNvSpPr>
                <a:spLocks noChangeArrowheads="1"/>
              </p:cNvSpPr>
              <p:nvPr/>
            </p:nvSpPr>
            <p:spPr bwMode="auto">
              <a:xfrm>
                <a:off x="1846" y="2475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258" name="Rectangle 157"/>
              <p:cNvSpPr>
                <a:spLocks noChangeArrowheads="1"/>
              </p:cNvSpPr>
              <p:nvPr/>
            </p:nvSpPr>
            <p:spPr bwMode="auto">
              <a:xfrm>
                <a:off x="2228" y="2475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259" name="Rectangle 158"/>
              <p:cNvSpPr>
                <a:spLocks noChangeArrowheads="1"/>
              </p:cNvSpPr>
              <p:nvPr/>
            </p:nvSpPr>
            <p:spPr bwMode="auto">
              <a:xfrm>
                <a:off x="2619" y="2475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260" name="Rectangle 159"/>
              <p:cNvSpPr>
                <a:spLocks noChangeArrowheads="1"/>
              </p:cNvSpPr>
              <p:nvPr/>
            </p:nvSpPr>
            <p:spPr bwMode="auto">
              <a:xfrm>
                <a:off x="3002" y="2475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261" name="Rectangle 160"/>
              <p:cNvSpPr>
                <a:spLocks noChangeArrowheads="1"/>
              </p:cNvSpPr>
              <p:nvPr/>
            </p:nvSpPr>
            <p:spPr bwMode="auto">
              <a:xfrm>
                <a:off x="3384" y="2475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262" name="Rectangle 161"/>
              <p:cNvSpPr>
                <a:spLocks noChangeArrowheads="1"/>
              </p:cNvSpPr>
              <p:nvPr/>
            </p:nvSpPr>
            <p:spPr bwMode="auto">
              <a:xfrm>
                <a:off x="3775" y="2475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263" name="Rectangle 162"/>
              <p:cNvSpPr>
                <a:spLocks noChangeArrowheads="1"/>
              </p:cNvSpPr>
              <p:nvPr/>
            </p:nvSpPr>
            <p:spPr bwMode="auto">
              <a:xfrm>
                <a:off x="4157" y="2475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264" name="Rectangle 163"/>
              <p:cNvSpPr>
                <a:spLocks noChangeArrowheads="1"/>
              </p:cNvSpPr>
              <p:nvPr/>
            </p:nvSpPr>
            <p:spPr bwMode="auto">
              <a:xfrm>
                <a:off x="1132" y="2594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2</a:t>
                </a:r>
                <a:endParaRPr lang="en-GB" sz="2400"/>
              </a:p>
            </p:txBody>
          </p:sp>
          <p:sp>
            <p:nvSpPr>
              <p:cNvPr id="265" name="Rectangle 164"/>
              <p:cNvSpPr>
                <a:spLocks noChangeArrowheads="1"/>
              </p:cNvSpPr>
              <p:nvPr/>
            </p:nvSpPr>
            <p:spPr bwMode="auto">
              <a:xfrm>
                <a:off x="1463" y="2594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266" name="Rectangle 165"/>
              <p:cNvSpPr>
                <a:spLocks noChangeArrowheads="1"/>
              </p:cNvSpPr>
              <p:nvPr/>
            </p:nvSpPr>
            <p:spPr bwMode="auto">
              <a:xfrm>
                <a:off x="1846" y="2594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267" name="Rectangle 166"/>
              <p:cNvSpPr>
                <a:spLocks noChangeArrowheads="1"/>
              </p:cNvSpPr>
              <p:nvPr/>
            </p:nvSpPr>
            <p:spPr bwMode="auto">
              <a:xfrm>
                <a:off x="2228" y="2594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268" name="Rectangle 167"/>
              <p:cNvSpPr>
                <a:spLocks noChangeArrowheads="1"/>
              </p:cNvSpPr>
              <p:nvPr/>
            </p:nvSpPr>
            <p:spPr bwMode="auto">
              <a:xfrm>
                <a:off x="2619" y="2594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269" name="Rectangle 168"/>
              <p:cNvSpPr>
                <a:spLocks noChangeArrowheads="1"/>
              </p:cNvSpPr>
              <p:nvPr/>
            </p:nvSpPr>
            <p:spPr bwMode="auto">
              <a:xfrm>
                <a:off x="3002" y="2594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270" name="Rectangle 169"/>
              <p:cNvSpPr>
                <a:spLocks noChangeArrowheads="1"/>
              </p:cNvSpPr>
              <p:nvPr/>
            </p:nvSpPr>
            <p:spPr bwMode="auto">
              <a:xfrm>
                <a:off x="3384" y="2594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271" name="Rectangle 170"/>
              <p:cNvSpPr>
                <a:spLocks noChangeArrowheads="1"/>
              </p:cNvSpPr>
              <p:nvPr/>
            </p:nvSpPr>
            <p:spPr bwMode="auto">
              <a:xfrm>
                <a:off x="3775" y="2594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272" name="Rectangle 171"/>
              <p:cNvSpPr>
                <a:spLocks noChangeArrowheads="1"/>
              </p:cNvSpPr>
              <p:nvPr/>
            </p:nvSpPr>
            <p:spPr bwMode="auto">
              <a:xfrm>
                <a:off x="4157" y="2594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273" name="Rectangle 172"/>
              <p:cNvSpPr>
                <a:spLocks noChangeArrowheads="1"/>
              </p:cNvSpPr>
              <p:nvPr/>
            </p:nvSpPr>
            <p:spPr bwMode="auto">
              <a:xfrm>
                <a:off x="1132" y="2704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3</a:t>
                </a:r>
                <a:endParaRPr lang="en-GB" sz="2400"/>
              </a:p>
            </p:txBody>
          </p:sp>
          <p:sp>
            <p:nvSpPr>
              <p:cNvPr id="274" name="Rectangle 173"/>
              <p:cNvSpPr>
                <a:spLocks noChangeArrowheads="1"/>
              </p:cNvSpPr>
              <p:nvPr/>
            </p:nvSpPr>
            <p:spPr bwMode="auto">
              <a:xfrm>
                <a:off x="1463" y="2704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275" name="Rectangle 174"/>
              <p:cNvSpPr>
                <a:spLocks noChangeArrowheads="1"/>
              </p:cNvSpPr>
              <p:nvPr/>
            </p:nvSpPr>
            <p:spPr bwMode="auto">
              <a:xfrm>
                <a:off x="1846" y="2704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276" name="Rectangle 175"/>
              <p:cNvSpPr>
                <a:spLocks noChangeArrowheads="1"/>
              </p:cNvSpPr>
              <p:nvPr/>
            </p:nvSpPr>
            <p:spPr bwMode="auto">
              <a:xfrm>
                <a:off x="2228" y="2704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277" name="Rectangle 176"/>
              <p:cNvSpPr>
                <a:spLocks noChangeArrowheads="1"/>
              </p:cNvSpPr>
              <p:nvPr/>
            </p:nvSpPr>
            <p:spPr bwMode="auto">
              <a:xfrm>
                <a:off x="2619" y="2704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278" name="Rectangle 177"/>
              <p:cNvSpPr>
                <a:spLocks noChangeArrowheads="1"/>
              </p:cNvSpPr>
              <p:nvPr/>
            </p:nvSpPr>
            <p:spPr bwMode="auto">
              <a:xfrm>
                <a:off x="3002" y="2704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279" name="Rectangle 178"/>
              <p:cNvSpPr>
                <a:spLocks noChangeArrowheads="1"/>
              </p:cNvSpPr>
              <p:nvPr/>
            </p:nvSpPr>
            <p:spPr bwMode="auto">
              <a:xfrm>
                <a:off x="3384" y="2704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280" name="Rectangle 179"/>
              <p:cNvSpPr>
                <a:spLocks noChangeArrowheads="1"/>
              </p:cNvSpPr>
              <p:nvPr/>
            </p:nvSpPr>
            <p:spPr bwMode="auto">
              <a:xfrm>
                <a:off x="3775" y="2704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281" name="Rectangle 180"/>
              <p:cNvSpPr>
                <a:spLocks noChangeArrowheads="1"/>
              </p:cNvSpPr>
              <p:nvPr/>
            </p:nvSpPr>
            <p:spPr bwMode="auto">
              <a:xfrm>
                <a:off x="4157" y="2704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282" name="Rectangle 181"/>
              <p:cNvSpPr>
                <a:spLocks noChangeArrowheads="1"/>
              </p:cNvSpPr>
              <p:nvPr/>
            </p:nvSpPr>
            <p:spPr bwMode="auto">
              <a:xfrm>
                <a:off x="1132" y="2815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4</a:t>
                </a:r>
                <a:endParaRPr lang="en-GB" sz="2400"/>
              </a:p>
            </p:txBody>
          </p:sp>
          <p:sp>
            <p:nvSpPr>
              <p:cNvPr id="283" name="Rectangle 182"/>
              <p:cNvSpPr>
                <a:spLocks noChangeArrowheads="1"/>
              </p:cNvSpPr>
              <p:nvPr/>
            </p:nvSpPr>
            <p:spPr bwMode="auto">
              <a:xfrm>
                <a:off x="1463" y="2815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284" name="Rectangle 183"/>
              <p:cNvSpPr>
                <a:spLocks noChangeArrowheads="1"/>
              </p:cNvSpPr>
              <p:nvPr/>
            </p:nvSpPr>
            <p:spPr bwMode="auto">
              <a:xfrm>
                <a:off x="1846" y="2815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285" name="Rectangle 184"/>
              <p:cNvSpPr>
                <a:spLocks noChangeArrowheads="1"/>
              </p:cNvSpPr>
              <p:nvPr/>
            </p:nvSpPr>
            <p:spPr bwMode="auto">
              <a:xfrm>
                <a:off x="2228" y="2815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286" name="Rectangle 185"/>
              <p:cNvSpPr>
                <a:spLocks noChangeArrowheads="1"/>
              </p:cNvSpPr>
              <p:nvPr/>
            </p:nvSpPr>
            <p:spPr bwMode="auto">
              <a:xfrm>
                <a:off x="2619" y="2815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287" name="Rectangle 186"/>
              <p:cNvSpPr>
                <a:spLocks noChangeArrowheads="1"/>
              </p:cNvSpPr>
              <p:nvPr/>
            </p:nvSpPr>
            <p:spPr bwMode="auto">
              <a:xfrm>
                <a:off x="3002" y="2815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288" name="Rectangle 187"/>
              <p:cNvSpPr>
                <a:spLocks noChangeArrowheads="1"/>
              </p:cNvSpPr>
              <p:nvPr/>
            </p:nvSpPr>
            <p:spPr bwMode="auto">
              <a:xfrm>
                <a:off x="3384" y="2815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289" name="Rectangle 188"/>
              <p:cNvSpPr>
                <a:spLocks noChangeArrowheads="1"/>
              </p:cNvSpPr>
              <p:nvPr/>
            </p:nvSpPr>
            <p:spPr bwMode="auto">
              <a:xfrm>
                <a:off x="3775" y="2815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290" name="Rectangle 189"/>
              <p:cNvSpPr>
                <a:spLocks noChangeArrowheads="1"/>
              </p:cNvSpPr>
              <p:nvPr/>
            </p:nvSpPr>
            <p:spPr bwMode="auto">
              <a:xfrm>
                <a:off x="4157" y="2815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291" name="Rectangle 190"/>
              <p:cNvSpPr>
                <a:spLocks noChangeArrowheads="1"/>
              </p:cNvSpPr>
              <p:nvPr/>
            </p:nvSpPr>
            <p:spPr bwMode="auto">
              <a:xfrm>
                <a:off x="1056" y="2934"/>
                <a:ext cx="188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Naïve</a:t>
                </a:r>
                <a:endParaRPr lang="en-GB" sz="2400"/>
              </a:p>
            </p:txBody>
          </p:sp>
          <p:sp>
            <p:nvSpPr>
              <p:cNvPr id="292" name="Rectangle 191"/>
              <p:cNvSpPr>
                <a:spLocks noChangeArrowheads="1"/>
              </p:cNvSpPr>
              <p:nvPr/>
            </p:nvSpPr>
            <p:spPr bwMode="auto">
              <a:xfrm>
                <a:off x="1421" y="2934"/>
                <a:ext cx="10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n/a</a:t>
                </a:r>
                <a:endParaRPr lang="en-GB" sz="2400"/>
              </a:p>
            </p:txBody>
          </p:sp>
          <p:sp>
            <p:nvSpPr>
              <p:cNvPr id="293" name="Rectangle 192"/>
              <p:cNvSpPr>
                <a:spLocks noChangeArrowheads="1"/>
              </p:cNvSpPr>
              <p:nvPr/>
            </p:nvSpPr>
            <p:spPr bwMode="auto">
              <a:xfrm>
                <a:off x="1812" y="2934"/>
                <a:ext cx="10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n/a</a:t>
                </a:r>
                <a:endParaRPr lang="en-GB" sz="2400"/>
              </a:p>
            </p:txBody>
          </p:sp>
          <p:sp>
            <p:nvSpPr>
              <p:cNvPr id="294" name="Rectangle 193"/>
              <p:cNvSpPr>
                <a:spLocks noChangeArrowheads="1"/>
              </p:cNvSpPr>
              <p:nvPr/>
            </p:nvSpPr>
            <p:spPr bwMode="auto">
              <a:xfrm>
                <a:off x="2194" y="2934"/>
                <a:ext cx="10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n/a</a:t>
                </a:r>
                <a:endParaRPr lang="en-GB" sz="2400"/>
              </a:p>
            </p:txBody>
          </p:sp>
          <p:sp>
            <p:nvSpPr>
              <p:cNvPr id="295" name="Rectangle 194"/>
              <p:cNvSpPr>
                <a:spLocks noChangeArrowheads="1"/>
              </p:cNvSpPr>
              <p:nvPr/>
            </p:nvSpPr>
            <p:spPr bwMode="auto">
              <a:xfrm>
                <a:off x="2577" y="2934"/>
                <a:ext cx="10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n/a</a:t>
                </a:r>
                <a:endParaRPr lang="en-GB" sz="2400"/>
              </a:p>
            </p:txBody>
          </p:sp>
          <p:sp>
            <p:nvSpPr>
              <p:cNvPr id="296" name="Rectangle 195"/>
              <p:cNvSpPr>
                <a:spLocks noChangeArrowheads="1"/>
              </p:cNvSpPr>
              <p:nvPr/>
            </p:nvSpPr>
            <p:spPr bwMode="auto">
              <a:xfrm>
                <a:off x="3002" y="2934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297" name="Rectangle 196"/>
              <p:cNvSpPr>
                <a:spLocks noChangeArrowheads="1"/>
              </p:cNvSpPr>
              <p:nvPr/>
            </p:nvSpPr>
            <p:spPr bwMode="auto">
              <a:xfrm>
                <a:off x="3384" y="2934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298" name="Rectangle 197"/>
              <p:cNvSpPr>
                <a:spLocks noChangeArrowheads="1"/>
              </p:cNvSpPr>
              <p:nvPr/>
            </p:nvSpPr>
            <p:spPr bwMode="auto">
              <a:xfrm>
                <a:off x="3775" y="2934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299" name="Rectangle 198"/>
              <p:cNvSpPr>
                <a:spLocks noChangeArrowheads="1"/>
              </p:cNvSpPr>
              <p:nvPr/>
            </p:nvSpPr>
            <p:spPr bwMode="auto">
              <a:xfrm>
                <a:off x="4157" y="2934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300" name="Rectangle 199"/>
              <p:cNvSpPr>
                <a:spLocks noChangeArrowheads="1"/>
              </p:cNvSpPr>
              <p:nvPr/>
            </p:nvSpPr>
            <p:spPr bwMode="auto">
              <a:xfrm>
                <a:off x="1132" y="3044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1</a:t>
                </a:r>
                <a:endParaRPr lang="en-GB" sz="2400"/>
              </a:p>
            </p:txBody>
          </p:sp>
          <p:sp>
            <p:nvSpPr>
              <p:cNvPr id="301" name="Rectangle 200"/>
              <p:cNvSpPr>
                <a:spLocks noChangeArrowheads="1"/>
              </p:cNvSpPr>
              <p:nvPr/>
            </p:nvSpPr>
            <p:spPr bwMode="auto">
              <a:xfrm>
                <a:off x="1463" y="3044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302" name="Rectangle 201"/>
              <p:cNvSpPr>
                <a:spLocks noChangeArrowheads="1"/>
              </p:cNvSpPr>
              <p:nvPr/>
            </p:nvSpPr>
            <p:spPr bwMode="auto">
              <a:xfrm>
                <a:off x="1846" y="3044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-</a:t>
                </a:r>
                <a:endParaRPr lang="en-GB" sz="2400"/>
              </a:p>
            </p:txBody>
          </p:sp>
          <p:sp>
            <p:nvSpPr>
              <p:cNvPr id="303" name="Rectangle 202"/>
              <p:cNvSpPr>
                <a:spLocks noChangeArrowheads="1"/>
              </p:cNvSpPr>
              <p:nvPr/>
            </p:nvSpPr>
            <p:spPr bwMode="auto">
              <a:xfrm>
                <a:off x="2220" y="3044"/>
                <a:ext cx="4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latin typeface="Arial" charset="0"/>
                  </a:rPr>
                  <a:t>+</a:t>
                </a:r>
                <a:endParaRPr lang="en-GB" sz="2400"/>
              </a:p>
            </p:txBody>
          </p:sp>
        </p:grpSp>
        <p:sp>
          <p:nvSpPr>
            <p:cNvPr id="26" name="Rectangle 204"/>
            <p:cNvSpPr>
              <a:spLocks noChangeArrowheads="1"/>
            </p:cNvSpPr>
            <p:nvPr/>
          </p:nvSpPr>
          <p:spPr bwMode="auto">
            <a:xfrm>
              <a:off x="4144963" y="4832350"/>
              <a:ext cx="66675" cy="136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>
                  <a:latin typeface="Arial" charset="0"/>
                </a:rPr>
                <a:t>+</a:t>
              </a:r>
              <a:endParaRPr lang="en-GB" sz="2400"/>
            </a:p>
          </p:txBody>
        </p:sp>
        <p:sp>
          <p:nvSpPr>
            <p:cNvPr id="27" name="Rectangle 205"/>
            <p:cNvSpPr>
              <a:spLocks noChangeArrowheads="1"/>
            </p:cNvSpPr>
            <p:nvPr/>
          </p:nvSpPr>
          <p:spPr bwMode="auto">
            <a:xfrm>
              <a:off x="4765675" y="4832350"/>
              <a:ext cx="38100" cy="136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>
                  <a:latin typeface="Arial" charset="0"/>
                </a:rPr>
                <a:t>-</a:t>
              </a:r>
              <a:endParaRPr lang="en-GB" sz="2400"/>
            </a:p>
          </p:txBody>
        </p:sp>
        <p:sp>
          <p:nvSpPr>
            <p:cNvPr id="28" name="Rectangle 206"/>
            <p:cNvSpPr>
              <a:spLocks noChangeArrowheads="1"/>
            </p:cNvSpPr>
            <p:nvPr/>
          </p:nvSpPr>
          <p:spPr bwMode="auto">
            <a:xfrm>
              <a:off x="5372100" y="4832350"/>
              <a:ext cx="38100" cy="136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>
                  <a:latin typeface="Arial" charset="0"/>
                </a:rPr>
                <a:t>-</a:t>
              </a:r>
              <a:endParaRPr lang="en-GB" sz="2400"/>
            </a:p>
          </p:txBody>
        </p:sp>
        <p:sp>
          <p:nvSpPr>
            <p:cNvPr id="29" name="Rectangle 207"/>
            <p:cNvSpPr>
              <a:spLocks noChangeArrowheads="1"/>
            </p:cNvSpPr>
            <p:nvPr/>
          </p:nvSpPr>
          <p:spPr bwMode="auto">
            <a:xfrm>
              <a:off x="5978525" y="4832350"/>
              <a:ext cx="66675" cy="136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>
                  <a:latin typeface="Arial" charset="0"/>
                </a:rPr>
                <a:t>+</a:t>
              </a:r>
              <a:endParaRPr lang="en-GB" sz="2400"/>
            </a:p>
          </p:txBody>
        </p:sp>
        <p:sp>
          <p:nvSpPr>
            <p:cNvPr id="30" name="Rectangle 208"/>
            <p:cNvSpPr>
              <a:spLocks noChangeArrowheads="1"/>
            </p:cNvSpPr>
            <p:nvPr/>
          </p:nvSpPr>
          <p:spPr bwMode="auto">
            <a:xfrm>
              <a:off x="6586538" y="4832350"/>
              <a:ext cx="63500" cy="136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>
                  <a:latin typeface="Arial" charset="0"/>
                </a:rPr>
                <a:t>±</a:t>
              </a:r>
              <a:endParaRPr lang="en-GB" sz="2400"/>
            </a:p>
          </p:txBody>
        </p:sp>
        <p:sp>
          <p:nvSpPr>
            <p:cNvPr id="31" name="Rectangle 209"/>
            <p:cNvSpPr>
              <a:spLocks noChangeArrowheads="1"/>
            </p:cNvSpPr>
            <p:nvPr/>
          </p:nvSpPr>
          <p:spPr bwMode="auto">
            <a:xfrm>
              <a:off x="1797050" y="5006975"/>
              <a:ext cx="63500" cy="136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>
                  <a:latin typeface="Arial" charset="0"/>
                </a:rPr>
                <a:t>2</a:t>
              </a:r>
              <a:endParaRPr lang="en-GB" sz="2400"/>
            </a:p>
          </p:txBody>
        </p:sp>
        <p:sp>
          <p:nvSpPr>
            <p:cNvPr id="32" name="Rectangle 210"/>
            <p:cNvSpPr>
              <a:spLocks noChangeArrowheads="1"/>
            </p:cNvSpPr>
            <p:nvPr/>
          </p:nvSpPr>
          <p:spPr bwMode="auto">
            <a:xfrm>
              <a:off x="2322513" y="5006975"/>
              <a:ext cx="38100" cy="136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>
                  <a:latin typeface="Arial" charset="0"/>
                </a:rPr>
                <a:t>-</a:t>
              </a:r>
              <a:endParaRPr lang="en-GB" sz="2400"/>
            </a:p>
          </p:txBody>
        </p:sp>
        <p:sp>
          <p:nvSpPr>
            <p:cNvPr id="33" name="Rectangle 211"/>
            <p:cNvSpPr>
              <a:spLocks noChangeArrowheads="1"/>
            </p:cNvSpPr>
            <p:nvPr/>
          </p:nvSpPr>
          <p:spPr bwMode="auto">
            <a:xfrm>
              <a:off x="2930525" y="5006975"/>
              <a:ext cx="38100" cy="136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>
                  <a:latin typeface="Arial" charset="0"/>
                </a:rPr>
                <a:t>-</a:t>
              </a:r>
              <a:endParaRPr lang="en-GB" sz="2400"/>
            </a:p>
          </p:txBody>
        </p:sp>
        <p:sp>
          <p:nvSpPr>
            <p:cNvPr id="34" name="Rectangle 212"/>
            <p:cNvSpPr>
              <a:spLocks noChangeArrowheads="1"/>
            </p:cNvSpPr>
            <p:nvPr/>
          </p:nvSpPr>
          <p:spPr bwMode="auto">
            <a:xfrm>
              <a:off x="3524250" y="5006975"/>
              <a:ext cx="66675" cy="136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>
                  <a:latin typeface="Arial" charset="0"/>
                </a:rPr>
                <a:t>+</a:t>
              </a:r>
              <a:endParaRPr lang="en-GB" sz="2400"/>
            </a:p>
          </p:txBody>
        </p:sp>
        <p:sp>
          <p:nvSpPr>
            <p:cNvPr id="35" name="Rectangle 213"/>
            <p:cNvSpPr>
              <a:spLocks noChangeArrowheads="1"/>
            </p:cNvSpPr>
            <p:nvPr/>
          </p:nvSpPr>
          <p:spPr bwMode="auto">
            <a:xfrm>
              <a:off x="4144963" y="5006975"/>
              <a:ext cx="66675" cy="136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>
                  <a:latin typeface="Arial" charset="0"/>
                </a:rPr>
                <a:t>+</a:t>
              </a:r>
              <a:endParaRPr lang="en-GB" sz="2400"/>
            </a:p>
          </p:txBody>
        </p:sp>
        <p:sp>
          <p:nvSpPr>
            <p:cNvPr id="36" name="Rectangle 214"/>
            <p:cNvSpPr>
              <a:spLocks noChangeArrowheads="1"/>
            </p:cNvSpPr>
            <p:nvPr/>
          </p:nvSpPr>
          <p:spPr bwMode="auto">
            <a:xfrm>
              <a:off x="4765675" y="5006975"/>
              <a:ext cx="38100" cy="136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>
                  <a:latin typeface="Arial" charset="0"/>
                </a:rPr>
                <a:t>-</a:t>
              </a:r>
              <a:endParaRPr lang="en-GB" sz="2400"/>
            </a:p>
          </p:txBody>
        </p:sp>
        <p:sp>
          <p:nvSpPr>
            <p:cNvPr id="37" name="Rectangle 215"/>
            <p:cNvSpPr>
              <a:spLocks noChangeArrowheads="1"/>
            </p:cNvSpPr>
            <p:nvPr/>
          </p:nvSpPr>
          <p:spPr bwMode="auto">
            <a:xfrm>
              <a:off x="5372100" y="5006975"/>
              <a:ext cx="38100" cy="136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>
                  <a:latin typeface="Arial" charset="0"/>
                </a:rPr>
                <a:t>-</a:t>
              </a:r>
              <a:endParaRPr lang="en-GB" sz="2400"/>
            </a:p>
          </p:txBody>
        </p:sp>
        <p:sp>
          <p:nvSpPr>
            <p:cNvPr id="38" name="Rectangle 216"/>
            <p:cNvSpPr>
              <a:spLocks noChangeArrowheads="1"/>
            </p:cNvSpPr>
            <p:nvPr/>
          </p:nvSpPr>
          <p:spPr bwMode="auto">
            <a:xfrm>
              <a:off x="5978525" y="5006975"/>
              <a:ext cx="66675" cy="136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>
                  <a:latin typeface="Arial" charset="0"/>
                </a:rPr>
                <a:t>+</a:t>
              </a:r>
              <a:endParaRPr lang="en-GB" sz="2400"/>
            </a:p>
          </p:txBody>
        </p:sp>
        <p:sp>
          <p:nvSpPr>
            <p:cNvPr id="39" name="Rectangle 217"/>
            <p:cNvSpPr>
              <a:spLocks noChangeArrowheads="1"/>
            </p:cNvSpPr>
            <p:nvPr/>
          </p:nvSpPr>
          <p:spPr bwMode="auto">
            <a:xfrm>
              <a:off x="6586538" y="5006975"/>
              <a:ext cx="63500" cy="136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>
                  <a:latin typeface="Arial" charset="0"/>
                </a:rPr>
                <a:t>±</a:t>
              </a:r>
              <a:endParaRPr lang="en-GB" sz="2400"/>
            </a:p>
          </p:txBody>
        </p:sp>
        <p:sp>
          <p:nvSpPr>
            <p:cNvPr id="40" name="Rectangle 218"/>
            <p:cNvSpPr>
              <a:spLocks noChangeArrowheads="1"/>
            </p:cNvSpPr>
            <p:nvPr/>
          </p:nvSpPr>
          <p:spPr bwMode="auto">
            <a:xfrm>
              <a:off x="1797050" y="5195888"/>
              <a:ext cx="63500" cy="136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>
                  <a:latin typeface="Arial" charset="0"/>
                </a:rPr>
                <a:t>3</a:t>
              </a:r>
              <a:endParaRPr lang="en-GB" sz="2400"/>
            </a:p>
          </p:txBody>
        </p:sp>
        <p:sp>
          <p:nvSpPr>
            <p:cNvPr id="41" name="Rectangle 219"/>
            <p:cNvSpPr>
              <a:spLocks noChangeArrowheads="1"/>
            </p:cNvSpPr>
            <p:nvPr/>
          </p:nvSpPr>
          <p:spPr bwMode="auto">
            <a:xfrm>
              <a:off x="2322513" y="5195888"/>
              <a:ext cx="38100" cy="136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>
                  <a:latin typeface="Arial" charset="0"/>
                </a:rPr>
                <a:t>-</a:t>
              </a:r>
              <a:endParaRPr lang="en-GB" sz="2400"/>
            </a:p>
          </p:txBody>
        </p:sp>
        <p:sp>
          <p:nvSpPr>
            <p:cNvPr id="42" name="Rectangle 220"/>
            <p:cNvSpPr>
              <a:spLocks noChangeArrowheads="1"/>
            </p:cNvSpPr>
            <p:nvPr/>
          </p:nvSpPr>
          <p:spPr bwMode="auto">
            <a:xfrm>
              <a:off x="2930525" y="5195888"/>
              <a:ext cx="38100" cy="136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>
                  <a:latin typeface="Arial" charset="0"/>
                </a:rPr>
                <a:t>-</a:t>
              </a:r>
              <a:endParaRPr lang="en-GB" sz="2400"/>
            </a:p>
          </p:txBody>
        </p:sp>
        <p:sp>
          <p:nvSpPr>
            <p:cNvPr id="43" name="Rectangle 221"/>
            <p:cNvSpPr>
              <a:spLocks noChangeArrowheads="1"/>
            </p:cNvSpPr>
            <p:nvPr/>
          </p:nvSpPr>
          <p:spPr bwMode="auto">
            <a:xfrm>
              <a:off x="3524250" y="5195888"/>
              <a:ext cx="66675" cy="136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>
                  <a:latin typeface="Arial" charset="0"/>
                </a:rPr>
                <a:t>+</a:t>
              </a:r>
              <a:endParaRPr lang="en-GB" sz="2400"/>
            </a:p>
          </p:txBody>
        </p:sp>
        <p:sp>
          <p:nvSpPr>
            <p:cNvPr id="44" name="Rectangle 222"/>
            <p:cNvSpPr>
              <a:spLocks noChangeArrowheads="1"/>
            </p:cNvSpPr>
            <p:nvPr/>
          </p:nvSpPr>
          <p:spPr bwMode="auto">
            <a:xfrm>
              <a:off x="4144963" y="5195888"/>
              <a:ext cx="66675" cy="136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>
                  <a:latin typeface="Arial" charset="0"/>
                </a:rPr>
                <a:t>+</a:t>
              </a:r>
              <a:endParaRPr lang="en-GB" sz="2400"/>
            </a:p>
          </p:txBody>
        </p:sp>
        <p:sp>
          <p:nvSpPr>
            <p:cNvPr id="45" name="Rectangle 223"/>
            <p:cNvSpPr>
              <a:spLocks noChangeArrowheads="1"/>
            </p:cNvSpPr>
            <p:nvPr/>
          </p:nvSpPr>
          <p:spPr bwMode="auto">
            <a:xfrm>
              <a:off x="4765675" y="5195888"/>
              <a:ext cx="38100" cy="136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>
                  <a:latin typeface="Arial" charset="0"/>
                </a:rPr>
                <a:t>-</a:t>
              </a:r>
              <a:endParaRPr lang="en-GB" sz="2400"/>
            </a:p>
          </p:txBody>
        </p:sp>
        <p:sp>
          <p:nvSpPr>
            <p:cNvPr id="46" name="Rectangle 224"/>
            <p:cNvSpPr>
              <a:spLocks noChangeArrowheads="1"/>
            </p:cNvSpPr>
            <p:nvPr/>
          </p:nvSpPr>
          <p:spPr bwMode="auto">
            <a:xfrm>
              <a:off x="5372100" y="5195888"/>
              <a:ext cx="38100" cy="136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>
                  <a:latin typeface="Arial" charset="0"/>
                </a:rPr>
                <a:t>-</a:t>
              </a:r>
              <a:endParaRPr lang="en-GB" sz="2400"/>
            </a:p>
          </p:txBody>
        </p:sp>
        <p:sp>
          <p:nvSpPr>
            <p:cNvPr id="47" name="Rectangle 225"/>
            <p:cNvSpPr>
              <a:spLocks noChangeArrowheads="1"/>
            </p:cNvSpPr>
            <p:nvPr/>
          </p:nvSpPr>
          <p:spPr bwMode="auto">
            <a:xfrm>
              <a:off x="5978525" y="5195888"/>
              <a:ext cx="66675" cy="136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>
                  <a:latin typeface="Arial" charset="0"/>
                </a:rPr>
                <a:t>+</a:t>
              </a:r>
              <a:endParaRPr lang="en-GB" sz="2400"/>
            </a:p>
          </p:txBody>
        </p:sp>
        <p:sp>
          <p:nvSpPr>
            <p:cNvPr id="48" name="Rectangle 226"/>
            <p:cNvSpPr>
              <a:spLocks noChangeArrowheads="1"/>
            </p:cNvSpPr>
            <p:nvPr/>
          </p:nvSpPr>
          <p:spPr bwMode="auto">
            <a:xfrm>
              <a:off x="6586538" y="5195888"/>
              <a:ext cx="63500" cy="136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>
                  <a:latin typeface="Arial" charset="0"/>
                </a:rPr>
                <a:t>±</a:t>
              </a:r>
              <a:endParaRPr lang="en-GB" sz="2400"/>
            </a:p>
          </p:txBody>
        </p:sp>
        <p:sp>
          <p:nvSpPr>
            <p:cNvPr id="49" name="Rectangle 227"/>
            <p:cNvSpPr>
              <a:spLocks noChangeArrowheads="1"/>
            </p:cNvSpPr>
            <p:nvPr/>
          </p:nvSpPr>
          <p:spPr bwMode="auto">
            <a:xfrm>
              <a:off x="1797050" y="5370513"/>
              <a:ext cx="63500" cy="136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>
                  <a:latin typeface="Arial" charset="0"/>
                </a:rPr>
                <a:t>4</a:t>
              </a:r>
              <a:endParaRPr lang="en-GB" sz="2400"/>
            </a:p>
          </p:txBody>
        </p:sp>
        <p:sp>
          <p:nvSpPr>
            <p:cNvPr id="50" name="Rectangle 228"/>
            <p:cNvSpPr>
              <a:spLocks noChangeArrowheads="1"/>
            </p:cNvSpPr>
            <p:nvPr/>
          </p:nvSpPr>
          <p:spPr bwMode="auto">
            <a:xfrm>
              <a:off x="2322513" y="5370513"/>
              <a:ext cx="38100" cy="136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>
                  <a:latin typeface="Arial" charset="0"/>
                </a:rPr>
                <a:t>-</a:t>
              </a:r>
              <a:endParaRPr lang="en-GB" sz="2400"/>
            </a:p>
          </p:txBody>
        </p:sp>
        <p:sp>
          <p:nvSpPr>
            <p:cNvPr id="51" name="Rectangle 229"/>
            <p:cNvSpPr>
              <a:spLocks noChangeArrowheads="1"/>
            </p:cNvSpPr>
            <p:nvPr/>
          </p:nvSpPr>
          <p:spPr bwMode="auto">
            <a:xfrm>
              <a:off x="2930525" y="5370513"/>
              <a:ext cx="38100" cy="136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>
                  <a:latin typeface="Arial" charset="0"/>
                </a:rPr>
                <a:t>-</a:t>
              </a:r>
              <a:endParaRPr lang="en-GB" sz="2400"/>
            </a:p>
          </p:txBody>
        </p:sp>
        <p:sp>
          <p:nvSpPr>
            <p:cNvPr id="52" name="Rectangle 230"/>
            <p:cNvSpPr>
              <a:spLocks noChangeArrowheads="1"/>
            </p:cNvSpPr>
            <p:nvPr/>
          </p:nvSpPr>
          <p:spPr bwMode="auto">
            <a:xfrm>
              <a:off x="3524250" y="5370513"/>
              <a:ext cx="66675" cy="136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>
                  <a:latin typeface="Arial" charset="0"/>
                </a:rPr>
                <a:t>+</a:t>
              </a:r>
              <a:endParaRPr lang="en-GB" sz="2400"/>
            </a:p>
          </p:txBody>
        </p:sp>
        <p:sp>
          <p:nvSpPr>
            <p:cNvPr id="53" name="Rectangle 231"/>
            <p:cNvSpPr>
              <a:spLocks noChangeArrowheads="1"/>
            </p:cNvSpPr>
            <p:nvPr/>
          </p:nvSpPr>
          <p:spPr bwMode="auto">
            <a:xfrm>
              <a:off x="4144963" y="5370513"/>
              <a:ext cx="66675" cy="136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>
                  <a:latin typeface="Arial" charset="0"/>
                </a:rPr>
                <a:t>+</a:t>
              </a:r>
              <a:endParaRPr lang="en-GB" sz="2400"/>
            </a:p>
          </p:txBody>
        </p:sp>
        <p:sp>
          <p:nvSpPr>
            <p:cNvPr id="54" name="Rectangle 232"/>
            <p:cNvSpPr>
              <a:spLocks noChangeArrowheads="1"/>
            </p:cNvSpPr>
            <p:nvPr/>
          </p:nvSpPr>
          <p:spPr bwMode="auto">
            <a:xfrm>
              <a:off x="4765675" y="5370513"/>
              <a:ext cx="38100" cy="136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>
                  <a:latin typeface="Arial" charset="0"/>
                </a:rPr>
                <a:t>-</a:t>
              </a:r>
              <a:endParaRPr lang="en-GB" sz="2400"/>
            </a:p>
          </p:txBody>
        </p:sp>
        <p:sp>
          <p:nvSpPr>
            <p:cNvPr id="55" name="Rectangle 233"/>
            <p:cNvSpPr>
              <a:spLocks noChangeArrowheads="1"/>
            </p:cNvSpPr>
            <p:nvPr/>
          </p:nvSpPr>
          <p:spPr bwMode="auto">
            <a:xfrm>
              <a:off x="5372100" y="5370513"/>
              <a:ext cx="38100" cy="136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>
                  <a:latin typeface="Arial" charset="0"/>
                </a:rPr>
                <a:t>-</a:t>
              </a:r>
              <a:endParaRPr lang="en-GB" sz="2400"/>
            </a:p>
          </p:txBody>
        </p:sp>
        <p:sp>
          <p:nvSpPr>
            <p:cNvPr id="56" name="Rectangle 234"/>
            <p:cNvSpPr>
              <a:spLocks noChangeArrowheads="1"/>
            </p:cNvSpPr>
            <p:nvPr/>
          </p:nvSpPr>
          <p:spPr bwMode="auto">
            <a:xfrm>
              <a:off x="5978525" y="5370513"/>
              <a:ext cx="66675" cy="136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>
                  <a:latin typeface="Arial" charset="0"/>
                </a:rPr>
                <a:t>+</a:t>
              </a:r>
              <a:endParaRPr lang="en-GB" sz="2400"/>
            </a:p>
          </p:txBody>
        </p:sp>
        <p:sp>
          <p:nvSpPr>
            <p:cNvPr id="57" name="Rectangle 235"/>
            <p:cNvSpPr>
              <a:spLocks noChangeArrowheads="1"/>
            </p:cNvSpPr>
            <p:nvPr/>
          </p:nvSpPr>
          <p:spPr bwMode="auto">
            <a:xfrm>
              <a:off x="6586538" y="5370513"/>
              <a:ext cx="63500" cy="136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>
                  <a:latin typeface="Arial" charset="0"/>
                </a:rPr>
                <a:t>±</a:t>
              </a:r>
              <a:endParaRPr lang="en-GB" sz="2400"/>
            </a:p>
          </p:txBody>
        </p:sp>
        <p:sp>
          <p:nvSpPr>
            <p:cNvPr id="58" name="Rectangle 236"/>
            <p:cNvSpPr>
              <a:spLocks noChangeArrowheads="1"/>
            </p:cNvSpPr>
            <p:nvPr/>
          </p:nvSpPr>
          <p:spPr bwMode="auto">
            <a:xfrm>
              <a:off x="1676400" y="5546725"/>
              <a:ext cx="298450" cy="136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>
                  <a:latin typeface="Arial" charset="0"/>
                </a:rPr>
                <a:t>Naïve</a:t>
              </a:r>
              <a:endParaRPr lang="en-GB" sz="2400"/>
            </a:p>
          </p:txBody>
        </p:sp>
        <p:sp>
          <p:nvSpPr>
            <p:cNvPr id="59" name="Rectangle 237"/>
            <p:cNvSpPr>
              <a:spLocks noChangeArrowheads="1"/>
            </p:cNvSpPr>
            <p:nvPr/>
          </p:nvSpPr>
          <p:spPr bwMode="auto">
            <a:xfrm>
              <a:off x="2255838" y="5546725"/>
              <a:ext cx="158750" cy="136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>
                  <a:latin typeface="Arial" charset="0"/>
                </a:rPr>
                <a:t>n/a</a:t>
              </a:r>
              <a:endParaRPr lang="en-GB" sz="2400"/>
            </a:p>
          </p:txBody>
        </p:sp>
        <p:sp>
          <p:nvSpPr>
            <p:cNvPr id="60" name="Rectangle 238"/>
            <p:cNvSpPr>
              <a:spLocks noChangeArrowheads="1"/>
            </p:cNvSpPr>
            <p:nvPr/>
          </p:nvSpPr>
          <p:spPr bwMode="auto">
            <a:xfrm>
              <a:off x="2876550" y="5546725"/>
              <a:ext cx="158750" cy="136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>
                  <a:latin typeface="Arial" charset="0"/>
                </a:rPr>
                <a:t>n/a</a:t>
              </a:r>
              <a:endParaRPr lang="en-GB" sz="2400"/>
            </a:p>
          </p:txBody>
        </p:sp>
        <p:sp>
          <p:nvSpPr>
            <p:cNvPr id="61" name="Rectangle 239"/>
            <p:cNvSpPr>
              <a:spLocks noChangeArrowheads="1"/>
            </p:cNvSpPr>
            <p:nvPr/>
          </p:nvSpPr>
          <p:spPr bwMode="auto">
            <a:xfrm>
              <a:off x="3482975" y="5546725"/>
              <a:ext cx="158750" cy="136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>
                  <a:latin typeface="Arial" charset="0"/>
                </a:rPr>
                <a:t>n/a</a:t>
              </a:r>
              <a:endParaRPr lang="en-GB" sz="2400"/>
            </a:p>
          </p:txBody>
        </p:sp>
        <p:sp>
          <p:nvSpPr>
            <p:cNvPr id="62" name="Rectangle 240"/>
            <p:cNvSpPr>
              <a:spLocks noChangeArrowheads="1"/>
            </p:cNvSpPr>
            <p:nvPr/>
          </p:nvSpPr>
          <p:spPr bwMode="auto">
            <a:xfrm>
              <a:off x="4090988" y="5546725"/>
              <a:ext cx="158750" cy="136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>
                  <a:latin typeface="Arial" charset="0"/>
                </a:rPr>
                <a:t>n/a</a:t>
              </a:r>
              <a:endParaRPr lang="en-GB" sz="2400"/>
            </a:p>
          </p:txBody>
        </p:sp>
        <p:sp>
          <p:nvSpPr>
            <p:cNvPr id="63" name="Rectangle 241"/>
            <p:cNvSpPr>
              <a:spLocks noChangeArrowheads="1"/>
            </p:cNvSpPr>
            <p:nvPr/>
          </p:nvSpPr>
          <p:spPr bwMode="auto">
            <a:xfrm>
              <a:off x="4765675" y="5546725"/>
              <a:ext cx="38100" cy="136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>
                  <a:latin typeface="Arial" charset="0"/>
                </a:rPr>
                <a:t>-</a:t>
              </a:r>
              <a:endParaRPr lang="en-GB" sz="2400"/>
            </a:p>
          </p:txBody>
        </p:sp>
        <p:sp>
          <p:nvSpPr>
            <p:cNvPr id="64" name="Rectangle 242"/>
            <p:cNvSpPr>
              <a:spLocks noChangeArrowheads="1"/>
            </p:cNvSpPr>
            <p:nvPr/>
          </p:nvSpPr>
          <p:spPr bwMode="auto">
            <a:xfrm>
              <a:off x="5372100" y="5546725"/>
              <a:ext cx="38100" cy="136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>
                  <a:latin typeface="Arial" charset="0"/>
                </a:rPr>
                <a:t>-</a:t>
              </a:r>
              <a:endParaRPr lang="en-GB" sz="2400"/>
            </a:p>
          </p:txBody>
        </p:sp>
        <p:sp>
          <p:nvSpPr>
            <p:cNvPr id="65" name="Rectangle 243"/>
            <p:cNvSpPr>
              <a:spLocks noChangeArrowheads="1"/>
            </p:cNvSpPr>
            <p:nvPr/>
          </p:nvSpPr>
          <p:spPr bwMode="auto">
            <a:xfrm>
              <a:off x="5992813" y="5546725"/>
              <a:ext cx="38100" cy="136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>
                  <a:latin typeface="Arial" charset="0"/>
                </a:rPr>
                <a:t>-</a:t>
              </a:r>
              <a:endParaRPr lang="en-GB" sz="2400"/>
            </a:p>
          </p:txBody>
        </p:sp>
        <p:sp>
          <p:nvSpPr>
            <p:cNvPr id="66" name="Rectangle 244"/>
            <p:cNvSpPr>
              <a:spLocks noChangeArrowheads="1"/>
            </p:cNvSpPr>
            <p:nvPr/>
          </p:nvSpPr>
          <p:spPr bwMode="auto">
            <a:xfrm>
              <a:off x="6599238" y="5546725"/>
              <a:ext cx="38100" cy="136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>
                  <a:latin typeface="Arial" charset="0"/>
                </a:rPr>
                <a:t>-</a:t>
              </a:r>
              <a:endParaRPr lang="en-GB" sz="2400"/>
            </a:p>
          </p:txBody>
        </p:sp>
        <p:sp>
          <p:nvSpPr>
            <p:cNvPr id="67" name="Rectangle 245"/>
            <p:cNvSpPr>
              <a:spLocks noChangeArrowheads="1"/>
            </p:cNvSpPr>
            <p:nvPr/>
          </p:nvSpPr>
          <p:spPr bwMode="auto">
            <a:xfrm>
              <a:off x="987425" y="5183188"/>
              <a:ext cx="577850" cy="136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>
                  <a:latin typeface="Arial" charset="0"/>
                </a:rPr>
                <a:t>Sporulation</a:t>
              </a:r>
              <a:endParaRPr lang="en-GB" sz="2400"/>
            </a:p>
          </p:txBody>
        </p:sp>
        <p:sp>
          <p:nvSpPr>
            <p:cNvPr id="68" name="Rectangle 246"/>
            <p:cNvSpPr>
              <a:spLocks noChangeArrowheads="1"/>
            </p:cNvSpPr>
            <p:nvPr/>
          </p:nvSpPr>
          <p:spPr bwMode="auto">
            <a:xfrm>
              <a:off x="5600700" y="3565525"/>
              <a:ext cx="190500" cy="136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>
                  <a:latin typeface="Arial" charset="0"/>
                </a:rPr>
                <a:t>48h</a:t>
              </a:r>
              <a:endParaRPr lang="en-GB" sz="2400"/>
            </a:p>
          </p:txBody>
        </p:sp>
        <p:sp>
          <p:nvSpPr>
            <p:cNvPr id="69" name="Rectangle 247"/>
            <p:cNvSpPr>
              <a:spLocks noChangeArrowheads="1"/>
            </p:cNvSpPr>
            <p:nvPr/>
          </p:nvSpPr>
          <p:spPr bwMode="auto">
            <a:xfrm>
              <a:off x="960438" y="1773238"/>
              <a:ext cx="622300" cy="136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>
                  <a:latin typeface="Arial" charset="0"/>
                </a:rPr>
                <a:t>Germination</a:t>
              </a:r>
              <a:endParaRPr lang="en-GB" sz="2400"/>
            </a:p>
          </p:txBody>
        </p:sp>
        <p:sp>
          <p:nvSpPr>
            <p:cNvPr id="70" name="Rectangle 248"/>
            <p:cNvSpPr>
              <a:spLocks noChangeArrowheads="1"/>
            </p:cNvSpPr>
            <p:nvPr/>
          </p:nvSpPr>
          <p:spPr bwMode="auto">
            <a:xfrm>
              <a:off x="987425" y="2676525"/>
              <a:ext cx="577850" cy="136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>
                  <a:latin typeface="Arial" charset="0"/>
                </a:rPr>
                <a:t>Sporulation</a:t>
              </a:r>
              <a:endParaRPr lang="en-GB" sz="2400"/>
            </a:p>
          </p:txBody>
        </p:sp>
        <p:sp>
          <p:nvSpPr>
            <p:cNvPr id="71" name="Rectangle 249"/>
            <p:cNvSpPr>
              <a:spLocks noChangeArrowheads="1"/>
            </p:cNvSpPr>
            <p:nvPr/>
          </p:nvSpPr>
          <p:spPr bwMode="auto">
            <a:xfrm>
              <a:off x="960438" y="4292600"/>
              <a:ext cx="622300" cy="136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>
                  <a:latin typeface="Arial" charset="0"/>
                </a:rPr>
                <a:t>Germination</a:t>
              </a:r>
              <a:endParaRPr lang="en-GB" sz="2400"/>
            </a:p>
          </p:txBody>
        </p:sp>
        <p:sp>
          <p:nvSpPr>
            <p:cNvPr id="72" name="Rectangle 250"/>
            <p:cNvSpPr>
              <a:spLocks noChangeArrowheads="1"/>
            </p:cNvSpPr>
            <p:nvPr/>
          </p:nvSpPr>
          <p:spPr bwMode="auto">
            <a:xfrm>
              <a:off x="3159125" y="1058863"/>
              <a:ext cx="190500" cy="136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>
                  <a:latin typeface="Arial" charset="0"/>
                </a:rPr>
                <a:t>18h</a:t>
              </a:r>
              <a:endParaRPr lang="en-GB" sz="2400"/>
            </a:p>
          </p:txBody>
        </p:sp>
        <p:sp>
          <p:nvSpPr>
            <p:cNvPr id="73" name="Rectangle 251"/>
            <p:cNvSpPr>
              <a:spLocks noChangeArrowheads="1"/>
            </p:cNvSpPr>
            <p:nvPr/>
          </p:nvSpPr>
          <p:spPr bwMode="auto">
            <a:xfrm>
              <a:off x="5600700" y="1058863"/>
              <a:ext cx="190500" cy="136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>
                  <a:latin typeface="Arial" charset="0"/>
                </a:rPr>
                <a:t>24h</a:t>
              </a:r>
              <a:endParaRPr lang="en-GB" sz="2400"/>
            </a:p>
          </p:txBody>
        </p:sp>
        <p:sp>
          <p:nvSpPr>
            <p:cNvPr id="74" name="Rectangle 252"/>
            <p:cNvSpPr>
              <a:spLocks noChangeArrowheads="1"/>
            </p:cNvSpPr>
            <p:nvPr/>
          </p:nvSpPr>
          <p:spPr bwMode="auto">
            <a:xfrm>
              <a:off x="8056563" y="1058863"/>
              <a:ext cx="190500" cy="136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>
                  <a:latin typeface="Arial" charset="0"/>
                </a:rPr>
                <a:t>30h</a:t>
              </a:r>
              <a:endParaRPr lang="en-GB" sz="2400"/>
            </a:p>
          </p:txBody>
        </p:sp>
        <p:sp>
          <p:nvSpPr>
            <p:cNvPr id="75" name="Rectangle 253"/>
            <p:cNvSpPr>
              <a:spLocks noChangeArrowheads="1"/>
            </p:cNvSpPr>
            <p:nvPr/>
          </p:nvSpPr>
          <p:spPr bwMode="auto">
            <a:xfrm>
              <a:off x="3159125" y="3565525"/>
              <a:ext cx="190500" cy="136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>
                  <a:latin typeface="Arial" charset="0"/>
                </a:rPr>
                <a:t>36h</a:t>
              </a:r>
              <a:endParaRPr lang="en-GB" sz="2400"/>
            </a:p>
          </p:txBody>
        </p:sp>
        <p:sp>
          <p:nvSpPr>
            <p:cNvPr id="76" name="Freeform 254"/>
            <p:cNvSpPr>
              <a:spLocks/>
            </p:cNvSpPr>
            <p:nvPr/>
          </p:nvSpPr>
          <p:spPr bwMode="auto">
            <a:xfrm>
              <a:off x="914400" y="1025525"/>
              <a:ext cx="8458200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328" y="0"/>
                </a:cxn>
                <a:cxn ang="0">
                  <a:pos x="0" y="0"/>
                </a:cxn>
              </a:cxnLst>
              <a:rect l="0" t="0" r="r" b="b"/>
              <a:pathLst>
                <a:path w="5328">
                  <a:moveTo>
                    <a:pt x="0" y="0"/>
                  </a:moveTo>
                  <a:lnTo>
                    <a:pt x="53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255"/>
            <p:cNvSpPr>
              <a:spLocks/>
            </p:cNvSpPr>
            <p:nvPr/>
          </p:nvSpPr>
          <p:spPr bwMode="auto">
            <a:xfrm>
              <a:off x="914400" y="1200150"/>
              <a:ext cx="8458200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328" y="0"/>
                </a:cxn>
                <a:cxn ang="0">
                  <a:pos x="0" y="0"/>
                </a:cxn>
              </a:cxnLst>
              <a:rect l="0" t="0" r="r" b="b"/>
              <a:pathLst>
                <a:path w="5328">
                  <a:moveTo>
                    <a:pt x="0" y="0"/>
                  </a:moveTo>
                  <a:lnTo>
                    <a:pt x="53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Line 256"/>
            <p:cNvSpPr>
              <a:spLocks noChangeShapeType="1"/>
            </p:cNvSpPr>
            <p:nvPr/>
          </p:nvSpPr>
          <p:spPr bwMode="auto">
            <a:xfrm flipH="1">
              <a:off x="914400" y="1025525"/>
              <a:ext cx="8445500" cy="15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Line 257"/>
            <p:cNvSpPr>
              <a:spLocks noChangeShapeType="1"/>
            </p:cNvSpPr>
            <p:nvPr/>
          </p:nvSpPr>
          <p:spPr bwMode="auto">
            <a:xfrm flipH="1">
              <a:off x="914400" y="1200150"/>
              <a:ext cx="84455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Rectangle 258"/>
            <p:cNvSpPr>
              <a:spLocks noChangeArrowheads="1"/>
            </p:cNvSpPr>
            <p:nvPr/>
          </p:nvSpPr>
          <p:spPr bwMode="auto">
            <a:xfrm>
              <a:off x="914400" y="1200150"/>
              <a:ext cx="8445500" cy="14288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259"/>
            <p:cNvSpPr>
              <a:spLocks/>
            </p:cNvSpPr>
            <p:nvPr/>
          </p:nvSpPr>
          <p:spPr bwMode="auto">
            <a:xfrm>
              <a:off x="914400" y="1389063"/>
              <a:ext cx="8458200" cy="15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328" y="0"/>
                </a:cxn>
                <a:cxn ang="0">
                  <a:pos x="0" y="0"/>
                </a:cxn>
              </a:cxnLst>
              <a:rect l="0" t="0" r="r" b="b"/>
              <a:pathLst>
                <a:path w="5328">
                  <a:moveTo>
                    <a:pt x="0" y="0"/>
                  </a:moveTo>
                  <a:lnTo>
                    <a:pt x="53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Line 260"/>
            <p:cNvSpPr>
              <a:spLocks noChangeShapeType="1"/>
            </p:cNvSpPr>
            <p:nvPr/>
          </p:nvSpPr>
          <p:spPr bwMode="auto">
            <a:xfrm flipH="1">
              <a:off x="914400" y="1376363"/>
              <a:ext cx="8445500" cy="158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Rectangle 261"/>
            <p:cNvSpPr>
              <a:spLocks noChangeArrowheads="1"/>
            </p:cNvSpPr>
            <p:nvPr/>
          </p:nvSpPr>
          <p:spPr bwMode="auto">
            <a:xfrm>
              <a:off x="914400" y="1376363"/>
              <a:ext cx="8445500" cy="12700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262"/>
            <p:cNvSpPr>
              <a:spLocks/>
            </p:cNvSpPr>
            <p:nvPr/>
          </p:nvSpPr>
          <p:spPr bwMode="auto">
            <a:xfrm>
              <a:off x="914400" y="2278063"/>
              <a:ext cx="8458200" cy="15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328" y="0"/>
                </a:cxn>
                <a:cxn ang="0">
                  <a:pos x="0" y="0"/>
                </a:cxn>
              </a:cxnLst>
              <a:rect l="0" t="0" r="r" b="b"/>
              <a:pathLst>
                <a:path w="5328">
                  <a:moveTo>
                    <a:pt x="0" y="0"/>
                  </a:moveTo>
                  <a:lnTo>
                    <a:pt x="53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Line 263"/>
            <p:cNvSpPr>
              <a:spLocks noChangeShapeType="1"/>
            </p:cNvSpPr>
            <p:nvPr/>
          </p:nvSpPr>
          <p:spPr bwMode="auto">
            <a:xfrm flipH="1">
              <a:off x="914400" y="2278063"/>
              <a:ext cx="8445500" cy="158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Rectangle 264"/>
            <p:cNvSpPr>
              <a:spLocks noChangeArrowheads="1"/>
            </p:cNvSpPr>
            <p:nvPr/>
          </p:nvSpPr>
          <p:spPr bwMode="auto">
            <a:xfrm>
              <a:off x="914400" y="2278063"/>
              <a:ext cx="8445500" cy="14287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265"/>
            <p:cNvSpPr>
              <a:spLocks/>
            </p:cNvSpPr>
            <p:nvPr/>
          </p:nvSpPr>
          <p:spPr bwMode="auto">
            <a:xfrm>
              <a:off x="914400" y="3181350"/>
              <a:ext cx="8458200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328" y="0"/>
                </a:cxn>
                <a:cxn ang="0">
                  <a:pos x="0" y="0"/>
                </a:cxn>
              </a:cxnLst>
              <a:rect l="0" t="0" r="r" b="b"/>
              <a:pathLst>
                <a:path w="5328">
                  <a:moveTo>
                    <a:pt x="0" y="0"/>
                  </a:moveTo>
                  <a:lnTo>
                    <a:pt x="53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266"/>
            <p:cNvSpPr>
              <a:spLocks/>
            </p:cNvSpPr>
            <p:nvPr/>
          </p:nvSpPr>
          <p:spPr bwMode="auto">
            <a:xfrm>
              <a:off x="914400" y="3544888"/>
              <a:ext cx="6002338" cy="15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781" y="0"/>
                </a:cxn>
                <a:cxn ang="0">
                  <a:pos x="0" y="0"/>
                </a:cxn>
              </a:cxnLst>
              <a:rect l="0" t="0" r="r" b="b"/>
              <a:pathLst>
                <a:path w="3781">
                  <a:moveTo>
                    <a:pt x="0" y="0"/>
                  </a:moveTo>
                  <a:lnTo>
                    <a:pt x="378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Line 267"/>
            <p:cNvSpPr>
              <a:spLocks noChangeShapeType="1"/>
            </p:cNvSpPr>
            <p:nvPr/>
          </p:nvSpPr>
          <p:spPr bwMode="auto">
            <a:xfrm flipH="1">
              <a:off x="914400" y="3181350"/>
              <a:ext cx="8445500" cy="15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Line 268"/>
            <p:cNvSpPr>
              <a:spLocks noChangeShapeType="1"/>
            </p:cNvSpPr>
            <p:nvPr/>
          </p:nvSpPr>
          <p:spPr bwMode="auto">
            <a:xfrm flipH="1">
              <a:off x="914400" y="3532188"/>
              <a:ext cx="6002338" cy="158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Rectangle 269"/>
            <p:cNvSpPr>
              <a:spLocks noChangeArrowheads="1"/>
            </p:cNvSpPr>
            <p:nvPr/>
          </p:nvSpPr>
          <p:spPr bwMode="auto">
            <a:xfrm>
              <a:off x="914400" y="3532188"/>
              <a:ext cx="6002338" cy="12700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270"/>
            <p:cNvSpPr>
              <a:spLocks/>
            </p:cNvSpPr>
            <p:nvPr/>
          </p:nvSpPr>
          <p:spPr bwMode="auto">
            <a:xfrm>
              <a:off x="914400" y="3721100"/>
              <a:ext cx="6002338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781" y="0"/>
                </a:cxn>
                <a:cxn ang="0">
                  <a:pos x="0" y="0"/>
                </a:cxn>
              </a:cxnLst>
              <a:rect l="0" t="0" r="r" b="b"/>
              <a:pathLst>
                <a:path w="3781">
                  <a:moveTo>
                    <a:pt x="0" y="0"/>
                  </a:moveTo>
                  <a:lnTo>
                    <a:pt x="378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271"/>
            <p:cNvSpPr>
              <a:spLocks/>
            </p:cNvSpPr>
            <p:nvPr/>
          </p:nvSpPr>
          <p:spPr bwMode="auto">
            <a:xfrm>
              <a:off x="914400" y="3895725"/>
              <a:ext cx="6002338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781" y="0"/>
                </a:cxn>
                <a:cxn ang="0">
                  <a:pos x="0" y="0"/>
                </a:cxn>
              </a:cxnLst>
              <a:rect l="0" t="0" r="r" b="b"/>
              <a:pathLst>
                <a:path w="3781">
                  <a:moveTo>
                    <a:pt x="0" y="0"/>
                  </a:moveTo>
                  <a:lnTo>
                    <a:pt x="378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Line 272"/>
            <p:cNvSpPr>
              <a:spLocks noChangeShapeType="1"/>
            </p:cNvSpPr>
            <p:nvPr/>
          </p:nvSpPr>
          <p:spPr bwMode="auto">
            <a:xfrm flipH="1">
              <a:off x="914400" y="3721100"/>
              <a:ext cx="6002338" cy="15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Line 273"/>
            <p:cNvSpPr>
              <a:spLocks noChangeShapeType="1"/>
            </p:cNvSpPr>
            <p:nvPr/>
          </p:nvSpPr>
          <p:spPr bwMode="auto">
            <a:xfrm flipH="1">
              <a:off x="914400" y="3895725"/>
              <a:ext cx="6002338" cy="15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Rectangle 274"/>
            <p:cNvSpPr>
              <a:spLocks noChangeArrowheads="1"/>
            </p:cNvSpPr>
            <p:nvPr/>
          </p:nvSpPr>
          <p:spPr bwMode="auto">
            <a:xfrm>
              <a:off x="914400" y="3895725"/>
              <a:ext cx="6002338" cy="1428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275"/>
            <p:cNvSpPr>
              <a:spLocks/>
            </p:cNvSpPr>
            <p:nvPr/>
          </p:nvSpPr>
          <p:spPr bwMode="auto">
            <a:xfrm>
              <a:off x="914400" y="4799013"/>
              <a:ext cx="6002338" cy="15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781" y="0"/>
                </a:cxn>
                <a:cxn ang="0">
                  <a:pos x="0" y="0"/>
                </a:cxn>
              </a:cxnLst>
              <a:rect l="0" t="0" r="r" b="b"/>
              <a:pathLst>
                <a:path w="3781">
                  <a:moveTo>
                    <a:pt x="0" y="0"/>
                  </a:moveTo>
                  <a:lnTo>
                    <a:pt x="378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276"/>
            <p:cNvSpPr>
              <a:spLocks/>
            </p:cNvSpPr>
            <p:nvPr/>
          </p:nvSpPr>
          <p:spPr bwMode="auto">
            <a:xfrm>
              <a:off x="914400" y="5702300"/>
              <a:ext cx="6002338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781" y="0"/>
                </a:cxn>
                <a:cxn ang="0">
                  <a:pos x="0" y="0"/>
                </a:cxn>
              </a:cxnLst>
              <a:rect l="0" t="0" r="r" b="b"/>
              <a:pathLst>
                <a:path w="3781">
                  <a:moveTo>
                    <a:pt x="0" y="0"/>
                  </a:moveTo>
                  <a:lnTo>
                    <a:pt x="378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Line 277"/>
            <p:cNvSpPr>
              <a:spLocks noChangeShapeType="1"/>
            </p:cNvSpPr>
            <p:nvPr/>
          </p:nvSpPr>
          <p:spPr bwMode="auto">
            <a:xfrm flipH="1">
              <a:off x="914400" y="4799013"/>
              <a:ext cx="6002338" cy="158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Line 278"/>
            <p:cNvSpPr>
              <a:spLocks noChangeShapeType="1"/>
            </p:cNvSpPr>
            <p:nvPr/>
          </p:nvSpPr>
          <p:spPr bwMode="auto">
            <a:xfrm flipH="1">
              <a:off x="914400" y="5688013"/>
              <a:ext cx="6002338" cy="15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Rectangle 279"/>
            <p:cNvSpPr>
              <a:spLocks noChangeArrowheads="1"/>
            </p:cNvSpPr>
            <p:nvPr/>
          </p:nvSpPr>
          <p:spPr bwMode="auto">
            <a:xfrm>
              <a:off x="914400" y="5688013"/>
              <a:ext cx="6002338" cy="14287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Rectangle 281"/>
            <p:cNvSpPr>
              <a:spLocks noChangeArrowheads="1"/>
            </p:cNvSpPr>
            <p:nvPr/>
          </p:nvSpPr>
          <p:spPr bwMode="auto">
            <a:xfrm>
              <a:off x="4403725" y="3584575"/>
              <a:ext cx="184150" cy="4572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en-US" sz="2400"/>
            </a:p>
          </p:txBody>
        </p:sp>
        <p:sp>
          <p:nvSpPr>
            <p:cNvPr id="103" name="Rectangle 282"/>
            <p:cNvSpPr>
              <a:spLocks noChangeArrowheads="1"/>
            </p:cNvSpPr>
            <p:nvPr/>
          </p:nvSpPr>
          <p:spPr bwMode="auto">
            <a:xfrm>
              <a:off x="5157788" y="2297113"/>
              <a:ext cx="184150" cy="5794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305" name="TextBox 304"/>
          <p:cNvSpPr txBox="1"/>
          <p:nvPr/>
        </p:nvSpPr>
        <p:spPr>
          <a:xfrm>
            <a:off x="407996" y="367268"/>
            <a:ext cx="6994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Approx. 10-16% of spores germinate and then re-</a:t>
            </a:r>
            <a:r>
              <a:rPr lang="en-US" dirty="0" err="1" smtClean="0">
                <a:solidFill>
                  <a:srgbClr val="FF0000"/>
                </a:solidFill>
              </a:rPr>
              <a:t>sporulate</a:t>
            </a:r>
            <a:r>
              <a:rPr lang="en-US" dirty="0" smtClean="0">
                <a:solidFill>
                  <a:srgbClr val="FF0000"/>
                </a:solidFill>
              </a:rPr>
              <a:t> in the GI-tract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98610" y="6085921"/>
            <a:ext cx="517319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Measure </a:t>
            </a:r>
            <a:r>
              <a:rPr lang="en-US" sz="1400" dirty="0" smtClean="0"/>
              <a:t>germination</a:t>
            </a:r>
            <a:r>
              <a:rPr lang="en-US" sz="1400" dirty="0" smtClean="0">
                <a:solidFill>
                  <a:srgbClr val="FF0000"/>
                </a:solidFill>
              </a:rPr>
              <a:t> by using a vegetative </a:t>
            </a:r>
            <a:r>
              <a:rPr lang="en-US" sz="1400" i="1" dirty="0" smtClean="0">
                <a:solidFill>
                  <a:srgbClr val="FF0000"/>
                </a:solidFill>
              </a:rPr>
              <a:t>Bacillus</a:t>
            </a:r>
            <a:r>
              <a:rPr lang="en-US" sz="1400" dirty="0" smtClean="0">
                <a:solidFill>
                  <a:srgbClr val="FF0000"/>
                </a:solidFill>
              </a:rPr>
              <a:t> gene chimera</a:t>
            </a:r>
          </a:p>
          <a:p>
            <a:r>
              <a:rPr lang="en-US" sz="1400" dirty="0">
                <a:solidFill>
                  <a:srgbClr val="FF0000"/>
                </a:solidFill>
              </a:rPr>
              <a:t>Measure </a:t>
            </a:r>
            <a:r>
              <a:rPr lang="en-US" sz="1400" dirty="0" smtClean="0">
                <a:solidFill>
                  <a:srgbClr val="000000"/>
                </a:solidFill>
              </a:rPr>
              <a:t>re-sporulation </a:t>
            </a:r>
            <a:r>
              <a:rPr lang="en-US" sz="1400" dirty="0">
                <a:solidFill>
                  <a:srgbClr val="FF0000"/>
                </a:solidFill>
              </a:rPr>
              <a:t>by using a </a:t>
            </a:r>
            <a:r>
              <a:rPr lang="en-US" sz="1400" dirty="0" smtClean="0">
                <a:solidFill>
                  <a:srgbClr val="FF0000"/>
                </a:solidFill>
              </a:rPr>
              <a:t>sporulation </a:t>
            </a:r>
            <a:r>
              <a:rPr lang="en-US" sz="1400" i="1" dirty="0">
                <a:solidFill>
                  <a:srgbClr val="FF0000"/>
                </a:solidFill>
              </a:rPr>
              <a:t>Bacillus</a:t>
            </a:r>
            <a:r>
              <a:rPr lang="en-US" sz="1400" dirty="0">
                <a:solidFill>
                  <a:srgbClr val="FF0000"/>
                </a:solidFill>
              </a:rPr>
              <a:t> gene chimera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982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008313" y="458788"/>
            <a:ext cx="26320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GB" sz="2400" b="1" dirty="0">
                <a:solidFill>
                  <a:srgbClr val="FF0000"/>
                </a:solidFill>
                <a:latin typeface="Arial" charset="0"/>
              </a:rPr>
              <a:t>Fate of Spores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5950" y="1760538"/>
            <a:ext cx="1563688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858838" y="1257300"/>
            <a:ext cx="404812" cy="287338"/>
            <a:chOff x="657" y="1344"/>
            <a:chExt cx="182" cy="181"/>
          </a:xfrm>
        </p:grpSpPr>
        <p:sp>
          <p:nvSpPr>
            <p:cNvPr id="5" name="Oval 6"/>
            <p:cNvSpPr>
              <a:spLocks noChangeArrowheads="1"/>
            </p:cNvSpPr>
            <p:nvPr/>
          </p:nvSpPr>
          <p:spPr bwMode="auto">
            <a:xfrm>
              <a:off x="657" y="1344"/>
              <a:ext cx="182" cy="181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Oval 7"/>
            <p:cNvSpPr>
              <a:spLocks noChangeArrowheads="1"/>
            </p:cNvSpPr>
            <p:nvPr/>
          </p:nvSpPr>
          <p:spPr bwMode="auto">
            <a:xfrm>
              <a:off x="679" y="1365"/>
              <a:ext cx="136" cy="13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" name="AutoShape 8"/>
          <p:cNvSpPr>
            <a:spLocks noChangeArrowheads="1"/>
          </p:cNvSpPr>
          <p:nvPr/>
        </p:nvSpPr>
        <p:spPr bwMode="auto">
          <a:xfrm rot="934504">
            <a:off x="2720975" y="2841625"/>
            <a:ext cx="163513" cy="649288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3127375" y="2481263"/>
            <a:ext cx="161925" cy="649287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2317750" y="2625725"/>
            <a:ext cx="404813" cy="287338"/>
            <a:chOff x="657" y="1344"/>
            <a:chExt cx="182" cy="181"/>
          </a:xfrm>
        </p:grpSpPr>
        <p:sp>
          <p:nvSpPr>
            <p:cNvPr id="10" name="Oval 11"/>
            <p:cNvSpPr>
              <a:spLocks noChangeArrowheads="1"/>
            </p:cNvSpPr>
            <p:nvPr/>
          </p:nvSpPr>
          <p:spPr bwMode="auto">
            <a:xfrm>
              <a:off x="657" y="1344"/>
              <a:ext cx="182" cy="181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Oval 12"/>
            <p:cNvSpPr>
              <a:spLocks noChangeArrowheads="1"/>
            </p:cNvSpPr>
            <p:nvPr/>
          </p:nvSpPr>
          <p:spPr bwMode="auto">
            <a:xfrm>
              <a:off x="679" y="1365"/>
              <a:ext cx="136" cy="13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" name="Group 13"/>
          <p:cNvGrpSpPr>
            <a:grpSpLocks/>
          </p:cNvGrpSpPr>
          <p:nvPr/>
        </p:nvGrpSpPr>
        <p:grpSpPr bwMode="auto">
          <a:xfrm>
            <a:off x="2884488" y="3273425"/>
            <a:ext cx="404812" cy="287338"/>
            <a:chOff x="657" y="1344"/>
            <a:chExt cx="182" cy="181"/>
          </a:xfrm>
        </p:grpSpPr>
        <p:sp>
          <p:nvSpPr>
            <p:cNvPr id="13" name="Oval 14"/>
            <p:cNvSpPr>
              <a:spLocks noChangeArrowheads="1"/>
            </p:cNvSpPr>
            <p:nvPr/>
          </p:nvSpPr>
          <p:spPr bwMode="auto">
            <a:xfrm>
              <a:off x="657" y="1344"/>
              <a:ext cx="182" cy="181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Oval 15"/>
            <p:cNvSpPr>
              <a:spLocks noChangeArrowheads="1"/>
            </p:cNvSpPr>
            <p:nvPr/>
          </p:nvSpPr>
          <p:spPr bwMode="auto">
            <a:xfrm>
              <a:off x="679" y="1365"/>
              <a:ext cx="136" cy="13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" name="Group 16"/>
          <p:cNvGrpSpPr>
            <a:grpSpLocks/>
          </p:cNvGrpSpPr>
          <p:nvPr/>
        </p:nvGrpSpPr>
        <p:grpSpPr bwMode="auto">
          <a:xfrm>
            <a:off x="2155825" y="4281488"/>
            <a:ext cx="404813" cy="287337"/>
            <a:chOff x="657" y="1344"/>
            <a:chExt cx="182" cy="181"/>
          </a:xfrm>
        </p:grpSpPr>
        <p:sp>
          <p:nvSpPr>
            <p:cNvPr id="16" name="Oval 17"/>
            <p:cNvSpPr>
              <a:spLocks noChangeArrowheads="1"/>
            </p:cNvSpPr>
            <p:nvPr/>
          </p:nvSpPr>
          <p:spPr bwMode="auto">
            <a:xfrm>
              <a:off x="657" y="1344"/>
              <a:ext cx="182" cy="181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Oval 18"/>
            <p:cNvSpPr>
              <a:spLocks noChangeArrowheads="1"/>
            </p:cNvSpPr>
            <p:nvPr/>
          </p:nvSpPr>
          <p:spPr bwMode="auto">
            <a:xfrm>
              <a:off x="679" y="1365"/>
              <a:ext cx="136" cy="13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8" name="Group 19"/>
          <p:cNvGrpSpPr>
            <a:grpSpLocks/>
          </p:cNvGrpSpPr>
          <p:nvPr/>
        </p:nvGrpSpPr>
        <p:grpSpPr bwMode="auto">
          <a:xfrm>
            <a:off x="2641600" y="4137025"/>
            <a:ext cx="404813" cy="287338"/>
            <a:chOff x="657" y="1344"/>
            <a:chExt cx="182" cy="181"/>
          </a:xfrm>
        </p:grpSpPr>
        <p:sp>
          <p:nvSpPr>
            <p:cNvPr id="19" name="Oval 20"/>
            <p:cNvSpPr>
              <a:spLocks noChangeArrowheads="1"/>
            </p:cNvSpPr>
            <p:nvPr/>
          </p:nvSpPr>
          <p:spPr bwMode="auto">
            <a:xfrm>
              <a:off x="657" y="1344"/>
              <a:ext cx="182" cy="181"/>
            </a:xfrm>
            <a:prstGeom prst="ellipse">
              <a:avLst/>
            </a:prstGeom>
            <a:solidFill>
              <a:srgbClr val="0B15A3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Oval 21"/>
            <p:cNvSpPr>
              <a:spLocks noChangeArrowheads="1"/>
            </p:cNvSpPr>
            <p:nvPr/>
          </p:nvSpPr>
          <p:spPr bwMode="auto">
            <a:xfrm>
              <a:off x="679" y="1365"/>
              <a:ext cx="136" cy="136"/>
            </a:xfrm>
            <a:prstGeom prst="ellipse">
              <a:avLst/>
            </a:prstGeom>
            <a:solidFill>
              <a:srgbClr val="0B15A3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1" name="Group 22"/>
          <p:cNvGrpSpPr>
            <a:grpSpLocks/>
          </p:cNvGrpSpPr>
          <p:nvPr/>
        </p:nvGrpSpPr>
        <p:grpSpPr bwMode="auto">
          <a:xfrm>
            <a:off x="2560638" y="4497388"/>
            <a:ext cx="404812" cy="287337"/>
            <a:chOff x="657" y="1344"/>
            <a:chExt cx="182" cy="181"/>
          </a:xfrm>
        </p:grpSpPr>
        <p:sp>
          <p:nvSpPr>
            <p:cNvPr id="22" name="Oval 23"/>
            <p:cNvSpPr>
              <a:spLocks noChangeArrowheads="1"/>
            </p:cNvSpPr>
            <p:nvPr/>
          </p:nvSpPr>
          <p:spPr bwMode="auto">
            <a:xfrm>
              <a:off x="657" y="1344"/>
              <a:ext cx="182" cy="181"/>
            </a:xfrm>
            <a:prstGeom prst="ellipse">
              <a:avLst/>
            </a:prstGeom>
            <a:solidFill>
              <a:srgbClr val="0B15A3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Oval 24"/>
            <p:cNvSpPr>
              <a:spLocks noChangeArrowheads="1"/>
            </p:cNvSpPr>
            <p:nvPr/>
          </p:nvSpPr>
          <p:spPr bwMode="auto">
            <a:xfrm>
              <a:off x="679" y="1365"/>
              <a:ext cx="136" cy="136"/>
            </a:xfrm>
            <a:prstGeom prst="ellipse">
              <a:avLst/>
            </a:prstGeom>
            <a:solidFill>
              <a:srgbClr val="0B15A3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4" name="Group 25"/>
          <p:cNvGrpSpPr>
            <a:grpSpLocks/>
          </p:cNvGrpSpPr>
          <p:nvPr/>
        </p:nvGrpSpPr>
        <p:grpSpPr bwMode="auto">
          <a:xfrm>
            <a:off x="1344613" y="968375"/>
            <a:ext cx="404812" cy="288925"/>
            <a:chOff x="657" y="1344"/>
            <a:chExt cx="182" cy="181"/>
          </a:xfrm>
        </p:grpSpPr>
        <p:sp>
          <p:nvSpPr>
            <p:cNvPr id="25" name="Oval 26"/>
            <p:cNvSpPr>
              <a:spLocks noChangeArrowheads="1"/>
            </p:cNvSpPr>
            <p:nvPr/>
          </p:nvSpPr>
          <p:spPr bwMode="auto">
            <a:xfrm>
              <a:off x="657" y="1344"/>
              <a:ext cx="182" cy="181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Oval 27"/>
            <p:cNvSpPr>
              <a:spLocks noChangeArrowheads="1"/>
            </p:cNvSpPr>
            <p:nvPr/>
          </p:nvSpPr>
          <p:spPr bwMode="auto">
            <a:xfrm>
              <a:off x="679" y="1365"/>
              <a:ext cx="136" cy="13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7" name="Group 28"/>
          <p:cNvGrpSpPr>
            <a:grpSpLocks/>
          </p:cNvGrpSpPr>
          <p:nvPr/>
        </p:nvGrpSpPr>
        <p:grpSpPr bwMode="auto">
          <a:xfrm>
            <a:off x="1101725" y="5145088"/>
            <a:ext cx="404813" cy="287337"/>
            <a:chOff x="657" y="1344"/>
            <a:chExt cx="182" cy="181"/>
          </a:xfrm>
        </p:grpSpPr>
        <p:sp>
          <p:nvSpPr>
            <p:cNvPr id="28" name="Oval 29"/>
            <p:cNvSpPr>
              <a:spLocks noChangeArrowheads="1"/>
            </p:cNvSpPr>
            <p:nvPr/>
          </p:nvSpPr>
          <p:spPr bwMode="auto">
            <a:xfrm>
              <a:off x="657" y="1344"/>
              <a:ext cx="182" cy="181"/>
            </a:xfrm>
            <a:prstGeom prst="ellipse">
              <a:avLst/>
            </a:prstGeom>
            <a:solidFill>
              <a:srgbClr val="0B15A3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Oval 30"/>
            <p:cNvSpPr>
              <a:spLocks noChangeArrowheads="1"/>
            </p:cNvSpPr>
            <p:nvPr/>
          </p:nvSpPr>
          <p:spPr bwMode="auto">
            <a:xfrm>
              <a:off x="679" y="1365"/>
              <a:ext cx="136" cy="136"/>
            </a:xfrm>
            <a:prstGeom prst="ellipse">
              <a:avLst/>
            </a:prstGeom>
            <a:solidFill>
              <a:srgbClr val="0B15A3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0" name="Group 31"/>
          <p:cNvGrpSpPr>
            <a:grpSpLocks/>
          </p:cNvGrpSpPr>
          <p:nvPr/>
        </p:nvGrpSpPr>
        <p:grpSpPr bwMode="auto">
          <a:xfrm>
            <a:off x="1506538" y="5360988"/>
            <a:ext cx="406400" cy="287337"/>
            <a:chOff x="657" y="1344"/>
            <a:chExt cx="182" cy="181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657" y="1344"/>
              <a:ext cx="182" cy="181"/>
            </a:xfrm>
            <a:prstGeom prst="ellipse">
              <a:avLst/>
            </a:prstGeom>
            <a:solidFill>
              <a:srgbClr val="0B15A3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679" y="1365"/>
              <a:ext cx="136" cy="136"/>
            </a:xfrm>
            <a:prstGeom prst="ellipse">
              <a:avLst/>
            </a:prstGeom>
            <a:solidFill>
              <a:srgbClr val="0B15A3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3" name="Group 34"/>
          <p:cNvGrpSpPr>
            <a:grpSpLocks/>
          </p:cNvGrpSpPr>
          <p:nvPr/>
        </p:nvGrpSpPr>
        <p:grpSpPr bwMode="auto">
          <a:xfrm>
            <a:off x="1020763" y="5505450"/>
            <a:ext cx="406400" cy="287338"/>
            <a:chOff x="657" y="1344"/>
            <a:chExt cx="182" cy="181"/>
          </a:xfrm>
        </p:grpSpPr>
        <p:sp>
          <p:nvSpPr>
            <p:cNvPr id="34" name="Oval 35"/>
            <p:cNvSpPr>
              <a:spLocks noChangeArrowheads="1"/>
            </p:cNvSpPr>
            <p:nvPr/>
          </p:nvSpPr>
          <p:spPr bwMode="auto">
            <a:xfrm>
              <a:off x="657" y="1344"/>
              <a:ext cx="182" cy="181"/>
            </a:xfrm>
            <a:prstGeom prst="ellipse">
              <a:avLst/>
            </a:prstGeom>
            <a:solidFill>
              <a:srgbClr val="0B15A3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Oval 36"/>
            <p:cNvSpPr>
              <a:spLocks noChangeArrowheads="1"/>
            </p:cNvSpPr>
            <p:nvPr/>
          </p:nvSpPr>
          <p:spPr bwMode="auto">
            <a:xfrm>
              <a:off x="679" y="1365"/>
              <a:ext cx="136" cy="136"/>
            </a:xfrm>
            <a:prstGeom prst="ellipse">
              <a:avLst/>
            </a:prstGeom>
            <a:solidFill>
              <a:srgbClr val="0B15A3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6" name="Group 37"/>
          <p:cNvGrpSpPr>
            <a:grpSpLocks/>
          </p:cNvGrpSpPr>
          <p:nvPr/>
        </p:nvGrpSpPr>
        <p:grpSpPr bwMode="auto">
          <a:xfrm>
            <a:off x="631825" y="5318125"/>
            <a:ext cx="404813" cy="287338"/>
            <a:chOff x="657" y="1344"/>
            <a:chExt cx="182" cy="181"/>
          </a:xfrm>
        </p:grpSpPr>
        <p:sp>
          <p:nvSpPr>
            <p:cNvPr id="37" name="Oval 38"/>
            <p:cNvSpPr>
              <a:spLocks noChangeArrowheads="1"/>
            </p:cNvSpPr>
            <p:nvPr/>
          </p:nvSpPr>
          <p:spPr bwMode="auto">
            <a:xfrm>
              <a:off x="657" y="1344"/>
              <a:ext cx="182" cy="181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Oval 39"/>
            <p:cNvSpPr>
              <a:spLocks noChangeArrowheads="1"/>
            </p:cNvSpPr>
            <p:nvPr/>
          </p:nvSpPr>
          <p:spPr bwMode="auto">
            <a:xfrm>
              <a:off x="679" y="1365"/>
              <a:ext cx="136" cy="13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9" name="AutoShape 40"/>
          <p:cNvSpPr>
            <a:spLocks noChangeArrowheads="1"/>
          </p:cNvSpPr>
          <p:nvPr/>
        </p:nvSpPr>
        <p:spPr bwMode="auto">
          <a:xfrm rot="20583127">
            <a:off x="2406650" y="3846513"/>
            <a:ext cx="147638" cy="374650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Arc 41"/>
          <p:cNvSpPr>
            <a:spLocks/>
          </p:cNvSpPr>
          <p:nvPr/>
        </p:nvSpPr>
        <p:spPr bwMode="auto">
          <a:xfrm>
            <a:off x="1427163" y="1473200"/>
            <a:ext cx="1155700" cy="1858963"/>
          </a:xfrm>
          <a:custGeom>
            <a:avLst/>
            <a:gdLst>
              <a:gd name="G0" fmla="+- 0 0 0"/>
              <a:gd name="G1" fmla="+- 20659 0 0"/>
              <a:gd name="G2" fmla="+- 21600 0 0"/>
              <a:gd name="T0" fmla="*/ 6305 w 19260"/>
              <a:gd name="T1" fmla="*/ 0 h 20659"/>
              <a:gd name="T2" fmla="*/ 19260 w 19260"/>
              <a:gd name="T3" fmla="*/ 10882 h 20659"/>
              <a:gd name="T4" fmla="*/ 0 w 19260"/>
              <a:gd name="T5" fmla="*/ 20659 h 206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260" h="20659" fill="none" extrusionOk="0">
                <a:moveTo>
                  <a:pt x="6305" y="-1"/>
                </a:moveTo>
                <a:cubicBezTo>
                  <a:pt x="11923" y="1714"/>
                  <a:pt x="16601" y="5643"/>
                  <a:pt x="19260" y="10881"/>
                </a:cubicBezTo>
              </a:path>
              <a:path w="19260" h="20659" stroke="0" extrusionOk="0">
                <a:moveTo>
                  <a:pt x="6305" y="-1"/>
                </a:moveTo>
                <a:cubicBezTo>
                  <a:pt x="11923" y="1714"/>
                  <a:pt x="16601" y="5643"/>
                  <a:pt x="19260" y="10881"/>
                </a:cubicBezTo>
                <a:lnTo>
                  <a:pt x="0" y="20659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Arc 42"/>
          <p:cNvSpPr>
            <a:spLocks/>
          </p:cNvSpPr>
          <p:nvPr/>
        </p:nvSpPr>
        <p:spPr bwMode="auto">
          <a:xfrm>
            <a:off x="1427163" y="3332163"/>
            <a:ext cx="1287462" cy="550862"/>
          </a:xfrm>
          <a:custGeom>
            <a:avLst/>
            <a:gdLst>
              <a:gd name="G0" fmla="+- 0 0 0"/>
              <a:gd name="G1" fmla="+- 0 0 0"/>
              <a:gd name="G2" fmla="+- 21600 0 0"/>
              <a:gd name="T0" fmla="*/ 21453 w 21453"/>
              <a:gd name="T1" fmla="*/ 2514 h 6119"/>
              <a:gd name="T2" fmla="*/ 20715 w 21453"/>
              <a:gd name="T3" fmla="*/ 6119 h 6119"/>
              <a:gd name="T4" fmla="*/ 0 w 21453"/>
              <a:gd name="T5" fmla="*/ 0 h 6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453" h="6119" fill="none" extrusionOk="0">
                <a:moveTo>
                  <a:pt x="21453" y="2514"/>
                </a:moveTo>
                <a:cubicBezTo>
                  <a:pt x="21310" y="3734"/>
                  <a:pt x="21063" y="4940"/>
                  <a:pt x="20715" y="6119"/>
                </a:cubicBezTo>
              </a:path>
              <a:path w="21453" h="6119" stroke="0" extrusionOk="0">
                <a:moveTo>
                  <a:pt x="21453" y="2514"/>
                </a:moveTo>
                <a:cubicBezTo>
                  <a:pt x="21310" y="3734"/>
                  <a:pt x="21063" y="4940"/>
                  <a:pt x="20715" y="6119"/>
                </a:cubicBez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Arc 43"/>
          <p:cNvSpPr>
            <a:spLocks/>
          </p:cNvSpPr>
          <p:nvPr/>
        </p:nvSpPr>
        <p:spPr bwMode="auto">
          <a:xfrm>
            <a:off x="1427163" y="3330575"/>
            <a:ext cx="946150" cy="1827213"/>
          </a:xfrm>
          <a:custGeom>
            <a:avLst/>
            <a:gdLst>
              <a:gd name="G0" fmla="+- 0 0 0"/>
              <a:gd name="G1" fmla="+- 0 0 0"/>
              <a:gd name="G2" fmla="+- 21600 0 0"/>
              <a:gd name="T0" fmla="*/ 15759 w 15759"/>
              <a:gd name="T1" fmla="*/ 14772 h 20294"/>
              <a:gd name="T2" fmla="*/ 7396 w 15759"/>
              <a:gd name="T3" fmla="*/ 20294 h 20294"/>
              <a:gd name="T4" fmla="*/ 0 w 15759"/>
              <a:gd name="T5" fmla="*/ 0 h 20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759" h="20294" fill="none" extrusionOk="0">
                <a:moveTo>
                  <a:pt x="15759" y="14772"/>
                </a:moveTo>
                <a:cubicBezTo>
                  <a:pt x="13442" y="17242"/>
                  <a:pt x="10578" y="19134"/>
                  <a:pt x="7396" y="20294"/>
                </a:cubicBezTo>
              </a:path>
              <a:path w="15759" h="20294" stroke="0" extrusionOk="0">
                <a:moveTo>
                  <a:pt x="15759" y="14772"/>
                </a:moveTo>
                <a:cubicBezTo>
                  <a:pt x="13442" y="17242"/>
                  <a:pt x="10578" y="19134"/>
                  <a:pt x="7396" y="20294"/>
                </a:cubicBez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Text Box 44"/>
          <p:cNvSpPr txBox="1">
            <a:spLocks noChangeArrowheads="1"/>
          </p:cNvSpPr>
          <p:nvPr/>
        </p:nvSpPr>
        <p:spPr bwMode="auto">
          <a:xfrm>
            <a:off x="3046413" y="5864225"/>
            <a:ext cx="58721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GB" sz="1400" b="1">
                <a:latin typeface="Arial" charset="0"/>
              </a:rPr>
              <a:t>* Casula &amp; Cutting. 2002. </a:t>
            </a:r>
            <a:r>
              <a:rPr lang="en-GB" sz="1400" b="1" i="1">
                <a:latin typeface="Arial" charset="0"/>
              </a:rPr>
              <a:t>Appl Environ Microbiol</a:t>
            </a:r>
            <a:r>
              <a:rPr lang="en-GB" sz="1400" b="1">
                <a:latin typeface="Arial" charset="0"/>
              </a:rPr>
              <a:t> 68:2344-52</a:t>
            </a:r>
          </a:p>
          <a:p>
            <a:pPr eaLnBrk="1" hangingPunct="1"/>
            <a:r>
              <a:rPr lang="en-GB" sz="1400" b="1">
                <a:latin typeface="Arial" charset="0"/>
              </a:rPr>
              <a:t>** Hoa </a:t>
            </a:r>
            <a:r>
              <a:rPr lang="en-GB" sz="1400" b="1" i="1">
                <a:latin typeface="Arial" charset="0"/>
              </a:rPr>
              <a:t>et al</a:t>
            </a:r>
            <a:r>
              <a:rPr lang="en-GB" sz="1400" b="1">
                <a:latin typeface="Arial" charset="0"/>
              </a:rPr>
              <a:t>. 2001. </a:t>
            </a:r>
            <a:r>
              <a:rPr lang="en-GB" sz="1400" b="1" i="1">
                <a:latin typeface="Arial" charset="0"/>
              </a:rPr>
              <a:t>Appl Environ Microbiol</a:t>
            </a:r>
            <a:r>
              <a:rPr lang="en-GB" sz="1400" b="1">
                <a:latin typeface="Arial" charset="0"/>
              </a:rPr>
              <a:t> 67:3819-23</a:t>
            </a:r>
          </a:p>
          <a:p>
            <a:pPr eaLnBrk="1" hangingPunct="1"/>
            <a:r>
              <a:rPr lang="en-GB" sz="1400" b="1">
                <a:latin typeface="Arial" charset="0"/>
              </a:rPr>
              <a:t>*** Duc </a:t>
            </a:r>
            <a:r>
              <a:rPr lang="en-GB" sz="1400" b="1" i="1">
                <a:latin typeface="Arial" charset="0"/>
              </a:rPr>
              <a:t>et al</a:t>
            </a:r>
            <a:r>
              <a:rPr lang="en-GB" sz="1400" b="1">
                <a:latin typeface="Arial" charset="0"/>
              </a:rPr>
              <a:t>. 2004. </a:t>
            </a:r>
            <a:r>
              <a:rPr lang="en-GB" sz="1400" b="1" i="1">
                <a:latin typeface="Arial" charset="0"/>
              </a:rPr>
              <a:t>Vaccine</a:t>
            </a:r>
            <a:r>
              <a:rPr lang="en-GB" sz="1400" b="1">
                <a:latin typeface="Arial" charset="0"/>
              </a:rPr>
              <a:t> 22:1873-85</a:t>
            </a:r>
          </a:p>
        </p:txBody>
      </p:sp>
      <p:sp>
        <p:nvSpPr>
          <p:cNvPr id="44" name="Text Box 45"/>
          <p:cNvSpPr txBox="1">
            <a:spLocks noChangeArrowheads="1"/>
          </p:cNvSpPr>
          <p:nvPr/>
        </p:nvSpPr>
        <p:spPr bwMode="auto">
          <a:xfrm>
            <a:off x="3046413" y="2003425"/>
            <a:ext cx="15398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GB" sz="1800" b="1">
                <a:latin typeface="Arial" charset="0"/>
              </a:rPr>
              <a:t>germinate *</a:t>
            </a:r>
          </a:p>
        </p:txBody>
      </p:sp>
      <p:sp>
        <p:nvSpPr>
          <p:cNvPr id="45" name="Text Box 46"/>
          <p:cNvSpPr txBox="1">
            <a:spLocks noChangeArrowheads="1"/>
          </p:cNvSpPr>
          <p:nvPr/>
        </p:nvSpPr>
        <p:spPr bwMode="auto">
          <a:xfrm>
            <a:off x="3046413" y="3717925"/>
            <a:ext cx="17827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GB" sz="1800" b="1">
                <a:latin typeface="Arial" charset="0"/>
              </a:rPr>
              <a:t>re-sporulate **</a:t>
            </a:r>
          </a:p>
        </p:txBody>
      </p:sp>
      <p:sp>
        <p:nvSpPr>
          <p:cNvPr id="46" name="Text Box 47"/>
          <p:cNvSpPr txBox="1">
            <a:spLocks noChangeArrowheads="1"/>
          </p:cNvSpPr>
          <p:nvPr/>
        </p:nvSpPr>
        <p:spPr bwMode="auto">
          <a:xfrm>
            <a:off x="5195888" y="1512888"/>
            <a:ext cx="3846512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GB" sz="1800" b="1">
                <a:latin typeface="Arial" charset="0"/>
              </a:rPr>
              <a:t>taken up by cells of</a:t>
            </a:r>
          </a:p>
          <a:p>
            <a:pPr eaLnBrk="1" hangingPunct="1"/>
            <a:r>
              <a:rPr lang="en-GB" sz="1800" b="1">
                <a:latin typeface="Arial" charset="0"/>
              </a:rPr>
              <a:t>lymphoid tissues</a:t>
            </a:r>
          </a:p>
          <a:p>
            <a:pPr eaLnBrk="1" hangingPunct="1"/>
            <a:r>
              <a:rPr lang="en-GB" sz="1800" b="1" i="1">
                <a:latin typeface="Arial" charset="0"/>
              </a:rPr>
              <a:t>e.g.</a:t>
            </a:r>
            <a:r>
              <a:rPr lang="en-GB" sz="1800" b="1">
                <a:latin typeface="Arial" charset="0"/>
              </a:rPr>
              <a:t> M-cells of Peyer’s patches</a:t>
            </a:r>
          </a:p>
        </p:txBody>
      </p:sp>
      <p:sp>
        <p:nvSpPr>
          <p:cNvPr id="47" name="Text Box 48"/>
          <p:cNvSpPr txBox="1">
            <a:spLocks noChangeArrowheads="1"/>
          </p:cNvSpPr>
          <p:nvPr/>
        </p:nvSpPr>
        <p:spPr bwMode="auto">
          <a:xfrm>
            <a:off x="3452813" y="2997200"/>
            <a:ext cx="14176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GB" sz="1800" b="1">
                <a:latin typeface="Arial" charset="0"/>
              </a:rPr>
              <a:t>replicate **</a:t>
            </a:r>
          </a:p>
        </p:txBody>
      </p:sp>
      <p:sp>
        <p:nvSpPr>
          <p:cNvPr id="48" name="AutoShape 49"/>
          <p:cNvSpPr>
            <a:spLocks/>
          </p:cNvSpPr>
          <p:nvPr/>
        </p:nvSpPr>
        <p:spPr bwMode="auto">
          <a:xfrm>
            <a:off x="4748213" y="1111250"/>
            <a:ext cx="242887" cy="4249738"/>
          </a:xfrm>
          <a:prstGeom prst="rightBrace">
            <a:avLst>
              <a:gd name="adj1" fmla="val 145806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AutoShape 51"/>
          <p:cNvSpPr>
            <a:spLocks noChangeArrowheads="1"/>
          </p:cNvSpPr>
          <p:nvPr/>
        </p:nvSpPr>
        <p:spPr bwMode="auto">
          <a:xfrm>
            <a:off x="5883275" y="2695575"/>
            <a:ext cx="1701800" cy="1081088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0" name="Group 52"/>
          <p:cNvGrpSpPr>
            <a:grpSpLocks/>
          </p:cNvGrpSpPr>
          <p:nvPr/>
        </p:nvGrpSpPr>
        <p:grpSpPr bwMode="auto">
          <a:xfrm>
            <a:off x="5072063" y="3257550"/>
            <a:ext cx="404812" cy="288925"/>
            <a:chOff x="657" y="1344"/>
            <a:chExt cx="182" cy="181"/>
          </a:xfrm>
        </p:grpSpPr>
        <p:sp>
          <p:nvSpPr>
            <p:cNvPr id="51" name="Oval 53"/>
            <p:cNvSpPr>
              <a:spLocks noChangeArrowheads="1"/>
            </p:cNvSpPr>
            <p:nvPr/>
          </p:nvSpPr>
          <p:spPr bwMode="auto">
            <a:xfrm>
              <a:off x="657" y="1344"/>
              <a:ext cx="182" cy="181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Oval 54"/>
            <p:cNvSpPr>
              <a:spLocks noChangeArrowheads="1"/>
            </p:cNvSpPr>
            <p:nvPr/>
          </p:nvSpPr>
          <p:spPr bwMode="auto">
            <a:xfrm>
              <a:off x="679" y="1365"/>
              <a:ext cx="136" cy="13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3" name="Oval 55"/>
          <p:cNvSpPr>
            <a:spLocks noChangeArrowheads="1"/>
          </p:cNvSpPr>
          <p:nvPr/>
        </p:nvSpPr>
        <p:spPr bwMode="auto">
          <a:xfrm>
            <a:off x="6045200" y="2768600"/>
            <a:ext cx="649288" cy="50482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Oval 56"/>
          <p:cNvSpPr>
            <a:spLocks noChangeArrowheads="1"/>
          </p:cNvSpPr>
          <p:nvPr/>
        </p:nvSpPr>
        <p:spPr bwMode="auto">
          <a:xfrm>
            <a:off x="6937375" y="3271838"/>
            <a:ext cx="404813" cy="360362"/>
          </a:xfrm>
          <a:prstGeom prst="ellipse">
            <a:avLst/>
          </a:prstGeom>
          <a:solidFill>
            <a:srgbClr val="80808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5" name="Group 57"/>
          <p:cNvGrpSpPr>
            <a:grpSpLocks/>
          </p:cNvGrpSpPr>
          <p:nvPr/>
        </p:nvGrpSpPr>
        <p:grpSpPr bwMode="auto">
          <a:xfrm>
            <a:off x="6126163" y="2841625"/>
            <a:ext cx="404812" cy="288925"/>
            <a:chOff x="657" y="1344"/>
            <a:chExt cx="182" cy="181"/>
          </a:xfrm>
        </p:grpSpPr>
        <p:sp>
          <p:nvSpPr>
            <p:cNvPr id="56" name="Oval 58"/>
            <p:cNvSpPr>
              <a:spLocks noChangeArrowheads="1"/>
            </p:cNvSpPr>
            <p:nvPr/>
          </p:nvSpPr>
          <p:spPr bwMode="auto">
            <a:xfrm>
              <a:off x="657" y="1344"/>
              <a:ext cx="182" cy="181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Oval 59"/>
            <p:cNvSpPr>
              <a:spLocks noChangeArrowheads="1"/>
            </p:cNvSpPr>
            <p:nvPr/>
          </p:nvSpPr>
          <p:spPr bwMode="auto">
            <a:xfrm>
              <a:off x="679" y="1365"/>
              <a:ext cx="136" cy="13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8" name="AutoShape 60"/>
          <p:cNvSpPr>
            <a:spLocks noChangeArrowheads="1"/>
          </p:cNvSpPr>
          <p:nvPr/>
        </p:nvSpPr>
        <p:spPr bwMode="auto">
          <a:xfrm>
            <a:off x="5883275" y="3990975"/>
            <a:ext cx="1701800" cy="1081088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Oval 61"/>
          <p:cNvSpPr>
            <a:spLocks noChangeArrowheads="1"/>
          </p:cNvSpPr>
          <p:nvPr/>
        </p:nvSpPr>
        <p:spPr bwMode="auto">
          <a:xfrm>
            <a:off x="6757988" y="4265613"/>
            <a:ext cx="649287" cy="50482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Oval 62"/>
          <p:cNvSpPr>
            <a:spLocks noChangeArrowheads="1"/>
          </p:cNvSpPr>
          <p:nvPr/>
        </p:nvSpPr>
        <p:spPr bwMode="auto">
          <a:xfrm>
            <a:off x="6126163" y="4137025"/>
            <a:ext cx="404812" cy="360363"/>
          </a:xfrm>
          <a:prstGeom prst="ellipse">
            <a:avLst/>
          </a:prstGeom>
          <a:solidFill>
            <a:srgbClr val="80808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AutoShape 63"/>
          <p:cNvSpPr>
            <a:spLocks noChangeArrowheads="1"/>
          </p:cNvSpPr>
          <p:nvPr/>
        </p:nvSpPr>
        <p:spPr bwMode="auto">
          <a:xfrm rot="20583127">
            <a:off x="7011988" y="4346575"/>
            <a:ext cx="177800" cy="361950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Arc 64"/>
          <p:cNvSpPr>
            <a:spLocks/>
          </p:cNvSpPr>
          <p:nvPr/>
        </p:nvSpPr>
        <p:spPr bwMode="auto">
          <a:xfrm>
            <a:off x="5480050" y="3087688"/>
            <a:ext cx="1350963" cy="654050"/>
          </a:xfrm>
          <a:custGeom>
            <a:avLst/>
            <a:gdLst>
              <a:gd name="G0" fmla="+- 17721 0 0"/>
              <a:gd name="G1" fmla="+- 17046 0 0"/>
              <a:gd name="G2" fmla="+- 21600 0 0"/>
              <a:gd name="T0" fmla="*/ 0 w 17721"/>
              <a:gd name="T1" fmla="*/ 4696 h 17046"/>
              <a:gd name="T2" fmla="*/ 4455 w 17721"/>
              <a:gd name="T3" fmla="*/ 0 h 17046"/>
              <a:gd name="T4" fmla="*/ 17721 w 17721"/>
              <a:gd name="T5" fmla="*/ 17046 h 170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7721" h="17046" fill="none" extrusionOk="0">
                <a:moveTo>
                  <a:pt x="-1" y="4695"/>
                </a:moveTo>
                <a:cubicBezTo>
                  <a:pt x="1240" y="2915"/>
                  <a:pt x="2742" y="1332"/>
                  <a:pt x="4454" y="-1"/>
                </a:cubicBezTo>
              </a:path>
              <a:path w="17721" h="17046" stroke="0" extrusionOk="0">
                <a:moveTo>
                  <a:pt x="-1" y="4695"/>
                </a:moveTo>
                <a:cubicBezTo>
                  <a:pt x="1240" y="2915"/>
                  <a:pt x="2742" y="1332"/>
                  <a:pt x="4454" y="-1"/>
                </a:cubicBezTo>
                <a:lnTo>
                  <a:pt x="17721" y="17046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Arc 65"/>
          <p:cNvSpPr>
            <a:spLocks/>
          </p:cNvSpPr>
          <p:nvPr/>
        </p:nvSpPr>
        <p:spPr bwMode="auto">
          <a:xfrm>
            <a:off x="6827838" y="2922588"/>
            <a:ext cx="1670050" cy="1550987"/>
          </a:xfrm>
          <a:custGeom>
            <a:avLst/>
            <a:gdLst>
              <a:gd name="G0" fmla="+- 279 0 0"/>
              <a:gd name="G1" fmla="+- 21600 0 0"/>
              <a:gd name="G2" fmla="+- 21600 0 0"/>
              <a:gd name="T0" fmla="*/ 0 w 21879"/>
              <a:gd name="T1" fmla="*/ 2 h 40472"/>
              <a:gd name="T2" fmla="*/ 10787 w 21879"/>
              <a:gd name="T3" fmla="*/ 40472 h 40472"/>
              <a:gd name="T4" fmla="*/ 279 w 21879"/>
              <a:gd name="T5" fmla="*/ 21600 h 40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879" h="40472" fill="none" extrusionOk="0">
                <a:moveTo>
                  <a:pt x="-1" y="1"/>
                </a:moveTo>
                <a:cubicBezTo>
                  <a:pt x="92" y="0"/>
                  <a:pt x="185" y="-1"/>
                  <a:pt x="279" y="0"/>
                </a:cubicBezTo>
                <a:cubicBezTo>
                  <a:pt x="12208" y="0"/>
                  <a:pt x="21879" y="9670"/>
                  <a:pt x="21879" y="21600"/>
                </a:cubicBezTo>
                <a:cubicBezTo>
                  <a:pt x="21879" y="29437"/>
                  <a:pt x="17634" y="36659"/>
                  <a:pt x="10786" y="40471"/>
                </a:cubicBezTo>
              </a:path>
              <a:path w="21879" h="40472" stroke="0" extrusionOk="0">
                <a:moveTo>
                  <a:pt x="-1" y="1"/>
                </a:moveTo>
                <a:cubicBezTo>
                  <a:pt x="92" y="0"/>
                  <a:pt x="185" y="-1"/>
                  <a:pt x="279" y="0"/>
                </a:cubicBezTo>
                <a:cubicBezTo>
                  <a:pt x="12208" y="0"/>
                  <a:pt x="21879" y="9670"/>
                  <a:pt x="21879" y="21600"/>
                </a:cubicBezTo>
                <a:cubicBezTo>
                  <a:pt x="21879" y="29437"/>
                  <a:pt x="17634" y="36659"/>
                  <a:pt x="10786" y="40471"/>
                </a:cubicBezTo>
                <a:lnTo>
                  <a:pt x="279" y="21600"/>
                </a:lnTo>
                <a:close/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 type="triangl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4" name="Picture 6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83288" y="3446463"/>
            <a:ext cx="41751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" name="Picture 6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84875" y="4729163"/>
            <a:ext cx="417513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6" name="Text Box 68"/>
          <p:cNvSpPr txBox="1">
            <a:spLocks noChangeArrowheads="1"/>
          </p:cNvSpPr>
          <p:nvPr/>
        </p:nvSpPr>
        <p:spPr bwMode="auto">
          <a:xfrm>
            <a:off x="7480300" y="3733800"/>
            <a:ext cx="1701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GB" sz="1600" b="1">
                <a:latin typeface="Arial" charset="0"/>
              </a:rPr>
              <a:t>germinate ***</a:t>
            </a:r>
          </a:p>
        </p:txBody>
      </p:sp>
      <p:sp>
        <p:nvSpPr>
          <p:cNvPr id="67" name="Slide Number Placeholder 6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6228C-D443-834A-85BC-AA23995CAFCD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8" name="Footer Placeholder 6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Probiotech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739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oup 2"/>
          <p:cNvGrpSpPr>
            <a:grpSpLocks/>
          </p:cNvGrpSpPr>
          <p:nvPr/>
        </p:nvGrpSpPr>
        <p:grpSpPr bwMode="auto">
          <a:xfrm>
            <a:off x="881063" y="4038600"/>
            <a:ext cx="7315200" cy="2057400"/>
            <a:chOff x="768" y="2208"/>
            <a:chExt cx="5184" cy="1296"/>
          </a:xfrm>
        </p:grpSpPr>
        <p:pic>
          <p:nvPicPr>
            <p:cNvPr id="4403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2208"/>
              <a:ext cx="1296" cy="1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3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2208"/>
              <a:ext cx="1296" cy="1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37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2208"/>
              <a:ext cx="1296" cy="1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38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6" y="2208"/>
              <a:ext cx="1296" cy="1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3319463" y="3505200"/>
            <a:ext cx="26273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>
                <a:latin typeface="Times New Roman" charset="0"/>
              </a:rPr>
              <a:t>Anti-spore labelling</a:t>
            </a:r>
          </a:p>
        </p:txBody>
      </p:sp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1600200" y="6096000"/>
            <a:ext cx="6386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>
                <a:latin typeface="Times New Roman" charset="0"/>
              </a:rPr>
              <a:t>Anti-</a:t>
            </a:r>
            <a:r>
              <a:rPr lang="en-GB">
                <a:latin typeface="Symbol" charset="0"/>
              </a:rPr>
              <a:t>b</a:t>
            </a:r>
            <a:r>
              <a:rPr lang="en-GB">
                <a:latin typeface="Times New Roman" charset="0"/>
              </a:rPr>
              <a:t>-Gal labelling (vegetative gene expression*)</a:t>
            </a:r>
          </a:p>
        </p:txBody>
      </p:sp>
      <p:grpSp>
        <p:nvGrpSpPr>
          <p:cNvPr id="44041" name="Group 9"/>
          <p:cNvGrpSpPr>
            <a:grpSpLocks/>
          </p:cNvGrpSpPr>
          <p:nvPr/>
        </p:nvGrpSpPr>
        <p:grpSpPr bwMode="auto">
          <a:xfrm>
            <a:off x="881063" y="1447800"/>
            <a:ext cx="7315200" cy="2057400"/>
            <a:chOff x="576" y="624"/>
            <a:chExt cx="5184" cy="1296"/>
          </a:xfrm>
        </p:grpSpPr>
        <p:grpSp>
          <p:nvGrpSpPr>
            <p:cNvPr id="44042" name="Group 10"/>
            <p:cNvGrpSpPr>
              <a:grpSpLocks/>
            </p:cNvGrpSpPr>
            <p:nvPr/>
          </p:nvGrpSpPr>
          <p:grpSpPr bwMode="auto">
            <a:xfrm>
              <a:off x="576" y="624"/>
              <a:ext cx="5184" cy="1296"/>
              <a:chOff x="768" y="480"/>
              <a:chExt cx="5184" cy="1296"/>
            </a:xfrm>
          </p:grpSpPr>
          <p:pic>
            <p:nvPicPr>
              <p:cNvPr id="44043" name="Picture 11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8" y="480"/>
                <a:ext cx="1296" cy="1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044" name="Picture 1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64" y="480"/>
                <a:ext cx="1296" cy="1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045" name="Picture 13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0" y="480"/>
                <a:ext cx="1296" cy="1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046" name="Picture 14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56" y="480"/>
                <a:ext cx="1296" cy="1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4047" name="Text Box 15"/>
            <p:cNvSpPr txBox="1">
              <a:spLocks noChangeArrowheads="1"/>
            </p:cNvSpPr>
            <p:nvPr/>
          </p:nvSpPr>
          <p:spPr bwMode="auto">
            <a:xfrm>
              <a:off x="614" y="663"/>
              <a:ext cx="474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600">
                  <a:solidFill>
                    <a:srgbClr val="FFFFFF"/>
                  </a:solidFill>
                  <a:latin typeface="Times New Roman" charset="0"/>
                </a:rPr>
                <a:t>45m                                    2h                                  5h                                     24h</a:t>
              </a:r>
              <a:endParaRPr lang="en-GB">
                <a:latin typeface="Times New Roman" charset="0"/>
              </a:endParaRPr>
            </a:p>
          </p:txBody>
        </p:sp>
      </p:grpSp>
      <p:sp>
        <p:nvSpPr>
          <p:cNvPr id="44048" name="Text Box 16"/>
          <p:cNvSpPr txBox="1">
            <a:spLocks noChangeArrowheads="1"/>
          </p:cNvSpPr>
          <p:nvPr/>
        </p:nvSpPr>
        <p:spPr bwMode="auto">
          <a:xfrm>
            <a:off x="866775" y="4252913"/>
            <a:ext cx="6692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600">
                <a:solidFill>
                  <a:srgbClr val="FFFFFF"/>
                </a:solidFill>
                <a:latin typeface="Times New Roman" charset="0"/>
              </a:rPr>
              <a:t>45m                                    2h                                  5h                                     24h</a:t>
            </a:r>
          </a:p>
        </p:txBody>
      </p:sp>
      <p:sp>
        <p:nvSpPr>
          <p:cNvPr id="44049" name="Text Box 17"/>
          <p:cNvSpPr txBox="1">
            <a:spLocks noChangeArrowheads="1"/>
          </p:cNvSpPr>
          <p:nvPr/>
        </p:nvSpPr>
        <p:spPr bwMode="auto">
          <a:xfrm>
            <a:off x="428625" y="658813"/>
            <a:ext cx="81057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2000" b="1">
                <a:latin typeface="Times New Roman" charset="0"/>
              </a:rPr>
              <a:t>Phagocytosis of </a:t>
            </a:r>
            <a:r>
              <a:rPr lang="en-GB" sz="2000" b="1" i="1">
                <a:latin typeface="Times New Roman" charset="0"/>
              </a:rPr>
              <a:t>rrn0-lacZ</a:t>
            </a:r>
            <a:r>
              <a:rPr lang="en-GB" sz="2000" b="1">
                <a:latin typeface="Times New Roman" charset="0"/>
              </a:rPr>
              <a:t> spores by macrophage-like cell line, RAW264.7</a:t>
            </a:r>
          </a:p>
          <a:p>
            <a:pPr algn="ctr"/>
            <a:r>
              <a:rPr lang="en-GB" sz="2000" b="1">
                <a:latin typeface="Times New Roman" charset="0"/>
              </a:rPr>
              <a:t>Ingestion and prolonged survival could induce CTL responses</a:t>
            </a:r>
            <a:endParaRPr lang="en-GB" sz="2000">
              <a:solidFill>
                <a:srgbClr val="FFFF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2847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4300" y="1751013"/>
            <a:ext cx="13716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4450" y="2684463"/>
            <a:ext cx="125095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52913" y="4338638"/>
            <a:ext cx="665162" cy="75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62"/>
          <p:cNvSpPr>
            <a:spLocks noChangeArrowheads="1"/>
          </p:cNvSpPr>
          <p:nvPr/>
        </p:nvSpPr>
        <p:spPr bwMode="auto">
          <a:xfrm>
            <a:off x="3354388" y="1479550"/>
            <a:ext cx="106362" cy="5397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Oval 63"/>
          <p:cNvSpPr>
            <a:spLocks noChangeArrowheads="1"/>
          </p:cNvSpPr>
          <p:nvPr/>
        </p:nvSpPr>
        <p:spPr bwMode="auto">
          <a:xfrm>
            <a:off x="3460750" y="1585913"/>
            <a:ext cx="106363" cy="5397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Oval 64"/>
          <p:cNvSpPr>
            <a:spLocks noChangeArrowheads="1"/>
          </p:cNvSpPr>
          <p:nvPr/>
        </p:nvSpPr>
        <p:spPr bwMode="auto">
          <a:xfrm>
            <a:off x="3354388" y="1639888"/>
            <a:ext cx="106362" cy="5238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Oval 65"/>
          <p:cNvSpPr>
            <a:spLocks noChangeArrowheads="1"/>
          </p:cNvSpPr>
          <p:nvPr/>
        </p:nvSpPr>
        <p:spPr bwMode="auto">
          <a:xfrm>
            <a:off x="3506788" y="1511300"/>
            <a:ext cx="106362" cy="5238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Oval 66"/>
          <p:cNvSpPr>
            <a:spLocks noChangeArrowheads="1"/>
          </p:cNvSpPr>
          <p:nvPr/>
        </p:nvSpPr>
        <p:spPr bwMode="auto">
          <a:xfrm>
            <a:off x="4273550" y="1366838"/>
            <a:ext cx="107950" cy="5238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Oval 67"/>
          <p:cNvSpPr>
            <a:spLocks noChangeArrowheads="1"/>
          </p:cNvSpPr>
          <p:nvPr/>
        </p:nvSpPr>
        <p:spPr bwMode="auto">
          <a:xfrm>
            <a:off x="4586288" y="1260475"/>
            <a:ext cx="106362" cy="5238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68"/>
          <p:cNvSpPr>
            <a:spLocks noChangeArrowheads="1"/>
          </p:cNvSpPr>
          <p:nvPr/>
        </p:nvSpPr>
        <p:spPr bwMode="auto">
          <a:xfrm>
            <a:off x="4213225" y="1260475"/>
            <a:ext cx="266700" cy="5238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69"/>
          <p:cNvSpPr>
            <a:spLocks noChangeArrowheads="1"/>
          </p:cNvSpPr>
          <p:nvPr/>
        </p:nvSpPr>
        <p:spPr bwMode="auto">
          <a:xfrm>
            <a:off x="4465638" y="1366838"/>
            <a:ext cx="266700" cy="539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Oval 70"/>
          <p:cNvSpPr>
            <a:spLocks noChangeArrowheads="1"/>
          </p:cNvSpPr>
          <p:nvPr/>
        </p:nvSpPr>
        <p:spPr bwMode="auto">
          <a:xfrm>
            <a:off x="5540375" y="1533525"/>
            <a:ext cx="106363" cy="5238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Oval 71"/>
          <p:cNvSpPr>
            <a:spLocks noChangeArrowheads="1"/>
          </p:cNvSpPr>
          <p:nvPr/>
        </p:nvSpPr>
        <p:spPr bwMode="auto">
          <a:xfrm>
            <a:off x="5646738" y="1639888"/>
            <a:ext cx="106362" cy="5238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Oval 72"/>
          <p:cNvSpPr>
            <a:spLocks noChangeArrowheads="1"/>
          </p:cNvSpPr>
          <p:nvPr/>
        </p:nvSpPr>
        <p:spPr bwMode="auto">
          <a:xfrm>
            <a:off x="5540375" y="1692275"/>
            <a:ext cx="106363" cy="5397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Oval 73"/>
          <p:cNvSpPr>
            <a:spLocks noChangeArrowheads="1"/>
          </p:cNvSpPr>
          <p:nvPr/>
        </p:nvSpPr>
        <p:spPr bwMode="auto">
          <a:xfrm>
            <a:off x="5692775" y="1563688"/>
            <a:ext cx="106363" cy="5397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74"/>
          <p:cNvSpPr>
            <a:spLocks noChangeArrowheads="1"/>
          </p:cNvSpPr>
          <p:nvPr/>
        </p:nvSpPr>
        <p:spPr bwMode="auto">
          <a:xfrm>
            <a:off x="1638300" y="914400"/>
            <a:ext cx="20399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000" b="1" u="sng">
                <a:latin typeface="Arial" charset="0"/>
              </a:rPr>
              <a:t>Stomach</a:t>
            </a:r>
          </a:p>
          <a:p>
            <a:pPr>
              <a:spcBef>
                <a:spcPct val="50000"/>
              </a:spcBef>
            </a:pPr>
            <a:r>
              <a:rPr lang="en-GB" sz="1000">
                <a:latin typeface="Arial" charset="0"/>
              </a:rPr>
              <a:t>Spores survive intact</a:t>
            </a:r>
          </a:p>
          <a:p>
            <a:pPr>
              <a:spcBef>
                <a:spcPct val="50000"/>
              </a:spcBef>
            </a:pPr>
            <a:r>
              <a:rPr lang="en-GB" sz="1000">
                <a:latin typeface="Arial" charset="0"/>
              </a:rPr>
              <a:t>vegetative </a:t>
            </a:r>
            <a:r>
              <a:rPr lang="en-GB" sz="1000" i="1">
                <a:latin typeface="Arial" charset="0"/>
              </a:rPr>
              <a:t>Bacillus</a:t>
            </a:r>
            <a:r>
              <a:rPr lang="en-GB" sz="1000">
                <a:latin typeface="Arial" charset="0"/>
              </a:rPr>
              <a:t> killed</a:t>
            </a:r>
          </a:p>
        </p:txBody>
      </p:sp>
      <p:sp>
        <p:nvSpPr>
          <p:cNvPr id="18" name="Rectangle 75"/>
          <p:cNvSpPr>
            <a:spLocks noChangeArrowheads="1"/>
          </p:cNvSpPr>
          <p:nvPr/>
        </p:nvSpPr>
        <p:spPr bwMode="auto">
          <a:xfrm>
            <a:off x="3848100" y="228600"/>
            <a:ext cx="2090738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000" b="1" u="sng">
                <a:latin typeface="Arial" charset="0"/>
              </a:rPr>
              <a:t>Small Intestine</a:t>
            </a:r>
          </a:p>
          <a:p>
            <a:pPr>
              <a:spcBef>
                <a:spcPct val="50000"/>
              </a:spcBef>
            </a:pPr>
            <a:r>
              <a:rPr lang="en-GB" sz="1000">
                <a:latin typeface="Arial" charset="0"/>
              </a:rPr>
              <a:t>Nutrient rich</a:t>
            </a:r>
          </a:p>
          <a:p>
            <a:pPr>
              <a:spcBef>
                <a:spcPct val="50000"/>
              </a:spcBef>
            </a:pPr>
            <a:r>
              <a:rPr lang="en-GB" sz="1000">
                <a:latin typeface="Arial" charset="0"/>
              </a:rPr>
              <a:t>Spore germination &amp;</a:t>
            </a:r>
          </a:p>
          <a:p>
            <a:pPr>
              <a:spcBef>
                <a:spcPct val="50000"/>
              </a:spcBef>
            </a:pPr>
            <a:r>
              <a:rPr lang="en-GB" sz="1000">
                <a:latin typeface="Arial" charset="0"/>
              </a:rPr>
              <a:t>dissemination to GALT</a:t>
            </a:r>
          </a:p>
        </p:txBody>
      </p:sp>
      <p:sp>
        <p:nvSpPr>
          <p:cNvPr id="19" name="Rectangle 76"/>
          <p:cNvSpPr>
            <a:spLocks noChangeArrowheads="1"/>
          </p:cNvSpPr>
          <p:nvPr/>
        </p:nvSpPr>
        <p:spPr bwMode="auto">
          <a:xfrm>
            <a:off x="5746750" y="1073150"/>
            <a:ext cx="137795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000" b="1" u="sng" dirty="0">
                <a:latin typeface="Arial" charset="0"/>
              </a:rPr>
              <a:t>Colon</a:t>
            </a:r>
          </a:p>
          <a:p>
            <a:pPr>
              <a:spcBef>
                <a:spcPct val="50000"/>
              </a:spcBef>
            </a:pPr>
            <a:r>
              <a:rPr lang="en-GB" sz="1000" dirty="0">
                <a:latin typeface="Arial" charset="0"/>
              </a:rPr>
              <a:t>Re-</a:t>
            </a:r>
            <a:r>
              <a:rPr lang="en-GB" sz="1000" dirty="0" err="1">
                <a:latin typeface="Arial" charset="0"/>
              </a:rPr>
              <a:t>sporulation</a:t>
            </a:r>
            <a:endParaRPr lang="en-GB" sz="1000" dirty="0">
              <a:latin typeface="Arial" charset="0"/>
            </a:endParaRPr>
          </a:p>
        </p:txBody>
      </p:sp>
      <p:sp>
        <p:nvSpPr>
          <p:cNvPr id="20" name="Arc 77"/>
          <p:cNvSpPr>
            <a:spLocks/>
          </p:cNvSpPr>
          <p:nvPr/>
        </p:nvSpPr>
        <p:spPr bwMode="auto">
          <a:xfrm flipV="1">
            <a:off x="4572000" y="3059113"/>
            <a:ext cx="1495425" cy="895350"/>
          </a:xfrm>
          <a:custGeom>
            <a:avLst/>
            <a:gdLst>
              <a:gd name="T0" fmla="*/ 107107425 w 20879"/>
              <a:gd name="T1" fmla="*/ 11164210 h 19936"/>
              <a:gd name="T2" fmla="*/ 42644931 w 20879"/>
              <a:gd name="T3" fmla="*/ 40211257 h 19936"/>
              <a:gd name="T4" fmla="*/ 0 w 20879"/>
              <a:gd name="T5" fmla="*/ 0 h 19936"/>
              <a:gd name="T6" fmla="*/ 0 60000 65536"/>
              <a:gd name="T7" fmla="*/ 0 60000 65536"/>
              <a:gd name="T8" fmla="*/ 0 60000 65536"/>
              <a:gd name="T9" fmla="*/ 0 w 20879"/>
              <a:gd name="T10" fmla="*/ 0 h 19936"/>
              <a:gd name="T11" fmla="*/ 20879 w 20879"/>
              <a:gd name="T12" fmla="*/ 19936 h 199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879" h="19936" fill="none" extrusionOk="0">
                <a:moveTo>
                  <a:pt x="20878" y="5534"/>
                </a:moveTo>
                <a:cubicBezTo>
                  <a:pt x="19157" y="12028"/>
                  <a:pt x="14513" y="17350"/>
                  <a:pt x="8313" y="19936"/>
                </a:cubicBezTo>
              </a:path>
              <a:path w="20879" h="19936" stroke="0" extrusionOk="0">
                <a:moveTo>
                  <a:pt x="20878" y="5534"/>
                </a:moveTo>
                <a:cubicBezTo>
                  <a:pt x="19157" y="12028"/>
                  <a:pt x="14513" y="17350"/>
                  <a:pt x="8313" y="19936"/>
                </a:cubicBez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rc 78"/>
          <p:cNvSpPr>
            <a:spLocks/>
          </p:cNvSpPr>
          <p:nvPr/>
        </p:nvSpPr>
        <p:spPr bwMode="auto">
          <a:xfrm flipV="1">
            <a:off x="4567238" y="1376363"/>
            <a:ext cx="868362" cy="468312"/>
          </a:xfrm>
          <a:custGeom>
            <a:avLst/>
            <a:gdLst>
              <a:gd name="T0" fmla="*/ 47228646 w 15966"/>
              <a:gd name="T1" fmla="*/ 7149578 h 21125"/>
              <a:gd name="T2" fmla="*/ 13323151 w 15966"/>
              <a:gd name="T3" fmla="*/ 10381829 h 21125"/>
              <a:gd name="T4" fmla="*/ 0 w 15966"/>
              <a:gd name="T5" fmla="*/ 0 h 21125"/>
              <a:gd name="T6" fmla="*/ 0 60000 65536"/>
              <a:gd name="T7" fmla="*/ 0 60000 65536"/>
              <a:gd name="T8" fmla="*/ 0 60000 65536"/>
              <a:gd name="T9" fmla="*/ 0 w 15966"/>
              <a:gd name="T10" fmla="*/ 0 h 21125"/>
              <a:gd name="T11" fmla="*/ 15966 w 15966"/>
              <a:gd name="T12" fmla="*/ 21125 h 2112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966" h="21125" fill="none" extrusionOk="0">
                <a:moveTo>
                  <a:pt x="15966" y="14548"/>
                </a:moveTo>
                <a:cubicBezTo>
                  <a:pt x="12926" y="17884"/>
                  <a:pt x="8918" y="20184"/>
                  <a:pt x="4504" y="21125"/>
                </a:cubicBezTo>
              </a:path>
              <a:path w="15966" h="21125" stroke="0" extrusionOk="0">
                <a:moveTo>
                  <a:pt x="15966" y="14548"/>
                </a:moveTo>
                <a:cubicBezTo>
                  <a:pt x="12926" y="17884"/>
                  <a:pt x="8918" y="20184"/>
                  <a:pt x="4504" y="21125"/>
                </a:cubicBez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Line 79"/>
          <p:cNvSpPr>
            <a:spLocks noChangeShapeType="1"/>
          </p:cNvSpPr>
          <p:nvPr/>
        </p:nvSpPr>
        <p:spPr bwMode="auto">
          <a:xfrm flipH="1" flipV="1">
            <a:off x="3294063" y="2151063"/>
            <a:ext cx="1331912" cy="800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Line 80"/>
          <p:cNvSpPr>
            <a:spLocks noChangeShapeType="1"/>
          </p:cNvSpPr>
          <p:nvPr/>
        </p:nvSpPr>
        <p:spPr bwMode="auto">
          <a:xfrm flipV="1">
            <a:off x="4625975" y="2151063"/>
            <a:ext cx="1279525" cy="800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Oval 81"/>
          <p:cNvSpPr>
            <a:spLocks noChangeArrowheads="1"/>
          </p:cNvSpPr>
          <p:nvPr/>
        </p:nvSpPr>
        <p:spPr bwMode="auto">
          <a:xfrm>
            <a:off x="4413250" y="2790825"/>
            <a:ext cx="373063" cy="2143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Text Box 82"/>
          <p:cNvSpPr txBox="1">
            <a:spLocks noChangeArrowheads="1"/>
          </p:cNvSpPr>
          <p:nvPr/>
        </p:nvSpPr>
        <p:spPr bwMode="auto">
          <a:xfrm>
            <a:off x="4381500" y="2811463"/>
            <a:ext cx="838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1000" b="1" dirty="0">
                <a:latin typeface="Arial" charset="0"/>
              </a:rPr>
              <a:t>GIT</a:t>
            </a:r>
          </a:p>
        </p:txBody>
      </p:sp>
      <p:sp>
        <p:nvSpPr>
          <p:cNvPr id="26" name="Oval 83"/>
          <p:cNvSpPr>
            <a:spLocks noChangeArrowheads="1"/>
          </p:cNvSpPr>
          <p:nvPr/>
        </p:nvSpPr>
        <p:spPr bwMode="auto">
          <a:xfrm>
            <a:off x="3141663" y="3827463"/>
            <a:ext cx="106362" cy="5238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Oval 84"/>
          <p:cNvSpPr>
            <a:spLocks noChangeArrowheads="1"/>
          </p:cNvSpPr>
          <p:nvPr/>
        </p:nvSpPr>
        <p:spPr bwMode="auto">
          <a:xfrm>
            <a:off x="3248025" y="3933825"/>
            <a:ext cx="106363" cy="5397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Oval 85"/>
          <p:cNvSpPr>
            <a:spLocks noChangeArrowheads="1"/>
          </p:cNvSpPr>
          <p:nvPr/>
        </p:nvSpPr>
        <p:spPr bwMode="auto">
          <a:xfrm>
            <a:off x="3141663" y="3987800"/>
            <a:ext cx="106362" cy="5238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Oval 86"/>
          <p:cNvSpPr>
            <a:spLocks noChangeArrowheads="1"/>
          </p:cNvSpPr>
          <p:nvPr/>
        </p:nvSpPr>
        <p:spPr bwMode="auto">
          <a:xfrm>
            <a:off x="3294063" y="3857625"/>
            <a:ext cx="106362" cy="5397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AutoShape 87"/>
          <p:cNvSpPr>
            <a:spLocks noChangeArrowheads="1"/>
          </p:cNvSpPr>
          <p:nvPr/>
        </p:nvSpPr>
        <p:spPr bwMode="auto">
          <a:xfrm>
            <a:off x="2867025" y="3911600"/>
            <a:ext cx="266700" cy="539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AutoShape 88"/>
          <p:cNvSpPr>
            <a:spLocks noChangeArrowheads="1"/>
          </p:cNvSpPr>
          <p:nvPr/>
        </p:nvSpPr>
        <p:spPr bwMode="auto">
          <a:xfrm>
            <a:off x="3294063" y="4017963"/>
            <a:ext cx="265112" cy="539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Oval 89"/>
          <p:cNvSpPr>
            <a:spLocks noChangeArrowheads="1"/>
          </p:cNvSpPr>
          <p:nvPr/>
        </p:nvSpPr>
        <p:spPr bwMode="auto">
          <a:xfrm>
            <a:off x="4473575" y="5245100"/>
            <a:ext cx="107950" cy="5397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Oval 90"/>
          <p:cNvSpPr>
            <a:spLocks noChangeArrowheads="1"/>
          </p:cNvSpPr>
          <p:nvPr/>
        </p:nvSpPr>
        <p:spPr bwMode="auto">
          <a:xfrm>
            <a:off x="4581525" y="5353050"/>
            <a:ext cx="106363" cy="5238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Oval 91"/>
          <p:cNvSpPr>
            <a:spLocks noChangeArrowheads="1"/>
          </p:cNvSpPr>
          <p:nvPr/>
        </p:nvSpPr>
        <p:spPr bwMode="auto">
          <a:xfrm>
            <a:off x="4473575" y="5405438"/>
            <a:ext cx="107950" cy="5397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Oval 92"/>
          <p:cNvSpPr>
            <a:spLocks noChangeArrowheads="1"/>
          </p:cNvSpPr>
          <p:nvPr/>
        </p:nvSpPr>
        <p:spPr bwMode="auto">
          <a:xfrm>
            <a:off x="4625975" y="5276850"/>
            <a:ext cx="106363" cy="5397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AutoShape 93"/>
          <p:cNvSpPr>
            <a:spLocks noChangeArrowheads="1"/>
          </p:cNvSpPr>
          <p:nvPr/>
        </p:nvSpPr>
        <p:spPr bwMode="auto">
          <a:xfrm>
            <a:off x="4306888" y="5832475"/>
            <a:ext cx="266700" cy="539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AutoShape 94"/>
          <p:cNvSpPr>
            <a:spLocks noChangeArrowheads="1"/>
          </p:cNvSpPr>
          <p:nvPr/>
        </p:nvSpPr>
        <p:spPr bwMode="auto">
          <a:xfrm>
            <a:off x="4519613" y="5726113"/>
            <a:ext cx="266700" cy="5238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AutoShape 95"/>
          <p:cNvSpPr>
            <a:spLocks noChangeArrowheads="1"/>
          </p:cNvSpPr>
          <p:nvPr/>
        </p:nvSpPr>
        <p:spPr bwMode="auto">
          <a:xfrm>
            <a:off x="4625975" y="5832475"/>
            <a:ext cx="266700" cy="539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AutoShape 96"/>
          <p:cNvSpPr>
            <a:spLocks noChangeArrowheads="1"/>
          </p:cNvSpPr>
          <p:nvPr/>
        </p:nvSpPr>
        <p:spPr bwMode="auto">
          <a:xfrm>
            <a:off x="4465638" y="5938838"/>
            <a:ext cx="266700" cy="539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Oval 97"/>
          <p:cNvSpPr>
            <a:spLocks noChangeArrowheads="1"/>
          </p:cNvSpPr>
          <p:nvPr/>
        </p:nvSpPr>
        <p:spPr bwMode="auto">
          <a:xfrm>
            <a:off x="5967413" y="3805238"/>
            <a:ext cx="106362" cy="5238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Oval 98"/>
          <p:cNvSpPr>
            <a:spLocks noChangeArrowheads="1"/>
          </p:cNvSpPr>
          <p:nvPr/>
        </p:nvSpPr>
        <p:spPr bwMode="auto">
          <a:xfrm>
            <a:off x="6073775" y="3911600"/>
            <a:ext cx="106363" cy="5397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Oval 99"/>
          <p:cNvSpPr>
            <a:spLocks noChangeArrowheads="1"/>
          </p:cNvSpPr>
          <p:nvPr/>
        </p:nvSpPr>
        <p:spPr bwMode="auto">
          <a:xfrm>
            <a:off x="5967413" y="3965575"/>
            <a:ext cx="106362" cy="5238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Oval 100"/>
          <p:cNvSpPr>
            <a:spLocks noChangeArrowheads="1"/>
          </p:cNvSpPr>
          <p:nvPr/>
        </p:nvSpPr>
        <p:spPr bwMode="auto">
          <a:xfrm>
            <a:off x="6119813" y="3835400"/>
            <a:ext cx="106362" cy="5397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Arc 101"/>
          <p:cNvSpPr>
            <a:spLocks/>
          </p:cNvSpPr>
          <p:nvPr/>
        </p:nvSpPr>
        <p:spPr bwMode="auto">
          <a:xfrm flipV="1">
            <a:off x="3692525" y="1417638"/>
            <a:ext cx="882650" cy="454025"/>
          </a:xfrm>
          <a:custGeom>
            <a:avLst/>
            <a:gdLst>
              <a:gd name="T0" fmla="*/ 27460518 w 16232"/>
              <a:gd name="T1" fmla="*/ 10078654 h 20453"/>
              <a:gd name="T2" fmla="*/ 0 w 16232"/>
              <a:gd name="T3" fmla="*/ 7022481 h 20453"/>
              <a:gd name="T4" fmla="*/ 47995997 w 16232"/>
              <a:gd name="T5" fmla="*/ 0 h 20453"/>
              <a:gd name="T6" fmla="*/ 0 60000 65536"/>
              <a:gd name="T7" fmla="*/ 0 60000 65536"/>
              <a:gd name="T8" fmla="*/ 0 60000 65536"/>
              <a:gd name="T9" fmla="*/ 0 w 16232"/>
              <a:gd name="T10" fmla="*/ 0 h 20453"/>
              <a:gd name="T11" fmla="*/ 16232 w 16232"/>
              <a:gd name="T12" fmla="*/ 20453 h 2045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232" h="20453" fill="none" extrusionOk="0">
                <a:moveTo>
                  <a:pt x="9286" y="20453"/>
                </a:moveTo>
                <a:cubicBezTo>
                  <a:pt x="5701" y="19235"/>
                  <a:pt x="2498" y="17096"/>
                  <a:pt x="0" y="14250"/>
                </a:cubicBezTo>
              </a:path>
              <a:path w="16232" h="20453" stroke="0" extrusionOk="0">
                <a:moveTo>
                  <a:pt x="9286" y="20453"/>
                </a:moveTo>
                <a:cubicBezTo>
                  <a:pt x="5701" y="19235"/>
                  <a:pt x="2498" y="17096"/>
                  <a:pt x="0" y="14250"/>
                </a:cubicBezTo>
                <a:lnTo>
                  <a:pt x="16232" y="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Arc 102"/>
          <p:cNvSpPr>
            <a:spLocks/>
          </p:cNvSpPr>
          <p:nvPr/>
        </p:nvSpPr>
        <p:spPr bwMode="auto">
          <a:xfrm flipV="1">
            <a:off x="4573588" y="3952875"/>
            <a:ext cx="1525587" cy="942975"/>
          </a:xfrm>
          <a:custGeom>
            <a:avLst/>
            <a:gdLst>
              <a:gd name="T0" fmla="*/ 25974776 w 21314"/>
              <a:gd name="T1" fmla="*/ 0 h 20997"/>
              <a:gd name="T2" fmla="*/ 109196570 w 21314"/>
              <a:gd name="T3" fmla="*/ 35287798 h 20997"/>
              <a:gd name="T4" fmla="*/ 0 w 21314"/>
              <a:gd name="T5" fmla="*/ 42348995 h 20997"/>
              <a:gd name="T6" fmla="*/ 0 60000 65536"/>
              <a:gd name="T7" fmla="*/ 0 60000 65536"/>
              <a:gd name="T8" fmla="*/ 0 60000 65536"/>
              <a:gd name="T9" fmla="*/ 0 w 21314"/>
              <a:gd name="T10" fmla="*/ 0 h 20997"/>
              <a:gd name="T11" fmla="*/ 21314 w 21314"/>
              <a:gd name="T12" fmla="*/ 20997 h 2099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14" h="20997" fill="none" extrusionOk="0">
                <a:moveTo>
                  <a:pt x="5069" y="0"/>
                </a:moveTo>
                <a:cubicBezTo>
                  <a:pt x="13508" y="2038"/>
                  <a:pt x="19907" y="8929"/>
                  <a:pt x="21314" y="17495"/>
                </a:cubicBezTo>
              </a:path>
              <a:path w="21314" h="20997" stroke="0" extrusionOk="0">
                <a:moveTo>
                  <a:pt x="5069" y="0"/>
                </a:moveTo>
                <a:cubicBezTo>
                  <a:pt x="13508" y="2038"/>
                  <a:pt x="19907" y="8929"/>
                  <a:pt x="21314" y="17495"/>
                </a:cubicBezTo>
                <a:lnTo>
                  <a:pt x="0" y="20997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Arc 103"/>
          <p:cNvSpPr>
            <a:spLocks/>
          </p:cNvSpPr>
          <p:nvPr/>
        </p:nvSpPr>
        <p:spPr bwMode="auto">
          <a:xfrm flipV="1">
            <a:off x="3049588" y="3957638"/>
            <a:ext cx="1517650" cy="954087"/>
          </a:xfrm>
          <a:custGeom>
            <a:avLst/>
            <a:gdLst>
              <a:gd name="T0" fmla="*/ 0 w 21202"/>
              <a:gd name="T1" fmla="*/ 34582380 h 21199"/>
              <a:gd name="T2" fmla="*/ 87411543 w 21202"/>
              <a:gd name="T3" fmla="*/ 0 h 21199"/>
              <a:gd name="T4" fmla="*/ 108634163 w 21202"/>
              <a:gd name="T5" fmla="*/ 42939856 h 21199"/>
              <a:gd name="T6" fmla="*/ 0 60000 65536"/>
              <a:gd name="T7" fmla="*/ 0 60000 65536"/>
              <a:gd name="T8" fmla="*/ 0 60000 65536"/>
              <a:gd name="T9" fmla="*/ 0 w 21202"/>
              <a:gd name="T10" fmla="*/ 0 h 21199"/>
              <a:gd name="T11" fmla="*/ 21202 w 21202"/>
              <a:gd name="T12" fmla="*/ 21199 h 211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202" h="21199" fill="none" extrusionOk="0">
                <a:moveTo>
                  <a:pt x="-1" y="17072"/>
                </a:moveTo>
                <a:cubicBezTo>
                  <a:pt x="1679" y="8439"/>
                  <a:pt x="8427" y="1686"/>
                  <a:pt x="17059" y="-1"/>
                </a:cubicBezTo>
              </a:path>
              <a:path w="21202" h="21199" stroke="0" extrusionOk="0">
                <a:moveTo>
                  <a:pt x="-1" y="17072"/>
                </a:moveTo>
                <a:cubicBezTo>
                  <a:pt x="1679" y="8439"/>
                  <a:pt x="8427" y="1686"/>
                  <a:pt x="17059" y="-1"/>
                </a:cubicBezTo>
                <a:lnTo>
                  <a:pt x="21202" y="21199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Arc 104"/>
          <p:cNvSpPr>
            <a:spLocks/>
          </p:cNvSpPr>
          <p:nvPr/>
        </p:nvSpPr>
        <p:spPr bwMode="auto">
          <a:xfrm flipV="1">
            <a:off x="3038475" y="3114675"/>
            <a:ext cx="1527175" cy="838200"/>
          </a:xfrm>
          <a:custGeom>
            <a:avLst/>
            <a:gdLst>
              <a:gd name="T0" fmla="*/ 53511576 w 21322"/>
              <a:gd name="T1" fmla="*/ 37665750 h 18653"/>
              <a:gd name="T2" fmla="*/ 0 w 21322"/>
              <a:gd name="T3" fmla="*/ 6970590 h 18653"/>
              <a:gd name="T4" fmla="*/ 109382960 w 21322"/>
              <a:gd name="T5" fmla="*/ 0 h 18653"/>
              <a:gd name="T6" fmla="*/ 0 60000 65536"/>
              <a:gd name="T7" fmla="*/ 0 60000 65536"/>
              <a:gd name="T8" fmla="*/ 0 60000 65536"/>
              <a:gd name="T9" fmla="*/ 0 w 21322"/>
              <a:gd name="T10" fmla="*/ 0 h 18653"/>
              <a:gd name="T11" fmla="*/ 21322 w 21322"/>
              <a:gd name="T12" fmla="*/ 18653 h 1865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22" h="18653" fill="none" extrusionOk="0">
                <a:moveTo>
                  <a:pt x="10430" y="18653"/>
                </a:moveTo>
                <a:cubicBezTo>
                  <a:pt x="4857" y="15399"/>
                  <a:pt x="1031" y="9823"/>
                  <a:pt x="-1" y="3452"/>
                </a:cubicBezTo>
              </a:path>
              <a:path w="21322" h="18653" stroke="0" extrusionOk="0">
                <a:moveTo>
                  <a:pt x="10430" y="18653"/>
                </a:moveTo>
                <a:cubicBezTo>
                  <a:pt x="4857" y="15399"/>
                  <a:pt x="1031" y="9823"/>
                  <a:pt x="-1" y="3452"/>
                </a:cubicBezTo>
                <a:lnTo>
                  <a:pt x="21322" y="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Arc 105"/>
          <p:cNvSpPr>
            <a:spLocks/>
          </p:cNvSpPr>
          <p:nvPr/>
        </p:nvSpPr>
        <p:spPr bwMode="auto">
          <a:xfrm flipV="1">
            <a:off x="4591050" y="5387975"/>
            <a:ext cx="620713" cy="409575"/>
          </a:xfrm>
          <a:custGeom>
            <a:avLst/>
            <a:gdLst>
              <a:gd name="T0" fmla="*/ 12282933 w 21600"/>
              <a:gd name="T1" fmla="*/ 0 h 35784"/>
              <a:gd name="T2" fmla="*/ 6487485 w 21600"/>
              <a:gd name="T3" fmla="*/ 4687896 h 35784"/>
              <a:gd name="T4" fmla="*/ 0 w 21600"/>
              <a:gd name="T5" fmla="*/ 2051938 h 35784"/>
              <a:gd name="T6" fmla="*/ 0 60000 65536"/>
              <a:gd name="T7" fmla="*/ 0 60000 65536"/>
              <a:gd name="T8" fmla="*/ 0 60000 65536"/>
              <a:gd name="T9" fmla="*/ 0 w 21600"/>
              <a:gd name="T10" fmla="*/ 0 h 35784"/>
              <a:gd name="T11" fmla="*/ 21600 w 21600"/>
              <a:gd name="T12" fmla="*/ 35784 h 357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35784" fill="none" extrusionOk="0">
                <a:moveTo>
                  <a:pt x="14873" y="0"/>
                </a:moveTo>
                <a:cubicBezTo>
                  <a:pt x="19168" y="4078"/>
                  <a:pt x="21600" y="9740"/>
                  <a:pt x="21600" y="15663"/>
                </a:cubicBezTo>
                <a:cubicBezTo>
                  <a:pt x="21600" y="24560"/>
                  <a:pt x="16144" y="32547"/>
                  <a:pt x="7855" y="35783"/>
                </a:cubicBezTo>
              </a:path>
              <a:path w="21600" h="35784" stroke="0" extrusionOk="0">
                <a:moveTo>
                  <a:pt x="14873" y="0"/>
                </a:moveTo>
                <a:cubicBezTo>
                  <a:pt x="19168" y="4078"/>
                  <a:pt x="21600" y="9740"/>
                  <a:pt x="21600" y="15663"/>
                </a:cubicBezTo>
                <a:cubicBezTo>
                  <a:pt x="21600" y="24560"/>
                  <a:pt x="16144" y="32547"/>
                  <a:pt x="7855" y="35783"/>
                </a:cubicBezTo>
                <a:lnTo>
                  <a:pt x="0" y="15663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Arc 106"/>
          <p:cNvSpPr>
            <a:spLocks/>
          </p:cNvSpPr>
          <p:nvPr/>
        </p:nvSpPr>
        <p:spPr bwMode="auto">
          <a:xfrm flipV="1">
            <a:off x="3967163" y="5389563"/>
            <a:ext cx="620712" cy="428625"/>
          </a:xfrm>
          <a:custGeom>
            <a:avLst/>
            <a:gdLst>
              <a:gd name="T0" fmla="*/ 11851835 w 21600"/>
              <a:gd name="T1" fmla="*/ 4922945 h 37319"/>
              <a:gd name="T2" fmla="*/ 6802917 w 21600"/>
              <a:gd name="T3" fmla="*/ 0 h 37319"/>
              <a:gd name="T4" fmla="*/ 17837194 w 21600"/>
              <a:gd name="T5" fmla="*/ 2238730 h 37319"/>
              <a:gd name="T6" fmla="*/ 0 60000 65536"/>
              <a:gd name="T7" fmla="*/ 0 60000 65536"/>
              <a:gd name="T8" fmla="*/ 0 60000 65536"/>
              <a:gd name="T9" fmla="*/ 0 w 21600"/>
              <a:gd name="T10" fmla="*/ 0 h 37319"/>
              <a:gd name="T11" fmla="*/ 21600 w 21600"/>
              <a:gd name="T12" fmla="*/ 37319 h 373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37319" fill="none" extrusionOk="0">
                <a:moveTo>
                  <a:pt x="14352" y="37318"/>
                </a:moveTo>
                <a:cubicBezTo>
                  <a:pt x="5746" y="34253"/>
                  <a:pt x="0" y="26106"/>
                  <a:pt x="0" y="16971"/>
                </a:cubicBezTo>
                <a:cubicBezTo>
                  <a:pt x="0" y="10350"/>
                  <a:pt x="3036" y="4095"/>
                  <a:pt x="8237" y="-1"/>
                </a:cubicBezTo>
              </a:path>
              <a:path w="21600" h="37319" stroke="0" extrusionOk="0">
                <a:moveTo>
                  <a:pt x="14352" y="37318"/>
                </a:moveTo>
                <a:cubicBezTo>
                  <a:pt x="5746" y="34253"/>
                  <a:pt x="0" y="26106"/>
                  <a:pt x="0" y="16971"/>
                </a:cubicBezTo>
                <a:cubicBezTo>
                  <a:pt x="0" y="10350"/>
                  <a:pt x="3036" y="4095"/>
                  <a:pt x="8237" y="-1"/>
                </a:cubicBezTo>
                <a:lnTo>
                  <a:pt x="21600" y="16971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Rectangle 107"/>
          <p:cNvSpPr>
            <a:spLocks noChangeArrowheads="1"/>
          </p:cNvSpPr>
          <p:nvPr/>
        </p:nvSpPr>
        <p:spPr bwMode="auto">
          <a:xfrm>
            <a:off x="6316663" y="3271838"/>
            <a:ext cx="16462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1000" b="1">
                <a:latin typeface="Arial" charset="0"/>
              </a:rPr>
              <a:t>Excretion of spores</a:t>
            </a:r>
          </a:p>
          <a:p>
            <a:r>
              <a:rPr lang="en-GB" sz="1000" b="1">
                <a:latin typeface="Arial" charset="0"/>
              </a:rPr>
              <a:t>into the soil</a:t>
            </a:r>
          </a:p>
        </p:txBody>
      </p:sp>
      <p:sp>
        <p:nvSpPr>
          <p:cNvPr id="51" name="Text Box 108"/>
          <p:cNvSpPr txBox="1">
            <a:spLocks noChangeArrowheads="1"/>
          </p:cNvSpPr>
          <p:nvPr/>
        </p:nvSpPr>
        <p:spPr bwMode="auto">
          <a:xfrm>
            <a:off x="5219700" y="4953000"/>
            <a:ext cx="158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000" b="1">
                <a:latin typeface="Arial" charset="0"/>
              </a:rPr>
              <a:t>Symbiotic interactions </a:t>
            </a:r>
          </a:p>
          <a:p>
            <a:r>
              <a:rPr lang="en-GB" sz="1000" b="1">
                <a:latin typeface="Arial" charset="0"/>
              </a:rPr>
              <a:t>with plants</a:t>
            </a:r>
          </a:p>
        </p:txBody>
      </p:sp>
      <p:sp>
        <p:nvSpPr>
          <p:cNvPr id="52" name="Text Box 109"/>
          <p:cNvSpPr txBox="1">
            <a:spLocks noChangeArrowheads="1"/>
          </p:cNvSpPr>
          <p:nvPr/>
        </p:nvSpPr>
        <p:spPr bwMode="auto">
          <a:xfrm>
            <a:off x="1866900" y="3271838"/>
            <a:ext cx="12715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000" b="1">
                <a:latin typeface="Arial" charset="0"/>
              </a:rPr>
              <a:t>Consumption of</a:t>
            </a:r>
          </a:p>
          <a:p>
            <a:r>
              <a:rPr lang="en-GB" sz="1000" b="1">
                <a:latin typeface="Arial" charset="0"/>
              </a:rPr>
              <a:t>plants and spores</a:t>
            </a:r>
            <a:endParaRPr lang="en-GB" sz="1000">
              <a:latin typeface="Arial" charset="0"/>
            </a:endParaRPr>
          </a:p>
        </p:txBody>
      </p:sp>
      <p:sp>
        <p:nvSpPr>
          <p:cNvPr id="53" name="Text Box 110"/>
          <p:cNvSpPr txBox="1">
            <a:spLocks noChangeArrowheads="1"/>
          </p:cNvSpPr>
          <p:nvPr/>
        </p:nvSpPr>
        <p:spPr bwMode="auto">
          <a:xfrm>
            <a:off x="3543300" y="5181600"/>
            <a:ext cx="838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1000">
                <a:latin typeface="Arial" charset="0"/>
              </a:rPr>
              <a:t>spores</a:t>
            </a:r>
          </a:p>
        </p:txBody>
      </p:sp>
      <p:sp>
        <p:nvSpPr>
          <p:cNvPr id="54" name="Text Box 111"/>
          <p:cNvSpPr txBox="1">
            <a:spLocks noChangeArrowheads="1"/>
          </p:cNvSpPr>
          <p:nvPr/>
        </p:nvSpPr>
        <p:spPr bwMode="auto">
          <a:xfrm>
            <a:off x="4116388" y="6156325"/>
            <a:ext cx="11033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1000">
                <a:latin typeface="Arial" charset="0"/>
              </a:rPr>
              <a:t>vegetative cells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57124" y="4929743"/>
            <a:ext cx="2876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Bacillus</a:t>
            </a:r>
            <a:r>
              <a:rPr lang="en-US" b="1" dirty="0" smtClean="0">
                <a:solidFill>
                  <a:srgbClr val="FF0000"/>
                </a:solidFill>
              </a:rPr>
              <a:t> as a gut commensal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Commonly found in the human GI-tract at 1 X 10</a:t>
            </a:r>
            <a:r>
              <a:rPr lang="en-US" b="1" baseline="30000" dirty="0" smtClean="0">
                <a:solidFill>
                  <a:srgbClr val="FF0000"/>
                </a:solidFill>
              </a:rPr>
              <a:t>4</a:t>
            </a:r>
            <a:r>
              <a:rPr lang="en-US" b="1" dirty="0" smtClean="0">
                <a:solidFill>
                  <a:srgbClr val="FF0000"/>
                </a:solidFill>
              </a:rPr>
              <a:t>/g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075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BS3510 Lecture 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A89F1-DAFF-FA4E-A177-D02599D8BB0B}" type="slidenum">
              <a:rPr lang="en-GB"/>
              <a:pPr/>
              <a:t>26</a:t>
            </a:fld>
            <a:endParaRPr lang="en-GB"/>
          </a:p>
        </p:txBody>
      </p:sp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1143000" y="1143000"/>
            <a:ext cx="472437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GB" b="1" u="sng" dirty="0">
                <a:solidFill>
                  <a:srgbClr val="FF0000"/>
                </a:solidFill>
              </a:rPr>
              <a:t>Mechanisms for </a:t>
            </a:r>
            <a:r>
              <a:rPr lang="en-GB" b="1" u="sng" dirty="0" err="1">
                <a:solidFill>
                  <a:srgbClr val="FF0000"/>
                </a:solidFill>
              </a:rPr>
              <a:t>Probiosis</a:t>
            </a:r>
            <a:endParaRPr lang="en-GB" b="1" dirty="0">
              <a:solidFill>
                <a:srgbClr val="FF0000"/>
              </a:solidFill>
            </a:endParaRPr>
          </a:p>
          <a:p>
            <a:pPr marL="457200" indent="-457200"/>
            <a:endParaRPr lang="en-GB" dirty="0"/>
          </a:p>
          <a:p>
            <a:pPr marL="457200" indent="-457200"/>
            <a:endParaRPr lang="en-GB" dirty="0"/>
          </a:p>
          <a:p>
            <a:r>
              <a:rPr lang="en-GB" dirty="0" smtClean="0"/>
              <a:t>1) Stimulation of innate immunity</a:t>
            </a:r>
            <a:endParaRPr lang="en-GB" dirty="0"/>
          </a:p>
          <a:p>
            <a:pPr marL="457200" indent="-457200">
              <a:buAutoNum type="arabicParenR"/>
            </a:pPr>
            <a:endParaRPr lang="en-GB" dirty="0"/>
          </a:p>
          <a:p>
            <a:pPr marL="457200" indent="-457200"/>
            <a:r>
              <a:rPr lang="en-GB" dirty="0"/>
              <a:t>2) Synthesis of antimicrobials that kill </a:t>
            </a:r>
            <a:r>
              <a:rPr lang="en-GB" dirty="0" smtClean="0"/>
              <a:t>pathogens</a:t>
            </a:r>
          </a:p>
          <a:p>
            <a:pPr marL="457200" indent="-457200"/>
            <a:endParaRPr lang="en-GB" dirty="0"/>
          </a:p>
          <a:p>
            <a:pPr marL="457200" indent="-457200"/>
            <a:r>
              <a:rPr lang="en-GB" dirty="0" smtClean="0"/>
              <a:t>3) Adsorption of toxins in the GI-tract</a:t>
            </a:r>
          </a:p>
          <a:p>
            <a:pPr marL="457200" indent="-457200"/>
            <a:endParaRPr lang="en-GB" dirty="0"/>
          </a:p>
          <a:p>
            <a:pPr marL="457200" indent="-457200"/>
            <a:r>
              <a:rPr lang="en-GB" dirty="0" smtClean="0"/>
              <a:t>4) Rebalancing the gut </a:t>
            </a:r>
            <a:r>
              <a:rPr lang="en-GB" dirty="0" err="1" smtClean="0"/>
              <a:t>microflora</a:t>
            </a:r>
            <a:endParaRPr lang="en-GB" dirty="0"/>
          </a:p>
          <a:p>
            <a:pPr marL="457200" indent="-457200"/>
            <a:endParaRPr lang="en-GB" dirty="0"/>
          </a:p>
          <a:p>
            <a:pPr marL="457200" indent="-45720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8256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05188" y="1492249"/>
            <a:ext cx="2321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Innate Immunity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1135166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2" name="Rectangle 26"/>
          <p:cNvSpPr>
            <a:spLocks noChangeArrowheads="1"/>
          </p:cNvSpPr>
          <p:nvPr/>
        </p:nvSpPr>
        <p:spPr bwMode="auto">
          <a:xfrm>
            <a:off x="4819650" y="2476500"/>
            <a:ext cx="12700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3" name="Rectangle 27"/>
          <p:cNvSpPr>
            <a:spLocks noChangeArrowheads="1"/>
          </p:cNvSpPr>
          <p:nvPr/>
        </p:nvSpPr>
        <p:spPr bwMode="auto">
          <a:xfrm>
            <a:off x="4852988" y="2476500"/>
            <a:ext cx="12700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4" name="Rectangle 28"/>
          <p:cNvSpPr>
            <a:spLocks noChangeArrowheads="1"/>
          </p:cNvSpPr>
          <p:nvPr/>
        </p:nvSpPr>
        <p:spPr bwMode="auto">
          <a:xfrm>
            <a:off x="4894263" y="2476500"/>
            <a:ext cx="12700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5" name="Rectangle 29"/>
          <p:cNvSpPr>
            <a:spLocks noChangeArrowheads="1"/>
          </p:cNvSpPr>
          <p:nvPr/>
        </p:nvSpPr>
        <p:spPr bwMode="auto">
          <a:xfrm>
            <a:off x="4926013" y="2476500"/>
            <a:ext cx="14287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6" name="Rectangle 30"/>
          <p:cNvSpPr>
            <a:spLocks noChangeArrowheads="1"/>
          </p:cNvSpPr>
          <p:nvPr/>
        </p:nvSpPr>
        <p:spPr bwMode="auto">
          <a:xfrm>
            <a:off x="4967288" y="2476500"/>
            <a:ext cx="14287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7" name="Rectangle 31"/>
          <p:cNvSpPr>
            <a:spLocks noChangeArrowheads="1"/>
          </p:cNvSpPr>
          <p:nvPr/>
        </p:nvSpPr>
        <p:spPr bwMode="auto">
          <a:xfrm>
            <a:off x="5008563" y="2476500"/>
            <a:ext cx="12700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8" name="Rectangle 32"/>
          <p:cNvSpPr>
            <a:spLocks noChangeArrowheads="1"/>
          </p:cNvSpPr>
          <p:nvPr/>
        </p:nvSpPr>
        <p:spPr bwMode="auto">
          <a:xfrm>
            <a:off x="5048250" y="2476500"/>
            <a:ext cx="6350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9" name="Rectangle 33"/>
          <p:cNvSpPr>
            <a:spLocks noChangeArrowheads="1"/>
          </p:cNvSpPr>
          <p:nvPr/>
        </p:nvSpPr>
        <p:spPr bwMode="auto">
          <a:xfrm>
            <a:off x="5054600" y="2476500"/>
            <a:ext cx="12700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70" name="Rectangle 34"/>
          <p:cNvSpPr>
            <a:spLocks noChangeArrowheads="1"/>
          </p:cNvSpPr>
          <p:nvPr/>
        </p:nvSpPr>
        <p:spPr bwMode="auto">
          <a:xfrm>
            <a:off x="5095875" y="2476500"/>
            <a:ext cx="12700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71" name="Rectangle 35"/>
          <p:cNvSpPr>
            <a:spLocks noChangeArrowheads="1"/>
          </p:cNvSpPr>
          <p:nvPr/>
        </p:nvSpPr>
        <p:spPr bwMode="auto">
          <a:xfrm>
            <a:off x="5135563" y="2476500"/>
            <a:ext cx="14287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72" name="Rectangle 36"/>
          <p:cNvSpPr>
            <a:spLocks noChangeArrowheads="1"/>
          </p:cNvSpPr>
          <p:nvPr/>
        </p:nvSpPr>
        <p:spPr bwMode="auto">
          <a:xfrm>
            <a:off x="5175250" y="2476500"/>
            <a:ext cx="6350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73" name="Rectangle 37"/>
          <p:cNvSpPr>
            <a:spLocks noChangeArrowheads="1"/>
          </p:cNvSpPr>
          <p:nvPr/>
        </p:nvSpPr>
        <p:spPr bwMode="auto">
          <a:xfrm>
            <a:off x="5181600" y="2476500"/>
            <a:ext cx="14288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74" name="Rectangle 38"/>
          <p:cNvSpPr>
            <a:spLocks noChangeArrowheads="1"/>
          </p:cNvSpPr>
          <p:nvPr/>
        </p:nvSpPr>
        <p:spPr bwMode="auto">
          <a:xfrm>
            <a:off x="5222875" y="2476500"/>
            <a:ext cx="14288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75" name="Rectangle 39"/>
          <p:cNvSpPr>
            <a:spLocks noChangeArrowheads="1"/>
          </p:cNvSpPr>
          <p:nvPr/>
        </p:nvSpPr>
        <p:spPr bwMode="auto">
          <a:xfrm>
            <a:off x="5264150" y="2476500"/>
            <a:ext cx="12700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76" name="Rectangle 40"/>
          <p:cNvSpPr>
            <a:spLocks noChangeArrowheads="1"/>
          </p:cNvSpPr>
          <p:nvPr/>
        </p:nvSpPr>
        <p:spPr bwMode="auto">
          <a:xfrm>
            <a:off x="5302250" y="2476500"/>
            <a:ext cx="14288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77" name="Rectangle 41"/>
          <p:cNvSpPr>
            <a:spLocks noChangeArrowheads="1"/>
          </p:cNvSpPr>
          <p:nvPr/>
        </p:nvSpPr>
        <p:spPr bwMode="auto">
          <a:xfrm>
            <a:off x="5343525" y="2476500"/>
            <a:ext cx="12700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78" name="Rectangle 42"/>
          <p:cNvSpPr>
            <a:spLocks noChangeArrowheads="1"/>
          </p:cNvSpPr>
          <p:nvPr/>
        </p:nvSpPr>
        <p:spPr bwMode="auto">
          <a:xfrm>
            <a:off x="5383213" y="2476500"/>
            <a:ext cx="14287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79" name="Rectangle 43"/>
          <p:cNvSpPr>
            <a:spLocks noChangeArrowheads="1"/>
          </p:cNvSpPr>
          <p:nvPr/>
        </p:nvSpPr>
        <p:spPr bwMode="auto">
          <a:xfrm>
            <a:off x="5424488" y="2476500"/>
            <a:ext cx="14287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80" name="Rectangle 44"/>
          <p:cNvSpPr>
            <a:spLocks noChangeArrowheads="1"/>
          </p:cNvSpPr>
          <p:nvPr/>
        </p:nvSpPr>
        <p:spPr bwMode="auto">
          <a:xfrm>
            <a:off x="5465763" y="2476500"/>
            <a:ext cx="12700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81" name="Rectangle 45"/>
          <p:cNvSpPr>
            <a:spLocks noChangeArrowheads="1"/>
          </p:cNvSpPr>
          <p:nvPr/>
        </p:nvSpPr>
        <p:spPr bwMode="auto">
          <a:xfrm>
            <a:off x="5505450" y="2476500"/>
            <a:ext cx="12700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82" name="Rectangle 46"/>
          <p:cNvSpPr>
            <a:spLocks noChangeArrowheads="1"/>
          </p:cNvSpPr>
          <p:nvPr/>
        </p:nvSpPr>
        <p:spPr bwMode="auto">
          <a:xfrm>
            <a:off x="5545138" y="2476500"/>
            <a:ext cx="12700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83" name="Rectangle 47"/>
          <p:cNvSpPr>
            <a:spLocks noChangeArrowheads="1"/>
          </p:cNvSpPr>
          <p:nvPr/>
        </p:nvSpPr>
        <p:spPr bwMode="auto">
          <a:xfrm>
            <a:off x="5580063" y="2476500"/>
            <a:ext cx="12700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84" name="Rectangle 48"/>
          <p:cNvSpPr>
            <a:spLocks noChangeArrowheads="1"/>
          </p:cNvSpPr>
          <p:nvPr/>
        </p:nvSpPr>
        <p:spPr bwMode="auto">
          <a:xfrm>
            <a:off x="5619750" y="2476500"/>
            <a:ext cx="12700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85" name="Rectangle 49"/>
          <p:cNvSpPr>
            <a:spLocks noChangeArrowheads="1"/>
          </p:cNvSpPr>
          <p:nvPr/>
        </p:nvSpPr>
        <p:spPr bwMode="auto">
          <a:xfrm>
            <a:off x="5659438" y="2476500"/>
            <a:ext cx="12700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86" name="Rectangle 50"/>
          <p:cNvSpPr>
            <a:spLocks noChangeArrowheads="1"/>
          </p:cNvSpPr>
          <p:nvPr/>
        </p:nvSpPr>
        <p:spPr bwMode="auto">
          <a:xfrm>
            <a:off x="5699125" y="2476500"/>
            <a:ext cx="14288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87" name="Rectangle 51"/>
          <p:cNvSpPr>
            <a:spLocks noChangeArrowheads="1"/>
          </p:cNvSpPr>
          <p:nvPr/>
        </p:nvSpPr>
        <p:spPr bwMode="auto">
          <a:xfrm>
            <a:off x="5740400" y="2476500"/>
            <a:ext cx="14288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88" name="Rectangle 52"/>
          <p:cNvSpPr>
            <a:spLocks noChangeArrowheads="1"/>
          </p:cNvSpPr>
          <p:nvPr/>
        </p:nvSpPr>
        <p:spPr bwMode="auto">
          <a:xfrm>
            <a:off x="5781675" y="2476500"/>
            <a:ext cx="12700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89" name="Rectangle 53"/>
          <p:cNvSpPr>
            <a:spLocks noChangeArrowheads="1"/>
          </p:cNvSpPr>
          <p:nvPr/>
        </p:nvSpPr>
        <p:spPr bwMode="auto">
          <a:xfrm>
            <a:off x="5821363" y="2476500"/>
            <a:ext cx="14287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90" name="Rectangle 54"/>
          <p:cNvSpPr>
            <a:spLocks noChangeArrowheads="1"/>
          </p:cNvSpPr>
          <p:nvPr/>
        </p:nvSpPr>
        <p:spPr bwMode="auto">
          <a:xfrm>
            <a:off x="5861050" y="2476500"/>
            <a:ext cx="12700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91" name="Rectangle 55"/>
          <p:cNvSpPr>
            <a:spLocks noChangeArrowheads="1"/>
          </p:cNvSpPr>
          <p:nvPr/>
        </p:nvSpPr>
        <p:spPr bwMode="auto">
          <a:xfrm>
            <a:off x="5900738" y="2476500"/>
            <a:ext cx="14287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92" name="Rectangle 56"/>
          <p:cNvSpPr>
            <a:spLocks noChangeArrowheads="1"/>
          </p:cNvSpPr>
          <p:nvPr/>
        </p:nvSpPr>
        <p:spPr bwMode="auto">
          <a:xfrm>
            <a:off x="5942013" y="2476500"/>
            <a:ext cx="14287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93" name="Rectangle 57"/>
          <p:cNvSpPr>
            <a:spLocks noChangeArrowheads="1"/>
          </p:cNvSpPr>
          <p:nvPr/>
        </p:nvSpPr>
        <p:spPr bwMode="auto">
          <a:xfrm>
            <a:off x="5983288" y="2476500"/>
            <a:ext cx="12700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94" name="Rectangle 58"/>
          <p:cNvSpPr>
            <a:spLocks noChangeArrowheads="1"/>
          </p:cNvSpPr>
          <p:nvPr/>
        </p:nvSpPr>
        <p:spPr bwMode="auto">
          <a:xfrm>
            <a:off x="6022975" y="2476500"/>
            <a:ext cx="14288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95" name="Rectangle 59"/>
          <p:cNvSpPr>
            <a:spLocks noChangeArrowheads="1"/>
          </p:cNvSpPr>
          <p:nvPr/>
        </p:nvSpPr>
        <p:spPr bwMode="auto">
          <a:xfrm>
            <a:off x="6064250" y="2476500"/>
            <a:ext cx="12700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96" name="Rectangle 60"/>
          <p:cNvSpPr>
            <a:spLocks noChangeArrowheads="1"/>
          </p:cNvSpPr>
          <p:nvPr/>
        </p:nvSpPr>
        <p:spPr bwMode="auto">
          <a:xfrm>
            <a:off x="6102350" y="2476500"/>
            <a:ext cx="14288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97" name="Rectangle 61"/>
          <p:cNvSpPr>
            <a:spLocks noChangeArrowheads="1"/>
          </p:cNvSpPr>
          <p:nvPr/>
        </p:nvSpPr>
        <p:spPr bwMode="auto">
          <a:xfrm>
            <a:off x="6143625" y="2476500"/>
            <a:ext cx="14288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98" name="Rectangle 62"/>
          <p:cNvSpPr>
            <a:spLocks noChangeArrowheads="1"/>
          </p:cNvSpPr>
          <p:nvPr/>
        </p:nvSpPr>
        <p:spPr bwMode="auto">
          <a:xfrm>
            <a:off x="6184900" y="2476500"/>
            <a:ext cx="12700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99" name="Rectangle 63"/>
          <p:cNvSpPr>
            <a:spLocks noChangeArrowheads="1"/>
          </p:cNvSpPr>
          <p:nvPr/>
        </p:nvSpPr>
        <p:spPr bwMode="auto">
          <a:xfrm>
            <a:off x="6224588" y="2476500"/>
            <a:ext cx="14287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00" name="Rectangle 64"/>
          <p:cNvSpPr>
            <a:spLocks noChangeArrowheads="1"/>
          </p:cNvSpPr>
          <p:nvPr/>
        </p:nvSpPr>
        <p:spPr bwMode="auto">
          <a:xfrm>
            <a:off x="6265863" y="2476500"/>
            <a:ext cx="12700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01" name="Rectangle 65"/>
          <p:cNvSpPr>
            <a:spLocks noChangeArrowheads="1"/>
          </p:cNvSpPr>
          <p:nvPr/>
        </p:nvSpPr>
        <p:spPr bwMode="auto">
          <a:xfrm>
            <a:off x="6305550" y="2476500"/>
            <a:ext cx="12700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4439" name="Picture 1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463" y="1371600"/>
            <a:ext cx="1587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450" name="Group 114"/>
          <p:cNvGrpSpPr>
            <a:grpSpLocks/>
          </p:cNvGrpSpPr>
          <p:nvPr/>
        </p:nvGrpSpPr>
        <p:grpSpPr bwMode="auto">
          <a:xfrm>
            <a:off x="1150938" y="1254125"/>
            <a:ext cx="6765925" cy="4994275"/>
            <a:chOff x="725" y="204"/>
            <a:chExt cx="4262" cy="3146"/>
          </a:xfrm>
        </p:grpSpPr>
        <p:sp>
          <p:nvSpPr>
            <p:cNvPr id="14338" name="Rectangle 2"/>
            <p:cNvSpPr>
              <a:spLocks noChangeArrowheads="1"/>
            </p:cNvSpPr>
            <p:nvPr/>
          </p:nvSpPr>
          <p:spPr bwMode="auto">
            <a:xfrm>
              <a:off x="939" y="720"/>
              <a:ext cx="3712" cy="1776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>
                <a:latin typeface="Times New Roman" charset="0"/>
              </a:endParaRPr>
            </a:p>
          </p:txBody>
        </p:sp>
        <p:pic>
          <p:nvPicPr>
            <p:cNvPr id="14339" name="Picture 3"/>
            <p:cNvPicPr preferRelativeResize="0"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8" y="1104"/>
              <a:ext cx="1209" cy="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0" name="Picture 4"/>
            <p:cNvPicPr preferRelativeResize="0"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8" y="1808"/>
              <a:ext cx="1209" cy="3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4341" name="Picture 5"/>
            <p:cNvPicPr preferRelativeResize="0"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8" y="1456"/>
              <a:ext cx="1209" cy="3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4342" name="Text Box 6"/>
            <p:cNvSpPr txBox="1">
              <a:spLocks noChangeArrowheads="1"/>
            </p:cNvSpPr>
            <p:nvPr/>
          </p:nvSpPr>
          <p:spPr bwMode="auto">
            <a:xfrm>
              <a:off x="896" y="1247"/>
              <a:ext cx="394" cy="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/>
              <a:r>
                <a:rPr lang="en-US" sz="1000" b="1">
                  <a:solidFill>
                    <a:srgbClr val="000000"/>
                  </a:solidFill>
                  <a:latin typeface="Symbol" charset="0"/>
                </a:rPr>
                <a:t>b</a:t>
              </a: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-actin</a:t>
              </a:r>
            </a:p>
            <a:p>
              <a:pPr algn="r"/>
              <a:endParaRPr lang="en-US" sz="1000" b="1">
                <a:solidFill>
                  <a:srgbClr val="000000"/>
                </a:solidFill>
                <a:latin typeface="Arial" charset="0"/>
              </a:endParaRPr>
            </a:p>
            <a:p>
              <a:pPr algn="r"/>
              <a:endParaRPr lang="en-US" sz="1000" b="1">
                <a:solidFill>
                  <a:srgbClr val="000000"/>
                </a:solidFill>
                <a:latin typeface="Arial" charset="0"/>
              </a:endParaRPr>
            </a:p>
            <a:p>
              <a:pPr algn="r"/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TNF</a:t>
              </a:r>
              <a:r>
                <a:rPr lang="en-US" sz="1000" b="1">
                  <a:solidFill>
                    <a:srgbClr val="000000"/>
                  </a:solidFill>
                  <a:latin typeface="Symbol" charset="0"/>
                </a:rPr>
                <a:t>a</a:t>
              </a:r>
            </a:p>
            <a:p>
              <a:pPr algn="r"/>
              <a:endParaRPr lang="en-US" sz="1000" b="1">
                <a:solidFill>
                  <a:srgbClr val="000000"/>
                </a:solidFill>
                <a:latin typeface="Arial" charset="0"/>
              </a:endParaRPr>
            </a:p>
            <a:p>
              <a:pPr algn="r"/>
              <a:endParaRPr lang="en-US" sz="1000" b="1">
                <a:solidFill>
                  <a:srgbClr val="000000"/>
                </a:solidFill>
                <a:latin typeface="Arial" charset="0"/>
              </a:endParaRPr>
            </a:p>
            <a:p>
              <a:pPr algn="r"/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IFN</a:t>
              </a:r>
              <a:r>
                <a:rPr lang="en-US" sz="1000" b="1">
                  <a:solidFill>
                    <a:srgbClr val="000000"/>
                  </a:solidFill>
                  <a:latin typeface="Symbol" charset="0"/>
                </a:rPr>
                <a:t>g</a:t>
              </a:r>
              <a:endParaRPr lang="en-US" sz="1000" b="1">
                <a:latin typeface="Symbol" charset="0"/>
              </a:endParaRPr>
            </a:p>
          </p:txBody>
        </p:sp>
        <p:sp>
          <p:nvSpPr>
            <p:cNvPr id="14343" name="Line 7"/>
            <p:cNvSpPr>
              <a:spLocks noChangeShapeType="1"/>
            </p:cNvSpPr>
            <p:nvPr/>
          </p:nvSpPr>
          <p:spPr bwMode="auto">
            <a:xfrm>
              <a:off x="3036" y="979"/>
              <a:ext cx="0" cy="1157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4" name="Line 8"/>
            <p:cNvSpPr>
              <a:spLocks noChangeShapeType="1"/>
            </p:cNvSpPr>
            <p:nvPr/>
          </p:nvSpPr>
          <p:spPr bwMode="auto">
            <a:xfrm>
              <a:off x="3019" y="2136"/>
              <a:ext cx="17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5" name="Line 9"/>
            <p:cNvSpPr>
              <a:spLocks noChangeShapeType="1"/>
            </p:cNvSpPr>
            <p:nvPr/>
          </p:nvSpPr>
          <p:spPr bwMode="auto">
            <a:xfrm>
              <a:off x="3019" y="2021"/>
              <a:ext cx="17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6" name="Line 10"/>
            <p:cNvSpPr>
              <a:spLocks noChangeShapeType="1"/>
            </p:cNvSpPr>
            <p:nvPr/>
          </p:nvSpPr>
          <p:spPr bwMode="auto">
            <a:xfrm>
              <a:off x="3019" y="1906"/>
              <a:ext cx="17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7" name="Line 11"/>
            <p:cNvSpPr>
              <a:spLocks noChangeShapeType="1"/>
            </p:cNvSpPr>
            <p:nvPr/>
          </p:nvSpPr>
          <p:spPr bwMode="auto">
            <a:xfrm>
              <a:off x="3019" y="1790"/>
              <a:ext cx="17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8" name="Line 12"/>
            <p:cNvSpPr>
              <a:spLocks noChangeShapeType="1"/>
            </p:cNvSpPr>
            <p:nvPr/>
          </p:nvSpPr>
          <p:spPr bwMode="auto">
            <a:xfrm>
              <a:off x="3019" y="1675"/>
              <a:ext cx="17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9" name="Line 13"/>
            <p:cNvSpPr>
              <a:spLocks noChangeShapeType="1"/>
            </p:cNvSpPr>
            <p:nvPr/>
          </p:nvSpPr>
          <p:spPr bwMode="auto">
            <a:xfrm>
              <a:off x="3019" y="1560"/>
              <a:ext cx="17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0" name="Line 14"/>
            <p:cNvSpPr>
              <a:spLocks noChangeShapeType="1"/>
            </p:cNvSpPr>
            <p:nvPr/>
          </p:nvSpPr>
          <p:spPr bwMode="auto">
            <a:xfrm>
              <a:off x="3019" y="1440"/>
              <a:ext cx="17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1" name="Line 15"/>
            <p:cNvSpPr>
              <a:spLocks noChangeShapeType="1"/>
            </p:cNvSpPr>
            <p:nvPr/>
          </p:nvSpPr>
          <p:spPr bwMode="auto">
            <a:xfrm>
              <a:off x="3019" y="1325"/>
              <a:ext cx="17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2" name="Line 16"/>
            <p:cNvSpPr>
              <a:spLocks noChangeShapeType="1"/>
            </p:cNvSpPr>
            <p:nvPr/>
          </p:nvSpPr>
          <p:spPr bwMode="auto">
            <a:xfrm>
              <a:off x="3019" y="1210"/>
              <a:ext cx="17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3" name="Line 17"/>
            <p:cNvSpPr>
              <a:spLocks noChangeShapeType="1"/>
            </p:cNvSpPr>
            <p:nvPr/>
          </p:nvSpPr>
          <p:spPr bwMode="auto">
            <a:xfrm>
              <a:off x="3019" y="1095"/>
              <a:ext cx="17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4" name="Line 18"/>
            <p:cNvSpPr>
              <a:spLocks noChangeShapeType="1"/>
            </p:cNvSpPr>
            <p:nvPr/>
          </p:nvSpPr>
          <p:spPr bwMode="auto">
            <a:xfrm>
              <a:off x="3019" y="979"/>
              <a:ext cx="17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5" name="Line 19"/>
            <p:cNvSpPr>
              <a:spLocks noChangeShapeType="1"/>
            </p:cNvSpPr>
            <p:nvPr/>
          </p:nvSpPr>
          <p:spPr bwMode="auto">
            <a:xfrm>
              <a:off x="3036" y="2136"/>
              <a:ext cx="987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6" name="Line 20"/>
            <p:cNvSpPr>
              <a:spLocks noChangeShapeType="1"/>
            </p:cNvSpPr>
            <p:nvPr/>
          </p:nvSpPr>
          <p:spPr bwMode="auto">
            <a:xfrm flipV="1">
              <a:off x="3036" y="2136"/>
              <a:ext cx="0" cy="18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7" name="Line 21"/>
            <p:cNvSpPr>
              <a:spLocks noChangeShapeType="1"/>
            </p:cNvSpPr>
            <p:nvPr/>
          </p:nvSpPr>
          <p:spPr bwMode="auto">
            <a:xfrm flipV="1">
              <a:off x="3366" y="2136"/>
              <a:ext cx="1" cy="18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8" name="Line 22"/>
            <p:cNvSpPr>
              <a:spLocks noChangeShapeType="1"/>
            </p:cNvSpPr>
            <p:nvPr/>
          </p:nvSpPr>
          <p:spPr bwMode="auto">
            <a:xfrm flipV="1">
              <a:off x="3692" y="2136"/>
              <a:ext cx="1" cy="18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9" name="Line 23"/>
            <p:cNvSpPr>
              <a:spLocks noChangeShapeType="1"/>
            </p:cNvSpPr>
            <p:nvPr/>
          </p:nvSpPr>
          <p:spPr bwMode="auto">
            <a:xfrm flipV="1">
              <a:off x="4023" y="2136"/>
              <a:ext cx="1" cy="18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0" name="Freeform 24"/>
            <p:cNvSpPr>
              <a:spLocks/>
            </p:cNvSpPr>
            <p:nvPr/>
          </p:nvSpPr>
          <p:spPr bwMode="auto">
            <a:xfrm>
              <a:off x="3036" y="1236"/>
              <a:ext cx="952" cy="373"/>
            </a:xfrm>
            <a:custGeom>
              <a:avLst/>
              <a:gdLst>
                <a:gd name="T0" fmla="*/ 0 w 1072"/>
                <a:gd name="T1" fmla="*/ 324 h 373"/>
                <a:gd name="T2" fmla="*/ 24 w 1072"/>
                <a:gd name="T3" fmla="*/ 0 h 373"/>
                <a:gd name="T4" fmla="*/ 76 w 1072"/>
                <a:gd name="T5" fmla="*/ 71 h 373"/>
                <a:gd name="T6" fmla="*/ 167 w 1072"/>
                <a:gd name="T7" fmla="*/ 116 h 373"/>
                <a:gd name="T8" fmla="*/ 257 w 1072"/>
                <a:gd name="T9" fmla="*/ 133 h 373"/>
                <a:gd name="T10" fmla="*/ 539 w 1072"/>
                <a:gd name="T11" fmla="*/ 373 h 373"/>
                <a:gd name="T12" fmla="*/ 1072 w 1072"/>
                <a:gd name="T13" fmla="*/ 333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2" h="373">
                  <a:moveTo>
                    <a:pt x="0" y="324"/>
                  </a:moveTo>
                  <a:lnTo>
                    <a:pt x="24" y="0"/>
                  </a:lnTo>
                  <a:lnTo>
                    <a:pt x="76" y="71"/>
                  </a:lnTo>
                  <a:lnTo>
                    <a:pt x="167" y="116"/>
                  </a:lnTo>
                  <a:lnTo>
                    <a:pt x="257" y="133"/>
                  </a:lnTo>
                  <a:lnTo>
                    <a:pt x="539" y="373"/>
                  </a:lnTo>
                  <a:lnTo>
                    <a:pt x="1072" y="333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1" name="Freeform 25"/>
            <p:cNvSpPr>
              <a:spLocks/>
            </p:cNvSpPr>
            <p:nvPr/>
          </p:nvSpPr>
          <p:spPr bwMode="auto">
            <a:xfrm>
              <a:off x="3036" y="1126"/>
              <a:ext cx="952" cy="434"/>
            </a:xfrm>
            <a:custGeom>
              <a:avLst/>
              <a:gdLst>
                <a:gd name="T0" fmla="*/ 0 w 1072"/>
                <a:gd name="T1" fmla="*/ 434 h 434"/>
                <a:gd name="T2" fmla="*/ 24 w 1072"/>
                <a:gd name="T3" fmla="*/ 44 h 434"/>
                <a:gd name="T4" fmla="*/ 76 w 1072"/>
                <a:gd name="T5" fmla="*/ 17 h 434"/>
                <a:gd name="T6" fmla="*/ 167 w 1072"/>
                <a:gd name="T7" fmla="*/ 124 h 434"/>
                <a:gd name="T8" fmla="*/ 257 w 1072"/>
                <a:gd name="T9" fmla="*/ 0 h 434"/>
                <a:gd name="T10" fmla="*/ 539 w 1072"/>
                <a:gd name="T11" fmla="*/ 133 h 434"/>
                <a:gd name="T12" fmla="*/ 1072 w 1072"/>
                <a:gd name="T13" fmla="*/ 66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2" h="434">
                  <a:moveTo>
                    <a:pt x="0" y="434"/>
                  </a:moveTo>
                  <a:lnTo>
                    <a:pt x="24" y="44"/>
                  </a:lnTo>
                  <a:lnTo>
                    <a:pt x="76" y="17"/>
                  </a:lnTo>
                  <a:lnTo>
                    <a:pt x="167" y="124"/>
                  </a:lnTo>
                  <a:lnTo>
                    <a:pt x="257" y="0"/>
                  </a:lnTo>
                  <a:lnTo>
                    <a:pt x="539" y="133"/>
                  </a:lnTo>
                  <a:lnTo>
                    <a:pt x="1072" y="66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02" name="Freeform 66"/>
            <p:cNvSpPr>
              <a:spLocks/>
            </p:cNvSpPr>
            <p:nvPr/>
          </p:nvSpPr>
          <p:spPr bwMode="auto">
            <a:xfrm>
              <a:off x="3014" y="1538"/>
              <a:ext cx="43" cy="44"/>
            </a:xfrm>
            <a:custGeom>
              <a:avLst/>
              <a:gdLst>
                <a:gd name="T0" fmla="*/ 24 w 48"/>
                <a:gd name="T1" fmla="*/ 0 h 44"/>
                <a:gd name="T2" fmla="*/ 48 w 48"/>
                <a:gd name="T3" fmla="*/ 44 h 44"/>
                <a:gd name="T4" fmla="*/ 0 w 48"/>
                <a:gd name="T5" fmla="*/ 44 h 44"/>
                <a:gd name="T6" fmla="*/ 24 w 48"/>
                <a:gd name="T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4">
                  <a:moveTo>
                    <a:pt x="24" y="0"/>
                  </a:moveTo>
                  <a:lnTo>
                    <a:pt x="48" y="44"/>
                  </a:lnTo>
                  <a:lnTo>
                    <a:pt x="0" y="4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03" name="Freeform 67"/>
            <p:cNvSpPr>
              <a:spLocks/>
            </p:cNvSpPr>
            <p:nvPr/>
          </p:nvSpPr>
          <p:spPr bwMode="auto">
            <a:xfrm>
              <a:off x="3036" y="1214"/>
              <a:ext cx="42" cy="45"/>
            </a:xfrm>
            <a:custGeom>
              <a:avLst/>
              <a:gdLst>
                <a:gd name="T0" fmla="*/ 24 w 48"/>
                <a:gd name="T1" fmla="*/ 0 h 45"/>
                <a:gd name="T2" fmla="*/ 48 w 48"/>
                <a:gd name="T3" fmla="*/ 45 h 45"/>
                <a:gd name="T4" fmla="*/ 0 w 48"/>
                <a:gd name="T5" fmla="*/ 45 h 45"/>
                <a:gd name="T6" fmla="*/ 24 w 48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5">
                  <a:moveTo>
                    <a:pt x="24" y="0"/>
                  </a:moveTo>
                  <a:lnTo>
                    <a:pt x="48" y="45"/>
                  </a:lnTo>
                  <a:lnTo>
                    <a:pt x="0" y="4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04" name="Freeform 68"/>
            <p:cNvSpPr>
              <a:spLocks/>
            </p:cNvSpPr>
            <p:nvPr/>
          </p:nvSpPr>
          <p:spPr bwMode="auto">
            <a:xfrm>
              <a:off x="3014" y="1538"/>
              <a:ext cx="43" cy="44"/>
            </a:xfrm>
            <a:custGeom>
              <a:avLst/>
              <a:gdLst>
                <a:gd name="T0" fmla="*/ 24 w 48"/>
                <a:gd name="T1" fmla="*/ 0 h 44"/>
                <a:gd name="T2" fmla="*/ 48 w 48"/>
                <a:gd name="T3" fmla="*/ 44 h 44"/>
                <a:gd name="T4" fmla="*/ 0 w 48"/>
                <a:gd name="T5" fmla="*/ 44 h 44"/>
                <a:gd name="T6" fmla="*/ 24 w 48"/>
                <a:gd name="T7" fmla="*/ 0 h 44"/>
                <a:gd name="T8" fmla="*/ 24 w 48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4">
                  <a:moveTo>
                    <a:pt x="24" y="0"/>
                  </a:moveTo>
                  <a:lnTo>
                    <a:pt x="48" y="44"/>
                  </a:lnTo>
                  <a:lnTo>
                    <a:pt x="0" y="44"/>
                  </a:lnTo>
                  <a:lnTo>
                    <a:pt x="24" y="0"/>
                  </a:lnTo>
                  <a:lnTo>
                    <a:pt x="24" y="0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05" name="Freeform 69"/>
            <p:cNvSpPr>
              <a:spLocks/>
            </p:cNvSpPr>
            <p:nvPr/>
          </p:nvSpPr>
          <p:spPr bwMode="auto">
            <a:xfrm>
              <a:off x="3036" y="1214"/>
              <a:ext cx="42" cy="45"/>
            </a:xfrm>
            <a:custGeom>
              <a:avLst/>
              <a:gdLst>
                <a:gd name="T0" fmla="*/ 24 w 48"/>
                <a:gd name="T1" fmla="*/ 0 h 45"/>
                <a:gd name="T2" fmla="*/ 48 w 48"/>
                <a:gd name="T3" fmla="*/ 45 h 45"/>
                <a:gd name="T4" fmla="*/ 0 w 48"/>
                <a:gd name="T5" fmla="*/ 45 h 45"/>
                <a:gd name="T6" fmla="*/ 24 w 48"/>
                <a:gd name="T7" fmla="*/ 0 h 45"/>
                <a:gd name="T8" fmla="*/ 24 w 48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5">
                  <a:moveTo>
                    <a:pt x="24" y="0"/>
                  </a:moveTo>
                  <a:lnTo>
                    <a:pt x="48" y="45"/>
                  </a:lnTo>
                  <a:lnTo>
                    <a:pt x="0" y="45"/>
                  </a:lnTo>
                  <a:lnTo>
                    <a:pt x="24" y="0"/>
                  </a:lnTo>
                  <a:lnTo>
                    <a:pt x="24" y="0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06" name="Freeform 70"/>
            <p:cNvSpPr>
              <a:spLocks/>
            </p:cNvSpPr>
            <p:nvPr/>
          </p:nvSpPr>
          <p:spPr bwMode="auto">
            <a:xfrm>
              <a:off x="3083" y="1285"/>
              <a:ext cx="41" cy="44"/>
            </a:xfrm>
            <a:custGeom>
              <a:avLst/>
              <a:gdLst>
                <a:gd name="T0" fmla="*/ 23 w 47"/>
                <a:gd name="T1" fmla="*/ 0 h 44"/>
                <a:gd name="T2" fmla="*/ 47 w 47"/>
                <a:gd name="T3" fmla="*/ 44 h 44"/>
                <a:gd name="T4" fmla="*/ 0 w 47"/>
                <a:gd name="T5" fmla="*/ 44 h 44"/>
                <a:gd name="T6" fmla="*/ 23 w 47"/>
                <a:gd name="T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44">
                  <a:moveTo>
                    <a:pt x="23" y="0"/>
                  </a:moveTo>
                  <a:lnTo>
                    <a:pt x="47" y="44"/>
                  </a:lnTo>
                  <a:lnTo>
                    <a:pt x="0" y="44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07" name="Freeform 71"/>
            <p:cNvSpPr>
              <a:spLocks/>
            </p:cNvSpPr>
            <p:nvPr/>
          </p:nvSpPr>
          <p:spPr bwMode="auto">
            <a:xfrm>
              <a:off x="3163" y="1329"/>
              <a:ext cx="42" cy="45"/>
            </a:xfrm>
            <a:custGeom>
              <a:avLst/>
              <a:gdLst>
                <a:gd name="T0" fmla="*/ 24 w 48"/>
                <a:gd name="T1" fmla="*/ 0 h 45"/>
                <a:gd name="T2" fmla="*/ 48 w 48"/>
                <a:gd name="T3" fmla="*/ 45 h 45"/>
                <a:gd name="T4" fmla="*/ 0 w 48"/>
                <a:gd name="T5" fmla="*/ 45 h 45"/>
                <a:gd name="T6" fmla="*/ 24 w 48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5">
                  <a:moveTo>
                    <a:pt x="24" y="0"/>
                  </a:moveTo>
                  <a:lnTo>
                    <a:pt x="48" y="45"/>
                  </a:lnTo>
                  <a:lnTo>
                    <a:pt x="0" y="4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08" name="Freeform 72"/>
            <p:cNvSpPr>
              <a:spLocks/>
            </p:cNvSpPr>
            <p:nvPr/>
          </p:nvSpPr>
          <p:spPr bwMode="auto">
            <a:xfrm>
              <a:off x="3083" y="1285"/>
              <a:ext cx="41" cy="44"/>
            </a:xfrm>
            <a:custGeom>
              <a:avLst/>
              <a:gdLst>
                <a:gd name="T0" fmla="*/ 23 w 47"/>
                <a:gd name="T1" fmla="*/ 0 h 44"/>
                <a:gd name="T2" fmla="*/ 47 w 47"/>
                <a:gd name="T3" fmla="*/ 44 h 44"/>
                <a:gd name="T4" fmla="*/ 0 w 47"/>
                <a:gd name="T5" fmla="*/ 44 h 44"/>
                <a:gd name="T6" fmla="*/ 23 w 47"/>
                <a:gd name="T7" fmla="*/ 0 h 44"/>
                <a:gd name="T8" fmla="*/ 23 w 47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4">
                  <a:moveTo>
                    <a:pt x="23" y="0"/>
                  </a:moveTo>
                  <a:lnTo>
                    <a:pt x="47" y="44"/>
                  </a:lnTo>
                  <a:lnTo>
                    <a:pt x="0" y="44"/>
                  </a:lnTo>
                  <a:lnTo>
                    <a:pt x="23" y="0"/>
                  </a:lnTo>
                  <a:lnTo>
                    <a:pt x="23" y="0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09" name="Freeform 73"/>
            <p:cNvSpPr>
              <a:spLocks/>
            </p:cNvSpPr>
            <p:nvPr/>
          </p:nvSpPr>
          <p:spPr bwMode="auto">
            <a:xfrm>
              <a:off x="3163" y="1329"/>
              <a:ext cx="42" cy="45"/>
            </a:xfrm>
            <a:custGeom>
              <a:avLst/>
              <a:gdLst>
                <a:gd name="T0" fmla="*/ 24 w 48"/>
                <a:gd name="T1" fmla="*/ 0 h 45"/>
                <a:gd name="T2" fmla="*/ 48 w 48"/>
                <a:gd name="T3" fmla="*/ 45 h 45"/>
                <a:gd name="T4" fmla="*/ 0 w 48"/>
                <a:gd name="T5" fmla="*/ 45 h 45"/>
                <a:gd name="T6" fmla="*/ 24 w 48"/>
                <a:gd name="T7" fmla="*/ 0 h 45"/>
                <a:gd name="T8" fmla="*/ 24 w 48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5">
                  <a:moveTo>
                    <a:pt x="24" y="0"/>
                  </a:moveTo>
                  <a:lnTo>
                    <a:pt x="48" y="45"/>
                  </a:lnTo>
                  <a:lnTo>
                    <a:pt x="0" y="45"/>
                  </a:lnTo>
                  <a:lnTo>
                    <a:pt x="24" y="0"/>
                  </a:lnTo>
                  <a:lnTo>
                    <a:pt x="24" y="0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10" name="Freeform 74"/>
            <p:cNvSpPr>
              <a:spLocks/>
            </p:cNvSpPr>
            <p:nvPr/>
          </p:nvSpPr>
          <p:spPr bwMode="auto">
            <a:xfrm>
              <a:off x="3244" y="1347"/>
              <a:ext cx="41" cy="45"/>
            </a:xfrm>
            <a:custGeom>
              <a:avLst/>
              <a:gdLst>
                <a:gd name="T0" fmla="*/ 23 w 47"/>
                <a:gd name="T1" fmla="*/ 0 h 45"/>
                <a:gd name="T2" fmla="*/ 47 w 47"/>
                <a:gd name="T3" fmla="*/ 45 h 45"/>
                <a:gd name="T4" fmla="*/ 0 w 47"/>
                <a:gd name="T5" fmla="*/ 45 h 45"/>
                <a:gd name="T6" fmla="*/ 23 w 47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45">
                  <a:moveTo>
                    <a:pt x="23" y="0"/>
                  </a:moveTo>
                  <a:lnTo>
                    <a:pt x="47" y="45"/>
                  </a:lnTo>
                  <a:lnTo>
                    <a:pt x="0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11" name="Freeform 75"/>
            <p:cNvSpPr>
              <a:spLocks/>
            </p:cNvSpPr>
            <p:nvPr/>
          </p:nvSpPr>
          <p:spPr bwMode="auto">
            <a:xfrm>
              <a:off x="3493" y="1587"/>
              <a:ext cx="42" cy="44"/>
            </a:xfrm>
            <a:custGeom>
              <a:avLst/>
              <a:gdLst>
                <a:gd name="T0" fmla="*/ 24 w 47"/>
                <a:gd name="T1" fmla="*/ 0 h 44"/>
                <a:gd name="T2" fmla="*/ 47 w 47"/>
                <a:gd name="T3" fmla="*/ 44 h 44"/>
                <a:gd name="T4" fmla="*/ 0 w 47"/>
                <a:gd name="T5" fmla="*/ 44 h 44"/>
                <a:gd name="T6" fmla="*/ 24 w 47"/>
                <a:gd name="T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44">
                  <a:moveTo>
                    <a:pt x="24" y="0"/>
                  </a:moveTo>
                  <a:lnTo>
                    <a:pt x="47" y="44"/>
                  </a:lnTo>
                  <a:lnTo>
                    <a:pt x="0" y="4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12" name="Freeform 76"/>
            <p:cNvSpPr>
              <a:spLocks/>
            </p:cNvSpPr>
            <p:nvPr/>
          </p:nvSpPr>
          <p:spPr bwMode="auto">
            <a:xfrm>
              <a:off x="3244" y="1347"/>
              <a:ext cx="41" cy="45"/>
            </a:xfrm>
            <a:custGeom>
              <a:avLst/>
              <a:gdLst>
                <a:gd name="T0" fmla="*/ 23 w 47"/>
                <a:gd name="T1" fmla="*/ 0 h 45"/>
                <a:gd name="T2" fmla="*/ 47 w 47"/>
                <a:gd name="T3" fmla="*/ 45 h 45"/>
                <a:gd name="T4" fmla="*/ 0 w 47"/>
                <a:gd name="T5" fmla="*/ 45 h 45"/>
                <a:gd name="T6" fmla="*/ 23 w 47"/>
                <a:gd name="T7" fmla="*/ 0 h 45"/>
                <a:gd name="T8" fmla="*/ 23 w 47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5">
                  <a:moveTo>
                    <a:pt x="23" y="0"/>
                  </a:moveTo>
                  <a:lnTo>
                    <a:pt x="47" y="45"/>
                  </a:lnTo>
                  <a:lnTo>
                    <a:pt x="0" y="45"/>
                  </a:lnTo>
                  <a:lnTo>
                    <a:pt x="23" y="0"/>
                  </a:lnTo>
                  <a:lnTo>
                    <a:pt x="23" y="0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13" name="Freeform 77"/>
            <p:cNvSpPr>
              <a:spLocks/>
            </p:cNvSpPr>
            <p:nvPr/>
          </p:nvSpPr>
          <p:spPr bwMode="auto">
            <a:xfrm>
              <a:off x="3493" y="1587"/>
              <a:ext cx="42" cy="44"/>
            </a:xfrm>
            <a:custGeom>
              <a:avLst/>
              <a:gdLst>
                <a:gd name="T0" fmla="*/ 24 w 47"/>
                <a:gd name="T1" fmla="*/ 0 h 44"/>
                <a:gd name="T2" fmla="*/ 47 w 47"/>
                <a:gd name="T3" fmla="*/ 44 h 44"/>
                <a:gd name="T4" fmla="*/ 0 w 47"/>
                <a:gd name="T5" fmla="*/ 44 h 44"/>
                <a:gd name="T6" fmla="*/ 24 w 47"/>
                <a:gd name="T7" fmla="*/ 0 h 44"/>
                <a:gd name="T8" fmla="*/ 24 w 47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4">
                  <a:moveTo>
                    <a:pt x="24" y="0"/>
                  </a:moveTo>
                  <a:lnTo>
                    <a:pt x="47" y="44"/>
                  </a:lnTo>
                  <a:lnTo>
                    <a:pt x="0" y="44"/>
                  </a:lnTo>
                  <a:lnTo>
                    <a:pt x="24" y="0"/>
                  </a:lnTo>
                  <a:lnTo>
                    <a:pt x="24" y="0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14" name="Freeform 78"/>
            <p:cNvSpPr>
              <a:spLocks/>
            </p:cNvSpPr>
            <p:nvPr/>
          </p:nvSpPr>
          <p:spPr bwMode="auto">
            <a:xfrm>
              <a:off x="3968" y="1547"/>
              <a:ext cx="42" cy="44"/>
            </a:xfrm>
            <a:custGeom>
              <a:avLst/>
              <a:gdLst>
                <a:gd name="T0" fmla="*/ 23 w 47"/>
                <a:gd name="T1" fmla="*/ 0 h 44"/>
                <a:gd name="T2" fmla="*/ 47 w 47"/>
                <a:gd name="T3" fmla="*/ 44 h 44"/>
                <a:gd name="T4" fmla="*/ 0 w 47"/>
                <a:gd name="T5" fmla="*/ 44 h 44"/>
                <a:gd name="T6" fmla="*/ 23 w 47"/>
                <a:gd name="T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44">
                  <a:moveTo>
                    <a:pt x="23" y="0"/>
                  </a:moveTo>
                  <a:lnTo>
                    <a:pt x="47" y="44"/>
                  </a:lnTo>
                  <a:lnTo>
                    <a:pt x="0" y="44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15" name="Freeform 79"/>
            <p:cNvSpPr>
              <a:spLocks/>
            </p:cNvSpPr>
            <p:nvPr/>
          </p:nvSpPr>
          <p:spPr bwMode="auto">
            <a:xfrm>
              <a:off x="3968" y="1547"/>
              <a:ext cx="42" cy="44"/>
            </a:xfrm>
            <a:custGeom>
              <a:avLst/>
              <a:gdLst>
                <a:gd name="T0" fmla="*/ 23 w 47"/>
                <a:gd name="T1" fmla="*/ 0 h 44"/>
                <a:gd name="T2" fmla="*/ 47 w 47"/>
                <a:gd name="T3" fmla="*/ 44 h 44"/>
                <a:gd name="T4" fmla="*/ 0 w 47"/>
                <a:gd name="T5" fmla="*/ 44 h 44"/>
                <a:gd name="T6" fmla="*/ 23 w 47"/>
                <a:gd name="T7" fmla="*/ 0 h 44"/>
                <a:gd name="T8" fmla="*/ 23 w 47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4">
                  <a:moveTo>
                    <a:pt x="23" y="0"/>
                  </a:moveTo>
                  <a:lnTo>
                    <a:pt x="47" y="44"/>
                  </a:lnTo>
                  <a:lnTo>
                    <a:pt x="0" y="44"/>
                  </a:lnTo>
                  <a:lnTo>
                    <a:pt x="23" y="0"/>
                  </a:lnTo>
                  <a:lnTo>
                    <a:pt x="23" y="0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16" name="Rectangle 80"/>
            <p:cNvSpPr>
              <a:spLocks noChangeArrowheads="1"/>
            </p:cNvSpPr>
            <p:nvPr/>
          </p:nvSpPr>
          <p:spPr bwMode="auto">
            <a:xfrm>
              <a:off x="3014" y="1538"/>
              <a:ext cx="43" cy="44"/>
            </a:xfrm>
            <a:prstGeom prst="rect">
              <a:avLst/>
            </a:prstGeom>
            <a:solidFill>
              <a:srgbClr val="FFFFFF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17" name="Rectangle 81"/>
            <p:cNvSpPr>
              <a:spLocks noChangeArrowheads="1"/>
            </p:cNvSpPr>
            <p:nvPr/>
          </p:nvSpPr>
          <p:spPr bwMode="auto">
            <a:xfrm>
              <a:off x="3036" y="1148"/>
              <a:ext cx="42" cy="44"/>
            </a:xfrm>
            <a:prstGeom prst="rect">
              <a:avLst/>
            </a:prstGeom>
            <a:solidFill>
              <a:srgbClr val="FFFFFF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18" name="Rectangle 82"/>
            <p:cNvSpPr>
              <a:spLocks noChangeArrowheads="1"/>
            </p:cNvSpPr>
            <p:nvPr/>
          </p:nvSpPr>
          <p:spPr bwMode="auto">
            <a:xfrm>
              <a:off x="3083" y="1121"/>
              <a:ext cx="41" cy="44"/>
            </a:xfrm>
            <a:prstGeom prst="rect">
              <a:avLst/>
            </a:prstGeom>
            <a:solidFill>
              <a:srgbClr val="FFFFFF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19" name="Rectangle 83"/>
            <p:cNvSpPr>
              <a:spLocks noChangeArrowheads="1"/>
            </p:cNvSpPr>
            <p:nvPr/>
          </p:nvSpPr>
          <p:spPr bwMode="auto">
            <a:xfrm>
              <a:off x="3163" y="1228"/>
              <a:ext cx="42" cy="44"/>
            </a:xfrm>
            <a:prstGeom prst="rect">
              <a:avLst/>
            </a:prstGeom>
            <a:solidFill>
              <a:srgbClr val="FFFFFF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20" name="Rectangle 84"/>
            <p:cNvSpPr>
              <a:spLocks noChangeArrowheads="1"/>
            </p:cNvSpPr>
            <p:nvPr/>
          </p:nvSpPr>
          <p:spPr bwMode="auto">
            <a:xfrm>
              <a:off x="3244" y="1103"/>
              <a:ext cx="41" cy="45"/>
            </a:xfrm>
            <a:prstGeom prst="rect">
              <a:avLst/>
            </a:prstGeom>
            <a:solidFill>
              <a:srgbClr val="FFFFFF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21" name="Rectangle 85"/>
            <p:cNvSpPr>
              <a:spLocks noChangeArrowheads="1"/>
            </p:cNvSpPr>
            <p:nvPr/>
          </p:nvSpPr>
          <p:spPr bwMode="auto">
            <a:xfrm>
              <a:off x="3493" y="1236"/>
              <a:ext cx="42" cy="45"/>
            </a:xfrm>
            <a:prstGeom prst="rect">
              <a:avLst/>
            </a:prstGeom>
            <a:solidFill>
              <a:srgbClr val="FFFFFF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22" name="Rectangle 86"/>
            <p:cNvSpPr>
              <a:spLocks noChangeArrowheads="1"/>
            </p:cNvSpPr>
            <p:nvPr/>
          </p:nvSpPr>
          <p:spPr bwMode="auto">
            <a:xfrm>
              <a:off x="3968" y="1170"/>
              <a:ext cx="42" cy="44"/>
            </a:xfrm>
            <a:prstGeom prst="rect">
              <a:avLst/>
            </a:prstGeom>
            <a:solidFill>
              <a:srgbClr val="FFFFFF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23" name="Rectangle 87"/>
            <p:cNvSpPr>
              <a:spLocks noChangeArrowheads="1"/>
            </p:cNvSpPr>
            <p:nvPr/>
          </p:nvSpPr>
          <p:spPr bwMode="auto">
            <a:xfrm>
              <a:off x="2965" y="2103"/>
              <a:ext cx="3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Arial" charset="0"/>
                </a:rPr>
                <a:t>0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14424" name="Rectangle 88"/>
            <p:cNvSpPr>
              <a:spLocks noChangeArrowheads="1"/>
            </p:cNvSpPr>
            <p:nvPr/>
          </p:nvSpPr>
          <p:spPr bwMode="auto">
            <a:xfrm>
              <a:off x="2936" y="1987"/>
              <a:ext cx="7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Arial" charset="0"/>
                </a:rPr>
                <a:t>20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14425" name="Rectangle 89"/>
            <p:cNvSpPr>
              <a:spLocks noChangeArrowheads="1"/>
            </p:cNvSpPr>
            <p:nvPr/>
          </p:nvSpPr>
          <p:spPr bwMode="auto">
            <a:xfrm>
              <a:off x="2936" y="1872"/>
              <a:ext cx="7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Arial" charset="0"/>
                </a:rPr>
                <a:t>40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14426" name="Rectangle 90"/>
            <p:cNvSpPr>
              <a:spLocks noChangeArrowheads="1"/>
            </p:cNvSpPr>
            <p:nvPr/>
          </p:nvSpPr>
          <p:spPr bwMode="auto">
            <a:xfrm>
              <a:off x="2936" y="1757"/>
              <a:ext cx="7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Arial" charset="0"/>
                </a:rPr>
                <a:t>60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14427" name="Rectangle 91"/>
            <p:cNvSpPr>
              <a:spLocks noChangeArrowheads="1"/>
            </p:cNvSpPr>
            <p:nvPr/>
          </p:nvSpPr>
          <p:spPr bwMode="auto">
            <a:xfrm>
              <a:off x="2936" y="1642"/>
              <a:ext cx="7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Arial" charset="0"/>
                </a:rPr>
                <a:t>80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14428" name="Rectangle 92"/>
            <p:cNvSpPr>
              <a:spLocks noChangeArrowheads="1"/>
            </p:cNvSpPr>
            <p:nvPr/>
          </p:nvSpPr>
          <p:spPr bwMode="auto">
            <a:xfrm>
              <a:off x="2906" y="1526"/>
              <a:ext cx="108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Arial" charset="0"/>
                </a:rPr>
                <a:t>100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14429" name="Rectangle 93"/>
            <p:cNvSpPr>
              <a:spLocks noChangeArrowheads="1"/>
            </p:cNvSpPr>
            <p:nvPr/>
          </p:nvSpPr>
          <p:spPr bwMode="auto">
            <a:xfrm>
              <a:off x="2906" y="1407"/>
              <a:ext cx="108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Arial" charset="0"/>
                </a:rPr>
                <a:t>120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14430" name="Rectangle 94"/>
            <p:cNvSpPr>
              <a:spLocks noChangeArrowheads="1"/>
            </p:cNvSpPr>
            <p:nvPr/>
          </p:nvSpPr>
          <p:spPr bwMode="auto">
            <a:xfrm>
              <a:off x="2906" y="1291"/>
              <a:ext cx="108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Arial" charset="0"/>
                </a:rPr>
                <a:t>140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14431" name="Rectangle 95"/>
            <p:cNvSpPr>
              <a:spLocks noChangeArrowheads="1"/>
            </p:cNvSpPr>
            <p:nvPr/>
          </p:nvSpPr>
          <p:spPr bwMode="auto">
            <a:xfrm>
              <a:off x="2906" y="1176"/>
              <a:ext cx="108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Arial" charset="0"/>
                </a:rPr>
                <a:t>160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14432" name="Rectangle 96"/>
            <p:cNvSpPr>
              <a:spLocks noChangeArrowheads="1"/>
            </p:cNvSpPr>
            <p:nvPr/>
          </p:nvSpPr>
          <p:spPr bwMode="auto">
            <a:xfrm>
              <a:off x="2906" y="1061"/>
              <a:ext cx="108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Arial" charset="0"/>
                </a:rPr>
                <a:t>180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14433" name="Rectangle 97"/>
            <p:cNvSpPr>
              <a:spLocks noChangeArrowheads="1"/>
            </p:cNvSpPr>
            <p:nvPr/>
          </p:nvSpPr>
          <p:spPr bwMode="auto">
            <a:xfrm>
              <a:off x="2906" y="946"/>
              <a:ext cx="108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Arial" charset="0"/>
                </a:rPr>
                <a:t>200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14434" name="Rectangle 98"/>
            <p:cNvSpPr>
              <a:spLocks noChangeArrowheads="1"/>
            </p:cNvSpPr>
            <p:nvPr/>
          </p:nvSpPr>
          <p:spPr bwMode="auto">
            <a:xfrm>
              <a:off x="3025" y="2187"/>
              <a:ext cx="3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Arial" charset="0"/>
                </a:rPr>
                <a:t>0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14435" name="Rectangle 99"/>
            <p:cNvSpPr>
              <a:spLocks noChangeArrowheads="1"/>
            </p:cNvSpPr>
            <p:nvPr/>
          </p:nvSpPr>
          <p:spPr bwMode="auto">
            <a:xfrm>
              <a:off x="3325" y="2187"/>
              <a:ext cx="108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Arial" charset="0"/>
                </a:rPr>
                <a:t>100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14436" name="Rectangle 100"/>
            <p:cNvSpPr>
              <a:spLocks noChangeArrowheads="1"/>
            </p:cNvSpPr>
            <p:nvPr/>
          </p:nvSpPr>
          <p:spPr bwMode="auto">
            <a:xfrm>
              <a:off x="3652" y="2187"/>
              <a:ext cx="108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Arial" charset="0"/>
                </a:rPr>
                <a:t>200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14437" name="Rectangle 101"/>
            <p:cNvSpPr>
              <a:spLocks noChangeArrowheads="1"/>
            </p:cNvSpPr>
            <p:nvPr/>
          </p:nvSpPr>
          <p:spPr bwMode="auto">
            <a:xfrm>
              <a:off x="3982" y="2187"/>
              <a:ext cx="108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Arial" charset="0"/>
                </a:rPr>
                <a:t>300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14438" name="Rectangle 102"/>
            <p:cNvSpPr>
              <a:spLocks noChangeArrowheads="1"/>
            </p:cNvSpPr>
            <p:nvPr/>
          </p:nvSpPr>
          <p:spPr bwMode="auto">
            <a:xfrm>
              <a:off x="3258" y="2289"/>
              <a:ext cx="64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Arial" charset="0"/>
                </a:rPr>
                <a:t>Hours after inoculation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14440" name="Rectangle 104"/>
            <p:cNvSpPr>
              <a:spLocks noChangeArrowheads="1"/>
            </p:cNvSpPr>
            <p:nvPr/>
          </p:nvSpPr>
          <p:spPr bwMode="auto">
            <a:xfrm rot="16200000">
              <a:off x="2661" y="1499"/>
              <a:ext cx="38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Arial" charset="0"/>
                </a:rPr>
                <a:t>% expression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14441" name="Text Box 105"/>
            <p:cNvSpPr txBox="1">
              <a:spLocks noChangeArrowheads="1"/>
            </p:cNvSpPr>
            <p:nvPr/>
          </p:nvSpPr>
          <p:spPr bwMode="auto">
            <a:xfrm>
              <a:off x="1536" y="204"/>
              <a:ext cx="2711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3200" b="1">
                  <a:latin typeface="Times New Roman" charset="0"/>
                </a:rPr>
                <a:t>Cytokine mRNA </a:t>
              </a:r>
              <a:r>
                <a:rPr lang="en-GB" sz="3200" b="1" i="1">
                  <a:latin typeface="Times New Roman" charset="0"/>
                </a:rPr>
                <a:t>in vivo</a:t>
              </a:r>
              <a:endParaRPr lang="en-GB" sz="3200">
                <a:latin typeface="Times New Roman" charset="0"/>
              </a:endParaRPr>
            </a:p>
          </p:txBody>
        </p:sp>
        <p:sp>
          <p:nvSpPr>
            <p:cNvPr id="14442" name="Text Box 106"/>
            <p:cNvSpPr txBox="1">
              <a:spLocks noChangeArrowheads="1"/>
            </p:cNvSpPr>
            <p:nvPr/>
          </p:nvSpPr>
          <p:spPr bwMode="auto">
            <a:xfrm>
              <a:off x="725" y="2816"/>
              <a:ext cx="765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800" b="1">
                  <a:latin typeface="Times New Roman" charset="0"/>
                </a:rPr>
                <a:t>IFN-</a:t>
              </a:r>
              <a:r>
                <a:rPr lang="en-GB" sz="2800" b="1">
                  <a:latin typeface="Symbol" charset="0"/>
                </a:rPr>
                <a:t>g</a:t>
              </a:r>
              <a:r>
                <a:rPr lang="en-GB">
                  <a:latin typeface="Times New Roman" charset="0"/>
                </a:rPr>
                <a:t>  </a:t>
              </a:r>
            </a:p>
          </p:txBody>
        </p:sp>
        <p:sp>
          <p:nvSpPr>
            <p:cNvPr id="14443" name="Line 107"/>
            <p:cNvSpPr>
              <a:spLocks noChangeShapeType="1"/>
            </p:cNvSpPr>
            <p:nvPr/>
          </p:nvSpPr>
          <p:spPr bwMode="auto">
            <a:xfrm>
              <a:off x="1460" y="2998"/>
              <a:ext cx="341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44" name="Text Box 108"/>
            <p:cNvSpPr txBox="1">
              <a:spLocks noChangeArrowheads="1"/>
            </p:cNvSpPr>
            <p:nvPr/>
          </p:nvSpPr>
          <p:spPr bwMode="auto">
            <a:xfrm>
              <a:off x="1920" y="2832"/>
              <a:ext cx="119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>
                  <a:latin typeface="Times New Roman" charset="0"/>
                </a:rPr>
                <a:t>Th1 response </a:t>
              </a:r>
            </a:p>
          </p:txBody>
        </p:sp>
        <p:sp>
          <p:nvSpPr>
            <p:cNvPr id="14445" name="Line 109"/>
            <p:cNvSpPr>
              <a:spLocks noChangeShapeType="1"/>
            </p:cNvSpPr>
            <p:nvPr/>
          </p:nvSpPr>
          <p:spPr bwMode="auto">
            <a:xfrm>
              <a:off x="2996" y="2998"/>
              <a:ext cx="341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46" name="Text Box 110"/>
            <p:cNvSpPr txBox="1">
              <a:spLocks noChangeArrowheads="1"/>
            </p:cNvSpPr>
            <p:nvPr/>
          </p:nvSpPr>
          <p:spPr bwMode="auto">
            <a:xfrm>
              <a:off x="3413" y="2832"/>
              <a:ext cx="1574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>
                  <a:latin typeface="Times New Roman" charset="0"/>
                </a:rPr>
                <a:t>Cellular immunity </a:t>
              </a:r>
            </a:p>
            <a:p>
              <a:r>
                <a:rPr lang="en-GB">
                  <a:latin typeface="Times New Roman" charset="0"/>
                </a:rPr>
                <a:t>&amp; IgG2a</a:t>
              </a:r>
            </a:p>
          </p:txBody>
        </p:sp>
        <p:sp>
          <p:nvSpPr>
            <p:cNvPr id="14447" name="Line 111"/>
            <p:cNvSpPr>
              <a:spLocks noChangeShapeType="1"/>
            </p:cNvSpPr>
            <p:nvPr/>
          </p:nvSpPr>
          <p:spPr bwMode="auto">
            <a:xfrm>
              <a:off x="3072" y="1536"/>
              <a:ext cx="939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48" name="Text Box 112"/>
            <p:cNvSpPr txBox="1">
              <a:spLocks noChangeArrowheads="1"/>
            </p:cNvSpPr>
            <p:nvPr/>
          </p:nvSpPr>
          <p:spPr bwMode="auto">
            <a:xfrm>
              <a:off x="3831" y="883"/>
              <a:ext cx="49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000">
                  <a:solidFill>
                    <a:srgbClr val="000000"/>
                  </a:solidFill>
                  <a:latin typeface="Times New Roman" charset="0"/>
                </a:rPr>
                <a:t>IFN-</a:t>
              </a:r>
              <a:r>
                <a:rPr lang="en-GB" sz="2000">
                  <a:solidFill>
                    <a:srgbClr val="000000"/>
                  </a:solidFill>
                  <a:latin typeface="Symbol" charset="0"/>
                </a:rPr>
                <a:t>g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14449" name="Text Box 113"/>
            <p:cNvSpPr txBox="1">
              <a:spLocks noChangeArrowheads="1"/>
            </p:cNvSpPr>
            <p:nvPr/>
          </p:nvSpPr>
          <p:spPr bwMode="auto">
            <a:xfrm>
              <a:off x="3916" y="1574"/>
              <a:ext cx="57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000">
                  <a:solidFill>
                    <a:srgbClr val="000000"/>
                  </a:solidFill>
                  <a:latin typeface="Times New Roman" charset="0"/>
                </a:rPr>
                <a:t>TNF-</a:t>
              </a:r>
              <a:r>
                <a:rPr lang="en-GB" sz="2000">
                  <a:solidFill>
                    <a:srgbClr val="000000"/>
                  </a:solidFill>
                  <a:latin typeface="Symbol" charset="0"/>
                </a:rPr>
                <a:t>a</a:t>
              </a:r>
              <a:endParaRPr lang="en-GB">
                <a:latin typeface="Times New Roman" charset="0"/>
              </a:endParaRPr>
            </a:p>
          </p:txBody>
        </p:sp>
      </p:grpSp>
      <p:sp>
        <p:nvSpPr>
          <p:cNvPr id="14451" name="Text Box 115"/>
          <p:cNvSpPr txBox="1">
            <a:spLocks noChangeArrowheads="1"/>
          </p:cNvSpPr>
          <p:nvPr/>
        </p:nvSpPr>
        <p:spPr bwMode="auto">
          <a:xfrm>
            <a:off x="811213" y="381000"/>
            <a:ext cx="30241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/>
              <a:t>1) Immune Stimulation</a:t>
            </a:r>
          </a:p>
        </p:txBody>
      </p:sp>
    </p:spTree>
    <p:extLst>
      <p:ext uri="{BB962C8B-B14F-4D97-AF65-F5344CB8AC3E}">
        <p14:creationId xmlns:p14="http://schemas.microsoft.com/office/powerpoint/2010/main" val="36548138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3025398" y="1902374"/>
            <a:ext cx="877303" cy="247517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17705" y="4972"/>
            <a:ext cx="7783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Evidence for Innate Immunity and Induction by Non-Recombinant Spores carrying no antigen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7556" y="723524"/>
            <a:ext cx="2205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1. </a:t>
            </a:r>
            <a:r>
              <a:rPr lang="en-US" i="1" dirty="0" smtClean="0">
                <a:solidFill>
                  <a:srgbClr val="FF0000"/>
                </a:solidFill>
              </a:rPr>
              <a:t>C. </a:t>
            </a:r>
            <a:r>
              <a:rPr lang="en-US" i="1" dirty="0" err="1" smtClean="0">
                <a:solidFill>
                  <a:srgbClr val="FF0000"/>
                </a:solidFill>
              </a:rPr>
              <a:t>difficile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infection 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594249" y="1770056"/>
            <a:ext cx="3085034" cy="2703898"/>
            <a:chOff x="4432301" y="1529434"/>
            <a:chExt cx="3180560" cy="2830213"/>
          </a:xfrm>
        </p:grpSpPr>
        <p:pic>
          <p:nvPicPr>
            <p:cNvPr id="5" name="Picture 4" descr="1 - used - ANNAplus IPSurvival after immunisation.pdf"/>
            <p:cNvPicPr>
              <a:picLocks noChangeAspect="1"/>
            </p:cNvPicPr>
            <p:nvPr/>
          </p:nvPicPr>
          <p:blipFill>
            <a:blip r:embed="rId2"/>
            <a:srcRect l="11033" t="6639" b="17220"/>
            <a:stretch>
              <a:fillRect/>
            </a:stretch>
          </p:blipFill>
          <p:spPr>
            <a:xfrm>
              <a:off x="4876800" y="1667933"/>
              <a:ext cx="2726267" cy="225493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984312" y="1529434"/>
              <a:ext cx="4445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o.g.</a:t>
              </a:r>
              <a:endParaRPr lang="en-US" sz="8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167033" y="1543277"/>
              <a:ext cx="35983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i.p.</a:t>
              </a:r>
              <a:endParaRPr lang="en-US" sz="8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432301" y="1758721"/>
              <a:ext cx="596899" cy="216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Day 15</a:t>
              </a:r>
              <a:endParaRPr lang="en-US" sz="8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636279" y="2042807"/>
              <a:ext cx="85513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60</a:t>
              </a:r>
              <a:endParaRPr lang="en-US" sz="8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636279" y="2895599"/>
              <a:ext cx="7112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50</a:t>
              </a:r>
              <a:endParaRPr lang="en-US" sz="8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36279" y="3758741"/>
              <a:ext cx="39292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40</a:t>
              </a:r>
              <a:endParaRPr lang="en-US" sz="800" dirty="0"/>
            </a:p>
          </p:txBody>
        </p:sp>
        <p:sp>
          <p:nvSpPr>
            <p:cNvPr id="12" name="TextBox 11"/>
            <p:cNvSpPr txBox="1"/>
            <p:nvPr/>
          </p:nvSpPr>
          <p:spPr>
            <a:xfrm rot="16200000">
              <a:off x="3642792" y="2813490"/>
              <a:ext cx="1900765" cy="22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Survival after infection (hours)</a:t>
              </a:r>
              <a:endParaRPr lang="en-US" sz="8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890501" y="3897982"/>
              <a:ext cx="56626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Naive</a:t>
              </a:r>
              <a:endParaRPr lang="en-US" sz="8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342966" y="3887865"/>
              <a:ext cx="56626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PY79</a:t>
              </a:r>
              <a:endParaRPr lang="en-US" sz="8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722965" y="3887865"/>
              <a:ext cx="6143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rA26-39</a:t>
              </a:r>
            </a:p>
            <a:p>
              <a:r>
                <a:rPr lang="en-US" sz="800" dirty="0" smtClean="0"/>
                <a:t>     +         rB15-24</a:t>
              </a:r>
              <a:endParaRPr lang="en-US" sz="8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206562" y="3897982"/>
              <a:ext cx="56626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PP108</a:t>
              </a:r>
              <a:endParaRPr lang="en-US" sz="8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626167" y="3897982"/>
              <a:ext cx="56626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PP142</a:t>
              </a:r>
              <a:endParaRPr lang="en-US" sz="8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026831" y="3897982"/>
              <a:ext cx="5860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rA26-39</a:t>
              </a:r>
            </a:p>
            <a:p>
              <a:r>
                <a:rPr lang="en-US" sz="800" dirty="0" smtClean="0"/>
                <a:t>     +         rB15-24</a:t>
              </a:r>
              <a:endParaRPr lang="en-US" sz="800" dirty="0"/>
            </a:p>
          </p:txBody>
        </p:sp>
      </p:grp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6228C-D443-834A-85BC-AA23995CAFCD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92113" y="4992688"/>
            <a:ext cx="835356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Vaccination experiment</a:t>
            </a:r>
          </a:p>
          <a:p>
            <a:endParaRPr lang="en-US" dirty="0"/>
          </a:p>
          <a:p>
            <a:r>
              <a:rPr lang="en-US" dirty="0" smtClean="0"/>
              <a:t>Shaded box shows increased survival of hamsters pre-dosed with </a:t>
            </a:r>
            <a:r>
              <a:rPr lang="en-US" i="1" dirty="0" smtClean="0"/>
              <a:t>B. </a:t>
            </a:r>
            <a:r>
              <a:rPr lang="en-US" i="1" dirty="0" err="1" smtClean="0"/>
              <a:t>subtilis</a:t>
            </a:r>
            <a:r>
              <a:rPr lang="en-US" i="1" dirty="0" smtClean="0"/>
              <a:t> </a:t>
            </a:r>
            <a:r>
              <a:rPr lang="en-US" dirty="0" smtClean="0"/>
              <a:t>PY79 spores</a:t>
            </a:r>
          </a:p>
          <a:p>
            <a:r>
              <a:rPr lang="en-US" dirty="0"/>
              <a:t>a</a:t>
            </a:r>
            <a:r>
              <a:rPr lang="en-US" dirty="0" smtClean="0"/>
              <a:t>nd then challenged with </a:t>
            </a:r>
            <a:r>
              <a:rPr lang="en-US" i="1" dirty="0" smtClean="0"/>
              <a:t>C. </a:t>
            </a:r>
            <a:r>
              <a:rPr lang="en-US" i="1" dirty="0" err="1" smtClean="0"/>
              <a:t>difficile</a:t>
            </a:r>
            <a:endParaRPr lang="en-US" i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599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884" y="2002337"/>
            <a:ext cx="2261353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662" y="2002337"/>
            <a:ext cx="2135484" cy="216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24" name="Picture 4" descr="#200LB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03" y="2002337"/>
            <a:ext cx="2109787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015" y="1959474"/>
            <a:ext cx="2229691" cy="219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9234" y="1596278"/>
            <a:ext cx="85044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  Plate colony                             Phase Microscopy                  Electron microscopy                   Atomic Force microscopy      </a:t>
            </a:r>
            <a:r>
              <a:rPr lang="en-US" sz="1600" dirty="0" smtClean="0"/>
              <a:t>	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095305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4543" y="4356938"/>
            <a:ext cx="84925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 this study the spores were delivered via the intra-peritoneal (</a:t>
            </a:r>
            <a:r>
              <a:rPr lang="en-GB" dirty="0" err="1"/>
              <a:t>i.p</a:t>
            </a:r>
            <a:r>
              <a:rPr lang="en-GB" dirty="0"/>
              <a:t>.) route to provide protection against an </a:t>
            </a:r>
            <a:r>
              <a:rPr lang="en-GB" dirty="0" err="1"/>
              <a:t>i.p</a:t>
            </a:r>
            <a:r>
              <a:rPr lang="en-GB" dirty="0"/>
              <a:t>. challenge with </a:t>
            </a:r>
            <a:r>
              <a:rPr lang="en-GB" i="1" dirty="0"/>
              <a:t>B. </a:t>
            </a:r>
            <a:r>
              <a:rPr lang="en-GB" i="1" dirty="0" err="1"/>
              <a:t>anthracis</a:t>
            </a:r>
            <a:r>
              <a:rPr lang="en-GB" dirty="0"/>
              <a:t> STI spores</a:t>
            </a:r>
            <a:r>
              <a:rPr lang="en-GB" i="1" dirty="0"/>
              <a:t>. </a:t>
            </a:r>
            <a:r>
              <a:rPr lang="en-GB" dirty="0"/>
              <a:t> The spores were administered to mice 48h and 24h prior to challenge with </a:t>
            </a:r>
            <a:r>
              <a:rPr lang="en-GB" i="1" dirty="0"/>
              <a:t>B. </a:t>
            </a:r>
            <a:r>
              <a:rPr lang="en-GB" i="1" dirty="0" err="1"/>
              <a:t>anthracis</a:t>
            </a:r>
            <a:r>
              <a:rPr lang="en-GB" i="1" dirty="0"/>
              <a:t> </a:t>
            </a:r>
            <a:r>
              <a:rPr lang="en-GB" dirty="0"/>
              <a:t>(</a:t>
            </a:r>
            <a:r>
              <a:rPr lang="en-GB" dirty="0" err="1"/>
              <a:t>approx</a:t>
            </a:r>
            <a:r>
              <a:rPr lang="en-GB" dirty="0"/>
              <a:t> 100 MLD) and protection afforded against anthrax was monitored. Results showed that pre-exposure administration of the </a:t>
            </a:r>
            <a:r>
              <a:rPr lang="en-GB" i="1" dirty="0"/>
              <a:t>B. </a:t>
            </a:r>
            <a:r>
              <a:rPr lang="en-GB" i="1" dirty="0" err="1"/>
              <a:t>subtilis</a:t>
            </a:r>
            <a:r>
              <a:rPr lang="en-GB" i="1" dirty="0"/>
              <a:t> </a:t>
            </a:r>
            <a:r>
              <a:rPr lang="en-GB" dirty="0"/>
              <a:t>spores was able to provide partial protection against anthrax infection in mice </a:t>
            </a:r>
            <a:r>
              <a:rPr lang="en-GB" dirty="0" smtClean="0"/>
              <a:t>(</a:t>
            </a:r>
            <a:r>
              <a:rPr lang="en-GB" dirty="0" err="1" smtClean="0"/>
              <a:t>expt</a:t>
            </a:r>
            <a:r>
              <a:rPr lang="en-GB" dirty="0" smtClean="0"/>
              <a:t> done at </a:t>
            </a:r>
            <a:r>
              <a:rPr lang="en-GB" dirty="0" err="1" smtClean="0"/>
              <a:t>Porton</a:t>
            </a:r>
            <a:r>
              <a:rPr lang="en-GB" dirty="0" smtClean="0"/>
              <a:t> Down). </a:t>
            </a:r>
            <a:endParaRPr lang="en-GB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600" y="686638"/>
            <a:ext cx="5041900" cy="36703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6228C-D443-834A-85BC-AA23995CAFCD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55625" y="109022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2. Anthrax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4693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154975" y="2832962"/>
            <a:ext cx="6742503" cy="3009907"/>
            <a:chOff x="1155334" y="322877"/>
            <a:chExt cx="6742503" cy="3009907"/>
          </a:xfrm>
        </p:grpSpPr>
        <p:sp>
          <p:nvSpPr>
            <p:cNvPr id="3" name="TextBox 2"/>
            <p:cNvSpPr txBox="1"/>
            <p:nvPr/>
          </p:nvSpPr>
          <p:spPr>
            <a:xfrm>
              <a:off x="1155334" y="692696"/>
              <a:ext cx="11941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Survival rates</a:t>
              </a:r>
              <a:endParaRPr lang="en-US" sz="1200" b="1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2738417" y="322877"/>
              <a:ext cx="4122127" cy="3009907"/>
              <a:chOff x="2738417" y="322877"/>
              <a:chExt cx="4122127" cy="3009907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>
                <a:off x="3332152" y="453682"/>
                <a:ext cx="0" cy="2412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3252829" y="2853511"/>
                <a:ext cx="3456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3571544" y="2857703"/>
                <a:ext cx="0" cy="72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4768504" y="2857703"/>
                <a:ext cx="0" cy="72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3810936" y="2857703"/>
                <a:ext cx="0" cy="72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5247288" y="2857703"/>
                <a:ext cx="0" cy="72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4050328" y="2857703"/>
                <a:ext cx="0" cy="72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5007896" y="2857703"/>
                <a:ext cx="0" cy="72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4289720" y="2857703"/>
                <a:ext cx="0" cy="72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5486680" y="2857703"/>
                <a:ext cx="0" cy="72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6204856" y="2857703"/>
                <a:ext cx="0" cy="72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5965464" y="2857703"/>
                <a:ext cx="0" cy="72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4529112" y="2857703"/>
                <a:ext cx="0" cy="72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5726072" y="2857703"/>
                <a:ext cx="0" cy="72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6444248" y="2857703"/>
                <a:ext cx="0" cy="72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6683640" y="2857703"/>
                <a:ext cx="0" cy="72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129"/>
              <p:cNvSpPr txBox="1"/>
              <p:nvPr/>
            </p:nvSpPr>
            <p:spPr>
              <a:xfrm>
                <a:off x="3439711" y="2910653"/>
                <a:ext cx="26321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5pPr>
                <a:lvl6pPr marL="22860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6pPr>
                <a:lvl7pPr marL="27432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7pPr>
                <a:lvl8pPr marL="32004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8pPr>
                <a:lvl9pPr marL="36576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9pPr>
              </a:lstStyle>
              <a:p>
                <a:r>
                  <a:rPr lang="en-US" altLang="ko-KR" sz="1100" b="1" dirty="0" smtClean="0"/>
                  <a:t>1</a:t>
                </a:r>
                <a:endParaRPr lang="ko-KR" altLang="en-US" sz="1100" b="1" dirty="0"/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>
                <a:off x="3332152" y="2838653"/>
                <a:ext cx="0" cy="72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131"/>
              <p:cNvSpPr txBox="1"/>
              <p:nvPr/>
            </p:nvSpPr>
            <p:spPr>
              <a:xfrm>
                <a:off x="3683102" y="2910653"/>
                <a:ext cx="26321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5pPr>
                <a:lvl6pPr marL="22860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6pPr>
                <a:lvl7pPr marL="27432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7pPr>
                <a:lvl8pPr marL="32004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8pPr>
                <a:lvl9pPr marL="36576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9pPr>
              </a:lstStyle>
              <a:p>
                <a:r>
                  <a:rPr lang="en-US" altLang="ko-KR" sz="1100" b="1" dirty="0" smtClean="0"/>
                  <a:t>2</a:t>
                </a:r>
                <a:endParaRPr lang="ko-KR" altLang="en-US" sz="1100" b="1" dirty="0"/>
              </a:p>
            </p:txBody>
          </p:sp>
          <p:sp>
            <p:nvSpPr>
              <p:cNvPr id="34" name="TextBox 132"/>
              <p:cNvSpPr txBox="1"/>
              <p:nvPr/>
            </p:nvSpPr>
            <p:spPr>
              <a:xfrm>
                <a:off x="3923509" y="2910653"/>
                <a:ext cx="26321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5pPr>
                <a:lvl6pPr marL="22860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6pPr>
                <a:lvl7pPr marL="27432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7pPr>
                <a:lvl8pPr marL="32004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8pPr>
                <a:lvl9pPr marL="36576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9pPr>
              </a:lstStyle>
              <a:p>
                <a:r>
                  <a:rPr lang="en-US" altLang="ko-KR" sz="1100" b="1" dirty="0" smtClean="0"/>
                  <a:t>3</a:t>
                </a:r>
                <a:endParaRPr lang="ko-KR" altLang="en-US" sz="1100" b="1" dirty="0"/>
              </a:p>
            </p:txBody>
          </p:sp>
          <p:sp>
            <p:nvSpPr>
              <p:cNvPr id="35" name="TextBox 133"/>
              <p:cNvSpPr txBox="1"/>
              <p:nvPr/>
            </p:nvSpPr>
            <p:spPr>
              <a:xfrm>
                <a:off x="4158583" y="2910653"/>
                <a:ext cx="26321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5pPr>
                <a:lvl6pPr marL="22860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6pPr>
                <a:lvl7pPr marL="27432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7pPr>
                <a:lvl8pPr marL="32004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8pPr>
                <a:lvl9pPr marL="36576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9pPr>
              </a:lstStyle>
              <a:p>
                <a:r>
                  <a:rPr lang="en-US" altLang="ko-KR" sz="1100" b="1" dirty="0" smtClean="0"/>
                  <a:t>4</a:t>
                </a:r>
                <a:endParaRPr lang="ko-KR" altLang="en-US" sz="1100" b="1" dirty="0"/>
              </a:p>
            </p:txBody>
          </p:sp>
          <p:sp>
            <p:nvSpPr>
              <p:cNvPr id="36" name="TextBox 134"/>
              <p:cNvSpPr txBox="1"/>
              <p:nvPr/>
            </p:nvSpPr>
            <p:spPr>
              <a:xfrm>
                <a:off x="4398990" y="2920178"/>
                <a:ext cx="26321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5pPr>
                <a:lvl6pPr marL="22860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6pPr>
                <a:lvl7pPr marL="27432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7pPr>
                <a:lvl8pPr marL="32004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8pPr>
                <a:lvl9pPr marL="36576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9pPr>
              </a:lstStyle>
              <a:p>
                <a:r>
                  <a:rPr lang="en-US" altLang="ko-KR" sz="1100" b="1" dirty="0" smtClean="0"/>
                  <a:t>5</a:t>
                </a:r>
                <a:endParaRPr lang="ko-KR" altLang="en-US" sz="1100" b="1" dirty="0"/>
              </a:p>
            </p:txBody>
          </p:sp>
          <p:sp>
            <p:nvSpPr>
              <p:cNvPr id="37" name="TextBox 135"/>
              <p:cNvSpPr txBox="1"/>
              <p:nvPr/>
            </p:nvSpPr>
            <p:spPr>
              <a:xfrm>
                <a:off x="4634064" y="2910653"/>
                <a:ext cx="26321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5pPr>
                <a:lvl6pPr marL="22860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6pPr>
                <a:lvl7pPr marL="27432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7pPr>
                <a:lvl8pPr marL="32004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8pPr>
                <a:lvl9pPr marL="36576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9pPr>
              </a:lstStyle>
              <a:p>
                <a:r>
                  <a:rPr lang="en-US" altLang="ko-KR" sz="1100" b="1" dirty="0" smtClean="0"/>
                  <a:t>6</a:t>
                </a:r>
                <a:endParaRPr lang="ko-KR" altLang="en-US" sz="1100" b="1" dirty="0"/>
              </a:p>
            </p:txBody>
          </p:sp>
          <p:sp>
            <p:nvSpPr>
              <p:cNvPr id="38" name="TextBox 136"/>
              <p:cNvSpPr txBox="1"/>
              <p:nvPr/>
            </p:nvSpPr>
            <p:spPr>
              <a:xfrm>
                <a:off x="4882855" y="2910653"/>
                <a:ext cx="26321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5pPr>
                <a:lvl6pPr marL="22860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6pPr>
                <a:lvl7pPr marL="27432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7pPr>
                <a:lvl8pPr marL="32004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8pPr>
                <a:lvl9pPr marL="36576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9pPr>
              </a:lstStyle>
              <a:p>
                <a:r>
                  <a:rPr lang="en-US" altLang="ko-KR" sz="1100" b="1" dirty="0"/>
                  <a:t>7</a:t>
                </a:r>
                <a:endParaRPr lang="ko-KR" altLang="en-US" sz="1100" b="1" dirty="0"/>
              </a:p>
            </p:txBody>
          </p:sp>
          <p:sp>
            <p:nvSpPr>
              <p:cNvPr id="39" name="TextBox 137"/>
              <p:cNvSpPr txBox="1"/>
              <p:nvPr/>
            </p:nvSpPr>
            <p:spPr>
              <a:xfrm>
                <a:off x="5123262" y="2910653"/>
                <a:ext cx="26321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5pPr>
                <a:lvl6pPr marL="22860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6pPr>
                <a:lvl7pPr marL="27432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7pPr>
                <a:lvl8pPr marL="32004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8pPr>
                <a:lvl9pPr marL="36576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9pPr>
              </a:lstStyle>
              <a:p>
                <a:r>
                  <a:rPr lang="en-US" altLang="ko-KR" sz="1100" b="1" dirty="0" smtClean="0"/>
                  <a:t>8</a:t>
                </a:r>
                <a:endParaRPr lang="ko-KR" altLang="en-US" sz="1100" b="1" dirty="0"/>
              </a:p>
            </p:txBody>
          </p:sp>
          <p:sp>
            <p:nvSpPr>
              <p:cNvPr id="40" name="TextBox 138"/>
              <p:cNvSpPr txBox="1"/>
              <p:nvPr/>
            </p:nvSpPr>
            <p:spPr>
              <a:xfrm>
                <a:off x="5354144" y="2910653"/>
                <a:ext cx="26321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5pPr>
                <a:lvl6pPr marL="22860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6pPr>
                <a:lvl7pPr marL="27432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7pPr>
                <a:lvl8pPr marL="32004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8pPr>
                <a:lvl9pPr marL="36576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9pPr>
              </a:lstStyle>
              <a:p>
                <a:r>
                  <a:rPr lang="en-US" altLang="ko-KR" sz="1100" b="1" dirty="0" smtClean="0"/>
                  <a:t>9</a:t>
                </a:r>
                <a:endParaRPr lang="ko-KR" altLang="en-US" sz="1100" b="1" dirty="0"/>
              </a:p>
            </p:txBody>
          </p:sp>
          <p:sp>
            <p:nvSpPr>
              <p:cNvPr id="41" name="TextBox 139"/>
              <p:cNvSpPr txBox="1"/>
              <p:nvPr/>
            </p:nvSpPr>
            <p:spPr>
              <a:xfrm>
                <a:off x="5558297" y="2910653"/>
                <a:ext cx="34176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5pPr>
                <a:lvl6pPr marL="22860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6pPr>
                <a:lvl7pPr marL="27432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7pPr>
                <a:lvl8pPr marL="32004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8pPr>
                <a:lvl9pPr marL="36576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9pPr>
              </a:lstStyle>
              <a:p>
                <a:r>
                  <a:rPr lang="en-US" altLang="ko-KR" sz="1100" b="1" dirty="0" smtClean="0"/>
                  <a:t>10</a:t>
                </a:r>
                <a:endParaRPr lang="ko-KR" altLang="en-US" sz="1100" b="1" dirty="0"/>
              </a:p>
            </p:txBody>
          </p:sp>
          <p:sp>
            <p:nvSpPr>
              <p:cNvPr id="42" name="TextBox 140"/>
              <p:cNvSpPr txBox="1"/>
              <p:nvPr/>
            </p:nvSpPr>
            <p:spPr>
              <a:xfrm>
                <a:off x="5793371" y="2910653"/>
                <a:ext cx="34176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5pPr>
                <a:lvl6pPr marL="22860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6pPr>
                <a:lvl7pPr marL="27432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7pPr>
                <a:lvl8pPr marL="32004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8pPr>
                <a:lvl9pPr marL="36576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9pPr>
              </a:lstStyle>
              <a:p>
                <a:r>
                  <a:rPr lang="en-US" altLang="ko-KR" sz="1100" b="1" dirty="0" smtClean="0"/>
                  <a:t>11</a:t>
                </a:r>
                <a:endParaRPr lang="ko-KR" altLang="en-US" sz="1100" b="1" dirty="0"/>
              </a:p>
            </p:txBody>
          </p:sp>
          <p:sp>
            <p:nvSpPr>
              <p:cNvPr id="43" name="TextBox 141"/>
              <p:cNvSpPr txBox="1"/>
              <p:nvPr/>
            </p:nvSpPr>
            <p:spPr>
              <a:xfrm>
                <a:off x="6033778" y="2910653"/>
                <a:ext cx="34176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5pPr>
                <a:lvl6pPr marL="22860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6pPr>
                <a:lvl7pPr marL="27432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7pPr>
                <a:lvl8pPr marL="32004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8pPr>
                <a:lvl9pPr marL="36576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9pPr>
              </a:lstStyle>
              <a:p>
                <a:r>
                  <a:rPr lang="en-US" altLang="ko-KR" sz="1100" b="1" dirty="0" smtClean="0"/>
                  <a:t>12</a:t>
                </a:r>
                <a:endParaRPr lang="ko-KR" altLang="en-US" sz="1100" b="1" dirty="0"/>
              </a:p>
            </p:txBody>
          </p:sp>
          <p:sp>
            <p:nvSpPr>
              <p:cNvPr id="44" name="TextBox 142"/>
              <p:cNvSpPr txBox="1"/>
              <p:nvPr/>
            </p:nvSpPr>
            <p:spPr>
              <a:xfrm>
                <a:off x="6274185" y="2910653"/>
                <a:ext cx="34176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5pPr>
                <a:lvl6pPr marL="22860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6pPr>
                <a:lvl7pPr marL="27432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7pPr>
                <a:lvl8pPr marL="32004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8pPr>
                <a:lvl9pPr marL="36576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9pPr>
              </a:lstStyle>
              <a:p>
                <a:r>
                  <a:rPr lang="en-US" altLang="ko-KR" sz="1100" b="1" dirty="0" smtClean="0"/>
                  <a:t>13</a:t>
                </a:r>
                <a:endParaRPr lang="ko-KR" altLang="en-US" sz="1100" b="1" dirty="0"/>
              </a:p>
            </p:txBody>
          </p:sp>
          <p:sp>
            <p:nvSpPr>
              <p:cNvPr id="45" name="TextBox 143"/>
              <p:cNvSpPr txBox="1"/>
              <p:nvPr/>
            </p:nvSpPr>
            <p:spPr>
              <a:xfrm>
                <a:off x="6518784" y="2910653"/>
                <a:ext cx="34176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5pPr>
                <a:lvl6pPr marL="22860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6pPr>
                <a:lvl7pPr marL="27432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7pPr>
                <a:lvl8pPr marL="32004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8pPr>
                <a:lvl9pPr marL="36576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9pPr>
              </a:lstStyle>
              <a:p>
                <a:r>
                  <a:rPr lang="en-US" altLang="ko-KR" sz="1100" b="1" dirty="0" smtClean="0"/>
                  <a:t>14</a:t>
                </a:r>
                <a:endParaRPr lang="ko-KR" altLang="en-US" sz="1100" b="1" dirty="0"/>
              </a:p>
            </p:txBody>
          </p:sp>
          <p:sp>
            <p:nvSpPr>
              <p:cNvPr id="46" name="TextBox 145"/>
              <p:cNvSpPr txBox="1"/>
              <p:nvPr/>
            </p:nvSpPr>
            <p:spPr>
              <a:xfrm>
                <a:off x="3200545" y="2910653"/>
                <a:ext cx="26321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5pPr>
                <a:lvl6pPr marL="22860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6pPr>
                <a:lvl7pPr marL="27432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7pPr>
                <a:lvl8pPr marL="32004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8pPr>
                <a:lvl9pPr marL="36576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9pPr>
              </a:lstStyle>
              <a:p>
                <a:r>
                  <a:rPr lang="en-US" altLang="ko-KR" sz="1100" b="1" dirty="0" smtClean="0"/>
                  <a:t>0</a:t>
                </a:r>
                <a:endParaRPr lang="ko-KR" altLang="en-US" sz="1100" b="1" dirty="0"/>
              </a:p>
            </p:txBody>
          </p:sp>
          <p:cxnSp>
            <p:nvCxnSpPr>
              <p:cNvPr id="47" name="Straight Connector 46"/>
              <p:cNvCxnSpPr/>
              <p:nvPr/>
            </p:nvCxnSpPr>
            <p:spPr>
              <a:xfrm>
                <a:off x="3257093" y="462389"/>
                <a:ext cx="72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3257093" y="860021"/>
                <a:ext cx="72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3257093" y="1257653"/>
                <a:ext cx="72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3257093" y="1655285"/>
                <a:ext cx="72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3257093" y="2052917"/>
                <a:ext cx="72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3257093" y="2450549"/>
                <a:ext cx="72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3257093" y="2848178"/>
                <a:ext cx="72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153"/>
              <p:cNvSpPr txBox="1"/>
              <p:nvPr/>
            </p:nvSpPr>
            <p:spPr>
              <a:xfrm>
                <a:off x="2892794" y="322877"/>
                <a:ext cx="42030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5pPr>
                <a:lvl6pPr marL="22860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6pPr>
                <a:lvl7pPr marL="27432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7pPr>
                <a:lvl8pPr marL="32004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8pPr>
                <a:lvl9pPr marL="36576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9pPr>
              </a:lstStyle>
              <a:p>
                <a:pPr algn="r"/>
                <a:r>
                  <a:rPr lang="en-US" altLang="ko-KR" sz="1100" b="1" dirty="0" smtClean="0"/>
                  <a:t>120</a:t>
                </a:r>
                <a:endParaRPr lang="ko-KR" altLang="en-US" sz="1100" b="1" dirty="0"/>
              </a:p>
            </p:txBody>
          </p:sp>
          <p:sp>
            <p:nvSpPr>
              <p:cNvPr id="55" name="TextBox 154"/>
              <p:cNvSpPr txBox="1"/>
              <p:nvPr/>
            </p:nvSpPr>
            <p:spPr>
              <a:xfrm>
                <a:off x="2892794" y="721702"/>
                <a:ext cx="42030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5pPr>
                <a:lvl6pPr marL="22860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6pPr>
                <a:lvl7pPr marL="27432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7pPr>
                <a:lvl8pPr marL="32004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8pPr>
                <a:lvl9pPr marL="36576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9pPr>
              </a:lstStyle>
              <a:p>
                <a:pPr algn="r"/>
                <a:r>
                  <a:rPr lang="en-US" altLang="ko-KR" sz="1100" b="1" dirty="0" smtClean="0"/>
                  <a:t>100</a:t>
                </a:r>
                <a:endParaRPr lang="ko-KR" altLang="en-US" sz="1100" b="1" dirty="0"/>
              </a:p>
            </p:txBody>
          </p:sp>
          <p:sp>
            <p:nvSpPr>
              <p:cNvPr id="56" name="TextBox 155"/>
              <p:cNvSpPr txBox="1"/>
              <p:nvPr/>
            </p:nvSpPr>
            <p:spPr>
              <a:xfrm>
                <a:off x="2971342" y="1120527"/>
                <a:ext cx="34176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5pPr>
                <a:lvl6pPr marL="22860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6pPr>
                <a:lvl7pPr marL="27432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7pPr>
                <a:lvl8pPr marL="32004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8pPr>
                <a:lvl9pPr marL="36576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9pPr>
              </a:lstStyle>
              <a:p>
                <a:pPr algn="r"/>
                <a:r>
                  <a:rPr lang="en-US" altLang="ko-KR" sz="1100" b="1" dirty="0" smtClean="0"/>
                  <a:t>80</a:t>
                </a:r>
                <a:endParaRPr lang="ko-KR" altLang="en-US" sz="1100" b="1" dirty="0"/>
              </a:p>
            </p:txBody>
          </p:sp>
          <p:sp>
            <p:nvSpPr>
              <p:cNvPr id="57" name="TextBox 156"/>
              <p:cNvSpPr txBox="1"/>
              <p:nvPr/>
            </p:nvSpPr>
            <p:spPr>
              <a:xfrm>
                <a:off x="2971342" y="1519352"/>
                <a:ext cx="34176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5pPr>
                <a:lvl6pPr marL="22860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6pPr>
                <a:lvl7pPr marL="27432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7pPr>
                <a:lvl8pPr marL="32004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8pPr>
                <a:lvl9pPr marL="36576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9pPr>
              </a:lstStyle>
              <a:p>
                <a:pPr algn="r"/>
                <a:r>
                  <a:rPr lang="en-US" altLang="ko-KR" sz="1100" b="1" dirty="0" smtClean="0"/>
                  <a:t>60</a:t>
                </a:r>
                <a:endParaRPr lang="ko-KR" altLang="en-US" sz="1100" b="1" dirty="0"/>
              </a:p>
            </p:txBody>
          </p:sp>
          <p:sp>
            <p:nvSpPr>
              <p:cNvPr id="58" name="TextBox 157"/>
              <p:cNvSpPr txBox="1"/>
              <p:nvPr/>
            </p:nvSpPr>
            <p:spPr>
              <a:xfrm>
                <a:off x="2971342" y="1918177"/>
                <a:ext cx="34176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5pPr>
                <a:lvl6pPr marL="22860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6pPr>
                <a:lvl7pPr marL="27432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7pPr>
                <a:lvl8pPr marL="32004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8pPr>
                <a:lvl9pPr marL="36576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9pPr>
              </a:lstStyle>
              <a:p>
                <a:pPr algn="r"/>
                <a:r>
                  <a:rPr lang="en-US" altLang="ko-KR" sz="1100" b="1" dirty="0" smtClean="0"/>
                  <a:t>40</a:t>
                </a:r>
                <a:endParaRPr lang="ko-KR" altLang="en-US" sz="1100" b="1" dirty="0"/>
              </a:p>
            </p:txBody>
          </p:sp>
          <p:sp>
            <p:nvSpPr>
              <p:cNvPr id="59" name="TextBox 158"/>
              <p:cNvSpPr txBox="1"/>
              <p:nvPr/>
            </p:nvSpPr>
            <p:spPr>
              <a:xfrm>
                <a:off x="2971342" y="2317002"/>
                <a:ext cx="34176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5pPr>
                <a:lvl6pPr marL="22860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6pPr>
                <a:lvl7pPr marL="27432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7pPr>
                <a:lvl8pPr marL="32004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8pPr>
                <a:lvl9pPr marL="36576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9pPr>
              </a:lstStyle>
              <a:p>
                <a:pPr algn="r"/>
                <a:r>
                  <a:rPr lang="en-US" altLang="ko-KR" sz="1100" b="1" dirty="0" smtClean="0"/>
                  <a:t>20</a:t>
                </a:r>
                <a:endParaRPr lang="ko-KR" altLang="en-US" sz="1100" b="1" dirty="0"/>
              </a:p>
            </p:txBody>
          </p:sp>
          <p:sp>
            <p:nvSpPr>
              <p:cNvPr id="60" name="TextBox 159"/>
              <p:cNvSpPr txBox="1"/>
              <p:nvPr/>
            </p:nvSpPr>
            <p:spPr>
              <a:xfrm>
                <a:off x="3049888" y="2715827"/>
                <a:ext cx="26321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5pPr>
                <a:lvl6pPr marL="22860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6pPr>
                <a:lvl7pPr marL="27432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7pPr>
                <a:lvl8pPr marL="32004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8pPr>
                <a:lvl9pPr marL="36576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9pPr>
              </a:lstStyle>
              <a:p>
                <a:pPr algn="r"/>
                <a:r>
                  <a:rPr lang="en-US" altLang="ko-KR" sz="1100" b="1" dirty="0" smtClean="0"/>
                  <a:t>0</a:t>
                </a:r>
                <a:endParaRPr lang="ko-KR" altLang="en-US" sz="1100" b="1" dirty="0"/>
              </a:p>
            </p:txBody>
          </p:sp>
          <p:cxnSp>
            <p:nvCxnSpPr>
              <p:cNvPr id="61" name="Straight Connector 60"/>
              <p:cNvCxnSpPr/>
              <p:nvPr/>
            </p:nvCxnSpPr>
            <p:spPr>
              <a:xfrm>
                <a:off x="3332152" y="863646"/>
                <a:ext cx="3348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TextBox 4"/>
              <p:cNvSpPr txBox="1"/>
              <p:nvPr/>
            </p:nvSpPr>
            <p:spPr>
              <a:xfrm>
                <a:off x="4128624" y="3055785"/>
                <a:ext cx="224913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5pPr>
                <a:lvl6pPr marL="22860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6pPr>
                <a:lvl7pPr marL="27432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7pPr>
                <a:lvl8pPr marL="32004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8pPr>
                <a:lvl9pPr marL="36576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9pPr>
              </a:lstStyle>
              <a:p>
                <a:pPr algn="ctr"/>
                <a:r>
                  <a:rPr lang="en-US" altLang="ko-KR" sz="1200" b="1" dirty="0" smtClean="0"/>
                  <a:t>Days post challenge</a:t>
                </a:r>
                <a:endParaRPr lang="ko-KR" altLang="en-US" sz="1200" b="1" dirty="0"/>
              </a:p>
            </p:txBody>
          </p:sp>
          <p:sp>
            <p:nvSpPr>
              <p:cNvPr id="63" name="TextBox 5"/>
              <p:cNvSpPr txBox="1"/>
              <p:nvPr/>
            </p:nvSpPr>
            <p:spPr>
              <a:xfrm rot="16200000">
                <a:off x="2188431" y="1453698"/>
                <a:ext cx="137697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5pPr>
                <a:lvl6pPr marL="22860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6pPr>
                <a:lvl7pPr marL="27432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7pPr>
                <a:lvl8pPr marL="32004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8pPr>
                <a:lvl9pPr marL="3657600" algn="l" defTabSz="914400" rtl="0" eaLnBrk="1" latinLnBrk="1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9pPr>
              </a:lstStyle>
              <a:p>
                <a:pPr algn="ctr"/>
                <a:r>
                  <a:rPr lang="en-US" altLang="ko-KR" sz="1200" b="1" dirty="0" smtClean="0"/>
                  <a:t>Survival (%)</a:t>
                </a:r>
                <a:endParaRPr lang="ko-KR" altLang="en-US" sz="1200" b="1" dirty="0"/>
              </a:p>
            </p:txBody>
          </p:sp>
          <p:cxnSp>
            <p:nvCxnSpPr>
              <p:cNvPr id="64" name="Straight Connector 63"/>
              <p:cNvCxnSpPr/>
              <p:nvPr/>
            </p:nvCxnSpPr>
            <p:spPr>
              <a:xfrm>
                <a:off x="5245953" y="1366522"/>
                <a:ext cx="0" cy="972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>
                <a:off x="4522198" y="861851"/>
                <a:ext cx="0" cy="504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5482762" y="2359445"/>
                <a:ext cx="0" cy="504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Flowchart: Decision 66"/>
              <p:cNvSpPr/>
              <p:nvPr/>
            </p:nvSpPr>
            <p:spPr>
              <a:xfrm>
                <a:off x="3287089" y="811788"/>
                <a:ext cx="72000" cy="72000"/>
              </a:xfrm>
              <a:prstGeom prst="flowChartDecision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68" name="Isosceles Triangle 67"/>
              <p:cNvSpPr/>
              <p:nvPr/>
            </p:nvSpPr>
            <p:spPr>
              <a:xfrm rot="10800000">
                <a:off x="3287089" y="811788"/>
                <a:ext cx="72000" cy="720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69" name="Flowchart: Decision 68"/>
              <p:cNvSpPr/>
              <p:nvPr/>
            </p:nvSpPr>
            <p:spPr>
              <a:xfrm>
                <a:off x="3527116" y="811788"/>
                <a:ext cx="72000" cy="72000"/>
              </a:xfrm>
              <a:prstGeom prst="flowChartDecision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70" name="Isosceles Triangle 69"/>
              <p:cNvSpPr/>
              <p:nvPr/>
            </p:nvSpPr>
            <p:spPr>
              <a:xfrm rot="10800000">
                <a:off x="3527116" y="811788"/>
                <a:ext cx="72000" cy="720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71" name="Flowchart: Decision 70"/>
              <p:cNvSpPr/>
              <p:nvPr/>
            </p:nvSpPr>
            <p:spPr>
              <a:xfrm>
                <a:off x="3767143" y="811788"/>
                <a:ext cx="72000" cy="72000"/>
              </a:xfrm>
              <a:prstGeom prst="flowChartDecision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72" name="Isosceles Triangle 71"/>
              <p:cNvSpPr/>
              <p:nvPr/>
            </p:nvSpPr>
            <p:spPr>
              <a:xfrm rot="10800000">
                <a:off x="3767143" y="811788"/>
                <a:ext cx="72000" cy="720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73" name="Flowchart: Decision 72"/>
              <p:cNvSpPr/>
              <p:nvPr/>
            </p:nvSpPr>
            <p:spPr>
              <a:xfrm>
                <a:off x="4007170" y="811788"/>
                <a:ext cx="72000" cy="72000"/>
              </a:xfrm>
              <a:prstGeom prst="flowChartDecision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74" name="Isosceles Triangle 73"/>
              <p:cNvSpPr/>
              <p:nvPr/>
            </p:nvSpPr>
            <p:spPr>
              <a:xfrm rot="10800000">
                <a:off x="4007170" y="811788"/>
                <a:ext cx="72000" cy="720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75" name="Flowchart: Decision 74"/>
              <p:cNvSpPr/>
              <p:nvPr/>
            </p:nvSpPr>
            <p:spPr>
              <a:xfrm>
                <a:off x="4247197" y="811788"/>
                <a:ext cx="72000" cy="72000"/>
              </a:xfrm>
              <a:prstGeom prst="flowChartDecision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76" name="Isosceles Triangle 75"/>
              <p:cNvSpPr/>
              <p:nvPr/>
            </p:nvSpPr>
            <p:spPr>
              <a:xfrm rot="10800000">
                <a:off x="4247197" y="811788"/>
                <a:ext cx="72000" cy="720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77" name="Flowchart: Decision 76"/>
              <p:cNvSpPr/>
              <p:nvPr/>
            </p:nvSpPr>
            <p:spPr>
              <a:xfrm>
                <a:off x="4487224" y="811788"/>
                <a:ext cx="72000" cy="72000"/>
              </a:xfrm>
              <a:prstGeom prst="flowChartDecision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78" name="Isosceles Triangle 77"/>
              <p:cNvSpPr/>
              <p:nvPr/>
            </p:nvSpPr>
            <p:spPr>
              <a:xfrm rot="10800000">
                <a:off x="4487224" y="811788"/>
                <a:ext cx="72000" cy="720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79" name="Flowchart: Decision 78"/>
              <p:cNvSpPr/>
              <p:nvPr/>
            </p:nvSpPr>
            <p:spPr>
              <a:xfrm>
                <a:off x="4727251" y="811788"/>
                <a:ext cx="72000" cy="72000"/>
              </a:xfrm>
              <a:prstGeom prst="flowChartDecision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80" name="Isosceles Triangle 79"/>
              <p:cNvSpPr/>
              <p:nvPr/>
            </p:nvSpPr>
            <p:spPr>
              <a:xfrm rot="10800000">
                <a:off x="4727251" y="811788"/>
                <a:ext cx="72000" cy="720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81" name="Flowchart: Decision 80"/>
              <p:cNvSpPr/>
              <p:nvPr/>
            </p:nvSpPr>
            <p:spPr>
              <a:xfrm>
                <a:off x="4967278" y="811788"/>
                <a:ext cx="72000" cy="72000"/>
              </a:xfrm>
              <a:prstGeom prst="flowChartDecision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82" name="Isosceles Triangle 81"/>
              <p:cNvSpPr/>
              <p:nvPr/>
            </p:nvSpPr>
            <p:spPr>
              <a:xfrm rot="10800000">
                <a:off x="4967278" y="811788"/>
                <a:ext cx="72000" cy="720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83" name="Flowchart: Decision 82"/>
              <p:cNvSpPr/>
              <p:nvPr/>
            </p:nvSpPr>
            <p:spPr>
              <a:xfrm>
                <a:off x="5207305" y="811788"/>
                <a:ext cx="72000" cy="72000"/>
              </a:xfrm>
              <a:prstGeom prst="flowChartDecision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84" name="Isosceles Triangle 83"/>
              <p:cNvSpPr/>
              <p:nvPr/>
            </p:nvSpPr>
            <p:spPr>
              <a:xfrm rot="10800000">
                <a:off x="5207305" y="811788"/>
                <a:ext cx="72000" cy="720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85" name="Flowchart: Decision 84"/>
              <p:cNvSpPr/>
              <p:nvPr/>
            </p:nvSpPr>
            <p:spPr>
              <a:xfrm>
                <a:off x="5447332" y="811788"/>
                <a:ext cx="72000" cy="72000"/>
              </a:xfrm>
              <a:prstGeom prst="flowChartDecision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86" name="Isosceles Triangle 85"/>
              <p:cNvSpPr/>
              <p:nvPr/>
            </p:nvSpPr>
            <p:spPr>
              <a:xfrm rot="10800000">
                <a:off x="5447332" y="811788"/>
                <a:ext cx="72000" cy="720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87" name="Flowchart: Decision 86"/>
              <p:cNvSpPr/>
              <p:nvPr/>
            </p:nvSpPr>
            <p:spPr>
              <a:xfrm>
                <a:off x="5687359" y="811788"/>
                <a:ext cx="72000" cy="72000"/>
              </a:xfrm>
              <a:prstGeom prst="flowChartDecision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88" name="Isosceles Triangle 87"/>
              <p:cNvSpPr/>
              <p:nvPr/>
            </p:nvSpPr>
            <p:spPr>
              <a:xfrm rot="10800000">
                <a:off x="5687359" y="811788"/>
                <a:ext cx="72000" cy="720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89" name="Flowchart: Decision 88"/>
              <p:cNvSpPr/>
              <p:nvPr/>
            </p:nvSpPr>
            <p:spPr>
              <a:xfrm>
                <a:off x="5927386" y="811788"/>
                <a:ext cx="72000" cy="72000"/>
              </a:xfrm>
              <a:prstGeom prst="flowChartDecision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90" name="Isosceles Triangle 89"/>
              <p:cNvSpPr/>
              <p:nvPr/>
            </p:nvSpPr>
            <p:spPr>
              <a:xfrm rot="10800000">
                <a:off x="5927386" y="811788"/>
                <a:ext cx="72000" cy="720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91" name="Flowchart: Decision 90"/>
              <p:cNvSpPr/>
              <p:nvPr/>
            </p:nvSpPr>
            <p:spPr>
              <a:xfrm>
                <a:off x="6167413" y="811788"/>
                <a:ext cx="72000" cy="72000"/>
              </a:xfrm>
              <a:prstGeom prst="flowChartDecision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92" name="Isosceles Triangle 91"/>
              <p:cNvSpPr/>
              <p:nvPr/>
            </p:nvSpPr>
            <p:spPr>
              <a:xfrm rot="10800000">
                <a:off x="6167413" y="811788"/>
                <a:ext cx="72000" cy="720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93" name="Flowchart: Decision 92"/>
              <p:cNvSpPr/>
              <p:nvPr/>
            </p:nvSpPr>
            <p:spPr>
              <a:xfrm>
                <a:off x="6407440" y="811788"/>
                <a:ext cx="72000" cy="72000"/>
              </a:xfrm>
              <a:prstGeom prst="flowChartDecision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94" name="Isosceles Triangle 93"/>
              <p:cNvSpPr/>
              <p:nvPr/>
            </p:nvSpPr>
            <p:spPr>
              <a:xfrm rot="10800000">
                <a:off x="6407440" y="811788"/>
                <a:ext cx="72000" cy="720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95" name="Flowchart: Decision 94"/>
              <p:cNvSpPr/>
              <p:nvPr/>
            </p:nvSpPr>
            <p:spPr>
              <a:xfrm>
                <a:off x="6647467" y="811788"/>
                <a:ext cx="72000" cy="72000"/>
              </a:xfrm>
              <a:prstGeom prst="flowChartDecision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96" name="Isosceles Triangle 95"/>
              <p:cNvSpPr/>
              <p:nvPr/>
            </p:nvSpPr>
            <p:spPr>
              <a:xfrm rot="10800000">
                <a:off x="6647467" y="811788"/>
                <a:ext cx="72000" cy="720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97" name="Isosceles Triangle 96"/>
              <p:cNvSpPr/>
              <p:nvPr/>
            </p:nvSpPr>
            <p:spPr>
              <a:xfrm>
                <a:off x="4489288" y="1322025"/>
                <a:ext cx="72000" cy="720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/>
              </a:p>
            </p:txBody>
          </p:sp>
          <p:cxnSp>
            <p:nvCxnSpPr>
              <p:cNvPr id="98" name="Straight Connector 97"/>
              <p:cNvCxnSpPr/>
              <p:nvPr/>
            </p:nvCxnSpPr>
            <p:spPr>
              <a:xfrm>
                <a:off x="4532084" y="1365907"/>
                <a:ext cx="720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" name="Isosceles Triangle 98"/>
              <p:cNvSpPr/>
              <p:nvPr/>
            </p:nvSpPr>
            <p:spPr>
              <a:xfrm>
                <a:off x="4731753" y="1322025"/>
                <a:ext cx="72000" cy="720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/>
              </a:p>
            </p:txBody>
          </p:sp>
          <p:sp>
            <p:nvSpPr>
              <p:cNvPr id="100" name="Isosceles Triangle 99"/>
              <p:cNvSpPr/>
              <p:nvPr/>
            </p:nvSpPr>
            <p:spPr>
              <a:xfrm>
                <a:off x="4974218" y="1322025"/>
                <a:ext cx="72000" cy="720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/>
              </a:p>
            </p:txBody>
          </p:sp>
          <p:sp>
            <p:nvSpPr>
              <p:cNvPr id="101" name="Isosceles Triangle 100"/>
              <p:cNvSpPr/>
              <p:nvPr/>
            </p:nvSpPr>
            <p:spPr>
              <a:xfrm>
                <a:off x="5209368" y="1322025"/>
                <a:ext cx="72000" cy="720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/>
              </a:p>
            </p:txBody>
          </p:sp>
          <p:cxnSp>
            <p:nvCxnSpPr>
              <p:cNvPr id="102" name="Straight Connector 101"/>
              <p:cNvCxnSpPr/>
              <p:nvPr/>
            </p:nvCxnSpPr>
            <p:spPr>
              <a:xfrm>
                <a:off x="4762762" y="2337444"/>
                <a:ext cx="468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Isosceles Triangle 102"/>
              <p:cNvSpPr/>
              <p:nvPr/>
            </p:nvSpPr>
            <p:spPr>
              <a:xfrm>
                <a:off x="5209360" y="2302011"/>
                <a:ext cx="72000" cy="720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/>
              </a:p>
            </p:txBody>
          </p:sp>
          <p:cxnSp>
            <p:nvCxnSpPr>
              <p:cNvPr id="104" name="Straight Connector 103"/>
              <p:cNvCxnSpPr/>
              <p:nvPr/>
            </p:nvCxnSpPr>
            <p:spPr>
              <a:xfrm>
                <a:off x="5256077" y="2337436"/>
                <a:ext cx="234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Isosceles Triangle 104"/>
              <p:cNvSpPr/>
              <p:nvPr/>
            </p:nvSpPr>
            <p:spPr>
              <a:xfrm>
                <a:off x="5447329" y="2302011"/>
                <a:ext cx="72000" cy="720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/>
              </a:p>
            </p:txBody>
          </p:sp>
          <p:sp>
            <p:nvSpPr>
              <p:cNvPr id="106" name="Isosceles Triangle 105"/>
              <p:cNvSpPr/>
              <p:nvPr/>
            </p:nvSpPr>
            <p:spPr>
              <a:xfrm>
                <a:off x="5447329" y="2813390"/>
                <a:ext cx="72000" cy="720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/>
              </a:p>
            </p:txBody>
          </p:sp>
          <p:cxnSp>
            <p:nvCxnSpPr>
              <p:cNvPr id="107" name="Straight Connector 106"/>
              <p:cNvCxnSpPr/>
              <p:nvPr/>
            </p:nvCxnSpPr>
            <p:spPr>
              <a:xfrm>
                <a:off x="4524713" y="1365907"/>
                <a:ext cx="0" cy="504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Rectangle 107"/>
              <p:cNvSpPr/>
              <p:nvPr/>
            </p:nvSpPr>
            <p:spPr>
              <a:xfrm>
                <a:off x="4493915" y="1819900"/>
                <a:ext cx="61200" cy="61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cxnSp>
            <p:nvCxnSpPr>
              <p:cNvPr id="109" name="Straight Connector 108"/>
              <p:cNvCxnSpPr/>
              <p:nvPr/>
            </p:nvCxnSpPr>
            <p:spPr>
              <a:xfrm>
                <a:off x="4530886" y="1855333"/>
                <a:ext cx="234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>
                <a:off x="4769997" y="1848697"/>
                <a:ext cx="0" cy="504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Rectangle 110"/>
              <p:cNvSpPr/>
              <p:nvPr/>
            </p:nvSpPr>
            <p:spPr>
              <a:xfrm>
                <a:off x="4744230" y="2305504"/>
                <a:ext cx="61200" cy="61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/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4982199" y="2309326"/>
                <a:ext cx="61200" cy="61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/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5220168" y="2309326"/>
                <a:ext cx="61200" cy="61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/>
              </a:p>
            </p:txBody>
          </p:sp>
          <p:cxnSp>
            <p:nvCxnSpPr>
              <p:cNvPr id="114" name="Straight Connector 113"/>
              <p:cNvCxnSpPr/>
              <p:nvPr/>
            </p:nvCxnSpPr>
            <p:spPr>
              <a:xfrm>
                <a:off x="5252108" y="2344815"/>
                <a:ext cx="0" cy="504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5" name="Rectangle 114"/>
              <p:cNvSpPr/>
              <p:nvPr/>
            </p:nvSpPr>
            <p:spPr>
              <a:xfrm>
                <a:off x="5216675" y="2824190"/>
                <a:ext cx="61200" cy="61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/>
              </a:p>
            </p:txBody>
          </p:sp>
          <p:cxnSp>
            <p:nvCxnSpPr>
              <p:cNvPr id="116" name="Straight Connector 115"/>
              <p:cNvCxnSpPr/>
              <p:nvPr/>
            </p:nvCxnSpPr>
            <p:spPr>
              <a:xfrm>
                <a:off x="4524713" y="1848074"/>
                <a:ext cx="0" cy="504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>
              <a:xfrm>
                <a:off x="4540485" y="2338586"/>
                <a:ext cx="234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Flowchart: Connector 117"/>
              <p:cNvSpPr/>
              <p:nvPr/>
            </p:nvSpPr>
            <p:spPr>
              <a:xfrm>
                <a:off x="4489288" y="2302019"/>
                <a:ext cx="72000" cy="72000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19" name="Rectangle 118"/>
              <p:cNvSpPr/>
              <p:nvPr/>
            </p:nvSpPr>
            <p:spPr>
              <a:xfrm>
                <a:off x="4734564" y="1819900"/>
                <a:ext cx="61200" cy="61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/>
              </a:p>
            </p:txBody>
          </p:sp>
          <p:sp>
            <p:nvSpPr>
              <p:cNvPr id="120" name="Flowchart: Connector 119"/>
              <p:cNvSpPr/>
              <p:nvPr/>
            </p:nvSpPr>
            <p:spPr>
              <a:xfrm>
                <a:off x="4733430" y="2303153"/>
                <a:ext cx="72000" cy="72000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/>
              </a:p>
            </p:txBody>
          </p:sp>
          <p:sp>
            <p:nvSpPr>
              <p:cNvPr id="121" name="Flowchart: Connector 120"/>
              <p:cNvSpPr/>
              <p:nvPr/>
            </p:nvSpPr>
            <p:spPr>
              <a:xfrm>
                <a:off x="4734564" y="2813390"/>
                <a:ext cx="72000" cy="72000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/>
              </a:p>
            </p:txBody>
          </p:sp>
          <p:cxnSp>
            <p:nvCxnSpPr>
              <p:cNvPr id="122" name="Straight Connector 121"/>
              <p:cNvCxnSpPr/>
              <p:nvPr/>
            </p:nvCxnSpPr>
            <p:spPr>
              <a:xfrm>
                <a:off x="4769997" y="2359389"/>
                <a:ext cx="0" cy="504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1762" name="Picture 1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5710" y="656333"/>
              <a:ext cx="1152127" cy="1384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1246921" y="293488"/>
            <a:ext cx="1782763" cy="1296988"/>
            <a:chOff x="1246921" y="293488"/>
            <a:chExt cx="1782763" cy="1296988"/>
          </a:xfrm>
        </p:grpSpPr>
        <p:sp>
          <p:nvSpPr>
            <p:cNvPr id="123" name="Oval 28"/>
            <p:cNvSpPr>
              <a:spLocks noChangeArrowheads="1"/>
            </p:cNvSpPr>
            <p:nvPr/>
          </p:nvSpPr>
          <p:spPr bwMode="auto">
            <a:xfrm>
              <a:off x="1572359" y="293488"/>
              <a:ext cx="647700" cy="217488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Oval 102"/>
            <p:cNvSpPr>
              <a:spLocks noChangeArrowheads="1"/>
            </p:cNvSpPr>
            <p:nvPr/>
          </p:nvSpPr>
          <p:spPr bwMode="auto">
            <a:xfrm>
              <a:off x="1815246" y="580826"/>
              <a:ext cx="647700" cy="217487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Oval 103"/>
            <p:cNvSpPr>
              <a:spLocks noChangeArrowheads="1"/>
            </p:cNvSpPr>
            <p:nvPr/>
          </p:nvSpPr>
          <p:spPr bwMode="auto">
            <a:xfrm rot="19229831">
              <a:off x="1246921" y="869751"/>
              <a:ext cx="649288" cy="217487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Oval 104"/>
            <p:cNvSpPr>
              <a:spLocks noChangeArrowheads="1"/>
            </p:cNvSpPr>
            <p:nvPr/>
          </p:nvSpPr>
          <p:spPr bwMode="auto">
            <a:xfrm>
              <a:off x="1815246" y="1085651"/>
              <a:ext cx="647700" cy="217487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Oval 105"/>
            <p:cNvSpPr>
              <a:spLocks noChangeArrowheads="1"/>
            </p:cNvSpPr>
            <p:nvPr/>
          </p:nvSpPr>
          <p:spPr bwMode="auto">
            <a:xfrm rot="19229831">
              <a:off x="2381984" y="726876"/>
              <a:ext cx="647700" cy="217487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Oval 106"/>
            <p:cNvSpPr>
              <a:spLocks noChangeArrowheads="1"/>
            </p:cNvSpPr>
            <p:nvPr/>
          </p:nvSpPr>
          <p:spPr bwMode="auto">
            <a:xfrm>
              <a:off x="2058134" y="1372988"/>
              <a:ext cx="647700" cy="217488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9" name="Group 128"/>
          <p:cNvGrpSpPr/>
          <p:nvPr/>
        </p:nvGrpSpPr>
        <p:grpSpPr>
          <a:xfrm>
            <a:off x="3782048" y="302219"/>
            <a:ext cx="1782763" cy="1296988"/>
            <a:chOff x="1246921" y="293488"/>
            <a:chExt cx="1782763" cy="1296988"/>
          </a:xfrm>
        </p:grpSpPr>
        <p:sp>
          <p:nvSpPr>
            <p:cNvPr id="130" name="Oval 28"/>
            <p:cNvSpPr>
              <a:spLocks noChangeArrowheads="1"/>
            </p:cNvSpPr>
            <p:nvPr/>
          </p:nvSpPr>
          <p:spPr bwMode="auto">
            <a:xfrm>
              <a:off x="1572359" y="293488"/>
              <a:ext cx="647700" cy="217488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Oval 102"/>
            <p:cNvSpPr>
              <a:spLocks noChangeArrowheads="1"/>
            </p:cNvSpPr>
            <p:nvPr/>
          </p:nvSpPr>
          <p:spPr bwMode="auto">
            <a:xfrm>
              <a:off x="1815246" y="580826"/>
              <a:ext cx="647700" cy="217487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Oval 103"/>
            <p:cNvSpPr>
              <a:spLocks noChangeArrowheads="1"/>
            </p:cNvSpPr>
            <p:nvPr/>
          </p:nvSpPr>
          <p:spPr bwMode="auto">
            <a:xfrm rot="19229831">
              <a:off x="1246921" y="869751"/>
              <a:ext cx="649288" cy="217487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Oval 104"/>
            <p:cNvSpPr>
              <a:spLocks noChangeArrowheads="1"/>
            </p:cNvSpPr>
            <p:nvPr/>
          </p:nvSpPr>
          <p:spPr bwMode="auto">
            <a:xfrm>
              <a:off x="1815246" y="1085651"/>
              <a:ext cx="647700" cy="217487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Oval 105"/>
            <p:cNvSpPr>
              <a:spLocks noChangeArrowheads="1"/>
            </p:cNvSpPr>
            <p:nvPr/>
          </p:nvSpPr>
          <p:spPr bwMode="auto">
            <a:xfrm rot="19229831">
              <a:off x="2381984" y="726876"/>
              <a:ext cx="647700" cy="217487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Oval 106"/>
            <p:cNvSpPr>
              <a:spLocks noChangeArrowheads="1"/>
            </p:cNvSpPr>
            <p:nvPr/>
          </p:nvSpPr>
          <p:spPr bwMode="auto">
            <a:xfrm>
              <a:off x="2058134" y="1372988"/>
              <a:ext cx="647700" cy="217488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Right Arrow 3"/>
          <p:cNvSpPr/>
          <p:nvPr/>
        </p:nvSpPr>
        <p:spPr>
          <a:xfrm>
            <a:off x="3171657" y="807044"/>
            <a:ext cx="398571" cy="287338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36" name="Right Arrow 135"/>
          <p:cNvSpPr/>
          <p:nvPr/>
        </p:nvSpPr>
        <p:spPr>
          <a:xfrm>
            <a:off x="5688283" y="807044"/>
            <a:ext cx="1028539" cy="287338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82955" y="280848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27 days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15656" y="650180"/>
            <a:ext cx="1629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Challenge with live H5N2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65595" y="1961932"/>
            <a:ext cx="1090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Day 1/</a:t>
            </a:r>
            <a:r>
              <a:rPr lang="en-US" dirty="0" err="1" smtClean="0"/>
              <a:t>i.n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37" name="TextBox 136"/>
          <p:cNvSpPr txBox="1"/>
          <p:nvPr/>
        </p:nvSpPr>
        <p:spPr>
          <a:xfrm>
            <a:off x="4541566" y="1965436"/>
            <a:ext cx="1207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Day 14/</a:t>
            </a:r>
            <a:r>
              <a:rPr lang="en-US" dirty="0" err="1" smtClean="0"/>
              <a:t>i.n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37931" y="6297448"/>
            <a:ext cx="28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antigen-immunotherapy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9534" y="96182"/>
            <a:ext cx="1272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3. Influenza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355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200" y="1968500"/>
            <a:ext cx="6946900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4004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2438605531"/>
              </p:ext>
            </p:extLst>
          </p:nvPr>
        </p:nvGraphicFramePr>
        <p:xfrm>
          <a:off x="2051720" y="170080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712494" y="4047455"/>
            <a:ext cx="3849863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  </a:t>
            </a:r>
            <a:r>
              <a:rPr lang="en-US" sz="900" dirty="0" smtClean="0"/>
              <a:t>10</a:t>
            </a:r>
            <a:r>
              <a:rPr lang="en-US" sz="900" baseline="30000" dirty="0" smtClean="0"/>
              <a:t>6</a:t>
            </a:r>
            <a:r>
              <a:rPr lang="en-US" sz="900" dirty="0" smtClean="0"/>
              <a:t>     10</a:t>
            </a:r>
            <a:r>
              <a:rPr lang="en-US" sz="900" baseline="30000" dirty="0" smtClean="0"/>
              <a:t>7</a:t>
            </a:r>
            <a:r>
              <a:rPr lang="en-US" sz="900" dirty="0" smtClean="0"/>
              <a:t>      10</a:t>
            </a:r>
            <a:r>
              <a:rPr lang="en-US" sz="900" baseline="30000" dirty="0" smtClean="0"/>
              <a:t>8</a:t>
            </a:r>
            <a:r>
              <a:rPr lang="en-US" sz="900" dirty="0" smtClean="0"/>
              <a:t>         10</a:t>
            </a:r>
            <a:r>
              <a:rPr lang="en-US" sz="900" baseline="30000" dirty="0" smtClean="0"/>
              <a:t>6</a:t>
            </a:r>
            <a:r>
              <a:rPr lang="en-US" sz="900" dirty="0" smtClean="0"/>
              <a:t>       10</a:t>
            </a:r>
            <a:r>
              <a:rPr lang="en-US" sz="900" baseline="30000" dirty="0" smtClean="0"/>
              <a:t>7</a:t>
            </a:r>
            <a:r>
              <a:rPr lang="en-US" sz="900" dirty="0" smtClean="0"/>
              <a:t>        10</a:t>
            </a:r>
            <a:r>
              <a:rPr lang="en-US" sz="900" baseline="30000" dirty="0" smtClean="0"/>
              <a:t>8  </a:t>
            </a:r>
            <a:r>
              <a:rPr lang="en-US" sz="900" dirty="0" smtClean="0"/>
              <a:t>    1ng       10ng     20ng   10</a:t>
            </a:r>
            <a:r>
              <a:rPr lang="en-US" sz="900" baseline="30000" dirty="0" smtClean="0"/>
              <a:t>7</a:t>
            </a:r>
            <a:r>
              <a:rPr lang="en-US" sz="900" dirty="0" smtClean="0"/>
              <a:t>      media</a:t>
            </a:r>
          </a:p>
          <a:p>
            <a:r>
              <a:rPr lang="en-US" sz="1200" dirty="0" smtClean="0"/>
              <a:t>   </a:t>
            </a:r>
            <a:endParaRPr lang="en-US" sz="1200" dirty="0"/>
          </a:p>
        </p:txBody>
      </p:sp>
      <p:cxnSp>
        <p:nvCxnSpPr>
          <p:cNvPr id="5" name="Straight Connector 4"/>
          <p:cNvCxnSpPr/>
          <p:nvPr/>
        </p:nvCxnSpPr>
        <p:spPr>
          <a:xfrm flipH="1" flipV="1">
            <a:off x="2712492" y="4077072"/>
            <a:ext cx="2" cy="346106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3745688" y="4077072"/>
            <a:ext cx="2" cy="346106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4753488" y="4077072"/>
            <a:ext cx="2" cy="346106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5787746" y="4077072"/>
            <a:ext cx="2" cy="346106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6130776" y="4077072"/>
            <a:ext cx="2" cy="346106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961917" y="4518572"/>
            <a:ext cx="31854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PY79</a:t>
            </a:r>
            <a:r>
              <a:rPr lang="en-US" sz="1100" baseline="30000" dirty="0" smtClean="0"/>
              <a:t>K</a:t>
            </a:r>
            <a:r>
              <a:rPr lang="en-US" sz="1100" dirty="0" smtClean="0"/>
              <a:t>                  latex beads                   LPS                VC</a:t>
            </a:r>
            <a:endParaRPr lang="en-US" sz="1100" dirty="0"/>
          </a:p>
        </p:txBody>
      </p:sp>
      <p:sp>
        <p:nvSpPr>
          <p:cNvPr id="6" name="TextBox 5"/>
          <p:cNvSpPr txBox="1"/>
          <p:nvPr/>
        </p:nvSpPr>
        <p:spPr>
          <a:xfrm>
            <a:off x="1049566" y="414501"/>
            <a:ext cx="7002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Induction of innate immunity. Spores stimulate NF-K</a:t>
            </a:r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b</a:t>
            </a:r>
            <a:r>
              <a:rPr lang="en-US" dirty="0" smtClean="0">
                <a:solidFill>
                  <a:srgbClr val="FF0000"/>
                </a:solidFill>
              </a:rPr>
              <a:t> pathway </a:t>
            </a:r>
            <a:r>
              <a:rPr lang="en-US" dirty="0">
                <a:solidFill>
                  <a:srgbClr val="FF0000"/>
                </a:solidFill>
              </a:rPr>
              <a:t>v</a:t>
            </a:r>
            <a:r>
              <a:rPr lang="en-US" dirty="0" smtClean="0">
                <a:solidFill>
                  <a:srgbClr val="FF0000"/>
                </a:solidFill>
              </a:rPr>
              <a:t>ia interaction with Toll-like recep</a:t>
            </a:r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dirty="0" smtClean="0">
                <a:solidFill>
                  <a:srgbClr val="FF0000"/>
                </a:solidFill>
              </a:rPr>
              <a:t>ors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448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7783" y="707871"/>
            <a:ext cx="3498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Clostridium </a:t>
            </a:r>
            <a:r>
              <a:rPr lang="en-US" b="1" i="1" dirty="0" err="1" smtClean="0"/>
              <a:t>difficile</a:t>
            </a:r>
            <a:r>
              <a:rPr lang="en-US" b="1" i="1" dirty="0" smtClean="0"/>
              <a:t> Infection (CDI)</a:t>
            </a:r>
            <a:endParaRPr lang="en-US" b="1" i="1" dirty="0"/>
          </a:p>
        </p:txBody>
      </p:sp>
      <p:sp>
        <p:nvSpPr>
          <p:cNvPr id="3" name="TextBox 2"/>
          <p:cNvSpPr txBox="1"/>
          <p:nvPr/>
        </p:nvSpPr>
        <p:spPr>
          <a:xfrm>
            <a:off x="1918984" y="1591952"/>
            <a:ext cx="520245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Major nosocomial pathogen</a:t>
            </a:r>
          </a:p>
          <a:p>
            <a:r>
              <a:rPr lang="en-US" dirty="0" smtClean="0"/>
              <a:t>~4,000 deaths per annum in the UK</a:t>
            </a:r>
          </a:p>
          <a:p>
            <a:r>
              <a:rPr lang="en-US" dirty="0" smtClean="0"/>
              <a:t>No vaccine</a:t>
            </a:r>
          </a:p>
          <a:p>
            <a:endParaRPr lang="en-US" dirty="0"/>
          </a:p>
          <a:p>
            <a:r>
              <a:rPr lang="en-US" dirty="0" smtClean="0"/>
              <a:t>Protective antigen thought to be toxin A and toxin B</a:t>
            </a:r>
          </a:p>
          <a:p>
            <a:endParaRPr lang="en-US" dirty="0"/>
          </a:p>
          <a:p>
            <a:r>
              <a:rPr lang="en-US" dirty="0" smtClean="0"/>
              <a:t>All vaccines under development are parenteral</a:t>
            </a:r>
          </a:p>
          <a:p>
            <a:endParaRPr lang="en-US" dirty="0"/>
          </a:p>
          <a:p>
            <a:r>
              <a:rPr lang="en-US" dirty="0" smtClean="0"/>
              <a:t>Emergence of the 078 </a:t>
            </a:r>
            <a:r>
              <a:rPr lang="en-US" dirty="0" err="1" smtClean="0"/>
              <a:t>ribotype</a:t>
            </a:r>
            <a:r>
              <a:rPr lang="en-US" dirty="0" smtClean="0"/>
              <a:t> from pigs to humans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303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885" y="1529080"/>
            <a:ext cx="5396230" cy="37998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102549" y="6099102"/>
            <a:ext cx="6886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~30% of patients, CDI can return in 2-3 weeks (relapse </a:t>
            </a:r>
            <a:r>
              <a:rPr lang="en-US" smtClean="0"/>
              <a:t>or recurrence)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3189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566" y="755461"/>
            <a:ext cx="4937377" cy="4191508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3" name="TextBox 2"/>
          <p:cNvSpPr txBox="1"/>
          <p:nvPr/>
        </p:nvSpPr>
        <p:spPr>
          <a:xfrm>
            <a:off x="678752" y="5386767"/>
            <a:ext cx="7937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Mice dosed every day for 7 days </a:t>
            </a:r>
            <a:r>
              <a:rPr lang="en-GB" dirty="0" smtClean="0">
                <a:solidFill>
                  <a:srgbClr val="FF0000"/>
                </a:solidFill>
              </a:rPr>
              <a:t>pre</a:t>
            </a:r>
            <a:r>
              <a:rPr lang="en-GB" dirty="0" smtClean="0"/>
              <a:t> infection or every day </a:t>
            </a:r>
            <a:r>
              <a:rPr lang="en-GB" dirty="0" smtClean="0">
                <a:solidFill>
                  <a:srgbClr val="FF0000"/>
                </a:solidFill>
              </a:rPr>
              <a:t>post</a:t>
            </a:r>
            <a:r>
              <a:rPr lang="en-GB" dirty="0" smtClean="0"/>
              <a:t> infection</a:t>
            </a:r>
          </a:p>
          <a:p>
            <a:r>
              <a:rPr lang="en-GB" dirty="0" smtClean="0"/>
              <a:t>Kaplan</a:t>
            </a:r>
            <a:r>
              <a:rPr lang="en-GB" dirty="0"/>
              <a:t>-Meier survival plot for mice infected with</a:t>
            </a:r>
            <a:r>
              <a:rPr lang="en-GB" i="1" dirty="0"/>
              <a:t> C. </a:t>
            </a:r>
            <a:r>
              <a:rPr lang="en-GB" i="1" dirty="0" err="1"/>
              <a:t>difficile</a:t>
            </a:r>
            <a:r>
              <a:rPr lang="en-GB" i="1" dirty="0"/>
              <a:t> </a:t>
            </a:r>
            <a:r>
              <a:rPr lang="en-GB" dirty="0"/>
              <a:t>VPI 10463. Groups received </a:t>
            </a:r>
            <a:r>
              <a:rPr lang="en-GB" dirty="0" smtClean="0"/>
              <a:t>oral </a:t>
            </a:r>
            <a:r>
              <a:rPr lang="en-GB" dirty="0"/>
              <a:t>doses of live </a:t>
            </a:r>
            <a:r>
              <a:rPr lang="en-GB" i="1" dirty="0"/>
              <a:t>B. </a:t>
            </a:r>
            <a:r>
              <a:rPr lang="en-GB" i="1" dirty="0" err="1"/>
              <a:t>subtilis</a:t>
            </a:r>
            <a:r>
              <a:rPr lang="en-GB" i="1" dirty="0"/>
              <a:t> </a:t>
            </a:r>
            <a:r>
              <a:rPr lang="en-GB" dirty="0"/>
              <a:t>PXN21 spores as treatment either </a:t>
            </a:r>
            <a:r>
              <a:rPr lang="en-GB" dirty="0">
                <a:solidFill>
                  <a:srgbClr val="FF0000"/>
                </a:solidFill>
              </a:rPr>
              <a:t>pre</a:t>
            </a:r>
            <a:r>
              <a:rPr lang="en-GB" dirty="0"/>
              <a:t> or </a:t>
            </a:r>
            <a:r>
              <a:rPr lang="en-GB" dirty="0">
                <a:solidFill>
                  <a:srgbClr val="FF0000"/>
                </a:solidFill>
              </a:rPr>
              <a:t>post</a:t>
            </a:r>
            <a:r>
              <a:rPr lang="en-GB" dirty="0"/>
              <a:t> infection</a:t>
            </a:r>
            <a:r>
              <a:rPr lang="en-GB" i="1" dirty="0"/>
              <a:t>. </a:t>
            </a:r>
            <a:r>
              <a:rPr lang="en-GB" i="1" dirty="0" smtClean="0">
                <a:solidFill>
                  <a:srgbClr val="FF0000"/>
                </a:solidFill>
              </a:rPr>
              <a:t>Post infection slightly better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8752" y="234434"/>
            <a:ext cx="4916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Effect on </a:t>
            </a:r>
            <a:r>
              <a:rPr lang="en-US" b="1" i="1" dirty="0" smtClean="0">
                <a:solidFill>
                  <a:srgbClr val="FF0000"/>
                </a:solidFill>
              </a:rPr>
              <a:t>C. </a:t>
            </a:r>
            <a:r>
              <a:rPr lang="en-US" b="1" i="1" dirty="0" err="1" smtClean="0">
                <a:solidFill>
                  <a:srgbClr val="FF0000"/>
                </a:solidFill>
              </a:rPr>
              <a:t>difficile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infection, pre and post dosing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2835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66651" y="1476824"/>
            <a:ext cx="66130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Pre-dosing effect </a:t>
            </a:r>
            <a:r>
              <a:rPr lang="en-US" dirty="0" smtClean="0"/>
              <a:t>is likely to be due to innate immunity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Post-dosing effects </a:t>
            </a:r>
            <a:r>
              <a:rPr lang="en-US" dirty="0" smtClean="0"/>
              <a:t>could be due to subtraction of toxin the GI-tract?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475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820863" y="386824"/>
            <a:ext cx="5475603" cy="765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Adsorption to Spores</a:t>
            </a:r>
          </a:p>
        </p:txBody>
      </p:sp>
      <p:grpSp>
        <p:nvGrpSpPr>
          <p:cNvPr id="105" name="Group 104"/>
          <p:cNvGrpSpPr/>
          <p:nvPr/>
        </p:nvGrpSpPr>
        <p:grpSpPr>
          <a:xfrm>
            <a:off x="257866" y="2273300"/>
            <a:ext cx="5047559" cy="2704833"/>
            <a:chOff x="664266" y="2273300"/>
            <a:chExt cx="5047559" cy="2704833"/>
          </a:xfrm>
        </p:grpSpPr>
        <p:sp>
          <p:nvSpPr>
            <p:cNvPr id="7" name="Oval 11"/>
            <p:cNvSpPr>
              <a:spLocks noChangeArrowheads="1"/>
            </p:cNvSpPr>
            <p:nvPr/>
          </p:nvSpPr>
          <p:spPr bwMode="auto">
            <a:xfrm>
              <a:off x="1216025" y="2768600"/>
              <a:ext cx="85725" cy="7937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Oval 12"/>
            <p:cNvSpPr>
              <a:spLocks noChangeArrowheads="1"/>
            </p:cNvSpPr>
            <p:nvPr/>
          </p:nvSpPr>
          <p:spPr bwMode="auto">
            <a:xfrm>
              <a:off x="1135063" y="3121025"/>
              <a:ext cx="85725" cy="7937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Oval 13"/>
            <p:cNvSpPr>
              <a:spLocks noChangeArrowheads="1"/>
            </p:cNvSpPr>
            <p:nvPr/>
          </p:nvSpPr>
          <p:spPr bwMode="auto">
            <a:xfrm>
              <a:off x="814388" y="3127375"/>
              <a:ext cx="85725" cy="7937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Oval 14"/>
            <p:cNvSpPr>
              <a:spLocks noChangeArrowheads="1"/>
            </p:cNvSpPr>
            <p:nvPr/>
          </p:nvSpPr>
          <p:spPr bwMode="auto">
            <a:xfrm>
              <a:off x="731838" y="2768600"/>
              <a:ext cx="82550" cy="71438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Oval 15"/>
            <p:cNvSpPr>
              <a:spLocks noChangeArrowheads="1"/>
            </p:cNvSpPr>
            <p:nvPr/>
          </p:nvSpPr>
          <p:spPr bwMode="auto">
            <a:xfrm>
              <a:off x="1441450" y="2984500"/>
              <a:ext cx="85725" cy="7937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Oval 16"/>
            <p:cNvSpPr>
              <a:spLocks noChangeArrowheads="1"/>
            </p:cNvSpPr>
            <p:nvPr/>
          </p:nvSpPr>
          <p:spPr bwMode="auto">
            <a:xfrm>
              <a:off x="1360488" y="3336925"/>
              <a:ext cx="85725" cy="7937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Oval 17"/>
            <p:cNvSpPr>
              <a:spLocks noChangeArrowheads="1"/>
            </p:cNvSpPr>
            <p:nvPr/>
          </p:nvSpPr>
          <p:spPr bwMode="auto">
            <a:xfrm>
              <a:off x="1039813" y="3343275"/>
              <a:ext cx="85725" cy="7937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Oval 18"/>
            <p:cNvSpPr>
              <a:spLocks noChangeArrowheads="1"/>
            </p:cNvSpPr>
            <p:nvPr/>
          </p:nvSpPr>
          <p:spPr bwMode="auto">
            <a:xfrm>
              <a:off x="955675" y="2984500"/>
              <a:ext cx="84138" cy="71438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Oval 19"/>
            <p:cNvSpPr>
              <a:spLocks noChangeArrowheads="1"/>
            </p:cNvSpPr>
            <p:nvPr/>
          </p:nvSpPr>
          <p:spPr bwMode="auto">
            <a:xfrm>
              <a:off x="1665288" y="3200400"/>
              <a:ext cx="85725" cy="7937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Oval 20"/>
            <p:cNvSpPr>
              <a:spLocks noChangeArrowheads="1"/>
            </p:cNvSpPr>
            <p:nvPr/>
          </p:nvSpPr>
          <p:spPr bwMode="auto">
            <a:xfrm>
              <a:off x="1584325" y="3552825"/>
              <a:ext cx="85725" cy="7937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Oval 21"/>
            <p:cNvSpPr>
              <a:spLocks noChangeArrowheads="1"/>
            </p:cNvSpPr>
            <p:nvPr/>
          </p:nvSpPr>
          <p:spPr bwMode="auto">
            <a:xfrm>
              <a:off x="1262063" y="3559175"/>
              <a:ext cx="85725" cy="7937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Oval 22"/>
            <p:cNvSpPr>
              <a:spLocks noChangeArrowheads="1"/>
            </p:cNvSpPr>
            <p:nvPr/>
          </p:nvSpPr>
          <p:spPr bwMode="auto">
            <a:xfrm>
              <a:off x="1181100" y="3200400"/>
              <a:ext cx="80963" cy="71438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Oval 23"/>
            <p:cNvSpPr>
              <a:spLocks noChangeArrowheads="1"/>
            </p:cNvSpPr>
            <p:nvPr/>
          </p:nvSpPr>
          <p:spPr bwMode="auto">
            <a:xfrm>
              <a:off x="1917700" y="3128963"/>
              <a:ext cx="85725" cy="7937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Oval 24"/>
            <p:cNvSpPr>
              <a:spLocks noChangeArrowheads="1"/>
            </p:cNvSpPr>
            <p:nvPr/>
          </p:nvSpPr>
          <p:spPr bwMode="auto">
            <a:xfrm>
              <a:off x="1836738" y="3481388"/>
              <a:ext cx="85725" cy="7937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Oval 25"/>
            <p:cNvSpPr>
              <a:spLocks noChangeArrowheads="1"/>
            </p:cNvSpPr>
            <p:nvPr/>
          </p:nvSpPr>
          <p:spPr bwMode="auto">
            <a:xfrm>
              <a:off x="1514475" y="3487738"/>
              <a:ext cx="85725" cy="7937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Oval 26"/>
            <p:cNvSpPr>
              <a:spLocks noChangeArrowheads="1"/>
            </p:cNvSpPr>
            <p:nvPr/>
          </p:nvSpPr>
          <p:spPr bwMode="auto">
            <a:xfrm>
              <a:off x="1431925" y="3128963"/>
              <a:ext cx="82550" cy="7143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Oval 28"/>
            <p:cNvSpPr>
              <a:spLocks noChangeArrowheads="1"/>
            </p:cNvSpPr>
            <p:nvPr/>
          </p:nvSpPr>
          <p:spPr bwMode="auto">
            <a:xfrm>
              <a:off x="3443288" y="2492375"/>
              <a:ext cx="647700" cy="217488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AutoShape 30"/>
            <p:cNvSpPr>
              <a:spLocks noChangeArrowheads="1"/>
            </p:cNvSpPr>
            <p:nvPr/>
          </p:nvSpPr>
          <p:spPr bwMode="auto">
            <a:xfrm>
              <a:off x="5062538" y="3197225"/>
              <a:ext cx="649287" cy="79375"/>
            </a:xfrm>
            <a:prstGeom prst="rightArrow">
              <a:avLst>
                <a:gd name="adj1" fmla="val 50000"/>
                <a:gd name="adj2" fmla="val 181778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Oval 62"/>
            <p:cNvSpPr>
              <a:spLocks noChangeArrowheads="1"/>
            </p:cNvSpPr>
            <p:nvPr/>
          </p:nvSpPr>
          <p:spPr bwMode="auto">
            <a:xfrm>
              <a:off x="1735138" y="2343150"/>
              <a:ext cx="85725" cy="7937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Oval 63"/>
            <p:cNvSpPr>
              <a:spLocks noChangeArrowheads="1"/>
            </p:cNvSpPr>
            <p:nvPr/>
          </p:nvSpPr>
          <p:spPr bwMode="auto">
            <a:xfrm>
              <a:off x="1360488" y="2695575"/>
              <a:ext cx="85725" cy="7937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Oval 64"/>
            <p:cNvSpPr>
              <a:spLocks noChangeArrowheads="1"/>
            </p:cNvSpPr>
            <p:nvPr/>
          </p:nvSpPr>
          <p:spPr bwMode="auto">
            <a:xfrm>
              <a:off x="1039813" y="2701925"/>
              <a:ext cx="85725" cy="7937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Oval 65"/>
            <p:cNvSpPr>
              <a:spLocks noChangeArrowheads="1"/>
            </p:cNvSpPr>
            <p:nvPr/>
          </p:nvSpPr>
          <p:spPr bwMode="auto">
            <a:xfrm flipV="1">
              <a:off x="1249363" y="2273300"/>
              <a:ext cx="79375" cy="69850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Oval 66"/>
            <p:cNvSpPr>
              <a:spLocks noChangeArrowheads="1"/>
            </p:cNvSpPr>
            <p:nvPr/>
          </p:nvSpPr>
          <p:spPr bwMode="auto">
            <a:xfrm>
              <a:off x="1665288" y="2559050"/>
              <a:ext cx="85725" cy="7937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Oval 67"/>
            <p:cNvSpPr>
              <a:spLocks noChangeArrowheads="1"/>
            </p:cNvSpPr>
            <p:nvPr/>
          </p:nvSpPr>
          <p:spPr bwMode="auto">
            <a:xfrm>
              <a:off x="1584325" y="2911475"/>
              <a:ext cx="85725" cy="7937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Oval 68"/>
            <p:cNvSpPr>
              <a:spLocks noChangeArrowheads="1"/>
            </p:cNvSpPr>
            <p:nvPr/>
          </p:nvSpPr>
          <p:spPr bwMode="auto">
            <a:xfrm>
              <a:off x="1262063" y="2917825"/>
              <a:ext cx="85725" cy="7937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Oval 69"/>
            <p:cNvSpPr>
              <a:spLocks noChangeArrowheads="1"/>
            </p:cNvSpPr>
            <p:nvPr/>
          </p:nvSpPr>
          <p:spPr bwMode="auto">
            <a:xfrm>
              <a:off x="1181100" y="2559050"/>
              <a:ext cx="80963" cy="71438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Oval 70"/>
            <p:cNvSpPr>
              <a:spLocks noChangeArrowheads="1"/>
            </p:cNvSpPr>
            <p:nvPr/>
          </p:nvSpPr>
          <p:spPr bwMode="auto">
            <a:xfrm>
              <a:off x="1889125" y="2774950"/>
              <a:ext cx="85725" cy="7937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Oval 71"/>
            <p:cNvSpPr>
              <a:spLocks noChangeArrowheads="1"/>
            </p:cNvSpPr>
            <p:nvPr/>
          </p:nvSpPr>
          <p:spPr bwMode="auto">
            <a:xfrm>
              <a:off x="1809750" y="3127375"/>
              <a:ext cx="85725" cy="7937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Oval 72"/>
            <p:cNvSpPr>
              <a:spLocks noChangeArrowheads="1"/>
            </p:cNvSpPr>
            <p:nvPr/>
          </p:nvSpPr>
          <p:spPr bwMode="auto">
            <a:xfrm>
              <a:off x="1487488" y="3133725"/>
              <a:ext cx="85725" cy="7937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Oval 73"/>
            <p:cNvSpPr>
              <a:spLocks noChangeArrowheads="1"/>
            </p:cNvSpPr>
            <p:nvPr/>
          </p:nvSpPr>
          <p:spPr bwMode="auto">
            <a:xfrm>
              <a:off x="1403350" y="2774950"/>
              <a:ext cx="84138" cy="71438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Oval 74"/>
            <p:cNvSpPr>
              <a:spLocks noChangeArrowheads="1"/>
            </p:cNvSpPr>
            <p:nvPr/>
          </p:nvSpPr>
          <p:spPr bwMode="auto">
            <a:xfrm>
              <a:off x="2141538" y="2703513"/>
              <a:ext cx="85725" cy="7937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Oval 75"/>
            <p:cNvSpPr>
              <a:spLocks noChangeArrowheads="1"/>
            </p:cNvSpPr>
            <p:nvPr/>
          </p:nvSpPr>
          <p:spPr bwMode="auto">
            <a:xfrm>
              <a:off x="2060575" y="3055938"/>
              <a:ext cx="85725" cy="7937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Oval 76"/>
            <p:cNvSpPr>
              <a:spLocks noChangeArrowheads="1"/>
            </p:cNvSpPr>
            <p:nvPr/>
          </p:nvSpPr>
          <p:spPr bwMode="auto">
            <a:xfrm>
              <a:off x="1739900" y="3062288"/>
              <a:ext cx="85725" cy="7937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Oval 77"/>
            <p:cNvSpPr>
              <a:spLocks noChangeArrowheads="1"/>
            </p:cNvSpPr>
            <p:nvPr/>
          </p:nvSpPr>
          <p:spPr bwMode="auto">
            <a:xfrm>
              <a:off x="1657350" y="2703513"/>
              <a:ext cx="82550" cy="7143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Text Box 78"/>
            <p:cNvSpPr txBox="1">
              <a:spLocks noChangeArrowheads="1"/>
            </p:cNvSpPr>
            <p:nvPr/>
          </p:nvSpPr>
          <p:spPr bwMode="auto">
            <a:xfrm>
              <a:off x="664266" y="4330079"/>
              <a:ext cx="69562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zh-CN" sz="1600" dirty="0" smtClean="0">
                  <a:latin typeface="Verdana" charset="0"/>
                  <a:ea typeface="Verdana" charset="0"/>
                  <a:cs typeface="Verdana" charset="0"/>
                </a:rPr>
                <a:t>toxin</a:t>
              </a:r>
            </a:p>
          </p:txBody>
        </p:sp>
        <p:sp>
          <p:nvSpPr>
            <p:cNvPr id="74" name="Text Box 79"/>
            <p:cNvSpPr txBox="1">
              <a:spLocks noChangeArrowheads="1"/>
            </p:cNvSpPr>
            <p:nvPr/>
          </p:nvSpPr>
          <p:spPr bwMode="auto">
            <a:xfrm>
              <a:off x="3108157" y="4147136"/>
              <a:ext cx="2371262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zh-CN" sz="1600" i="1" dirty="0" smtClean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B. </a:t>
              </a:r>
              <a:r>
                <a:rPr lang="en-US" altLang="zh-CN" sz="1600" i="1" dirty="0" err="1" smtClean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subtilis</a:t>
              </a:r>
              <a:r>
                <a:rPr lang="en-US" altLang="zh-CN" sz="1600" dirty="0" smtClean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spores</a:t>
              </a:r>
            </a:p>
            <a:p>
              <a:r>
                <a:rPr lang="en-US" altLang="zh-CN" sz="1600" dirty="0" smtClean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-Net negative charge</a:t>
              </a:r>
            </a:p>
            <a:p>
              <a:r>
                <a:rPr lang="en-US" altLang="zh-CN" sz="1600" dirty="0" smtClean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-hydrophobic</a:t>
              </a:r>
              <a:endParaRPr lang="en-US" altLang="zh-CN" sz="16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81" name="Oval 86"/>
            <p:cNvSpPr>
              <a:spLocks noChangeArrowheads="1"/>
            </p:cNvSpPr>
            <p:nvPr/>
          </p:nvSpPr>
          <p:spPr bwMode="auto">
            <a:xfrm>
              <a:off x="1574800" y="3768725"/>
              <a:ext cx="85725" cy="7937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Oval 87"/>
            <p:cNvSpPr>
              <a:spLocks noChangeArrowheads="1"/>
            </p:cNvSpPr>
            <p:nvPr/>
          </p:nvSpPr>
          <p:spPr bwMode="auto">
            <a:xfrm>
              <a:off x="1254125" y="3775075"/>
              <a:ext cx="85725" cy="7937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Oval 88"/>
            <p:cNvSpPr>
              <a:spLocks noChangeArrowheads="1"/>
            </p:cNvSpPr>
            <p:nvPr/>
          </p:nvSpPr>
          <p:spPr bwMode="auto">
            <a:xfrm>
              <a:off x="1881188" y="3632200"/>
              <a:ext cx="85725" cy="7937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Oval 89"/>
            <p:cNvSpPr>
              <a:spLocks noChangeArrowheads="1"/>
            </p:cNvSpPr>
            <p:nvPr/>
          </p:nvSpPr>
          <p:spPr bwMode="auto">
            <a:xfrm>
              <a:off x="1800225" y="3984625"/>
              <a:ext cx="85725" cy="7937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Oval 90"/>
            <p:cNvSpPr>
              <a:spLocks noChangeArrowheads="1"/>
            </p:cNvSpPr>
            <p:nvPr/>
          </p:nvSpPr>
          <p:spPr bwMode="auto">
            <a:xfrm>
              <a:off x="1477963" y="3990975"/>
              <a:ext cx="85725" cy="7937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Oval 91"/>
            <p:cNvSpPr>
              <a:spLocks noChangeArrowheads="1"/>
            </p:cNvSpPr>
            <p:nvPr/>
          </p:nvSpPr>
          <p:spPr bwMode="auto">
            <a:xfrm>
              <a:off x="1397000" y="3632200"/>
              <a:ext cx="82550" cy="71438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Oval 92"/>
            <p:cNvSpPr>
              <a:spLocks noChangeArrowheads="1"/>
            </p:cNvSpPr>
            <p:nvPr/>
          </p:nvSpPr>
          <p:spPr bwMode="auto">
            <a:xfrm>
              <a:off x="2052638" y="3913188"/>
              <a:ext cx="85725" cy="7937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Oval 93"/>
            <p:cNvSpPr>
              <a:spLocks noChangeArrowheads="1"/>
            </p:cNvSpPr>
            <p:nvPr/>
          </p:nvSpPr>
          <p:spPr bwMode="auto">
            <a:xfrm>
              <a:off x="1730375" y="3919538"/>
              <a:ext cx="85725" cy="7937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Oval 102"/>
            <p:cNvSpPr>
              <a:spLocks noChangeArrowheads="1"/>
            </p:cNvSpPr>
            <p:nvPr/>
          </p:nvSpPr>
          <p:spPr bwMode="auto">
            <a:xfrm>
              <a:off x="3686175" y="2779713"/>
              <a:ext cx="647700" cy="217487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Oval 103"/>
            <p:cNvSpPr>
              <a:spLocks noChangeArrowheads="1"/>
            </p:cNvSpPr>
            <p:nvPr/>
          </p:nvSpPr>
          <p:spPr bwMode="auto">
            <a:xfrm rot="19229831">
              <a:off x="3117850" y="3068638"/>
              <a:ext cx="649288" cy="217487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Oval 104"/>
            <p:cNvSpPr>
              <a:spLocks noChangeArrowheads="1"/>
            </p:cNvSpPr>
            <p:nvPr/>
          </p:nvSpPr>
          <p:spPr bwMode="auto">
            <a:xfrm>
              <a:off x="3686175" y="3284538"/>
              <a:ext cx="647700" cy="217487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Oval 105"/>
            <p:cNvSpPr>
              <a:spLocks noChangeArrowheads="1"/>
            </p:cNvSpPr>
            <p:nvPr/>
          </p:nvSpPr>
          <p:spPr bwMode="auto">
            <a:xfrm rot="19229831">
              <a:off x="4252913" y="2925763"/>
              <a:ext cx="647700" cy="217487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Oval 106"/>
            <p:cNvSpPr>
              <a:spLocks noChangeArrowheads="1"/>
            </p:cNvSpPr>
            <p:nvPr/>
          </p:nvSpPr>
          <p:spPr bwMode="auto">
            <a:xfrm>
              <a:off x="3929063" y="3571875"/>
              <a:ext cx="647700" cy="217488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TextBox 105"/>
            <p:cNvSpPr txBox="1">
              <a:spLocks noChangeArrowheads="1"/>
            </p:cNvSpPr>
            <p:nvPr/>
          </p:nvSpPr>
          <p:spPr bwMode="auto">
            <a:xfrm>
              <a:off x="2517775" y="2895600"/>
              <a:ext cx="412750" cy="579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+</a:t>
              </a: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5499100" y="1917700"/>
            <a:ext cx="2106613" cy="2168525"/>
            <a:chOff x="5791200" y="1917700"/>
            <a:chExt cx="2106613" cy="2168525"/>
          </a:xfrm>
        </p:grpSpPr>
        <p:sp>
          <p:nvSpPr>
            <p:cNvPr id="3" name="Oval 7"/>
            <p:cNvSpPr>
              <a:spLocks noChangeArrowheads="1"/>
            </p:cNvSpPr>
            <p:nvPr/>
          </p:nvSpPr>
          <p:spPr bwMode="auto">
            <a:xfrm>
              <a:off x="6211888" y="2271713"/>
              <a:ext cx="85725" cy="7937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Oval 8"/>
            <p:cNvSpPr>
              <a:spLocks noChangeArrowheads="1"/>
            </p:cNvSpPr>
            <p:nvPr/>
          </p:nvSpPr>
          <p:spPr bwMode="auto">
            <a:xfrm>
              <a:off x="6130925" y="2911475"/>
              <a:ext cx="85725" cy="7937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Oval 9"/>
            <p:cNvSpPr>
              <a:spLocks noChangeArrowheads="1"/>
            </p:cNvSpPr>
            <p:nvPr/>
          </p:nvSpPr>
          <p:spPr bwMode="auto">
            <a:xfrm>
              <a:off x="5856288" y="2917825"/>
              <a:ext cx="85725" cy="7937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Oval 10"/>
            <p:cNvSpPr>
              <a:spLocks noChangeArrowheads="1"/>
            </p:cNvSpPr>
            <p:nvPr/>
          </p:nvSpPr>
          <p:spPr bwMode="auto">
            <a:xfrm>
              <a:off x="5934075" y="2278063"/>
              <a:ext cx="82550" cy="7143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Oval 29"/>
            <p:cNvSpPr>
              <a:spLocks noChangeArrowheads="1"/>
            </p:cNvSpPr>
            <p:nvPr/>
          </p:nvSpPr>
          <p:spPr bwMode="auto">
            <a:xfrm>
              <a:off x="5791200" y="2351088"/>
              <a:ext cx="674688" cy="22225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Oval 31"/>
            <p:cNvSpPr>
              <a:spLocks noChangeArrowheads="1"/>
            </p:cNvSpPr>
            <p:nvPr/>
          </p:nvSpPr>
          <p:spPr bwMode="auto">
            <a:xfrm>
              <a:off x="6372225" y="2500313"/>
              <a:ext cx="85725" cy="7937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6354763" y="3213100"/>
              <a:ext cx="85725" cy="7937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6032500" y="3005138"/>
              <a:ext cx="85725" cy="7937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Oval 34"/>
            <p:cNvSpPr>
              <a:spLocks noChangeArrowheads="1"/>
            </p:cNvSpPr>
            <p:nvPr/>
          </p:nvSpPr>
          <p:spPr bwMode="auto">
            <a:xfrm>
              <a:off x="5951538" y="2573338"/>
              <a:ext cx="80962" cy="7143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Oval 35"/>
            <p:cNvSpPr>
              <a:spLocks noChangeArrowheads="1"/>
            </p:cNvSpPr>
            <p:nvPr/>
          </p:nvSpPr>
          <p:spPr bwMode="auto">
            <a:xfrm>
              <a:off x="5942013" y="2789238"/>
              <a:ext cx="592137" cy="22225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Oval 36"/>
            <p:cNvSpPr>
              <a:spLocks noChangeArrowheads="1"/>
            </p:cNvSpPr>
            <p:nvPr/>
          </p:nvSpPr>
          <p:spPr bwMode="auto">
            <a:xfrm>
              <a:off x="6659563" y="3206750"/>
              <a:ext cx="85725" cy="7937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Oval 37"/>
            <p:cNvSpPr>
              <a:spLocks noChangeArrowheads="1"/>
            </p:cNvSpPr>
            <p:nvPr/>
          </p:nvSpPr>
          <p:spPr bwMode="auto">
            <a:xfrm rot="2021404">
              <a:off x="7551738" y="3343275"/>
              <a:ext cx="85725" cy="7937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Oval 38"/>
            <p:cNvSpPr>
              <a:spLocks noChangeArrowheads="1"/>
            </p:cNvSpPr>
            <p:nvPr/>
          </p:nvSpPr>
          <p:spPr bwMode="auto">
            <a:xfrm rot="2021404">
              <a:off x="7277100" y="3349625"/>
              <a:ext cx="85725" cy="7937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Oval 39"/>
            <p:cNvSpPr>
              <a:spLocks noChangeArrowheads="1"/>
            </p:cNvSpPr>
            <p:nvPr/>
          </p:nvSpPr>
          <p:spPr bwMode="auto">
            <a:xfrm>
              <a:off x="6173788" y="2717800"/>
              <a:ext cx="84137" cy="71438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Oval 40"/>
            <p:cNvSpPr>
              <a:spLocks noChangeArrowheads="1"/>
            </p:cNvSpPr>
            <p:nvPr/>
          </p:nvSpPr>
          <p:spPr bwMode="auto">
            <a:xfrm>
              <a:off x="6316663" y="3286125"/>
              <a:ext cx="596900" cy="22225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Oval 41"/>
            <p:cNvSpPr>
              <a:spLocks noChangeArrowheads="1"/>
            </p:cNvSpPr>
            <p:nvPr/>
          </p:nvSpPr>
          <p:spPr bwMode="auto">
            <a:xfrm rot="2021404">
              <a:off x="7661275" y="3206750"/>
              <a:ext cx="85725" cy="7937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Oval 42"/>
            <p:cNvSpPr>
              <a:spLocks noChangeArrowheads="1"/>
            </p:cNvSpPr>
            <p:nvPr/>
          </p:nvSpPr>
          <p:spPr bwMode="auto">
            <a:xfrm>
              <a:off x="7551738" y="2774950"/>
              <a:ext cx="85725" cy="7937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Oval 43"/>
            <p:cNvSpPr>
              <a:spLocks noChangeArrowheads="1"/>
            </p:cNvSpPr>
            <p:nvPr/>
          </p:nvSpPr>
          <p:spPr bwMode="auto">
            <a:xfrm>
              <a:off x="7229475" y="2781300"/>
              <a:ext cx="85725" cy="7937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Oval 44"/>
            <p:cNvSpPr>
              <a:spLocks noChangeArrowheads="1"/>
            </p:cNvSpPr>
            <p:nvPr/>
          </p:nvSpPr>
          <p:spPr bwMode="auto">
            <a:xfrm rot="2062820">
              <a:off x="7372350" y="3213100"/>
              <a:ext cx="82550" cy="71438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Oval 45"/>
            <p:cNvSpPr>
              <a:spLocks noChangeArrowheads="1"/>
            </p:cNvSpPr>
            <p:nvPr/>
          </p:nvSpPr>
          <p:spPr bwMode="auto">
            <a:xfrm rot="2136651">
              <a:off x="7256463" y="3197225"/>
              <a:ext cx="577850" cy="233363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Oval 46"/>
            <p:cNvSpPr>
              <a:spLocks noChangeArrowheads="1"/>
            </p:cNvSpPr>
            <p:nvPr/>
          </p:nvSpPr>
          <p:spPr bwMode="auto">
            <a:xfrm>
              <a:off x="7812088" y="2703513"/>
              <a:ext cx="85725" cy="7937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Oval 47"/>
            <p:cNvSpPr>
              <a:spLocks noChangeArrowheads="1"/>
            </p:cNvSpPr>
            <p:nvPr/>
          </p:nvSpPr>
          <p:spPr bwMode="auto">
            <a:xfrm>
              <a:off x="7775575" y="2860675"/>
              <a:ext cx="85725" cy="7937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Oval 48"/>
            <p:cNvSpPr>
              <a:spLocks noChangeArrowheads="1"/>
            </p:cNvSpPr>
            <p:nvPr/>
          </p:nvSpPr>
          <p:spPr bwMode="auto">
            <a:xfrm>
              <a:off x="7454900" y="2933700"/>
              <a:ext cx="85725" cy="7937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Oval 49"/>
            <p:cNvSpPr>
              <a:spLocks noChangeArrowheads="1"/>
            </p:cNvSpPr>
            <p:nvPr/>
          </p:nvSpPr>
          <p:spPr bwMode="auto">
            <a:xfrm>
              <a:off x="7372350" y="2644775"/>
              <a:ext cx="82550" cy="71438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Oval 50"/>
            <p:cNvSpPr>
              <a:spLocks noChangeArrowheads="1"/>
            </p:cNvSpPr>
            <p:nvPr/>
          </p:nvSpPr>
          <p:spPr bwMode="auto">
            <a:xfrm>
              <a:off x="7288213" y="2709863"/>
              <a:ext cx="598487" cy="223837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Oval 51"/>
            <p:cNvSpPr>
              <a:spLocks noChangeArrowheads="1"/>
            </p:cNvSpPr>
            <p:nvPr/>
          </p:nvSpPr>
          <p:spPr bwMode="auto">
            <a:xfrm>
              <a:off x="7331075" y="2133600"/>
              <a:ext cx="85725" cy="7937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Oval 52"/>
            <p:cNvSpPr>
              <a:spLocks noChangeArrowheads="1"/>
            </p:cNvSpPr>
            <p:nvPr/>
          </p:nvSpPr>
          <p:spPr bwMode="auto">
            <a:xfrm>
              <a:off x="7250113" y="2428875"/>
              <a:ext cx="85725" cy="7937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Oval 53"/>
            <p:cNvSpPr>
              <a:spLocks noChangeArrowheads="1"/>
            </p:cNvSpPr>
            <p:nvPr/>
          </p:nvSpPr>
          <p:spPr bwMode="auto">
            <a:xfrm>
              <a:off x="6929438" y="2428875"/>
              <a:ext cx="85725" cy="7937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Oval 54"/>
            <p:cNvSpPr>
              <a:spLocks noChangeArrowheads="1"/>
            </p:cNvSpPr>
            <p:nvPr/>
          </p:nvSpPr>
          <p:spPr bwMode="auto">
            <a:xfrm>
              <a:off x="6846888" y="2139950"/>
              <a:ext cx="82550" cy="71438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Oval 55"/>
            <p:cNvSpPr>
              <a:spLocks noChangeArrowheads="1"/>
            </p:cNvSpPr>
            <p:nvPr/>
          </p:nvSpPr>
          <p:spPr bwMode="auto">
            <a:xfrm>
              <a:off x="6838950" y="2212975"/>
              <a:ext cx="673100" cy="21590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Oval 56"/>
            <p:cNvSpPr>
              <a:spLocks noChangeArrowheads="1"/>
            </p:cNvSpPr>
            <p:nvPr/>
          </p:nvSpPr>
          <p:spPr bwMode="auto">
            <a:xfrm rot="2021404">
              <a:off x="7502525" y="3502025"/>
              <a:ext cx="85725" cy="7937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Oval 57"/>
            <p:cNvSpPr>
              <a:spLocks noChangeArrowheads="1"/>
            </p:cNvSpPr>
            <p:nvPr/>
          </p:nvSpPr>
          <p:spPr bwMode="auto">
            <a:xfrm rot="2021404">
              <a:off x="7748588" y="3357563"/>
              <a:ext cx="85725" cy="7937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Oval 58"/>
            <p:cNvSpPr>
              <a:spLocks noChangeArrowheads="1"/>
            </p:cNvSpPr>
            <p:nvPr/>
          </p:nvSpPr>
          <p:spPr bwMode="auto">
            <a:xfrm>
              <a:off x="6883400" y="3422650"/>
              <a:ext cx="85725" cy="7937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Oval 59"/>
            <p:cNvSpPr>
              <a:spLocks noChangeArrowheads="1"/>
            </p:cNvSpPr>
            <p:nvPr/>
          </p:nvSpPr>
          <p:spPr bwMode="auto">
            <a:xfrm>
              <a:off x="6615113" y="3508375"/>
              <a:ext cx="85725" cy="7937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Oval 60"/>
            <p:cNvSpPr>
              <a:spLocks noChangeArrowheads="1"/>
            </p:cNvSpPr>
            <p:nvPr/>
          </p:nvSpPr>
          <p:spPr bwMode="auto">
            <a:xfrm>
              <a:off x="6303963" y="3436938"/>
              <a:ext cx="85725" cy="7937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Oval 61"/>
            <p:cNvSpPr>
              <a:spLocks noChangeArrowheads="1"/>
            </p:cNvSpPr>
            <p:nvPr/>
          </p:nvSpPr>
          <p:spPr bwMode="auto">
            <a:xfrm>
              <a:off x="6399213" y="3005138"/>
              <a:ext cx="82550" cy="7143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Oval 80"/>
            <p:cNvSpPr>
              <a:spLocks noChangeArrowheads="1"/>
            </p:cNvSpPr>
            <p:nvPr/>
          </p:nvSpPr>
          <p:spPr bwMode="auto">
            <a:xfrm>
              <a:off x="6688138" y="2709863"/>
              <a:ext cx="85725" cy="7937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Oval 81"/>
            <p:cNvSpPr>
              <a:spLocks noChangeArrowheads="1"/>
            </p:cNvSpPr>
            <p:nvPr/>
          </p:nvSpPr>
          <p:spPr bwMode="auto">
            <a:xfrm>
              <a:off x="6540500" y="2198688"/>
              <a:ext cx="85725" cy="7937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Oval 82"/>
            <p:cNvSpPr>
              <a:spLocks noChangeArrowheads="1"/>
            </p:cNvSpPr>
            <p:nvPr/>
          </p:nvSpPr>
          <p:spPr bwMode="auto">
            <a:xfrm>
              <a:off x="7546975" y="2486025"/>
              <a:ext cx="85725" cy="7937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Oval 83"/>
            <p:cNvSpPr>
              <a:spLocks noChangeArrowheads="1"/>
            </p:cNvSpPr>
            <p:nvPr/>
          </p:nvSpPr>
          <p:spPr bwMode="auto">
            <a:xfrm>
              <a:off x="6988175" y="2774950"/>
              <a:ext cx="85725" cy="7937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Oval 84"/>
            <p:cNvSpPr>
              <a:spLocks noChangeArrowheads="1"/>
            </p:cNvSpPr>
            <p:nvPr/>
          </p:nvSpPr>
          <p:spPr bwMode="auto">
            <a:xfrm>
              <a:off x="6838950" y="2998788"/>
              <a:ext cx="85725" cy="7937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Oval 85"/>
            <p:cNvSpPr>
              <a:spLocks noChangeArrowheads="1"/>
            </p:cNvSpPr>
            <p:nvPr/>
          </p:nvSpPr>
          <p:spPr bwMode="auto">
            <a:xfrm>
              <a:off x="7478713" y="1925638"/>
              <a:ext cx="85725" cy="7937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Oval 94"/>
            <p:cNvSpPr>
              <a:spLocks noChangeArrowheads="1"/>
            </p:cNvSpPr>
            <p:nvPr/>
          </p:nvSpPr>
          <p:spPr bwMode="auto">
            <a:xfrm>
              <a:off x="7127875" y="3717925"/>
              <a:ext cx="85725" cy="7937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Oval 95"/>
            <p:cNvSpPr>
              <a:spLocks noChangeArrowheads="1"/>
            </p:cNvSpPr>
            <p:nvPr/>
          </p:nvSpPr>
          <p:spPr bwMode="auto">
            <a:xfrm>
              <a:off x="6615113" y="3717925"/>
              <a:ext cx="85725" cy="7937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Oval 96"/>
            <p:cNvSpPr>
              <a:spLocks noChangeArrowheads="1"/>
            </p:cNvSpPr>
            <p:nvPr/>
          </p:nvSpPr>
          <p:spPr bwMode="auto">
            <a:xfrm>
              <a:off x="6838950" y="3933825"/>
              <a:ext cx="85725" cy="7937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Oval 97"/>
            <p:cNvSpPr>
              <a:spLocks noChangeArrowheads="1"/>
            </p:cNvSpPr>
            <p:nvPr/>
          </p:nvSpPr>
          <p:spPr bwMode="auto">
            <a:xfrm>
              <a:off x="7426325" y="3790950"/>
              <a:ext cx="85725" cy="7937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Oval 98"/>
            <p:cNvSpPr>
              <a:spLocks noChangeArrowheads="1"/>
            </p:cNvSpPr>
            <p:nvPr/>
          </p:nvSpPr>
          <p:spPr bwMode="auto">
            <a:xfrm>
              <a:off x="7650163" y="4006850"/>
              <a:ext cx="85725" cy="7937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Oval 99"/>
            <p:cNvSpPr>
              <a:spLocks noChangeArrowheads="1"/>
            </p:cNvSpPr>
            <p:nvPr/>
          </p:nvSpPr>
          <p:spPr bwMode="auto">
            <a:xfrm>
              <a:off x="6016625" y="1917700"/>
              <a:ext cx="85725" cy="7937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Oval 100"/>
            <p:cNvSpPr>
              <a:spLocks noChangeArrowheads="1"/>
            </p:cNvSpPr>
            <p:nvPr/>
          </p:nvSpPr>
          <p:spPr bwMode="auto">
            <a:xfrm>
              <a:off x="6240463" y="2133600"/>
              <a:ext cx="85725" cy="7937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Oval 101"/>
            <p:cNvSpPr>
              <a:spLocks noChangeArrowheads="1"/>
            </p:cNvSpPr>
            <p:nvPr/>
          </p:nvSpPr>
          <p:spPr bwMode="auto">
            <a:xfrm>
              <a:off x="5868988" y="3357563"/>
              <a:ext cx="85725" cy="7937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6034088" y="4484688"/>
            <a:ext cx="2268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Ionic and hydrophobic</a:t>
            </a:r>
          </a:p>
          <a:p>
            <a:pPr algn="ctr"/>
            <a:r>
              <a:rPr lang="en-US" dirty="0" smtClean="0"/>
              <a:t>interactions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707477" y="1937922"/>
            <a:ext cx="284638" cy="273718"/>
          </a:xfrm>
          <a:prstGeom prst="rect">
            <a:avLst/>
          </a:prstGeom>
          <a:solidFill>
            <a:srgbClr val="D7E4B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958757" y="3238765"/>
            <a:ext cx="1302767" cy="27546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631195" y="1249615"/>
            <a:ext cx="1302767" cy="27546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toxin spore coat ab.png"/>
          <p:cNvPicPr/>
          <p:nvPr/>
        </p:nvPicPr>
        <p:blipFill rotWithShape="1">
          <a:blip r:embed="rId2"/>
          <a:srcRect l="11029"/>
          <a:stretch/>
        </p:blipFill>
        <p:spPr>
          <a:xfrm>
            <a:off x="954505" y="1249615"/>
            <a:ext cx="2889831" cy="41243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694" y="1249615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Toxin A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6790" y="3296142"/>
            <a:ext cx="891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Toxin B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43432" y="527000"/>
            <a:ext cx="330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In vitro </a:t>
            </a:r>
            <a:r>
              <a:rPr lang="en-US" dirty="0" smtClean="0">
                <a:solidFill>
                  <a:srgbClr val="FF0000"/>
                </a:solidFill>
              </a:rPr>
              <a:t>binding of toxin to spores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477" y="1769750"/>
            <a:ext cx="3590290" cy="20218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07477" y="527000"/>
            <a:ext cx="3709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Caecal</a:t>
            </a:r>
            <a:r>
              <a:rPr lang="en-US" dirty="0" smtClean="0">
                <a:solidFill>
                  <a:srgbClr val="FF0000"/>
                </a:solidFill>
              </a:rPr>
              <a:t> extracts from post-dosed mice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95706" y="1340418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Toxin A                Toxin B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992115" y="4201563"/>
            <a:ext cx="36659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 caecum extracts post-dosing</a:t>
            </a:r>
          </a:p>
          <a:p>
            <a:r>
              <a:rPr lang="en-US" sz="1400" dirty="0" smtClean="0"/>
              <a:t>2 caecum extracts no spores</a:t>
            </a:r>
          </a:p>
          <a:p>
            <a:r>
              <a:rPr lang="en-US" sz="1400" dirty="0" smtClean="0"/>
              <a:t>3 caecum extracts no C. </a:t>
            </a:r>
            <a:r>
              <a:rPr lang="en-US" sz="1400" dirty="0" err="1" smtClean="0"/>
              <a:t>difficile</a:t>
            </a:r>
            <a:endParaRPr lang="en-US" sz="1400" dirty="0" smtClean="0"/>
          </a:p>
          <a:p>
            <a:r>
              <a:rPr lang="en-US" sz="1400" dirty="0" smtClean="0"/>
              <a:t>4</a:t>
            </a:r>
            <a:r>
              <a:rPr lang="en-US" sz="1400" dirty="0"/>
              <a:t> </a:t>
            </a:r>
            <a:r>
              <a:rPr lang="en-US" sz="1400" dirty="0" smtClean="0"/>
              <a:t>purified toxins</a:t>
            </a:r>
            <a:endParaRPr lang="en-US" sz="1400" dirty="0"/>
          </a:p>
          <a:p>
            <a:r>
              <a:rPr lang="en-US" sz="1400" dirty="0" smtClean="0"/>
              <a:t>5 = toxin detected in supernatants of </a:t>
            </a:r>
            <a:r>
              <a:rPr lang="en-US" sz="1400" dirty="0" err="1" smtClean="0"/>
              <a:t>caecal</a:t>
            </a:r>
            <a:r>
              <a:rPr lang="en-US" sz="1400" dirty="0" smtClean="0"/>
              <a:t> extracts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48271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810286" y="1358900"/>
            <a:ext cx="124019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GB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Sporulation</a:t>
            </a:r>
            <a:endParaRPr lang="en-GB" sz="20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820273" y="1358900"/>
            <a:ext cx="198972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Vegetative Growth</a:t>
            </a:r>
            <a:endParaRPr lang="en-GB" sz="2000" dirty="0">
              <a:solidFill>
                <a:srgbClr val="FF0000"/>
              </a:solidFill>
              <a:latin typeface="Times" charset="0"/>
            </a:endParaRPr>
          </a:p>
        </p:txBody>
      </p:sp>
      <p:sp>
        <p:nvSpPr>
          <p:cNvPr id="53" name="Rectangle 49"/>
          <p:cNvSpPr>
            <a:spLocks noChangeArrowheads="1"/>
          </p:cNvSpPr>
          <p:nvPr/>
        </p:nvSpPr>
        <p:spPr bwMode="auto">
          <a:xfrm>
            <a:off x="184150" y="319088"/>
            <a:ext cx="87439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800" b="1" dirty="0"/>
              <a:t>Life cycle of </a:t>
            </a:r>
            <a:r>
              <a:rPr lang="en-GB" sz="2800" b="1" i="1" dirty="0"/>
              <a:t>Bacillus </a:t>
            </a:r>
            <a:r>
              <a:rPr lang="en-GB" sz="2800" b="1" dirty="0" smtClean="0"/>
              <a:t>species</a:t>
            </a:r>
            <a:endParaRPr lang="en-GB" sz="4400" dirty="0"/>
          </a:p>
        </p:txBody>
      </p:sp>
      <p:sp>
        <p:nvSpPr>
          <p:cNvPr id="56" name="AutoShape 13"/>
          <p:cNvSpPr>
            <a:spLocks noChangeArrowheads="1"/>
          </p:cNvSpPr>
          <p:nvPr/>
        </p:nvSpPr>
        <p:spPr bwMode="auto">
          <a:xfrm>
            <a:off x="3810000" y="3385741"/>
            <a:ext cx="1651000" cy="442118"/>
          </a:xfrm>
          <a:prstGeom prst="roundRect">
            <a:avLst>
              <a:gd name="adj" fmla="val 20532"/>
            </a:avLst>
          </a:prstGeom>
          <a:solidFill>
            <a:schemeClr val="bg2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AutoShape 13"/>
          <p:cNvSpPr>
            <a:spLocks noChangeArrowheads="1"/>
          </p:cNvSpPr>
          <p:nvPr/>
        </p:nvSpPr>
        <p:spPr bwMode="auto">
          <a:xfrm>
            <a:off x="2079625" y="2318941"/>
            <a:ext cx="1930400" cy="442118"/>
          </a:xfrm>
          <a:prstGeom prst="roundRect">
            <a:avLst>
              <a:gd name="adj" fmla="val 20532"/>
            </a:avLst>
          </a:prstGeom>
          <a:solidFill>
            <a:schemeClr val="bg2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AutoShape 13"/>
          <p:cNvSpPr>
            <a:spLocks noChangeArrowheads="1"/>
          </p:cNvSpPr>
          <p:nvPr/>
        </p:nvSpPr>
        <p:spPr bwMode="auto">
          <a:xfrm>
            <a:off x="239714" y="3386535"/>
            <a:ext cx="2163762" cy="442118"/>
          </a:xfrm>
          <a:prstGeom prst="roundRect">
            <a:avLst>
              <a:gd name="adj" fmla="val 20532"/>
            </a:avLst>
          </a:prstGeom>
          <a:solidFill>
            <a:schemeClr val="bg2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61" name="Straight Connector 60"/>
          <p:cNvCxnSpPr>
            <a:stCxn id="59" idx="0"/>
            <a:endCxn id="59" idx="2"/>
          </p:cNvCxnSpPr>
          <p:nvPr/>
        </p:nvCxnSpPr>
        <p:spPr>
          <a:xfrm rot="16200000" flipH="1">
            <a:off x="1100536" y="3607594"/>
            <a:ext cx="442118" cy="1588"/>
          </a:xfrm>
          <a:prstGeom prst="line">
            <a:avLst/>
          </a:prstGeom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AutoShape 13"/>
          <p:cNvSpPr>
            <a:spLocks noChangeArrowheads="1"/>
          </p:cNvSpPr>
          <p:nvPr/>
        </p:nvSpPr>
        <p:spPr bwMode="auto">
          <a:xfrm>
            <a:off x="2359025" y="4638676"/>
            <a:ext cx="1651000" cy="442118"/>
          </a:xfrm>
          <a:prstGeom prst="roundRect">
            <a:avLst>
              <a:gd name="adj" fmla="val 20532"/>
            </a:avLst>
          </a:prstGeom>
          <a:solidFill>
            <a:schemeClr val="bg2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AutoShape 13"/>
          <p:cNvSpPr>
            <a:spLocks noChangeArrowheads="1"/>
          </p:cNvSpPr>
          <p:nvPr/>
        </p:nvSpPr>
        <p:spPr bwMode="auto">
          <a:xfrm>
            <a:off x="7277100" y="3387329"/>
            <a:ext cx="1651000" cy="442118"/>
          </a:xfrm>
          <a:prstGeom prst="roundRect">
            <a:avLst>
              <a:gd name="adj" fmla="val 20532"/>
            </a:avLst>
          </a:prstGeom>
          <a:solidFill>
            <a:schemeClr val="bg2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8162132" y="3387329"/>
            <a:ext cx="607219" cy="44211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6342856" y="4651376"/>
            <a:ext cx="607219" cy="44211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AutoShape 13"/>
          <p:cNvSpPr>
            <a:spLocks noChangeArrowheads="1"/>
          </p:cNvSpPr>
          <p:nvPr/>
        </p:nvSpPr>
        <p:spPr bwMode="auto">
          <a:xfrm>
            <a:off x="5661025" y="2326482"/>
            <a:ext cx="1651000" cy="442118"/>
          </a:xfrm>
          <a:prstGeom prst="roundRect">
            <a:avLst>
              <a:gd name="adj" fmla="val 20532"/>
            </a:avLst>
          </a:prstGeom>
          <a:solidFill>
            <a:schemeClr val="bg2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69" name="Straight Connector 68"/>
          <p:cNvCxnSpPr/>
          <p:nvPr/>
        </p:nvCxnSpPr>
        <p:spPr>
          <a:xfrm rot="5400000">
            <a:off x="6752431" y="2547541"/>
            <a:ext cx="442118" cy="1588"/>
          </a:xfrm>
          <a:prstGeom prst="line">
            <a:avLst/>
          </a:prstGeom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2603500" y="2527300"/>
            <a:ext cx="630238" cy="12700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AutoShape 13"/>
          <p:cNvSpPr>
            <a:spLocks noChangeArrowheads="1"/>
          </p:cNvSpPr>
          <p:nvPr/>
        </p:nvSpPr>
        <p:spPr bwMode="auto">
          <a:xfrm>
            <a:off x="2603500" y="4847829"/>
            <a:ext cx="1651000" cy="442118"/>
          </a:xfrm>
          <a:prstGeom prst="roundRect">
            <a:avLst>
              <a:gd name="adj" fmla="val 20532"/>
            </a:avLst>
          </a:prstGeom>
          <a:solidFill>
            <a:schemeClr val="bg2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" name="Bent-Up Arrow 91"/>
          <p:cNvSpPr/>
          <p:nvPr/>
        </p:nvSpPr>
        <p:spPr>
          <a:xfrm rot="10800000">
            <a:off x="1322390" y="2559844"/>
            <a:ext cx="418306" cy="419100"/>
          </a:xfrm>
          <a:prstGeom prst="bentUpArrow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Bent-Up Arrow 92"/>
          <p:cNvSpPr/>
          <p:nvPr/>
        </p:nvSpPr>
        <p:spPr>
          <a:xfrm rot="5400000">
            <a:off x="1401570" y="4452938"/>
            <a:ext cx="418306" cy="419100"/>
          </a:xfrm>
          <a:prstGeom prst="bentUpArrow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Bent-Up Arrow 93"/>
          <p:cNvSpPr/>
          <p:nvPr/>
        </p:nvSpPr>
        <p:spPr>
          <a:xfrm>
            <a:off x="4433887" y="4453335"/>
            <a:ext cx="418306" cy="419100"/>
          </a:xfrm>
          <a:prstGeom prst="bentUpArrow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Bent-Up Arrow 95"/>
          <p:cNvSpPr/>
          <p:nvPr/>
        </p:nvSpPr>
        <p:spPr>
          <a:xfrm rot="16200000">
            <a:off x="4376737" y="2526903"/>
            <a:ext cx="418306" cy="419100"/>
          </a:xfrm>
          <a:prstGeom prst="bentUpArrow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Bent-Up Arrow 96"/>
          <p:cNvSpPr/>
          <p:nvPr/>
        </p:nvSpPr>
        <p:spPr>
          <a:xfrm rot="5400000" flipH="1">
            <a:off x="4700587" y="2526903"/>
            <a:ext cx="418306" cy="419100"/>
          </a:xfrm>
          <a:prstGeom prst="bentUpArrow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Bent-Up Arrow 97"/>
          <p:cNvSpPr/>
          <p:nvPr/>
        </p:nvSpPr>
        <p:spPr>
          <a:xfrm flipH="1">
            <a:off x="4643040" y="4453335"/>
            <a:ext cx="418306" cy="419100"/>
          </a:xfrm>
          <a:prstGeom prst="bentUpArrow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Bent-Up Arrow 100"/>
          <p:cNvSpPr/>
          <p:nvPr/>
        </p:nvSpPr>
        <p:spPr>
          <a:xfrm rot="10800000" flipH="1">
            <a:off x="7952979" y="2540000"/>
            <a:ext cx="418306" cy="438944"/>
          </a:xfrm>
          <a:prstGeom prst="bentUpArrow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Bent-Up Arrow 101"/>
          <p:cNvSpPr/>
          <p:nvPr/>
        </p:nvSpPr>
        <p:spPr>
          <a:xfrm rot="16200000" flipH="1">
            <a:off x="7896226" y="4419204"/>
            <a:ext cx="418306" cy="438944"/>
          </a:xfrm>
          <a:prstGeom prst="bentUpArrow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" descr="02_F02b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29" b="7661"/>
          <a:stretch/>
        </p:blipFill>
        <p:spPr bwMode="auto">
          <a:xfrm rot="5400000">
            <a:off x="2020630" y="4662442"/>
            <a:ext cx="1165740" cy="2719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6" name="Picture 2" descr="12_F5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49" r="3378" b="7632"/>
          <a:stretch/>
        </p:blipFill>
        <p:spPr bwMode="auto">
          <a:xfrm>
            <a:off x="6342856" y="5235518"/>
            <a:ext cx="1394568" cy="1445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7346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38508" y="859937"/>
            <a:ext cx="70380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Secretion of beneficial molecules in the GI-tract</a:t>
            </a:r>
          </a:p>
          <a:p>
            <a:endParaRPr lang="en-US" dirty="0"/>
          </a:p>
          <a:p>
            <a:r>
              <a:rPr lang="en-US" dirty="0" smtClean="0"/>
              <a:t>Most </a:t>
            </a:r>
            <a:r>
              <a:rPr lang="en-US" i="1" dirty="0" smtClean="0"/>
              <a:t>Bacilli</a:t>
            </a:r>
            <a:r>
              <a:rPr lang="en-US" dirty="0" smtClean="0"/>
              <a:t> produce </a:t>
            </a:r>
            <a:r>
              <a:rPr lang="en-US" dirty="0" err="1" smtClean="0">
                <a:solidFill>
                  <a:srgbClr val="FF0000"/>
                </a:solidFill>
              </a:rPr>
              <a:t>Nattokinase</a:t>
            </a:r>
            <a:r>
              <a:rPr lang="en-US" dirty="0" smtClean="0"/>
              <a:t>, a protease that reduces blood clotting</a:t>
            </a:r>
          </a:p>
          <a:p>
            <a:endParaRPr lang="en-US" dirty="0"/>
          </a:p>
          <a:p>
            <a:r>
              <a:rPr lang="en-US" dirty="0" smtClean="0"/>
              <a:t>Antimicrobials. Depends on species and strain but, </a:t>
            </a:r>
            <a:r>
              <a:rPr lang="en-US" dirty="0" err="1">
                <a:solidFill>
                  <a:srgbClr val="FF0000"/>
                </a:solidFill>
              </a:rPr>
              <a:t>P</a:t>
            </a:r>
            <a:r>
              <a:rPr lang="en-US" dirty="0" err="1" smtClean="0">
                <a:solidFill>
                  <a:srgbClr val="FF0000"/>
                </a:solidFill>
              </a:rPr>
              <a:t>lipastatin</a:t>
            </a:r>
            <a:r>
              <a:rPr lang="en-US" dirty="0" smtClean="0"/>
              <a:t>, </a:t>
            </a:r>
            <a:r>
              <a:rPr lang="en-US" dirty="0" err="1">
                <a:solidFill>
                  <a:srgbClr val="FF0000"/>
                </a:solidFill>
              </a:rPr>
              <a:t>B</a:t>
            </a:r>
            <a:r>
              <a:rPr lang="en-US" dirty="0" err="1" smtClean="0">
                <a:solidFill>
                  <a:srgbClr val="FF0000"/>
                </a:solidFill>
              </a:rPr>
              <a:t>acilysin</a:t>
            </a:r>
            <a:r>
              <a:rPr lang="en-US" dirty="0" smtClean="0"/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Subtilosin</a:t>
            </a:r>
            <a:r>
              <a:rPr lang="en-US" dirty="0" smtClean="0"/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Fengycin</a:t>
            </a:r>
            <a:r>
              <a:rPr lang="en-US" dirty="0" smtClean="0"/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Iturins</a:t>
            </a:r>
            <a:r>
              <a:rPr lang="en-US" dirty="0" smtClean="0"/>
              <a:t>, </a:t>
            </a:r>
            <a:r>
              <a:rPr lang="en-US" dirty="0" err="1" smtClean="0"/>
              <a:t>etc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Many strains can be administered together with antibiotics and this allows  temporary restoration of the gut </a:t>
            </a:r>
            <a:r>
              <a:rPr lang="en-US" dirty="0" err="1" smtClean="0"/>
              <a:t>microflora</a:t>
            </a:r>
            <a:r>
              <a:rPr lang="en-US" dirty="0" smtClean="0"/>
              <a:t> during prophylaxis</a:t>
            </a:r>
          </a:p>
          <a:p>
            <a:endParaRPr lang="en-US" dirty="0"/>
          </a:p>
          <a:p>
            <a:r>
              <a:rPr lang="en-US" dirty="0" smtClean="0"/>
              <a:t>		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6411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5300"/>
            <a:ext cx="9144000" cy="58618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2113" y="134938"/>
            <a:ext cx="767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Spores, and Specifically Sporulation are Important for Development of the GALT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4898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3880" y="328985"/>
            <a:ext cx="7897370" cy="5909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Summary</a:t>
            </a:r>
          </a:p>
          <a:p>
            <a:endParaRPr lang="en-US" b="1" dirty="0"/>
          </a:p>
          <a:p>
            <a:endParaRPr lang="en-US" b="1" dirty="0" smtClean="0"/>
          </a:p>
          <a:p>
            <a:r>
              <a:rPr lang="en-US" b="1" dirty="0" smtClean="0"/>
              <a:t>Gut commensals</a:t>
            </a:r>
          </a:p>
          <a:p>
            <a:r>
              <a:rPr lang="en-US" dirty="0" smtClean="0"/>
              <a:t>Spore probiotics are ‘live’ entities that germinate in the GI-tract, proliferate and then re-</a:t>
            </a:r>
            <a:r>
              <a:rPr lang="en-US" dirty="0" err="1" smtClean="0"/>
              <a:t>sporulate</a:t>
            </a:r>
            <a:endParaRPr lang="en-US" dirty="0" smtClean="0"/>
          </a:p>
          <a:p>
            <a:r>
              <a:rPr lang="en-US" dirty="0" smtClean="0"/>
              <a:t>They promote a healthy GALT</a:t>
            </a:r>
          </a:p>
          <a:p>
            <a:endParaRPr lang="en-US" dirty="0"/>
          </a:p>
          <a:p>
            <a:r>
              <a:rPr lang="en-US" b="1" dirty="0" smtClean="0"/>
              <a:t>Stability</a:t>
            </a:r>
          </a:p>
          <a:p>
            <a:r>
              <a:rPr lang="en-US" dirty="0" smtClean="0"/>
              <a:t>They have unique resistance properties enabling them to be stored at room temperature indefinitely</a:t>
            </a:r>
          </a:p>
          <a:p>
            <a:endParaRPr lang="en-US" dirty="0"/>
          </a:p>
          <a:p>
            <a:r>
              <a:rPr lang="en-US" b="1" dirty="0" smtClean="0"/>
              <a:t>Efficacy</a:t>
            </a:r>
          </a:p>
          <a:p>
            <a:r>
              <a:rPr lang="en-US" dirty="0" smtClean="0"/>
              <a:t>Proven by worldwide use</a:t>
            </a:r>
          </a:p>
          <a:p>
            <a:r>
              <a:rPr lang="en-US" dirty="0" smtClean="0"/>
              <a:t>Emerging clinical trial data</a:t>
            </a:r>
          </a:p>
          <a:p>
            <a:endParaRPr lang="en-US" dirty="0"/>
          </a:p>
          <a:p>
            <a:r>
              <a:rPr lang="en-US" b="1" dirty="0" smtClean="0"/>
              <a:t>Mechanism</a:t>
            </a:r>
          </a:p>
          <a:p>
            <a:r>
              <a:rPr lang="en-US" dirty="0" smtClean="0"/>
              <a:t>Stimulate innate immunity</a:t>
            </a:r>
          </a:p>
          <a:p>
            <a:r>
              <a:rPr lang="en-US" dirty="0" smtClean="0"/>
              <a:t>Somehow promote GALT development</a:t>
            </a:r>
          </a:p>
          <a:p>
            <a:r>
              <a:rPr lang="en-US" dirty="0" smtClean="0"/>
              <a:t>Adsorption of toxins</a:t>
            </a:r>
          </a:p>
          <a:p>
            <a:r>
              <a:rPr lang="en-US" dirty="0" smtClean="0"/>
              <a:t>Secretion of antimicrobials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8151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794" y="4315916"/>
            <a:ext cx="1778000" cy="787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3775" y="4274080"/>
            <a:ext cx="939800" cy="1079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30037" y="4167805"/>
            <a:ext cx="1583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kern="1200" dirty="0" smtClean="0"/>
              <a:t>Phase 1/2a clinical trial</a:t>
            </a:r>
          </a:p>
          <a:p>
            <a:r>
              <a:rPr lang="en-US" kern="1200" dirty="0" smtClean="0"/>
              <a:t>2013</a:t>
            </a:r>
            <a:endParaRPr lang="en-US" kern="1200" dirty="0"/>
          </a:p>
        </p:txBody>
      </p:sp>
      <p:sp>
        <p:nvSpPr>
          <p:cNvPr id="7" name="Right Arrow 6"/>
          <p:cNvSpPr/>
          <p:nvPr/>
        </p:nvSpPr>
        <p:spPr>
          <a:xfrm>
            <a:off x="5872568" y="4549324"/>
            <a:ext cx="694936" cy="16029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/>
          </a:p>
        </p:txBody>
      </p:sp>
      <p:sp>
        <p:nvSpPr>
          <p:cNvPr id="8" name="TextBox 7"/>
          <p:cNvSpPr txBox="1"/>
          <p:nvPr/>
        </p:nvSpPr>
        <p:spPr>
          <a:xfrm>
            <a:off x="5352918" y="5735627"/>
            <a:ext cx="1640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www.cdvax.org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49887" y="914969"/>
            <a:ext cx="597423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Dr. Hong Huynh				</a:t>
            </a:r>
            <a:r>
              <a:rPr lang="en-US" dirty="0" err="1" smtClean="0"/>
              <a:t>Siamed</a:t>
            </a:r>
            <a:r>
              <a:rPr lang="en-US" dirty="0" smtClean="0"/>
              <a:t> </a:t>
            </a:r>
            <a:r>
              <a:rPr lang="en-US" dirty="0" err="1" smtClean="0"/>
              <a:t>Hasseni</a:t>
            </a:r>
            <a:r>
              <a:rPr lang="en-US" dirty="0" smtClean="0"/>
              <a:t>	</a:t>
            </a:r>
          </a:p>
          <a:p>
            <a:r>
              <a:rPr lang="en-US" dirty="0" smtClean="0"/>
              <a:t>Dr. Irene </a:t>
            </a:r>
            <a:r>
              <a:rPr lang="en-US" dirty="0" err="1" smtClean="0"/>
              <a:t>Bianconi</a:t>
            </a:r>
            <a:r>
              <a:rPr lang="en-US" dirty="0" smtClean="0"/>
              <a:t>				Saba Anwar</a:t>
            </a:r>
          </a:p>
          <a:p>
            <a:r>
              <a:rPr lang="en-US" dirty="0" smtClean="0"/>
              <a:t>Dr. </a:t>
            </a:r>
            <a:r>
              <a:rPr lang="en-US" dirty="0" err="1" smtClean="0"/>
              <a:t>Lluis</a:t>
            </a:r>
            <a:r>
              <a:rPr lang="en-US" dirty="0" smtClean="0"/>
              <a:t> </a:t>
            </a:r>
            <a:r>
              <a:rPr lang="en-US" dirty="0" err="1" smtClean="0"/>
              <a:t>Sempere</a:t>
            </a:r>
            <a:r>
              <a:rPr lang="en-US" dirty="0" smtClean="0"/>
              <a:t>				William </a:t>
            </a:r>
            <a:r>
              <a:rPr lang="en-US" dirty="0" err="1" smtClean="0"/>
              <a:t>Ferreari</a:t>
            </a:r>
            <a:endParaRPr lang="en-US" dirty="0" smtClean="0"/>
          </a:p>
          <a:p>
            <a:r>
              <a:rPr lang="en-US" dirty="0" smtClean="0"/>
              <a:t>Dr. Stephanie Willing			Celia </a:t>
            </a:r>
            <a:r>
              <a:rPr lang="en-US" dirty="0" err="1" smtClean="0"/>
              <a:t>Rodriqgues</a:t>
            </a:r>
            <a:endParaRPr lang="en-US" dirty="0" smtClean="0"/>
          </a:p>
          <a:p>
            <a:r>
              <a:rPr lang="en-US" dirty="0" smtClean="0"/>
              <a:t>Dr. Anil </a:t>
            </a:r>
            <a:r>
              <a:rPr lang="en-US" dirty="0" err="1" smtClean="0"/>
              <a:t>Chandrashekran</a:t>
            </a:r>
            <a:r>
              <a:rPr lang="en-US" dirty="0" smtClean="0"/>
              <a:t>			Emma </a:t>
            </a:r>
            <a:r>
              <a:rPr lang="en-US" dirty="0" err="1" smtClean="0"/>
              <a:t>Popescu</a:t>
            </a:r>
            <a:endParaRPr lang="en-US" dirty="0" smtClean="0"/>
          </a:p>
          <a:p>
            <a:r>
              <a:rPr lang="en-US" dirty="0" smtClean="0"/>
              <a:t>Ms. </a:t>
            </a:r>
            <a:r>
              <a:rPr lang="en-US" dirty="0" err="1" smtClean="0"/>
              <a:t>Krisztina</a:t>
            </a:r>
            <a:r>
              <a:rPr lang="en-US" dirty="0" smtClean="0"/>
              <a:t> </a:t>
            </a:r>
            <a:r>
              <a:rPr lang="en-US" dirty="0" err="1" smtClean="0"/>
              <a:t>Hitri</a:t>
            </a:r>
            <a:r>
              <a:rPr lang="en-US" dirty="0"/>
              <a:t>	</a:t>
            </a:r>
            <a:r>
              <a:rPr lang="en-US" dirty="0" smtClean="0"/>
              <a:t>			Jacob </a:t>
            </a:r>
            <a:r>
              <a:rPr lang="en-US" dirty="0" err="1" smtClean="0"/>
              <a:t>Goonesana</a:t>
            </a:r>
            <a:endParaRPr lang="en-US" dirty="0" smtClean="0"/>
          </a:p>
          <a:p>
            <a:r>
              <a:rPr lang="en-US" dirty="0" smtClean="0"/>
              <a:t>Ms. Nicola Byrne				Alex </a:t>
            </a:r>
            <a:r>
              <a:rPr lang="en-US" dirty="0" err="1" smtClean="0"/>
              <a:t>Curilovs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5921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52"/>
          <a:stretch/>
        </p:blipFill>
        <p:spPr bwMode="auto">
          <a:xfrm>
            <a:off x="1806357" y="799258"/>
            <a:ext cx="4860745" cy="4182406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3" name="TextBox 2"/>
          <p:cNvSpPr txBox="1"/>
          <p:nvPr/>
        </p:nvSpPr>
        <p:spPr>
          <a:xfrm>
            <a:off x="547382" y="5638587"/>
            <a:ext cx="8134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Kaplan-Meier survival plot for mice infected with</a:t>
            </a:r>
            <a:r>
              <a:rPr lang="en-GB" i="1" dirty="0"/>
              <a:t> C. </a:t>
            </a:r>
            <a:r>
              <a:rPr lang="en-GB" i="1" dirty="0" err="1"/>
              <a:t>difficile</a:t>
            </a:r>
            <a:r>
              <a:rPr lang="en-GB" i="1" dirty="0"/>
              <a:t> </a:t>
            </a:r>
            <a:r>
              <a:rPr lang="en-GB" dirty="0"/>
              <a:t>VPI 10463. Groups received </a:t>
            </a:r>
            <a:r>
              <a:rPr lang="en-GB" dirty="0" smtClean="0"/>
              <a:t>oral </a:t>
            </a:r>
            <a:r>
              <a:rPr lang="en-GB" dirty="0"/>
              <a:t>doses of live </a:t>
            </a:r>
            <a:r>
              <a:rPr lang="en-GB" i="1" dirty="0"/>
              <a:t>B. </a:t>
            </a:r>
            <a:r>
              <a:rPr lang="en-GB" i="1" dirty="0" err="1"/>
              <a:t>subtilis</a:t>
            </a:r>
            <a:r>
              <a:rPr lang="en-GB" i="1" dirty="0"/>
              <a:t> </a:t>
            </a:r>
            <a:r>
              <a:rPr lang="en-GB" dirty="0"/>
              <a:t>PXN21 spores </a:t>
            </a:r>
            <a:r>
              <a:rPr lang="en-GB" dirty="0">
                <a:solidFill>
                  <a:srgbClr val="FF0000"/>
                </a:solidFill>
              </a:rPr>
              <a:t>post infection </a:t>
            </a:r>
            <a:r>
              <a:rPr lang="en-GB" dirty="0"/>
              <a:t>at a concentration of either 10</a:t>
            </a:r>
            <a:r>
              <a:rPr lang="en-GB" baseline="30000" dirty="0"/>
              <a:t>9 </a:t>
            </a:r>
            <a:r>
              <a:rPr lang="en-GB" dirty="0"/>
              <a:t>or 10</a:t>
            </a:r>
            <a:r>
              <a:rPr lang="en-GB" baseline="30000" dirty="0"/>
              <a:t>7</a:t>
            </a:r>
            <a:r>
              <a:rPr lang="en-GB" dirty="0"/>
              <a:t> spores per dose.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47382" y="243796"/>
            <a:ext cx="562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Suppression of </a:t>
            </a:r>
            <a:r>
              <a:rPr lang="en-US" b="1" i="1" dirty="0" smtClean="0">
                <a:solidFill>
                  <a:srgbClr val="FF0000"/>
                </a:solidFill>
              </a:rPr>
              <a:t>C. </a:t>
            </a:r>
            <a:r>
              <a:rPr lang="en-US" b="1" i="1" dirty="0" err="1" smtClean="0">
                <a:solidFill>
                  <a:srgbClr val="FF0000"/>
                </a:solidFill>
              </a:rPr>
              <a:t>difficile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infection </a:t>
            </a:r>
            <a:r>
              <a:rPr lang="en-US" b="1" u="sng" dirty="0" smtClean="0">
                <a:solidFill>
                  <a:srgbClr val="FF0000"/>
                </a:solidFill>
              </a:rPr>
              <a:t>is not </a:t>
            </a:r>
            <a:r>
              <a:rPr lang="en-US" b="1" dirty="0" smtClean="0">
                <a:solidFill>
                  <a:srgbClr val="FF0000"/>
                </a:solidFill>
              </a:rPr>
              <a:t>dose dependent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8311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46"/>
          <a:stretch/>
        </p:blipFill>
        <p:spPr>
          <a:xfrm>
            <a:off x="2169623" y="476273"/>
            <a:ext cx="4134187" cy="43592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3452" y="5272077"/>
            <a:ext cx="7790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Live spores </a:t>
            </a:r>
            <a:r>
              <a:rPr lang="en-US" dirty="0" smtClean="0"/>
              <a:t>rather </a:t>
            </a:r>
            <a:r>
              <a:rPr lang="en-US" dirty="0" smtClean="0">
                <a:solidFill>
                  <a:srgbClr val="FF0000"/>
                </a:solidFill>
              </a:rPr>
              <a:t>killed spores </a:t>
            </a:r>
            <a:r>
              <a:rPr lang="en-US" dirty="0" smtClean="0"/>
              <a:t>are needed for suppression of </a:t>
            </a:r>
            <a:r>
              <a:rPr lang="en-US" i="1" dirty="0" smtClean="0"/>
              <a:t>C. </a:t>
            </a:r>
            <a:r>
              <a:rPr lang="en-US" i="1" dirty="0" err="1" smtClean="0"/>
              <a:t>difficile</a:t>
            </a:r>
            <a:r>
              <a:rPr lang="en-US" i="1" dirty="0" smtClean="0"/>
              <a:t> </a:t>
            </a:r>
            <a:r>
              <a:rPr lang="en-US" dirty="0" smtClean="0"/>
              <a:t>infection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2753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1270278" y="609600"/>
            <a:ext cx="6845052" cy="4641295"/>
            <a:chOff x="1803678" y="609600"/>
            <a:chExt cx="6845052" cy="4641295"/>
          </a:xfrm>
        </p:grpSpPr>
        <p:cxnSp>
          <p:nvCxnSpPr>
            <p:cNvPr id="2" name="Connecteur droit 4"/>
            <p:cNvCxnSpPr/>
            <p:nvPr/>
          </p:nvCxnSpPr>
          <p:spPr>
            <a:xfrm rot="5400000">
              <a:off x="1006475" y="2609851"/>
              <a:ext cx="357187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Connecteur droit 10"/>
            <p:cNvCxnSpPr/>
            <p:nvPr/>
          </p:nvCxnSpPr>
          <p:spPr>
            <a:xfrm>
              <a:off x="2792413" y="4395788"/>
              <a:ext cx="4929187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" name="Connecteur droit 12"/>
            <p:cNvCxnSpPr/>
            <p:nvPr/>
          </p:nvCxnSpPr>
          <p:spPr>
            <a:xfrm rot="10800000">
              <a:off x="2649538" y="4395788"/>
              <a:ext cx="142875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Connecteur droit 13"/>
            <p:cNvCxnSpPr/>
            <p:nvPr/>
          </p:nvCxnSpPr>
          <p:spPr>
            <a:xfrm rot="10800000">
              <a:off x="2649538" y="823913"/>
              <a:ext cx="142875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Connecteur droit 15"/>
            <p:cNvCxnSpPr/>
            <p:nvPr/>
          </p:nvCxnSpPr>
          <p:spPr>
            <a:xfrm rot="5400000">
              <a:off x="5792787" y="2609851"/>
              <a:ext cx="357187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cteur droit 16"/>
            <p:cNvCxnSpPr/>
            <p:nvPr/>
          </p:nvCxnSpPr>
          <p:spPr>
            <a:xfrm rot="10800000">
              <a:off x="2649538" y="1538288"/>
              <a:ext cx="142875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Connecteur droit 17"/>
            <p:cNvCxnSpPr/>
            <p:nvPr/>
          </p:nvCxnSpPr>
          <p:spPr>
            <a:xfrm rot="10800000">
              <a:off x="2649538" y="2252663"/>
              <a:ext cx="142875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Connecteur droit 18"/>
            <p:cNvCxnSpPr/>
            <p:nvPr/>
          </p:nvCxnSpPr>
          <p:spPr>
            <a:xfrm rot="10800000">
              <a:off x="2649538" y="2967038"/>
              <a:ext cx="142875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Connecteur droit 19"/>
            <p:cNvCxnSpPr/>
            <p:nvPr/>
          </p:nvCxnSpPr>
          <p:spPr>
            <a:xfrm rot="10800000">
              <a:off x="2649538" y="3681413"/>
              <a:ext cx="142875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Connecteur droit 21"/>
            <p:cNvCxnSpPr/>
            <p:nvPr/>
          </p:nvCxnSpPr>
          <p:spPr>
            <a:xfrm rot="10800000">
              <a:off x="7578725" y="4395788"/>
              <a:ext cx="142875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necteur droit 22"/>
            <p:cNvCxnSpPr/>
            <p:nvPr/>
          </p:nvCxnSpPr>
          <p:spPr>
            <a:xfrm rot="10800000">
              <a:off x="7578725" y="823913"/>
              <a:ext cx="142875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cteur droit 23"/>
            <p:cNvCxnSpPr/>
            <p:nvPr/>
          </p:nvCxnSpPr>
          <p:spPr>
            <a:xfrm rot="10800000">
              <a:off x="7578725" y="1538288"/>
              <a:ext cx="142875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cteur droit 24"/>
            <p:cNvCxnSpPr/>
            <p:nvPr/>
          </p:nvCxnSpPr>
          <p:spPr>
            <a:xfrm rot="10800000">
              <a:off x="7578725" y="2252663"/>
              <a:ext cx="142875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Connecteur droit 25"/>
            <p:cNvCxnSpPr/>
            <p:nvPr/>
          </p:nvCxnSpPr>
          <p:spPr>
            <a:xfrm rot="10800000">
              <a:off x="7578725" y="2967038"/>
              <a:ext cx="142875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Connecteur droit 26"/>
            <p:cNvCxnSpPr/>
            <p:nvPr/>
          </p:nvCxnSpPr>
          <p:spPr>
            <a:xfrm rot="10800000">
              <a:off x="7578725" y="3681413"/>
              <a:ext cx="142875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Connecteur droit 28"/>
            <p:cNvCxnSpPr/>
            <p:nvPr/>
          </p:nvCxnSpPr>
          <p:spPr>
            <a:xfrm rot="16200000">
              <a:off x="2720975" y="4467226"/>
              <a:ext cx="142875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Connecteur droit 32"/>
            <p:cNvCxnSpPr/>
            <p:nvPr/>
          </p:nvCxnSpPr>
          <p:spPr>
            <a:xfrm rot="16200000">
              <a:off x="3292475" y="4467226"/>
              <a:ext cx="142875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Connecteur droit 33"/>
            <p:cNvCxnSpPr/>
            <p:nvPr/>
          </p:nvCxnSpPr>
          <p:spPr>
            <a:xfrm rot="16200000">
              <a:off x="7507287" y="4467226"/>
              <a:ext cx="142875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Connecteur droit 41"/>
            <p:cNvCxnSpPr/>
            <p:nvPr/>
          </p:nvCxnSpPr>
          <p:spPr>
            <a:xfrm rot="16200000">
              <a:off x="3863975" y="4467226"/>
              <a:ext cx="142875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Connecteur droit 42"/>
            <p:cNvCxnSpPr/>
            <p:nvPr/>
          </p:nvCxnSpPr>
          <p:spPr>
            <a:xfrm rot="16200000">
              <a:off x="4435475" y="4467226"/>
              <a:ext cx="142875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Connecteur droit 43"/>
            <p:cNvCxnSpPr/>
            <p:nvPr/>
          </p:nvCxnSpPr>
          <p:spPr>
            <a:xfrm rot="16200000">
              <a:off x="5006975" y="4467226"/>
              <a:ext cx="142875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Connecteur droit 44"/>
            <p:cNvCxnSpPr/>
            <p:nvPr/>
          </p:nvCxnSpPr>
          <p:spPr>
            <a:xfrm rot="16200000">
              <a:off x="5578475" y="4467226"/>
              <a:ext cx="142875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Connecteur droit 45"/>
            <p:cNvCxnSpPr/>
            <p:nvPr/>
          </p:nvCxnSpPr>
          <p:spPr>
            <a:xfrm rot="16200000">
              <a:off x="6149975" y="4467226"/>
              <a:ext cx="142875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Connecteur droit 46"/>
            <p:cNvCxnSpPr/>
            <p:nvPr/>
          </p:nvCxnSpPr>
          <p:spPr>
            <a:xfrm rot="16200000">
              <a:off x="6721475" y="4467226"/>
              <a:ext cx="142875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Connecteur droit 47"/>
            <p:cNvCxnSpPr/>
            <p:nvPr/>
          </p:nvCxnSpPr>
          <p:spPr>
            <a:xfrm rot="16200000">
              <a:off x="7292975" y="4467226"/>
              <a:ext cx="142875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ZoneTexte 50"/>
            <p:cNvSpPr txBox="1">
              <a:spLocks noChangeArrowheads="1"/>
            </p:cNvSpPr>
            <p:nvPr/>
          </p:nvSpPr>
          <p:spPr bwMode="auto">
            <a:xfrm>
              <a:off x="4987925" y="4881563"/>
              <a:ext cx="45415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fr-FR" sz="1800" b="1">
                  <a:solidFill>
                    <a:srgbClr val="000000"/>
                  </a:solidFill>
                  <a:ea typeface="Arial" charset="0"/>
                  <a:cs typeface="Arial" charset="0"/>
                </a:rPr>
                <a:t>pH</a:t>
              </a:r>
            </a:p>
          </p:txBody>
        </p:sp>
        <p:sp>
          <p:nvSpPr>
            <p:cNvPr id="28" name="ZoneTexte 51"/>
            <p:cNvSpPr txBox="1">
              <a:spLocks noChangeArrowheads="1"/>
            </p:cNvSpPr>
            <p:nvPr/>
          </p:nvSpPr>
          <p:spPr bwMode="auto">
            <a:xfrm rot="16200000">
              <a:off x="1043213" y="2333109"/>
              <a:ext cx="189026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fr-FR" sz="1800" b="1">
                  <a:solidFill>
                    <a:srgbClr val="000000"/>
                  </a:solidFill>
                  <a:ea typeface="Arial" charset="0"/>
                  <a:cs typeface="Arial" charset="0"/>
                </a:rPr>
                <a:t>% Hydrophobicity</a:t>
              </a:r>
            </a:p>
          </p:txBody>
        </p:sp>
        <p:sp>
          <p:nvSpPr>
            <p:cNvPr id="29" name="ZoneTexte 52"/>
            <p:cNvSpPr txBox="1">
              <a:spLocks noChangeArrowheads="1"/>
            </p:cNvSpPr>
            <p:nvPr/>
          </p:nvSpPr>
          <p:spPr bwMode="auto">
            <a:xfrm rot="5400000">
              <a:off x="8039204" y="2164527"/>
              <a:ext cx="81894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fr-FR" sz="2000" b="1">
                  <a:solidFill>
                    <a:srgbClr val="000000"/>
                  </a:solidFill>
                  <a:latin typeface="Symbol" charset="2"/>
                  <a:ea typeface="Arial" charset="0"/>
                  <a:cs typeface="Arial" charset="0"/>
                </a:rPr>
                <a:t>z</a:t>
              </a:r>
              <a:r>
                <a:rPr lang="fr-FR" sz="1800" b="1">
                  <a:solidFill>
                    <a:srgbClr val="000000"/>
                  </a:solidFill>
                  <a:ea typeface="Arial" charset="0"/>
                  <a:cs typeface="Arial" charset="0"/>
                </a:rPr>
                <a:t> </a:t>
              </a:r>
              <a:r>
                <a:rPr lang="fr-FR" sz="1800">
                  <a:solidFill>
                    <a:srgbClr val="000000"/>
                  </a:solidFill>
                  <a:ea typeface="Arial" charset="0"/>
                  <a:cs typeface="Arial" charset="0"/>
                </a:rPr>
                <a:t>(mV)</a:t>
              </a:r>
            </a:p>
          </p:txBody>
        </p:sp>
        <p:sp>
          <p:nvSpPr>
            <p:cNvPr id="30" name="ZoneTexte 53"/>
            <p:cNvSpPr txBox="1">
              <a:spLocks noChangeArrowheads="1"/>
            </p:cNvSpPr>
            <p:nvPr/>
          </p:nvSpPr>
          <p:spPr bwMode="auto">
            <a:xfrm>
              <a:off x="2151063" y="609600"/>
              <a:ext cx="53564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fr-FR" sz="1800">
                  <a:solidFill>
                    <a:srgbClr val="000000"/>
                  </a:solidFill>
                  <a:ea typeface="Arial" charset="0"/>
                  <a:cs typeface="Arial" charset="0"/>
                </a:rPr>
                <a:t>100</a:t>
              </a:r>
            </a:p>
          </p:txBody>
        </p:sp>
        <p:sp>
          <p:nvSpPr>
            <p:cNvPr id="31" name="ZoneTexte 54"/>
            <p:cNvSpPr txBox="1">
              <a:spLocks noChangeArrowheads="1"/>
            </p:cNvSpPr>
            <p:nvPr/>
          </p:nvSpPr>
          <p:spPr bwMode="auto">
            <a:xfrm>
              <a:off x="2279650" y="1323975"/>
              <a:ext cx="41865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fr-FR" sz="1800">
                  <a:solidFill>
                    <a:srgbClr val="000000"/>
                  </a:solidFill>
                  <a:ea typeface="Arial" charset="0"/>
                  <a:cs typeface="Arial" charset="0"/>
                </a:rPr>
                <a:t>80</a:t>
              </a:r>
            </a:p>
          </p:txBody>
        </p:sp>
        <p:sp>
          <p:nvSpPr>
            <p:cNvPr id="32" name="ZoneTexte 55"/>
            <p:cNvSpPr txBox="1">
              <a:spLocks noChangeArrowheads="1"/>
            </p:cNvSpPr>
            <p:nvPr/>
          </p:nvSpPr>
          <p:spPr bwMode="auto">
            <a:xfrm>
              <a:off x="2292350" y="2038350"/>
              <a:ext cx="41865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fr-FR" sz="1800">
                  <a:solidFill>
                    <a:srgbClr val="000000"/>
                  </a:solidFill>
                  <a:ea typeface="Arial" charset="0"/>
                  <a:cs typeface="Arial" charset="0"/>
                </a:rPr>
                <a:t>60</a:t>
              </a:r>
            </a:p>
          </p:txBody>
        </p:sp>
        <p:sp>
          <p:nvSpPr>
            <p:cNvPr id="33" name="ZoneTexte 56"/>
            <p:cNvSpPr txBox="1">
              <a:spLocks noChangeArrowheads="1"/>
            </p:cNvSpPr>
            <p:nvPr/>
          </p:nvSpPr>
          <p:spPr bwMode="auto">
            <a:xfrm>
              <a:off x="2220913" y="2813050"/>
              <a:ext cx="4699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fr-FR" sz="1800">
                  <a:solidFill>
                    <a:srgbClr val="000000"/>
                  </a:solidFill>
                  <a:ea typeface="Arial" charset="0"/>
                  <a:cs typeface="Arial" charset="0"/>
                </a:rPr>
                <a:t> 40</a:t>
              </a:r>
            </a:p>
          </p:txBody>
        </p:sp>
        <p:sp>
          <p:nvSpPr>
            <p:cNvPr id="34" name="ZoneTexte 57"/>
            <p:cNvSpPr txBox="1">
              <a:spLocks noChangeArrowheads="1"/>
            </p:cNvSpPr>
            <p:nvPr/>
          </p:nvSpPr>
          <p:spPr bwMode="auto">
            <a:xfrm>
              <a:off x="2278063" y="3467100"/>
              <a:ext cx="41865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fr-FR" sz="1800">
                  <a:solidFill>
                    <a:srgbClr val="000000"/>
                  </a:solidFill>
                  <a:ea typeface="Arial" charset="0"/>
                  <a:cs typeface="Arial" charset="0"/>
                </a:rPr>
                <a:t>20</a:t>
              </a:r>
            </a:p>
          </p:txBody>
        </p:sp>
        <p:sp>
          <p:nvSpPr>
            <p:cNvPr id="35" name="ZoneTexte 58"/>
            <p:cNvSpPr txBox="1">
              <a:spLocks noChangeArrowheads="1"/>
            </p:cNvSpPr>
            <p:nvPr/>
          </p:nvSpPr>
          <p:spPr bwMode="auto">
            <a:xfrm>
              <a:off x="2408238" y="4181475"/>
              <a:ext cx="30166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fr-FR" sz="1800">
                  <a:solidFill>
                    <a:srgbClr val="000000"/>
                  </a:solidFill>
                  <a:ea typeface="Arial" charset="0"/>
                  <a:cs typeface="Arial" charset="0"/>
                </a:rPr>
                <a:t>0</a:t>
              </a:r>
            </a:p>
          </p:txBody>
        </p:sp>
        <p:sp>
          <p:nvSpPr>
            <p:cNvPr id="36" name="ZoneTexte 59"/>
            <p:cNvSpPr txBox="1">
              <a:spLocks noChangeArrowheads="1"/>
            </p:cNvSpPr>
            <p:nvPr/>
          </p:nvSpPr>
          <p:spPr bwMode="auto">
            <a:xfrm>
              <a:off x="3194050" y="4527550"/>
              <a:ext cx="30166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fr-FR" sz="1800">
                  <a:solidFill>
                    <a:srgbClr val="000000"/>
                  </a:solidFill>
                  <a:ea typeface="Arial" charset="0"/>
                  <a:cs typeface="Arial" charset="0"/>
                </a:rPr>
                <a:t>1</a:t>
              </a:r>
            </a:p>
          </p:txBody>
        </p:sp>
        <p:sp>
          <p:nvSpPr>
            <p:cNvPr id="37" name="ZoneTexte 60"/>
            <p:cNvSpPr txBox="1">
              <a:spLocks noChangeArrowheads="1"/>
            </p:cNvSpPr>
            <p:nvPr/>
          </p:nvSpPr>
          <p:spPr bwMode="auto">
            <a:xfrm>
              <a:off x="2649538" y="4527550"/>
              <a:ext cx="30166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fr-FR" sz="1800">
                  <a:solidFill>
                    <a:srgbClr val="000000"/>
                  </a:solidFill>
                  <a:ea typeface="Arial" charset="0"/>
                  <a:cs typeface="Arial" charset="0"/>
                </a:rPr>
                <a:t>0</a:t>
              </a:r>
            </a:p>
          </p:txBody>
        </p:sp>
        <p:sp>
          <p:nvSpPr>
            <p:cNvPr id="38" name="ZoneTexte 61"/>
            <p:cNvSpPr txBox="1">
              <a:spLocks noChangeArrowheads="1"/>
            </p:cNvSpPr>
            <p:nvPr/>
          </p:nvSpPr>
          <p:spPr bwMode="auto">
            <a:xfrm>
              <a:off x="4337050" y="4527550"/>
              <a:ext cx="30166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fr-FR" sz="1800">
                  <a:solidFill>
                    <a:srgbClr val="000000"/>
                  </a:solidFill>
                  <a:ea typeface="Arial" charset="0"/>
                  <a:cs typeface="Arial" charset="0"/>
                </a:rPr>
                <a:t>3</a:t>
              </a:r>
            </a:p>
          </p:txBody>
        </p:sp>
        <p:sp>
          <p:nvSpPr>
            <p:cNvPr id="39" name="ZoneTexte 62"/>
            <p:cNvSpPr txBox="1">
              <a:spLocks noChangeArrowheads="1"/>
            </p:cNvSpPr>
            <p:nvPr/>
          </p:nvSpPr>
          <p:spPr bwMode="auto">
            <a:xfrm>
              <a:off x="3792538" y="4527550"/>
              <a:ext cx="30166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fr-FR" sz="1800">
                  <a:solidFill>
                    <a:srgbClr val="000000"/>
                  </a:solidFill>
                  <a:ea typeface="Arial" charset="0"/>
                  <a:cs typeface="Arial" charset="0"/>
                </a:rPr>
                <a:t>2</a:t>
              </a:r>
            </a:p>
          </p:txBody>
        </p:sp>
        <p:sp>
          <p:nvSpPr>
            <p:cNvPr id="40" name="ZoneTexte 63"/>
            <p:cNvSpPr txBox="1">
              <a:spLocks noChangeArrowheads="1"/>
            </p:cNvSpPr>
            <p:nvPr/>
          </p:nvSpPr>
          <p:spPr bwMode="auto">
            <a:xfrm>
              <a:off x="5480050" y="4527550"/>
              <a:ext cx="30166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fr-FR" sz="1800">
                  <a:solidFill>
                    <a:srgbClr val="000000"/>
                  </a:solidFill>
                  <a:ea typeface="Arial" charset="0"/>
                  <a:cs typeface="Arial" charset="0"/>
                </a:rPr>
                <a:t>5</a:t>
              </a:r>
            </a:p>
          </p:txBody>
        </p:sp>
        <p:sp>
          <p:nvSpPr>
            <p:cNvPr id="41" name="ZoneTexte 64"/>
            <p:cNvSpPr txBox="1">
              <a:spLocks noChangeArrowheads="1"/>
            </p:cNvSpPr>
            <p:nvPr/>
          </p:nvSpPr>
          <p:spPr bwMode="auto">
            <a:xfrm>
              <a:off x="4935538" y="4527550"/>
              <a:ext cx="30166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fr-FR" sz="1800">
                  <a:solidFill>
                    <a:srgbClr val="000000"/>
                  </a:solidFill>
                  <a:ea typeface="Arial" charset="0"/>
                  <a:cs typeface="Arial" charset="0"/>
                </a:rPr>
                <a:t>4</a:t>
              </a:r>
            </a:p>
          </p:txBody>
        </p:sp>
        <p:sp>
          <p:nvSpPr>
            <p:cNvPr id="42" name="ZoneTexte 65"/>
            <p:cNvSpPr txBox="1">
              <a:spLocks noChangeArrowheads="1"/>
            </p:cNvSpPr>
            <p:nvPr/>
          </p:nvSpPr>
          <p:spPr bwMode="auto">
            <a:xfrm>
              <a:off x="6623050" y="4527550"/>
              <a:ext cx="30166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fr-FR" sz="1800">
                  <a:solidFill>
                    <a:srgbClr val="000000"/>
                  </a:solidFill>
                  <a:ea typeface="Arial" charset="0"/>
                  <a:cs typeface="Arial" charset="0"/>
                </a:rPr>
                <a:t>7</a:t>
              </a:r>
            </a:p>
          </p:txBody>
        </p:sp>
        <p:sp>
          <p:nvSpPr>
            <p:cNvPr id="43" name="ZoneTexte 66"/>
            <p:cNvSpPr txBox="1">
              <a:spLocks noChangeArrowheads="1"/>
            </p:cNvSpPr>
            <p:nvPr/>
          </p:nvSpPr>
          <p:spPr bwMode="auto">
            <a:xfrm>
              <a:off x="6078538" y="4527550"/>
              <a:ext cx="30166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fr-FR" sz="1800">
                  <a:solidFill>
                    <a:srgbClr val="000000"/>
                  </a:solidFill>
                  <a:ea typeface="Arial" charset="0"/>
                  <a:cs typeface="Arial" charset="0"/>
                </a:rPr>
                <a:t>6</a:t>
              </a:r>
            </a:p>
          </p:txBody>
        </p:sp>
        <p:sp>
          <p:nvSpPr>
            <p:cNvPr id="44" name="ZoneTexte 67"/>
            <p:cNvSpPr txBox="1">
              <a:spLocks noChangeArrowheads="1"/>
            </p:cNvSpPr>
            <p:nvPr/>
          </p:nvSpPr>
          <p:spPr bwMode="auto">
            <a:xfrm>
              <a:off x="7194550" y="4527550"/>
              <a:ext cx="30166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fr-FR" sz="1800">
                  <a:solidFill>
                    <a:srgbClr val="000000"/>
                  </a:solidFill>
                  <a:ea typeface="Arial" charset="0"/>
                  <a:cs typeface="Arial" charset="0"/>
                </a:rPr>
                <a:t>8</a:t>
              </a:r>
            </a:p>
          </p:txBody>
        </p:sp>
        <p:sp>
          <p:nvSpPr>
            <p:cNvPr id="45" name="ZoneTexte 68"/>
            <p:cNvSpPr txBox="1">
              <a:spLocks noChangeArrowheads="1"/>
            </p:cNvSpPr>
            <p:nvPr/>
          </p:nvSpPr>
          <p:spPr bwMode="auto">
            <a:xfrm>
              <a:off x="7723188" y="609600"/>
              <a:ext cx="30166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fr-FR" sz="1800">
                  <a:solidFill>
                    <a:srgbClr val="000000"/>
                  </a:solidFill>
                  <a:ea typeface="Arial" charset="0"/>
                  <a:cs typeface="Arial" charset="0"/>
                </a:rPr>
                <a:t>0</a:t>
              </a:r>
            </a:p>
          </p:txBody>
        </p:sp>
        <p:sp>
          <p:nvSpPr>
            <p:cNvPr id="46" name="ZoneTexte 69"/>
            <p:cNvSpPr txBox="1">
              <a:spLocks noChangeArrowheads="1"/>
            </p:cNvSpPr>
            <p:nvPr/>
          </p:nvSpPr>
          <p:spPr bwMode="auto">
            <a:xfrm>
              <a:off x="7721600" y="1323975"/>
              <a:ext cx="4889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fr-FR" sz="1800">
                  <a:solidFill>
                    <a:srgbClr val="000000"/>
                  </a:solidFill>
                  <a:ea typeface="Arial" charset="0"/>
                  <a:cs typeface="Arial" charset="0"/>
                </a:rPr>
                <a:t>-20</a:t>
              </a:r>
            </a:p>
          </p:txBody>
        </p:sp>
        <p:sp>
          <p:nvSpPr>
            <p:cNvPr id="47" name="ZoneTexte 70"/>
            <p:cNvSpPr txBox="1">
              <a:spLocks noChangeArrowheads="1"/>
            </p:cNvSpPr>
            <p:nvPr/>
          </p:nvSpPr>
          <p:spPr bwMode="auto">
            <a:xfrm>
              <a:off x="7721600" y="2038350"/>
              <a:ext cx="4889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fr-FR" sz="1800">
                  <a:solidFill>
                    <a:srgbClr val="000000"/>
                  </a:solidFill>
                  <a:ea typeface="Arial" charset="0"/>
                  <a:cs typeface="Arial" charset="0"/>
                </a:rPr>
                <a:t>-40</a:t>
              </a:r>
            </a:p>
          </p:txBody>
        </p:sp>
        <p:sp>
          <p:nvSpPr>
            <p:cNvPr id="48" name="ZoneTexte 71"/>
            <p:cNvSpPr txBox="1">
              <a:spLocks noChangeArrowheads="1"/>
            </p:cNvSpPr>
            <p:nvPr/>
          </p:nvSpPr>
          <p:spPr bwMode="auto">
            <a:xfrm>
              <a:off x="7721600" y="2741613"/>
              <a:ext cx="4889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fr-FR" sz="1800">
                  <a:solidFill>
                    <a:srgbClr val="000000"/>
                  </a:solidFill>
                  <a:ea typeface="Arial" charset="0"/>
                  <a:cs typeface="Arial" charset="0"/>
                </a:rPr>
                <a:t>-60</a:t>
              </a:r>
            </a:p>
          </p:txBody>
        </p:sp>
        <p:sp>
          <p:nvSpPr>
            <p:cNvPr id="49" name="ZoneTexte 72"/>
            <p:cNvSpPr txBox="1">
              <a:spLocks noChangeArrowheads="1"/>
            </p:cNvSpPr>
            <p:nvPr/>
          </p:nvSpPr>
          <p:spPr bwMode="auto">
            <a:xfrm>
              <a:off x="7721600" y="3455988"/>
              <a:ext cx="4889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fr-FR" sz="1800">
                  <a:solidFill>
                    <a:srgbClr val="000000"/>
                  </a:solidFill>
                  <a:ea typeface="Arial" charset="0"/>
                  <a:cs typeface="Arial" charset="0"/>
                </a:rPr>
                <a:t>-80</a:t>
              </a: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435475" y="823913"/>
              <a:ext cx="214313" cy="21431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hangingPunct="1"/>
              <a:endParaRPr lang="fr-FR" sz="1800">
                <a:solidFill>
                  <a:srgbClr val="000000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364163" y="895350"/>
              <a:ext cx="214312" cy="21431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hangingPunct="1"/>
              <a:endParaRPr lang="fr-FR" sz="1800">
                <a:solidFill>
                  <a:srgbClr val="000000"/>
                </a:solidFill>
              </a:endParaRPr>
            </a:p>
          </p:txBody>
        </p:sp>
        <p:sp>
          <p:nvSpPr>
            <p:cNvPr id="52" name="Ellipse 79"/>
            <p:cNvSpPr/>
            <p:nvPr/>
          </p:nvSpPr>
          <p:spPr>
            <a:xfrm>
              <a:off x="3292475" y="1038225"/>
              <a:ext cx="214313" cy="21431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hangingPunct="1"/>
              <a:endParaRPr lang="fr-FR" sz="1800">
                <a:solidFill>
                  <a:srgbClr val="000000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6078538" y="823913"/>
              <a:ext cx="214312" cy="21431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hangingPunct="1"/>
              <a:endParaRPr lang="fr-FR" sz="1800">
                <a:solidFill>
                  <a:srgbClr val="000000"/>
                </a:solidFill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6721475" y="895350"/>
              <a:ext cx="214313" cy="21431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hangingPunct="1"/>
              <a:endParaRPr lang="fr-FR" sz="1800">
                <a:solidFill>
                  <a:srgbClr val="000000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7221538" y="895350"/>
              <a:ext cx="214312" cy="21431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hangingPunct="1"/>
              <a:endParaRPr lang="fr-FR" sz="1800">
                <a:solidFill>
                  <a:srgbClr val="000000"/>
                </a:solidFill>
              </a:endParaRPr>
            </a:p>
          </p:txBody>
        </p:sp>
        <p:sp>
          <p:nvSpPr>
            <p:cNvPr id="56" name="Ellipse 84"/>
            <p:cNvSpPr/>
            <p:nvPr/>
          </p:nvSpPr>
          <p:spPr>
            <a:xfrm>
              <a:off x="3863975" y="1038225"/>
              <a:ext cx="214313" cy="21431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hangingPunct="1"/>
              <a:endParaRPr lang="fr-FR" sz="1800">
                <a:solidFill>
                  <a:srgbClr val="000000"/>
                </a:solidFill>
              </a:endParaRPr>
            </a:p>
          </p:txBody>
        </p:sp>
        <p:sp>
          <p:nvSpPr>
            <p:cNvPr id="57" name="Ellipse 86"/>
            <p:cNvSpPr/>
            <p:nvPr/>
          </p:nvSpPr>
          <p:spPr>
            <a:xfrm>
              <a:off x="5006975" y="1752600"/>
              <a:ext cx="214313" cy="21431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hangingPunct="1"/>
              <a:endParaRPr lang="fr-FR" sz="1800">
                <a:solidFill>
                  <a:srgbClr val="000000"/>
                </a:solidFill>
              </a:endParaRPr>
            </a:p>
          </p:txBody>
        </p:sp>
        <p:sp>
          <p:nvSpPr>
            <p:cNvPr id="58" name="Ellipse 87"/>
            <p:cNvSpPr/>
            <p:nvPr/>
          </p:nvSpPr>
          <p:spPr>
            <a:xfrm>
              <a:off x="4364038" y="1395413"/>
              <a:ext cx="214312" cy="21431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hangingPunct="1"/>
              <a:endParaRPr lang="fr-FR" sz="1800">
                <a:solidFill>
                  <a:srgbClr val="000000"/>
                </a:solidFill>
              </a:endParaRPr>
            </a:p>
          </p:txBody>
        </p:sp>
        <p:sp>
          <p:nvSpPr>
            <p:cNvPr id="59" name="Ellipse 88"/>
            <p:cNvSpPr/>
            <p:nvPr/>
          </p:nvSpPr>
          <p:spPr>
            <a:xfrm>
              <a:off x="5649913" y="2681288"/>
              <a:ext cx="214312" cy="21431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hangingPunct="1"/>
              <a:endParaRPr lang="fr-FR" sz="1800">
                <a:solidFill>
                  <a:srgbClr val="000000"/>
                </a:solidFill>
              </a:endParaRPr>
            </a:p>
          </p:txBody>
        </p:sp>
        <p:sp>
          <p:nvSpPr>
            <p:cNvPr id="60" name="Ellipse 96"/>
            <p:cNvSpPr/>
            <p:nvPr/>
          </p:nvSpPr>
          <p:spPr>
            <a:xfrm>
              <a:off x="6149975" y="2895600"/>
              <a:ext cx="214313" cy="21431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hangingPunct="1"/>
              <a:endParaRPr lang="fr-FR" sz="1800">
                <a:solidFill>
                  <a:srgbClr val="000000"/>
                </a:solidFill>
              </a:endParaRPr>
            </a:p>
          </p:txBody>
        </p:sp>
        <p:sp>
          <p:nvSpPr>
            <p:cNvPr id="61" name="Ellipse 97"/>
            <p:cNvSpPr/>
            <p:nvPr/>
          </p:nvSpPr>
          <p:spPr>
            <a:xfrm>
              <a:off x="6721475" y="3109913"/>
              <a:ext cx="214313" cy="21431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hangingPunct="1"/>
              <a:endParaRPr lang="fr-FR" sz="1800">
                <a:solidFill>
                  <a:srgbClr val="000000"/>
                </a:solidFill>
              </a:endParaRPr>
            </a:p>
          </p:txBody>
        </p:sp>
      </p:grpSp>
      <p:sp>
        <p:nvSpPr>
          <p:cNvPr id="62" name="TextBox 62"/>
          <p:cNvSpPr txBox="1">
            <a:spLocks noChangeArrowheads="1"/>
          </p:cNvSpPr>
          <p:nvPr/>
        </p:nvSpPr>
        <p:spPr bwMode="auto">
          <a:xfrm>
            <a:off x="944865" y="5410200"/>
            <a:ext cx="762891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At all pH values spore is </a:t>
            </a:r>
            <a:r>
              <a:rPr lang="en-US" sz="1400" dirty="0" smtClean="0">
                <a:solidFill>
                  <a:srgbClr val="000000"/>
                </a:solidFill>
              </a:rPr>
              <a:t>negative charged, but </a:t>
            </a:r>
            <a:r>
              <a:rPr lang="en-US" sz="1400" dirty="0">
                <a:solidFill>
                  <a:srgbClr val="000000"/>
                </a:solidFill>
              </a:rPr>
              <a:t>as pH </a:t>
            </a:r>
            <a:r>
              <a:rPr lang="en-US" sz="1400" dirty="0" smtClean="0">
                <a:solidFill>
                  <a:srgbClr val="000000"/>
                </a:solidFill>
              </a:rPr>
              <a:t>drops below </a:t>
            </a:r>
            <a:r>
              <a:rPr lang="en-US" sz="1400" dirty="0" err="1" smtClean="0">
                <a:solidFill>
                  <a:srgbClr val="000000"/>
                </a:solidFill>
              </a:rPr>
              <a:t>pI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>
                <a:solidFill>
                  <a:srgbClr val="000000"/>
                </a:solidFill>
              </a:rPr>
              <a:t>protein becomes + </a:t>
            </a:r>
            <a:r>
              <a:rPr lang="en-US" sz="1400" dirty="0" smtClean="0">
                <a:solidFill>
                  <a:srgbClr val="000000"/>
                </a:solidFill>
              </a:rPr>
              <a:t>charged</a:t>
            </a:r>
          </a:p>
          <a:p>
            <a:endParaRPr lang="en-US" sz="1400" dirty="0">
              <a:solidFill>
                <a:srgbClr val="000000"/>
              </a:solidFill>
            </a:endParaRPr>
          </a:p>
          <a:p>
            <a:r>
              <a:rPr lang="en-US" sz="1400" dirty="0" smtClean="0">
                <a:solidFill>
                  <a:srgbClr val="000000"/>
                </a:solidFill>
              </a:rPr>
              <a:t>At all pH values, spore is hydrophobic and thus able to interact with hydrophobic molecules such as LPS, </a:t>
            </a:r>
            <a:r>
              <a:rPr lang="en-US" sz="1400" dirty="0" err="1" smtClean="0">
                <a:solidFill>
                  <a:srgbClr val="000000"/>
                </a:solidFill>
              </a:rPr>
              <a:t>virions</a:t>
            </a:r>
            <a:r>
              <a:rPr lang="en-US" sz="1400" dirty="0" smtClean="0">
                <a:solidFill>
                  <a:srgbClr val="000000"/>
                </a:solidFill>
              </a:rPr>
              <a:t>, </a:t>
            </a:r>
            <a:r>
              <a:rPr lang="en-US" sz="1400" dirty="0" err="1" smtClean="0">
                <a:solidFill>
                  <a:srgbClr val="000000"/>
                </a:solidFill>
              </a:rPr>
              <a:t>etc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450655" y="424934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hydrophobicity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151060" y="3092796"/>
            <a:ext cx="1859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SURFACE CHARGE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zeta potential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749300" y="1077913"/>
            <a:ext cx="7480300" cy="5170487"/>
            <a:chOff x="88" y="252"/>
            <a:chExt cx="5551" cy="3677"/>
          </a:xfrm>
        </p:grpSpPr>
        <p:grpSp>
          <p:nvGrpSpPr>
            <p:cNvPr id="3" name="Group 2"/>
            <p:cNvGrpSpPr>
              <a:grpSpLocks/>
            </p:cNvGrpSpPr>
            <p:nvPr/>
          </p:nvGrpSpPr>
          <p:grpSpPr bwMode="auto">
            <a:xfrm>
              <a:off x="113" y="255"/>
              <a:ext cx="1814" cy="1814"/>
              <a:chOff x="113" y="255"/>
              <a:chExt cx="1814" cy="1814"/>
            </a:xfrm>
          </p:grpSpPr>
          <p:pic>
            <p:nvPicPr>
              <p:cNvPr id="38915" name="Picture 3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13" y="255"/>
                <a:ext cx="1814" cy="1814"/>
              </a:xfrm>
              <a:prstGeom prst="rect">
                <a:avLst/>
              </a:prstGeom>
              <a:noFill/>
            </p:spPr>
          </p:pic>
          <p:sp>
            <p:nvSpPr>
              <p:cNvPr id="38916" name="Line 4"/>
              <p:cNvSpPr>
                <a:spLocks noChangeShapeType="1"/>
              </p:cNvSpPr>
              <p:nvPr/>
            </p:nvSpPr>
            <p:spPr bwMode="auto">
              <a:xfrm>
                <a:off x="159" y="2023"/>
                <a:ext cx="317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17" name="Text Box 5"/>
              <p:cNvSpPr txBox="1">
                <a:spLocks noChangeArrowheads="1"/>
              </p:cNvSpPr>
              <p:nvPr/>
            </p:nvSpPr>
            <p:spPr bwMode="auto">
              <a:xfrm>
                <a:off x="113" y="1903"/>
                <a:ext cx="397" cy="1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fr-FR" sz="800" b="1"/>
                  <a:t>200 nm</a:t>
                </a:r>
              </a:p>
            </p:txBody>
          </p:sp>
        </p:grpSp>
        <p:sp>
          <p:nvSpPr>
            <p:cNvPr id="38918" name="Text Box 6"/>
            <p:cNvSpPr txBox="1">
              <a:spLocks noChangeArrowheads="1"/>
            </p:cNvSpPr>
            <p:nvPr/>
          </p:nvSpPr>
          <p:spPr bwMode="auto">
            <a:xfrm>
              <a:off x="136" y="281"/>
              <a:ext cx="274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fr-FR" sz="2000" b="1">
                  <a:solidFill>
                    <a:schemeClr val="bg1"/>
                  </a:solidFill>
                </a:rPr>
                <a:t>A</a:t>
              </a:r>
            </a:p>
          </p:txBody>
        </p:sp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1936" y="255"/>
              <a:ext cx="1836" cy="1814"/>
              <a:chOff x="1952" y="255"/>
              <a:chExt cx="1836" cy="1814"/>
            </a:xfrm>
          </p:grpSpPr>
          <p:pic>
            <p:nvPicPr>
              <p:cNvPr id="38920" name="Picture 8" descr="1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974" y="255"/>
                <a:ext cx="1814" cy="1814"/>
              </a:xfrm>
              <a:prstGeom prst="rect">
                <a:avLst/>
              </a:prstGeom>
              <a:noFill/>
            </p:spPr>
          </p:pic>
          <p:sp>
            <p:nvSpPr>
              <p:cNvPr id="38921" name="Line 9"/>
              <p:cNvSpPr>
                <a:spLocks noChangeShapeType="1"/>
              </p:cNvSpPr>
              <p:nvPr/>
            </p:nvSpPr>
            <p:spPr bwMode="auto">
              <a:xfrm>
                <a:off x="2015" y="2023"/>
                <a:ext cx="197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22" name="Text Box 10"/>
              <p:cNvSpPr txBox="1">
                <a:spLocks noChangeArrowheads="1"/>
              </p:cNvSpPr>
              <p:nvPr/>
            </p:nvSpPr>
            <p:spPr bwMode="auto">
              <a:xfrm>
                <a:off x="1952" y="1895"/>
                <a:ext cx="397" cy="1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fr-FR" sz="800" b="1"/>
                  <a:t>100 nm</a:t>
                </a:r>
              </a:p>
            </p:txBody>
          </p:sp>
        </p:grpSp>
        <p:sp>
          <p:nvSpPr>
            <p:cNvPr id="38923" name="Text Box 11"/>
            <p:cNvSpPr txBox="1">
              <a:spLocks noChangeArrowheads="1"/>
            </p:cNvSpPr>
            <p:nvPr/>
          </p:nvSpPr>
          <p:spPr bwMode="auto">
            <a:xfrm>
              <a:off x="1983" y="282"/>
              <a:ext cx="274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fr-FR" sz="2000" b="1">
                  <a:solidFill>
                    <a:schemeClr val="bg1"/>
                  </a:solidFill>
                </a:rPr>
                <a:t>B</a:t>
              </a:r>
            </a:p>
          </p:txBody>
        </p:sp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3812" y="252"/>
              <a:ext cx="1827" cy="1814"/>
              <a:chOff x="3820" y="255"/>
              <a:chExt cx="1827" cy="1814"/>
            </a:xfrm>
          </p:grpSpPr>
          <p:pic>
            <p:nvPicPr>
              <p:cNvPr id="38925" name="Picture 13" descr="D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3833" y="255"/>
                <a:ext cx="1814" cy="1814"/>
              </a:xfrm>
              <a:prstGeom prst="rect">
                <a:avLst/>
              </a:prstGeom>
              <a:noFill/>
            </p:spPr>
          </p:pic>
          <p:sp>
            <p:nvSpPr>
              <p:cNvPr id="38926" name="Line 14"/>
              <p:cNvSpPr>
                <a:spLocks noChangeShapeType="1"/>
              </p:cNvSpPr>
              <p:nvPr/>
            </p:nvSpPr>
            <p:spPr bwMode="auto">
              <a:xfrm>
                <a:off x="3878" y="2023"/>
                <a:ext cx="249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27" name="Text Box 15"/>
              <p:cNvSpPr txBox="1">
                <a:spLocks noChangeArrowheads="1"/>
              </p:cNvSpPr>
              <p:nvPr/>
            </p:nvSpPr>
            <p:spPr bwMode="auto">
              <a:xfrm>
                <a:off x="3820" y="1895"/>
                <a:ext cx="376" cy="1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fr-FR" sz="800" b="1"/>
                  <a:t>200nm</a:t>
                </a:r>
              </a:p>
            </p:txBody>
          </p:sp>
        </p:grpSp>
        <p:sp>
          <p:nvSpPr>
            <p:cNvPr id="38928" name="Text Box 16"/>
            <p:cNvSpPr txBox="1">
              <a:spLocks noChangeArrowheads="1"/>
            </p:cNvSpPr>
            <p:nvPr/>
          </p:nvSpPr>
          <p:spPr bwMode="auto">
            <a:xfrm>
              <a:off x="3848" y="276"/>
              <a:ext cx="274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fr-FR" sz="2000" b="1">
                  <a:solidFill>
                    <a:schemeClr val="bg1"/>
                  </a:solidFill>
                </a:rPr>
                <a:t>C</a:t>
              </a:r>
            </a:p>
          </p:txBody>
        </p:sp>
        <p:grpSp>
          <p:nvGrpSpPr>
            <p:cNvPr id="6" name="Group 17"/>
            <p:cNvGrpSpPr>
              <a:grpSpLocks/>
            </p:cNvGrpSpPr>
            <p:nvPr/>
          </p:nvGrpSpPr>
          <p:grpSpPr bwMode="auto">
            <a:xfrm>
              <a:off x="3799" y="2107"/>
              <a:ext cx="1835" cy="1814"/>
              <a:chOff x="1998" y="2349"/>
              <a:chExt cx="1835" cy="1814"/>
            </a:xfrm>
          </p:grpSpPr>
          <p:pic>
            <p:nvPicPr>
              <p:cNvPr id="38930" name="Picture 18" descr="A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2019" y="2349"/>
                <a:ext cx="1814" cy="1814"/>
              </a:xfrm>
              <a:prstGeom prst="rect">
                <a:avLst/>
              </a:prstGeom>
              <a:noFill/>
            </p:spPr>
          </p:pic>
          <p:sp>
            <p:nvSpPr>
              <p:cNvPr id="38931" name="Line 19"/>
              <p:cNvSpPr>
                <a:spLocks noChangeShapeType="1"/>
              </p:cNvSpPr>
              <p:nvPr/>
            </p:nvSpPr>
            <p:spPr bwMode="auto">
              <a:xfrm>
                <a:off x="2060" y="4110"/>
                <a:ext cx="193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32" name="Text Box 20"/>
              <p:cNvSpPr txBox="1">
                <a:spLocks noChangeArrowheads="1"/>
              </p:cNvSpPr>
              <p:nvPr/>
            </p:nvSpPr>
            <p:spPr bwMode="auto">
              <a:xfrm>
                <a:off x="1998" y="3985"/>
                <a:ext cx="397" cy="1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fr-FR" sz="800" b="1"/>
                  <a:t>100 nm</a:t>
                </a:r>
              </a:p>
            </p:txBody>
          </p:sp>
        </p:grpSp>
        <p:grpSp>
          <p:nvGrpSpPr>
            <p:cNvPr id="7" name="Group 21"/>
            <p:cNvGrpSpPr>
              <a:grpSpLocks/>
            </p:cNvGrpSpPr>
            <p:nvPr/>
          </p:nvGrpSpPr>
          <p:grpSpPr bwMode="auto">
            <a:xfrm>
              <a:off x="1948" y="2115"/>
              <a:ext cx="1827" cy="1814"/>
              <a:chOff x="3865" y="2349"/>
              <a:chExt cx="1827" cy="1814"/>
            </a:xfrm>
          </p:grpSpPr>
          <p:pic>
            <p:nvPicPr>
              <p:cNvPr id="38934" name="Picture 22" descr="E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3878" y="2349"/>
                <a:ext cx="1814" cy="1814"/>
              </a:xfrm>
              <a:prstGeom prst="rect">
                <a:avLst/>
              </a:prstGeom>
              <a:noFill/>
            </p:spPr>
          </p:pic>
          <p:sp>
            <p:nvSpPr>
              <p:cNvPr id="38935" name="Line 23"/>
              <p:cNvSpPr>
                <a:spLocks noChangeShapeType="1"/>
              </p:cNvSpPr>
              <p:nvPr/>
            </p:nvSpPr>
            <p:spPr bwMode="auto">
              <a:xfrm>
                <a:off x="3923" y="4110"/>
                <a:ext cx="243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36" name="Text Box 24"/>
              <p:cNvSpPr txBox="1">
                <a:spLocks noChangeArrowheads="1"/>
              </p:cNvSpPr>
              <p:nvPr/>
            </p:nvSpPr>
            <p:spPr bwMode="auto">
              <a:xfrm>
                <a:off x="3865" y="3985"/>
                <a:ext cx="397" cy="1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fr-FR" sz="800" b="1"/>
                  <a:t>200 nm</a:t>
                </a:r>
              </a:p>
            </p:txBody>
          </p:sp>
        </p:grpSp>
        <p:grpSp>
          <p:nvGrpSpPr>
            <p:cNvPr id="8" name="Group 25"/>
            <p:cNvGrpSpPr>
              <a:grpSpLocks/>
            </p:cNvGrpSpPr>
            <p:nvPr/>
          </p:nvGrpSpPr>
          <p:grpSpPr bwMode="auto">
            <a:xfrm>
              <a:off x="88" y="2115"/>
              <a:ext cx="1826" cy="1814"/>
              <a:chOff x="146" y="2349"/>
              <a:chExt cx="1826" cy="1814"/>
            </a:xfrm>
          </p:grpSpPr>
          <p:pic>
            <p:nvPicPr>
              <p:cNvPr id="38938" name="Picture 26" descr="B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158" y="2349"/>
                <a:ext cx="1814" cy="1814"/>
              </a:xfrm>
              <a:prstGeom prst="rect">
                <a:avLst/>
              </a:prstGeom>
              <a:noFill/>
            </p:spPr>
          </p:pic>
          <p:sp>
            <p:nvSpPr>
              <p:cNvPr id="38939" name="Line 27"/>
              <p:cNvSpPr>
                <a:spLocks noChangeShapeType="1"/>
              </p:cNvSpPr>
              <p:nvPr/>
            </p:nvSpPr>
            <p:spPr bwMode="auto">
              <a:xfrm>
                <a:off x="201" y="4110"/>
                <a:ext cx="311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40" name="Text Box 28"/>
              <p:cNvSpPr txBox="1">
                <a:spLocks noChangeArrowheads="1"/>
              </p:cNvSpPr>
              <p:nvPr/>
            </p:nvSpPr>
            <p:spPr bwMode="auto">
              <a:xfrm>
                <a:off x="146" y="3985"/>
                <a:ext cx="373" cy="1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fr-FR" sz="800" b="1"/>
                  <a:t>0,5</a:t>
                </a:r>
                <a:r>
                  <a:rPr lang="fr-FR" sz="800" b="1">
                    <a:sym typeface="Symbol" charset="2"/>
                  </a:rPr>
                  <a:t> </a:t>
                </a:r>
                <a:r>
                  <a:rPr lang="fr-FR" sz="800" b="1">
                    <a:ea typeface="Arial" charset="0"/>
                    <a:cs typeface="Arial" charset="0"/>
                    <a:sym typeface="Symbol" charset="2"/>
                  </a:rPr>
                  <a:t>µm</a:t>
                </a:r>
              </a:p>
            </p:txBody>
          </p:sp>
        </p:grpSp>
        <p:sp>
          <p:nvSpPr>
            <p:cNvPr id="38941" name="Text Box 29"/>
            <p:cNvSpPr txBox="1">
              <a:spLocks noChangeArrowheads="1"/>
            </p:cNvSpPr>
            <p:nvPr/>
          </p:nvSpPr>
          <p:spPr bwMode="auto">
            <a:xfrm>
              <a:off x="3847" y="2135"/>
              <a:ext cx="252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fr-FR" sz="2000" b="1">
                  <a:solidFill>
                    <a:schemeClr val="bg1"/>
                  </a:solidFill>
                </a:rPr>
                <a:t>F</a:t>
              </a:r>
            </a:p>
          </p:txBody>
        </p:sp>
        <p:sp>
          <p:nvSpPr>
            <p:cNvPr id="38942" name="Text Box 30"/>
            <p:cNvSpPr txBox="1">
              <a:spLocks noChangeArrowheads="1"/>
            </p:cNvSpPr>
            <p:nvPr/>
          </p:nvSpPr>
          <p:spPr bwMode="auto">
            <a:xfrm>
              <a:off x="1989" y="2138"/>
              <a:ext cx="263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fr-FR" sz="2000" b="1">
                  <a:solidFill>
                    <a:schemeClr val="bg1"/>
                  </a:solidFill>
                </a:rPr>
                <a:t>E</a:t>
              </a:r>
            </a:p>
          </p:txBody>
        </p:sp>
        <p:sp>
          <p:nvSpPr>
            <p:cNvPr id="38943" name="Text Box 31"/>
            <p:cNvSpPr txBox="1">
              <a:spLocks noChangeArrowheads="1"/>
            </p:cNvSpPr>
            <p:nvPr/>
          </p:nvSpPr>
          <p:spPr bwMode="auto">
            <a:xfrm>
              <a:off x="125" y="2143"/>
              <a:ext cx="273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fr-FR" sz="2000" b="1">
                  <a:solidFill>
                    <a:schemeClr val="bg1"/>
                  </a:solidFill>
                </a:rPr>
                <a:t>D</a:t>
              </a:r>
            </a:p>
          </p:txBody>
        </p:sp>
        <p:sp>
          <p:nvSpPr>
            <p:cNvPr id="38944" name="Line 32"/>
            <p:cNvSpPr>
              <a:spLocks noChangeShapeType="1"/>
            </p:cNvSpPr>
            <p:nvPr/>
          </p:nvSpPr>
          <p:spPr bwMode="auto">
            <a:xfrm flipH="1" flipV="1">
              <a:off x="521" y="2614"/>
              <a:ext cx="46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45" name="Line 33"/>
            <p:cNvSpPr>
              <a:spLocks noChangeShapeType="1"/>
            </p:cNvSpPr>
            <p:nvPr/>
          </p:nvSpPr>
          <p:spPr bwMode="auto">
            <a:xfrm flipH="1" flipV="1">
              <a:off x="793" y="3294"/>
              <a:ext cx="46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46" name="Line 34"/>
            <p:cNvSpPr>
              <a:spLocks noChangeShapeType="1"/>
            </p:cNvSpPr>
            <p:nvPr/>
          </p:nvSpPr>
          <p:spPr bwMode="auto">
            <a:xfrm flipH="1" flipV="1">
              <a:off x="703" y="3793"/>
              <a:ext cx="46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47" name="Line 35"/>
            <p:cNvSpPr>
              <a:spLocks noChangeShapeType="1"/>
            </p:cNvSpPr>
            <p:nvPr/>
          </p:nvSpPr>
          <p:spPr bwMode="auto">
            <a:xfrm>
              <a:off x="1700" y="2750"/>
              <a:ext cx="46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48" name="Line 36"/>
            <p:cNvSpPr>
              <a:spLocks noChangeShapeType="1"/>
            </p:cNvSpPr>
            <p:nvPr/>
          </p:nvSpPr>
          <p:spPr bwMode="auto">
            <a:xfrm flipH="1" flipV="1">
              <a:off x="3379" y="2704"/>
              <a:ext cx="46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49" name="Line 37"/>
            <p:cNvSpPr>
              <a:spLocks noChangeShapeType="1"/>
            </p:cNvSpPr>
            <p:nvPr/>
          </p:nvSpPr>
          <p:spPr bwMode="auto">
            <a:xfrm flipH="1">
              <a:off x="3198" y="2886"/>
              <a:ext cx="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8950" name="Text Box 38"/>
          <p:cNvSpPr txBox="1">
            <a:spLocks noChangeArrowheads="1"/>
          </p:cNvSpPr>
          <p:nvPr/>
        </p:nvSpPr>
        <p:spPr bwMode="auto">
          <a:xfrm>
            <a:off x="8077200" y="-42863"/>
            <a:ext cx="184150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952" name="Text Box 40"/>
          <p:cNvSpPr txBox="1">
            <a:spLocks noChangeArrowheads="1"/>
          </p:cNvSpPr>
          <p:nvPr/>
        </p:nvSpPr>
        <p:spPr bwMode="auto">
          <a:xfrm>
            <a:off x="2419911" y="229672"/>
            <a:ext cx="40175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Spores of different isolates of </a:t>
            </a:r>
            <a:r>
              <a:rPr lang="en-US" b="1" i="1" dirty="0" smtClean="0">
                <a:solidFill>
                  <a:srgbClr val="FF0000"/>
                </a:solidFill>
              </a:rPr>
              <a:t>B. </a:t>
            </a:r>
            <a:r>
              <a:rPr lang="en-US" b="1" i="1" dirty="0" err="1" smtClean="0">
                <a:solidFill>
                  <a:srgbClr val="FF0000"/>
                </a:solidFill>
              </a:rPr>
              <a:t>subtilis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204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963" y="1551209"/>
            <a:ext cx="5750868" cy="25509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2025" y="417099"/>
            <a:ext cx="2343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Spores are very robust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31151" y="1690560"/>
            <a:ext cx="2300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Science (1995). 268: p1060-4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759536" y="4774843"/>
            <a:ext cx="44336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Resistance to UV irradiation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Temp 65</a:t>
            </a:r>
            <a:r>
              <a:rPr lang="en-US" baseline="30000" dirty="0" smtClean="0">
                <a:solidFill>
                  <a:srgbClr val="FF0000"/>
                </a:solidFill>
              </a:rPr>
              <a:t>o</a:t>
            </a:r>
            <a:r>
              <a:rPr lang="en-US" dirty="0" smtClean="0">
                <a:solidFill>
                  <a:srgbClr val="FF0000"/>
                </a:solidFill>
              </a:rPr>
              <a:t>C-80</a:t>
            </a:r>
            <a:r>
              <a:rPr lang="en-US" baseline="30000" dirty="0" smtClean="0">
                <a:solidFill>
                  <a:srgbClr val="FF0000"/>
                </a:solidFill>
              </a:rPr>
              <a:t>o</a:t>
            </a:r>
            <a:r>
              <a:rPr lang="en-US" dirty="0" smtClean="0">
                <a:solidFill>
                  <a:srgbClr val="FF0000"/>
                </a:solidFill>
              </a:rPr>
              <a:t>C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Extreme heat-short </a:t>
            </a:r>
            <a:r>
              <a:rPr lang="en-US" dirty="0" smtClean="0">
                <a:solidFill>
                  <a:srgbClr val="FF0000"/>
                </a:solidFill>
              </a:rPr>
              <a:t>term (&lt;8 min) to 235</a:t>
            </a:r>
            <a:r>
              <a:rPr lang="en-US" baseline="30000" dirty="0" smtClean="0">
                <a:solidFill>
                  <a:srgbClr val="FF0000"/>
                </a:solidFill>
              </a:rPr>
              <a:t>o</a:t>
            </a:r>
            <a:r>
              <a:rPr lang="en-US" dirty="0" smtClean="0">
                <a:solidFill>
                  <a:srgbClr val="FF0000"/>
                </a:solidFill>
              </a:rPr>
              <a:t>C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Resistance to solvents </a:t>
            </a:r>
            <a:r>
              <a:rPr lang="en-US" dirty="0" smtClean="0">
                <a:solidFill>
                  <a:srgbClr val="FF0000"/>
                </a:solidFill>
              </a:rPr>
              <a:t>and noxious chemicals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477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77422" y="1251650"/>
            <a:ext cx="5513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Use As Probiotics, Dietary Supplements and </a:t>
            </a:r>
            <a:r>
              <a:rPr lang="en-US" b="1" dirty="0" err="1" smtClean="0">
                <a:solidFill>
                  <a:srgbClr val="FF0000"/>
                </a:solidFill>
              </a:rPr>
              <a:t>Nutrafoods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537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3581400"/>
            <a:ext cx="3130550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49838" y="3581400"/>
            <a:ext cx="3027362" cy="227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7438" y="1157288"/>
            <a:ext cx="3027362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746125" y="217488"/>
            <a:ext cx="563232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Dietary supplements, food supplements</a:t>
            </a:r>
          </a:p>
          <a:p>
            <a:r>
              <a:rPr lang="en-US" sz="1400" i="1" dirty="0"/>
              <a:t>B. </a:t>
            </a:r>
            <a:r>
              <a:rPr lang="en-US" sz="1400" i="1" dirty="0" err="1"/>
              <a:t>subtilis</a:t>
            </a:r>
            <a:r>
              <a:rPr lang="en-US" sz="1400" i="1" dirty="0"/>
              <a:t>, B. cereus, B. </a:t>
            </a:r>
            <a:r>
              <a:rPr lang="en-US" sz="1400" i="1" dirty="0" err="1"/>
              <a:t>coagulans</a:t>
            </a:r>
            <a:r>
              <a:rPr lang="en-US" sz="1400" i="1" dirty="0"/>
              <a:t> (aka </a:t>
            </a:r>
            <a:r>
              <a:rPr lang="en-US" sz="1400" dirty="0"/>
              <a:t>Lactobacillus </a:t>
            </a:r>
            <a:r>
              <a:rPr lang="en-US" sz="1400" dirty="0" err="1"/>
              <a:t>sporogenes</a:t>
            </a:r>
            <a:r>
              <a:rPr lang="en-US" sz="1400" i="1" dirty="0" smtClean="0"/>
              <a:t>), B. </a:t>
            </a:r>
            <a:r>
              <a:rPr lang="en-US" sz="1400" i="1" dirty="0" err="1" smtClean="0"/>
              <a:t>clausii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6868668" y="40963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4708525" y="1028700"/>
            <a:ext cx="4054475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GanedenBC</a:t>
            </a:r>
            <a:r>
              <a:rPr lang="en-US" sz="1200" baseline="30000" dirty="0">
                <a:solidFill>
                  <a:srgbClr val="000000"/>
                </a:solidFill>
              </a:rPr>
              <a:t>30</a:t>
            </a:r>
            <a:r>
              <a:rPr lang="en-US" sz="1200" dirty="0">
                <a:solidFill>
                  <a:srgbClr val="000000"/>
                </a:solidFill>
              </a:rPr>
              <a:t>. Spores of </a:t>
            </a:r>
            <a:r>
              <a:rPr lang="en-US" sz="1200" i="1" dirty="0">
                <a:solidFill>
                  <a:srgbClr val="000000"/>
                </a:solidFill>
              </a:rPr>
              <a:t>B. </a:t>
            </a:r>
            <a:r>
              <a:rPr lang="en-US" sz="1200" i="1" dirty="0" err="1">
                <a:solidFill>
                  <a:srgbClr val="000000"/>
                </a:solidFill>
              </a:rPr>
              <a:t>coagulans</a:t>
            </a:r>
            <a:r>
              <a:rPr lang="en-US" sz="1200" dirty="0">
                <a:solidFill>
                  <a:srgbClr val="000000"/>
                </a:solidFill>
              </a:rPr>
              <a:t> added to muffins and baked foods, alcohol, chocolate in the USA etc.</a:t>
            </a:r>
          </a:p>
          <a:p>
            <a:pPr>
              <a:buFontTx/>
              <a:buChar char="•"/>
            </a:pPr>
            <a:endParaRPr lang="en-US" sz="1200" dirty="0">
              <a:solidFill>
                <a:srgbClr val="000000"/>
              </a:solidFill>
            </a:endParaRPr>
          </a:p>
          <a:p>
            <a:pPr>
              <a:buFontTx/>
              <a:buChar char="•"/>
            </a:pPr>
            <a:r>
              <a:rPr lang="en-US" sz="1200" i="1" dirty="0">
                <a:solidFill>
                  <a:srgbClr val="000000"/>
                </a:solidFill>
              </a:rPr>
              <a:t>B. </a:t>
            </a:r>
            <a:r>
              <a:rPr lang="en-US" sz="1200" i="1" dirty="0" err="1">
                <a:solidFill>
                  <a:srgbClr val="000000"/>
                </a:solidFill>
              </a:rPr>
              <a:t>subtilis</a:t>
            </a:r>
            <a:r>
              <a:rPr lang="en-US" sz="1200" dirty="0">
                <a:solidFill>
                  <a:srgbClr val="000000"/>
                </a:solidFill>
              </a:rPr>
              <a:t> has registration for food use in the UK (2007) and Italy (&lt;1991)</a:t>
            </a:r>
          </a:p>
          <a:p>
            <a:pPr>
              <a:buFontTx/>
              <a:buChar char="•"/>
            </a:pPr>
            <a:endParaRPr lang="en-US" sz="1200" dirty="0">
              <a:solidFill>
                <a:srgbClr val="000000"/>
              </a:solidFill>
            </a:endParaRPr>
          </a:p>
          <a:p>
            <a:pPr>
              <a:buFontTx/>
              <a:buChar char="•"/>
            </a:pPr>
            <a:r>
              <a:rPr lang="en-US" sz="1200" i="1" dirty="0">
                <a:solidFill>
                  <a:srgbClr val="000000"/>
                </a:solidFill>
              </a:rPr>
              <a:t>B. </a:t>
            </a:r>
            <a:r>
              <a:rPr lang="en-US" sz="1200" i="1" dirty="0" err="1">
                <a:solidFill>
                  <a:srgbClr val="000000"/>
                </a:solidFill>
              </a:rPr>
              <a:t>coagulans</a:t>
            </a:r>
            <a:r>
              <a:rPr lang="en-US" sz="1200" dirty="0">
                <a:solidFill>
                  <a:srgbClr val="000000"/>
                </a:solidFill>
              </a:rPr>
              <a:t> has GRAS status in the USA (2008)</a:t>
            </a:r>
          </a:p>
          <a:p>
            <a:endParaRPr lang="en-US" sz="1200" dirty="0">
              <a:solidFill>
                <a:srgbClr val="000000"/>
              </a:solidFill>
            </a:endParaRPr>
          </a:p>
          <a:p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608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IMG_15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008063"/>
            <a:ext cx="6551613" cy="472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45623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993</TotalTime>
  <Words>2191</Words>
  <Application>Microsoft Macintosh PowerPoint</Application>
  <PresentationFormat>On-screen Show (4:3)</PresentationFormat>
  <Paragraphs>686</Paragraphs>
  <Slides>46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8" baseType="lpstr">
      <vt:lpstr>Office Theme</vt:lpstr>
      <vt:lpstr>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Pigmented GIT isolates of B. indicus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RHUL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Simon Cutting</dc:creator>
  <cp:lastModifiedBy>Simon Cutting</cp:lastModifiedBy>
  <cp:revision>107</cp:revision>
  <dcterms:created xsi:type="dcterms:W3CDTF">2010-02-01T13:23:47Z</dcterms:created>
  <dcterms:modified xsi:type="dcterms:W3CDTF">2014-09-25T06:30:54Z</dcterms:modified>
</cp:coreProperties>
</file>