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0" r:id="rId4"/>
    <p:sldId id="337" r:id="rId5"/>
    <p:sldId id="333" r:id="rId6"/>
    <p:sldId id="335" r:id="rId7"/>
    <p:sldId id="334" r:id="rId8"/>
    <p:sldId id="336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8" r:id="rId19"/>
    <p:sldId id="349" r:id="rId20"/>
    <p:sldId id="347" r:id="rId21"/>
    <p:sldId id="350" r:id="rId22"/>
    <p:sldId id="351" r:id="rId23"/>
    <p:sldId id="352" r:id="rId24"/>
    <p:sldId id="33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C0504D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>
      <p:cViewPr varScale="1">
        <p:scale>
          <a:sx n="65" d="100"/>
          <a:sy n="65" d="100"/>
        </p:scale>
        <p:origin x="48" y="5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5C5F-1BE1-4D1A-838D-4FAE95748B62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6CE38-F387-4A19-B515-BC44B5F6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6CE38-F387-4A19-B515-BC44B5F6C2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DB9D-FCDB-4BC7-B6AD-8D9DD7D1FD18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Simon Kaja - University of Bern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0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B918-D7FA-4EAD-B275-32E8B7B4FD2D}" type="datetime1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Simon Kaja - University of Bern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3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02A8-5115-4A85-91E6-7D02D396685A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Simon Kaja - University of Bern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679E-68FA-4608-BBE9-6532006756F8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Simon Kaja - University of Bern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6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066800"/>
            <a:ext cx="5181600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066800"/>
            <a:ext cx="5181600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D576-F5CB-4D3D-B9EE-292E1485EFE5}" type="datetime1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Simon Kaja - University of Bern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09A106-4D52-45AE-9516-9CCA386F6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20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B425-AE57-4FE6-85FB-B29E80856EC2}" type="datetime1">
              <a:rPr lang="en-US" smtClean="0"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Simon Kaja - University of Bern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066800"/>
            <a:ext cx="3383280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4505960" y="1066800"/>
            <a:ext cx="3383280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8199120" y="1066800"/>
            <a:ext cx="3383280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6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066800"/>
            <a:ext cx="51837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1752601"/>
            <a:ext cx="5183717" cy="4495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066800"/>
            <a:ext cx="5181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1752601"/>
            <a:ext cx="5181600" cy="4495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6F20-0FA0-477C-904E-F1A0B8A7E1D7}" type="datetime1">
              <a:rPr lang="en-US" smtClean="0"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Simon Kaja - University of Bern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8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99BAF-CAA2-4802-81BB-23FB910FA58B}" type="datetime1">
              <a:rPr lang="en-US" smtClean="0"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Simon Kaja - University of Bern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A68E-4323-4669-9E62-966FA00F823F}" type="datetime1">
              <a:rPr lang="en-US" smtClean="0"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Simon Kaja - University of Bern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0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371600"/>
            <a:ext cx="3759200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2438401"/>
            <a:ext cx="3759200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3EF8-B690-42F9-AD78-06DDE555BD29}" type="datetime1">
              <a:rPr lang="en-US" smtClean="0"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Simon Kaja - University of Bern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2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10668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957" y="6433169"/>
            <a:ext cx="17272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6A6B425-AE57-4FE6-85FB-B29E80856EC2}" type="datetime1">
              <a:rPr lang="en-US" smtClean="0"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416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Dr. Simon Kaja - University of Bern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11200" y="990600"/>
            <a:ext cx="0" cy="563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6400" y="6400800"/>
            <a:ext cx="10566400" cy="0"/>
          </a:xfrm>
          <a:prstGeom prst="line">
            <a:avLst/>
          </a:prstGeom>
          <a:ln w="19050">
            <a:solidFill>
              <a:srgbClr val="F9E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 Diagonal Corner Rectangle 13"/>
          <p:cNvSpPr/>
          <p:nvPr/>
        </p:nvSpPr>
        <p:spPr>
          <a:xfrm>
            <a:off x="10972800" y="6248400"/>
            <a:ext cx="609600" cy="457200"/>
          </a:xfrm>
          <a:prstGeom prst="round2DiagRect">
            <a:avLst/>
          </a:prstGeom>
          <a:solidFill>
            <a:srgbClr val="F9E34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195C8-2544-4BC8-B317-1B7E326AC984}" type="slidenum">
              <a:rPr lang="en-US" sz="1800" smtClean="0">
                <a:solidFill>
                  <a:srgbClr val="0070C0"/>
                </a:solidFill>
              </a:rPr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800" dirty="0" smtClean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6200"/>
            <a:ext cx="1270000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63742"/>
            <a:ext cx="838200" cy="78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0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HelveticaNeueLT Std" panose="020B06040202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-direction.inria.fr/international/AMERIQUES/USA/NIH/nih_300.gif&amp;imgrefurl=http://www-direction.inria.fr/international/AMERIQUES/accueilworkshopinrianih.html&amp;usg=__TPp02g3iIHbh4bxYD3AHXBh2zQk=&amp;h=300&amp;w=300&amp;sz=15&amp;hl=en&amp;start=1&amp;um=1&amp;itbs=1&amp;tbnid=hNQ6Q21ye9apMM:&amp;tbnh=116&amp;tbnw=116&amp;prev=/images?q=nih&amp;um=1&amp;hl=en&amp;sa=N&amp;rls=com.microsoft:en-us&amp;tbs=isch:1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10363200" cy="1470025"/>
          </a:xfrm>
        </p:spPr>
        <p:txBody>
          <a:bodyPr/>
          <a:lstStyle/>
          <a:p>
            <a:pPr algn="ctr"/>
            <a:r>
              <a:rPr lang="en-US" sz="3200" b="1" dirty="0" err="1" smtClean="0"/>
              <a:t>Presenilins</a:t>
            </a:r>
            <a:r>
              <a:rPr lang="en-US" sz="3200" b="1" dirty="0" smtClean="0"/>
              <a:t>: </a:t>
            </a:r>
            <a:br>
              <a:rPr lang="en-US" sz="3200" b="1" dirty="0" smtClean="0"/>
            </a:br>
            <a:r>
              <a:rPr lang="en-US" sz="3200" b="1" dirty="0" smtClean="0"/>
              <a:t>a group of novel calcium channel modulators. </a:t>
            </a:r>
            <a:endParaRPr lang="en-US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85344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Simon Kaja, Ph.D. </a:t>
            </a:r>
          </a:p>
          <a:p>
            <a:endParaRPr lang="en-US" sz="1050" i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549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8300" y="37338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Assistant </a:t>
            </a:r>
            <a:r>
              <a:rPr lang="en-US" sz="1400" i="1" dirty="0" smtClean="0"/>
              <a:t>Professor,  Associate </a:t>
            </a:r>
            <a:r>
              <a:rPr lang="en-US" sz="1400" i="1" dirty="0"/>
              <a:t>Director Preclinical Research</a:t>
            </a:r>
          </a:p>
          <a:p>
            <a:pPr algn="ctr"/>
            <a:r>
              <a:rPr lang="en-US" sz="1400" dirty="0" smtClean="0"/>
              <a:t>University </a:t>
            </a:r>
            <a:r>
              <a:rPr lang="en-US" sz="1400" dirty="0"/>
              <a:t>of Missouri – Kansas </a:t>
            </a:r>
            <a:r>
              <a:rPr lang="en-US" sz="1400" dirty="0" smtClean="0"/>
              <a:t>City, School </a:t>
            </a:r>
            <a:r>
              <a:rPr lang="en-US" sz="1400" dirty="0"/>
              <a:t>of Medicine </a:t>
            </a:r>
          </a:p>
          <a:p>
            <a:pPr algn="ctr"/>
            <a:r>
              <a:rPr lang="en-US" sz="1400" dirty="0" smtClean="0"/>
              <a:t>Dept. of Ophthalmology, Vision </a:t>
            </a:r>
            <a:r>
              <a:rPr lang="en-US" sz="1400" dirty="0"/>
              <a:t>Research </a:t>
            </a:r>
            <a:r>
              <a:rPr lang="en-US" sz="1400" dirty="0" smtClean="0"/>
              <a:t>Center</a:t>
            </a:r>
          </a:p>
          <a:p>
            <a:pPr algn="ctr"/>
            <a:endParaRPr lang="en-US" sz="1400" dirty="0"/>
          </a:p>
          <a:p>
            <a:pPr algn="ctr"/>
            <a:r>
              <a:rPr lang="en-US" sz="1400" i="1" dirty="0" smtClean="0"/>
              <a:t>Chief Executive Officer and Co-Founder</a:t>
            </a:r>
          </a:p>
          <a:p>
            <a:pPr algn="ctr"/>
            <a:r>
              <a:rPr lang="en-US" sz="1400" dirty="0" smtClean="0"/>
              <a:t>K&amp;P Scientific LLC</a:t>
            </a:r>
          </a:p>
          <a:p>
            <a:pPr algn="ctr"/>
            <a:r>
              <a:rPr lang="en-US" sz="1400" dirty="0" smtClean="0"/>
              <a:t>Kansas City, MO </a:t>
            </a:r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r>
              <a:rPr lang="en-US" sz="1400" i="1" dirty="0" smtClean="0"/>
              <a:t>Director North American Operations</a:t>
            </a:r>
          </a:p>
          <a:p>
            <a:pPr algn="ctr"/>
            <a:r>
              <a:rPr lang="en-US" sz="1400" dirty="0" smtClean="0"/>
              <a:t>Experimentica Ltd.</a:t>
            </a:r>
          </a:p>
          <a:p>
            <a:pPr algn="ctr"/>
            <a:r>
              <a:rPr lang="en-US" sz="1400" dirty="0" smtClean="0"/>
              <a:t>Kuopio, </a:t>
            </a:r>
            <a:r>
              <a:rPr lang="en-US" sz="1400" dirty="0" err="1" smtClean="0"/>
              <a:t>Finalnd</a:t>
            </a:r>
            <a:endParaRPr lang="en-US" sz="1400" dirty="0"/>
          </a:p>
          <a:p>
            <a:pPr algn="ctr"/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52400"/>
            <a:ext cx="1466850" cy="8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PS NTFs differentially modulate intracellular Ca</a:t>
            </a:r>
            <a:r>
              <a:rPr lang="en-US" sz="2400" baseline="30000" dirty="0"/>
              <a:t>2+</a:t>
            </a:r>
            <a:r>
              <a:rPr lang="en-US" sz="2400" dirty="0"/>
              <a:t> release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3637" y="1909762"/>
            <a:ext cx="7629525" cy="3495675"/>
          </a:xfrm>
          <a:prstGeom prst="rect">
            <a:avLst/>
          </a:prstGeom>
        </p:spPr>
      </p:pic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55957" y="6433169"/>
            <a:ext cx="1727200" cy="168275"/>
          </a:xfrm>
        </p:spPr>
        <p:txBody>
          <a:bodyPr/>
          <a:lstStyle/>
          <a:p>
            <a:r>
              <a:rPr lang="en-US" dirty="0" smtClean="0"/>
              <a:t>Payne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PS NTFs differentially modulate intracellular Ca</a:t>
            </a:r>
            <a:r>
              <a:rPr lang="en-US" sz="2400" baseline="30000" dirty="0"/>
              <a:t>2+</a:t>
            </a:r>
            <a:r>
              <a:rPr lang="en-US" sz="2400" dirty="0"/>
              <a:t> release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021680"/>
            <a:ext cx="3648075" cy="3552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143000"/>
            <a:ext cx="3465374" cy="5182115"/>
          </a:xfrm>
          <a:prstGeom prst="rect">
            <a:avLst/>
          </a:prstGeom>
        </p:spPr>
      </p:pic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855957" y="6433169"/>
            <a:ext cx="1727200" cy="168275"/>
          </a:xfrm>
        </p:spPr>
        <p:txBody>
          <a:bodyPr/>
          <a:lstStyle/>
          <a:p>
            <a:r>
              <a:rPr lang="en-US" dirty="0" smtClean="0"/>
              <a:t>Payne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PS NTFs differentially modulate intracellular Ca</a:t>
            </a:r>
            <a:r>
              <a:rPr lang="en-US" sz="2400" baseline="30000" dirty="0"/>
              <a:t>2+</a:t>
            </a:r>
            <a:r>
              <a:rPr lang="en-US" sz="2400" dirty="0"/>
              <a:t> release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527" y="1066800"/>
            <a:ext cx="7647745" cy="5181600"/>
          </a:xfrm>
          <a:prstGeom prst="rect">
            <a:avLst/>
          </a:prstGeom>
        </p:spPr>
      </p:pic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855957" y="6433169"/>
            <a:ext cx="1727200" cy="168275"/>
          </a:xfrm>
        </p:spPr>
        <p:txBody>
          <a:bodyPr/>
          <a:lstStyle/>
          <a:p>
            <a:r>
              <a:rPr lang="en-US" dirty="0" smtClean="0"/>
              <a:t>Payne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PS modulation of the </a:t>
            </a:r>
            <a:r>
              <a:rPr lang="en-US" dirty="0" err="1" smtClean="0"/>
              <a:t>RyR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49745"/>
            <a:ext cx="2443909" cy="5422656"/>
          </a:xfrm>
          <a:prstGeom prst="rect">
            <a:avLst/>
          </a:prstGeom>
        </p:spPr>
      </p:pic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855957" y="6433169"/>
            <a:ext cx="1727200" cy="168275"/>
          </a:xfrm>
        </p:spPr>
        <p:txBody>
          <a:bodyPr/>
          <a:lstStyle/>
          <a:p>
            <a:r>
              <a:rPr lang="en-US" dirty="0" smtClean="0"/>
              <a:t>Payne et al., 2013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14800" y="251460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lphaLcParenR"/>
            </a:pPr>
            <a:r>
              <a:rPr lang="en-US" dirty="0" smtClean="0">
                <a:latin typeface="Arial Narrow" panose="020B0606020202030204" pitchFamily="34" charset="0"/>
              </a:rPr>
              <a:t>Ca</a:t>
            </a:r>
            <a:r>
              <a:rPr lang="en-US" baseline="30000" dirty="0" smtClean="0">
                <a:latin typeface="Arial Narrow" panose="020B0606020202030204" pitchFamily="34" charset="0"/>
              </a:rPr>
              <a:t>2+</a:t>
            </a:r>
            <a:r>
              <a:rPr lang="en-US" dirty="0" smtClean="0">
                <a:latin typeface="Arial Narrow" panose="020B0606020202030204" pitchFamily="34" charset="0"/>
              </a:rPr>
              <a:t> binds the </a:t>
            </a:r>
            <a:r>
              <a:rPr lang="en-US" dirty="0">
                <a:latin typeface="Arial Narrow" panose="020B0606020202030204" pitchFamily="34" charset="0"/>
              </a:rPr>
              <a:t>high affinity stimulatory site </a:t>
            </a:r>
            <a:r>
              <a:rPr lang="en-US" dirty="0" smtClean="0">
                <a:latin typeface="Arial Narrow" panose="020B0606020202030204" pitchFamily="34" charset="0"/>
              </a:rPr>
              <a:t>resulting in moderate </a:t>
            </a:r>
            <a:r>
              <a:rPr lang="en-US" dirty="0">
                <a:latin typeface="Arial Narrow" panose="020B0606020202030204" pitchFamily="34" charset="0"/>
              </a:rPr>
              <a:t>channel opening. 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457200" indent="-457200">
              <a:buAutoNum type="alphaLcParenR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457200" indent="-457200">
              <a:buAutoNum type="alphaLcParenR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457200" indent="-457200">
              <a:buAutoNum type="alphaLcParenR"/>
            </a:pPr>
            <a:r>
              <a:rPr lang="en-US" dirty="0" smtClean="0">
                <a:latin typeface="Arial Narrow" panose="020B0606020202030204" pitchFamily="34" charset="0"/>
              </a:rPr>
              <a:t>Sustained Ca</a:t>
            </a:r>
            <a:r>
              <a:rPr lang="en-US" baseline="30000" dirty="0" smtClean="0">
                <a:latin typeface="Arial Narrow" panose="020B0606020202030204" pitchFamily="34" charset="0"/>
              </a:rPr>
              <a:t>2</a:t>
            </a:r>
            <a:r>
              <a:rPr lang="en-US" baseline="30000" dirty="0">
                <a:latin typeface="Arial Narrow" panose="020B0606020202030204" pitchFamily="34" charset="0"/>
              </a:rPr>
              <a:t>+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release will result in Ca</a:t>
            </a:r>
            <a:r>
              <a:rPr lang="en-US" baseline="30000" dirty="0" smtClean="0">
                <a:latin typeface="Arial Narrow" panose="020B0606020202030204" pitchFamily="34" charset="0"/>
              </a:rPr>
              <a:t>2+</a:t>
            </a:r>
            <a:r>
              <a:rPr lang="en-US" dirty="0" smtClean="0">
                <a:latin typeface="Arial Narrow" panose="020B0606020202030204" pitchFamily="34" charset="0"/>
              </a:rPr>
              <a:t> occupying the low </a:t>
            </a:r>
            <a:r>
              <a:rPr lang="en-US" dirty="0">
                <a:latin typeface="Arial Narrow" panose="020B0606020202030204" pitchFamily="34" charset="0"/>
              </a:rPr>
              <a:t>affinity, inhibitory Ca</a:t>
            </a:r>
            <a:r>
              <a:rPr lang="en-US" baseline="30000" dirty="0">
                <a:latin typeface="Arial Narrow" panose="020B0606020202030204" pitchFamily="34" charset="0"/>
              </a:rPr>
              <a:t>2+</a:t>
            </a:r>
            <a:r>
              <a:rPr lang="en-US" dirty="0">
                <a:latin typeface="Arial Narrow" panose="020B0606020202030204" pitchFamily="34" charset="0"/>
              </a:rPr>
              <a:t> binding site </a:t>
            </a:r>
            <a:r>
              <a:rPr lang="en-US" dirty="0" smtClean="0">
                <a:latin typeface="Arial Narrow" panose="020B0606020202030204" pitchFamily="34" charset="0"/>
              </a:rPr>
              <a:t>resulting </a:t>
            </a:r>
            <a:r>
              <a:rPr lang="en-US" dirty="0">
                <a:latin typeface="Arial Narrow" panose="020B0606020202030204" pitchFamily="34" charset="0"/>
              </a:rPr>
              <a:t>in </a:t>
            </a:r>
            <a:r>
              <a:rPr lang="en-US" dirty="0" smtClean="0">
                <a:latin typeface="Arial Narrow" panose="020B0606020202030204" pitchFamily="34" charset="0"/>
              </a:rPr>
              <a:t>channel closure. </a:t>
            </a:r>
            <a:endParaRPr lang="en-US" sz="4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1600" y="849745"/>
            <a:ext cx="2443909" cy="54226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215" y="914884"/>
            <a:ext cx="2391912" cy="53186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7633" y="2283800"/>
            <a:ext cx="487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en-US" dirty="0" smtClean="0">
                <a:latin typeface="Arial Narrow" panose="020B0606020202030204" pitchFamily="34" charset="0"/>
              </a:rPr>
              <a:t>PS1NTF </a:t>
            </a:r>
            <a:r>
              <a:rPr lang="en-US" dirty="0">
                <a:latin typeface="Arial Narrow" panose="020B0606020202030204" pitchFamily="34" charset="0"/>
              </a:rPr>
              <a:t>increases channel opening, causing rapid </a:t>
            </a:r>
            <a:r>
              <a:rPr lang="en-US" dirty="0" smtClean="0">
                <a:latin typeface="Arial Narrow" panose="020B0606020202030204" pitchFamily="34" charset="0"/>
              </a:rPr>
              <a:t>Ca</a:t>
            </a:r>
            <a:r>
              <a:rPr lang="en-US" baseline="30000" dirty="0" smtClean="0">
                <a:latin typeface="Arial Narrow" panose="020B0606020202030204" pitchFamily="34" charset="0"/>
              </a:rPr>
              <a:t>2+</a:t>
            </a:r>
            <a:r>
              <a:rPr lang="en-US" dirty="0" smtClean="0">
                <a:latin typeface="Arial Narrow" panose="020B0606020202030204" pitchFamily="34" charset="0"/>
              </a:rPr>
              <a:t> release. </a:t>
            </a:r>
          </a:p>
          <a:p>
            <a:pPr marL="457200" indent="-457200">
              <a:buAutoNum type="alphaLcParenR"/>
            </a:pPr>
            <a:endParaRPr lang="en-US" dirty="0">
              <a:latin typeface="Arial Narrow" panose="020B0606020202030204" pitchFamily="34" charset="0"/>
            </a:endParaRPr>
          </a:p>
          <a:p>
            <a:pPr marL="457200" indent="-457200">
              <a:buAutoNum type="alphaLcParenR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457200" indent="-457200">
              <a:buAutoNum type="alphaLcParenR"/>
            </a:pPr>
            <a:r>
              <a:rPr lang="en-US" dirty="0" smtClean="0">
                <a:latin typeface="Arial Narrow" panose="020B0606020202030204" pitchFamily="34" charset="0"/>
              </a:rPr>
              <a:t>The </a:t>
            </a:r>
            <a:r>
              <a:rPr lang="en-US" dirty="0">
                <a:latin typeface="Arial Narrow" panose="020B0606020202030204" pitchFamily="34" charset="0"/>
              </a:rPr>
              <a:t>increased rate of Ca</a:t>
            </a:r>
            <a:r>
              <a:rPr lang="en-US" baseline="30000" dirty="0">
                <a:latin typeface="Arial Narrow" panose="020B0606020202030204" pitchFamily="34" charset="0"/>
              </a:rPr>
              <a:t>2+</a:t>
            </a:r>
            <a:r>
              <a:rPr lang="en-US" dirty="0">
                <a:latin typeface="Arial Narrow" panose="020B0606020202030204" pitchFamily="34" charset="0"/>
              </a:rPr>
              <a:t> release </a:t>
            </a:r>
            <a:r>
              <a:rPr lang="en-US" dirty="0" smtClean="0">
                <a:latin typeface="Arial Narrow" panose="020B0606020202030204" pitchFamily="34" charset="0"/>
              </a:rPr>
              <a:t>results </a:t>
            </a:r>
            <a:r>
              <a:rPr lang="en-US" dirty="0">
                <a:latin typeface="Arial Narrow" panose="020B0606020202030204" pitchFamily="34" charset="0"/>
              </a:rPr>
              <a:t>in </a:t>
            </a:r>
            <a:r>
              <a:rPr lang="en-US" dirty="0" smtClean="0">
                <a:latin typeface="Arial Narrow" panose="020B0606020202030204" pitchFamily="34" charset="0"/>
              </a:rPr>
              <a:t>an overall reduced </a:t>
            </a:r>
            <a:r>
              <a:rPr lang="en-US" dirty="0">
                <a:latin typeface="Arial Narrow" panose="020B0606020202030204" pitchFamily="34" charset="0"/>
              </a:rPr>
              <a:t>Ca</a:t>
            </a:r>
            <a:r>
              <a:rPr lang="en-US" baseline="30000" dirty="0">
                <a:latin typeface="Arial Narrow" panose="020B0606020202030204" pitchFamily="34" charset="0"/>
              </a:rPr>
              <a:t>2+</a:t>
            </a:r>
            <a:r>
              <a:rPr lang="en-US" dirty="0">
                <a:latin typeface="Arial Narrow" panose="020B0606020202030204" pitchFamily="34" charset="0"/>
              </a:rPr>
              <a:t> release </a:t>
            </a:r>
            <a:r>
              <a:rPr lang="en-US" dirty="0" smtClean="0">
                <a:latin typeface="Arial Narrow" panose="020B0606020202030204" pitchFamily="34" charset="0"/>
              </a:rPr>
              <a:t>as inhibitory concentrations </a:t>
            </a:r>
            <a:r>
              <a:rPr lang="en-US" dirty="0">
                <a:latin typeface="Arial Narrow" panose="020B0606020202030204" pitchFamily="34" charset="0"/>
              </a:rPr>
              <a:t>are reached </a:t>
            </a:r>
            <a:r>
              <a:rPr lang="en-US" dirty="0" smtClean="0">
                <a:latin typeface="Arial Narrow" panose="020B0606020202030204" pitchFamily="34" charset="0"/>
              </a:rPr>
              <a:t>faster. 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855957" y="6433169"/>
            <a:ext cx="1727200" cy="168275"/>
          </a:xfrm>
        </p:spPr>
        <p:txBody>
          <a:bodyPr/>
          <a:lstStyle/>
          <a:p>
            <a:r>
              <a:rPr lang="en-US" dirty="0" smtClean="0"/>
              <a:t>Payne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mechanism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1600" y="849745"/>
            <a:ext cx="2443909" cy="5422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8215" y="914884"/>
            <a:ext cx="2391912" cy="5318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834" y="892705"/>
            <a:ext cx="2458766" cy="53335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0" y="1447800"/>
            <a:ext cx="2667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>
                <a:latin typeface="Arial Narrow" panose="020B0606020202030204" pitchFamily="34" charset="0"/>
              </a:rPr>
              <a:t>PS2NTF </a:t>
            </a:r>
            <a:r>
              <a:rPr lang="en-US" dirty="0">
                <a:latin typeface="Arial Narrow" panose="020B0606020202030204" pitchFamily="34" charset="0"/>
              </a:rPr>
              <a:t>has no effect on channel gating but blocks Ca</a:t>
            </a:r>
            <a:r>
              <a:rPr lang="en-US" baseline="30000" dirty="0">
                <a:latin typeface="Arial Narrow" panose="020B0606020202030204" pitchFamily="34" charset="0"/>
              </a:rPr>
              <a:t>2+</a:t>
            </a:r>
            <a:r>
              <a:rPr lang="en-US" dirty="0">
                <a:latin typeface="Arial Narrow" panose="020B0606020202030204" pitchFamily="34" charset="0"/>
              </a:rPr>
              <a:t> inhibition of the </a:t>
            </a:r>
            <a:r>
              <a:rPr lang="en-US" dirty="0" err="1">
                <a:latin typeface="Arial Narrow" panose="020B0606020202030204" pitchFamily="34" charset="0"/>
              </a:rPr>
              <a:t>RyR</a:t>
            </a:r>
            <a:r>
              <a:rPr lang="en-US" dirty="0">
                <a:latin typeface="Arial Narrow" panose="020B0606020202030204" pitchFamily="34" charset="0"/>
              </a:rPr>
              <a:t> channel at high cytosolic Ca</a:t>
            </a:r>
            <a:r>
              <a:rPr lang="en-US" baseline="30000" dirty="0">
                <a:latin typeface="Arial Narrow" panose="020B0606020202030204" pitchFamily="34" charset="0"/>
              </a:rPr>
              <a:t>2+</a:t>
            </a:r>
            <a:r>
              <a:rPr lang="en-US" dirty="0">
                <a:latin typeface="Arial Narrow" panose="020B0606020202030204" pitchFamily="34" charset="0"/>
              </a:rPr>
              <a:t> concentrations. 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lphaLcParenR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lphaLcParenR"/>
            </a:pPr>
            <a:r>
              <a:rPr lang="en-US" dirty="0" smtClean="0">
                <a:latin typeface="Arial Narrow" panose="020B0606020202030204" pitchFamily="34" charset="0"/>
              </a:rPr>
              <a:t>Significantly elevated cytosolic </a:t>
            </a:r>
            <a:r>
              <a:rPr lang="en-US" dirty="0">
                <a:latin typeface="Arial Narrow" panose="020B0606020202030204" pitchFamily="34" charset="0"/>
              </a:rPr>
              <a:t>Ca</a:t>
            </a:r>
            <a:r>
              <a:rPr lang="en-US" baseline="30000" dirty="0">
                <a:latin typeface="Arial Narrow" panose="020B0606020202030204" pitchFamily="34" charset="0"/>
              </a:rPr>
              <a:t>2+</a:t>
            </a:r>
            <a:r>
              <a:rPr lang="en-US" dirty="0">
                <a:latin typeface="Arial Narrow" panose="020B0606020202030204" pitchFamily="34" charset="0"/>
              </a:rPr>
              <a:t> concentrations </a:t>
            </a:r>
            <a:r>
              <a:rPr lang="en-US" dirty="0" smtClean="0">
                <a:latin typeface="Arial Narrow" panose="020B0606020202030204" pitchFamily="34" charset="0"/>
              </a:rPr>
              <a:t>lead to eventual binding </a:t>
            </a:r>
            <a:r>
              <a:rPr lang="en-US" dirty="0">
                <a:latin typeface="Arial Narrow" panose="020B0606020202030204" pitchFamily="34" charset="0"/>
              </a:rPr>
              <a:t>of Ca</a:t>
            </a:r>
            <a:r>
              <a:rPr lang="en-US" baseline="30000" dirty="0">
                <a:latin typeface="Arial Narrow" panose="020B0606020202030204" pitchFamily="34" charset="0"/>
              </a:rPr>
              <a:t>2+</a:t>
            </a:r>
            <a:r>
              <a:rPr lang="en-US" dirty="0">
                <a:latin typeface="Arial Narrow" panose="020B0606020202030204" pitchFamily="34" charset="0"/>
              </a:rPr>
              <a:t> at the low affinity inhibitory </a:t>
            </a:r>
            <a:r>
              <a:rPr lang="en-US" dirty="0" smtClean="0">
                <a:latin typeface="Arial Narrow" panose="020B0606020202030204" pitchFamily="34" charset="0"/>
              </a:rPr>
              <a:t>site, closing </a:t>
            </a:r>
            <a:r>
              <a:rPr lang="en-US" dirty="0">
                <a:latin typeface="Arial Narrow" panose="020B0606020202030204" pitchFamily="34" charset="0"/>
              </a:rPr>
              <a:t>the channel and </a:t>
            </a:r>
            <a:r>
              <a:rPr lang="en-US" dirty="0" smtClean="0">
                <a:latin typeface="Arial Narrow" panose="020B0606020202030204" pitchFamily="34" charset="0"/>
              </a:rPr>
              <a:t>resulting </a:t>
            </a:r>
            <a:r>
              <a:rPr lang="en-US" dirty="0">
                <a:latin typeface="Arial Narrow" panose="020B0606020202030204" pitchFamily="34" charset="0"/>
              </a:rPr>
              <a:t>in an </a:t>
            </a:r>
            <a:r>
              <a:rPr lang="en-US" dirty="0" smtClean="0">
                <a:latin typeface="Arial Narrow" panose="020B0606020202030204" pitchFamily="34" charset="0"/>
              </a:rPr>
              <a:t>overall higher </a:t>
            </a:r>
            <a:r>
              <a:rPr lang="en-US" dirty="0">
                <a:latin typeface="Arial Narrow" panose="020B0606020202030204" pitchFamily="34" charset="0"/>
              </a:rPr>
              <a:t>cytosolic Ca</a:t>
            </a:r>
            <a:r>
              <a:rPr lang="en-US" baseline="30000" dirty="0">
                <a:latin typeface="Arial Narrow" panose="020B0606020202030204" pitchFamily="34" charset="0"/>
              </a:rPr>
              <a:t>2+</a:t>
            </a:r>
            <a:r>
              <a:rPr lang="en-US" dirty="0">
                <a:latin typeface="Arial Narrow" panose="020B0606020202030204" pitchFamily="34" charset="0"/>
              </a:rPr>
              <a:t> concentration.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855957" y="6433169"/>
            <a:ext cx="1727200" cy="168275"/>
          </a:xfrm>
        </p:spPr>
        <p:txBody>
          <a:bodyPr/>
          <a:lstStyle/>
          <a:p>
            <a:r>
              <a:rPr lang="en-US" dirty="0" smtClean="0"/>
              <a:t>Payne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Aged wild-type C57/B6 mice</a:t>
            </a:r>
          </a:p>
          <a:p>
            <a:r>
              <a:rPr lang="en-US" dirty="0"/>
              <a:t>6 months vs. 24 months</a:t>
            </a:r>
          </a:p>
          <a:p>
            <a:endParaRPr lang="en-US" dirty="0"/>
          </a:p>
          <a:p>
            <a:r>
              <a:rPr lang="en-US" b="1" dirty="0"/>
              <a:t>Advantages: </a:t>
            </a:r>
          </a:p>
          <a:p>
            <a:pPr lvl="1"/>
            <a:r>
              <a:rPr lang="en-US" dirty="0"/>
              <a:t>Established non-genetic, inbred model</a:t>
            </a:r>
          </a:p>
          <a:p>
            <a:pPr lvl="1"/>
            <a:r>
              <a:rPr lang="en-US" dirty="0"/>
              <a:t>Closely mimics human condition</a:t>
            </a:r>
          </a:p>
          <a:p>
            <a:pPr lvl="1"/>
            <a:r>
              <a:rPr lang="en-US" dirty="0"/>
              <a:t>Many transgenic strains are based on B6 background</a:t>
            </a:r>
          </a:p>
          <a:p>
            <a:pPr lvl="1"/>
            <a:r>
              <a:rPr lang="en-US" dirty="0"/>
              <a:t>Mild phenotypes compared with genetic models</a:t>
            </a:r>
          </a:p>
          <a:p>
            <a:pPr lvl="1"/>
            <a:endParaRPr lang="en-US" dirty="0"/>
          </a:p>
          <a:p>
            <a:r>
              <a:rPr lang="en-US" b="1" dirty="0"/>
              <a:t>Experimental approach:</a:t>
            </a:r>
          </a:p>
          <a:p>
            <a:pPr lvl="1"/>
            <a:r>
              <a:rPr lang="en-US" dirty="0"/>
              <a:t>Behavioral characterization</a:t>
            </a:r>
          </a:p>
          <a:p>
            <a:pPr lvl="1"/>
            <a:r>
              <a:rPr lang="en-US" dirty="0"/>
              <a:t>Quantification of Ca</a:t>
            </a:r>
            <a:r>
              <a:rPr lang="en-US" baseline="30000" dirty="0"/>
              <a:t>2+</a:t>
            </a:r>
            <a:r>
              <a:rPr lang="en-US" dirty="0"/>
              <a:t> signaling pathways</a:t>
            </a:r>
          </a:p>
          <a:p>
            <a:pPr lvl="1"/>
            <a:r>
              <a:rPr lang="en-US" dirty="0"/>
              <a:t>Correlation between Ca</a:t>
            </a:r>
            <a:r>
              <a:rPr lang="en-US" baseline="30000" dirty="0"/>
              <a:t>2+</a:t>
            </a:r>
            <a:r>
              <a:rPr lang="en-US" dirty="0"/>
              <a:t> signaling molecules and behavioral </a:t>
            </a:r>
            <a:r>
              <a:rPr lang="en-US" dirty="0" smtClean="0"/>
              <a:t>phenotypes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31631"/>
            <a:ext cx="31813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Presenilins</a:t>
            </a:r>
            <a:r>
              <a:rPr lang="en-US" dirty="0" smtClean="0"/>
              <a:t> in “healthy” 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paradigms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1600200" y="1066800"/>
            <a:ext cx="38877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Water maze test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1600200" y="1752600"/>
            <a:ext cx="3887788" cy="44957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Assess spatial learning and memory</a:t>
            </a:r>
          </a:p>
          <a:p>
            <a:r>
              <a:rPr lang="en-US" dirty="0" smtClean="0"/>
              <a:t>Areas involved: cortical</a:t>
            </a:r>
          </a:p>
          <a:p>
            <a:endParaRPr lang="en-US" dirty="0"/>
          </a:p>
          <a:p>
            <a:r>
              <a:rPr lang="en-US" dirty="0" smtClean="0"/>
              <a:t>Measures: speed, latency, </a:t>
            </a:r>
            <a:r>
              <a:rPr lang="en-US" dirty="0" err="1" smtClean="0"/>
              <a:t>pathlength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Learning Index</a:t>
            </a:r>
            <a:endParaRPr lang="en-US" b="1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5791200" y="1066800"/>
            <a:ext cx="3886200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Bridge walking test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791200" y="1752600"/>
            <a:ext cx="3886200" cy="44957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Assesses motor function and fine tuning</a:t>
            </a:r>
          </a:p>
          <a:p>
            <a:r>
              <a:rPr lang="en-US" dirty="0" smtClean="0"/>
              <a:t>Areas involved: cerebellum</a:t>
            </a:r>
          </a:p>
          <a:p>
            <a:endParaRPr lang="en-US" dirty="0"/>
          </a:p>
          <a:p>
            <a:r>
              <a:rPr lang="en-US" dirty="0" smtClean="0"/>
              <a:t>Measures:  Latency to Fall (LTF); time limit: 60 sec</a:t>
            </a:r>
          </a:p>
          <a:p>
            <a:endParaRPr lang="en-US" dirty="0"/>
          </a:p>
          <a:p>
            <a:r>
              <a:rPr lang="en-US" b="1" dirty="0" smtClean="0"/>
              <a:t>Latency to Fall (LTF) </a:t>
            </a:r>
            <a:endParaRPr lang="en-US" b="1" dirty="0"/>
          </a:p>
        </p:txBody>
      </p:sp>
      <p:pic>
        <p:nvPicPr>
          <p:cNvPr id="9" name="Picture 2" descr="http://neurowiki2012.wikispaces.com/file/view/morris_water_maze.png/316666522/morris_water_ma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3581400" cy="159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1799956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7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spatial learning &amp; memory with age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735933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340512"/>
            <a:ext cx="2914013" cy="381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1219200" cy="11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1524000"/>
            <a:ext cx="9556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855956" y="6433169"/>
            <a:ext cx="2573043" cy="196231"/>
          </a:xfrm>
        </p:spPr>
        <p:txBody>
          <a:bodyPr/>
          <a:lstStyle/>
          <a:p>
            <a:r>
              <a:rPr lang="en-US" dirty="0" smtClean="0"/>
              <a:t>Kaja et al., 2013; Kaja et al., </a:t>
            </a:r>
            <a:r>
              <a:rPr lang="en-US" i="1" dirty="0" smtClean="0"/>
              <a:t>in press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849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motor function with 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572000"/>
            <a:ext cx="9556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057401"/>
            <a:ext cx="5580063" cy="31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066800"/>
            <a:ext cx="1524000" cy="133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855956" y="6433169"/>
            <a:ext cx="2573043" cy="196231"/>
          </a:xfrm>
        </p:spPr>
        <p:txBody>
          <a:bodyPr/>
          <a:lstStyle/>
          <a:p>
            <a:r>
              <a:rPr lang="en-US" dirty="0" smtClean="0"/>
              <a:t>Kaja et al., 2013; Kaja et al., </a:t>
            </a:r>
            <a:r>
              <a:rPr lang="en-US" i="1" dirty="0" smtClean="0"/>
              <a:t>in press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830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signaling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1/3 of the genome are regulated by Ca</a:t>
            </a:r>
            <a:r>
              <a:rPr lang="en-US" baseline="30000" dirty="0" smtClean="0"/>
              <a:t>2+</a:t>
            </a:r>
            <a:endParaRPr lang="en-US" dirty="0"/>
          </a:p>
          <a:p>
            <a:r>
              <a:rPr lang="en-US" dirty="0"/>
              <a:t>Calcium-mediated processes: -</a:t>
            </a:r>
          </a:p>
          <a:p>
            <a:pPr lvl="1"/>
            <a:r>
              <a:rPr lang="en-US" dirty="0"/>
              <a:t>Gene transcription</a:t>
            </a:r>
          </a:p>
          <a:p>
            <a:pPr lvl="1"/>
            <a:r>
              <a:rPr lang="en-US" dirty="0"/>
              <a:t>Cell growth and differentiation</a:t>
            </a:r>
          </a:p>
          <a:p>
            <a:pPr lvl="1"/>
            <a:r>
              <a:rPr lang="en-US" dirty="0"/>
              <a:t>Apoptosis</a:t>
            </a:r>
          </a:p>
          <a:p>
            <a:pPr lvl="1"/>
            <a:r>
              <a:rPr lang="en-US" dirty="0"/>
              <a:t>Synaptic plasticity</a:t>
            </a:r>
          </a:p>
          <a:p>
            <a:pPr lvl="1"/>
            <a:r>
              <a:rPr lang="en-US" dirty="0"/>
              <a:t>Secretion</a:t>
            </a:r>
          </a:p>
          <a:p>
            <a:pPr lvl="1"/>
            <a:r>
              <a:rPr lang="en-US" dirty="0"/>
              <a:t>Neurotransmitter release</a:t>
            </a:r>
          </a:p>
          <a:p>
            <a:pPr lvl="1"/>
            <a:r>
              <a:rPr lang="en-US" dirty="0"/>
              <a:t>Cell motility &amp; contraction</a:t>
            </a:r>
          </a:p>
          <a:p>
            <a:pPr lvl="1"/>
            <a:r>
              <a:rPr lang="en-US" dirty="0"/>
              <a:t>Enzyme activity </a:t>
            </a:r>
          </a:p>
          <a:p>
            <a:r>
              <a:rPr lang="en-US" dirty="0" smtClean="0"/>
              <a:t>[Ca</a:t>
            </a:r>
            <a:r>
              <a:rPr lang="en-US" baseline="30000" dirty="0" smtClean="0"/>
              <a:t>2+</a:t>
            </a:r>
            <a:r>
              <a:rPr lang="en-US" dirty="0" smtClean="0"/>
              <a:t>] elevating pathways</a:t>
            </a:r>
          </a:p>
          <a:p>
            <a:pPr lvl="1"/>
            <a:r>
              <a:rPr lang="en-US" dirty="0" smtClean="0"/>
              <a:t>Voltage-gated Ca</a:t>
            </a:r>
            <a:r>
              <a:rPr lang="en-US" baseline="30000" dirty="0" smtClean="0"/>
              <a:t>2+</a:t>
            </a:r>
            <a:r>
              <a:rPr lang="en-US" dirty="0" smtClean="0"/>
              <a:t> channels</a:t>
            </a:r>
          </a:p>
          <a:p>
            <a:pPr lvl="1"/>
            <a:r>
              <a:rPr lang="en-US" dirty="0" smtClean="0"/>
              <a:t>Intracellular Ca</a:t>
            </a:r>
            <a:r>
              <a:rPr lang="en-US" baseline="30000" dirty="0" smtClean="0"/>
              <a:t>2+</a:t>
            </a:r>
            <a:r>
              <a:rPr lang="en-US" dirty="0" smtClean="0"/>
              <a:t> channels</a:t>
            </a:r>
          </a:p>
          <a:p>
            <a:r>
              <a:rPr lang="en-US" dirty="0" smtClean="0"/>
              <a:t>[Ca</a:t>
            </a:r>
            <a:r>
              <a:rPr lang="en-US" baseline="30000" dirty="0" smtClean="0"/>
              <a:t>2+</a:t>
            </a:r>
            <a:r>
              <a:rPr lang="en-US" dirty="0" smtClean="0"/>
              <a:t>] buffering pathways</a:t>
            </a:r>
          </a:p>
        </p:txBody>
      </p:sp>
      <p:pic>
        <p:nvPicPr>
          <p:cNvPr id="11" name="Picture 2" descr="The Major Cellular Ca2+ Transport Pathway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81100"/>
            <a:ext cx="6096000" cy="4991100"/>
          </a:xfrm>
        </p:spPr>
      </p:pic>
      <p:grpSp>
        <p:nvGrpSpPr>
          <p:cNvPr id="13" name="Group 12"/>
          <p:cNvGrpSpPr/>
          <p:nvPr/>
        </p:nvGrpSpPr>
        <p:grpSpPr>
          <a:xfrm>
            <a:off x="9067800" y="1828800"/>
            <a:ext cx="958850" cy="2743200"/>
            <a:chOff x="9067800" y="1828800"/>
            <a:chExt cx="958850" cy="2743200"/>
          </a:xfrm>
        </p:grpSpPr>
        <p:sp>
          <p:nvSpPr>
            <p:cNvPr id="12" name="Oval 11"/>
            <p:cNvSpPr/>
            <p:nvPr/>
          </p:nvSpPr>
          <p:spPr>
            <a:xfrm>
              <a:off x="9067800" y="1828800"/>
              <a:ext cx="457200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315450" y="3238500"/>
              <a:ext cx="457200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569450" y="3810000"/>
              <a:ext cx="457200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023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in PS2 in aged cerebellum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5956" y="6433169"/>
            <a:ext cx="2573043" cy="196231"/>
          </a:xfrm>
        </p:spPr>
        <p:txBody>
          <a:bodyPr/>
          <a:lstStyle/>
          <a:p>
            <a:r>
              <a:rPr lang="en-US" dirty="0" smtClean="0"/>
              <a:t>Kaja et al., </a:t>
            </a:r>
            <a:r>
              <a:rPr lang="en-US" i="1" dirty="0" smtClean="0"/>
              <a:t>in press</a:t>
            </a:r>
            <a:endParaRPr lang="en-US" i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54" y="1643038"/>
            <a:ext cx="7588892" cy="4029123"/>
          </a:xfrm>
        </p:spPr>
      </p:pic>
    </p:spTree>
    <p:extLst>
      <p:ext uri="{BB962C8B-B14F-4D97-AF65-F5344CB8AC3E}">
        <p14:creationId xmlns:p14="http://schemas.microsoft.com/office/powerpoint/2010/main" val="17757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PS levels in aged forebrain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54" y="1630847"/>
            <a:ext cx="7588892" cy="4053505"/>
          </a:xfrm>
        </p:spPr>
      </p:pic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855956" y="6433169"/>
            <a:ext cx="2573043" cy="196231"/>
          </a:xfrm>
        </p:spPr>
        <p:txBody>
          <a:bodyPr/>
          <a:lstStyle/>
          <a:p>
            <a:r>
              <a:rPr lang="en-US" dirty="0" smtClean="0"/>
              <a:t>Kaja et al., </a:t>
            </a:r>
            <a:r>
              <a:rPr lang="en-US" i="1" dirty="0" smtClean="0"/>
              <a:t>in press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009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mechanism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43000"/>
            <a:ext cx="6172200" cy="4809744"/>
          </a:xfrm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855956" y="6433169"/>
            <a:ext cx="2573043" cy="196231"/>
          </a:xfrm>
        </p:spPr>
        <p:txBody>
          <a:bodyPr/>
          <a:lstStyle/>
          <a:p>
            <a:r>
              <a:rPr lang="en-US" dirty="0" smtClean="0"/>
              <a:t>Kaja et al., </a:t>
            </a:r>
            <a:r>
              <a:rPr lang="en-US" i="1" dirty="0" smtClean="0"/>
              <a:t>in press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441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Presenilins</a:t>
            </a:r>
            <a:r>
              <a:rPr lang="en-US" dirty="0" smtClean="0"/>
              <a:t> are potent modulators of intracellular </a:t>
            </a:r>
            <a:r>
              <a:rPr lang="en-US" dirty="0" err="1" smtClean="0"/>
              <a:t>RyR</a:t>
            </a:r>
            <a:r>
              <a:rPr lang="en-US" dirty="0" smtClean="0"/>
              <a:t> calcium channels</a:t>
            </a:r>
          </a:p>
          <a:p>
            <a:pPr lvl="1"/>
            <a:r>
              <a:rPr lang="en-US" dirty="0" smtClean="0"/>
              <a:t>The N-terminal fragment of PS increases </a:t>
            </a:r>
            <a:r>
              <a:rPr lang="en-US" dirty="0" err="1" smtClean="0"/>
              <a:t>RyR</a:t>
            </a:r>
            <a:r>
              <a:rPr lang="en-US" dirty="0" smtClean="0"/>
              <a:t>-mediated calcium release through a direct mechanism</a:t>
            </a:r>
          </a:p>
          <a:p>
            <a:endParaRPr lang="en-US" dirty="0"/>
          </a:p>
          <a:p>
            <a:r>
              <a:rPr lang="en-US" dirty="0" smtClean="0"/>
              <a:t>The ratio of PS1 to PS2 is decreased in the aging brain</a:t>
            </a:r>
          </a:p>
          <a:p>
            <a:pPr lvl="1"/>
            <a:r>
              <a:rPr lang="en-US" dirty="0" smtClean="0"/>
              <a:t>Increased PS2 levels correlate with motor function deficits and cognitive decline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PS2 likely contributes to AD pathogenesis when increased cytosolic calcium concentrations are present.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Our data supports a role of PS proteins as part of both the calcium hypothesis and the A</a:t>
            </a:r>
            <a:r>
              <a:rPr lang="el-GR" dirty="0" smtClean="0"/>
              <a:t>β</a:t>
            </a:r>
            <a:r>
              <a:rPr lang="en-US" dirty="0" smtClean="0"/>
              <a:t> hypothesis of AD.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PS proteins represent novel drug targets for </a:t>
            </a:r>
            <a:r>
              <a:rPr lang="en-US" dirty="0" err="1" smtClean="0"/>
              <a:t>neuroprotection</a:t>
            </a:r>
            <a:r>
              <a:rPr lang="en-US" dirty="0" smtClean="0"/>
              <a:t> and modulation of the intracellular calcium concentration.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02A8-5115-4A85-91E6-7D02D396685A}" type="datetime1">
              <a:rPr lang="en-US" smtClean="0"/>
              <a:t>9/6/2014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s://encrypted-tbn0.gstatic.com/images?q=tbn:ANd9GcRzImTuIjdJUsk7tog6roh8U4afFhD9RNGN5pn67SfK5sD04NQT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357398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6F20-0FA0-477C-904E-F1A0B8A7E1D7}" type="datetime1">
              <a:rPr lang="en-US" smtClean="0"/>
              <a:pPr/>
              <a:t>9/6/2014</a:t>
            </a:fld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UMKC School of Medicine</a:t>
            </a:r>
          </a:p>
          <a:p>
            <a:pPr marL="0" indent="0" algn="ctr">
              <a:buNone/>
            </a:pPr>
            <a:r>
              <a:rPr lang="en-US" sz="1800" b="1" dirty="0" smtClean="0"/>
              <a:t>Vision Research Center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400" dirty="0" smtClean="0"/>
              <a:t>Peter Koulen, Ph.D. </a:t>
            </a:r>
          </a:p>
          <a:p>
            <a:pPr marL="0" indent="0" algn="ctr">
              <a:buNone/>
            </a:pPr>
            <a:r>
              <a:rPr lang="en-US" sz="1400" dirty="0" smtClean="0"/>
              <a:t>Andrew Payne, Ph.D</a:t>
            </a:r>
            <a:r>
              <a:rPr lang="en-US" sz="1400" dirty="0" smtClean="0"/>
              <a:t>.</a:t>
            </a:r>
          </a:p>
          <a:p>
            <a:pPr marL="0" indent="0" algn="ctr">
              <a:buNone/>
            </a:pPr>
            <a:r>
              <a:rPr lang="en-US" sz="1400" dirty="0" smtClean="0"/>
              <a:t>Bryan Gerdes, B.S.</a:t>
            </a:r>
          </a:p>
          <a:p>
            <a:pPr marL="0" indent="0" algn="ctr">
              <a:buNone/>
            </a:pPr>
            <a:r>
              <a:rPr lang="en-US" sz="1400" dirty="0"/>
              <a:t>Yuliya </a:t>
            </a:r>
            <a:r>
              <a:rPr lang="en-US" sz="1400" dirty="0" smtClean="0"/>
              <a:t>Naumchuk, B.S.</a:t>
            </a:r>
            <a:endParaRPr lang="en-US" sz="1400" dirty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1400" u="sng" dirty="0" smtClean="0"/>
              <a:t>Students:</a:t>
            </a:r>
            <a:endParaRPr lang="en-US" sz="1400" u="sng" dirty="0"/>
          </a:p>
          <a:p>
            <a:pPr marL="0" indent="0" algn="ctr">
              <a:buNone/>
            </a:pPr>
            <a:r>
              <a:rPr lang="en-US" sz="1400" dirty="0" smtClean="0"/>
              <a:t>Imran Puthawala</a:t>
            </a:r>
          </a:p>
          <a:p>
            <a:pPr marL="0" indent="0" algn="ctr">
              <a:buNone/>
            </a:pPr>
            <a:r>
              <a:rPr lang="en-US" sz="1400" dirty="0" smtClean="0"/>
              <a:t>Vidhi V. Shah</a:t>
            </a:r>
          </a:p>
          <a:p>
            <a:pPr marL="0" indent="0" algn="ctr">
              <a:buNone/>
            </a:pPr>
            <a:r>
              <a:rPr lang="en-US" sz="1400" dirty="0" smtClean="0"/>
              <a:t>Alexandra N. Maynard</a:t>
            </a:r>
          </a:p>
          <a:p>
            <a:pPr marL="0" indent="0" algn="ctr">
              <a:buNone/>
            </a:pPr>
            <a:r>
              <a:rPr lang="en-US" sz="1400" dirty="0" smtClean="0"/>
              <a:t>Audrey </a:t>
            </a:r>
            <a:r>
              <a:rPr lang="en-US" sz="1400" dirty="0" smtClean="0"/>
              <a:t>E. </a:t>
            </a:r>
            <a:r>
              <a:rPr lang="en-US" sz="1400" dirty="0" smtClean="0"/>
              <a:t>McCalley</a:t>
            </a:r>
            <a:endParaRPr lang="en-US" sz="1400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2"/>
          </p:nvPr>
        </p:nvSpPr>
        <p:spPr>
          <a:xfrm>
            <a:off x="4846320" y="1066800"/>
            <a:ext cx="338328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Collaborators</a:t>
            </a:r>
          </a:p>
          <a:p>
            <a:pPr marL="0" indent="0" algn="ctr">
              <a:buNone/>
            </a:pPr>
            <a:endParaRPr lang="en-US" sz="1400" u="sng" dirty="0" smtClean="0"/>
          </a:p>
          <a:p>
            <a:pPr marL="0" indent="0" algn="ctr">
              <a:buNone/>
            </a:pPr>
            <a:endParaRPr lang="en-US" sz="1400" u="sng" dirty="0" smtClean="0"/>
          </a:p>
          <a:p>
            <a:pPr marL="0" indent="0" algn="ctr">
              <a:buNone/>
            </a:pPr>
            <a:r>
              <a:rPr lang="en-US" sz="1400" u="sng" dirty="0" smtClean="0"/>
              <a:t>University of Missouri – Kansas City</a:t>
            </a:r>
          </a:p>
          <a:p>
            <a:pPr marL="0" indent="0" algn="ctr">
              <a:buNone/>
            </a:pPr>
            <a:r>
              <a:rPr lang="en-US" sz="1400" dirty="0" smtClean="0"/>
              <a:t>Nilofer Qureshi, Ph.D.</a:t>
            </a:r>
          </a:p>
          <a:p>
            <a:pPr marL="0" indent="0" algn="ctr">
              <a:buNone/>
            </a:pPr>
            <a:r>
              <a:rPr lang="en-US" sz="1400" dirty="0" smtClean="0"/>
              <a:t>Asaf Qureshi, Ph.D. </a:t>
            </a:r>
          </a:p>
          <a:p>
            <a:pPr marL="0" indent="0" algn="ctr">
              <a:buNone/>
            </a:pPr>
            <a:r>
              <a:rPr lang="en-US" sz="1400" dirty="0" smtClean="0"/>
              <a:t>Charles Van Way III, M.D. </a:t>
            </a:r>
            <a:endParaRPr lang="en-US" sz="1400" dirty="0" smtClean="0"/>
          </a:p>
          <a:p>
            <a:pPr marL="0" indent="0" algn="ctr">
              <a:buNone/>
            </a:pPr>
            <a:r>
              <a:rPr lang="en-US" sz="1400" dirty="0" smtClean="0"/>
              <a:t>Ann Smith, Ph.D. </a:t>
            </a: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u="sng" dirty="0" smtClean="0"/>
              <a:t>University of </a:t>
            </a:r>
            <a:r>
              <a:rPr lang="en-US" sz="1400" u="sng" dirty="0" smtClean="0"/>
              <a:t>North Texas</a:t>
            </a:r>
            <a:endParaRPr lang="en-US" sz="1400" u="sng" dirty="0" smtClean="0"/>
          </a:p>
          <a:p>
            <a:pPr marL="0" indent="0" algn="ctr">
              <a:buNone/>
            </a:pPr>
            <a:r>
              <a:rPr lang="en-US" sz="1400" dirty="0" smtClean="0"/>
              <a:t>Michael Forster, Ph.D.</a:t>
            </a:r>
          </a:p>
          <a:p>
            <a:pPr marL="0" indent="0" algn="ctr">
              <a:buNone/>
            </a:pPr>
            <a:r>
              <a:rPr lang="en-US" sz="1400" dirty="0" smtClean="0"/>
              <a:t>Nathalie </a:t>
            </a:r>
            <a:r>
              <a:rPr lang="en-US" sz="1400" dirty="0" err="1" smtClean="0"/>
              <a:t>Sumien</a:t>
            </a:r>
            <a:r>
              <a:rPr lang="en-US" sz="1400" dirty="0" smtClean="0"/>
              <a:t>, Ph.D.</a:t>
            </a: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</p:txBody>
      </p:sp>
      <p:pic>
        <p:nvPicPr>
          <p:cNvPr id="25" name="Picture 13" descr="http://t2.gstatic.com/images?q=tbn:hNQ6Q21ye9apMM:http://www-direction.inria.fr/international/AMERIQUES/USA/NIH/nih_300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0668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470" y="2438400"/>
            <a:ext cx="1185861" cy="110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806" y="4800600"/>
            <a:ext cx="1091188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Calcium signaling in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3048000"/>
            <a:ext cx="5181600" cy="32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smtClean="0"/>
              <a:t>Mutations in calcium channels: </a:t>
            </a:r>
          </a:p>
          <a:p>
            <a:r>
              <a:rPr lang="en-US" sz="1800" dirty="0" smtClean="0"/>
              <a:t>Migraine</a:t>
            </a:r>
          </a:p>
          <a:p>
            <a:r>
              <a:rPr lang="en-US" sz="1800" dirty="0"/>
              <a:t>Ataxia</a:t>
            </a:r>
          </a:p>
          <a:p>
            <a:r>
              <a:rPr lang="en-US" sz="1800" dirty="0" smtClean="0"/>
              <a:t>Epilepsy </a:t>
            </a:r>
          </a:p>
          <a:p>
            <a:r>
              <a:rPr lang="en-US" sz="1800" dirty="0" smtClean="0"/>
              <a:t>Polycystic kidney disease</a:t>
            </a:r>
          </a:p>
          <a:p>
            <a:r>
              <a:rPr lang="en-US" sz="1800" dirty="0" smtClean="0"/>
              <a:t>Hypothermia</a:t>
            </a:r>
          </a:p>
          <a:p>
            <a:r>
              <a:rPr lang="en-US" sz="1800" dirty="0" smtClean="0"/>
              <a:t>Night-blindness </a:t>
            </a:r>
          </a:p>
          <a:p>
            <a:r>
              <a:rPr lang="en-US" sz="1800" dirty="0" smtClean="0"/>
              <a:t>Cardiac arrhythmia</a:t>
            </a:r>
          </a:p>
          <a:p>
            <a:r>
              <a:rPr lang="en-US" sz="1800" dirty="0" smtClean="0"/>
              <a:t>Turner’s syndrome</a:t>
            </a:r>
          </a:p>
          <a:p>
            <a:r>
              <a:rPr lang="en-US" sz="1800" dirty="0" smtClean="0"/>
              <a:t>…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smtClean="0"/>
              <a:t>Mutations in accessory proteins: </a:t>
            </a:r>
          </a:p>
          <a:p>
            <a:r>
              <a:rPr lang="en-US" sz="1800" dirty="0" smtClean="0"/>
              <a:t>Cerebellar ataxia</a:t>
            </a:r>
          </a:p>
          <a:p>
            <a:r>
              <a:rPr lang="en-US" sz="1800" dirty="0" smtClean="0"/>
              <a:t>Alzheimer’s disease</a:t>
            </a:r>
          </a:p>
          <a:p>
            <a:r>
              <a:rPr lang="en-US" sz="1800" dirty="0" smtClean="0"/>
              <a:t>Autism</a:t>
            </a:r>
          </a:p>
          <a:p>
            <a:r>
              <a:rPr lang="en-US" sz="1800" dirty="0" smtClean="0"/>
              <a:t>Movement disorders</a:t>
            </a:r>
          </a:p>
          <a:p>
            <a:r>
              <a:rPr lang="en-US" sz="1800" dirty="0" err="1" smtClean="0"/>
              <a:t>Hypercalcemia</a:t>
            </a:r>
            <a:endParaRPr lang="en-US" sz="1800" dirty="0" smtClean="0"/>
          </a:p>
          <a:p>
            <a:r>
              <a:rPr lang="en-US" sz="1800" dirty="0" smtClean="0"/>
              <a:t>…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Age-related changes in Ca</a:t>
            </a:r>
            <a:r>
              <a:rPr lang="en-US" sz="1800" b="1" baseline="30000" dirty="0" smtClean="0"/>
              <a:t>2+</a:t>
            </a:r>
            <a:r>
              <a:rPr lang="en-US" sz="1800" b="1" dirty="0" smtClean="0"/>
              <a:t> signaling:</a:t>
            </a:r>
          </a:p>
          <a:p>
            <a:r>
              <a:rPr lang="en-US" sz="1800" dirty="0" smtClean="0"/>
              <a:t>Healthy aging</a:t>
            </a:r>
          </a:p>
          <a:p>
            <a:r>
              <a:rPr lang="en-US" sz="1800" dirty="0" smtClean="0"/>
              <a:t>Alzheimer’s disease</a:t>
            </a:r>
          </a:p>
          <a:p>
            <a:r>
              <a:rPr lang="en-US" sz="1800" dirty="0" smtClean="0"/>
              <a:t>Glaucoma</a:t>
            </a:r>
          </a:p>
          <a:p>
            <a:r>
              <a:rPr lang="en-US" sz="1800" dirty="0" smtClean="0"/>
              <a:t>Dementia</a:t>
            </a:r>
          </a:p>
          <a:p>
            <a:r>
              <a:rPr lang="en-US" sz="1800" dirty="0" smtClean="0"/>
              <a:t>Parkinson’s Disease</a:t>
            </a:r>
            <a:endParaRPr lang="en-US" sz="1800" dirty="0"/>
          </a:p>
          <a:p>
            <a:r>
              <a:rPr lang="en-US" sz="1800" dirty="0" smtClean="0"/>
              <a:t>Dry-eye disease</a:t>
            </a:r>
          </a:p>
          <a:p>
            <a:r>
              <a:rPr lang="en-US" sz="1800" dirty="0" smtClean="0"/>
              <a:t>…</a:t>
            </a:r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2050" name="Picture 2" descr="review-article-featured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107743"/>
            <a:ext cx="5080000" cy="17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Pathological cleavage of APP in AD</a:t>
            </a:r>
            <a:endParaRPr lang="en-US" dirty="0"/>
          </a:p>
        </p:txBody>
      </p:sp>
      <p:pic>
        <p:nvPicPr>
          <p:cNvPr id="1028" name="Picture 4" descr="http://www.cmaj.ca/content/vol178/issue5/images/large/13FF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55" y="1066800"/>
            <a:ext cx="954309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Presenilin</a:t>
            </a:r>
            <a:r>
              <a:rPr lang="en-US" dirty="0" smtClean="0"/>
              <a:t> proteins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2800" y="1346200"/>
            <a:ext cx="5181600" cy="2692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Structure and function:</a:t>
            </a:r>
          </a:p>
          <a:p>
            <a:r>
              <a:rPr lang="en-US" dirty="0" smtClean="0"/>
              <a:t>Component of the </a:t>
            </a:r>
            <a:r>
              <a:rPr lang="el-GR" dirty="0" smtClean="0"/>
              <a:t>γ</a:t>
            </a:r>
            <a:r>
              <a:rPr lang="en-US" dirty="0" smtClean="0"/>
              <a:t>-</a:t>
            </a:r>
            <a:r>
              <a:rPr lang="en-US" dirty="0" err="1" smtClean="0"/>
              <a:t>secretase</a:t>
            </a:r>
            <a:endParaRPr lang="en-US" dirty="0" smtClean="0"/>
          </a:p>
          <a:p>
            <a:pPr lvl="1"/>
            <a:r>
              <a:rPr lang="en-US" dirty="0" err="1" smtClean="0"/>
              <a:t>aspartyl</a:t>
            </a:r>
            <a:r>
              <a:rPr lang="en-US" dirty="0" smtClean="0"/>
              <a:t> </a:t>
            </a:r>
            <a:r>
              <a:rPr lang="en-US" dirty="0"/>
              <a:t>protease component of </a:t>
            </a:r>
            <a:r>
              <a:rPr lang="en-US" dirty="0" smtClean="0"/>
              <a:t>the </a:t>
            </a:r>
            <a:br>
              <a:rPr lang="en-US" dirty="0" smtClean="0"/>
            </a:br>
            <a:r>
              <a:rPr lang="el-GR" dirty="0" smtClean="0"/>
              <a:t>γ-</a:t>
            </a:r>
            <a:r>
              <a:rPr lang="en-US" dirty="0" err="1"/>
              <a:t>secretase</a:t>
            </a:r>
            <a:r>
              <a:rPr lang="en-US" dirty="0"/>
              <a:t> complex</a:t>
            </a:r>
          </a:p>
          <a:p>
            <a:r>
              <a:rPr lang="en-US" dirty="0" smtClean="0"/>
              <a:t>Two proteins: PS1 and PS2</a:t>
            </a:r>
          </a:p>
          <a:p>
            <a:r>
              <a:rPr lang="en-US" dirty="0" smtClean="0"/>
              <a:t>PS mutations linked to familial AD</a:t>
            </a:r>
          </a:p>
          <a:p>
            <a:pPr lvl="1"/>
            <a:r>
              <a:rPr lang="en-US" dirty="0" smtClean="0"/>
              <a:t>PS1 and PS2 mutations increase 	</a:t>
            </a:r>
            <a:br>
              <a:rPr lang="en-US" dirty="0" smtClean="0"/>
            </a:br>
            <a:r>
              <a:rPr lang="el-GR" dirty="0" smtClean="0"/>
              <a:t>γ</a:t>
            </a:r>
            <a:r>
              <a:rPr lang="en-US" dirty="0" smtClean="0"/>
              <a:t>-</a:t>
            </a:r>
            <a:r>
              <a:rPr lang="en-US" dirty="0" err="1" smtClean="0"/>
              <a:t>secretase</a:t>
            </a:r>
            <a:r>
              <a:rPr lang="en-US" dirty="0" smtClean="0"/>
              <a:t> activity</a:t>
            </a:r>
          </a:p>
          <a:p>
            <a:r>
              <a:rPr lang="en-US" dirty="0" smtClean="0"/>
              <a:t>9 </a:t>
            </a:r>
            <a:r>
              <a:rPr lang="en-US" dirty="0"/>
              <a:t>TM SR/ER proteins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Rationale: </a:t>
            </a:r>
            <a:endParaRPr lang="en-US" b="1" dirty="0"/>
          </a:p>
          <a:p>
            <a:r>
              <a:rPr lang="en-US" dirty="0" smtClean="0"/>
              <a:t>PS </a:t>
            </a:r>
            <a:r>
              <a:rPr lang="en-US" dirty="0"/>
              <a:t>mutations increase [</a:t>
            </a:r>
            <a:r>
              <a:rPr lang="en-US" dirty="0" err="1"/>
              <a:t>RyR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Presenili</a:t>
            </a:r>
            <a:r>
              <a:rPr lang="en-US" dirty="0" err="1" smtClean="0"/>
              <a:t>n</a:t>
            </a:r>
            <a:r>
              <a:rPr lang="en-US" dirty="0" smtClean="0"/>
              <a:t> homology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Payne et al., 2013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3511" y="1066800"/>
            <a:ext cx="602977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PS1 NTF increases open probability of the brain </a:t>
            </a:r>
            <a:r>
              <a:rPr lang="en-US" dirty="0" err="1" smtClean="0"/>
              <a:t>RyR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237" y="1404933"/>
            <a:ext cx="8736325" cy="450533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5956" y="6433169"/>
            <a:ext cx="3563643" cy="196231"/>
          </a:xfrm>
        </p:spPr>
        <p:txBody>
          <a:bodyPr/>
          <a:lstStyle/>
          <a:p>
            <a:r>
              <a:rPr lang="da-DK" dirty="0"/>
              <a:t>Rybalchenko et al., 2008; and Hayrapetyan et al, 2008</a:t>
            </a:r>
          </a:p>
        </p:txBody>
      </p:sp>
    </p:spTree>
    <p:extLst>
      <p:ext uri="{BB962C8B-B14F-4D97-AF65-F5344CB8AC3E}">
        <p14:creationId xmlns:p14="http://schemas.microsoft.com/office/powerpoint/2010/main" val="3400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PS2 </a:t>
            </a:r>
            <a:r>
              <a:rPr lang="en-US" dirty="0"/>
              <a:t>NTF increases open probability of the brain </a:t>
            </a:r>
            <a:r>
              <a:rPr lang="en-US" dirty="0" err="1"/>
              <a:t>RyR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6537" y="1133637"/>
            <a:ext cx="6803726" cy="5047926"/>
          </a:xfrm>
          <a:prstGeom prst="rect">
            <a:avLst/>
          </a:prstGeom>
        </p:spPr>
      </p:pic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855956" y="6433169"/>
            <a:ext cx="3563643" cy="196231"/>
          </a:xfrm>
        </p:spPr>
        <p:txBody>
          <a:bodyPr/>
          <a:lstStyle/>
          <a:p>
            <a:r>
              <a:rPr lang="da-DK" dirty="0"/>
              <a:t>Rybalchenko et al., 2008; and Hayrapetyan et al, 2008</a:t>
            </a:r>
          </a:p>
        </p:txBody>
      </p:sp>
    </p:spTree>
    <p:extLst>
      <p:ext uri="{BB962C8B-B14F-4D97-AF65-F5344CB8AC3E}">
        <p14:creationId xmlns:p14="http://schemas.microsoft.com/office/powerpoint/2010/main" val="21513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PS NTFs differentially modulate </a:t>
            </a:r>
            <a:r>
              <a:rPr lang="en-US" sz="2400" dirty="0" smtClean="0"/>
              <a:t>intracellular Ca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release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0350" y="1828800"/>
            <a:ext cx="5581650" cy="3943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1978334"/>
            <a:ext cx="5791200" cy="3314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990600"/>
            <a:ext cx="810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Functional Ca</a:t>
            </a:r>
            <a:r>
              <a:rPr lang="en-US" b="1" baseline="30000" dirty="0" smtClean="0">
                <a:latin typeface="Arial Narrow" panose="020B0606020202030204" pitchFamily="34" charset="0"/>
              </a:rPr>
              <a:t>2+</a:t>
            </a:r>
            <a:r>
              <a:rPr lang="en-US" b="1" dirty="0" smtClean="0">
                <a:latin typeface="Arial Narrow" panose="020B0606020202030204" pitchFamily="34" charset="0"/>
              </a:rPr>
              <a:t> imaging in SH-SY5Y </a:t>
            </a:r>
            <a:r>
              <a:rPr lang="en-US" b="1" dirty="0" err="1" smtClean="0">
                <a:latin typeface="Arial Narrow" panose="020B0606020202030204" pitchFamily="34" charset="0"/>
              </a:rPr>
              <a:t>neuroblastoma</a:t>
            </a:r>
            <a:r>
              <a:rPr lang="en-US" b="1" dirty="0" smtClean="0">
                <a:latin typeface="Arial Narrow" panose="020B0606020202030204" pitchFamily="34" charset="0"/>
              </a:rPr>
              <a:t> cells overexpressing PS1 or PS2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855957" y="6433169"/>
            <a:ext cx="1727200" cy="168275"/>
          </a:xfrm>
        </p:spPr>
        <p:txBody>
          <a:bodyPr/>
          <a:lstStyle/>
          <a:p>
            <a:r>
              <a:rPr lang="en-US" dirty="0" smtClean="0"/>
              <a:t>Payne et al.,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K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KC KPSci.potx" id="{1A4B8625-84DF-42BA-8B9D-59183FF2AFE1}" vid="{31457122-2A35-48B6-9D73-7C0B35C1F6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UMKC2</Template>
  <TotalTime>21355</TotalTime>
  <Words>820</Words>
  <Application>Microsoft Office PowerPoint</Application>
  <PresentationFormat>Widescreen</PresentationFormat>
  <Paragraphs>189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HelveticaNeueLT Std</vt:lpstr>
      <vt:lpstr>Tahoma</vt:lpstr>
      <vt:lpstr>Wingdings</vt:lpstr>
      <vt:lpstr>UMKC</vt:lpstr>
      <vt:lpstr>Presenilins:  a group of novel calcium channel modulators. </vt:lpstr>
      <vt:lpstr>Ca2+ signaling</vt:lpstr>
      <vt:lpstr>Calcium signaling in disease</vt:lpstr>
      <vt:lpstr>Pathological cleavage of APP in AD</vt:lpstr>
      <vt:lpstr>Presenilin proteins</vt:lpstr>
      <vt:lpstr>Presenilin homology</vt:lpstr>
      <vt:lpstr>PS1 NTF increases open probability of the brain RyR</vt:lpstr>
      <vt:lpstr>PS2 NTF increases open probability of the brain RyR</vt:lpstr>
      <vt:lpstr>PS NTFs differentially modulate intracellular Ca2+ release</vt:lpstr>
      <vt:lpstr>PS NTFs differentially modulate intracellular Ca2+ release</vt:lpstr>
      <vt:lpstr>PS NTFs differentially modulate intracellular Ca2+ release</vt:lpstr>
      <vt:lpstr>PS NTFs differentially modulate intracellular Ca2+ release</vt:lpstr>
      <vt:lpstr>Model of PS modulation of the RyR</vt:lpstr>
      <vt:lpstr>PowerPoint Presentation</vt:lpstr>
      <vt:lpstr>Proposed mechanism</vt:lpstr>
      <vt:lpstr>Presenilins in “healthy” aging</vt:lpstr>
      <vt:lpstr>Behavioral paradigms</vt:lpstr>
      <vt:lpstr>Impaired spatial learning &amp; memory with age</vt:lpstr>
      <vt:lpstr>Impaired motor function with age</vt:lpstr>
      <vt:lpstr>Increased in PS2 in aged cerebellum</vt:lpstr>
      <vt:lpstr>Increased PS levels in aged forebrain</vt:lpstr>
      <vt:lpstr>Proposed mechanism</vt:lpstr>
      <vt:lpstr>Conclusions</vt:lpstr>
      <vt:lpstr>Acknowledgements</vt:lpstr>
    </vt:vector>
  </TitlesOfParts>
  <Company>UMKC School of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Calcium signaling  in neurodegenerative and neurological disease.</dc:title>
  <dc:creator>Simon Kaja</dc:creator>
  <cp:lastModifiedBy>Dr. Simon Kaja</cp:lastModifiedBy>
  <cp:revision>112</cp:revision>
  <dcterms:created xsi:type="dcterms:W3CDTF">2014-01-12T00:26:56Z</dcterms:created>
  <dcterms:modified xsi:type="dcterms:W3CDTF">2014-09-06T14:15:54Z</dcterms:modified>
</cp:coreProperties>
</file>