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tif" ContentType="image/tiff"/>
  <Default Extension="rels" ContentType="application/vnd.openxmlformats-package.relationships+xml"/>
  <Default Extension="avi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2"/>
  </p:handoutMasterIdLst>
  <p:sldIdLst>
    <p:sldId id="258" r:id="rId2"/>
    <p:sldId id="376" r:id="rId3"/>
    <p:sldId id="377" r:id="rId4"/>
    <p:sldId id="365" r:id="rId5"/>
    <p:sldId id="373" r:id="rId6"/>
    <p:sldId id="364" r:id="rId7"/>
    <p:sldId id="366" r:id="rId8"/>
    <p:sldId id="354" r:id="rId9"/>
    <p:sldId id="347" r:id="rId10"/>
    <p:sldId id="356" r:id="rId11"/>
    <p:sldId id="345" r:id="rId12"/>
    <p:sldId id="305" r:id="rId13"/>
    <p:sldId id="362" r:id="rId14"/>
    <p:sldId id="368" r:id="rId15"/>
    <p:sldId id="369" r:id="rId16"/>
    <p:sldId id="371" r:id="rId17"/>
    <p:sldId id="360" r:id="rId18"/>
    <p:sldId id="378" r:id="rId19"/>
    <p:sldId id="370" r:id="rId20"/>
    <p:sldId id="3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1B3"/>
    <a:srgbClr val="4A0B6A"/>
    <a:srgbClr val="57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0553" autoAdjust="0"/>
  </p:normalViewPr>
  <p:slideViewPr>
    <p:cSldViewPr snapToGrid="0" snapToObjects="1">
      <p:cViewPr varScale="1">
        <p:scale>
          <a:sx n="104" d="100"/>
          <a:sy n="104" d="100"/>
        </p:scale>
        <p:origin x="-12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E2C84-4EA0-C849-9465-294C29245E4B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3A025-6A79-6544-AA2B-022393B68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87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9188" y="1541194"/>
            <a:ext cx="8367611" cy="1470025"/>
          </a:xfrm>
        </p:spPr>
        <p:txBody>
          <a:bodyPr/>
          <a:lstStyle>
            <a:lvl1pPr algn="l">
              <a:defRPr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517525" y="3150320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1299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5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5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1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1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rand_ppt_bac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solidFill>
            <a:srgbClr val="570058"/>
          </a:solidFill>
          <a:ln>
            <a:noFill/>
          </a:ln>
          <a:ex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1863" y="865188"/>
            <a:ext cx="87346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863" y="2225986"/>
            <a:ext cx="8734642" cy="390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7AACC-ECCC-634A-940C-099DA0652AD7}" type="datetimeFigureOut">
              <a:rPr lang="en-US" smtClean="0"/>
              <a:t>28/09/2015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7F94C-178A-EF45-B0E7-BABDD0C7334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" descr="TAB_allwhite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63" y="1539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372429" y="0"/>
            <a:ext cx="48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Immunology Summit,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5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microsoft.com/office/2007/relationships/hdphoto" Target="../media/hdphoto9.wdp"/><Relationship Id="rId21" Type="http://schemas.openxmlformats.org/officeDocument/2006/relationships/oleObject" Target="../embeddings/oleObject1.bin"/><Relationship Id="rId22" Type="http://schemas.openxmlformats.org/officeDocument/2006/relationships/image" Target="../media/image18.emf"/><Relationship Id="rId10" Type="http://schemas.microsoft.com/office/2007/relationships/hdphoto" Target="../media/hdphoto4.wdp"/><Relationship Id="rId11" Type="http://schemas.openxmlformats.org/officeDocument/2006/relationships/image" Target="../media/image23.png"/><Relationship Id="rId12" Type="http://schemas.microsoft.com/office/2007/relationships/hdphoto" Target="../media/hdphoto5.wdp"/><Relationship Id="rId13" Type="http://schemas.openxmlformats.org/officeDocument/2006/relationships/image" Target="../media/image24.png"/><Relationship Id="rId14" Type="http://schemas.microsoft.com/office/2007/relationships/hdphoto" Target="../media/hdphoto6.wdp"/><Relationship Id="rId15" Type="http://schemas.openxmlformats.org/officeDocument/2006/relationships/image" Target="../media/image25.png"/><Relationship Id="rId16" Type="http://schemas.microsoft.com/office/2007/relationships/hdphoto" Target="../media/hdphoto7.wdp"/><Relationship Id="rId17" Type="http://schemas.openxmlformats.org/officeDocument/2006/relationships/image" Target="../media/image26.png"/><Relationship Id="rId18" Type="http://schemas.microsoft.com/office/2007/relationships/hdphoto" Target="../media/hdphoto8.wdp"/><Relationship Id="rId19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5" Type="http://schemas.openxmlformats.org/officeDocument/2006/relationships/image" Target="../media/image20.png"/><Relationship Id="rId6" Type="http://schemas.microsoft.com/office/2007/relationships/hdphoto" Target="../media/hdphoto2.wdp"/><Relationship Id="rId7" Type="http://schemas.openxmlformats.org/officeDocument/2006/relationships/image" Target="../media/image21.png"/><Relationship Id="rId8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i="1" dirty="0"/>
              <a:t>The role of complement factor H-like and factor H-related proteins in age-related macular degeneration </a:t>
            </a:r>
            <a:endParaRPr lang="en-US" sz="3200" i="1" dirty="0">
              <a:effectLst/>
            </a:endParaRPr>
          </a:p>
        </p:txBody>
      </p:sp>
      <p:pic>
        <p:nvPicPr>
          <p:cNvPr id="5" name="Picture 4" descr="MR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175" y="6154078"/>
            <a:ext cx="1583825" cy="7039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9188" y="4038858"/>
            <a:ext cx="8367611" cy="211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/>
              <a:t>Dr. Simon J. Clark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600" dirty="0" smtClean="0"/>
              <a:t>MRC Career Development Fellow</a:t>
            </a:r>
          </a:p>
          <a:p>
            <a:endParaRPr lang="en-US" sz="1400" dirty="0" smtClean="0"/>
          </a:p>
          <a:p>
            <a:r>
              <a:rPr lang="en-US" sz="1400" dirty="0" smtClean="0"/>
              <a:t>Centre for Ophthalmology and Vision Sciences</a:t>
            </a:r>
          </a:p>
          <a:p>
            <a:r>
              <a:rPr lang="en-US" sz="1400" dirty="0" smtClean="0"/>
              <a:t>University of Manchester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50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FHL-1 is locally expressed by RPE cells</a:t>
            </a:r>
            <a:endParaRPr lang="en-US" i="1" dirty="0"/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Rectangle 10"/>
          <p:cNvSpPr txBox="1">
            <a:spLocks noChangeArrowheads="1"/>
          </p:cNvSpPr>
          <p:nvPr/>
        </p:nvSpPr>
        <p:spPr>
          <a:xfrm>
            <a:off x="181863" y="2195514"/>
            <a:ext cx="8734642" cy="66883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First to demonstrate that FHL-1 is locally expressed by the RPE cells in human eyes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426530" y="2991608"/>
            <a:ext cx="8290939" cy="3511724"/>
            <a:chOff x="715710" y="2937566"/>
            <a:chExt cx="8290939" cy="3511724"/>
          </a:xfrm>
        </p:grpSpPr>
        <p:sp>
          <p:nvSpPr>
            <p:cNvPr id="6" name="Rectangle 5"/>
            <p:cNvSpPr/>
            <p:nvPr/>
          </p:nvSpPr>
          <p:spPr>
            <a:xfrm>
              <a:off x="775185" y="2937566"/>
              <a:ext cx="8231464" cy="35117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715710" y="2991653"/>
              <a:ext cx="1842651" cy="2957875"/>
              <a:chOff x="924778" y="789120"/>
              <a:chExt cx="1356634" cy="2181745"/>
            </a:xfrm>
          </p:grpSpPr>
          <p:pic>
            <p:nvPicPr>
              <p:cNvPr id="57" name="Picture 56" descr="SC40 gel1.ti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5997" y="2706790"/>
                <a:ext cx="765415" cy="254000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 rot="16200000">
                <a:off x="1319029" y="1039976"/>
                <a:ext cx="705645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Liver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6200000">
                <a:off x="1656551" y="1129623"/>
                <a:ext cx="526350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RPE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1818949" y="1039975"/>
                <a:ext cx="705647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Neg. ctrl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1" name="Picture 60" descr="SC40 gel1.ti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5998" y="1455314"/>
                <a:ext cx="765414" cy="261470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1099811" y="1462198"/>
                <a:ext cx="423443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C3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3" name="Picture 62" descr="SC40 gel1.tif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5998" y="1775653"/>
                <a:ext cx="765414" cy="254000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1054773" y="1790182"/>
                <a:ext cx="468481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CFB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5" name="Picture 64" descr="SC40 gel2 .tif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5997" y="2088522"/>
                <a:ext cx="765415" cy="254000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1054773" y="2070620"/>
                <a:ext cx="468481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CFI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7" name="Picture 66" descr="SC40 gel1.tif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7478" y="2401391"/>
                <a:ext cx="763934" cy="254000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924778" y="2398874"/>
                <a:ext cx="598476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FHL-1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924778" y="2721146"/>
                <a:ext cx="598476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CFH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666662" y="2952811"/>
              <a:ext cx="1905526" cy="2988373"/>
              <a:chOff x="2134220" y="756550"/>
              <a:chExt cx="1402925" cy="2204240"/>
            </a:xfrm>
          </p:grpSpPr>
          <p:pic>
            <p:nvPicPr>
              <p:cNvPr id="71" name="Picture 70" descr="SC40 gel3 .tif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100000"/>
                        </a14:imgEffect>
                        <a14:imgEffect>
                          <a14:brightnessContrast bright="-24000" contrast="5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1730" y="1775653"/>
                <a:ext cx="762276" cy="254000"/>
              </a:xfrm>
              <a:prstGeom prst="rect">
                <a:avLst/>
              </a:prstGeom>
            </p:spPr>
          </p:pic>
          <p:pic>
            <p:nvPicPr>
              <p:cNvPr id="72" name="Picture 71" descr="SC40 gel3 .tif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100000"/>
                        </a14:imgEffect>
                        <a14:imgEffect>
                          <a14:brightnessContrast bright="-24000" contrast="5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1730" y="1455314"/>
                <a:ext cx="765415" cy="261470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2202031" y="1454727"/>
                <a:ext cx="592302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Best-1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6200000">
                <a:off x="2554304" y="1007406"/>
                <a:ext cx="705645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Liver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2891826" y="1097052"/>
                <a:ext cx="526350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RPE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3054224" y="1007405"/>
                <a:ext cx="705647" cy="20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Neg. ctrl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202031" y="1760125"/>
                <a:ext cx="592302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RPE65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79" name="Picture 78" descr="SC41 100712 crop.tif"/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100000"/>
                        </a14:imgEffect>
                        <a14:imgEffect>
                          <a14:brightnessContrast bright="52000" contrast="4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1730" y="2395775"/>
                <a:ext cx="762276" cy="256517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2134220" y="2395775"/>
                <a:ext cx="660113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B-actin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1" name="Picture 80" descr="SC41 100712 crop.tif"/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100000"/>
                        </a14:imgEffect>
                        <a14:imgEffect>
                          <a14:brightnessContrast bright="52000" contrast="4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1730" y="2706790"/>
                <a:ext cx="765415" cy="254000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2134220" y="2706204"/>
                <a:ext cx="660113" cy="249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0000"/>
                    </a:solidFill>
                  </a:rPr>
                  <a:t>TBP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2472765" y="2226235"/>
                <a:ext cx="106124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84" name="Object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3949769"/>
                </p:ext>
              </p:extLst>
            </p:nvPr>
          </p:nvGraphicFramePr>
          <p:xfrm>
            <a:off x="4784849" y="3237711"/>
            <a:ext cx="4032682" cy="2674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0" name="Prism 6" r:id="rId21" imgW="3667982" imgH="2427078" progId="Prism6.Document">
                    <p:embed/>
                  </p:oleObj>
                </mc:Choice>
                <mc:Fallback>
                  <p:oleObj name="Prism 6" r:id="rId21" imgW="3667982" imgH="2427078" progId="Prism6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4849" y="3237711"/>
                          <a:ext cx="4032682" cy="267445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13867" y="6650696"/>
            <a:ext cx="4036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Clark S.J.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. (2014)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lang="en-US" sz="1200" i="1" dirty="0" err="1">
                <a:solidFill>
                  <a:srgbClr val="FFFFFF"/>
                </a:solidFill>
                <a:latin typeface="Arial"/>
                <a:cs typeface="Arial"/>
              </a:rPr>
              <a:t>Immunol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193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, 4962-4970.</a:t>
            </a:r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66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FHL-1 can diffuse through Bruch’s (FH can not)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 descr="Screen Shot 2015-06-09 at 13.45.5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112" y="2053614"/>
            <a:ext cx="5062796" cy="47172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866" y="6650696"/>
            <a:ext cx="3847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Clark S.J.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. (2014)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lang="en-US" sz="1200" i="1" dirty="0" err="1">
                <a:solidFill>
                  <a:srgbClr val="FFFFFF"/>
                </a:solidFill>
                <a:latin typeface="Arial"/>
                <a:cs typeface="Arial"/>
              </a:rPr>
              <a:t>Immunol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193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, 4962-4970.</a:t>
            </a:r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181863" y="2195514"/>
            <a:ext cx="3679533" cy="117664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First to demonstrate that FHL-1 can passively diffuse through Bruch’s membrane, and that FH can not</a:t>
            </a:r>
            <a:endParaRPr lang="en-US" sz="1400" dirty="0"/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>
          <a:xfrm>
            <a:off x="181862" y="4095350"/>
            <a:ext cx="3679533" cy="1808064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Noted that virtually no AMD-associated form of FHL-1 (402H) was retained by the Bruch’s membrane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i.e. not being recruited, therefore not able to protect against complement attack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440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What about the factor H-related (FHR) proteins?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3" y="2195513"/>
            <a:ext cx="8734642" cy="87274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One major problem with investigating complement in AMD – it was still virtually impossible to distinguish between FH, FHL-1 and the 5 FHR proteins in tissue</a:t>
            </a:r>
            <a:endParaRPr lang="en-US" sz="1800" dirty="0"/>
          </a:p>
        </p:txBody>
      </p:sp>
      <p:pic>
        <p:nvPicPr>
          <p:cNvPr id="6" name="Picture 5" descr="FHR structur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108" y="2816763"/>
            <a:ext cx="4773784" cy="4041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2577546" y="3552391"/>
            <a:ext cx="993298" cy="974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85766" y="4086822"/>
            <a:ext cx="477788" cy="382030"/>
          </a:xfrm>
          <a:prstGeom prst="ellipse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51083" y="3654492"/>
            <a:ext cx="477788" cy="38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51083" y="4036522"/>
            <a:ext cx="477788" cy="1273063"/>
            <a:chOff x="6351083" y="4036522"/>
            <a:chExt cx="477788" cy="1273063"/>
          </a:xfrm>
        </p:grpSpPr>
        <p:sp>
          <p:nvSpPr>
            <p:cNvPr id="12" name="Oval 11"/>
            <p:cNvSpPr/>
            <p:nvPr/>
          </p:nvSpPr>
          <p:spPr>
            <a:xfrm>
              <a:off x="6351083" y="4927555"/>
              <a:ext cx="477788" cy="3820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0"/>
              <a:endCxn id="9" idx="4"/>
            </p:cNvCxnSpPr>
            <p:nvPr/>
          </p:nvCxnSpPr>
          <p:spPr>
            <a:xfrm flipV="1">
              <a:off x="6589977" y="4036522"/>
              <a:ext cx="0" cy="891033"/>
            </a:xfrm>
            <a:prstGeom prst="line">
              <a:avLst/>
            </a:prstGeom>
            <a:ln w="635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333342" y="5063943"/>
            <a:ext cx="1069995" cy="1794057"/>
            <a:chOff x="4333342" y="5063943"/>
            <a:chExt cx="1069995" cy="1794057"/>
          </a:xfrm>
        </p:grpSpPr>
        <p:sp>
          <p:nvSpPr>
            <p:cNvPr id="10" name="Oval 9"/>
            <p:cNvSpPr/>
            <p:nvPr/>
          </p:nvSpPr>
          <p:spPr>
            <a:xfrm>
              <a:off x="4333342" y="5291514"/>
              <a:ext cx="291191" cy="382030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12980" y="5063943"/>
              <a:ext cx="223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?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12146" y="6475970"/>
              <a:ext cx="291191" cy="382030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78937" y="6475970"/>
              <a:ext cx="291191" cy="382030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8636" y="6254592"/>
              <a:ext cx="223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?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71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863" y="4040625"/>
            <a:ext cx="8801100" cy="1625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Targeted mass spectrometry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3" y="2195513"/>
            <a:ext cx="8734642" cy="670389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We have identified an enzyme that will cleave FH, FHL-1 and FHR1-5 and produce (at least one) unique peptide(s) identifiable by mass spectrometry.  </a:t>
            </a:r>
            <a:endParaRPr lang="en-US" sz="1800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181863" y="5755092"/>
            <a:ext cx="8734642" cy="109952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We have had each of thee synthesized and used them to develop targeted mass spectrometry methodology that can detect all 7 proteins in tissue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Begun work on Bruch’s membrane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Radiolabeling our standard peptides will make technique quantifiable</a:t>
            </a:r>
            <a:endParaRPr lang="en-US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309488" y="4891308"/>
            <a:ext cx="0" cy="666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6560438" y="4891308"/>
            <a:ext cx="0" cy="666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01701" y="5227858"/>
            <a:ext cx="1062037" cy="355600"/>
          </a:xfrm>
          <a:prstGeom prst="rect">
            <a:avLst/>
          </a:prstGeom>
          <a:solidFill>
            <a:srgbClr val="FFFFFF">
              <a:alpha val="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>
                <a:latin typeface="Calibri" pitchFamily="34" charset="0"/>
              </a:rPr>
              <a:t>    Q3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73938" y="4842095"/>
            <a:ext cx="3835400" cy="176213"/>
            <a:chOff x="68" y="1570"/>
            <a:chExt cx="2416" cy="147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68" y="1570"/>
              <a:ext cx="2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68" y="1717"/>
              <a:ext cx="2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68" y="1606"/>
              <a:ext cx="2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8" y="1681"/>
              <a:ext cx="2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8" y="1642"/>
              <a:ext cx="24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2650426" y="4927820"/>
            <a:ext cx="2951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6087363" y="4842095"/>
            <a:ext cx="595313" cy="163513"/>
            <a:chOff x="1298" y="1994"/>
            <a:chExt cx="635" cy="82"/>
          </a:xfrm>
        </p:grpSpPr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298" y="1994"/>
              <a:ext cx="635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298" y="2076"/>
              <a:ext cx="635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298" y="2014"/>
              <a:ext cx="635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298" y="2056"/>
              <a:ext cx="635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298" y="2034"/>
              <a:ext cx="635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4139501" y="4930995"/>
            <a:ext cx="1462087" cy="0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682176" y="4111845"/>
            <a:ext cx="6300787" cy="1473200"/>
            <a:chOff x="1585" y="1640"/>
            <a:chExt cx="3969" cy="928"/>
          </a:xfrm>
        </p:grpSpPr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4876" y="1889"/>
              <a:ext cx="678" cy="1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latin typeface="Calibri" pitchFamily="34" charset="0"/>
                </a:rPr>
                <a:t>Detector</a:t>
              </a: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2530" y="1932"/>
              <a:ext cx="631" cy="14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2530" y="2231"/>
              <a:ext cx="631" cy="15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3318" y="1932"/>
              <a:ext cx="631" cy="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3318" y="2231"/>
              <a:ext cx="631" cy="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4106" y="1932"/>
              <a:ext cx="631" cy="14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4106" y="2231"/>
              <a:ext cx="631" cy="15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249" y="1856"/>
              <a:ext cx="788" cy="5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2320" y="1932"/>
              <a:ext cx="158" cy="14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320" y="2231"/>
              <a:ext cx="158" cy="15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35" name="Group 32"/>
            <p:cNvGrpSpPr>
              <a:grpSpLocks/>
            </p:cNvGrpSpPr>
            <p:nvPr/>
          </p:nvGrpSpPr>
          <p:grpSpPr bwMode="auto">
            <a:xfrm>
              <a:off x="1585" y="1932"/>
              <a:ext cx="630" cy="149"/>
              <a:chOff x="4140" y="4680"/>
              <a:chExt cx="1440" cy="360"/>
            </a:xfrm>
          </p:grpSpPr>
          <p:sp>
            <p:nvSpPr>
              <p:cNvPr id="56" name="Line 33"/>
              <p:cNvSpPr>
                <a:spLocks noChangeShapeType="1"/>
              </p:cNvSpPr>
              <p:nvPr/>
            </p:nvSpPr>
            <p:spPr bwMode="auto">
              <a:xfrm>
                <a:off x="4500" y="4680"/>
                <a:ext cx="10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Line 34"/>
              <p:cNvSpPr>
                <a:spLocks noChangeShapeType="1"/>
              </p:cNvSpPr>
              <p:nvPr/>
            </p:nvSpPr>
            <p:spPr bwMode="auto">
              <a:xfrm>
                <a:off x="4140" y="5040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>
                <a:off x="5580" y="468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Line 36"/>
              <p:cNvSpPr>
                <a:spLocks noChangeShapeType="1"/>
              </p:cNvSpPr>
              <p:nvPr/>
            </p:nvSpPr>
            <p:spPr bwMode="auto">
              <a:xfrm flipV="1">
                <a:off x="4140" y="4680"/>
                <a:ext cx="36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 flipV="1">
              <a:off x="1585" y="2231"/>
              <a:ext cx="630" cy="150"/>
              <a:chOff x="4140" y="4680"/>
              <a:chExt cx="1440" cy="360"/>
            </a:xfrm>
          </p:grpSpPr>
          <p:sp>
            <p:nvSpPr>
              <p:cNvPr id="52" name="Line 38"/>
              <p:cNvSpPr>
                <a:spLocks noChangeShapeType="1"/>
              </p:cNvSpPr>
              <p:nvPr/>
            </p:nvSpPr>
            <p:spPr bwMode="auto">
              <a:xfrm>
                <a:off x="4500" y="4680"/>
                <a:ext cx="10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39"/>
              <p:cNvSpPr>
                <a:spLocks noChangeShapeType="1"/>
              </p:cNvSpPr>
              <p:nvPr/>
            </p:nvSpPr>
            <p:spPr bwMode="auto">
              <a:xfrm>
                <a:off x="4140" y="5040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40"/>
              <p:cNvSpPr>
                <a:spLocks noChangeShapeType="1"/>
              </p:cNvSpPr>
              <p:nvPr/>
            </p:nvSpPr>
            <p:spPr bwMode="auto">
              <a:xfrm>
                <a:off x="5580" y="468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V="1">
                <a:off x="4140" y="4680"/>
                <a:ext cx="36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2267" y="1829"/>
              <a:ext cx="0" cy="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>
              <a:off x="2261" y="2206"/>
              <a:ext cx="0" cy="2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9" name="Group 44"/>
            <p:cNvGrpSpPr>
              <a:grpSpLocks/>
            </p:cNvGrpSpPr>
            <p:nvPr/>
          </p:nvGrpSpPr>
          <p:grpSpPr bwMode="auto">
            <a:xfrm>
              <a:off x="4816" y="1826"/>
              <a:ext cx="38" cy="300"/>
              <a:chOff x="9360" y="4065"/>
              <a:chExt cx="90" cy="720"/>
            </a:xfrm>
          </p:grpSpPr>
          <p:sp>
            <p:nvSpPr>
              <p:cNvPr id="50" name="Line 45"/>
              <p:cNvSpPr>
                <a:spLocks noChangeShapeType="1"/>
              </p:cNvSpPr>
              <p:nvPr/>
            </p:nvSpPr>
            <p:spPr bwMode="auto">
              <a:xfrm>
                <a:off x="9360" y="4065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46"/>
              <p:cNvSpPr>
                <a:spLocks noChangeShapeType="1"/>
              </p:cNvSpPr>
              <p:nvPr/>
            </p:nvSpPr>
            <p:spPr bwMode="auto">
              <a:xfrm>
                <a:off x="9450" y="4065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0" name="Group 47"/>
            <p:cNvGrpSpPr>
              <a:grpSpLocks/>
            </p:cNvGrpSpPr>
            <p:nvPr/>
          </p:nvGrpSpPr>
          <p:grpSpPr bwMode="auto">
            <a:xfrm>
              <a:off x="4816" y="2194"/>
              <a:ext cx="38" cy="299"/>
              <a:chOff x="9360" y="4065"/>
              <a:chExt cx="90" cy="720"/>
            </a:xfrm>
          </p:grpSpPr>
          <p:sp>
            <p:nvSpPr>
              <p:cNvPr id="48" name="Line 48"/>
              <p:cNvSpPr>
                <a:spLocks noChangeShapeType="1"/>
              </p:cNvSpPr>
              <p:nvPr/>
            </p:nvSpPr>
            <p:spPr bwMode="auto">
              <a:xfrm>
                <a:off x="9360" y="4065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>
                <a:off x="9450" y="4065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2681" y="2343"/>
              <a:ext cx="393" cy="22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>
                  <a:latin typeface="Calibri" pitchFamily="34" charset="0"/>
                </a:rPr>
                <a:t>Q1</a:t>
              </a:r>
            </a:p>
          </p:txBody>
        </p:sp>
        <p:grpSp>
          <p:nvGrpSpPr>
            <p:cNvPr id="42" name="Group 51"/>
            <p:cNvGrpSpPr>
              <a:grpSpLocks/>
            </p:cNvGrpSpPr>
            <p:nvPr/>
          </p:nvGrpSpPr>
          <p:grpSpPr bwMode="auto">
            <a:xfrm rot="5400000">
              <a:off x="5107" y="2088"/>
              <a:ext cx="260" cy="283"/>
              <a:chOff x="9720" y="7412"/>
              <a:chExt cx="908" cy="868"/>
            </a:xfrm>
          </p:grpSpPr>
          <p:sp>
            <p:nvSpPr>
              <p:cNvPr id="44" name="Oval 52"/>
              <p:cNvSpPr>
                <a:spLocks noChangeArrowheads="1"/>
              </p:cNvSpPr>
              <p:nvPr/>
            </p:nvSpPr>
            <p:spPr bwMode="auto">
              <a:xfrm>
                <a:off x="9720" y="8100"/>
                <a:ext cx="360" cy="18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5" name="Freeform 53"/>
              <p:cNvSpPr>
                <a:spLocks/>
              </p:cNvSpPr>
              <p:nvPr/>
            </p:nvSpPr>
            <p:spPr bwMode="auto">
              <a:xfrm>
                <a:off x="9728" y="7433"/>
                <a:ext cx="900" cy="720"/>
              </a:xfrm>
              <a:custGeom>
                <a:avLst/>
                <a:gdLst>
                  <a:gd name="T0" fmla="*/ 0 w 900"/>
                  <a:gd name="T1" fmla="*/ 720 h 720"/>
                  <a:gd name="T2" fmla="*/ 180 w 900"/>
                  <a:gd name="T3" fmla="*/ 180 h 720"/>
                  <a:gd name="T4" fmla="*/ 900 w 900"/>
                  <a:gd name="T5" fmla="*/ 0 h 720"/>
                  <a:gd name="T6" fmla="*/ 0 60000 65536"/>
                  <a:gd name="T7" fmla="*/ 0 60000 65536"/>
                  <a:gd name="T8" fmla="*/ 0 60000 65536"/>
                  <a:gd name="T9" fmla="*/ 0 w 900"/>
                  <a:gd name="T10" fmla="*/ 0 h 720"/>
                  <a:gd name="T11" fmla="*/ 900 w 900"/>
                  <a:gd name="T12" fmla="*/ 720 h 7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0" h="720">
                    <a:moveTo>
                      <a:pt x="0" y="720"/>
                    </a:moveTo>
                    <a:cubicBezTo>
                      <a:pt x="15" y="510"/>
                      <a:pt x="30" y="300"/>
                      <a:pt x="180" y="180"/>
                    </a:cubicBezTo>
                    <a:cubicBezTo>
                      <a:pt x="330" y="60"/>
                      <a:pt x="615" y="30"/>
                      <a:pt x="90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6" name="Freeform 54"/>
              <p:cNvSpPr>
                <a:spLocks/>
              </p:cNvSpPr>
              <p:nvPr/>
            </p:nvSpPr>
            <p:spPr bwMode="auto">
              <a:xfrm>
                <a:off x="10073" y="7552"/>
                <a:ext cx="555" cy="615"/>
              </a:xfrm>
              <a:custGeom>
                <a:avLst/>
                <a:gdLst>
                  <a:gd name="T0" fmla="*/ 0 w 900"/>
                  <a:gd name="T1" fmla="*/ 383 h 720"/>
                  <a:gd name="T2" fmla="*/ 26 w 900"/>
                  <a:gd name="T3" fmla="*/ 97 h 720"/>
                  <a:gd name="T4" fmla="*/ 130 w 900"/>
                  <a:gd name="T5" fmla="*/ 0 h 720"/>
                  <a:gd name="T6" fmla="*/ 0 60000 65536"/>
                  <a:gd name="T7" fmla="*/ 0 60000 65536"/>
                  <a:gd name="T8" fmla="*/ 0 60000 65536"/>
                  <a:gd name="T9" fmla="*/ 0 w 900"/>
                  <a:gd name="T10" fmla="*/ 0 h 720"/>
                  <a:gd name="T11" fmla="*/ 900 w 900"/>
                  <a:gd name="T12" fmla="*/ 720 h 7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0" h="720">
                    <a:moveTo>
                      <a:pt x="0" y="720"/>
                    </a:moveTo>
                    <a:cubicBezTo>
                      <a:pt x="15" y="510"/>
                      <a:pt x="30" y="300"/>
                      <a:pt x="180" y="180"/>
                    </a:cubicBezTo>
                    <a:cubicBezTo>
                      <a:pt x="330" y="60"/>
                      <a:pt x="615" y="30"/>
                      <a:pt x="90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7" name="Line 55"/>
              <p:cNvSpPr>
                <a:spLocks noChangeShapeType="1"/>
              </p:cNvSpPr>
              <p:nvPr/>
            </p:nvSpPr>
            <p:spPr bwMode="auto">
              <a:xfrm>
                <a:off x="10572" y="7412"/>
                <a:ext cx="0" cy="18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3" name="Text Box 56"/>
            <p:cNvSpPr txBox="1">
              <a:spLocks noChangeArrowheads="1"/>
            </p:cNvSpPr>
            <p:nvPr/>
          </p:nvSpPr>
          <p:spPr bwMode="auto">
            <a:xfrm>
              <a:off x="2608" y="1640"/>
              <a:ext cx="4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>
                  <a:latin typeface="Calibri" pitchFamily="34" charset="0"/>
                </a:rPr>
                <a:t>m/z 673.2</a:t>
              </a:r>
              <a:endParaRPr lang="en-US" sz="1400" b="1">
                <a:latin typeface="Calibri" pitchFamily="34" charset="0"/>
              </a:endParaRPr>
            </a:p>
          </p:txBody>
        </p:sp>
      </p:grpSp>
      <p:sp>
        <p:nvSpPr>
          <p:cNvPr id="60" name="Text Box 57"/>
          <p:cNvSpPr txBox="1">
            <a:spLocks noChangeArrowheads="1"/>
          </p:cNvSpPr>
          <p:nvPr/>
        </p:nvSpPr>
        <p:spPr bwMode="auto">
          <a:xfrm>
            <a:off x="6776338" y="4111845"/>
            <a:ext cx="781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latin typeface="Calibri" pitchFamily="34" charset="0"/>
              </a:rPr>
              <a:t>m/z 624.2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61" name="AutoShape 68"/>
          <p:cNvSpPr>
            <a:spLocks noChangeArrowheads="1"/>
          </p:cNvSpPr>
          <p:nvPr/>
        </p:nvSpPr>
        <p:spPr bwMode="auto">
          <a:xfrm>
            <a:off x="5530151" y="4624608"/>
            <a:ext cx="792162" cy="598487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" name="Rectangle 10"/>
          <p:cNvSpPr txBox="1">
            <a:spLocks noChangeArrowheads="1"/>
          </p:cNvSpPr>
          <p:nvPr/>
        </p:nvSpPr>
        <p:spPr>
          <a:xfrm>
            <a:off x="181863" y="2972558"/>
            <a:ext cx="8734642" cy="961411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50000"/>
              </a:spcAft>
            </a:pPr>
            <a:r>
              <a:rPr lang="en-GB" sz="1800" dirty="0" smtClean="0"/>
              <a:t>Selected Reaction Monitoring MS (SRM-MS) detects </a:t>
            </a:r>
            <a:r>
              <a:rPr lang="en-GB" sz="1800" dirty="0"/>
              <a:t>peptides using a defined  (peptide specific) mass pair i.e. mass of peptide plus one of its fragments (calculated from peptide sequence).</a:t>
            </a:r>
          </a:p>
        </p:txBody>
      </p:sp>
    </p:spTree>
    <p:extLst>
      <p:ext uri="{BB962C8B-B14F-4D97-AF65-F5344CB8AC3E}">
        <p14:creationId xmlns:p14="http://schemas.microsoft.com/office/powerpoint/2010/main" val="210333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00093 L 0.27066 0.0009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6" grpId="0" animBg="1"/>
      <p:bldP spid="23" grpId="0" animBg="1"/>
      <p:bldP spid="23" grpId="1" animBg="1"/>
      <p:bldP spid="60" grpId="0"/>
      <p:bldP spid="61" grpId="0" animBg="1"/>
      <p:bldP spid="62" grpId="0" animBg="1"/>
      <p:bldP spid="6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Therapeutic potential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2" y="2195514"/>
            <a:ext cx="8962137" cy="412972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Complement is very much a focus for novel therapeutic strategies to address AMD</a:t>
            </a:r>
          </a:p>
        </p:txBody>
      </p:sp>
      <p:pic>
        <p:nvPicPr>
          <p:cNvPr id="3" name="Picture 2" descr="Screen Shot 2015-06-22 at 15.11.1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8"/>
          <a:stretch/>
        </p:blipFill>
        <p:spPr>
          <a:xfrm>
            <a:off x="746537" y="4231500"/>
            <a:ext cx="7771058" cy="20957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6595847"/>
            <a:ext cx="5167066" cy="3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 2" charset="0"/>
              <a:buNone/>
            </a:pP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Black and Clark (2015) </a:t>
            </a:r>
            <a:r>
              <a:rPr lang="en-GB" sz="1200" i="1" dirty="0" smtClean="0">
                <a:solidFill>
                  <a:schemeClr val="bg1"/>
                </a:solidFill>
                <a:latin typeface="Arial"/>
                <a:cs typeface="Arial"/>
              </a:rPr>
              <a:t>Genet. Med. 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online 28</a:t>
            </a:r>
            <a:r>
              <a:rPr lang="en-GB" sz="120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 May</a:t>
            </a:r>
            <a:r>
              <a:rPr lang="en-GB" sz="12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GB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181863" y="3079484"/>
            <a:ext cx="8962137" cy="68101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A number of complement modulating therapies currently in various stages of clinical trial with a range of results</a:t>
            </a:r>
          </a:p>
        </p:txBody>
      </p:sp>
    </p:spTree>
    <p:extLst>
      <p:ext uri="{BB962C8B-B14F-4D97-AF65-F5344CB8AC3E}">
        <p14:creationId xmlns:p14="http://schemas.microsoft.com/office/powerpoint/2010/main" val="151659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Manchester Eye Tissue Repository (ETR)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2" y="2195513"/>
            <a:ext cx="8962137" cy="696129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To support eye research in Manchester we generated a unique resource of human eye tissues</a:t>
            </a: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181862" y="5351164"/>
            <a:ext cx="8962137" cy="1393203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Collect </a:t>
            </a:r>
            <a:r>
              <a:rPr lang="en-US" sz="1800" dirty="0"/>
              <a:t>medical record data, phenotype for retinal dystrophies, genotyped (AMD </a:t>
            </a:r>
            <a:r>
              <a:rPr lang="en-US" sz="1800" dirty="0" smtClean="0"/>
              <a:t>only)</a:t>
            </a:r>
            <a:r>
              <a:rPr lang="en-US" sz="1800" dirty="0"/>
              <a:t>, dissect and store virtually all aspects of the eye: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Sclera; optic nerve; vitreous; neurosensory retina; Bruch’s membrane; choroid; remaining DNA from </a:t>
            </a:r>
            <a:r>
              <a:rPr lang="en-US" sz="1600" dirty="0" smtClean="0"/>
              <a:t>genotyping, culturing RPE cells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Also macular and peripheral biopsy punches for </a:t>
            </a:r>
            <a:r>
              <a:rPr lang="en-US" sz="1600" dirty="0" smtClean="0"/>
              <a:t>IHC</a:t>
            </a:r>
            <a:endParaRPr lang="en-US" sz="1600" dirty="0"/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181862" y="3639315"/>
            <a:ext cx="8962137" cy="964177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Manchester Royal Eye Hospital Eye Bank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2000 pairs of eyes per year for corneal transplantation service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Remaining globes now given to ETR</a:t>
            </a:r>
          </a:p>
        </p:txBody>
      </p:sp>
    </p:spTree>
    <p:extLst>
      <p:ext uri="{BB962C8B-B14F-4D97-AF65-F5344CB8AC3E}">
        <p14:creationId xmlns:p14="http://schemas.microsoft.com/office/powerpoint/2010/main" val="284185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Manchester Eye Tissue Repository (ETR)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181862" y="6289555"/>
            <a:ext cx="8962137" cy="36896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Hoping to open the facility to other researchers who are working on ocular disease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99738" y="2251847"/>
            <a:ext cx="7241345" cy="36750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TR140d_x10_open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9317" y="2802104"/>
            <a:ext cx="3453583" cy="2587514"/>
          </a:xfrm>
          <a:prstGeom prst="rect">
            <a:avLst/>
          </a:prstGeom>
        </p:spPr>
      </p:pic>
      <p:pic>
        <p:nvPicPr>
          <p:cNvPr id="9" name="Picture 8" descr="ETR140d_x20_macbm1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816" y="2393942"/>
            <a:ext cx="3668413" cy="3403839"/>
          </a:xfrm>
          <a:prstGeom prst="rect">
            <a:avLst/>
          </a:prstGeom>
        </p:spPr>
      </p:pic>
      <p:pic>
        <p:nvPicPr>
          <p:cNvPr id="17" name="Picture 16" descr="etr140d_x20_macbm1MEASUREMENTS.tif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816" y="2329525"/>
            <a:ext cx="3668413" cy="34557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07631" y="3238216"/>
            <a:ext cx="1177176" cy="1318311"/>
            <a:chOff x="5707631" y="3238216"/>
            <a:chExt cx="1177176" cy="1318311"/>
          </a:xfrm>
        </p:grpSpPr>
        <p:sp>
          <p:nvSpPr>
            <p:cNvPr id="5" name="Freeform 4"/>
            <p:cNvSpPr/>
            <p:nvPr/>
          </p:nvSpPr>
          <p:spPr>
            <a:xfrm>
              <a:off x="5707631" y="3238216"/>
              <a:ext cx="1177176" cy="1318311"/>
            </a:xfrm>
            <a:custGeom>
              <a:avLst/>
              <a:gdLst>
                <a:gd name="connsiteX0" fmla="*/ 89124 w 1177176"/>
                <a:gd name="connsiteY0" fmla="*/ 761278 h 1318311"/>
                <a:gd name="connsiteX1" fmla="*/ 77983 w 1177176"/>
                <a:gd name="connsiteY1" fmla="*/ 779846 h 1318311"/>
                <a:gd name="connsiteX2" fmla="*/ 59416 w 1177176"/>
                <a:gd name="connsiteY2" fmla="*/ 802127 h 1318311"/>
                <a:gd name="connsiteX3" fmla="*/ 55702 w 1177176"/>
                <a:gd name="connsiteY3" fmla="*/ 813268 h 1318311"/>
                <a:gd name="connsiteX4" fmla="*/ 48275 w 1177176"/>
                <a:gd name="connsiteY4" fmla="*/ 824409 h 1318311"/>
                <a:gd name="connsiteX5" fmla="*/ 40848 w 1177176"/>
                <a:gd name="connsiteY5" fmla="*/ 842976 h 1318311"/>
                <a:gd name="connsiteX6" fmla="*/ 44562 w 1177176"/>
                <a:gd name="connsiteY6" fmla="*/ 854117 h 1318311"/>
                <a:gd name="connsiteX7" fmla="*/ 55702 w 1177176"/>
                <a:gd name="connsiteY7" fmla="*/ 857831 h 1318311"/>
                <a:gd name="connsiteX8" fmla="*/ 107691 w 1177176"/>
                <a:gd name="connsiteY8" fmla="*/ 861544 h 1318311"/>
                <a:gd name="connsiteX9" fmla="*/ 118832 w 1177176"/>
                <a:gd name="connsiteY9" fmla="*/ 872685 h 1318311"/>
                <a:gd name="connsiteX10" fmla="*/ 122545 w 1177176"/>
                <a:gd name="connsiteY10" fmla="*/ 883825 h 1318311"/>
                <a:gd name="connsiteX11" fmla="*/ 115118 w 1177176"/>
                <a:gd name="connsiteY11" fmla="*/ 958096 h 1318311"/>
                <a:gd name="connsiteX12" fmla="*/ 103978 w 1177176"/>
                <a:gd name="connsiteY12" fmla="*/ 995232 h 1318311"/>
                <a:gd name="connsiteX13" fmla="*/ 100264 w 1177176"/>
                <a:gd name="connsiteY13" fmla="*/ 1010086 h 1318311"/>
                <a:gd name="connsiteX14" fmla="*/ 96551 w 1177176"/>
                <a:gd name="connsiteY14" fmla="*/ 1021227 h 1318311"/>
                <a:gd name="connsiteX15" fmla="*/ 100264 w 1177176"/>
                <a:gd name="connsiteY15" fmla="*/ 1065789 h 1318311"/>
                <a:gd name="connsiteX16" fmla="*/ 107691 w 1177176"/>
                <a:gd name="connsiteY16" fmla="*/ 1076930 h 1318311"/>
                <a:gd name="connsiteX17" fmla="*/ 129972 w 1177176"/>
                <a:gd name="connsiteY17" fmla="*/ 1099211 h 1318311"/>
                <a:gd name="connsiteX18" fmla="*/ 141113 w 1177176"/>
                <a:gd name="connsiteY18" fmla="*/ 1110352 h 1318311"/>
                <a:gd name="connsiteX19" fmla="*/ 178247 w 1177176"/>
                <a:gd name="connsiteY19" fmla="*/ 1117779 h 1318311"/>
                <a:gd name="connsiteX20" fmla="*/ 193101 w 1177176"/>
                <a:gd name="connsiteY20" fmla="*/ 1121493 h 1318311"/>
                <a:gd name="connsiteX21" fmla="*/ 211669 w 1177176"/>
                <a:gd name="connsiteY21" fmla="*/ 1151201 h 1318311"/>
                <a:gd name="connsiteX22" fmla="*/ 226523 w 1177176"/>
                <a:gd name="connsiteY22" fmla="*/ 1173482 h 1318311"/>
                <a:gd name="connsiteX23" fmla="*/ 233950 w 1177176"/>
                <a:gd name="connsiteY23" fmla="*/ 1184623 h 1318311"/>
                <a:gd name="connsiteX24" fmla="*/ 252517 w 1177176"/>
                <a:gd name="connsiteY24" fmla="*/ 1210618 h 1318311"/>
                <a:gd name="connsiteX25" fmla="*/ 263658 w 1177176"/>
                <a:gd name="connsiteY25" fmla="*/ 1240326 h 1318311"/>
                <a:gd name="connsiteX26" fmla="*/ 274798 w 1177176"/>
                <a:gd name="connsiteY26" fmla="*/ 1247753 h 1318311"/>
                <a:gd name="connsiteX27" fmla="*/ 282225 w 1177176"/>
                <a:gd name="connsiteY27" fmla="*/ 1258894 h 1318311"/>
                <a:gd name="connsiteX28" fmla="*/ 293366 w 1177176"/>
                <a:gd name="connsiteY28" fmla="*/ 1266321 h 1318311"/>
                <a:gd name="connsiteX29" fmla="*/ 304506 w 1177176"/>
                <a:gd name="connsiteY29" fmla="*/ 1270035 h 1318311"/>
                <a:gd name="connsiteX30" fmla="*/ 393630 w 1177176"/>
                <a:gd name="connsiteY30" fmla="*/ 1273748 h 1318311"/>
                <a:gd name="connsiteX31" fmla="*/ 423338 w 1177176"/>
                <a:gd name="connsiteY31" fmla="*/ 1284889 h 1318311"/>
                <a:gd name="connsiteX32" fmla="*/ 460473 w 1177176"/>
                <a:gd name="connsiteY32" fmla="*/ 1299743 h 1318311"/>
                <a:gd name="connsiteX33" fmla="*/ 471613 w 1177176"/>
                <a:gd name="connsiteY33" fmla="*/ 1307170 h 1318311"/>
                <a:gd name="connsiteX34" fmla="*/ 523602 w 1177176"/>
                <a:gd name="connsiteY34" fmla="*/ 1318311 h 1318311"/>
                <a:gd name="connsiteX35" fmla="*/ 586731 w 1177176"/>
                <a:gd name="connsiteY35" fmla="*/ 1314597 h 1318311"/>
                <a:gd name="connsiteX36" fmla="*/ 609012 w 1177176"/>
                <a:gd name="connsiteY36" fmla="*/ 1299743 h 1318311"/>
                <a:gd name="connsiteX37" fmla="*/ 616439 w 1177176"/>
                <a:gd name="connsiteY37" fmla="*/ 1288602 h 1318311"/>
                <a:gd name="connsiteX38" fmla="*/ 620153 w 1177176"/>
                <a:gd name="connsiteY38" fmla="*/ 1277462 h 1318311"/>
                <a:gd name="connsiteX39" fmla="*/ 638720 w 1177176"/>
                <a:gd name="connsiteY39" fmla="*/ 1247753 h 1318311"/>
                <a:gd name="connsiteX40" fmla="*/ 653574 w 1177176"/>
                <a:gd name="connsiteY40" fmla="*/ 1218045 h 1318311"/>
                <a:gd name="connsiteX41" fmla="*/ 657287 w 1177176"/>
                <a:gd name="connsiteY41" fmla="*/ 1206904 h 1318311"/>
                <a:gd name="connsiteX42" fmla="*/ 672141 w 1177176"/>
                <a:gd name="connsiteY42" fmla="*/ 1125206 h 1318311"/>
                <a:gd name="connsiteX43" fmla="*/ 675855 w 1177176"/>
                <a:gd name="connsiteY43" fmla="*/ 1065789 h 1318311"/>
                <a:gd name="connsiteX44" fmla="*/ 686995 w 1177176"/>
                <a:gd name="connsiteY44" fmla="*/ 1054649 h 1318311"/>
                <a:gd name="connsiteX45" fmla="*/ 690709 w 1177176"/>
                <a:gd name="connsiteY45" fmla="*/ 1043508 h 1318311"/>
                <a:gd name="connsiteX46" fmla="*/ 757552 w 1177176"/>
                <a:gd name="connsiteY46" fmla="*/ 1047222 h 1318311"/>
                <a:gd name="connsiteX47" fmla="*/ 787260 w 1177176"/>
                <a:gd name="connsiteY47" fmla="*/ 1054649 h 1318311"/>
                <a:gd name="connsiteX48" fmla="*/ 880097 w 1177176"/>
                <a:gd name="connsiteY48" fmla="*/ 1050935 h 1318311"/>
                <a:gd name="connsiteX49" fmla="*/ 958080 w 1177176"/>
                <a:gd name="connsiteY49" fmla="*/ 1039795 h 1318311"/>
                <a:gd name="connsiteX50" fmla="*/ 987788 w 1177176"/>
                <a:gd name="connsiteY50" fmla="*/ 1024940 h 1318311"/>
                <a:gd name="connsiteX51" fmla="*/ 998928 w 1177176"/>
                <a:gd name="connsiteY51" fmla="*/ 1013800 h 1318311"/>
                <a:gd name="connsiteX52" fmla="*/ 1010069 w 1177176"/>
                <a:gd name="connsiteY52" fmla="*/ 1006373 h 1318311"/>
                <a:gd name="connsiteX53" fmla="*/ 1021209 w 1177176"/>
                <a:gd name="connsiteY53" fmla="*/ 995232 h 1318311"/>
                <a:gd name="connsiteX54" fmla="*/ 1036063 w 1177176"/>
                <a:gd name="connsiteY54" fmla="*/ 984091 h 1318311"/>
                <a:gd name="connsiteX55" fmla="*/ 1043490 w 1177176"/>
                <a:gd name="connsiteY55" fmla="*/ 972951 h 1318311"/>
                <a:gd name="connsiteX56" fmla="*/ 1054631 w 1177176"/>
                <a:gd name="connsiteY56" fmla="*/ 939529 h 1318311"/>
                <a:gd name="connsiteX57" fmla="*/ 1058344 w 1177176"/>
                <a:gd name="connsiteY57" fmla="*/ 920961 h 1318311"/>
                <a:gd name="connsiteX58" fmla="*/ 1065771 w 1177176"/>
                <a:gd name="connsiteY58" fmla="*/ 909820 h 1318311"/>
                <a:gd name="connsiteX59" fmla="*/ 1069485 w 1177176"/>
                <a:gd name="connsiteY59" fmla="*/ 898680 h 1318311"/>
                <a:gd name="connsiteX60" fmla="*/ 1069485 w 1177176"/>
                <a:gd name="connsiteY60" fmla="*/ 798414 h 1318311"/>
                <a:gd name="connsiteX61" fmla="*/ 1065771 w 1177176"/>
                <a:gd name="connsiteY61" fmla="*/ 776132 h 1318311"/>
                <a:gd name="connsiteX62" fmla="*/ 1047204 w 1177176"/>
                <a:gd name="connsiteY62" fmla="*/ 742710 h 1318311"/>
                <a:gd name="connsiteX63" fmla="*/ 1039777 w 1177176"/>
                <a:gd name="connsiteY63" fmla="*/ 724143 h 1318311"/>
                <a:gd name="connsiteX64" fmla="*/ 1024923 w 1177176"/>
                <a:gd name="connsiteY64" fmla="*/ 698148 h 1318311"/>
                <a:gd name="connsiteX65" fmla="*/ 1021209 w 1177176"/>
                <a:gd name="connsiteY65" fmla="*/ 683294 h 1318311"/>
                <a:gd name="connsiteX66" fmla="*/ 1021209 w 1177176"/>
                <a:gd name="connsiteY66" fmla="*/ 612736 h 1318311"/>
                <a:gd name="connsiteX67" fmla="*/ 1032350 w 1177176"/>
                <a:gd name="connsiteY67" fmla="*/ 609023 h 1318311"/>
                <a:gd name="connsiteX68" fmla="*/ 1058344 w 1177176"/>
                <a:gd name="connsiteY68" fmla="*/ 612736 h 1318311"/>
                <a:gd name="connsiteX69" fmla="*/ 1069485 w 1177176"/>
                <a:gd name="connsiteY69" fmla="*/ 623877 h 1318311"/>
                <a:gd name="connsiteX70" fmla="*/ 1091766 w 1177176"/>
                <a:gd name="connsiteY70" fmla="*/ 631304 h 1318311"/>
                <a:gd name="connsiteX71" fmla="*/ 1125187 w 1177176"/>
                <a:gd name="connsiteY71" fmla="*/ 642445 h 1318311"/>
                <a:gd name="connsiteX72" fmla="*/ 1158608 w 1177176"/>
                <a:gd name="connsiteY72" fmla="*/ 638731 h 1318311"/>
                <a:gd name="connsiteX73" fmla="*/ 1173462 w 1177176"/>
                <a:gd name="connsiteY73" fmla="*/ 616450 h 1318311"/>
                <a:gd name="connsiteX74" fmla="*/ 1177176 w 1177176"/>
                <a:gd name="connsiteY74" fmla="*/ 605309 h 1318311"/>
                <a:gd name="connsiteX75" fmla="*/ 1173462 w 1177176"/>
                <a:gd name="connsiteY75" fmla="*/ 575601 h 1318311"/>
                <a:gd name="connsiteX76" fmla="*/ 1162322 w 1177176"/>
                <a:gd name="connsiteY76" fmla="*/ 564460 h 1318311"/>
                <a:gd name="connsiteX77" fmla="*/ 1154895 w 1177176"/>
                <a:gd name="connsiteY77" fmla="*/ 553319 h 1318311"/>
                <a:gd name="connsiteX78" fmla="*/ 1121473 w 1177176"/>
                <a:gd name="connsiteY78" fmla="*/ 523611 h 1318311"/>
                <a:gd name="connsiteX79" fmla="*/ 1080625 w 1177176"/>
                <a:gd name="connsiteY79" fmla="*/ 512470 h 1318311"/>
                <a:gd name="connsiteX80" fmla="*/ 1050917 w 1177176"/>
                <a:gd name="connsiteY80" fmla="*/ 505043 h 1318311"/>
                <a:gd name="connsiteX81" fmla="*/ 1017496 w 1177176"/>
                <a:gd name="connsiteY81" fmla="*/ 501330 h 1318311"/>
                <a:gd name="connsiteX82" fmla="*/ 969220 w 1177176"/>
                <a:gd name="connsiteY82" fmla="*/ 493903 h 1318311"/>
                <a:gd name="connsiteX83" fmla="*/ 946939 w 1177176"/>
                <a:gd name="connsiteY83" fmla="*/ 486475 h 1318311"/>
                <a:gd name="connsiteX84" fmla="*/ 935799 w 1177176"/>
                <a:gd name="connsiteY84" fmla="*/ 479048 h 1318311"/>
                <a:gd name="connsiteX85" fmla="*/ 913518 w 1177176"/>
                <a:gd name="connsiteY85" fmla="*/ 471621 h 1318311"/>
                <a:gd name="connsiteX86" fmla="*/ 902378 w 1177176"/>
                <a:gd name="connsiteY86" fmla="*/ 467908 h 1318311"/>
                <a:gd name="connsiteX87" fmla="*/ 876383 w 1177176"/>
                <a:gd name="connsiteY87" fmla="*/ 464194 h 1318311"/>
                <a:gd name="connsiteX88" fmla="*/ 872670 w 1177176"/>
                <a:gd name="connsiteY88" fmla="*/ 475335 h 1318311"/>
                <a:gd name="connsiteX89" fmla="*/ 868956 w 1177176"/>
                <a:gd name="connsiteY89" fmla="*/ 575601 h 1318311"/>
                <a:gd name="connsiteX90" fmla="*/ 865243 w 1177176"/>
                <a:gd name="connsiteY90" fmla="*/ 590455 h 1318311"/>
                <a:gd name="connsiteX91" fmla="*/ 857816 w 1177176"/>
                <a:gd name="connsiteY91" fmla="*/ 605309 h 1318311"/>
                <a:gd name="connsiteX92" fmla="*/ 839248 w 1177176"/>
                <a:gd name="connsiteY92" fmla="*/ 627590 h 1318311"/>
                <a:gd name="connsiteX93" fmla="*/ 828108 w 1177176"/>
                <a:gd name="connsiteY93" fmla="*/ 635018 h 1318311"/>
                <a:gd name="connsiteX94" fmla="*/ 816967 w 1177176"/>
                <a:gd name="connsiteY94" fmla="*/ 638731 h 1318311"/>
                <a:gd name="connsiteX95" fmla="*/ 790973 w 1177176"/>
                <a:gd name="connsiteY95" fmla="*/ 646158 h 1318311"/>
                <a:gd name="connsiteX96" fmla="*/ 772406 w 1177176"/>
                <a:gd name="connsiteY96" fmla="*/ 638731 h 1318311"/>
                <a:gd name="connsiteX97" fmla="*/ 761265 w 1177176"/>
                <a:gd name="connsiteY97" fmla="*/ 635018 h 1318311"/>
                <a:gd name="connsiteX98" fmla="*/ 738984 w 1177176"/>
                <a:gd name="connsiteY98" fmla="*/ 623877 h 1318311"/>
                <a:gd name="connsiteX99" fmla="*/ 709276 w 1177176"/>
                <a:gd name="connsiteY99" fmla="*/ 590455 h 1318311"/>
                <a:gd name="connsiteX100" fmla="*/ 701849 w 1177176"/>
                <a:gd name="connsiteY100" fmla="*/ 564460 h 1318311"/>
                <a:gd name="connsiteX101" fmla="*/ 698136 w 1177176"/>
                <a:gd name="connsiteY101" fmla="*/ 549606 h 1318311"/>
                <a:gd name="connsiteX102" fmla="*/ 690709 w 1177176"/>
                <a:gd name="connsiteY102" fmla="*/ 538465 h 1318311"/>
                <a:gd name="connsiteX103" fmla="*/ 686995 w 1177176"/>
                <a:gd name="connsiteY103" fmla="*/ 516184 h 1318311"/>
                <a:gd name="connsiteX104" fmla="*/ 675855 w 1177176"/>
                <a:gd name="connsiteY104" fmla="*/ 456767 h 1318311"/>
                <a:gd name="connsiteX105" fmla="*/ 672141 w 1177176"/>
                <a:gd name="connsiteY105" fmla="*/ 434486 h 1318311"/>
                <a:gd name="connsiteX106" fmla="*/ 664714 w 1177176"/>
                <a:gd name="connsiteY106" fmla="*/ 423345 h 1318311"/>
                <a:gd name="connsiteX107" fmla="*/ 657287 w 1177176"/>
                <a:gd name="connsiteY107" fmla="*/ 408491 h 1318311"/>
                <a:gd name="connsiteX108" fmla="*/ 653574 w 1177176"/>
                <a:gd name="connsiteY108" fmla="*/ 349074 h 1318311"/>
                <a:gd name="connsiteX109" fmla="*/ 657287 w 1177176"/>
                <a:gd name="connsiteY109" fmla="*/ 326793 h 1318311"/>
                <a:gd name="connsiteX110" fmla="*/ 675855 w 1177176"/>
                <a:gd name="connsiteY110" fmla="*/ 308225 h 1318311"/>
                <a:gd name="connsiteX111" fmla="*/ 690709 w 1177176"/>
                <a:gd name="connsiteY111" fmla="*/ 304511 h 1318311"/>
                <a:gd name="connsiteX112" fmla="*/ 705563 w 1177176"/>
                <a:gd name="connsiteY112" fmla="*/ 297084 h 1318311"/>
                <a:gd name="connsiteX113" fmla="*/ 787260 w 1177176"/>
                <a:gd name="connsiteY113" fmla="*/ 300798 h 1318311"/>
                <a:gd name="connsiteX114" fmla="*/ 798400 w 1177176"/>
                <a:gd name="connsiteY114" fmla="*/ 308225 h 1318311"/>
                <a:gd name="connsiteX115" fmla="*/ 805827 w 1177176"/>
                <a:gd name="connsiteY115" fmla="*/ 330506 h 1318311"/>
                <a:gd name="connsiteX116" fmla="*/ 824394 w 1177176"/>
                <a:gd name="connsiteY116" fmla="*/ 352788 h 1318311"/>
                <a:gd name="connsiteX117" fmla="*/ 891237 w 1177176"/>
                <a:gd name="connsiteY117" fmla="*/ 345361 h 1318311"/>
                <a:gd name="connsiteX118" fmla="*/ 906091 w 1177176"/>
                <a:gd name="connsiteY118" fmla="*/ 341647 h 1318311"/>
                <a:gd name="connsiteX119" fmla="*/ 924659 w 1177176"/>
                <a:gd name="connsiteY119" fmla="*/ 337933 h 1318311"/>
                <a:gd name="connsiteX120" fmla="*/ 965507 w 1177176"/>
                <a:gd name="connsiteY120" fmla="*/ 319366 h 1318311"/>
                <a:gd name="connsiteX121" fmla="*/ 998928 w 1177176"/>
                <a:gd name="connsiteY121" fmla="*/ 304511 h 1318311"/>
                <a:gd name="connsiteX122" fmla="*/ 1021209 w 1177176"/>
                <a:gd name="connsiteY122" fmla="*/ 297084 h 1318311"/>
                <a:gd name="connsiteX123" fmla="*/ 1047204 w 1177176"/>
                <a:gd name="connsiteY123" fmla="*/ 285944 h 1318311"/>
                <a:gd name="connsiteX124" fmla="*/ 1058344 w 1177176"/>
                <a:gd name="connsiteY124" fmla="*/ 274803 h 1318311"/>
                <a:gd name="connsiteX125" fmla="*/ 1069485 w 1177176"/>
                <a:gd name="connsiteY125" fmla="*/ 271090 h 1318311"/>
                <a:gd name="connsiteX126" fmla="*/ 1084339 w 1177176"/>
                <a:gd name="connsiteY126" fmla="*/ 245095 h 1318311"/>
                <a:gd name="connsiteX127" fmla="*/ 1088052 w 1177176"/>
                <a:gd name="connsiteY127" fmla="*/ 233954 h 1318311"/>
                <a:gd name="connsiteX128" fmla="*/ 1102906 w 1177176"/>
                <a:gd name="connsiteY128" fmla="*/ 167110 h 1318311"/>
                <a:gd name="connsiteX129" fmla="*/ 1099192 w 1177176"/>
                <a:gd name="connsiteY129" fmla="*/ 111407 h 1318311"/>
                <a:gd name="connsiteX130" fmla="*/ 1088052 w 1177176"/>
                <a:gd name="connsiteY130" fmla="*/ 85412 h 1318311"/>
                <a:gd name="connsiteX131" fmla="*/ 1036063 w 1177176"/>
                <a:gd name="connsiteY131" fmla="*/ 37136 h 1318311"/>
                <a:gd name="connsiteX132" fmla="*/ 1024923 w 1177176"/>
                <a:gd name="connsiteY132" fmla="*/ 29709 h 1318311"/>
                <a:gd name="connsiteX133" fmla="*/ 1013782 w 1177176"/>
                <a:gd name="connsiteY133" fmla="*/ 25995 h 1318311"/>
                <a:gd name="connsiteX134" fmla="*/ 976647 w 1177176"/>
                <a:gd name="connsiteY134" fmla="*/ 7427 h 1318311"/>
                <a:gd name="connsiteX135" fmla="*/ 946939 w 1177176"/>
                <a:gd name="connsiteY135" fmla="*/ 0 h 1318311"/>
                <a:gd name="connsiteX136" fmla="*/ 920945 w 1177176"/>
                <a:gd name="connsiteY136" fmla="*/ 3714 h 1318311"/>
                <a:gd name="connsiteX137" fmla="*/ 898664 w 1177176"/>
                <a:gd name="connsiteY137" fmla="*/ 18568 h 1318311"/>
                <a:gd name="connsiteX138" fmla="*/ 880097 w 1177176"/>
                <a:gd name="connsiteY138" fmla="*/ 51990 h 1318311"/>
                <a:gd name="connsiteX139" fmla="*/ 868956 w 1177176"/>
                <a:gd name="connsiteY139" fmla="*/ 63131 h 1318311"/>
                <a:gd name="connsiteX140" fmla="*/ 861529 w 1177176"/>
                <a:gd name="connsiteY140" fmla="*/ 77985 h 1318311"/>
                <a:gd name="connsiteX141" fmla="*/ 857816 w 1177176"/>
                <a:gd name="connsiteY141" fmla="*/ 89126 h 1318311"/>
                <a:gd name="connsiteX142" fmla="*/ 846675 w 1177176"/>
                <a:gd name="connsiteY142" fmla="*/ 100266 h 1318311"/>
                <a:gd name="connsiteX143" fmla="*/ 831821 w 1177176"/>
                <a:gd name="connsiteY143" fmla="*/ 122548 h 1318311"/>
                <a:gd name="connsiteX144" fmla="*/ 731557 w 1177176"/>
                <a:gd name="connsiteY144" fmla="*/ 126261 h 1318311"/>
                <a:gd name="connsiteX145" fmla="*/ 698136 w 1177176"/>
                <a:gd name="connsiteY145" fmla="*/ 141115 h 1318311"/>
                <a:gd name="connsiteX146" fmla="*/ 686995 w 1177176"/>
                <a:gd name="connsiteY146" fmla="*/ 155969 h 1318311"/>
                <a:gd name="connsiteX147" fmla="*/ 664714 w 1177176"/>
                <a:gd name="connsiteY147" fmla="*/ 178251 h 1318311"/>
                <a:gd name="connsiteX148" fmla="*/ 649860 w 1177176"/>
                <a:gd name="connsiteY148" fmla="*/ 200532 h 1318311"/>
                <a:gd name="connsiteX149" fmla="*/ 627580 w 1177176"/>
                <a:gd name="connsiteY149" fmla="*/ 219100 h 1318311"/>
                <a:gd name="connsiteX150" fmla="*/ 594158 w 1177176"/>
                <a:gd name="connsiteY150" fmla="*/ 245095 h 1318311"/>
                <a:gd name="connsiteX151" fmla="*/ 579304 w 1177176"/>
                <a:gd name="connsiteY151" fmla="*/ 248808 h 1318311"/>
                <a:gd name="connsiteX152" fmla="*/ 568164 w 1177176"/>
                <a:gd name="connsiteY152" fmla="*/ 256235 h 1318311"/>
                <a:gd name="connsiteX153" fmla="*/ 501321 w 1177176"/>
                <a:gd name="connsiteY153" fmla="*/ 245095 h 1318311"/>
                <a:gd name="connsiteX154" fmla="*/ 497607 w 1177176"/>
                <a:gd name="connsiteY154" fmla="*/ 233954 h 1318311"/>
                <a:gd name="connsiteX155" fmla="*/ 475327 w 1177176"/>
                <a:gd name="connsiteY155" fmla="*/ 219100 h 1318311"/>
                <a:gd name="connsiteX156" fmla="*/ 471613 w 1177176"/>
                <a:gd name="connsiteY156" fmla="*/ 207959 h 1318311"/>
                <a:gd name="connsiteX157" fmla="*/ 441905 w 1177176"/>
                <a:gd name="connsiteY157" fmla="*/ 185678 h 1318311"/>
                <a:gd name="connsiteX158" fmla="*/ 430765 w 1177176"/>
                <a:gd name="connsiteY158" fmla="*/ 181964 h 1318311"/>
                <a:gd name="connsiteX159" fmla="*/ 389916 w 1177176"/>
                <a:gd name="connsiteY159" fmla="*/ 185678 h 1318311"/>
                <a:gd name="connsiteX160" fmla="*/ 367635 w 1177176"/>
                <a:gd name="connsiteY160" fmla="*/ 200532 h 1318311"/>
                <a:gd name="connsiteX161" fmla="*/ 349068 w 1177176"/>
                <a:gd name="connsiteY161" fmla="*/ 207959 h 1318311"/>
                <a:gd name="connsiteX162" fmla="*/ 341641 w 1177176"/>
                <a:gd name="connsiteY162" fmla="*/ 219100 h 1318311"/>
                <a:gd name="connsiteX163" fmla="*/ 319360 w 1177176"/>
                <a:gd name="connsiteY163" fmla="*/ 237668 h 1318311"/>
                <a:gd name="connsiteX164" fmla="*/ 304506 w 1177176"/>
                <a:gd name="connsiteY164" fmla="*/ 263662 h 1318311"/>
                <a:gd name="connsiteX165" fmla="*/ 293366 w 1177176"/>
                <a:gd name="connsiteY165" fmla="*/ 274803 h 1318311"/>
                <a:gd name="connsiteX166" fmla="*/ 282225 w 1177176"/>
                <a:gd name="connsiteY166" fmla="*/ 289657 h 1318311"/>
                <a:gd name="connsiteX167" fmla="*/ 274798 w 1177176"/>
                <a:gd name="connsiteY167" fmla="*/ 300798 h 1318311"/>
                <a:gd name="connsiteX168" fmla="*/ 263658 w 1177176"/>
                <a:gd name="connsiteY168" fmla="*/ 311939 h 1318311"/>
                <a:gd name="connsiteX169" fmla="*/ 248804 w 1177176"/>
                <a:gd name="connsiteY169" fmla="*/ 334220 h 1318311"/>
                <a:gd name="connsiteX170" fmla="*/ 233950 w 1177176"/>
                <a:gd name="connsiteY170" fmla="*/ 352788 h 1318311"/>
                <a:gd name="connsiteX171" fmla="*/ 219096 w 1177176"/>
                <a:gd name="connsiteY171" fmla="*/ 363928 h 1318311"/>
                <a:gd name="connsiteX172" fmla="*/ 196815 w 1177176"/>
                <a:gd name="connsiteY172" fmla="*/ 386210 h 1318311"/>
                <a:gd name="connsiteX173" fmla="*/ 174534 w 1177176"/>
                <a:gd name="connsiteY173" fmla="*/ 389923 h 1318311"/>
                <a:gd name="connsiteX174" fmla="*/ 126259 w 1177176"/>
                <a:gd name="connsiteY174" fmla="*/ 401064 h 1318311"/>
                <a:gd name="connsiteX175" fmla="*/ 111405 w 1177176"/>
                <a:gd name="connsiteY175" fmla="*/ 408491 h 1318311"/>
                <a:gd name="connsiteX176" fmla="*/ 103978 w 1177176"/>
                <a:gd name="connsiteY176" fmla="*/ 423345 h 1318311"/>
                <a:gd name="connsiteX177" fmla="*/ 92837 w 1177176"/>
                <a:gd name="connsiteY177" fmla="*/ 438199 h 1318311"/>
                <a:gd name="connsiteX178" fmla="*/ 74270 w 1177176"/>
                <a:gd name="connsiteY178" fmla="*/ 471621 h 1318311"/>
                <a:gd name="connsiteX179" fmla="*/ 66843 w 1177176"/>
                <a:gd name="connsiteY179" fmla="*/ 482762 h 1318311"/>
                <a:gd name="connsiteX180" fmla="*/ 63129 w 1177176"/>
                <a:gd name="connsiteY180" fmla="*/ 493903 h 1318311"/>
                <a:gd name="connsiteX181" fmla="*/ 51989 w 1177176"/>
                <a:gd name="connsiteY181" fmla="*/ 497616 h 1318311"/>
                <a:gd name="connsiteX182" fmla="*/ 40848 w 1177176"/>
                <a:gd name="connsiteY182" fmla="*/ 505043 h 1318311"/>
                <a:gd name="connsiteX183" fmla="*/ 25994 w 1177176"/>
                <a:gd name="connsiteY183" fmla="*/ 512470 h 1318311"/>
                <a:gd name="connsiteX184" fmla="*/ 7427 w 1177176"/>
                <a:gd name="connsiteY184" fmla="*/ 545892 h 1318311"/>
                <a:gd name="connsiteX185" fmla="*/ 0 w 1177176"/>
                <a:gd name="connsiteY185" fmla="*/ 594168 h 1318311"/>
                <a:gd name="connsiteX186" fmla="*/ 3714 w 1177176"/>
                <a:gd name="connsiteY186" fmla="*/ 675867 h 1318311"/>
                <a:gd name="connsiteX187" fmla="*/ 7427 w 1177176"/>
                <a:gd name="connsiteY187" fmla="*/ 687007 h 1318311"/>
                <a:gd name="connsiteX188" fmla="*/ 14854 w 1177176"/>
                <a:gd name="connsiteY188" fmla="*/ 698148 h 1318311"/>
                <a:gd name="connsiteX189" fmla="*/ 18567 w 1177176"/>
                <a:gd name="connsiteY189" fmla="*/ 709289 h 1318311"/>
                <a:gd name="connsiteX190" fmla="*/ 51989 w 1177176"/>
                <a:gd name="connsiteY190" fmla="*/ 750138 h 1318311"/>
                <a:gd name="connsiteX191" fmla="*/ 63129 w 1177176"/>
                <a:gd name="connsiteY191" fmla="*/ 753851 h 1318311"/>
                <a:gd name="connsiteX192" fmla="*/ 89124 w 1177176"/>
                <a:gd name="connsiteY192" fmla="*/ 761278 h 131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77176" h="1318311">
                  <a:moveTo>
                    <a:pt x="89124" y="761278"/>
                  </a:moveTo>
                  <a:cubicBezTo>
                    <a:pt x="91600" y="765610"/>
                    <a:pt x="82314" y="774072"/>
                    <a:pt x="77983" y="779846"/>
                  </a:cubicBezTo>
                  <a:cubicBezTo>
                    <a:pt x="65666" y="796269"/>
                    <a:pt x="68075" y="784811"/>
                    <a:pt x="59416" y="802127"/>
                  </a:cubicBezTo>
                  <a:cubicBezTo>
                    <a:pt x="57665" y="805628"/>
                    <a:pt x="57453" y="809767"/>
                    <a:pt x="55702" y="813268"/>
                  </a:cubicBezTo>
                  <a:cubicBezTo>
                    <a:pt x="53706" y="817260"/>
                    <a:pt x="50271" y="820417"/>
                    <a:pt x="48275" y="824409"/>
                  </a:cubicBezTo>
                  <a:cubicBezTo>
                    <a:pt x="45294" y="830371"/>
                    <a:pt x="43324" y="836787"/>
                    <a:pt x="40848" y="842976"/>
                  </a:cubicBezTo>
                  <a:cubicBezTo>
                    <a:pt x="42086" y="846690"/>
                    <a:pt x="41794" y="851349"/>
                    <a:pt x="44562" y="854117"/>
                  </a:cubicBezTo>
                  <a:cubicBezTo>
                    <a:pt x="47330" y="856885"/>
                    <a:pt x="51815" y="857374"/>
                    <a:pt x="55702" y="857831"/>
                  </a:cubicBezTo>
                  <a:cubicBezTo>
                    <a:pt x="72957" y="859861"/>
                    <a:pt x="90361" y="860306"/>
                    <a:pt x="107691" y="861544"/>
                  </a:cubicBezTo>
                  <a:cubicBezTo>
                    <a:pt x="111405" y="865258"/>
                    <a:pt x="115919" y="868315"/>
                    <a:pt x="118832" y="872685"/>
                  </a:cubicBezTo>
                  <a:cubicBezTo>
                    <a:pt x="121003" y="875942"/>
                    <a:pt x="122715" y="879915"/>
                    <a:pt x="122545" y="883825"/>
                  </a:cubicBezTo>
                  <a:cubicBezTo>
                    <a:pt x="121464" y="908682"/>
                    <a:pt x="117865" y="933368"/>
                    <a:pt x="115118" y="958096"/>
                  </a:cubicBezTo>
                  <a:cubicBezTo>
                    <a:pt x="111932" y="986772"/>
                    <a:pt x="115670" y="977694"/>
                    <a:pt x="103978" y="995232"/>
                  </a:cubicBezTo>
                  <a:cubicBezTo>
                    <a:pt x="102740" y="1000183"/>
                    <a:pt x="101666" y="1005179"/>
                    <a:pt x="100264" y="1010086"/>
                  </a:cubicBezTo>
                  <a:cubicBezTo>
                    <a:pt x="99189" y="1013850"/>
                    <a:pt x="96551" y="1017313"/>
                    <a:pt x="96551" y="1021227"/>
                  </a:cubicBezTo>
                  <a:cubicBezTo>
                    <a:pt x="96551" y="1036132"/>
                    <a:pt x="97341" y="1051173"/>
                    <a:pt x="100264" y="1065789"/>
                  </a:cubicBezTo>
                  <a:cubicBezTo>
                    <a:pt x="101139" y="1070166"/>
                    <a:pt x="104726" y="1073594"/>
                    <a:pt x="107691" y="1076930"/>
                  </a:cubicBezTo>
                  <a:cubicBezTo>
                    <a:pt x="114669" y="1084780"/>
                    <a:pt x="122545" y="1091784"/>
                    <a:pt x="129972" y="1099211"/>
                  </a:cubicBezTo>
                  <a:cubicBezTo>
                    <a:pt x="133686" y="1102925"/>
                    <a:pt x="136018" y="1109078"/>
                    <a:pt x="141113" y="1110352"/>
                  </a:cubicBezTo>
                  <a:cubicBezTo>
                    <a:pt x="175616" y="1118979"/>
                    <a:pt x="132722" y="1108674"/>
                    <a:pt x="178247" y="1117779"/>
                  </a:cubicBezTo>
                  <a:cubicBezTo>
                    <a:pt x="183252" y="1118780"/>
                    <a:pt x="188150" y="1120255"/>
                    <a:pt x="193101" y="1121493"/>
                  </a:cubicBezTo>
                  <a:cubicBezTo>
                    <a:pt x="218960" y="1155970"/>
                    <a:pt x="191281" y="1117221"/>
                    <a:pt x="211669" y="1151201"/>
                  </a:cubicBezTo>
                  <a:cubicBezTo>
                    <a:pt x="216261" y="1158855"/>
                    <a:pt x="221572" y="1166055"/>
                    <a:pt x="226523" y="1173482"/>
                  </a:cubicBezTo>
                  <a:cubicBezTo>
                    <a:pt x="228999" y="1177196"/>
                    <a:pt x="232292" y="1180479"/>
                    <a:pt x="233950" y="1184623"/>
                  </a:cubicBezTo>
                  <a:cubicBezTo>
                    <a:pt x="243034" y="1207335"/>
                    <a:pt x="235831" y="1199493"/>
                    <a:pt x="252517" y="1210618"/>
                  </a:cubicBezTo>
                  <a:cubicBezTo>
                    <a:pt x="255174" y="1223903"/>
                    <a:pt x="254096" y="1230764"/>
                    <a:pt x="263658" y="1240326"/>
                  </a:cubicBezTo>
                  <a:cubicBezTo>
                    <a:pt x="266814" y="1243482"/>
                    <a:pt x="271085" y="1245277"/>
                    <a:pt x="274798" y="1247753"/>
                  </a:cubicBezTo>
                  <a:cubicBezTo>
                    <a:pt x="277274" y="1251467"/>
                    <a:pt x="279069" y="1255738"/>
                    <a:pt x="282225" y="1258894"/>
                  </a:cubicBezTo>
                  <a:cubicBezTo>
                    <a:pt x="285381" y="1262050"/>
                    <a:pt x="289374" y="1264325"/>
                    <a:pt x="293366" y="1266321"/>
                  </a:cubicBezTo>
                  <a:cubicBezTo>
                    <a:pt x="296867" y="1268072"/>
                    <a:pt x="300602" y="1269746"/>
                    <a:pt x="304506" y="1270035"/>
                  </a:cubicBezTo>
                  <a:cubicBezTo>
                    <a:pt x="334159" y="1272231"/>
                    <a:pt x="363922" y="1272510"/>
                    <a:pt x="393630" y="1273748"/>
                  </a:cubicBezTo>
                  <a:cubicBezTo>
                    <a:pt x="437649" y="1282553"/>
                    <a:pt x="392042" y="1270980"/>
                    <a:pt x="423338" y="1284889"/>
                  </a:cubicBezTo>
                  <a:cubicBezTo>
                    <a:pt x="457570" y="1300103"/>
                    <a:pt x="433879" y="1284546"/>
                    <a:pt x="460473" y="1299743"/>
                  </a:cubicBezTo>
                  <a:cubicBezTo>
                    <a:pt x="464348" y="1301957"/>
                    <a:pt x="467469" y="1305512"/>
                    <a:pt x="471613" y="1307170"/>
                  </a:cubicBezTo>
                  <a:cubicBezTo>
                    <a:pt x="490729" y="1314816"/>
                    <a:pt x="503542" y="1315445"/>
                    <a:pt x="523602" y="1318311"/>
                  </a:cubicBezTo>
                  <a:cubicBezTo>
                    <a:pt x="544645" y="1317073"/>
                    <a:pt x="566133" y="1319075"/>
                    <a:pt x="586731" y="1314597"/>
                  </a:cubicBezTo>
                  <a:cubicBezTo>
                    <a:pt x="595453" y="1312701"/>
                    <a:pt x="609012" y="1299743"/>
                    <a:pt x="609012" y="1299743"/>
                  </a:cubicBezTo>
                  <a:cubicBezTo>
                    <a:pt x="611488" y="1296029"/>
                    <a:pt x="614443" y="1292594"/>
                    <a:pt x="616439" y="1288602"/>
                  </a:cubicBezTo>
                  <a:cubicBezTo>
                    <a:pt x="618190" y="1285101"/>
                    <a:pt x="618211" y="1280861"/>
                    <a:pt x="620153" y="1277462"/>
                  </a:cubicBezTo>
                  <a:cubicBezTo>
                    <a:pt x="640966" y="1241040"/>
                    <a:pt x="622844" y="1283474"/>
                    <a:pt x="638720" y="1247753"/>
                  </a:cubicBezTo>
                  <a:cubicBezTo>
                    <a:pt x="650832" y="1220501"/>
                    <a:pt x="640423" y="1237773"/>
                    <a:pt x="653574" y="1218045"/>
                  </a:cubicBezTo>
                  <a:cubicBezTo>
                    <a:pt x="654812" y="1214331"/>
                    <a:pt x="656438" y="1210725"/>
                    <a:pt x="657287" y="1206904"/>
                  </a:cubicBezTo>
                  <a:cubicBezTo>
                    <a:pt x="667575" y="1160605"/>
                    <a:pt x="666938" y="1161631"/>
                    <a:pt x="672141" y="1125206"/>
                  </a:cubicBezTo>
                  <a:cubicBezTo>
                    <a:pt x="673379" y="1105400"/>
                    <a:pt x="671767" y="1085208"/>
                    <a:pt x="675855" y="1065789"/>
                  </a:cubicBezTo>
                  <a:cubicBezTo>
                    <a:pt x="676937" y="1060650"/>
                    <a:pt x="684082" y="1059018"/>
                    <a:pt x="686995" y="1054649"/>
                  </a:cubicBezTo>
                  <a:cubicBezTo>
                    <a:pt x="689166" y="1051392"/>
                    <a:pt x="689471" y="1047222"/>
                    <a:pt x="690709" y="1043508"/>
                  </a:cubicBezTo>
                  <a:cubicBezTo>
                    <a:pt x="712990" y="1044746"/>
                    <a:pt x="735384" y="1044664"/>
                    <a:pt x="757552" y="1047222"/>
                  </a:cubicBezTo>
                  <a:cubicBezTo>
                    <a:pt x="767692" y="1048392"/>
                    <a:pt x="777057" y="1054340"/>
                    <a:pt x="787260" y="1054649"/>
                  </a:cubicBezTo>
                  <a:lnTo>
                    <a:pt x="880097" y="1050935"/>
                  </a:lnTo>
                  <a:cubicBezTo>
                    <a:pt x="905606" y="1048101"/>
                    <a:pt x="933198" y="1045650"/>
                    <a:pt x="958080" y="1039795"/>
                  </a:cubicBezTo>
                  <a:cubicBezTo>
                    <a:pt x="967587" y="1037558"/>
                    <a:pt x="979941" y="1031479"/>
                    <a:pt x="987788" y="1024940"/>
                  </a:cubicBezTo>
                  <a:cubicBezTo>
                    <a:pt x="991822" y="1021578"/>
                    <a:pt x="994894" y="1017162"/>
                    <a:pt x="998928" y="1013800"/>
                  </a:cubicBezTo>
                  <a:cubicBezTo>
                    <a:pt x="1002357" y="1010943"/>
                    <a:pt x="1006640" y="1009230"/>
                    <a:pt x="1010069" y="1006373"/>
                  </a:cubicBezTo>
                  <a:cubicBezTo>
                    <a:pt x="1014103" y="1003011"/>
                    <a:pt x="1017222" y="998650"/>
                    <a:pt x="1021209" y="995232"/>
                  </a:cubicBezTo>
                  <a:cubicBezTo>
                    <a:pt x="1025908" y="991204"/>
                    <a:pt x="1031687" y="988467"/>
                    <a:pt x="1036063" y="984091"/>
                  </a:cubicBezTo>
                  <a:cubicBezTo>
                    <a:pt x="1039219" y="980935"/>
                    <a:pt x="1041014" y="976664"/>
                    <a:pt x="1043490" y="972951"/>
                  </a:cubicBezTo>
                  <a:cubicBezTo>
                    <a:pt x="1047204" y="961810"/>
                    <a:pt x="1052328" y="951044"/>
                    <a:pt x="1054631" y="939529"/>
                  </a:cubicBezTo>
                  <a:cubicBezTo>
                    <a:pt x="1055869" y="933340"/>
                    <a:pt x="1056128" y="926871"/>
                    <a:pt x="1058344" y="920961"/>
                  </a:cubicBezTo>
                  <a:cubicBezTo>
                    <a:pt x="1059911" y="916782"/>
                    <a:pt x="1063775" y="913812"/>
                    <a:pt x="1065771" y="909820"/>
                  </a:cubicBezTo>
                  <a:cubicBezTo>
                    <a:pt x="1067522" y="906319"/>
                    <a:pt x="1068247" y="902393"/>
                    <a:pt x="1069485" y="898680"/>
                  </a:cubicBezTo>
                  <a:cubicBezTo>
                    <a:pt x="1077022" y="853447"/>
                    <a:pt x="1075122" y="874520"/>
                    <a:pt x="1069485" y="798414"/>
                  </a:cubicBezTo>
                  <a:cubicBezTo>
                    <a:pt x="1068929" y="790905"/>
                    <a:pt x="1067752" y="783396"/>
                    <a:pt x="1065771" y="776132"/>
                  </a:cubicBezTo>
                  <a:cubicBezTo>
                    <a:pt x="1058048" y="747816"/>
                    <a:pt x="1060483" y="766614"/>
                    <a:pt x="1047204" y="742710"/>
                  </a:cubicBezTo>
                  <a:cubicBezTo>
                    <a:pt x="1043967" y="736883"/>
                    <a:pt x="1042758" y="730105"/>
                    <a:pt x="1039777" y="724143"/>
                  </a:cubicBezTo>
                  <a:cubicBezTo>
                    <a:pt x="1029003" y="702595"/>
                    <a:pt x="1034689" y="724189"/>
                    <a:pt x="1024923" y="698148"/>
                  </a:cubicBezTo>
                  <a:cubicBezTo>
                    <a:pt x="1023131" y="693369"/>
                    <a:pt x="1022447" y="688245"/>
                    <a:pt x="1021209" y="683294"/>
                  </a:cubicBezTo>
                  <a:cubicBezTo>
                    <a:pt x="1019317" y="664367"/>
                    <a:pt x="1013477" y="632066"/>
                    <a:pt x="1021209" y="612736"/>
                  </a:cubicBezTo>
                  <a:cubicBezTo>
                    <a:pt x="1022663" y="609101"/>
                    <a:pt x="1028636" y="610261"/>
                    <a:pt x="1032350" y="609023"/>
                  </a:cubicBezTo>
                  <a:cubicBezTo>
                    <a:pt x="1041015" y="610261"/>
                    <a:pt x="1050217" y="609485"/>
                    <a:pt x="1058344" y="612736"/>
                  </a:cubicBezTo>
                  <a:cubicBezTo>
                    <a:pt x="1063220" y="614687"/>
                    <a:pt x="1064894" y="621326"/>
                    <a:pt x="1069485" y="623877"/>
                  </a:cubicBezTo>
                  <a:cubicBezTo>
                    <a:pt x="1076329" y="627679"/>
                    <a:pt x="1085252" y="626961"/>
                    <a:pt x="1091766" y="631304"/>
                  </a:cubicBezTo>
                  <a:cubicBezTo>
                    <a:pt x="1109171" y="642908"/>
                    <a:pt x="1098504" y="637997"/>
                    <a:pt x="1125187" y="642445"/>
                  </a:cubicBezTo>
                  <a:cubicBezTo>
                    <a:pt x="1136327" y="641207"/>
                    <a:pt x="1147734" y="641450"/>
                    <a:pt x="1158608" y="638731"/>
                  </a:cubicBezTo>
                  <a:cubicBezTo>
                    <a:pt x="1172669" y="635216"/>
                    <a:pt x="1170184" y="627924"/>
                    <a:pt x="1173462" y="616450"/>
                  </a:cubicBezTo>
                  <a:cubicBezTo>
                    <a:pt x="1174537" y="612686"/>
                    <a:pt x="1175938" y="609023"/>
                    <a:pt x="1177176" y="605309"/>
                  </a:cubicBezTo>
                  <a:cubicBezTo>
                    <a:pt x="1175938" y="595406"/>
                    <a:pt x="1176872" y="584980"/>
                    <a:pt x="1173462" y="575601"/>
                  </a:cubicBezTo>
                  <a:cubicBezTo>
                    <a:pt x="1171667" y="570665"/>
                    <a:pt x="1165684" y="568495"/>
                    <a:pt x="1162322" y="564460"/>
                  </a:cubicBezTo>
                  <a:cubicBezTo>
                    <a:pt x="1159465" y="561031"/>
                    <a:pt x="1157860" y="556655"/>
                    <a:pt x="1154895" y="553319"/>
                  </a:cubicBezTo>
                  <a:cubicBezTo>
                    <a:pt x="1149405" y="547143"/>
                    <a:pt x="1132877" y="528679"/>
                    <a:pt x="1121473" y="523611"/>
                  </a:cubicBezTo>
                  <a:cubicBezTo>
                    <a:pt x="1103220" y="515498"/>
                    <a:pt x="1098794" y="516663"/>
                    <a:pt x="1080625" y="512470"/>
                  </a:cubicBezTo>
                  <a:cubicBezTo>
                    <a:pt x="1070679" y="510175"/>
                    <a:pt x="1061062" y="506170"/>
                    <a:pt x="1050917" y="505043"/>
                  </a:cubicBezTo>
                  <a:lnTo>
                    <a:pt x="1017496" y="501330"/>
                  </a:lnTo>
                  <a:cubicBezTo>
                    <a:pt x="998403" y="498943"/>
                    <a:pt x="987786" y="496997"/>
                    <a:pt x="969220" y="493903"/>
                  </a:cubicBezTo>
                  <a:cubicBezTo>
                    <a:pt x="961793" y="491427"/>
                    <a:pt x="953453" y="490818"/>
                    <a:pt x="946939" y="486475"/>
                  </a:cubicBezTo>
                  <a:cubicBezTo>
                    <a:pt x="943226" y="483999"/>
                    <a:pt x="939877" y="480861"/>
                    <a:pt x="935799" y="479048"/>
                  </a:cubicBezTo>
                  <a:cubicBezTo>
                    <a:pt x="928645" y="475868"/>
                    <a:pt x="920945" y="474097"/>
                    <a:pt x="913518" y="471621"/>
                  </a:cubicBezTo>
                  <a:lnTo>
                    <a:pt x="902378" y="467908"/>
                  </a:lnTo>
                  <a:cubicBezTo>
                    <a:pt x="893282" y="461844"/>
                    <a:pt x="888372" y="454602"/>
                    <a:pt x="876383" y="464194"/>
                  </a:cubicBezTo>
                  <a:cubicBezTo>
                    <a:pt x="873326" y="466639"/>
                    <a:pt x="873908" y="471621"/>
                    <a:pt x="872670" y="475335"/>
                  </a:cubicBezTo>
                  <a:cubicBezTo>
                    <a:pt x="871432" y="508757"/>
                    <a:pt x="871109" y="542225"/>
                    <a:pt x="868956" y="575601"/>
                  </a:cubicBezTo>
                  <a:cubicBezTo>
                    <a:pt x="868627" y="580694"/>
                    <a:pt x="867035" y="585676"/>
                    <a:pt x="865243" y="590455"/>
                  </a:cubicBezTo>
                  <a:cubicBezTo>
                    <a:pt x="863299" y="595638"/>
                    <a:pt x="860562" y="600503"/>
                    <a:pt x="857816" y="605309"/>
                  </a:cubicBezTo>
                  <a:cubicBezTo>
                    <a:pt x="852503" y="614606"/>
                    <a:pt x="847630" y="620605"/>
                    <a:pt x="839248" y="627590"/>
                  </a:cubicBezTo>
                  <a:cubicBezTo>
                    <a:pt x="835819" y="630447"/>
                    <a:pt x="832100" y="633022"/>
                    <a:pt x="828108" y="635018"/>
                  </a:cubicBezTo>
                  <a:cubicBezTo>
                    <a:pt x="824607" y="636769"/>
                    <a:pt x="820716" y="637606"/>
                    <a:pt x="816967" y="638731"/>
                  </a:cubicBezTo>
                  <a:cubicBezTo>
                    <a:pt x="808336" y="641320"/>
                    <a:pt x="799638" y="643682"/>
                    <a:pt x="790973" y="646158"/>
                  </a:cubicBezTo>
                  <a:cubicBezTo>
                    <a:pt x="784784" y="643682"/>
                    <a:pt x="778647" y="641071"/>
                    <a:pt x="772406" y="638731"/>
                  </a:cubicBezTo>
                  <a:cubicBezTo>
                    <a:pt x="768741" y="637357"/>
                    <a:pt x="764766" y="636769"/>
                    <a:pt x="761265" y="635018"/>
                  </a:cubicBezTo>
                  <a:cubicBezTo>
                    <a:pt x="732470" y="620620"/>
                    <a:pt x="766987" y="633210"/>
                    <a:pt x="738984" y="623877"/>
                  </a:cubicBezTo>
                  <a:cubicBezTo>
                    <a:pt x="713547" y="598440"/>
                    <a:pt x="722529" y="610335"/>
                    <a:pt x="709276" y="590455"/>
                  </a:cubicBezTo>
                  <a:cubicBezTo>
                    <a:pt x="706800" y="581790"/>
                    <a:pt x="704220" y="573154"/>
                    <a:pt x="701849" y="564460"/>
                  </a:cubicBezTo>
                  <a:cubicBezTo>
                    <a:pt x="700506" y="559536"/>
                    <a:pt x="700146" y="554297"/>
                    <a:pt x="698136" y="549606"/>
                  </a:cubicBezTo>
                  <a:cubicBezTo>
                    <a:pt x="696378" y="545504"/>
                    <a:pt x="693185" y="542179"/>
                    <a:pt x="690709" y="538465"/>
                  </a:cubicBezTo>
                  <a:cubicBezTo>
                    <a:pt x="689471" y="531038"/>
                    <a:pt x="687783" y="523672"/>
                    <a:pt x="686995" y="516184"/>
                  </a:cubicBezTo>
                  <a:cubicBezTo>
                    <a:pt x="681165" y="460795"/>
                    <a:pt x="692725" y="482073"/>
                    <a:pt x="675855" y="456767"/>
                  </a:cubicBezTo>
                  <a:cubicBezTo>
                    <a:pt x="674617" y="449340"/>
                    <a:pt x="674522" y="441629"/>
                    <a:pt x="672141" y="434486"/>
                  </a:cubicBezTo>
                  <a:cubicBezTo>
                    <a:pt x="670730" y="430252"/>
                    <a:pt x="666928" y="427220"/>
                    <a:pt x="664714" y="423345"/>
                  </a:cubicBezTo>
                  <a:cubicBezTo>
                    <a:pt x="661968" y="418539"/>
                    <a:pt x="659763" y="413442"/>
                    <a:pt x="657287" y="408491"/>
                  </a:cubicBezTo>
                  <a:cubicBezTo>
                    <a:pt x="656049" y="388685"/>
                    <a:pt x="653574" y="368918"/>
                    <a:pt x="653574" y="349074"/>
                  </a:cubicBezTo>
                  <a:cubicBezTo>
                    <a:pt x="653574" y="341545"/>
                    <a:pt x="654906" y="333936"/>
                    <a:pt x="657287" y="326793"/>
                  </a:cubicBezTo>
                  <a:cubicBezTo>
                    <a:pt x="660038" y="318540"/>
                    <a:pt x="668152" y="311526"/>
                    <a:pt x="675855" y="308225"/>
                  </a:cubicBezTo>
                  <a:cubicBezTo>
                    <a:pt x="680546" y="306214"/>
                    <a:pt x="685930" y="306303"/>
                    <a:pt x="690709" y="304511"/>
                  </a:cubicBezTo>
                  <a:cubicBezTo>
                    <a:pt x="695892" y="302567"/>
                    <a:pt x="700612" y="299560"/>
                    <a:pt x="705563" y="297084"/>
                  </a:cubicBezTo>
                  <a:cubicBezTo>
                    <a:pt x="732795" y="298322"/>
                    <a:pt x="760194" y="297550"/>
                    <a:pt x="787260" y="300798"/>
                  </a:cubicBezTo>
                  <a:cubicBezTo>
                    <a:pt x="791691" y="301330"/>
                    <a:pt x="796035" y="304440"/>
                    <a:pt x="798400" y="308225"/>
                  </a:cubicBezTo>
                  <a:cubicBezTo>
                    <a:pt x="802549" y="314864"/>
                    <a:pt x="801485" y="323992"/>
                    <a:pt x="805827" y="330506"/>
                  </a:cubicBezTo>
                  <a:cubicBezTo>
                    <a:pt x="816167" y="346017"/>
                    <a:pt x="810098" y="338491"/>
                    <a:pt x="824394" y="352788"/>
                  </a:cubicBezTo>
                  <a:cubicBezTo>
                    <a:pt x="846675" y="350312"/>
                    <a:pt x="869024" y="348390"/>
                    <a:pt x="891237" y="345361"/>
                  </a:cubicBezTo>
                  <a:cubicBezTo>
                    <a:pt x="896294" y="344671"/>
                    <a:pt x="901109" y="342754"/>
                    <a:pt x="906091" y="341647"/>
                  </a:cubicBezTo>
                  <a:cubicBezTo>
                    <a:pt x="912253" y="340278"/>
                    <a:pt x="918470" y="339171"/>
                    <a:pt x="924659" y="337933"/>
                  </a:cubicBezTo>
                  <a:cubicBezTo>
                    <a:pt x="952191" y="319578"/>
                    <a:pt x="938186" y="324829"/>
                    <a:pt x="965507" y="319366"/>
                  </a:cubicBezTo>
                  <a:cubicBezTo>
                    <a:pt x="981067" y="311586"/>
                    <a:pt x="981551" y="310831"/>
                    <a:pt x="998928" y="304511"/>
                  </a:cubicBezTo>
                  <a:cubicBezTo>
                    <a:pt x="1006285" y="301835"/>
                    <a:pt x="1014207" y="300585"/>
                    <a:pt x="1021209" y="297084"/>
                  </a:cubicBezTo>
                  <a:cubicBezTo>
                    <a:pt x="1039564" y="287906"/>
                    <a:pt x="1030811" y="291407"/>
                    <a:pt x="1047204" y="285944"/>
                  </a:cubicBezTo>
                  <a:cubicBezTo>
                    <a:pt x="1050917" y="282230"/>
                    <a:pt x="1053974" y="277716"/>
                    <a:pt x="1058344" y="274803"/>
                  </a:cubicBezTo>
                  <a:cubicBezTo>
                    <a:pt x="1061601" y="272632"/>
                    <a:pt x="1066428" y="273535"/>
                    <a:pt x="1069485" y="271090"/>
                  </a:cubicBezTo>
                  <a:cubicBezTo>
                    <a:pt x="1073538" y="267848"/>
                    <a:pt x="1082909" y="248431"/>
                    <a:pt x="1084339" y="245095"/>
                  </a:cubicBezTo>
                  <a:cubicBezTo>
                    <a:pt x="1085881" y="241497"/>
                    <a:pt x="1087022" y="237731"/>
                    <a:pt x="1088052" y="233954"/>
                  </a:cubicBezTo>
                  <a:cubicBezTo>
                    <a:pt x="1095920" y="205103"/>
                    <a:pt x="1096718" y="198049"/>
                    <a:pt x="1102906" y="167110"/>
                  </a:cubicBezTo>
                  <a:cubicBezTo>
                    <a:pt x="1101668" y="148542"/>
                    <a:pt x="1101247" y="129902"/>
                    <a:pt x="1099192" y="111407"/>
                  </a:cubicBezTo>
                  <a:cubicBezTo>
                    <a:pt x="1098509" y="105258"/>
                    <a:pt x="1090470" y="89280"/>
                    <a:pt x="1088052" y="85412"/>
                  </a:cubicBezTo>
                  <a:cubicBezTo>
                    <a:pt x="1075215" y="64873"/>
                    <a:pt x="1055976" y="50412"/>
                    <a:pt x="1036063" y="37136"/>
                  </a:cubicBezTo>
                  <a:cubicBezTo>
                    <a:pt x="1032350" y="34660"/>
                    <a:pt x="1028915" y="31705"/>
                    <a:pt x="1024923" y="29709"/>
                  </a:cubicBezTo>
                  <a:cubicBezTo>
                    <a:pt x="1021422" y="27958"/>
                    <a:pt x="1017283" y="27746"/>
                    <a:pt x="1013782" y="25995"/>
                  </a:cubicBezTo>
                  <a:cubicBezTo>
                    <a:pt x="990009" y="14108"/>
                    <a:pt x="1001445" y="15058"/>
                    <a:pt x="976647" y="7427"/>
                  </a:cubicBezTo>
                  <a:cubicBezTo>
                    <a:pt x="966891" y="4425"/>
                    <a:pt x="946939" y="0"/>
                    <a:pt x="946939" y="0"/>
                  </a:cubicBezTo>
                  <a:cubicBezTo>
                    <a:pt x="938274" y="1238"/>
                    <a:pt x="929114" y="572"/>
                    <a:pt x="920945" y="3714"/>
                  </a:cubicBezTo>
                  <a:cubicBezTo>
                    <a:pt x="912614" y="6918"/>
                    <a:pt x="898664" y="18568"/>
                    <a:pt x="898664" y="18568"/>
                  </a:cubicBezTo>
                  <a:cubicBezTo>
                    <a:pt x="893995" y="32578"/>
                    <a:pt x="892867" y="39220"/>
                    <a:pt x="880097" y="51990"/>
                  </a:cubicBezTo>
                  <a:cubicBezTo>
                    <a:pt x="876383" y="55704"/>
                    <a:pt x="872009" y="58857"/>
                    <a:pt x="868956" y="63131"/>
                  </a:cubicBezTo>
                  <a:cubicBezTo>
                    <a:pt x="865738" y="67636"/>
                    <a:pt x="863710" y="72897"/>
                    <a:pt x="861529" y="77985"/>
                  </a:cubicBezTo>
                  <a:cubicBezTo>
                    <a:pt x="859987" y="81583"/>
                    <a:pt x="859987" y="85869"/>
                    <a:pt x="857816" y="89126"/>
                  </a:cubicBezTo>
                  <a:cubicBezTo>
                    <a:pt x="854903" y="93496"/>
                    <a:pt x="849899" y="96121"/>
                    <a:pt x="846675" y="100266"/>
                  </a:cubicBezTo>
                  <a:cubicBezTo>
                    <a:pt x="841195" y="107312"/>
                    <a:pt x="840741" y="122218"/>
                    <a:pt x="831821" y="122548"/>
                  </a:cubicBezTo>
                  <a:lnTo>
                    <a:pt x="731557" y="126261"/>
                  </a:lnTo>
                  <a:cubicBezTo>
                    <a:pt x="716840" y="129941"/>
                    <a:pt x="710984" y="129873"/>
                    <a:pt x="698136" y="141115"/>
                  </a:cubicBezTo>
                  <a:cubicBezTo>
                    <a:pt x="693478" y="145191"/>
                    <a:pt x="691135" y="151369"/>
                    <a:pt x="686995" y="155969"/>
                  </a:cubicBezTo>
                  <a:cubicBezTo>
                    <a:pt x="679969" y="163776"/>
                    <a:pt x="670540" y="169511"/>
                    <a:pt x="664714" y="178251"/>
                  </a:cubicBezTo>
                  <a:cubicBezTo>
                    <a:pt x="659763" y="185678"/>
                    <a:pt x="656171" y="194220"/>
                    <a:pt x="649860" y="200532"/>
                  </a:cubicBezTo>
                  <a:cubicBezTo>
                    <a:pt x="605166" y="245230"/>
                    <a:pt x="668922" y="182925"/>
                    <a:pt x="627580" y="219100"/>
                  </a:cubicBezTo>
                  <a:cubicBezTo>
                    <a:pt x="608445" y="235843"/>
                    <a:pt x="614724" y="237383"/>
                    <a:pt x="594158" y="245095"/>
                  </a:cubicBezTo>
                  <a:cubicBezTo>
                    <a:pt x="589379" y="246887"/>
                    <a:pt x="584255" y="247570"/>
                    <a:pt x="579304" y="248808"/>
                  </a:cubicBezTo>
                  <a:cubicBezTo>
                    <a:pt x="575591" y="251284"/>
                    <a:pt x="572627" y="256235"/>
                    <a:pt x="568164" y="256235"/>
                  </a:cubicBezTo>
                  <a:cubicBezTo>
                    <a:pt x="532416" y="256235"/>
                    <a:pt x="525251" y="253071"/>
                    <a:pt x="501321" y="245095"/>
                  </a:cubicBezTo>
                  <a:cubicBezTo>
                    <a:pt x="500083" y="241381"/>
                    <a:pt x="500375" y="236722"/>
                    <a:pt x="497607" y="233954"/>
                  </a:cubicBezTo>
                  <a:cubicBezTo>
                    <a:pt x="491296" y="227642"/>
                    <a:pt x="475327" y="219100"/>
                    <a:pt x="475327" y="219100"/>
                  </a:cubicBezTo>
                  <a:cubicBezTo>
                    <a:pt x="474089" y="215386"/>
                    <a:pt x="474161" y="210931"/>
                    <a:pt x="471613" y="207959"/>
                  </a:cubicBezTo>
                  <a:cubicBezTo>
                    <a:pt x="469561" y="205565"/>
                    <a:pt x="448378" y="188915"/>
                    <a:pt x="441905" y="185678"/>
                  </a:cubicBezTo>
                  <a:cubicBezTo>
                    <a:pt x="438404" y="183927"/>
                    <a:pt x="434478" y="183202"/>
                    <a:pt x="430765" y="181964"/>
                  </a:cubicBezTo>
                  <a:cubicBezTo>
                    <a:pt x="417149" y="183202"/>
                    <a:pt x="403033" y="181820"/>
                    <a:pt x="389916" y="185678"/>
                  </a:cubicBezTo>
                  <a:cubicBezTo>
                    <a:pt x="381353" y="188197"/>
                    <a:pt x="375923" y="197217"/>
                    <a:pt x="367635" y="200532"/>
                  </a:cubicBezTo>
                  <a:lnTo>
                    <a:pt x="349068" y="207959"/>
                  </a:lnTo>
                  <a:cubicBezTo>
                    <a:pt x="346592" y="211673"/>
                    <a:pt x="344797" y="215944"/>
                    <a:pt x="341641" y="219100"/>
                  </a:cubicBezTo>
                  <a:cubicBezTo>
                    <a:pt x="312425" y="248316"/>
                    <a:pt x="349782" y="201160"/>
                    <a:pt x="319360" y="237668"/>
                  </a:cubicBezTo>
                  <a:cubicBezTo>
                    <a:pt x="301817" y="258720"/>
                    <a:pt x="322668" y="238235"/>
                    <a:pt x="304506" y="263662"/>
                  </a:cubicBezTo>
                  <a:cubicBezTo>
                    <a:pt x="301454" y="267936"/>
                    <a:pt x="296784" y="270816"/>
                    <a:pt x="293366" y="274803"/>
                  </a:cubicBezTo>
                  <a:cubicBezTo>
                    <a:pt x="289338" y="279502"/>
                    <a:pt x="285822" y="284621"/>
                    <a:pt x="282225" y="289657"/>
                  </a:cubicBezTo>
                  <a:cubicBezTo>
                    <a:pt x="279631" y="293289"/>
                    <a:pt x="277655" y="297369"/>
                    <a:pt x="274798" y="300798"/>
                  </a:cubicBezTo>
                  <a:cubicBezTo>
                    <a:pt x="271436" y="304833"/>
                    <a:pt x="267371" y="308225"/>
                    <a:pt x="263658" y="311939"/>
                  </a:cubicBezTo>
                  <a:cubicBezTo>
                    <a:pt x="257486" y="330453"/>
                    <a:pt x="263782" y="317102"/>
                    <a:pt x="248804" y="334220"/>
                  </a:cubicBezTo>
                  <a:cubicBezTo>
                    <a:pt x="243585" y="340185"/>
                    <a:pt x="239555" y="347183"/>
                    <a:pt x="233950" y="352788"/>
                  </a:cubicBezTo>
                  <a:cubicBezTo>
                    <a:pt x="229574" y="357164"/>
                    <a:pt x="223696" y="359788"/>
                    <a:pt x="219096" y="363928"/>
                  </a:cubicBezTo>
                  <a:cubicBezTo>
                    <a:pt x="211289" y="370955"/>
                    <a:pt x="207176" y="384483"/>
                    <a:pt x="196815" y="386210"/>
                  </a:cubicBezTo>
                  <a:cubicBezTo>
                    <a:pt x="189388" y="387448"/>
                    <a:pt x="181871" y="388230"/>
                    <a:pt x="174534" y="389923"/>
                  </a:cubicBezTo>
                  <a:cubicBezTo>
                    <a:pt x="112794" y="404170"/>
                    <a:pt x="181247" y="391898"/>
                    <a:pt x="126259" y="401064"/>
                  </a:cubicBezTo>
                  <a:cubicBezTo>
                    <a:pt x="121308" y="403540"/>
                    <a:pt x="115319" y="404577"/>
                    <a:pt x="111405" y="408491"/>
                  </a:cubicBezTo>
                  <a:cubicBezTo>
                    <a:pt x="107491" y="412405"/>
                    <a:pt x="106912" y="418651"/>
                    <a:pt x="103978" y="423345"/>
                  </a:cubicBezTo>
                  <a:cubicBezTo>
                    <a:pt x="100698" y="428593"/>
                    <a:pt x="96551" y="433248"/>
                    <a:pt x="92837" y="438199"/>
                  </a:cubicBezTo>
                  <a:cubicBezTo>
                    <a:pt x="86302" y="457809"/>
                    <a:pt x="91296" y="446082"/>
                    <a:pt x="74270" y="471621"/>
                  </a:cubicBezTo>
                  <a:cubicBezTo>
                    <a:pt x="71794" y="475335"/>
                    <a:pt x="68255" y="478528"/>
                    <a:pt x="66843" y="482762"/>
                  </a:cubicBezTo>
                  <a:cubicBezTo>
                    <a:pt x="65605" y="486476"/>
                    <a:pt x="65897" y="491135"/>
                    <a:pt x="63129" y="493903"/>
                  </a:cubicBezTo>
                  <a:cubicBezTo>
                    <a:pt x="60361" y="496671"/>
                    <a:pt x="55702" y="496378"/>
                    <a:pt x="51989" y="497616"/>
                  </a:cubicBezTo>
                  <a:cubicBezTo>
                    <a:pt x="48275" y="500092"/>
                    <a:pt x="44723" y="502829"/>
                    <a:pt x="40848" y="505043"/>
                  </a:cubicBezTo>
                  <a:cubicBezTo>
                    <a:pt x="36042" y="507789"/>
                    <a:pt x="29908" y="508555"/>
                    <a:pt x="25994" y="512470"/>
                  </a:cubicBezTo>
                  <a:cubicBezTo>
                    <a:pt x="13228" y="525237"/>
                    <a:pt x="12097" y="531885"/>
                    <a:pt x="7427" y="545892"/>
                  </a:cubicBezTo>
                  <a:cubicBezTo>
                    <a:pt x="6387" y="552135"/>
                    <a:pt x="0" y="589399"/>
                    <a:pt x="0" y="594168"/>
                  </a:cubicBezTo>
                  <a:cubicBezTo>
                    <a:pt x="0" y="621429"/>
                    <a:pt x="1540" y="648693"/>
                    <a:pt x="3714" y="675867"/>
                  </a:cubicBezTo>
                  <a:cubicBezTo>
                    <a:pt x="4026" y="679769"/>
                    <a:pt x="5677" y="683506"/>
                    <a:pt x="7427" y="687007"/>
                  </a:cubicBezTo>
                  <a:cubicBezTo>
                    <a:pt x="9423" y="690999"/>
                    <a:pt x="12378" y="694434"/>
                    <a:pt x="14854" y="698148"/>
                  </a:cubicBezTo>
                  <a:cubicBezTo>
                    <a:pt x="16092" y="701862"/>
                    <a:pt x="16666" y="705867"/>
                    <a:pt x="18567" y="709289"/>
                  </a:cubicBezTo>
                  <a:cubicBezTo>
                    <a:pt x="22712" y="716750"/>
                    <a:pt x="42372" y="746933"/>
                    <a:pt x="51989" y="750138"/>
                  </a:cubicBezTo>
                  <a:lnTo>
                    <a:pt x="63129" y="753851"/>
                  </a:lnTo>
                  <a:cubicBezTo>
                    <a:pt x="75727" y="762249"/>
                    <a:pt x="86648" y="756946"/>
                    <a:pt x="89124" y="76127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8705" y="3819134"/>
              <a:ext cx="388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GA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7882" y="3819134"/>
            <a:ext cx="4160359" cy="1314353"/>
            <a:chOff x="1197882" y="3819134"/>
            <a:chExt cx="4160359" cy="1314353"/>
          </a:xfrm>
        </p:grpSpPr>
        <p:sp>
          <p:nvSpPr>
            <p:cNvPr id="12" name="Right Arrow 11"/>
            <p:cNvSpPr/>
            <p:nvPr/>
          </p:nvSpPr>
          <p:spPr>
            <a:xfrm>
              <a:off x="1585171" y="3819134"/>
              <a:ext cx="378279" cy="162133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9395281">
              <a:off x="4979962" y="4971354"/>
              <a:ext cx="378279" cy="162133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7882" y="3905820"/>
              <a:ext cx="684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Drusen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43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Acknowledgements </a:t>
            </a:r>
            <a:endParaRPr lang="en-US" i="1" dirty="0"/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 descr="AV HILL-17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43" y="2135876"/>
            <a:ext cx="3060194" cy="4684100"/>
          </a:xfrm>
          <a:prstGeom prst="rect">
            <a:avLst/>
          </a:prstGeom>
          <a:solidFill>
            <a:srgbClr val="C0504D"/>
          </a:solidFill>
          <a:effectLst>
            <a:softEdge rad="63500"/>
          </a:effectLst>
        </p:spPr>
      </p:pic>
      <p:pic>
        <p:nvPicPr>
          <p:cNvPr id="9" name="Picture 8" descr="MR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39" y="6263797"/>
            <a:ext cx="1251403" cy="556179"/>
          </a:xfrm>
          <a:prstGeom prst="rect">
            <a:avLst/>
          </a:prstGeom>
        </p:spPr>
      </p:pic>
      <p:pic>
        <p:nvPicPr>
          <p:cNvPr id="8" name="Picture 7" descr="MAC_LOGO_RGB_LARG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323" y="6349682"/>
            <a:ext cx="1876990" cy="470294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94822" y="1950283"/>
            <a:ext cx="5676952" cy="42218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Prof. Paul Bishop 		</a:t>
            </a:r>
            <a:r>
              <a:rPr lang="en-US" sz="1100" dirty="0" smtClean="0"/>
              <a:t>(director, Centre for Vision Sciences)		</a:t>
            </a:r>
          </a:p>
          <a:p>
            <a:r>
              <a:rPr lang="en-US" sz="1600" dirty="0" smtClean="0"/>
              <a:t>Dr. </a:t>
            </a:r>
            <a:r>
              <a:rPr lang="en-US" sz="1600" dirty="0" err="1" smtClean="0"/>
              <a:t>Selina</a:t>
            </a:r>
            <a:r>
              <a:rPr lang="en-US" sz="1600" dirty="0" smtClean="0"/>
              <a:t> </a:t>
            </a:r>
            <a:r>
              <a:rPr lang="en-US" sz="1600" dirty="0" err="1" smtClean="0"/>
              <a:t>McHarg</a:t>
            </a:r>
            <a:r>
              <a:rPr lang="en-US" sz="1600" dirty="0"/>
              <a:t>		</a:t>
            </a:r>
            <a:r>
              <a:rPr lang="en-US" sz="1100" dirty="0"/>
              <a:t>(Manchester, UK</a:t>
            </a:r>
            <a:r>
              <a:rPr lang="en-US" sz="1100" dirty="0" smtClean="0"/>
              <a:t>)</a:t>
            </a:r>
          </a:p>
          <a:p>
            <a:r>
              <a:rPr lang="en-US" sz="1600" dirty="0" smtClean="0"/>
              <a:t>Ms. Nicole </a:t>
            </a:r>
            <a:r>
              <a:rPr lang="en-US" sz="1600" dirty="0"/>
              <a:t>Brace		</a:t>
            </a:r>
            <a:r>
              <a:rPr lang="en-US" sz="1100" dirty="0"/>
              <a:t>(Manchester, UK</a:t>
            </a:r>
            <a:r>
              <a:rPr lang="en-US" sz="1100" dirty="0" smtClean="0"/>
              <a:t>)</a:t>
            </a:r>
          </a:p>
          <a:p>
            <a:r>
              <a:rPr lang="en-US" sz="1600" dirty="0" smtClean="0"/>
              <a:t>Ms. Laura </a:t>
            </a:r>
            <a:r>
              <a:rPr lang="en-US" sz="1600" dirty="0"/>
              <a:t>Fleming		</a:t>
            </a:r>
            <a:r>
              <a:rPr lang="en-US" sz="1100" dirty="0"/>
              <a:t>(Manchester, UK</a:t>
            </a:r>
            <a:r>
              <a:rPr lang="en-US" sz="11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Prof. Garth Cooper		</a:t>
            </a:r>
            <a:r>
              <a:rPr lang="en-US" sz="1100" dirty="0" smtClean="0"/>
              <a:t>(director, CADET)</a:t>
            </a:r>
            <a:endParaRPr lang="en-US" sz="1100" dirty="0"/>
          </a:p>
          <a:p>
            <a:r>
              <a:rPr lang="en-US" sz="1600" dirty="0" smtClean="0"/>
              <a:t>Dr. Richard </a:t>
            </a:r>
            <a:r>
              <a:rPr lang="en-US" sz="1600" dirty="0" err="1" smtClean="0"/>
              <a:t>Unwin</a:t>
            </a:r>
            <a:r>
              <a:rPr lang="en-US" sz="1600" dirty="0"/>
              <a:t>		</a:t>
            </a:r>
            <a:r>
              <a:rPr lang="en-US" sz="1100" dirty="0"/>
              <a:t>(</a:t>
            </a:r>
            <a:r>
              <a:rPr lang="en-US" sz="1100" dirty="0" smtClean="0"/>
              <a:t>CADET)</a:t>
            </a:r>
          </a:p>
          <a:p>
            <a:r>
              <a:rPr lang="en-US" sz="1600" dirty="0" smtClean="0"/>
              <a:t>Dr. Isabel </a:t>
            </a:r>
            <a:r>
              <a:rPr lang="en-US" sz="1600" dirty="0" err="1" smtClean="0"/>
              <a:t>Riba</a:t>
            </a:r>
            <a:r>
              <a:rPr lang="en-US" sz="1600" dirty="0" smtClean="0"/>
              <a:t> </a:t>
            </a:r>
            <a:r>
              <a:rPr lang="en-US" sz="1600" dirty="0" err="1" smtClean="0"/>
              <a:t>garcia</a:t>
            </a:r>
            <a:r>
              <a:rPr lang="en-US" sz="1600" dirty="0"/>
              <a:t>		</a:t>
            </a:r>
            <a:r>
              <a:rPr lang="en-US" sz="1100" dirty="0"/>
              <a:t>(CADET</a:t>
            </a:r>
            <a:r>
              <a:rPr lang="en-US" sz="11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Dr. Isaac </a:t>
            </a:r>
            <a:r>
              <a:rPr lang="en-US" sz="1600" dirty="0" err="1" smtClean="0"/>
              <a:t>Zambrano</a:t>
            </a:r>
            <a:r>
              <a:rPr lang="en-US" sz="1600" dirty="0" smtClean="0"/>
              <a:t>		</a:t>
            </a:r>
            <a:r>
              <a:rPr lang="en-US" sz="1100" dirty="0" smtClean="0"/>
              <a:t>(director, Manchester Eye Bank)</a:t>
            </a:r>
          </a:p>
          <a:p>
            <a:r>
              <a:rPr lang="en-US" sz="1600" dirty="0"/>
              <a:t>Prof. Graeme Black	</a:t>
            </a:r>
            <a:r>
              <a:rPr lang="en-US" sz="1600" dirty="0" smtClean="0"/>
              <a:t>	</a:t>
            </a:r>
            <a:r>
              <a:rPr lang="en-US" sz="1100" dirty="0" smtClean="0"/>
              <a:t>(director, Centre </a:t>
            </a:r>
            <a:r>
              <a:rPr lang="en-US" sz="1100" dirty="0"/>
              <a:t>for Genomic </a:t>
            </a:r>
            <a:r>
              <a:rPr lang="en-US" sz="1100" dirty="0" smtClean="0"/>
              <a:t>Medicine)</a:t>
            </a:r>
          </a:p>
          <a:p>
            <a:r>
              <a:rPr lang="en-US" sz="1600" dirty="0" smtClean="0"/>
              <a:t>Prof. Tony Day			</a:t>
            </a:r>
            <a:r>
              <a:rPr lang="en-US" sz="1100" dirty="0" smtClean="0"/>
              <a:t>(Manchester, UK)</a:t>
            </a:r>
          </a:p>
          <a:p>
            <a:r>
              <a:rPr lang="en-US" sz="1600" dirty="0" err="1" smtClean="0"/>
              <a:t>Christoph</a:t>
            </a:r>
            <a:r>
              <a:rPr lang="en-US" sz="1600" dirty="0" smtClean="0"/>
              <a:t> Schmidt		</a:t>
            </a:r>
            <a:r>
              <a:rPr lang="en-US" sz="1100" dirty="0" smtClean="0"/>
              <a:t>(Ulm, Germany)</a:t>
            </a:r>
          </a:p>
          <a:p>
            <a:r>
              <a:rPr lang="en-US" sz="1600" dirty="0" smtClean="0"/>
              <a:t>Paul Morgan			</a:t>
            </a:r>
            <a:r>
              <a:rPr lang="en-US" sz="1100" dirty="0" smtClean="0"/>
              <a:t>(Cardiff, </a:t>
            </a:r>
            <a:r>
              <a:rPr lang="en-US" sz="1100" dirty="0"/>
              <a:t>UK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pic>
        <p:nvPicPr>
          <p:cNvPr id="3" name="Picture 2" descr="FFS LOGO 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4" y="5685120"/>
            <a:ext cx="1297369" cy="11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Bruch’s membrane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181863" y="2025007"/>
            <a:ext cx="8734642" cy="8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Bruch’s membrane is an acellular extracellular matrix (ECM) that supports the retinal pigment epithelium (RPE) cells, and subsequently the neurosensory retina.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867" y="4074584"/>
            <a:ext cx="9040940" cy="2853111"/>
            <a:chOff x="13867" y="4074584"/>
            <a:chExt cx="9040940" cy="2853111"/>
          </a:xfrm>
        </p:grpSpPr>
        <p:pic>
          <p:nvPicPr>
            <p:cNvPr id="21" name="Picture 20" descr="eye anatomy.t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63" y="4074584"/>
              <a:ext cx="8872944" cy="25761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3867" y="6650696"/>
              <a:ext cx="6192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Clark and Bishop (2015) </a:t>
              </a:r>
              <a:r>
                <a:rPr lang="en-US" sz="12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J. </a:t>
              </a:r>
              <a:r>
                <a:rPr lang="en-US" sz="1200" i="1" dirty="0" err="1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r>
                <a:rPr lang="en-US" sz="1200" i="1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lin</a:t>
              </a:r>
              <a:r>
                <a:rPr lang="en-US" sz="12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. Med. </a:t>
              </a:r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, 18-31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181863" y="3062233"/>
            <a:ext cx="8734642" cy="8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Bruch’s membrane helps filter nutrients from the choroid that help nourish the RPC cells, but also helps keep out unwanted material/cells.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Enrichment of Bruch’s membrane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3867" y="6650696"/>
            <a:ext cx="339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McHarg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S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J. Vis. Exp.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In press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5625" y="3521582"/>
            <a:ext cx="8272749" cy="2835604"/>
            <a:chOff x="849586" y="2848741"/>
            <a:chExt cx="8272749" cy="2835604"/>
          </a:xfrm>
        </p:grpSpPr>
        <p:sp>
          <p:nvSpPr>
            <p:cNvPr id="6" name="Rectangle 5"/>
            <p:cNvSpPr/>
            <p:nvPr/>
          </p:nvSpPr>
          <p:spPr>
            <a:xfrm>
              <a:off x="849586" y="2848741"/>
              <a:ext cx="8270295" cy="283560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Shot 2015-06-23 at 11.53.07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736" y="3293134"/>
              <a:ext cx="6868075" cy="1896054"/>
            </a:xfrm>
            <a:prstGeom prst="rect">
              <a:avLst/>
            </a:prstGeom>
          </p:spPr>
        </p:pic>
        <p:pic>
          <p:nvPicPr>
            <p:cNvPr id="5" name="Picture 4" descr="Screen Shot 2015-06-23 at 11.54.51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1295" y="2917385"/>
              <a:ext cx="1131040" cy="2689189"/>
            </a:xfrm>
            <a:prstGeom prst="rect">
              <a:avLst/>
            </a:prstGeom>
          </p:spPr>
        </p:pic>
      </p:grpSp>
      <p:sp>
        <p:nvSpPr>
          <p:cNvPr id="13" name="Rectangle 10"/>
          <p:cNvSpPr txBox="1">
            <a:spLocks noChangeArrowheads="1"/>
          </p:cNvSpPr>
          <p:nvPr/>
        </p:nvSpPr>
        <p:spPr>
          <a:xfrm>
            <a:off x="181863" y="2195513"/>
            <a:ext cx="8734642" cy="387231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Publishing detailed method of how to enrich Bruch’s membrane</a:t>
            </a:r>
            <a:endParaRPr lang="en-US" sz="1800" dirty="0"/>
          </a:p>
        </p:txBody>
      </p:sp>
      <p:sp>
        <p:nvSpPr>
          <p:cNvPr id="14" name="Rectangle 10"/>
          <p:cNvSpPr txBox="1">
            <a:spLocks noChangeArrowheads="1"/>
          </p:cNvSpPr>
          <p:nvPr/>
        </p:nvSpPr>
        <p:spPr>
          <a:xfrm>
            <a:off x="181863" y="2819842"/>
            <a:ext cx="8734642" cy="387231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Can remove RPE, choroid and contaminating blood proteins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233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82494" y="2025007"/>
            <a:ext cx="4211609" cy="4780045"/>
            <a:chOff x="4882494" y="2025007"/>
            <a:chExt cx="4211609" cy="4780045"/>
          </a:xfrm>
        </p:grpSpPr>
        <p:pic>
          <p:nvPicPr>
            <p:cNvPr id="3" name="Picture 2" descr="figure 1.jpe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7066" y="2025007"/>
              <a:ext cx="3885762" cy="4771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61331" y="5043326"/>
              <a:ext cx="986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Healthy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48271" y="5028474"/>
              <a:ext cx="1420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Early AMD (drusen)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08875" y="6528053"/>
              <a:ext cx="15852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Geographic atrophy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82494" y="6528053"/>
              <a:ext cx="2264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Choroidal Neovascularisation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Age-related macular degeneration (AMD)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181863" y="2025007"/>
            <a:ext cx="4329657" cy="8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Largest cause of blindness in developed world. ~50 million people affected worldwide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6595847"/>
            <a:ext cx="5167066" cy="3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 2" charset="0"/>
              <a:buNone/>
            </a:pP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Black and Clark (2015) </a:t>
            </a:r>
            <a:r>
              <a:rPr lang="en-GB" sz="1200" i="1" dirty="0" smtClean="0">
                <a:solidFill>
                  <a:schemeClr val="bg1"/>
                </a:solidFill>
                <a:latin typeface="Arial"/>
                <a:cs typeface="Arial"/>
              </a:rPr>
              <a:t>Genet. Med. 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online 28</a:t>
            </a:r>
            <a:r>
              <a:rPr lang="en-GB" sz="120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 May</a:t>
            </a:r>
            <a:r>
              <a:rPr lang="en-GB" sz="12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GB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181863" y="4019523"/>
            <a:ext cx="4329657" cy="10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Progressive destruction of the retina, preceded by hallmark lesions (drusen), leading to central vision loss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181863" y="3041687"/>
            <a:ext cx="4329657" cy="79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Occurs around 50 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Arial"/>
              </a:rPr>
              <a:t>y.o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. - Incidence will only ever increase 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burgeoning elderly population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181863" y="6089200"/>
            <a:ext cx="4329657" cy="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No effective treatments for ‘dry’ AMD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181863" y="5293999"/>
            <a:ext cx="4329657" cy="6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Anti-VEGF treatment for ‘wet’ AMD, only halts damage already suffered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51860" y="1950764"/>
            <a:ext cx="2672876" cy="4924516"/>
            <a:chOff x="4285271" y="1933484"/>
            <a:chExt cx="2672876" cy="4924516"/>
          </a:xfrm>
        </p:grpSpPr>
        <p:sp>
          <p:nvSpPr>
            <p:cNvPr id="20" name="Rectangle 19"/>
            <p:cNvSpPr/>
            <p:nvPr/>
          </p:nvSpPr>
          <p:spPr>
            <a:xfrm>
              <a:off x="4285271" y="1933484"/>
              <a:ext cx="2672876" cy="4924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MD image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6659" y="2025006"/>
              <a:ext cx="2530100" cy="4780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60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9" grpId="1"/>
      <p:bldP spid="10" grpId="0"/>
      <p:bldP spid="10" grpId="1"/>
      <p:bldP spid="11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Complement and Bruch’s membrane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181863" y="2020529"/>
            <a:ext cx="8962137" cy="127421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Bruch’s membrane is one of only two ‘basement membrane’ ECM directly in contact with the body’s blood flow, without prior contact with cell barriers or tight junctions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The other is the glomeruli basement membrane (GBM) in the kidney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8150" y="3197623"/>
            <a:ext cx="7481874" cy="3590009"/>
            <a:chOff x="678150" y="3197623"/>
            <a:chExt cx="7481874" cy="3590009"/>
          </a:xfrm>
        </p:grpSpPr>
        <p:sp>
          <p:nvSpPr>
            <p:cNvPr id="11" name="Rectangle 10"/>
            <p:cNvSpPr/>
            <p:nvPr/>
          </p:nvSpPr>
          <p:spPr>
            <a:xfrm>
              <a:off x="678150" y="3197623"/>
              <a:ext cx="7481874" cy="3590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20xM12107C,Ab1in10,combine(200)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309" y="3603884"/>
              <a:ext cx="3287404" cy="3005988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928309" y="4798883"/>
              <a:ext cx="13723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Bruch’s membrane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8309" y="4401346"/>
              <a:ext cx="702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RPE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8309" y="5786891"/>
              <a:ext cx="10663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Choroid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Picture 15" descr="40x OX23 kidney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546" y="3603884"/>
              <a:ext cx="3213759" cy="300598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20546" y="6309170"/>
              <a:ext cx="2535890" cy="327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Bowman’s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capsule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1774" y="4243457"/>
              <a:ext cx="1267945" cy="327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Glomeruli</a:t>
              </a:r>
              <a:endParaRPr lang="en-US" sz="1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309" y="3220069"/>
              <a:ext cx="3278036" cy="386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Arial"/>
                  <a:cs typeface="Arial"/>
                </a:rPr>
                <a:t>Eye - macula</a:t>
              </a:r>
              <a:endParaRPr lang="en-US" sz="2000" i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0546" y="3220069"/>
              <a:ext cx="3278036" cy="386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Arial"/>
                  <a:cs typeface="Arial"/>
                </a:rPr>
                <a:t>Kidney - glomeruli</a:t>
              </a:r>
              <a:endParaRPr lang="en-US" sz="2000" i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84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/>
              <a:t>AMD – risk factors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2" y="2195514"/>
            <a:ext cx="8962137" cy="51827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Risk factors include environment (</a:t>
            </a:r>
            <a:r>
              <a:rPr lang="en-US" sz="1800" i="1" dirty="0" smtClean="0"/>
              <a:t>i.e. </a:t>
            </a:r>
            <a:r>
              <a:rPr lang="en-US" sz="1800" dirty="0" smtClean="0"/>
              <a:t>diet, smoking) but is essentially a genetically-driven disease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357913" y="2727161"/>
            <a:ext cx="4428174" cy="4037263"/>
            <a:chOff x="2165684" y="2820737"/>
            <a:chExt cx="4428174" cy="4037263"/>
          </a:xfrm>
        </p:grpSpPr>
        <p:sp>
          <p:nvSpPr>
            <p:cNvPr id="7" name="Rectangle 6"/>
            <p:cNvSpPr/>
            <p:nvPr/>
          </p:nvSpPr>
          <p:spPr>
            <a:xfrm>
              <a:off x="2165684" y="2820737"/>
              <a:ext cx="4428174" cy="4037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9394954"/>
                </p:ext>
              </p:extLst>
            </p:nvPr>
          </p:nvGraphicFramePr>
          <p:xfrm>
            <a:off x="2240506" y="3048000"/>
            <a:ext cx="4313247" cy="3596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Document" r:id="rId3" imgW="5270500" imgH="4394200" progId="Word.Document.12">
                    <p:embed/>
                  </p:oleObj>
                </mc:Choice>
                <mc:Fallback>
                  <p:oleObj name="Document" r:id="rId3" imgW="5270500" imgH="4394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40506" y="3048000"/>
                          <a:ext cx="4313247" cy="35961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1430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Alternative pathway of complement activation</a:t>
            </a:r>
            <a:endParaRPr lang="en-US" i="1" dirty="0"/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Figure 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72" y="2024549"/>
            <a:ext cx="7216656" cy="4655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67" y="6650696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McHarg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S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. (2015)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Mol. </a:t>
            </a:r>
            <a:r>
              <a:rPr lang="en-US" sz="1200" i="1" dirty="0" err="1" smtClean="0">
                <a:solidFill>
                  <a:srgbClr val="FFFFFF"/>
                </a:solidFill>
                <a:latin typeface="Arial"/>
                <a:cs typeface="Arial"/>
              </a:rPr>
              <a:t>Immunol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67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, 43-50.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21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The alternative pathway of complement</a:t>
            </a:r>
            <a:endParaRPr lang="en-US" i="1" dirty="0"/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4710058" y="2108303"/>
            <a:ext cx="4366879" cy="4558015"/>
            <a:chOff x="4710058" y="2108303"/>
            <a:chExt cx="4366879" cy="4558015"/>
          </a:xfrm>
        </p:grpSpPr>
        <p:sp>
          <p:nvSpPr>
            <p:cNvPr id="77" name="AutoShape 70"/>
            <p:cNvSpPr>
              <a:spLocks noChangeArrowheads="1"/>
            </p:cNvSpPr>
            <p:nvPr/>
          </p:nvSpPr>
          <p:spPr bwMode="auto">
            <a:xfrm rot="20460000">
              <a:off x="4731956" y="4351821"/>
              <a:ext cx="2249607" cy="711044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AutoShape 96"/>
            <p:cNvSpPr>
              <a:spLocks noChangeArrowheads="1"/>
            </p:cNvSpPr>
            <p:nvPr/>
          </p:nvSpPr>
          <p:spPr bwMode="auto">
            <a:xfrm rot="20460000">
              <a:off x="4764598" y="5496205"/>
              <a:ext cx="2246887" cy="711044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AutoShape 123"/>
            <p:cNvSpPr>
              <a:spLocks noChangeArrowheads="1"/>
            </p:cNvSpPr>
            <p:nvPr/>
          </p:nvSpPr>
          <p:spPr bwMode="auto">
            <a:xfrm rot="20460000">
              <a:off x="4731956" y="2929733"/>
              <a:ext cx="2249607" cy="711044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1"/>
            <p:cNvSpPr>
              <a:spLocks noChangeArrowheads="1"/>
            </p:cNvSpPr>
            <p:nvPr/>
          </p:nvSpPr>
          <p:spPr bwMode="auto">
            <a:xfrm rot="4680000">
              <a:off x="5833550" y="4078836"/>
              <a:ext cx="302117" cy="202655"/>
            </a:xfrm>
            <a:prstGeom prst="ellipse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2"/>
            <p:cNvSpPr>
              <a:spLocks noChangeArrowheads="1"/>
            </p:cNvSpPr>
            <p:nvPr/>
          </p:nvSpPr>
          <p:spPr bwMode="auto">
            <a:xfrm rot="2760000">
              <a:off x="6000404" y="4013181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73"/>
            <p:cNvSpPr>
              <a:spLocks noChangeArrowheads="1"/>
            </p:cNvSpPr>
            <p:nvPr/>
          </p:nvSpPr>
          <p:spPr bwMode="auto">
            <a:xfrm>
              <a:off x="6161422" y="4135151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74"/>
            <p:cNvSpPr>
              <a:spLocks noChangeArrowheads="1"/>
            </p:cNvSpPr>
            <p:nvPr/>
          </p:nvSpPr>
          <p:spPr bwMode="auto">
            <a:xfrm rot="20160000">
              <a:off x="6358637" y="4121419"/>
              <a:ext cx="103368" cy="56457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75"/>
            <p:cNvSpPr>
              <a:spLocks noChangeArrowheads="1"/>
            </p:cNvSpPr>
            <p:nvPr/>
          </p:nvSpPr>
          <p:spPr bwMode="auto">
            <a:xfrm>
              <a:off x="6263430" y="4135151"/>
              <a:ext cx="102007" cy="54930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76"/>
            <p:cNvSpPr>
              <a:spLocks noChangeArrowheads="1"/>
            </p:cNvSpPr>
            <p:nvPr/>
          </p:nvSpPr>
          <p:spPr bwMode="auto">
            <a:xfrm>
              <a:off x="5905723" y="3971886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77"/>
            <p:cNvSpPr>
              <a:spLocks noChangeArrowheads="1"/>
            </p:cNvSpPr>
            <p:nvPr/>
          </p:nvSpPr>
          <p:spPr bwMode="auto">
            <a:xfrm rot="18000000">
              <a:off x="5818150" y="4020810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78"/>
            <p:cNvSpPr>
              <a:spLocks noChangeArrowheads="1"/>
            </p:cNvSpPr>
            <p:nvPr/>
          </p:nvSpPr>
          <p:spPr bwMode="auto">
            <a:xfrm rot="16140000">
              <a:off x="5795112" y="4129062"/>
              <a:ext cx="108336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79"/>
            <p:cNvSpPr>
              <a:spLocks noChangeArrowheads="1"/>
            </p:cNvSpPr>
            <p:nvPr/>
          </p:nvSpPr>
          <p:spPr bwMode="auto">
            <a:xfrm rot="3180000">
              <a:off x="6068409" y="4093968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0"/>
            <p:cNvSpPr>
              <a:spLocks noChangeArrowheads="1"/>
            </p:cNvSpPr>
            <p:nvPr/>
          </p:nvSpPr>
          <p:spPr bwMode="auto">
            <a:xfrm rot="17100000">
              <a:off x="6438273" y="3945961"/>
              <a:ext cx="111387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1"/>
            <p:cNvSpPr>
              <a:spLocks noChangeArrowheads="1"/>
            </p:cNvSpPr>
            <p:nvPr/>
          </p:nvSpPr>
          <p:spPr bwMode="auto">
            <a:xfrm rot="17820000">
              <a:off x="6412598" y="4048276"/>
              <a:ext cx="108336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2"/>
            <p:cNvSpPr>
              <a:spLocks noChangeArrowheads="1"/>
            </p:cNvSpPr>
            <p:nvPr/>
          </p:nvSpPr>
          <p:spPr bwMode="auto">
            <a:xfrm rot="1560000">
              <a:off x="6712263" y="3755216"/>
              <a:ext cx="103368" cy="53405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83"/>
            <p:cNvSpPr>
              <a:spLocks noChangeArrowheads="1"/>
            </p:cNvSpPr>
            <p:nvPr/>
          </p:nvSpPr>
          <p:spPr bwMode="auto">
            <a:xfrm rot="9300000">
              <a:off x="6698662" y="3913904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84"/>
            <p:cNvSpPr>
              <a:spLocks noChangeArrowheads="1"/>
            </p:cNvSpPr>
            <p:nvPr/>
          </p:nvSpPr>
          <p:spPr bwMode="auto">
            <a:xfrm rot="3000000">
              <a:off x="6650532" y="4083370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85"/>
            <p:cNvSpPr>
              <a:spLocks noChangeArrowheads="1"/>
            </p:cNvSpPr>
            <p:nvPr/>
          </p:nvSpPr>
          <p:spPr bwMode="auto">
            <a:xfrm rot="6060000">
              <a:off x="6626050" y="3985633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86"/>
            <p:cNvSpPr>
              <a:spLocks noChangeArrowheads="1"/>
            </p:cNvSpPr>
            <p:nvPr/>
          </p:nvSpPr>
          <p:spPr bwMode="auto">
            <a:xfrm>
              <a:off x="6622497" y="3721647"/>
              <a:ext cx="10064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87"/>
            <p:cNvSpPr>
              <a:spLocks noChangeArrowheads="1"/>
            </p:cNvSpPr>
            <p:nvPr/>
          </p:nvSpPr>
          <p:spPr bwMode="auto">
            <a:xfrm rot="17280000">
              <a:off x="6469639" y="3842286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88"/>
            <p:cNvSpPr>
              <a:spLocks noChangeArrowheads="1"/>
            </p:cNvSpPr>
            <p:nvPr/>
          </p:nvSpPr>
          <p:spPr bwMode="auto">
            <a:xfrm rot="19920000">
              <a:off x="6534090" y="3761319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89"/>
            <p:cNvSpPr>
              <a:spLocks noChangeArrowheads="1"/>
            </p:cNvSpPr>
            <p:nvPr/>
          </p:nvSpPr>
          <p:spPr bwMode="auto">
            <a:xfrm rot="5940000">
              <a:off x="6755260" y="3839234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0"/>
            <p:cNvSpPr>
              <a:spLocks noChangeArrowheads="1"/>
            </p:cNvSpPr>
            <p:nvPr/>
          </p:nvSpPr>
          <p:spPr bwMode="auto">
            <a:xfrm rot="2220000">
              <a:off x="6734025" y="4150409"/>
              <a:ext cx="10064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AutoShape 91"/>
            <p:cNvSpPr>
              <a:spLocks noChangeArrowheads="1"/>
            </p:cNvSpPr>
            <p:nvPr/>
          </p:nvSpPr>
          <p:spPr bwMode="auto">
            <a:xfrm rot="3960000">
              <a:off x="5607154" y="3496173"/>
              <a:ext cx="163266" cy="356347"/>
            </a:xfrm>
            <a:prstGeom prst="can">
              <a:avLst>
                <a:gd name="adj" fmla="val 61215"/>
              </a:avLst>
            </a:prstGeom>
            <a:gradFill rotWithShape="0">
              <a:gsLst>
                <a:gs pos="0">
                  <a:srgbClr val="6D7541"/>
                </a:gs>
                <a:gs pos="100000">
                  <a:srgbClr val="EEFF8E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Text Box 92"/>
            <p:cNvSpPr txBox="1">
              <a:spLocks noChangeArrowheads="1"/>
            </p:cNvSpPr>
            <p:nvPr/>
          </p:nvSpPr>
          <p:spPr bwMode="auto">
            <a:xfrm>
              <a:off x="5530666" y="3589977"/>
              <a:ext cx="306022" cy="19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FI</a:t>
              </a:r>
            </a:p>
          </p:txBody>
        </p:sp>
        <p:sp>
          <p:nvSpPr>
            <p:cNvPr id="102" name="Text Box 93"/>
            <p:cNvSpPr txBox="1">
              <a:spLocks noChangeArrowheads="1"/>
            </p:cNvSpPr>
            <p:nvPr/>
          </p:nvSpPr>
          <p:spPr bwMode="auto">
            <a:xfrm>
              <a:off x="5823176" y="4101582"/>
              <a:ext cx="342325" cy="20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C3b</a:t>
              </a:r>
            </a:p>
          </p:txBody>
        </p:sp>
        <p:pic>
          <p:nvPicPr>
            <p:cNvPr id="103" name="Picture 9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920" y="4321304"/>
              <a:ext cx="255699" cy="19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0902" t="17720" r="22319" b="2095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4" name="AutoShape 95"/>
            <p:cNvSpPr>
              <a:spLocks noChangeArrowheads="1"/>
            </p:cNvSpPr>
            <p:nvPr/>
          </p:nvSpPr>
          <p:spPr bwMode="auto">
            <a:xfrm rot="13680000">
              <a:off x="5738821" y="3830411"/>
              <a:ext cx="218196" cy="57124"/>
            </a:xfrm>
            <a:prstGeom prst="leftArrow">
              <a:avLst>
                <a:gd name="adj1" fmla="val 50000"/>
                <a:gd name="adj2" fmla="val 85119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 rot="4680000">
              <a:off x="5864749" y="5218725"/>
              <a:ext cx="303644" cy="204015"/>
            </a:xfrm>
            <a:prstGeom prst="ellipse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 rot="6960000">
              <a:off x="6158175" y="5113233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99"/>
            <p:cNvSpPr>
              <a:spLocks noChangeArrowheads="1"/>
            </p:cNvSpPr>
            <p:nvPr/>
          </p:nvSpPr>
          <p:spPr bwMode="auto">
            <a:xfrm>
              <a:off x="6194064" y="5278010"/>
              <a:ext cx="10064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 rot="20160000">
              <a:off x="6389919" y="5265803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6294712" y="5278010"/>
              <a:ext cx="102007" cy="54930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 rot="7500000">
              <a:off x="6208582" y="5011001"/>
              <a:ext cx="108336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 rot="3000000">
              <a:off x="6209859" y="4913430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 rot="18660000">
              <a:off x="6126893" y="4905801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 rot="5640000">
              <a:off x="6129697" y="5218599"/>
              <a:ext cx="108336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 rot="17100000">
              <a:off x="6470999" y="5085768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 rot="17820000">
              <a:off x="6445157" y="5189608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 rot="1560000">
              <a:off x="6744906" y="4896548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09"/>
            <p:cNvSpPr>
              <a:spLocks noChangeArrowheads="1"/>
            </p:cNvSpPr>
            <p:nvPr/>
          </p:nvSpPr>
          <p:spPr bwMode="auto">
            <a:xfrm rot="9300000">
              <a:off x="6728585" y="5056762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0"/>
            <p:cNvSpPr>
              <a:spLocks noChangeArrowheads="1"/>
            </p:cNvSpPr>
            <p:nvPr/>
          </p:nvSpPr>
          <p:spPr bwMode="auto">
            <a:xfrm rot="3000000">
              <a:off x="6681815" y="5224702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1"/>
            <p:cNvSpPr>
              <a:spLocks noChangeArrowheads="1"/>
            </p:cNvSpPr>
            <p:nvPr/>
          </p:nvSpPr>
          <p:spPr bwMode="auto">
            <a:xfrm rot="6060000">
              <a:off x="6655972" y="5128492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2"/>
            <p:cNvSpPr>
              <a:spLocks noChangeArrowheads="1"/>
            </p:cNvSpPr>
            <p:nvPr/>
          </p:nvSpPr>
          <p:spPr bwMode="auto">
            <a:xfrm>
              <a:off x="6653779" y="4879764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3"/>
            <p:cNvSpPr>
              <a:spLocks noChangeArrowheads="1"/>
            </p:cNvSpPr>
            <p:nvPr/>
          </p:nvSpPr>
          <p:spPr bwMode="auto">
            <a:xfrm rot="17280000">
              <a:off x="6500921" y="4983619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14"/>
            <p:cNvSpPr>
              <a:spLocks noChangeArrowheads="1"/>
            </p:cNvSpPr>
            <p:nvPr/>
          </p:nvSpPr>
          <p:spPr bwMode="auto">
            <a:xfrm rot="19920000">
              <a:off x="6565372" y="4902652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15"/>
            <p:cNvSpPr>
              <a:spLocks noChangeArrowheads="1"/>
            </p:cNvSpPr>
            <p:nvPr/>
          </p:nvSpPr>
          <p:spPr bwMode="auto">
            <a:xfrm rot="5940000">
              <a:off x="6787903" y="4982093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16"/>
            <p:cNvSpPr>
              <a:spLocks noChangeArrowheads="1"/>
            </p:cNvSpPr>
            <p:nvPr/>
          </p:nvSpPr>
          <p:spPr bwMode="auto">
            <a:xfrm rot="2220000">
              <a:off x="6766667" y="5291742"/>
              <a:ext cx="102007" cy="56457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Text Box 117"/>
            <p:cNvSpPr txBox="1">
              <a:spLocks noChangeArrowheads="1"/>
            </p:cNvSpPr>
            <p:nvPr/>
          </p:nvSpPr>
          <p:spPr bwMode="auto">
            <a:xfrm>
              <a:off x="5836688" y="5250155"/>
              <a:ext cx="378108" cy="19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iC3b</a:t>
              </a:r>
            </a:p>
          </p:txBody>
        </p:sp>
        <p:sp>
          <p:nvSpPr>
            <p:cNvPr id="126" name="Oval 118"/>
            <p:cNvSpPr>
              <a:spLocks noChangeArrowheads="1"/>
            </p:cNvSpPr>
            <p:nvPr/>
          </p:nvSpPr>
          <p:spPr bwMode="auto">
            <a:xfrm>
              <a:off x="5862200" y="5084227"/>
              <a:ext cx="152331" cy="219722"/>
            </a:xfrm>
            <a:prstGeom prst="ellipse">
              <a:avLst/>
            </a:prstGeom>
            <a:solidFill>
              <a:srgbClr val="4A0B6A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27" name="Picture 11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562" y="5471792"/>
              <a:ext cx="254338" cy="193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0902" t="17720" r="22319" b="2095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8" name="Oval 120"/>
            <p:cNvSpPr>
              <a:spLocks noChangeArrowheads="1"/>
            </p:cNvSpPr>
            <p:nvPr/>
          </p:nvSpPr>
          <p:spPr bwMode="auto">
            <a:xfrm rot="18960000">
              <a:off x="5746592" y="5097960"/>
              <a:ext cx="303302" cy="186153"/>
            </a:xfrm>
            <a:prstGeom prst="ellipse">
              <a:avLst/>
            </a:prstGeom>
            <a:solidFill>
              <a:srgbClr val="4A0B6A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AutoShape 121"/>
            <p:cNvSpPr>
              <a:spLocks noChangeArrowheads="1"/>
            </p:cNvSpPr>
            <p:nvPr/>
          </p:nvSpPr>
          <p:spPr bwMode="auto">
            <a:xfrm>
              <a:off x="6328715" y="4435743"/>
              <a:ext cx="100647" cy="328057"/>
            </a:xfrm>
            <a:prstGeom prst="downArrow">
              <a:avLst>
                <a:gd name="adj1" fmla="val 50000"/>
                <a:gd name="adj2" fmla="val 72635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Text Box 122"/>
            <p:cNvSpPr txBox="1">
              <a:spLocks noChangeArrowheads="1"/>
            </p:cNvSpPr>
            <p:nvPr/>
          </p:nvSpPr>
          <p:spPr bwMode="auto">
            <a:xfrm>
              <a:off x="7689272" y="3270731"/>
              <a:ext cx="1387665" cy="1274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b="1" dirty="0" smtClean="0">
                  <a:solidFill>
                    <a:srgbClr val="FFFFFF"/>
                  </a:solidFill>
                </a:rPr>
                <a:t>Non-activator (host) </a:t>
              </a:r>
            </a:p>
            <a:p>
              <a:pPr algn="ctr">
                <a:defRPr/>
              </a:pPr>
              <a:r>
                <a:rPr lang="en-US" sz="2000" b="1" dirty="0" smtClean="0">
                  <a:solidFill>
                    <a:srgbClr val="FFFFFF"/>
                  </a:solidFill>
                </a:rPr>
                <a:t>surface</a:t>
              </a:r>
            </a:p>
          </p:txBody>
        </p:sp>
        <p:sp>
          <p:nvSpPr>
            <p:cNvPr id="131" name="Oval 124"/>
            <p:cNvSpPr>
              <a:spLocks noChangeArrowheads="1"/>
            </p:cNvSpPr>
            <p:nvPr/>
          </p:nvSpPr>
          <p:spPr bwMode="auto">
            <a:xfrm rot="4680000">
              <a:off x="5833550" y="2656748"/>
              <a:ext cx="302117" cy="202655"/>
            </a:xfrm>
            <a:prstGeom prst="ellipse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25"/>
            <p:cNvSpPr>
              <a:spLocks noChangeArrowheads="1"/>
            </p:cNvSpPr>
            <p:nvPr/>
          </p:nvSpPr>
          <p:spPr bwMode="auto">
            <a:xfrm rot="6960000">
              <a:off x="6128253" y="2549812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26"/>
            <p:cNvSpPr>
              <a:spLocks noChangeArrowheads="1"/>
            </p:cNvSpPr>
            <p:nvPr/>
          </p:nvSpPr>
          <p:spPr bwMode="auto">
            <a:xfrm>
              <a:off x="6161422" y="2713063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27"/>
            <p:cNvSpPr>
              <a:spLocks noChangeArrowheads="1"/>
            </p:cNvSpPr>
            <p:nvPr/>
          </p:nvSpPr>
          <p:spPr bwMode="auto">
            <a:xfrm rot="20160000">
              <a:off x="6358637" y="2700856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28"/>
            <p:cNvSpPr>
              <a:spLocks noChangeArrowheads="1"/>
            </p:cNvSpPr>
            <p:nvPr/>
          </p:nvSpPr>
          <p:spPr bwMode="auto">
            <a:xfrm>
              <a:off x="6263430" y="2713063"/>
              <a:ext cx="102007" cy="54930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29"/>
            <p:cNvSpPr>
              <a:spLocks noChangeArrowheads="1"/>
            </p:cNvSpPr>
            <p:nvPr/>
          </p:nvSpPr>
          <p:spPr bwMode="auto">
            <a:xfrm rot="7500000">
              <a:off x="6174497" y="2444528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0"/>
            <p:cNvSpPr>
              <a:spLocks noChangeArrowheads="1"/>
            </p:cNvSpPr>
            <p:nvPr/>
          </p:nvSpPr>
          <p:spPr bwMode="auto">
            <a:xfrm rot="3000000">
              <a:off x="6178660" y="2349926"/>
              <a:ext cx="108336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1"/>
            <p:cNvSpPr>
              <a:spLocks noChangeArrowheads="1"/>
            </p:cNvSpPr>
            <p:nvPr/>
          </p:nvSpPr>
          <p:spPr bwMode="auto">
            <a:xfrm rot="18660000">
              <a:off x="6095611" y="2340854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2"/>
            <p:cNvSpPr>
              <a:spLocks noChangeArrowheads="1"/>
            </p:cNvSpPr>
            <p:nvPr/>
          </p:nvSpPr>
          <p:spPr bwMode="auto">
            <a:xfrm rot="5640000">
              <a:off x="6098331" y="2655178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3"/>
            <p:cNvSpPr>
              <a:spLocks noChangeArrowheads="1"/>
            </p:cNvSpPr>
            <p:nvPr/>
          </p:nvSpPr>
          <p:spPr bwMode="auto">
            <a:xfrm rot="17100000">
              <a:off x="6438356" y="2522347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4"/>
            <p:cNvSpPr>
              <a:spLocks noChangeArrowheads="1"/>
            </p:cNvSpPr>
            <p:nvPr/>
          </p:nvSpPr>
          <p:spPr bwMode="auto">
            <a:xfrm rot="17820000">
              <a:off x="6412598" y="2626187"/>
              <a:ext cx="108336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35"/>
            <p:cNvSpPr>
              <a:spLocks noChangeArrowheads="1"/>
            </p:cNvSpPr>
            <p:nvPr/>
          </p:nvSpPr>
          <p:spPr bwMode="auto">
            <a:xfrm rot="1560000">
              <a:off x="6713623" y="2333128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36"/>
            <p:cNvSpPr>
              <a:spLocks noChangeArrowheads="1"/>
            </p:cNvSpPr>
            <p:nvPr/>
          </p:nvSpPr>
          <p:spPr bwMode="auto">
            <a:xfrm rot="9300000">
              <a:off x="6698662" y="2493341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37"/>
            <p:cNvSpPr>
              <a:spLocks noChangeArrowheads="1"/>
            </p:cNvSpPr>
            <p:nvPr/>
          </p:nvSpPr>
          <p:spPr bwMode="auto">
            <a:xfrm rot="3000000">
              <a:off x="6650532" y="2661281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38"/>
            <p:cNvSpPr>
              <a:spLocks noChangeArrowheads="1"/>
            </p:cNvSpPr>
            <p:nvPr/>
          </p:nvSpPr>
          <p:spPr bwMode="auto">
            <a:xfrm rot="6060000">
              <a:off x="6626050" y="2563544"/>
              <a:ext cx="109861" cy="50323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39"/>
            <p:cNvSpPr>
              <a:spLocks noChangeArrowheads="1"/>
            </p:cNvSpPr>
            <p:nvPr/>
          </p:nvSpPr>
          <p:spPr bwMode="auto">
            <a:xfrm>
              <a:off x="6622497" y="2301084"/>
              <a:ext cx="10064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0"/>
            <p:cNvSpPr>
              <a:spLocks noChangeArrowheads="1"/>
            </p:cNvSpPr>
            <p:nvPr/>
          </p:nvSpPr>
          <p:spPr bwMode="auto">
            <a:xfrm rot="17280000">
              <a:off x="6469639" y="2420198"/>
              <a:ext cx="109861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1"/>
            <p:cNvSpPr>
              <a:spLocks noChangeArrowheads="1"/>
            </p:cNvSpPr>
            <p:nvPr/>
          </p:nvSpPr>
          <p:spPr bwMode="auto">
            <a:xfrm rot="19920000">
              <a:off x="6534090" y="2339231"/>
              <a:ext cx="10200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2"/>
            <p:cNvSpPr>
              <a:spLocks noChangeArrowheads="1"/>
            </p:cNvSpPr>
            <p:nvPr/>
          </p:nvSpPr>
          <p:spPr bwMode="auto">
            <a:xfrm rot="5940000">
              <a:off x="6755343" y="2417146"/>
              <a:ext cx="108336" cy="51684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3"/>
            <p:cNvSpPr>
              <a:spLocks noChangeArrowheads="1"/>
            </p:cNvSpPr>
            <p:nvPr/>
          </p:nvSpPr>
          <p:spPr bwMode="auto">
            <a:xfrm>
              <a:off x="6825151" y="2767993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4"/>
            <p:cNvSpPr>
              <a:spLocks noChangeArrowheads="1"/>
            </p:cNvSpPr>
            <p:nvPr/>
          </p:nvSpPr>
          <p:spPr bwMode="auto">
            <a:xfrm rot="2220000">
              <a:off x="6734025" y="2728321"/>
              <a:ext cx="100647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Text Box 145"/>
            <p:cNvSpPr txBox="1">
              <a:spLocks noChangeArrowheads="1"/>
            </p:cNvSpPr>
            <p:nvPr/>
          </p:nvSpPr>
          <p:spPr bwMode="auto">
            <a:xfrm>
              <a:off x="6723144" y="2729847"/>
              <a:ext cx="157772" cy="234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625"/>
                </a:spcBef>
                <a:defRPr/>
              </a:pPr>
              <a:r>
                <a:rPr lang="en-GB" sz="1000" b="1" smtClean="0">
                  <a:solidFill>
                    <a:srgbClr val="FFFFFF"/>
                  </a:solidFill>
                </a:rPr>
                <a:t>-</a:t>
              </a:r>
            </a:p>
          </p:txBody>
        </p:sp>
        <p:sp>
          <p:nvSpPr>
            <p:cNvPr id="153" name="Text Box 146"/>
            <p:cNvSpPr txBox="1">
              <a:spLocks noChangeArrowheads="1"/>
            </p:cNvSpPr>
            <p:nvPr/>
          </p:nvSpPr>
          <p:spPr bwMode="auto">
            <a:xfrm>
              <a:off x="6823792" y="2729847"/>
              <a:ext cx="157772" cy="234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625"/>
                </a:spcBef>
                <a:defRPr/>
              </a:pPr>
              <a:r>
                <a:rPr lang="en-GB" sz="1000" b="1" smtClean="0">
                  <a:solidFill>
                    <a:srgbClr val="FFFFFF"/>
                  </a:solidFill>
                </a:rPr>
                <a:t>-</a:t>
              </a:r>
            </a:p>
          </p:txBody>
        </p:sp>
        <p:sp>
          <p:nvSpPr>
            <p:cNvPr id="154" name="Text Box 147"/>
            <p:cNvSpPr txBox="1">
              <a:spLocks noChangeArrowheads="1"/>
            </p:cNvSpPr>
            <p:nvPr/>
          </p:nvSpPr>
          <p:spPr bwMode="auto">
            <a:xfrm>
              <a:off x="5823176" y="2679494"/>
              <a:ext cx="339607" cy="20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C3b</a:t>
              </a:r>
            </a:p>
          </p:txBody>
        </p:sp>
        <p:pic>
          <p:nvPicPr>
            <p:cNvPr id="155" name="Picture 14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920" y="2906846"/>
              <a:ext cx="255699" cy="195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0902" t="17720" r="22319" b="2095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56" name="Group 149"/>
            <p:cNvGrpSpPr>
              <a:grpSpLocks/>
            </p:cNvGrpSpPr>
            <p:nvPr/>
          </p:nvGrpSpPr>
          <p:grpSpPr bwMode="auto">
            <a:xfrm>
              <a:off x="6323274" y="2783252"/>
              <a:ext cx="189054" cy="108336"/>
              <a:chOff x="3873" y="1424"/>
              <a:chExt cx="139" cy="71"/>
            </a:xfrm>
          </p:grpSpPr>
          <p:sp>
            <p:nvSpPr>
              <p:cNvPr id="203" name="AutoShape 150"/>
              <p:cNvSpPr>
                <a:spLocks noChangeArrowheads="1"/>
              </p:cNvSpPr>
              <p:nvPr/>
            </p:nvSpPr>
            <p:spPr bwMode="auto">
              <a:xfrm>
                <a:off x="3873" y="1424"/>
                <a:ext cx="140" cy="72"/>
              </a:xfrm>
              <a:prstGeom prst="hexagon">
                <a:avLst>
                  <a:gd name="adj" fmla="val 48611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Rectangle 151"/>
              <p:cNvSpPr>
                <a:spLocks noChangeArrowheads="1"/>
              </p:cNvSpPr>
              <p:nvPr/>
            </p:nvSpPr>
            <p:spPr bwMode="auto">
              <a:xfrm>
                <a:off x="3901" y="1450"/>
                <a:ext cx="86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7" name="Group 152"/>
            <p:cNvGrpSpPr>
              <a:grpSpLocks/>
            </p:cNvGrpSpPr>
            <p:nvPr/>
          </p:nvGrpSpPr>
          <p:grpSpPr bwMode="auto">
            <a:xfrm>
              <a:off x="6155982" y="2772571"/>
              <a:ext cx="189054" cy="109861"/>
              <a:chOff x="3750" y="1417"/>
              <a:chExt cx="139" cy="72"/>
            </a:xfrm>
          </p:grpSpPr>
          <p:sp>
            <p:nvSpPr>
              <p:cNvPr id="201" name="AutoShape 153"/>
              <p:cNvSpPr>
                <a:spLocks noChangeArrowheads="1"/>
              </p:cNvSpPr>
              <p:nvPr/>
            </p:nvSpPr>
            <p:spPr bwMode="auto">
              <a:xfrm>
                <a:off x="3750" y="1417"/>
                <a:ext cx="140" cy="73"/>
              </a:xfrm>
              <a:prstGeom prst="hexagon">
                <a:avLst>
                  <a:gd name="adj" fmla="val 47945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Rectangle 154"/>
              <p:cNvSpPr>
                <a:spLocks noChangeArrowheads="1"/>
              </p:cNvSpPr>
              <p:nvPr/>
            </p:nvSpPr>
            <p:spPr bwMode="auto">
              <a:xfrm>
                <a:off x="3778" y="1444"/>
                <a:ext cx="86" cy="2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8" name="Group 155"/>
            <p:cNvGrpSpPr>
              <a:grpSpLocks/>
            </p:cNvGrpSpPr>
            <p:nvPr/>
          </p:nvGrpSpPr>
          <p:grpSpPr bwMode="auto">
            <a:xfrm>
              <a:off x="6861875" y="2824450"/>
              <a:ext cx="190414" cy="108336"/>
              <a:chOff x="4269" y="1451"/>
              <a:chExt cx="140" cy="71"/>
            </a:xfrm>
          </p:grpSpPr>
          <p:sp>
            <p:nvSpPr>
              <p:cNvPr id="199" name="AutoShape 156"/>
              <p:cNvSpPr>
                <a:spLocks noChangeArrowheads="1"/>
              </p:cNvSpPr>
              <p:nvPr/>
            </p:nvSpPr>
            <p:spPr bwMode="auto">
              <a:xfrm>
                <a:off x="4269" y="1451"/>
                <a:ext cx="141" cy="72"/>
              </a:xfrm>
              <a:prstGeom prst="hexagon">
                <a:avLst>
                  <a:gd name="adj" fmla="val 4895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Rectangle 157"/>
              <p:cNvSpPr>
                <a:spLocks noChangeArrowheads="1"/>
              </p:cNvSpPr>
              <p:nvPr/>
            </p:nvSpPr>
            <p:spPr bwMode="auto">
              <a:xfrm>
                <a:off x="4297" y="1477"/>
                <a:ext cx="87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9" name="Group 158"/>
            <p:cNvGrpSpPr>
              <a:grpSpLocks/>
            </p:cNvGrpSpPr>
            <p:nvPr/>
          </p:nvGrpSpPr>
          <p:grpSpPr bwMode="auto">
            <a:xfrm>
              <a:off x="6686421" y="2798510"/>
              <a:ext cx="190414" cy="108336"/>
              <a:chOff x="4140" y="1434"/>
              <a:chExt cx="140" cy="71"/>
            </a:xfrm>
          </p:grpSpPr>
          <p:sp>
            <p:nvSpPr>
              <p:cNvPr id="197" name="AutoShape 159"/>
              <p:cNvSpPr>
                <a:spLocks noChangeArrowheads="1"/>
              </p:cNvSpPr>
              <p:nvPr/>
            </p:nvSpPr>
            <p:spPr bwMode="auto">
              <a:xfrm>
                <a:off x="4140" y="1434"/>
                <a:ext cx="141" cy="72"/>
              </a:xfrm>
              <a:prstGeom prst="hexagon">
                <a:avLst>
                  <a:gd name="adj" fmla="val 4895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8" name="Rectangle 160"/>
              <p:cNvSpPr>
                <a:spLocks noChangeArrowheads="1"/>
              </p:cNvSpPr>
              <p:nvPr/>
            </p:nvSpPr>
            <p:spPr bwMode="auto">
              <a:xfrm>
                <a:off x="4168" y="1460"/>
                <a:ext cx="87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" name="Group 161"/>
            <p:cNvGrpSpPr>
              <a:grpSpLocks/>
            </p:cNvGrpSpPr>
            <p:nvPr/>
          </p:nvGrpSpPr>
          <p:grpSpPr bwMode="auto">
            <a:xfrm>
              <a:off x="6305593" y="4190081"/>
              <a:ext cx="190414" cy="108336"/>
              <a:chOff x="3860" y="2346"/>
              <a:chExt cx="140" cy="71"/>
            </a:xfrm>
          </p:grpSpPr>
          <p:sp>
            <p:nvSpPr>
              <p:cNvPr id="195" name="AutoShape 162"/>
              <p:cNvSpPr>
                <a:spLocks noChangeArrowheads="1"/>
              </p:cNvSpPr>
              <p:nvPr/>
            </p:nvSpPr>
            <p:spPr bwMode="auto">
              <a:xfrm>
                <a:off x="3860" y="2346"/>
                <a:ext cx="141" cy="72"/>
              </a:xfrm>
              <a:prstGeom prst="hexagon">
                <a:avLst>
                  <a:gd name="adj" fmla="val 4895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Rectangle 163"/>
              <p:cNvSpPr>
                <a:spLocks noChangeArrowheads="1"/>
              </p:cNvSpPr>
              <p:nvPr/>
            </p:nvSpPr>
            <p:spPr bwMode="auto">
              <a:xfrm>
                <a:off x="3888" y="2372"/>
                <a:ext cx="86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1" name="Group 164"/>
            <p:cNvGrpSpPr>
              <a:grpSpLocks/>
            </p:cNvGrpSpPr>
            <p:nvPr/>
          </p:nvGrpSpPr>
          <p:grpSpPr bwMode="auto">
            <a:xfrm>
              <a:off x="6138301" y="4188556"/>
              <a:ext cx="189054" cy="109861"/>
              <a:chOff x="3737" y="2345"/>
              <a:chExt cx="139" cy="72"/>
            </a:xfrm>
          </p:grpSpPr>
          <p:sp>
            <p:nvSpPr>
              <p:cNvPr id="193" name="AutoShape 165"/>
              <p:cNvSpPr>
                <a:spLocks noChangeArrowheads="1"/>
              </p:cNvSpPr>
              <p:nvPr/>
            </p:nvSpPr>
            <p:spPr bwMode="auto">
              <a:xfrm>
                <a:off x="3737" y="2345"/>
                <a:ext cx="140" cy="73"/>
              </a:xfrm>
              <a:prstGeom prst="hexagon">
                <a:avLst>
                  <a:gd name="adj" fmla="val 47945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Rectangle 166"/>
              <p:cNvSpPr>
                <a:spLocks noChangeArrowheads="1"/>
              </p:cNvSpPr>
              <p:nvPr/>
            </p:nvSpPr>
            <p:spPr bwMode="auto">
              <a:xfrm>
                <a:off x="3765" y="2372"/>
                <a:ext cx="86" cy="2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2" name="Group 167"/>
            <p:cNvGrpSpPr>
              <a:grpSpLocks/>
            </p:cNvGrpSpPr>
            <p:nvPr/>
          </p:nvGrpSpPr>
          <p:grpSpPr bwMode="auto">
            <a:xfrm>
              <a:off x="6844193" y="4222125"/>
              <a:ext cx="190414" cy="109861"/>
              <a:chOff x="4256" y="2367"/>
              <a:chExt cx="140" cy="72"/>
            </a:xfrm>
          </p:grpSpPr>
          <p:sp>
            <p:nvSpPr>
              <p:cNvPr id="191" name="AutoShape 168"/>
              <p:cNvSpPr>
                <a:spLocks noChangeArrowheads="1"/>
              </p:cNvSpPr>
              <p:nvPr/>
            </p:nvSpPr>
            <p:spPr bwMode="auto">
              <a:xfrm>
                <a:off x="4256" y="2367"/>
                <a:ext cx="141" cy="73"/>
              </a:xfrm>
              <a:prstGeom prst="hexagon">
                <a:avLst>
                  <a:gd name="adj" fmla="val 4828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Rectangle 169"/>
              <p:cNvSpPr>
                <a:spLocks noChangeArrowheads="1"/>
              </p:cNvSpPr>
              <p:nvPr/>
            </p:nvSpPr>
            <p:spPr bwMode="auto">
              <a:xfrm>
                <a:off x="4284" y="2394"/>
                <a:ext cx="87" cy="2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" name="Group 170"/>
            <p:cNvGrpSpPr>
              <a:grpSpLocks/>
            </p:cNvGrpSpPr>
            <p:nvPr/>
          </p:nvGrpSpPr>
          <p:grpSpPr bwMode="auto">
            <a:xfrm>
              <a:off x="6676901" y="4220598"/>
              <a:ext cx="190414" cy="109861"/>
              <a:chOff x="4133" y="2366"/>
              <a:chExt cx="140" cy="72"/>
            </a:xfrm>
          </p:grpSpPr>
          <p:sp>
            <p:nvSpPr>
              <p:cNvPr id="189" name="AutoShape 171"/>
              <p:cNvSpPr>
                <a:spLocks noChangeArrowheads="1"/>
              </p:cNvSpPr>
              <p:nvPr/>
            </p:nvSpPr>
            <p:spPr bwMode="auto">
              <a:xfrm>
                <a:off x="4133" y="2366"/>
                <a:ext cx="141" cy="73"/>
              </a:xfrm>
              <a:prstGeom prst="hexagon">
                <a:avLst>
                  <a:gd name="adj" fmla="val 4828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Rectangle 172"/>
              <p:cNvSpPr>
                <a:spLocks noChangeArrowheads="1"/>
              </p:cNvSpPr>
              <p:nvPr/>
            </p:nvSpPr>
            <p:spPr bwMode="auto">
              <a:xfrm>
                <a:off x="4161" y="2393"/>
                <a:ext cx="87" cy="2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4" name="Group 173"/>
            <p:cNvGrpSpPr>
              <a:grpSpLocks/>
            </p:cNvGrpSpPr>
            <p:nvPr/>
          </p:nvGrpSpPr>
          <p:grpSpPr bwMode="auto">
            <a:xfrm>
              <a:off x="6328715" y="5331414"/>
              <a:ext cx="189054" cy="108336"/>
              <a:chOff x="3877" y="3094"/>
              <a:chExt cx="139" cy="71"/>
            </a:xfrm>
          </p:grpSpPr>
          <p:sp>
            <p:nvSpPr>
              <p:cNvPr id="187" name="AutoShape 174"/>
              <p:cNvSpPr>
                <a:spLocks noChangeArrowheads="1"/>
              </p:cNvSpPr>
              <p:nvPr/>
            </p:nvSpPr>
            <p:spPr bwMode="auto">
              <a:xfrm>
                <a:off x="3877" y="3094"/>
                <a:ext cx="140" cy="72"/>
              </a:xfrm>
              <a:prstGeom prst="hexagon">
                <a:avLst>
                  <a:gd name="adj" fmla="val 48611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Rectangle 175"/>
              <p:cNvSpPr>
                <a:spLocks noChangeArrowheads="1"/>
              </p:cNvSpPr>
              <p:nvPr/>
            </p:nvSpPr>
            <p:spPr bwMode="auto">
              <a:xfrm>
                <a:off x="3905" y="3120"/>
                <a:ext cx="86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5" name="Group 176"/>
            <p:cNvGrpSpPr>
              <a:grpSpLocks/>
            </p:cNvGrpSpPr>
            <p:nvPr/>
          </p:nvGrpSpPr>
          <p:grpSpPr bwMode="auto">
            <a:xfrm>
              <a:off x="6160062" y="5329889"/>
              <a:ext cx="190414" cy="108336"/>
              <a:chOff x="3753" y="3093"/>
              <a:chExt cx="140" cy="71"/>
            </a:xfrm>
          </p:grpSpPr>
          <p:sp>
            <p:nvSpPr>
              <p:cNvPr id="185" name="AutoShape 177"/>
              <p:cNvSpPr>
                <a:spLocks noChangeArrowheads="1"/>
              </p:cNvSpPr>
              <p:nvPr/>
            </p:nvSpPr>
            <p:spPr bwMode="auto">
              <a:xfrm>
                <a:off x="3753" y="3093"/>
                <a:ext cx="141" cy="72"/>
              </a:xfrm>
              <a:prstGeom prst="hexagon">
                <a:avLst>
                  <a:gd name="adj" fmla="val 4895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Rectangle 178"/>
              <p:cNvSpPr>
                <a:spLocks noChangeArrowheads="1"/>
              </p:cNvSpPr>
              <p:nvPr/>
            </p:nvSpPr>
            <p:spPr bwMode="auto">
              <a:xfrm>
                <a:off x="3781" y="3119"/>
                <a:ext cx="86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6" name="Group 179"/>
            <p:cNvGrpSpPr>
              <a:grpSpLocks/>
            </p:cNvGrpSpPr>
            <p:nvPr/>
          </p:nvGrpSpPr>
          <p:grpSpPr bwMode="auto">
            <a:xfrm>
              <a:off x="6867315" y="5363457"/>
              <a:ext cx="189054" cy="108336"/>
              <a:chOff x="4273" y="3115"/>
              <a:chExt cx="139" cy="71"/>
            </a:xfrm>
          </p:grpSpPr>
          <p:sp>
            <p:nvSpPr>
              <p:cNvPr id="183" name="AutoShape 180"/>
              <p:cNvSpPr>
                <a:spLocks noChangeArrowheads="1"/>
              </p:cNvSpPr>
              <p:nvPr/>
            </p:nvSpPr>
            <p:spPr bwMode="auto">
              <a:xfrm>
                <a:off x="4273" y="3115"/>
                <a:ext cx="140" cy="72"/>
              </a:xfrm>
              <a:prstGeom prst="hexagon">
                <a:avLst>
                  <a:gd name="adj" fmla="val 48611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Rectangle 181"/>
              <p:cNvSpPr>
                <a:spLocks noChangeArrowheads="1"/>
              </p:cNvSpPr>
              <p:nvPr/>
            </p:nvSpPr>
            <p:spPr bwMode="auto">
              <a:xfrm>
                <a:off x="4301" y="3141"/>
                <a:ext cx="86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7" name="Group 182"/>
            <p:cNvGrpSpPr>
              <a:grpSpLocks/>
            </p:cNvGrpSpPr>
            <p:nvPr/>
          </p:nvGrpSpPr>
          <p:grpSpPr bwMode="auto">
            <a:xfrm>
              <a:off x="6698662" y="5363457"/>
              <a:ext cx="190414" cy="108336"/>
              <a:chOff x="4149" y="3115"/>
              <a:chExt cx="140" cy="71"/>
            </a:xfrm>
          </p:grpSpPr>
          <p:sp>
            <p:nvSpPr>
              <p:cNvPr id="181" name="AutoShape 183"/>
              <p:cNvSpPr>
                <a:spLocks noChangeArrowheads="1"/>
              </p:cNvSpPr>
              <p:nvPr/>
            </p:nvSpPr>
            <p:spPr bwMode="auto">
              <a:xfrm>
                <a:off x="4149" y="3115"/>
                <a:ext cx="141" cy="72"/>
              </a:xfrm>
              <a:prstGeom prst="hexagon">
                <a:avLst>
                  <a:gd name="adj" fmla="val 48958"/>
                  <a:gd name="vf" fmla="val 115470"/>
                </a:avLst>
              </a:prstGeom>
              <a:solidFill>
                <a:srgbClr val="FF001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Rectangle 184"/>
              <p:cNvSpPr>
                <a:spLocks noChangeArrowheads="1"/>
              </p:cNvSpPr>
              <p:nvPr/>
            </p:nvSpPr>
            <p:spPr bwMode="auto">
              <a:xfrm>
                <a:off x="4177" y="3141"/>
                <a:ext cx="87" cy="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8" name="Oval 185"/>
            <p:cNvSpPr>
              <a:spLocks noChangeArrowheads="1"/>
            </p:cNvSpPr>
            <p:nvPr/>
          </p:nvSpPr>
          <p:spPr bwMode="auto">
            <a:xfrm>
              <a:off x="6856434" y="5332940"/>
              <a:ext cx="103368" cy="53405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86"/>
            <p:cNvSpPr>
              <a:spLocks noChangeArrowheads="1"/>
            </p:cNvSpPr>
            <p:nvPr/>
          </p:nvSpPr>
          <p:spPr bwMode="auto">
            <a:xfrm>
              <a:off x="6825151" y="4190081"/>
              <a:ext cx="103368" cy="54930"/>
            </a:xfrm>
            <a:prstGeom prst="ellipse">
              <a:avLst/>
            </a:prstGeom>
            <a:solidFill>
              <a:srgbClr val="FF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AutoShape 188"/>
            <p:cNvSpPr>
              <a:spLocks noChangeArrowheads="1"/>
            </p:cNvSpPr>
            <p:nvPr/>
          </p:nvSpPr>
          <p:spPr bwMode="auto">
            <a:xfrm rot="2580000" flipH="1">
              <a:off x="5879881" y="5833418"/>
              <a:ext cx="102007" cy="712570"/>
            </a:xfrm>
            <a:prstGeom prst="downArrow">
              <a:avLst>
                <a:gd name="adj1" fmla="val 50000"/>
                <a:gd name="adj2" fmla="val 155667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1" name="Picture 1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79" y="5993631"/>
              <a:ext cx="257059" cy="27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2" name="Text Box 190"/>
            <p:cNvSpPr txBox="1">
              <a:spLocks noChangeArrowheads="1"/>
            </p:cNvSpPr>
            <p:nvPr/>
          </p:nvSpPr>
          <p:spPr bwMode="auto">
            <a:xfrm>
              <a:off x="4710058" y="2108303"/>
              <a:ext cx="1324237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ts val="500"/>
                </a:spcBef>
                <a:defRPr/>
              </a:pPr>
              <a:r>
                <a:rPr lang="en-GB" sz="1400" b="1" dirty="0" smtClean="0">
                  <a:solidFill>
                    <a:srgbClr val="FFFFFF"/>
                  </a:solidFill>
                </a:rPr>
                <a:t>Complement factor H</a:t>
              </a:r>
            </a:p>
          </p:txBody>
        </p:sp>
        <p:sp>
          <p:nvSpPr>
            <p:cNvPr id="173" name="Text Box 191"/>
            <p:cNvSpPr txBox="1">
              <a:spLocks noChangeArrowheads="1"/>
            </p:cNvSpPr>
            <p:nvPr/>
          </p:nvSpPr>
          <p:spPr bwMode="auto">
            <a:xfrm>
              <a:off x="6453334" y="2986977"/>
              <a:ext cx="1117365" cy="297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500"/>
                </a:spcBef>
                <a:defRPr/>
              </a:pPr>
              <a:r>
                <a:rPr lang="en-GB" sz="1400" b="1" dirty="0" err="1" smtClean="0">
                  <a:solidFill>
                    <a:srgbClr val="FFFFFF"/>
                  </a:solidFill>
                </a:rPr>
                <a:t>polyanions</a:t>
              </a:r>
              <a:endParaRPr lang="en-GB" sz="1400" b="1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4" name="AutoShape 192"/>
            <p:cNvSpPr>
              <a:spLocks noChangeArrowheads="1"/>
            </p:cNvSpPr>
            <p:nvPr/>
          </p:nvSpPr>
          <p:spPr bwMode="auto">
            <a:xfrm>
              <a:off x="6327354" y="3045697"/>
              <a:ext cx="100647" cy="328057"/>
            </a:xfrm>
            <a:prstGeom prst="downArrow">
              <a:avLst>
                <a:gd name="adj1" fmla="val 50000"/>
                <a:gd name="adj2" fmla="val 72635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AutoShape 203"/>
            <p:cNvSpPr>
              <a:spLocks noChangeArrowheads="1"/>
            </p:cNvSpPr>
            <p:nvPr/>
          </p:nvSpPr>
          <p:spPr bwMode="auto">
            <a:xfrm rot="19020000">
              <a:off x="7155656" y="5812056"/>
              <a:ext cx="102007" cy="712570"/>
            </a:xfrm>
            <a:prstGeom prst="downArrow">
              <a:avLst>
                <a:gd name="adj1" fmla="val 50000"/>
                <a:gd name="adj2" fmla="val 155667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AutoShape 204"/>
            <p:cNvSpPr>
              <a:spLocks noChangeArrowheads="1"/>
            </p:cNvSpPr>
            <p:nvPr/>
          </p:nvSpPr>
          <p:spPr bwMode="auto">
            <a:xfrm>
              <a:off x="6510968" y="5889874"/>
              <a:ext cx="104727" cy="581348"/>
            </a:xfrm>
            <a:prstGeom prst="downArrow">
              <a:avLst>
                <a:gd name="adj1" fmla="val 50000"/>
                <a:gd name="adj2" fmla="val 123701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Text Box 205"/>
            <p:cNvSpPr txBox="1">
              <a:spLocks noChangeArrowheads="1"/>
            </p:cNvSpPr>
            <p:nvPr/>
          </p:nvSpPr>
          <p:spPr bwMode="auto">
            <a:xfrm>
              <a:off x="5983249" y="6397981"/>
              <a:ext cx="1274414" cy="2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750"/>
                </a:spcBef>
                <a:defRPr/>
              </a:pPr>
              <a:r>
                <a:rPr lang="en-GB" sz="1200" b="1" smtClean="0">
                  <a:solidFill>
                    <a:srgbClr val="FFFFFF"/>
                  </a:solidFill>
                </a:rPr>
                <a:t>Phagocytosis</a:t>
              </a:r>
            </a:p>
          </p:txBody>
        </p:sp>
        <p:sp>
          <p:nvSpPr>
            <p:cNvPr id="178" name="Text Box 207"/>
            <p:cNvSpPr txBox="1">
              <a:spLocks noChangeArrowheads="1"/>
            </p:cNvSpPr>
            <p:nvPr/>
          </p:nvSpPr>
          <p:spPr bwMode="auto">
            <a:xfrm>
              <a:off x="7061809" y="6397981"/>
              <a:ext cx="1762691" cy="2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750"/>
                </a:spcBef>
                <a:defRPr/>
              </a:pPr>
              <a:r>
                <a:rPr lang="en-GB" sz="1200" b="1" smtClean="0">
                  <a:solidFill>
                    <a:srgbClr val="FFFFFF"/>
                  </a:solidFill>
                </a:rPr>
                <a:t>MAC formation</a:t>
              </a:r>
            </a:p>
          </p:txBody>
        </p:sp>
        <p:pic>
          <p:nvPicPr>
            <p:cNvPr id="179" name="Picture 20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523" y="5995157"/>
              <a:ext cx="257059" cy="27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0" name="Picture 20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890" y="5976847"/>
              <a:ext cx="257059" cy="27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11" name="Group 210"/>
          <p:cNvGrpSpPr/>
          <p:nvPr/>
        </p:nvGrpSpPr>
        <p:grpSpPr>
          <a:xfrm>
            <a:off x="242342" y="2596275"/>
            <a:ext cx="3704804" cy="4089055"/>
            <a:chOff x="242342" y="2596275"/>
            <a:chExt cx="3704804" cy="4089055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199415" y="6416993"/>
              <a:ext cx="1274415" cy="2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750"/>
                </a:spcBef>
                <a:defRPr/>
              </a:pPr>
              <a:r>
                <a:rPr lang="en-GB" sz="1200" b="1" smtClean="0">
                  <a:solidFill>
                    <a:srgbClr val="FFFFFF"/>
                  </a:solidFill>
                </a:rPr>
                <a:t>Phagocytosis</a:t>
              </a: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20460000">
              <a:off x="848835" y="2935012"/>
              <a:ext cx="2755565" cy="872784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2199414" y="2596275"/>
              <a:ext cx="361787" cy="486745"/>
              <a:chOff x="1536" y="1289"/>
              <a:chExt cx="266" cy="319"/>
            </a:xfrm>
          </p:grpSpPr>
          <p:grpSp>
            <p:nvGrpSpPr>
              <p:cNvPr id="71" name="Group 10"/>
              <p:cNvGrpSpPr>
                <a:grpSpLocks/>
              </p:cNvGrpSpPr>
              <p:nvPr/>
            </p:nvGrpSpPr>
            <p:grpSpPr bwMode="auto">
              <a:xfrm>
                <a:off x="1536" y="1289"/>
                <a:ext cx="266" cy="197"/>
                <a:chOff x="1536" y="1289"/>
                <a:chExt cx="266" cy="197"/>
              </a:xfrm>
            </p:grpSpPr>
            <p:sp>
              <p:nvSpPr>
                <p:cNvPr id="73" name="Oval 11"/>
                <p:cNvSpPr>
                  <a:spLocks noChangeArrowheads="1"/>
                </p:cNvSpPr>
                <p:nvPr/>
              </p:nvSpPr>
              <p:spPr bwMode="auto">
                <a:xfrm rot="4680000">
                  <a:off x="1550" y="1313"/>
                  <a:ext cx="197" cy="150"/>
                </a:xfrm>
                <a:prstGeom prst="ellipse">
                  <a:avLst/>
                </a:prstGeom>
                <a:solidFill>
                  <a:srgbClr val="BBE0E3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536" y="1321"/>
                  <a:ext cx="26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ts val="438"/>
                    </a:spcBef>
                    <a:defRPr/>
                  </a:pPr>
                  <a:r>
                    <a:rPr lang="en-GB" sz="700" dirty="0" smtClean="0"/>
                    <a:t>C3b</a:t>
                  </a:r>
                </a:p>
              </p:txBody>
            </p:sp>
          </p:grpSp>
          <p:pic>
            <p:nvPicPr>
              <p:cNvPr id="72" name="Picture 1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3" y="1481"/>
                <a:ext cx="187" cy="1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10902" t="17720" r="22319" b="2095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 rot="20460000">
              <a:off x="855635" y="4199938"/>
              <a:ext cx="2755565" cy="875836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414311" y="3858149"/>
              <a:ext cx="202656" cy="328057"/>
            </a:xfrm>
            <a:prstGeom prst="rect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2872666" y="3858149"/>
              <a:ext cx="458355" cy="273127"/>
            </a:xfrm>
            <a:prstGeom prst="ellipse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2199416" y="3859675"/>
              <a:ext cx="344106" cy="491323"/>
              <a:chOff x="1536" y="2117"/>
              <a:chExt cx="253" cy="322"/>
            </a:xfrm>
          </p:grpSpPr>
          <p:sp>
            <p:nvSpPr>
              <p:cNvPr id="68" name="Oval 18"/>
              <p:cNvSpPr>
                <a:spLocks noChangeArrowheads="1"/>
              </p:cNvSpPr>
              <p:nvPr/>
            </p:nvSpPr>
            <p:spPr bwMode="auto">
              <a:xfrm rot="4680000">
                <a:off x="1556" y="2142"/>
                <a:ext cx="199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Text Box 19"/>
              <p:cNvSpPr txBox="1">
                <a:spLocks noChangeArrowheads="1"/>
              </p:cNvSpPr>
              <p:nvPr/>
            </p:nvSpPr>
            <p:spPr bwMode="auto">
              <a:xfrm>
                <a:off x="1536" y="2166"/>
                <a:ext cx="2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  <p:pic>
            <p:nvPicPr>
              <p:cNvPr id="70" name="Picture 2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8" y="2311"/>
                <a:ext cx="187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10902" t="17720" r="22319" b="2095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388468" y="3930313"/>
              <a:ext cx="345466" cy="20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FB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862579" y="3894564"/>
              <a:ext cx="497749" cy="20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C3bBb</a:t>
              </a: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 rot="16920000">
              <a:off x="2712827" y="3759290"/>
              <a:ext cx="163266" cy="255699"/>
            </a:xfrm>
            <a:custGeom>
              <a:avLst/>
              <a:gdLst>
                <a:gd name="G0" fmla="+- 0 0 0"/>
                <a:gd name="G1" fmla="+- -5898241 0 0"/>
                <a:gd name="G2" fmla="+- 0 0 -5898241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500 0 0"/>
                <a:gd name="G9" fmla="+- 0 0 -5898241"/>
                <a:gd name="G10" fmla="+- 55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5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500 0"/>
                <a:gd name="G29" fmla="sin 55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898241"/>
                <a:gd name="G36" fmla="sin G34 -5898241"/>
                <a:gd name="G37" fmla="+/ -5898241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500 G39"/>
                <a:gd name="G43" fmla="sin 55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436 w 21600"/>
                <a:gd name="T5" fmla="*/ 3163 h 21600"/>
                <a:gd name="T6" fmla="*/ 10799 w 21600"/>
                <a:gd name="T7" fmla="*/ 2649 h 21600"/>
                <a:gd name="T8" fmla="*/ 14689 w 21600"/>
                <a:gd name="T9" fmla="*/ 6910 h 21600"/>
                <a:gd name="T10" fmla="*/ 24300 w 21600"/>
                <a:gd name="T11" fmla="*/ 10800 h 21600"/>
                <a:gd name="T12" fmla="*/ 18950 w 21600"/>
                <a:gd name="T13" fmla="*/ 16150 h 21600"/>
                <a:gd name="T14" fmla="*/ 136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300" y="10800"/>
                  </a:moveTo>
                  <a:cubicBezTo>
                    <a:pt x="16300" y="7762"/>
                    <a:pt x="13837" y="5300"/>
                    <a:pt x="10800" y="5300"/>
                  </a:cubicBezTo>
                  <a:cubicBezTo>
                    <a:pt x="10799" y="5299"/>
                    <a:pt x="10799" y="5299"/>
                    <a:pt x="10799" y="5299"/>
                  </a:cubicBezTo>
                  <a:lnTo>
                    <a:pt x="10799" y="-1"/>
                  </a:lnTo>
                  <a:cubicBezTo>
                    <a:pt x="10799" y="-1"/>
                    <a:pt x="10799" y="-1"/>
                    <a:pt x="10800" y="-1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50" y="16150"/>
                  </a:lnTo>
                  <a:lnTo>
                    <a:pt x="13600" y="10800"/>
                  </a:lnTo>
                  <a:lnTo>
                    <a:pt x="16300" y="10800"/>
                  </a:ln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3291577" y="3757443"/>
              <a:ext cx="220336" cy="219722"/>
            </a:xfrm>
            <a:custGeom>
              <a:avLst/>
              <a:gdLst>
                <a:gd name="T0" fmla="*/ 112 w 208"/>
                <a:gd name="T1" fmla="*/ 0 h 192"/>
                <a:gd name="T2" fmla="*/ 16 w 208"/>
                <a:gd name="T3" fmla="*/ 144 h 192"/>
                <a:gd name="T4" fmla="*/ 208 w 208"/>
                <a:gd name="T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" h="192">
                  <a:moveTo>
                    <a:pt x="112" y="0"/>
                  </a:moveTo>
                  <a:cubicBezTo>
                    <a:pt x="56" y="56"/>
                    <a:pt x="0" y="112"/>
                    <a:pt x="16" y="144"/>
                  </a:cubicBezTo>
                  <a:cubicBezTo>
                    <a:pt x="32" y="176"/>
                    <a:pt x="120" y="184"/>
                    <a:pt x="208" y="192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AutoShape 25"/>
            <p:cNvSpPr>
              <a:spLocks noChangeArrowheads="1"/>
            </p:cNvSpPr>
            <p:nvPr/>
          </p:nvSpPr>
          <p:spPr bwMode="auto">
            <a:xfrm rot="20460000">
              <a:off x="848835" y="5286340"/>
              <a:ext cx="2755565" cy="875836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16 h 21600"/>
                <a:gd name="T8" fmla="*/ -1073796728 w 21600"/>
                <a:gd name="T9" fmla="*/ -1073796864 h 21600"/>
                <a:gd name="T10" fmla="*/ 1473726676 w 21600"/>
                <a:gd name="T11" fmla="*/ 22347776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</a:path>
              </a:pathLst>
            </a:custGeom>
            <a:solidFill>
              <a:srgbClr val="FCFF9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2" name="Group 26"/>
            <p:cNvGrpSpPr>
              <a:grpSpLocks/>
            </p:cNvGrpSpPr>
            <p:nvPr/>
          </p:nvGrpSpPr>
          <p:grpSpPr bwMode="auto">
            <a:xfrm>
              <a:off x="2902588" y="4953706"/>
              <a:ext cx="459714" cy="273127"/>
              <a:chOff x="2053" y="2834"/>
              <a:chExt cx="338" cy="179"/>
            </a:xfrm>
          </p:grpSpPr>
          <p:sp>
            <p:nvSpPr>
              <p:cNvPr id="66" name="Oval 27"/>
              <p:cNvSpPr>
                <a:spLocks noChangeArrowheads="1"/>
              </p:cNvSpPr>
              <p:nvPr/>
            </p:nvSpPr>
            <p:spPr bwMode="auto">
              <a:xfrm>
                <a:off x="2053" y="2834"/>
                <a:ext cx="338" cy="179"/>
              </a:xfrm>
              <a:prstGeom prst="ellipse">
                <a:avLst/>
              </a:prstGeom>
              <a:solidFill>
                <a:srgbClr val="CC99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Text Box 28"/>
              <p:cNvSpPr txBox="1">
                <a:spLocks noChangeArrowheads="1"/>
              </p:cNvSpPr>
              <p:nvPr/>
            </p:nvSpPr>
            <p:spPr bwMode="auto">
              <a:xfrm>
                <a:off x="2053" y="2873"/>
                <a:ext cx="33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C3bBb</a:t>
                </a:r>
              </a:p>
            </p:txBody>
          </p:sp>
        </p:grp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2652332" y="4950654"/>
              <a:ext cx="353627" cy="302117"/>
              <a:chOff x="1869" y="2832"/>
              <a:chExt cx="260" cy="198"/>
            </a:xfrm>
          </p:grpSpPr>
          <p:sp>
            <p:nvSpPr>
              <p:cNvPr id="64" name="Oval 30"/>
              <p:cNvSpPr>
                <a:spLocks noChangeArrowheads="1"/>
              </p:cNvSpPr>
              <p:nvPr/>
            </p:nvSpPr>
            <p:spPr bwMode="auto">
              <a:xfrm rot="4680000">
                <a:off x="1896" y="2856"/>
                <a:ext cx="198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Text Box 31"/>
              <p:cNvSpPr txBox="1">
                <a:spLocks noChangeArrowheads="1"/>
              </p:cNvSpPr>
              <p:nvPr/>
            </p:nvSpPr>
            <p:spPr bwMode="auto">
              <a:xfrm>
                <a:off x="1869" y="2877"/>
                <a:ext cx="26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sp>
          <p:nvSpPr>
            <p:cNvPr id="24" name="Oval 32"/>
            <p:cNvSpPr>
              <a:spLocks noChangeArrowheads="1"/>
            </p:cNvSpPr>
            <p:nvPr/>
          </p:nvSpPr>
          <p:spPr bwMode="auto">
            <a:xfrm rot="4680000">
              <a:off x="2829055" y="5269863"/>
              <a:ext cx="302117" cy="205376"/>
            </a:xfrm>
            <a:prstGeom prst="ellipse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Text Box 33"/>
            <p:cNvSpPr txBox="1">
              <a:spLocks noChangeArrowheads="1"/>
            </p:cNvSpPr>
            <p:nvPr/>
          </p:nvSpPr>
          <p:spPr bwMode="auto">
            <a:xfrm>
              <a:off x="2818265" y="5262218"/>
              <a:ext cx="375388" cy="20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438"/>
                </a:spcBef>
                <a:defRPr/>
              </a:pPr>
              <a:r>
                <a:rPr lang="en-GB" sz="700" dirty="0" smtClean="0"/>
                <a:t>C3b</a:t>
              </a:r>
            </a:p>
          </p:txBody>
        </p:sp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2543524" y="5394668"/>
              <a:ext cx="356347" cy="267023"/>
              <a:chOff x="1789" y="3123"/>
              <a:chExt cx="262" cy="175"/>
            </a:xfrm>
          </p:grpSpPr>
          <p:sp>
            <p:nvSpPr>
              <p:cNvPr id="62" name="Oval 35"/>
              <p:cNvSpPr>
                <a:spLocks noChangeArrowheads="1"/>
              </p:cNvSpPr>
              <p:nvPr/>
            </p:nvSpPr>
            <p:spPr bwMode="auto">
              <a:xfrm rot="4680000">
                <a:off x="1831" y="3134"/>
                <a:ext cx="171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1789" y="3165"/>
                <a:ext cx="2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grpSp>
          <p:nvGrpSpPr>
            <p:cNvPr id="27" name="Group 37"/>
            <p:cNvGrpSpPr>
              <a:grpSpLocks/>
            </p:cNvGrpSpPr>
            <p:nvPr/>
          </p:nvGrpSpPr>
          <p:grpSpPr bwMode="auto">
            <a:xfrm>
              <a:off x="3052202" y="5231410"/>
              <a:ext cx="421632" cy="302117"/>
              <a:chOff x="2163" y="3016"/>
              <a:chExt cx="310" cy="198"/>
            </a:xfrm>
          </p:grpSpPr>
          <p:sp>
            <p:nvSpPr>
              <p:cNvPr id="60" name="Oval 38"/>
              <p:cNvSpPr>
                <a:spLocks noChangeArrowheads="1"/>
              </p:cNvSpPr>
              <p:nvPr/>
            </p:nvSpPr>
            <p:spPr bwMode="auto">
              <a:xfrm rot="4680000">
                <a:off x="2207" y="3040"/>
                <a:ext cx="198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Text Box 39"/>
              <p:cNvSpPr txBox="1">
                <a:spLocks noChangeArrowheads="1"/>
              </p:cNvSpPr>
              <p:nvPr/>
            </p:nvSpPr>
            <p:spPr bwMode="auto">
              <a:xfrm>
                <a:off x="2163" y="3045"/>
                <a:ext cx="3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grpSp>
          <p:nvGrpSpPr>
            <p:cNvPr id="28" name="Group 40"/>
            <p:cNvGrpSpPr>
              <a:grpSpLocks/>
            </p:cNvGrpSpPr>
            <p:nvPr/>
          </p:nvGrpSpPr>
          <p:grpSpPr bwMode="auto">
            <a:xfrm>
              <a:off x="3307900" y="5062041"/>
              <a:ext cx="356347" cy="302117"/>
              <a:chOff x="2351" y="2905"/>
              <a:chExt cx="262" cy="198"/>
            </a:xfrm>
          </p:grpSpPr>
          <p:sp>
            <p:nvSpPr>
              <p:cNvPr id="58" name="Oval 41"/>
              <p:cNvSpPr>
                <a:spLocks noChangeArrowheads="1"/>
              </p:cNvSpPr>
              <p:nvPr/>
            </p:nvSpPr>
            <p:spPr bwMode="auto">
              <a:xfrm rot="4680000">
                <a:off x="2380" y="2929"/>
                <a:ext cx="198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2351" y="2954"/>
                <a:ext cx="2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sp>
          <p:nvSpPr>
            <p:cNvPr id="29" name="AutoShape 43"/>
            <p:cNvSpPr>
              <a:spLocks noChangeArrowheads="1"/>
            </p:cNvSpPr>
            <p:nvPr/>
          </p:nvSpPr>
          <p:spPr bwMode="auto">
            <a:xfrm>
              <a:off x="2767938" y="4402876"/>
              <a:ext cx="103368" cy="328057"/>
            </a:xfrm>
            <a:prstGeom prst="downArrow">
              <a:avLst>
                <a:gd name="adj1" fmla="val 50000"/>
                <a:gd name="adj2" fmla="val 70724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AutoShape 44"/>
            <p:cNvSpPr>
              <a:spLocks noChangeArrowheads="1"/>
            </p:cNvSpPr>
            <p:nvPr/>
          </p:nvSpPr>
          <p:spPr bwMode="auto">
            <a:xfrm>
              <a:off x="2767938" y="3012830"/>
              <a:ext cx="103368" cy="328057"/>
            </a:xfrm>
            <a:prstGeom prst="downArrow">
              <a:avLst>
                <a:gd name="adj1" fmla="val 50000"/>
                <a:gd name="adj2" fmla="val 70724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Text Box 45"/>
            <p:cNvSpPr txBox="1">
              <a:spLocks noChangeArrowheads="1"/>
            </p:cNvSpPr>
            <p:nvPr/>
          </p:nvSpPr>
          <p:spPr bwMode="auto">
            <a:xfrm>
              <a:off x="242342" y="3437654"/>
              <a:ext cx="1508544" cy="978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b="1" dirty="0" smtClean="0">
                  <a:solidFill>
                    <a:srgbClr val="FFFFFF"/>
                  </a:solidFill>
                </a:rPr>
                <a:t>Activator </a:t>
              </a:r>
            </a:p>
            <a:p>
              <a:pPr algn="ctr">
                <a:defRPr/>
              </a:pPr>
              <a:r>
                <a:rPr lang="en-US" sz="2000" b="1" dirty="0" smtClean="0">
                  <a:solidFill>
                    <a:srgbClr val="FFFFFF"/>
                  </a:solidFill>
                </a:rPr>
                <a:t>(non-host) surface</a:t>
              </a:r>
            </a:p>
          </p:txBody>
        </p:sp>
        <p:grpSp>
          <p:nvGrpSpPr>
            <p:cNvPr id="32" name="Group 46"/>
            <p:cNvGrpSpPr>
              <a:grpSpLocks/>
            </p:cNvGrpSpPr>
            <p:nvPr/>
          </p:nvGrpSpPr>
          <p:grpSpPr bwMode="auto">
            <a:xfrm>
              <a:off x="3477912" y="3789486"/>
              <a:ext cx="356347" cy="302117"/>
              <a:chOff x="2476" y="2071"/>
              <a:chExt cx="262" cy="198"/>
            </a:xfrm>
          </p:grpSpPr>
          <p:sp>
            <p:nvSpPr>
              <p:cNvPr id="56" name="Oval 47"/>
              <p:cNvSpPr>
                <a:spLocks noChangeArrowheads="1"/>
              </p:cNvSpPr>
              <p:nvPr/>
            </p:nvSpPr>
            <p:spPr bwMode="auto">
              <a:xfrm rot="4680000">
                <a:off x="2503" y="2095"/>
                <a:ext cx="198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Text Box 48"/>
              <p:cNvSpPr txBox="1">
                <a:spLocks noChangeArrowheads="1"/>
              </p:cNvSpPr>
              <p:nvPr/>
            </p:nvSpPr>
            <p:spPr bwMode="auto">
              <a:xfrm>
                <a:off x="2476" y="2103"/>
                <a:ext cx="2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3341903" y="3437016"/>
              <a:ext cx="350907" cy="349419"/>
              <a:chOff x="2376" y="1840"/>
              <a:chExt cx="258" cy="229"/>
            </a:xfrm>
          </p:grpSpPr>
          <p:sp>
            <p:nvSpPr>
              <p:cNvPr id="54" name="Oval 50"/>
              <p:cNvSpPr>
                <a:spLocks noChangeArrowheads="1"/>
              </p:cNvSpPr>
              <p:nvPr/>
            </p:nvSpPr>
            <p:spPr bwMode="auto">
              <a:xfrm rot="4680000">
                <a:off x="2376" y="1868"/>
                <a:ext cx="229" cy="174"/>
              </a:xfrm>
              <a:prstGeom prst="ellipse">
                <a:avLst/>
              </a:prstGeom>
              <a:solidFill>
                <a:srgbClr val="A2DD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2376" y="1906"/>
                <a:ext cx="25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</a:t>
                </a:r>
              </a:p>
            </p:txBody>
          </p:sp>
        </p:grpSp>
        <p:grpSp>
          <p:nvGrpSpPr>
            <p:cNvPr id="34" name="Group 52"/>
            <p:cNvGrpSpPr>
              <a:grpSpLocks/>
            </p:cNvGrpSpPr>
            <p:nvPr/>
          </p:nvGrpSpPr>
          <p:grpSpPr bwMode="auto">
            <a:xfrm>
              <a:off x="3243970" y="4199938"/>
              <a:ext cx="405310" cy="488271"/>
              <a:chOff x="2304" y="2340"/>
              <a:chExt cx="298" cy="320"/>
            </a:xfrm>
          </p:grpSpPr>
          <p:grpSp>
            <p:nvGrpSpPr>
              <p:cNvPr id="50" name="Group 53"/>
              <p:cNvGrpSpPr>
                <a:grpSpLocks/>
              </p:cNvGrpSpPr>
              <p:nvPr/>
            </p:nvGrpSpPr>
            <p:grpSpPr bwMode="auto">
              <a:xfrm>
                <a:off x="2304" y="2340"/>
                <a:ext cx="298" cy="198"/>
                <a:chOff x="2304" y="2340"/>
                <a:chExt cx="298" cy="198"/>
              </a:xfrm>
            </p:grpSpPr>
            <p:sp>
              <p:nvSpPr>
                <p:cNvPr id="52" name="Oval 54"/>
                <p:cNvSpPr>
                  <a:spLocks noChangeArrowheads="1"/>
                </p:cNvSpPr>
                <p:nvPr/>
              </p:nvSpPr>
              <p:spPr bwMode="auto">
                <a:xfrm rot="4680000">
                  <a:off x="2339" y="2364"/>
                  <a:ext cx="198" cy="150"/>
                </a:xfrm>
                <a:prstGeom prst="ellipse">
                  <a:avLst/>
                </a:prstGeom>
                <a:solidFill>
                  <a:srgbClr val="BBE0E3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304" y="2375"/>
                  <a:ext cx="298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ts val="438"/>
                    </a:spcBef>
                    <a:defRPr/>
                  </a:pPr>
                  <a:r>
                    <a:rPr lang="en-GB" sz="700" dirty="0" smtClean="0"/>
                    <a:t>C3b</a:t>
                  </a:r>
                </a:p>
              </p:txBody>
            </p:sp>
          </p:grpSp>
          <p:pic>
            <p:nvPicPr>
              <p:cNvPr id="51" name="Picture 56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" y="2532"/>
                <a:ext cx="187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10902" t="17720" r="22319" b="2095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Freeform 57"/>
            <p:cNvSpPr>
              <a:spLocks/>
            </p:cNvSpPr>
            <p:nvPr/>
          </p:nvSpPr>
          <p:spPr bwMode="auto">
            <a:xfrm>
              <a:off x="2916189" y="4192309"/>
              <a:ext cx="397150" cy="360100"/>
            </a:xfrm>
            <a:custGeom>
              <a:avLst/>
              <a:gdLst>
                <a:gd name="T0" fmla="*/ 373 w 373"/>
                <a:gd name="T1" fmla="*/ 232 h 316"/>
                <a:gd name="T2" fmla="*/ 231 w 373"/>
                <a:gd name="T3" fmla="*/ 314 h 316"/>
                <a:gd name="T4" fmla="*/ 22 w 373"/>
                <a:gd name="T5" fmla="*/ 217 h 316"/>
                <a:gd name="T6" fmla="*/ 96 w 373"/>
                <a:gd name="T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316">
                  <a:moveTo>
                    <a:pt x="373" y="232"/>
                  </a:moveTo>
                  <a:cubicBezTo>
                    <a:pt x="331" y="274"/>
                    <a:pt x="289" y="316"/>
                    <a:pt x="231" y="314"/>
                  </a:cubicBezTo>
                  <a:cubicBezTo>
                    <a:pt x="173" y="312"/>
                    <a:pt x="44" y="269"/>
                    <a:pt x="22" y="217"/>
                  </a:cubicBezTo>
                  <a:cubicBezTo>
                    <a:pt x="0" y="165"/>
                    <a:pt x="48" y="82"/>
                    <a:pt x="96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58"/>
            <p:cNvSpPr>
              <a:spLocks/>
            </p:cNvSpPr>
            <p:nvPr/>
          </p:nvSpPr>
          <p:spPr bwMode="auto">
            <a:xfrm>
              <a:off x="3541836" y="3891717"/>
              <a:ext cx="405310" cy="410453"/>
            </a:xfrm>
            <a:custGeom>
              <a:avLst/>
              <a:gdLst>
                <a:gd name="T0" fmla="*/ 172 w 313"/>
                <a:gd name="T1" fmla="*/ 25 h 354"/>
                <a:gd name="T2" fmla="*/ 284 w 313"/>
                <a:gd name="T3" fmla="*/ 55 h 354"/>
                <a:gd name="T4" fmla="*/ 0 w 313"/>
                <a:gd name="T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3" h="354">
                  <a:moveTo>
                    <a:pt x="172" y="25"/>
                  </a:moveTo>
                  <a:cubicBezTo>
                    <a:pt x="242" y="12"/>
                    <a:pt x="313" y="0"/>
                    <a:pt x="284" y="55"/>
                  </a:cubicBezTo>
                  <a:cubicBezTo>
                    <a:pt x="255" y="110"/>
                    <a:pt x="50" y="303"/>
                    <a:pt x="0" y="354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AutoShape 59"/>
            <p:cNvSpPr>
              <a:spLocks noChangeArrowheads="1"/>
            </p:cNvSpPr>
            <p:nvPr/>
          </p:nvSpPr>
          <p:spPr bwMode="auto">
            <a:xfrm rot="19020000">
              <a:off x="3397108" y="5754514"/>
              <a:ext cx="107934" cy="612674"/>
            </a:xfrm>
            <a:prstGeom prst="downArrow">
              <a:avLst>
                <a:gd name="adj1" fmla="val 50000"/>
                <a:gd name="adj2" fmla="val 155667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3291573" y="5390098"/>
              <a:ext cx="364507" cy="303644"/>
              <a:chOff x="2339" y="3120"/>
              <a:chExt cx="268" cy="199"/>
            </a:xfrm>
          </p:grpSpPr>
          <p:sp>
            <p:nvSpPr>
              <p:cNvPr id="48" name="Oval 61"/>
              <p:cNvSpPr>
                <a:spLocks noChangeArrowheads="1"/>
              </p:cNvSpPr>
              <p:nvPr/>
            </p:nvSpPr>
            <p:spPr bwMode="auto">
              <a:xfrm rot="4680000">
                <a:off x="2373" y="3145"/>
                <a:ext cx="199" cy="150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Text Box 62"/>
              <p:cNvSpPr txBox="1">
                <a:spLocks noChangeArrowheads="1"/>
              </p:cNvSpPr>
              <p:nvPr/>
            </p:nvSpPr>
            <p:spPr bwMode="auto">
              <a:xfrm>
                <a:off x="2339" y="3167"/>
                <a:ext cx="26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grpSp>
          <p:nvGrpSpPr>
            <p:cNvPr id="39" name="Group 63"/>
            <p:cNvGrpSpPr>
              <a:grpSpLocks/>
            </p:cNvGrpSpPr>
            <p:nvPr/>
          </p:nvGrpSpPr>
          <p:grpSpPr bwMode="auto">
            <a:xfrm>
              <a:off x="2785618" y="5452658"/>
              <a:ext cx="360427" cy="302117"/>
              <a:chOff x="1967" y="3161"/>
              <a:chExt cx="265" cy="198"/>
            </a:xfrm>
          </p:grpSpPr>
          <p:sp>
            <p:nvSpPr>
              <p:cNvPr id="46" name="Oval 64"/>
              <p:cNvSpPr>
                <a:spLocks noChangeArrowheads="1"/>
              </p:cNvSpPr>
              <p:nvPr/>
            </p:nvSpPr>
            <p:spPr bwMode="auto">
              <a:xfrm rot="4680000">
                <a:off x="1999" y="3185"/>
                <a:ext cx="198" cy="149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Text Box 65"/>
              <p:cNvSpPr txBox="1">
                <a:spLocks noChangeArrowheads="1"/>
              </p:cNvSpPr>
              <p:nvPr/>
            </p:nvSpPr>
            <p:spPr bwMode="auto">
              <a:xfrm>
                <a:off x="1967" y="3209"/>
                <a:ext cx="265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grpSp>
          <p:nvGrpSpPr>
            <p:cNvPr id="40" name="Group 66"/>
            <p:cNvGrpSpPr>
              <a:grpSpLocks/>
            </p:cNvGrpSpPr>
            <p:nvPr/>
          </p:nvGrpSpPr>
          <p:grpSpPr bwMode="auto">
            <a:xfrm>
              <a:off x="3052197" y="5451132"/>
              <a:ext cx="363147" cy="302117"/>
              <a:chOff x="2163" y="3160"/>
              <a:chExt cx="267" cy="198"/>
            </a:xfrm>
          </p:grpSpPr>
          <p:sp>
            <p:nvSpPr>
              <p:cNvPr id="44" name="Oval 67"/>
              <p:cNvSpPr>
                <a:spLocks noChangeArrowheads="1"/>
              </p:cNvSpPr>
              <p:nvPr/>
            </p:nvSpPr>
            <p:spPr bwMode="auto">
              <a:xfrm rot="4680000">
                <a:off x="2198" y="3183"/>
                <a:ext cx="198" cy="151"/>
              </a:xfrm>
              <a:prstGeom prst="ellipse">
                <a:avLst/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Text Box 68"/>
              <p:cNvSpPr txBox="1">
                <a:spLocks noChangeArrowheads="1"/>
              </p:cNvSpPr>
              <p:nvPr/>
            </p:nvSpPr>
            <p:spPr bwMode="auto">
              <a:xfrm>
                <a:off x="2163" y="3209"/>
                <a:ext cx="267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438"/>
                  </a:spcBef>
                  <a:defRPr/>
                </a:pPr>
                <a:r>
                  <a:rPr lang="en-GB" sz="700" dirty="0" smtClean="0"/>
                  <a:t>C3b</a:t>
                </a:r>
              </a:p>
            </p:txBody>
          </p:sp>
        </p:grpSp>
        <p:sp>
          <p:nvSpPr>
            <p:cNvPr id="41" name="AutoShape 200"/>
            <p:cNvSpPr>
              <a:spLocks noChangeArrowheads="1"/>
            </p:cNvSpPr>
            <p:nvPr/>
          </p:nvSpPr>
          <p:spPr bwMode="auto">
            <a:xfrm>
              <a:off x="2785619" y="5904308"/>
              <a:ext cx="104728" cy="581348"/>
            </a:xfrm>
            <a:prstGeom prst="downArrow">
              <a:avLst>
                <a:gd name="adj1" fmla="val 50000"/>
                <a:gd name="adj2" fmla="val 123701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AutoShape 201"/>
            <p:cNvSpPr>
              <a:spLocks noChangeArrowheads="1"/>
            </p:cNvSpPr>
            <p:nvPr/>
          </p:nvSpPr>
          <p:spPr bwMode="auto">
            <a:xfrm rot="2580000" flipH="1">
              <a:off x="2134130" y="5850903"/>
              <a:ext cx="102008" cy="712570"/>
            </a:xfrm>
            <a:prstGeom prst="downArrow">
              <a:avLst>
                <a:gd name="adj1" fmla="val 50000"/>
                <a:gd name="adj2" fmla="val 155667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Text Box 202"/>
            <p:cNvSpPr txBox="1">
              <a:spLocks noChangeArrowheads="1"/>
            </p:cNvSpPr>
            <p:nvPr/>
          </p:nvSpPr>
          <p:spPr bwMode="auto">
            <a:xfrm>
              <a:off x="371439" y="6416993"/>
              <a:ext cx="2350255" cy="2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750"/>
                </a:spcBef>
                <a:defRPr/>
              </a:pPr>
              <a:r>
                <a:rPr lang="en-GB" sz="1200" b="1" dirty="0" smtClean="0">
                  <a:solidFill>
                    <a:srgbClr val="FFFFFF"/>
                  </a:solidFill>
                </a:rPr>
                <a:t>MAC formation</a:t>
              </a: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3692372" y="5857921"/>
            <a:ext cx="2194875" cy="1080120"/>
            <a:chOff x="3779912" y="5733256"/>
            <a:chExt cx="2194875" cy="1080120"/>
          </a:xfrm>
        </p:grpSpPr>
        <p:sp>
          <p:nvSpPr>
            <p:cNvPr id="206" name="AutoShape 198"/>
            <p:cNvSpPr>
              <a:spLocks noChangeArrowheads="1"/>
            </p:cNvSpPr>
            <p:nvPr/>
          </p:nvSpPr>
          <p:spPr bwMode="auto">
            <a:xfrm>
              <a:off x="3779912" y="5733256"/>
              <a:ext cx="2160240" cy="1080120"/>
            </a:xfrm>
            <a:prstGeom prst="irregularSeal1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rgbClr val="FF99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958563" y="6021288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Inflammation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23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/>
              <a:t>AMD – risk factors</a:t>
            </a:r>
            <a:endParaRPr lang="en-US" sz="1600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 descr="FHR structur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3788" y="2092561"/>
            <a:ext cx="5296425" cy="4483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FHR structure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24" y="2857210"/>
            <a:ext cx="8345352" cy="29543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3867" y="6650696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Clark S.J. and Bishop P.N. (2015)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lang="en-US" sz="1200" i="1" dirty="0" err="1" smtClean="0">
                <a:solidFill>
                  <a:srgbClr val="FFFFFF"/>
                </a:solidFill>
                <a:latin typeface="Arial"/>
                <a:cs typeface="Arial"/>
              </a:rPr>
              <a:t>Clin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. Med.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07634" y="4275444"/>
            <a:ext cx="440068" cy="144610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5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Rectangle 10"/>
          <p:cNvSpPr txBox="1">
            <a:spLocks noChangeArrowheads="1"/>
          </p:cNvSpPr>
          <p:nvPr/>
        </p:nvSpPr>
        <p:spPr>
          <a:xfrm>
            <a:off x="181863" y="2195513"/>
            <a:ext cx="8734642" cy="155212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Recently identified that Factor H-like protein 1 (FHL-1) concentrates on Bruch’s membrane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Still able to regulate complement but to date no one has worried about elucidating the level of involvement in immune regulation</a:t>
            </a:r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Recent discovery about the role of FHL-1</a:t>
            </a:r>
            <a:endParaRPr lang="en-US" sz="16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3867" y="3815104"/>
            <a:ext cx="9064172" cy="3112591"/>
            <a:chOff x="13867" y="3815104"/>
            <a:chExt cx="9064172" cy="3112591"/>
          </a:xfrm>
        </p:grpSpPr>
        <p:grpSp>
          <p:nvGrpSpPr>
            <p:cNvPr id="11" name="Group 10"/>
            <p:cNvGrpSpPr/>
            <p:nvPr/>
          </p:nvGrpSpPr>
          <p:grpSpPr>
            <a:xfrm>
              <a:off x="107327" y="3815104"/>
              <a:ext cx="8970712" cy="2602775"/>
              <a:chOff x="107327" y="2978434"/>
              <a:chExt cx="8970712" cy="260277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07327" y="2978434"/>
                <a:ext cx="8970712" cy="2602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 descr="60x M17055 mac composite deconvolved.tif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010" y="3285898"/>
                <a:ext cx="5816937" cy="2039101"/>
              </a:xfrm>
              <a:prstGeom prst="rect">
                <a:avLst/>
              </a:prstGeom>
            </p:spPr>
          </p:pic>
          <p:pic>
            <p:nvPicPr>
              <p:cNvPr id="8" name="Picture 7" descr="Macintosh HD:Users:mqbssscg:Documents:Fellowship applications:MRC:Screen Shot 2012-08-17 at 13.03.14.pn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9727" y="3082779"/>
                <a:ext cx="2884784" cy="235012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816157" y="4931241"/>
                <a:ext cx="3142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8000"/>
                    </a:solidFill>
                  </a:rPr>
                  <a:t>Green = FHL-1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Red = FH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77259" y="3969029"/>
                <a:ext cx="1294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Bruch’s membrane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867" y="6650696"/>
              <a:ext cx="6192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Clark S.J. </a:t>
              </a:r>
              <a:r>
                <a:rPr lang="en-US" sz="12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et al</a:t>
              </a:r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. (2014) </a:t>
              </a:r>
              <a:r>
                <a:rPr lang="en-US" sz="12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J. </a:t>
              </a:r>
              <a:r>
                <a:rPr lang="en-US" sz="1200" i="1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Immunol</a:t>
              </a:r>
              <a:r>
                <a:rPr lang="en-US" sz="12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.</a:t>
              </a:r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193</a:t>
              </a:r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, 4962-4970.</a:t>
              </a:r>
              <a:endParaRPr lang="en-US" sz="1200" i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7259" y="4135611"/>
            <a:ext cx="129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259" y="5777442"/>
            <a:ext cx="129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Choroid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6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/>
              <a:t>The role of FHL-</a:t>
            </a:r>
            <a:r>
              <a:rPr lang="en-US" i="1" dirty="0" smtClean="0"/>
              <a:t>1 						</a:t>
            </a:r>
            <a:r>
              <a:rPr lang="en-US" sz="2000" dirty="0" smtClean="0">
                <a:solidFill>
                  <a:srgbClr val="008000"/>
                </a:solidFill>
              </a:rPr>
              <a:t>Green </a:t>
            </a:r>
            <a:r>
              <a:rPr lang="en-US" sz="2000" dirty="0">
                <a:solidFill>
                  <a:srgbClr val="008000"/>
                </a:solidFill>
              </a:rPr>
              <a:t>= FHL-1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Red = </a:t>
            </a:r>
            <a:r>
              <a:rPr lang="en-US" sz="2000" dirty="0" smtClean="0">
                <a:solidFill>
                  <a:srgbClr val="FF0000"/>
                </a:solidFill>
              </a:rPr>
              <a:t>FH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Duel Stain 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67" y="1735796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3" y="790484"/>
            <a:ext cx="8734642" cy="1143000"/>
          </a:xfrm>
        </p:spPr>
        <p:txBody>
          <a:bodyPr/>
          <a:lstStyle/>
          <a:p>
            <a:r>
              <a:rPr lang="en-US" i="1" dirty="0" smtClean="0"/>
              <a:t>Curiously, FH seems to coat drusen</a:t>
            </a:r>
            <a:endParaRPr lang="en-US" i="1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81863" y="1933484"/>
            <a:ext cx="701357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81862" y="2195514"/>
            <a:ext cx="8962137" cy="51827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/>
              <a:t>The FH that is secreted by the RPE cells ‘coats’ drusen that form in Bruch’s membrane</a:t>
            </a:r>
            <a:endParaRPr lang="en-US" sz="1800" dirty="0"/>
          </a:p>
        </p:txBody>
      </p:sp>
      <p:pic>
        <p:nvPicPr>
          <p:cNvPr id="3" name="Picture 2" descr="Screen Shot 2015-06-09 at 16.03.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084" y="3005744"/>
            <a:ext cx="5574354" cy="342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66" y="6650696"/>
            <a:ext cx="4044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Clark S.J.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. (2014) 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J. </a:t>
            </a:r>
            <a:r>
              <a:rPr lang="en-US" sz="1200" i="1" dirty="0" err="1">
                <a:solidFill>
                  <a:srgbClr val="FFFFFF"/>
                </a:solidFill>
                <a:latin typeface="Arial"/>
                <a:cs typeface="Arial"/>
              </a:rPr>
              <a:t>Immunol</a:t>
            </a:r>
            <a:r>
              <a:rPr lang="en-US" sz="12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193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, 4962-4970.</a:t>
            </a:r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8623" y="3005744"/>
            <a:ext cx="900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FH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47535" y="3528964"/>
            <a:ext cx="214522" cy="5467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42831" y="4616838"/>
            <a:ext cx="125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FHL-1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797367" y="4918142"/>
            <a:ext cx="686470" cy="843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40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13710</TotalTime>
  <Words>1055</Words>
  <Application>Microsoft Macintosh PowerPoint</Application>
  <PresentationFormat>On-screen Show (4:3)</PresentationFormat>
  <Paragraphs>161</Paragraphs>
  <Slides>20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Document</vt:lpstr>
      <vt:lpstr>Prism 6</vt:lpstr>
      <vt:lpstr>The role of complement factor H-like and factor H-related proteins in age-related macular degeneration </vt:lpstr>
      <vt:lpstr>Age-related macular degeneration (AMD)</vt:lpstr>
      <vt:lpstr>AMD – risk factors</vt:lpstr>
      <vt:lpstr>Alternative pathway of complement activation</vt:lpstr>
      <vt:lpstr>The alternative pathway of complement</vt:lpstr>
      <vt:lpstr>AMD – risk factors</vt:lpstr>
      <vt:lpstr>Recent discovery about the role of FHL-1</vt:lpstr>
      <vt:lpstr>The role of FHL-1       Green = FHL-1  Red = FH</vt:lpstr>
      <vt:lpstr>Curiously, FH seems to coat drusen</vt:lpstr>
      <vt:lpstr>FHL-1 is locally expressed by RPE cells</vt:lpstr>
      <vt:lpstr>FHL-1 can diffuse through Bruch’s (FH can not)</vt:lpstr>
      <vt:lpstr>What about the factor H-related (FHR) proteins?</vt:lpstr>
      <vt:lpstr>Targeted mass spectrometry</vt:lpstr>
      <vt:lpstr>Therapeutic potential</vt:lpstr>
      <vt:lpstr>Manchester Eye Tissue Repository (ETR)</vt:lpstr>
      <vt:lpstr>Manchester Eye Tissue Repository (ETR)</vt:lpstr>
      <vt:lpstr>Acknowledgements </vt:lpstr>
      <vt:lpstr>Bruch’s membrane</vt:lpstr>
      <vt:lpstr>Enrichment of Bruch’s membrane</vt:lpstr>
      <vt:lpstr>Complement and Bruch’s membrane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Clark</dc:creator>
  <cp:lastModifiedBy>Simon Clark</cp:lastModifiedBy>
  <cp:revision>369</cp:revision>
  <cp:lastPrinted>2015-07-27T13:58:11Z</cp:lastPrinted>
  <dcterms:created xsi:type="dcterms:W3CDTF">2013-04-15T07:37:19Z</dcterms:created>
  <dcterms:modified xsi:type="dcterms:W3CDTF">2015-09-28T13:18:06Z</dcterms:modified>
</cp:coreProperties>
</file>