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0"/>
  </p:notesMasterIdLst>
  <p:sldIdLst>
    <p:sldId id="291" r:id="rId2"/>
    <p:sldId id="29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3"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326"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24777-4313-4725-BDA7-C18B2CAE40DE}" type="datetimeFigureOut">
              <a:rPr lang="en-US" smtClean="0"/>
              <a:pPr/>
              <a:t>8/17/2015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0134F-B67E-482D-8959-82EB89610DD0}" type="slidenum">
              <a:rPr lang="en-US" smtClean="0"/>
              <a:pPr/>
              <a:t>‹#›</a:t>
            </a:fld>
            <a:endParaRPr lang="en-US"/>
          </a:p>
        </p:txBody>
      </p:sp>
    </p:spTree>
    <p:extLst>
      <p:ext uri="{BB962C8B-B14F-4D97-AF65-F5344CB8AC3E}">
        <p14:creationId xmlns="" xmlns:p14="http://schemas.microsoft.com/office/powerpoint/2010/main" val="130392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1F6E50-A965-4237-8C4C-E7AA158B4B51}" type="datetime1">
              <a:rPr lang="en-US" smtClean="0"/>
              <a:pPr/>
              <a:t>8/17/2015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E4762-6FA1-43EE-94C7-19ECD7E8B332}" type="datetime1">
              <a:rPr lang="en-US" smtClean="0"/>
              <a:pPr/>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D50A89-0FFE-47D0-9D85-1780EEB57E72}" type="datetime1">
              <a:rPr lang="en-US" smtClean="0"/>
              <a:pPr/>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670188-9318-4F54-B7A8-E2210B4B565E}" type="datetime1">
              <a:rPr lang="en-US" smtClean="0"/>
              <a:pPr/>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7C091E-3745-4C29-9B67-FB73463CA2EB}" type="datetime1">
              <a:rPr lang="en-US" smtClean="0"/>
              <a:pPr/>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19AD64-A518-45CF-ABA8-71A869286EC3}" type="datetime1">
              <a:rPr lang="en-US" smtClean="0"/>
              <a:pPr/>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D6CA67-A92E-4B7C-82D7-B5F77D207C75}" type="datetime1">
              <a:rPr lang="en-US" smtClean="0"/>
              <a:pPr/>
              <a:t>8/17/2015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DF379E-1A51-429B-BF04-B8FE70ABF85C}" type="datetime1">
              <a:rPr lang="en-US" smtClean="0"/>
              <a:pPr/>
              <a:t>8/17/2015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36DDF-D6F4-49EC-A455-5113A3C71280}" type="datetime1">
              <a:rPr lang="en-US" smtClean="0"/>
              <a:pPr/>
              <a:t>8/17/2015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F3F711-9B98-41FC-A945-0FECCD844AD1}" type="datetime1">
              <a:rPr lang="en-US" smtClean="0"/>
              <a:pPr/>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FD75DD-7A46-4A9D-9CC0-440CF1967C88}" type="datetime1">
              <a:rPr lang="en-US" smtClean="0"/>
              <a:pPr/>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AF37A1-8111-4766-AD7A-0727019C4E5A}" type="datetime1">
              <a:rPr lang="en-US" smtClean="0"/>
              <a:pPr/>
              <a:t>8/17/2015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drug-discovery.pharmaceuticalconferences.com/"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About OMICS Group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OMICS Group is an amalgamation of </a:t>
            </a:r>
            <a:r>
              <a:rPr lang="en-US" dirty="0" smtClean="0">
                <a:hlinkClick r:id="rId2"/>
              </a:rPr>
              <a:t>Open Access Publications</a:t>
            </a:r>
            <a:r>
              <a:rPr lang="en-US" dirty="0" smtClean="0"/>
              <a:t> and worldwide international science conferences and events. Established in the year 2007 with the sole aim of making the information on Sciences and technology ‘Open Access’, OMICS Group publishes 500 online open access </a:t>
            </a:r>
            <a:r>
              <a:rPr lang="en-US" dirty="0" smtClean="0">
                <a:hlinkClick r:id="rId3"/>
              </a:rPr>
              <a:t>scholarly journals </a:t>
            </a:r>
            <a:r>
              <a:rPr lang="en-US" dirty="0" smtClean="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smtClean="0">
                <a:hlinkClick r:id="rId4"/>
              </a:rPr>
              <a:t>International conferences</a:t>
            </a:r>
            <a:r>
              <a:rPr lang="en-US" dirty="0" smtClean="0"/>
              <a:t> annually across the globe, where knowledge transfer takes place through debates, round table discussions, poster presentations, workshops, symposia and exhibitions.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Results</a:t>
            </a:r>
            <a:endParaRPr lang="en-US" b="1" dirty="0"/>
          </a:p>
        </p:txBody>
      </p:sp>
      <p:sp>
        <p:nvSpPr>
          <p:cNvPr id="2" name="Content Placeholder 1"/>
          <p:cNvSpPr>
            <a:spLocks noGrp="1"/>
          </p:cNvSpPr>
          <p:nvPr>
            <p:ph idx="1"/>
          </p:nvPr>
        </p:nvSpPr>
        <p:spPr/>
        <p:txBody>
          <a:bodyPr/>
          <a:lstStyle/>
          <a:p>
            <a:r>
              <a:rPr lang="en-US" b="1" dirty="0"/>
              <a:t>Body weight differences</a:t>
            </a:r>
          </a:p>
          <a:p>
            <a:pPr marL="0" indent="0" algn="justLow">
              <a:buNone/>
            </a:pPr>
            <a:r>
              <a:rPr lang="en-US" dirty="0"/>
              <a:t>It also affects on the body weight</a:t>
            </a:r>
            <a:r>
              <a:rPr lang="fa-IR" dirty="0"/>
              <a:t>.</a:t>
            </a:r>
            <a:r>
              <a:rPr lang="en-US" dirty="0"/>
              <a:t> So the following results were deduced. The obtained results from primary and secondary weighing the mice showed that the difference between primary and secondary weights, in treatment groups had a significant reduction in comparison with the control group (P&lt;0.05). </a:t>
            </a:r>
          </a:p>
          <a:p>
            <a:pPr marL="0" indent="0">
              <a:buNone/>
            </a:pP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 xmlns:p14="http://schemas.microsoft.com/office/powerpoint/2010/main" val="269800350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b="17766"/>
          <a:stretch/>
        </p:blipFill>
        <p:spPr bwMode="auto">
          <a:xfrm>
            <a:off x="1916661" y="838200"/>
            <a:ext cx="5255260" cy="4612496"/>
          </a:xfrm>
          <a:prstGeom prst="rect">
            <a:avLst/>
          </a:prstGeom>
          <a:noFill/>
        </p:spPr>
      </p:pic>
      <p:sp>
        <p:nvSpPr>
          <p:cNvPr id="6" name="TextBox 5"/>
          <p:cNvSpPr txBox="1"/>
          <p:nvPr/>
        </p:nvSpPr>
        <p:spPr>
          <a:xfrm>
            <a:off x="228600" y="5257800"/>
            <a:ext cx="8458200" cy="923330"/>
          </a:xfrm>
          <a:prstGeom prst="rect">
            <a:avLst/>
          </a:prstGeom>
          <a:noFill/>
        </p:spPr>
        <p:txBody>
          <a:bodyPr wrap="square" rtlCol="0">
            <a:spAutoFit/>
          </a:bodyPr>
          <a:lstStyle/>
          <a:p>
            <a:pPr algn="justLow"/>
            <a:r>
              <a:rPr lang="tr-TR" b="1" dirty="0" smtClean="0">
                <a:solidFill>
                  <a:srgbClr val="FF0000"/>
                </a:solidFill>
              </a:rPr>
              <a:t>Figure1: </a:t>
            </a:r>
            <a:r>
              <a:rPr lang="tr-TR" dirty="0"/>
              <a:t>The decrease  statistically  significant body weight differencese in   experimental groups  compared  with control group P &lt; 0.05).</a:t>
            </a:r>
            <a:endParaRPr lang="en-US" dirty="0"/>
          </a:p>
          <a:p>
            <a:pPr algn="justLow"/>
            <a:endParaRPr lang="en-US" dirty="0"/>
          </a:p>
        </p:txBody>
      </p:sp>
    </p:spTree>
    <p:extLst>
      <p:ext uri="{BB962C8B-B14F-4D97-AF65-F5344CB8AC3E}">
        <p14:creationId xmlns="" xmlns:p14="http://schemas.microsoft.com/office/powerpoint/2010/main" val="376768436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Results</a:t>
            </a:r>
            <a:endParaRPr lang="en-US" dirty="0"/>
          </a:p>
        </p:txBody>
      </p:sp>
      <p:sp>
        <p:nvSpPr>
          <p:cNvPr id="2" name="Content Placeholder 1"/>
          <p:cNvSpPr>
            <a:spLocks noGrp="1"/>
          </p:cNvSpPr>
          <p:nvPr>
            <p:ph idx="1"/>
          </p:nvPr>
        </p:nvSpPr>
        <p:spPr/>
        <p:txBody>
          <a:bodyPr/>
          <a:lstStyle/>
          <a:p>
            <a:pPr algn="justLow"/>
            <a:r>
              <a:rPr lang="en-US" dirty="0"/>
              <a:t>The changes in lymphoid organs provide morphological evidences for MPH induced immune suppression.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 xmlns:p14="http://schemas.microsoft.com/office/powerpoint/2010/main" val="42093509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Results</a:t>
            </a:r>
            <a:endParaRPr lang="en-US" dirty="0"/>
          </a:p>
        </p:txBody>
      </p:sp>
      <p:sp>
        <p:nvSpPr>
          <p:cNvPr id="2" name="Content Placeholder 1"/>
          <p:cNvSpPr>
            <a:spLocks noGrp="1"/>
          </p:cNvSpPr>
          <p:nvPr>
            <p:ph idx="1"/>
          </p:nvPr>
        </p:nvSpPr>
        <p:spPr/>
        <p:txBody>
          <a:bodyPr/>
          <a:lstStyle/>
          <a:p>
            <a:r>
              <a:rPr lang="en-US" b="1" dirty="0"/>
              <a:t>Adrenal glands</a:t>
            </a:r>
            <a:endParaRPr lang="en-US" dirty="0"/>
          </a:p>
          <a:p>
            <a:pPr marL="0" indent="0">
              <a:buNone/>
            </a:pPr>
            <a:r>
              <a:rPr lang="en-US" dirty="0"/>
              <a:t>Along with these, observation of the thickening of the adrenal cortex and medulla might show that MPH induced immune suppression may occur via increased glucocorticoid secretion.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 xmlns:p14="http://schemas.microsoft.com/office/powerpoint/2010/main" val="168875489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Results</a:t>
            </a:r>
            <a:endParaRPr lang="en-US" dirty="0"/>
          </a:p>
        </p:txBody>
      </p:sp>
      <p:sp>
        <p:nvSpPr>
          <p:cNvPr id="2" name="Content Placeholder 1"/>
          <p:cNvSpPr>
            <a:spLocks noGrp="1"/>
          </p:cNvSpPr>
          <p:nvPr>
            <p:ph idx="1"/>
          </p:nvPr>
        </p:nvSpPr>
        <p:spPr/>
        <p:txBody>
          <a:bodyPr>
            <a:normAutofit fontScale="77500" lnSpcReduction="20000"/>
          </a:bodyPr>
          <a:lstStyle/>
          <a:p>
            <a:pPr algn="justLow"/>
            <a:r>
              <a:rPr lang="en-US" dirty="0"/>
              <a:t>Adrenal glands of the control animals displayed typical morphology with a larger cortical area and a centrally located medulla region. Overall thickness of adrenal cortex has increased in the treatment group compared to those of the controls. </a:t>
            </a:r>
            <a:r>
              <a:rPr lang="en-US" dirty="0" err="1"/>
              <a:t>Statisticaly</a:t>
            </a:r>
            <a:r>
              <a:rPr lang="en-US" dirty="0"/>
              <a:t>  analysis has showed that Methylphenidate with different doses could increase thickness of the </a:t>
            </a:r>
            <a:r>
              <a:rPr lang="en-US" dirty="0" err="1"/>
              <a:t>glomerulosa</a:t>
            </a:r>
            <a:r>
              <a:rPr lang="en-US" dirty="0"/>
              <a:t> and fasciculate layers of the adrenal cortex, and decrease in the </a:t>
            </a:r>
            <a:r>
              <a:rPr lang="en-US" dirty="0" err="1"/>
              <a:t>reticularis</a:t>
            </a:r>
            <a:r>
              <a:rPr lang="en-US" dirty="0"/>
              <a:t> layer. On the other hand, the thickness of capsule  were decreased in experimental group  and also the medullary layer were increased significant changes were seen in treatment group in compared with control group (p&lt;0.05). </a:t>
            </a:r>
          </a:p>
          <a:p>
            <a:pPr algn="justLow"/>
            <a:r>
              <a:rPr lang="en-US" dirty="0"/>
              <a:t>Besides   some significant changes  in  Serum levels of cortisol that were measured by radioimmunoassay technique ,but no significantly </a:t>
            </a:r>
            <a:r>
              <a:rPr lang="en-US" dirty="0" err="1"/>
              <a:t>histopathological</a:t>
            </a:r>
            <a:r>
              <a:rPr lang="en-US" dirty="0"/>
              <a:t> </a:t>
            </a:r>
          </a:p>
          <a:p>
            <a:pPr algn="justLow"/>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 xmlns:p14="http://schemas.microsoft.com/office/powerpoint/2010/main" val="271094306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832115" y="1935163"/>
            <a:ext cx="5479770" cy="4389437"/>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6" name="TextBox 5"/>
          <p:cNvSpPr txBox="1"/>
          <p:nvPr/>
        </p:nvSpPr>
        <p:spPr>
          <a:xfrm>
            <a:off x="838200" y="5181600"/>
            <a:ext cx="7391400" cy="1477328"/>
          </a:xfrm>
          <a:prstGeom prst="rect">
            <a:avLst/>
          </a:prstGeom>
          <a:noFill/>
        </p:spPr>
        <p:txBody>
          <a:bodyPr wrap="square" rtlCol="0">
            <a:spAutoFit/>
          </a:bodyPr>
          <a:lstStyle/>
          <a:p>
            <a:pPr algn="justLow"/>
            <a:r>
              <a:rPr lang="en-US" b="1" dirty="0" smtClean="0">
                <a:solidFill>
                  <a:srgbClr val="FF0000"/>
                </a:solidFill>
              </a:rPr>
              <a:t>Figure2</a:t>
            </a:r>
            <a:r>
              <a:rPr lang="en-US" b="1" dirty="0">
                <a:solidFill>
                  <a:srgbClr val="FF0000"/>
                </a:solidFill>
              </a:rPr>
              <a:t>: </a:t>
            </a:r>
            <a:r>
              <a:rPr lang="en-US" dirty="0"/>
              <a:t>Statistical analysis has showed  Thickness of adrenal cortex(</a:t>
            </a:r>
            <a:r>
              <a:rPr lang="en-US" dirty="0" err="1"/>
              <a:t>glomerulosa</a:t>
            </a:r>
            <a:r>
              <a:rPr lang="en-US" dirty="0"/>
              <a:t> and fasciculate layers ) has increase significantly in the treatment groups compared with control group and decrease in reticular  layer (p&lt;0.05).</a:t>
            </a:r>
          </a:p>
          <a:p>
            <a:pPr algn="justLow"/>
            <a:endParaRPr lang="en-US" dirty="0"/>
          </a:p>
        </p:txBody>
      </p:sp>
    </p:spTree>
    <p:extLst>
      <p:ext uri="{BB962C8B-B14F-4D97-AF65-F5344CB8AC3E}">
        <p14:creationId xmlns="" xmlns:p14="http://schemas.microsoft.com/office/powerpoint/2010/main" val="77177653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1143000"/>
            <a:ext cx="4495800" cy="38100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p:cNvSpPr txBox="1"/>
          <p:nvPr/>
        </p:nvSpPr>
        <p:spPr>
          <a:xfrm>
            <a:off x="685800" y="5105400"/>
            <a:ext cx="7620000" cy="1200329"/>
          </a:xfrm>
          <a:prstGeom prst="rect">
            <a:avLst/>
          </a:prstGeom>
          <a:noFill/>
        </p:spPr>
        <p:txBody>
          <a:bodyPr wrap="square" rtlCol="0">
            <a:spAutoFit/>
          </a:bodyPr>
          <a:lstStyle/>
          <a:p>
            <a:pPr algn="justLow"/>
            <a:r>
              <a:rPr lang="en-US" b="1" dirty="0">
                <a:solidFill>
                  <a:srgbClr val="FF0000"/>
                </a:solidFill>
              </a:rPr>
              <a:t>Figure3 </a:t>
            </a:r>
            <a:r>
              <a:rPr lang="en-US" b="1" dirty="0" smtClean="0">
                <a:solidFill>
                  <a:srgbClr val="FF0000"/>
                </a:solidFill>
              </a:rPr>
              <a:t>: </a:t>
            </a:r>
            <a:r>
              <a:rPr lang="en-US" dirty="0" smtClean="0"/>
              <a:t>Also </a:t>
            </a:r>
            <a:r>
              <a:rPr lang="en-US" dirty="0"/>
              <a:t>the medullary layer was increased  significantly in experimental((10mg/kg methylphenidate)group compared with control group.</a:t>
            </a:r>
          </a:p>
          <a:p>
            <a:endParaRPr lang="en-US" dirty="0"/>
          </a:p>
        </p:txBody>
      </p:sp>
    </p:spTree>
    <p:extLst>
      <p:ext uri="{BB962C8B-B14F-4D97-AF65-F5344CB8AC3E}">
        <p14:creationId xmlns="" xmlns:p14="http://schemas.microsoft.com/office/powerpoint/2010/main" val="84703211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832115" y="1935163"/>
            <a:ext cx="5479770" cy="4389437"/>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6" name="TextBox 5"/>
          <p:cNvSpPr txBox="1"/>
          <p:nvPr/>
        </p:nvSpPr>
        <p:spPr>
          <a:xfrm>
            <a:off x="762000" y="5181600"/>
            <a:ext cx="7467600" cy="1200329"/>
          </a:xfrm>
          <a:prstGeom prst="rect">
            <a:avLst/>
          </a:prstGeom>
          <a:noFill/>
        </p:spPr>
        <p:txBody>
          <a:bodyPr wrap="square" rtlCol="0">
            <a:spAutoFit/>
          </a:bodyPr>
          <a:lstStyle/>
          <a:p>
            <a:pPr algn="justLow"/>
            <a:r>
              <a:rPr lang="en-US" b="1" dirty="0" smtClean="0">
                <a:solidFill>
                  <a:srgbClr val="FF0000"/>
                </a:solidFill>
              </a:rPr>
              <a:t>Figure4: </a:t>
            </a:r>
            <a:r>
              <a:rPr lang="en-US" dirty="0"/>
              <a:t>The thickness of capsule has decreased significantly in treatment(2mg/kg methylphenidate)group compared with control group(p&lt;0.05).</a:t>
            </a:r>
          </a:p>
          <a:p>
            <a:pPr algn="justLow"/>
            <a:endParaRPr lang="en-US" dirty="0"/>
          </a:p>
        </p:txBody>
      </p:sp>
    </p:spTree>
    <p:extLst>
      <p:ext uri="{BB962C8B-B14F-4D97-AF65-F5344CB8AC3E}">
        <p14:creationId xmlns="" xmlns:p14="http://schemas.microsoft.com/office/powerpoint/2010/main" val="334222974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533400"/>
            <a:ext cx="4953000" cy="4648200"/>
          </a:xfrm>
          <a:prstGeom prst="rect">
            <a:avLst/>
          </a:prstGeom>
          <a:noFill/>
        </p:spPr>
      </p:pic>
      <p:sp>
        <p:nvSpPr>
          <p:cNvPr id="6" name="TextBox 5"/>
          <p:cNvSpPr txBox="1"/>
          <p:nvPr/>
        </p:nvSpPr>
        <p:spPr>
          <a:xfrm>
            <a:off x="838200" y="5334000"/>
            <a:ext cx="7391400" cy="923330"/>
          </a:xfrm>
          <a:prstGeom prst="rect">
            <a:avLst/>
          </a:prstGeom>
          <a:noFill/>
        </p:spPr>
        <p:txBody>
          <a:bodyPr wrap="square" rtlCol="0">
            <a:spAutoFit/>
          </a:bodyPr>
          <a:lstStyle/>
          <a:p>
            <a:pPr algn="justLow"/>
            <a:r>
              <a:rPr lang="en-US" b="1" dirty="0">
                <a:solidFill>
                  <a:srgbClr val="FF0000"/>
                </a:solidFill>
              </a:rPr>
              <a:t>Figure 5 : </a:t>
            </a:r>
            <a:r>
              <a:rPr lang="en-US" dirty="0"/>
              <a:t>Statistically analysis has showed increase significantly  serum level of cortisol in the treatment(10mg/kg) groups compared with control group .</a:t>
            </a:r>
          </a:p>
        </p:txBody>
      </p:sp>
    </p:spTree>
    <p:extLst>
      <p:ext uri="{BB962C8B-B14F-4D97-AF65-F5344CB8AC3E}">
        <p14:creationId xmlns="" xmlns:p14="http://schemas.microsoft.com/office/powerpoint/2010/main" val="137303431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Results</a:t>
            </a:r>
            <a:endParaRPr lang="en-US" dirty="0"/>
          </a:p>
        </p:txBody>
      </p:sp>
      <p:sp>
        <p:nvSpPr>
          <p:cNvPr id="2" name="Content Placeholder 1"/>
          <p:cNvSpPr>
            <a:spLocks noGrp="1"/>
          </p:cNvSpPr>
          <p:nvPr>
            <p:ph idx="1"/>
          </p:nvPr>
        </p:nvSpPr>
        <p:spPr/>
        <p:txBody>
          <a:bodyPr>
            <a:normAutofit fontScale="92500"/>
          </a:bodyPr>
          <a:lstStyle/>
          <a:p>
            <a:pPr algn="justLow"/>
            <a:r>
              <a:rPr lang="en-US" b="1" dirty="0"/>
              <a:t>Mesenteric lymphatic node</a:t>
            </a:r>
          </a:p>
          <a:p>
            <a:pPr marL="0" indent="0" algn="justLow">
              <a:buNone/>
            </a:pPr>
            <a:r>
              <a:rPr lang="en-US" dirty="0"/>
              <a:t>Mesenteric lymphatic nodes of the control group had larger cortical areas which were occupied by lymphoid follicles, </a:t>
            </a:r>
            <a:r>
              <a:rPr lang="en-US" dirty="0" err="1"/>
              <a:t>paracortical</a:t>
            </a:r>
            <a:r>
              <a:rPr lang="en-US" dirty="0"/>
              <a:t> zones formed by lymphatic cords and medullary areas containing large lymphatic sinuses. All sinuses were heavily filled with lymphocytes. The thickness of the capsules of lymph nodes was significantly increased in treated groups. Germinal center of lymphoid follicle were significantly decrease in experimental groups (p&lt;0.05). </a:t>
            </a:r>
          </a:p>
          <a:p>
            <a:pPr marL="0" indent="0" algn="justLow">
              <a:buNone/>
            </a:pP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 xmlns:p14="http://schemas.microsoft.com/office/powerpoint/2010/main" val="272519669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OMICS International Conferences</a:t>
            </a:r>
            <a:endParaRPr lang="en-US" dirty="0"/>
          </a:p>
        </p:txBody>
      </p:sp>
      <p:sp>
        <p:nvSpPr>
          <p:cNvPr id="3" name="Content Placeholder 2"/>
          <p:cNvSpPr>
            <a:spLocks noGrp="1"/>
          </p:cNvSpPr>
          <p:nvPr>
            <p:ph idx="1"/>
          </p:nvPr>
        </p:nvSpPr>
        <p:spPr>
          <a:xfrm>
            <a:off x="457200" y="1935480"/>
            <a:ext cx="8229600" cy="4465320"/>
          </a:xfrm>
        </p:spPr>
        <p:txBody>
          <a:bodyPr>
            <a:normAutofit fontScale="92500" lnSpcReduction="20000"/>
          </a:bodyPr>
          <a:lstStyle/>
          <a:p>
            <a:pPr marL="0" indent="0" algn="just">
              <a:buNone/>
            </a:pPr>
            <a:r>
              <a:rPr lang="en-US" dirty="0" smtClean="0"/>
              <a:t>OMICS International is a pioneer and leading science event organizer, which publishes around 500 open access journals and conducts over 500 Medical, Clinical, Engineering, Life Sciences, Pharma scientific conferences all over the globe annually with the support of more than 1000 scientific associations and 30,000 editorial board members and 3.5 million followers to its credit.</a:t>
            </a:r>
          </a:p>
          <a:p>
            <a:pPr marL="0" indent="0" algn="just">
              <a:buNone/>
            </a:pPr>
            <a:endParaRPr lang="en-US" dirty="0" smtClean="0"/>
          </a:p>
          <a:p>
            <a:pPr marL="0" indent="0" algn="just">
              <a:buNone/>
            </a:pPr>
            <a:r>
              <a:rPr lang="en-US" dirty="0" smtClean="0"/>
              <a:t>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dirty="0" err="1" smtClean="0"/>
              <a:t>Bengaluru</a:t>
            </a:r>
            <a:r>
              <a:rPr lang="en-US" dirty="0" smtClean="0"/>
              <a:t> and Mumbai.</a:t>
            </a:r>
          </a:p>
          <a:p>
            <a:pPr>
              <a:buNone/>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609600"/>
            <a:ext cx="5638800" cy="41910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6" name="TextBox 5"/>
          <p:cNvSpPr txBox="1"/>
          <p:nvPr/>
        </p:nvSpPr>
        <p:spPr>
          <a:xfrm>
            <a:off x="1066800" y="5105400"/>
            <a:ext cx="7239000" cy="923330"/>
          </a:xfrm>
          <a:prstGeom prst="rect">
            <a:avLst/>
          </a:prstGeom>
          <a:noFill/>
        </p:spPr>
        <p:txBody>
          <a:bodyPr wrap="square" rtlCol="0">
            <a:spAutoFit/>
          </a:bodyPr>
          <a:lstStyle/>
          <a:p>
            <a:r>
              <a:rPr lang="en-US" b="1" dirty="0">
                <a:solidFill>
                  <a:srgbClr val="FF0000"/>
                </a:solidFill>
              </a:rPr>
              <a:t>Figure 6 : </a:t>
            </a:r>
            <a:r>
              <a:rPr lang="en-US" dirty="0"/>
              <a:t>Photograph of capsule of lymphatic node  in the experimental groups (H&amp;E,400x).</a:t>
            </a:r>
          </a:p>
          <a:p>
            <a:endParaRPr lang="en-US" dirty="0"/>
          </a:p>
        </p:txBody>
      </p:sp>
    </p:spTree>
    <p:extLst>
      <p:ext uri="{BB962C8B-B14F-4D97-AF65-F5344CB8AC3E}">
        <p14:creationId xmlns="" xmlns:p14="http://schemas.microsoft.com/office/powerpoint/2010/main" val="376833261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b="16592"/>
          <a:stretch/>
        </p:blipFill>
        <p:spPr bwMode="auto">
          <a:xfrm>
            <a:off x="1620982" y="685800"/>
            <a:ext cx="5318241" cy="4114800"/>
          </a:xfrm>
          <a:prstGeom prst="rect">
            <a:avLst/>
          </a:prstGeom>
          <a:noFill/>
        </p:spPr>
      </p:pic>
      <p:sp>
        <p:nvSpPr>
          <p:cNvPr id="6" name="TextBox 5"/>
          <p:cNvSpPr txBox="1"/>
          <p:nvPr/>
        </p:nvSpPr>
        <p:spPr>
          <a:xfrm>
            <a:off x="838200" y="4953000"/>
            <a:ext cx="7391400" cy="923330"/>
          </a:xfrm>
          <a:prstGeom prst="rect">
            <a:avLst/>
          </a:prstGeom>
          <a:noFill/>
        </p:spPr>
        <p:txBody>
          <a:bodyPr wrap="square" rtlCol="0">
            <a:spAutoFit/>
          </a:bodyPr>
          <a:lstStyle/>
          <a:p>
            <a:pPr algn="justLow"/>
            <a:r>
              <a:rPr lang="en-US" b="1" dirty="0">
                <a:solidFill>
                  <a:srgbClr val="FF0000"/>
                </a:solidFill>
              </a:rPr>
              <a:t>Figure 7 : </a:t>
            </a:r>
            <a:r>
              <a:rPr lang="en-US" dirty="0"/>
              <a:t>Statistically analysis has showed increase significantly  capsule of lymph node in the treatment groups compared with control group (p&lt;0.05)..</a:t>
            </a:r>
          </a:p>
        </p:txBody>
      </p:sp>
    </p:spTree>
    <p:extLst>
      <p:ext uri="{BB962C8B-B14F-4D97-AF65-F5344CB8AC3E}">
        <p14:creationId xmlns="" xmlns:p14="http://schemas.microsoft.com/office/powerpoint/2010/main" val="165005796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533400"/>
            <a:ext cx="5943600" cy="4462145"/>
          </a:xfrm>
          <a:prstGeom prst="rect">
            <a:avLst/>
          </a:prstGeom>
          <a:noFill/>
        </p:spPr>
      </p:pic>
      <p:sp>
        <p:nvSpPr>
          <p:cNvPr id="6" name="TextBox 5"/>
          <p:cNvSpPr txBox="1"/>
          <p:nvPr/>
        </p:nvSpPr>
        <p:spPr>
          <a:xfrm>
            <a:off x="914400" y="5105400"/>
            <a:ext cx="7391400" cy="923330"/>
          </a:xfrm>
          <a:prstGeom prst="rect">
            <a:avLst/>
          </a:prstGeom>
          <a:noFill/>
        </p:spPr>
        <p:txBody>
          <a:bodyPr wrap="square" rtlCol="0">
            <a:spAutoFit/>
          </a:bodyPr>
          <a:lstStyle/>
          <a:p>
            <a:r>
              <a:rPr lang="en-US" b="1" dirty="0">
                <a:solidFill>
                  <a:srgbClr val="FF0000"/>
                </a:solidFill>
              </a:rPr>
              <a:t>Figure 8: </a:t>
            </a:r>
            <a:r>
              <a:rPr lang="en-US" dirty="0"/>
              <a:t>Photograph of dilatation in medullary sinuses of lymph node  in the experimental groups (H&amp;E,400x).</a:t>
            </a:r>
          </a:p>
          <a:p>
            <a:endParaRPr lang="en-US" dirty="0"/>
          </a:p>
        </p:txBody>
      </p:sp>
    </p:spTree>
    <p:extLst>
      <p:ext uri="{BB962C8B-B14F-4D97-AF65-F5344CB8AC3E}">
        <p14:creationId xmlns="" xmlns:p14="http://schemas.microsoft.com/office/powerpoint/2010/main" val="2217734127"/>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b="18519"/>
          <a:stretch/>
        </p:blipFill>
        <p:spPr bwMode="auto">
          <a:xfrm>
            <a:off x="2057400" y="533400"/>
            <a:ext cx="4800600" cy="4643727"/>
          </a:xfrm>
          <a:prstGeom prst="rect">
            <a:avLst/>
          </a:prstGeom>
          <a:noFill/>
          <a:ln>
            <a:noFill/>
          </a:ln>
        </p:spPr>
      </p:pic>
      <p:sp>
        <p:nvSpPr>
          <p:cNvPr id="6" name="TextBox 5"/>
          <p:cNvSpPr txBox="1"/>
          <p:nvPr/>
        </p:nvSpPr>
        <p:spPr>
          <a:xfrm>
            <a:off x="838200" y="5257800"/>
            <a:ext cx="7467600" cy="1200329"/>
          </a:xfrm>
          <a:prstGeom prst="rect">
            <a:avLst/>
          </a:prstGeom>
          <a:noFill/>
        </p:spPr>
        <p:txBody>
          <a:bodyPr wrap="square" rtlCol="0">
            <a:spAutoFit/>
          </a:bodyPr>
          <a:lstStyle/>
          <a:p>
            <a:pPr algn="justLow"/>
            <a:r>
              <a:rPr lang="en-US" b="1" dirty="0">
                <a:solidFill>
                  <a:srgbClr val="FF0000"/>
                </a:solidFill>
              </a:rPr>
              <a:t>Figure 9: </a:t>
            </a:r>
            <a:r>
              <a:rPr lang="en-US" dirty="0"/>
              <a:t>Statistically analysis  showed that methylphenidate could decrease the  diameter of Germinal center of lymph node in experimental groups(p&lt;0.05).</a:t>
            </a:r>
          </a:p>
          <a:p>
            <a:pPr algn="justLow"/>
            <a:endParaRPr lang="en-US" dirty="0"/>
          </a:p>
        </p:txBody>
      </p:sp>
    </p:spTree>
    <p:extLst>
      <p:ext uri="{BB962C8B-B14F-4D97-AF65-F5344CB8AC3E}">
        <p14:creationId xmlns="" xmlns:p14="http://schemas.microsoft.com/office/powerpoint/2010/main" val="99724147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Results</a:t>
            </a:r>
            <a:endParaRPr lang="en-US" dirty="0"/>
          </a:p>
        </p:txBody>
      </p:sp>
      <p:sp>
        <p:nvSpPr>
          <p:cNvPr id="2" name="Content Placeholder 1"/>
          <p:cNvSpPr>
            <a:spLocks noGrp="1"/>
          </p:cNvSpPr>
          <p:nvPr>
            <p:ph idx="1"/>
          </p:nvPr>
        </p:nvSpPr>
        <p:spPr/>
        <p:txBody>
          <a:bodyPr/>
          <a:lstStyle/>
          <a:p>
            <a:pPr algn="justLow"/>
            <a:r>
              <a:rPr lang="en-US" b="1" dirty="0" err="1"/>
              <a:t>Thmus</a:t>
            </a:r>
            <a:endParaRPr lang="en-US" b="1" dirty="0"/>
          </a:p>
          <a:p>
            <a:pPr marL="0" indent="0" algn="justLow">
              <a:buNone/>
            </a:pPr>
            <a:r>
              <a:rPr lang="en-US" dirty="0" smtClean="0"/>
              <a:t>Lymphoid </a:t>
            </a:r>
            <a:r>
              <a:rPr lang="en-US" dirty="0"/>
              <a:t>tissue of the thymus organized as a dense cellular cortex and lesser cellular medulla. The thickness of the capsules and medulla were decreased significantly in experimental groups (p&lt;0.05).</a:t>
            </a:r>
          </a:p>
          <a:p>
            <a:pPr algn="justLow"/>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 xmlns:p14="http://schemas.microsoft.com/office/powerpoint/2010/main" val="84707729"/>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4" descr="E:\SKMBT_C45091122510230_0006.jpg"/>
          <p:cNvPicPr/>
          <p:nvPr/>
        </p:nvPicPr>
        <p:blipFill rotWithShape="1">
          <a:blip r:embed="rId2" cstate="print">
            <a:extLst>
              <a:ext uri="{28A0092B-C50C-407E-A947-70E740481C1C}">
                <a14:useLocalDpi xmlns="" xmlns:a14="http://schemas.microsoft.com/office/drawing/2010/main" val="0"/>
              </a:ext>
            </a:extLst>
          </a:blip>
          <a:srcRect l="28555" t="22733" r="30419" b="55190"/>
          <a:stretch/>
        </p:blipFill>
        <p:spPr bwMode="auto">
          <a:xfrm rot="10800000">
            <a:off x="914400" y="1219194"/>
            <a:ext cx="3429001" cy="2819406"/>
          </a:xfrm>
          <a:prstGeom prst="rect">
            <a:avLst/>
          </a:prstGeom>
          <a:noFill/>
          <a:ln>
            <a:noFill/>
          </a:ln>
        </p:spPr>
      </p:pic>
      <p:pic>
        <p:nvPicPr>
          <p:cNvPr id="6" name="Picture 5" descr="E:\SKMBT_C45091122510230_0006.jpg"/>
          <p:cNvPicPr/>
          <p:nvPr/>
        </p:nvPicPr>
        <p:blipFill rotWithShape="1">
          <a:blip r:embed="rId2" cstate="print">
            <a:extLst>
              <a:ext uri="{28A0092B-C50C-407E-A947-70E740481C1C}">
                <a14:useLocalDpi xmlns="" xmlns:a14="http://schemas.microsoft.com/office/drawing/2010/main" val="0"/>
              </a:ext>
            </a:extLst>
          </a:blip>
          <a:srcRect l="28555" t="62027" r="30419" b="16308"/>
          <a:stretch/>
        </p:blipFill>
        <p:spPr bwMode="auto">
          <a:xfrm rot="10800000">
            <a:off x="4495801" y="1219197"/>
            <a:ext cx="3733800" cy="2819404"/>
          </a:xfrm>
          <a:prstGeom prst="rect">
            <a:avLst/>
          </a:prstGeom>
          <a:noFill/>
          <a:ln>
            <a:noFill/>
          </a:ln>
        </p:spPr>
      </p:pic>
      <p:sp>
        <p:nvSpPr>
          <p:cNvPr id="7" name="TextBox 6"/>
          <p:cNvSpPr txBox="1"/>
          <p:nvPr/>
        </p:nvSpPr>
        <p:spPr>
          <a:xfrm>
            <a:off x="914399" y="4343400"/>
            <a:ext cx="7315202" cy="1200329"/>
          </a:xfrm>
          <a:prstGeom prst="rect">
            <a:avLst/>
          </a:prstGeom>
          <a:noFill/>
        </p:spPr>
        <p:txBody>
          <a:bodyPr wrap="square" rtlCol="0">
            <a:spAutoFit/>
          </a:bodyPr>
          <a:lstStyle/>
          <a:p>
            <a:pPr algn="justLow"/>
            <a:r>
              <a:rPr lang="en-US" b="1" dirty="0" smtClean="0">
                <a:solidFill>
                  <a:srgbClr val="FF0000"/>
                </a:solidFill>
              </a:rPr>
              <a:t>Figure10: </a:t>
            </a:r>
            <a:r>
              <a:rPr lang="en-US" dirty="0" smtClean="0"/>
              <a:t>(</a:t>
            </a:r>
            <a:r>
              <a:rPr lang="en-US" dirty="0"/>
              <a:t>A):Photograph of medullary thymus in control group(H&amp;E,400x</a:t>
            </a:r>
            <a:r>
              <a:rPr lang="en-US" dirty="0" smtClean="0"/>
              <a:t>). (</a:t>
            </a:r>
            <a:r>
              <a:rPr lang="en-US" dirty="0"/>
              <a:t>B) : Photograph of medullary thymus in the experimental groups(H&amp;E,400x).</a:t>
            </a:r>
          </a:p>
          <a:p>
            <a:pPr algn="justLow"/>
            <a:endParaRPr lang="en-US" dirty="0"/>
          </a:p>
        </p:txBody>
      </p:sp>
    </p:spTree>
    <p:extLst>
      <p:ext uri="{BB962C8B-B14F-4D97-AF65-F5344CB8AC3E}">
        <p14:creationId xmlns="" xmlns:p14="http://schemas.microsoft.com/office/powerpoint/2010/main" val="190760235"/>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l="15505" t="35577" r="4550" b="19960"/>
          <a:stretch/>
        </p:blipFill>
        <p:spPr bwMode="auto">
          <a:xfrm rot="10800000">
            <a:off x="1981200" y="914400"/>
            <a:ext cx="4752108" cy="4017822"/>
          </a:xfrm>
          <a:prstGeom prst="rect">
            <a:avLst/>
          </a:prstGeom>
          <a:noFill/>
        </p:spPr>
      </p:pic>
      <p:sp>
        <p:nvSpPr>
          <p:cNvPr id="6" name="TextBox 5"/>
          <p:cNvSpPr txBox="1"/>
          <p:nvPr/>
        </p:nvSpPr>
        <p:spPr>
          <a:xfrm>
            <a:off x="914400" y="4932223"/>
            <a:ext cx="7315200" cy="923330"/>
          </a:xfrm>
          <a:prstGeom prst="rect">
            <a:avLst/>
          </a:prstGeom>
          <a:noFill/>
        </p:spPr>
        <p:txBody>
          <a:bodyPr wrap="square" rtlCol="0">
            <a:spAutoFit/>
          </a:bodyPr>
          <a:lstStyle/>
          <a:p>
            <a:pPr algn="justLow"/>
            <a:r>
              <a:rPr lang="en-US" b="1" dirty="0" smtClean="0">
                <a:solidFill>
                  <a:srgbClr val="FF0000"/>
                </a:solidFill>
              </a:rPr>
              <a:t>Figure</a:t>
            </a:r>
            <a:r>
              <a:rPr lang="fa-IR" b="1" dirty="0" smtClean="0">
                <a:solidFill>
                  <a:srgbClr val="FF0000"/>
                </a:solidFill>
              </a:rPr>
              <a:t>11</a:t>
            </a:r>
            <a:r>
              <a:rPr lang="en-US" b="1" dirty="0" smtClean="0">
                <a:solidFill>
                  <a:srgbClr val="FF0000"/>
                </a:solidFill>
              </a:rPr>
              <a:t>: </a:t>
            </a:r>
            <a:r>
              <a:rPr lang="en-US" dirty="0"/>
              <a:t>Statistically analysis  showed that methylphenidate could decrease medulla of thymus  in experimental groups(p&lt;0.05).</a:t>
            </a:r>
          </a:p>
          <a:p>
            <a:pPr algn="justLow"/>
            <a:endParaRPr lang="en-US" dirty="0"/>
          </a:p>
        </p:txBody>
      </p:sp>
    </p:spTree>
    <p:extLst>
      <p:ext uri="{BB962C8B-B14F-4D97-AF65-F5344CB8AC3E}">
        <p14:creationId xmlns="" xmlns:p14="http://schemas.microsoft.com/office/powerpoint/2010/main" val="377643221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2200" y="685800"/>
            <a:ext cx="4267200" cy="3733800"/>
          </a:xfrm>
          <a:prstGeom prst="rect">
            <a:avLst/>
          </a:prstGeom>
          <a:noFill/>
        </p:spPr>
      </p:pic>
      <p:sp>
        <p:nvSpPr>
          <p:cNvPr id="6" name="TextBox 5"/>
          <p:cNvSpPr txBox="1"/>
          <p:nvPr/>
        </p:nvSpPr>
        <p:spPr>
          <a:xfrm>
            <a:off x="838200" y="4800600"/>
            <a:ext cx="7467600" cy="923330"/>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12</a:t>
            </a:r>
            <a:r>
              <a:rPr lang="en-US" b="1" dirty="0" smtClean="0">
                <a:solidFill>
                  <a:srgbClr val="FF0000"/>
                </a:solidFill>
              </a:rPr>
              <a:t>: </a:t>
            </a:r>
            <a:r>
              <a:rPr lang="en-US" dirty="0"/>
              <a:t>The thickness of capsule of thymus was decreased  significantly in experimental (2mg/kg) group (  P&lt;0.05).</a:t>
            </a:r>
          </a:p>
          <a:p>
            <a:endParaRPr lang="en-US" dirty="0"/>
          </a:p>
        </p:txBody>
      </p:sp>
    </p:spTree>
    <p:extLst>
      <p:ext uri="{BB962C8B-B14F-4D97-AF65-F5344CB8AC3E}">
        <p14:creationId xmlns="" xmlns:p14="http://schemas.microsoft.com/office/powerpoint/2010/main" val="1216162788"/>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l="15040" t="33274" r="5948" b="22892"/>
          <a:stretch/>
        </p:blipFill>
        <p:spPr bwMode="auto">
          <a:xfrm rot="10800000">
            <a:off x="2078182" y="685800"/>
            <a:ext cx="4696690" cy="3685312"/>
          </a:xfrm>
          <a:prstGeom prst="rect">
            <a:avLst/>
          </a:prstGeom>
          <a:noFill/>
        </p:spPr>
      </p:pic>
      <p:sp>
        <p:nvSpPr>
          <p:cNvPr id="6" name="TextBox 5"/>
          <p:cNvSpPr txBox="1"/>
          <p:nvPr/>
        </p:nvSpPr>
        <p:spPr>
          <a:xfrm>
            <a:off x="914400" y="4800600"/>
            <a:ext cx="7315200" cy="646331"/>
          </a:xfrm>
          <a:prstGeom prst="rect">
            <a:avLst/>
          </a:prstGeom>
          <a:noFill/>
        </p:spPr>
        <p:txBody>
          <a:bodyPr wrap="square" rtlCol="0">
            <a:spAutoFit/>
          </a:bodyPr>
          <a:lstStyle/>
          <a:p>
            <a:r>
              <a:rPr lang="en-US" b="1" dirty="0">
                <a:solidFill>
                  <a:srgbClr val="FF0000"/>
                </a:solidFill>
              </a:rPr>
              <a:t>Figure </a:t>
            </a:r>
            <a:r>
              <a:rPr lang="fa-IR" b="1" dirty="0" smtClean="0">
                <a:solidFill>
                  <a:srgbClr val="FF0000"/>
                </a:solidFill>
              </a:rPr>
              <a:t>13</a:t>
            </a:r>
            <a:r>
              <a:rPr lang="en-US" b="1" dirty="0" smtClean="0">
                <a:solidFill>
                  <a:srgbClr val="FF0000"/>
                </a:solidFill>
              </a:rPr>
              <a:t>: </a:t>
            </a:r>
            <a:r>
              <a:rPr lang="en-US" dirty="0" smtClean="0"/>
              <a:t>percentage </a:t>
            </a:r>
            <a:r>
              <a:rPr lang="en-US" dirty="0"/>
              <a:t>of the peripheral blood neutrophil cell increases significantly in experimental (2 mg/kg) group( p&lt;0.05).</a:t>
            </a:r>
          </a:p>
        </p:txBody>
      </p:sp>
    </p:spTree>
    <p:extLst>
      <p:ext uri="{BB962C8B-B14F-4D97-AF65-F5344CB8AC3E}">
        <p14:creationId xmlns="" xmlns:p14="http://schemas.microsoft.com/office/powerpoint/2010/main" val="3500284359"/>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762000"/>
            <a:ext cx="5029200" cy="4114800"/>
          </a:xfrm>
          <a:prstGeom prst="rect">
            <a:avLst/>
          </a:prstGeom>
          <a:noFill/>
        </p:spPr>
      </p:pic>
      <p:sp>
        <p:nvSpPr>
          <p:cNvPr id="6" name="TextBox 5"/>
          <p:cNvSpPr txBox="1"/>
          <p:nvPr/>
        </p:nvSpPr>
        <p:spPr>
          <a:xfrm>
            <a:off x="838200" y="5181600"/>
            <a:ext cx="7391400" cy="923330"/>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14</a:t>
            </a:r>
            <a:r>
              <a:rPr lang="en-US" b="1" dirty="0" smtClean="0">
                <a:solidFill>
                  <a:srgbClr val="FF0000"/>
                </a:solidFill>
              </a:rPr>
              <a:t>: </a:t>
            </a:r>
            <a:r>
              <a:rPr lang="en-US" dirty="0"/>
              <a:t>The thickness of capsule of thymus was decreased  significantly in experimental (2mg/kg) group (  P&lt;0.05).</a:t>
            </a:r>
          </a:p>
          <a:p>
            <a:endParaRPr lang="en-US" dirty="0"/>
          </a:p>
        </p:txBody>
      </p:sp>
    </p:spTree>
    <p:extLst>
      <p:ext uri="{BB962C8B-B14F-4D97-AF65-F5344CB8AC3E}">
        <p14:creationId xmlns="" xmlns:p14="http://schemas.microsoft.com/office/powerpoint/2010/main" val="284001654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5867400" cy="1780108"/>
          </a:xfrm>
        </p:spPr>
        <p:txBody>
          <a:bodyPr>
            <a:noAutofit/>
          </a:bodyPr>
          <a:lstStyle/>
          <a:p>
            <a:r>
              <a:rPr lang="en-US" sz="2800" b="1" dirty="0">
                <a:solidFill>
                  <a:srgbClr val="002060"/>
                </a:solidFill>
                <a:effectLst>
                  <a:outerShdw blurRad="38100" dist="38100" dir="2700000" algn="tl">
                    <a:srgbClr val="000000">
                      <a:alpha val="43137"/>
                    </a:srgbClr>
                  </a:outerShdw>
                </a:effectLst>
              </a:rPr>
              <a:t>Evaluation of </a:t>
            </a:r>
            <a:r>
              <a:rPr lang="en-US" sz="2800" b="1" dirty="0" err="1">
                <a:solidFill>
                  <a:srgbClr val="002060"/>
                </a:solidFill>
                <a:effectLst>
                  <a:outerShdw blurRad="38100" dist="38100" dir="2700000" algn="tl">
                    <a:srgbClr val="000000">
                      <a:alpha val="43137"/>
                    </a:srgbClr>
                  </a:outerShdw>
                </a:effectLst>
              </a:rPr>
              <a:t>histopathologic</a:t>
            </a:r>
            <a:r>
              <a:rPr lang="en-US" sz="2800" b="1" dirty="0">
                <a:solidFill>
                  <a:srgbClr val="002060"/>
                </a:solidFill>
                <a:effectLst>
                  <a:outerShdw blurRad="38100" dist="38100" dir="2700000" algn="tl">
                    <a:srgbClr val="000000">
                      <a:alpha val="43137"/>
                    </a:srgbClr>
                  </a:outerShdw>
                </a:effectLst>
              </a:rPr>
              <a:t> and </a:t>
            </a:r>
            <a:r>
              <a:rPr lang="en-US" sz="2800" b="1" dirty="0" err="1">
                <a:solidFill>
                  <a:srgbClr val="002060"/>
                </a:solidFill>
                <a:effectLst>
                  <a:outerShdw blurRad="38100" dist="38100" dir="2700000" algn="tl">
                    <a:srgbClr val="000000">
                      <a:alpha val="43137"/>
                    </a:srgbClr>
                  </a:outerShdw>
                </a:effectLst>
              </a:rPr>
              <a:t>histomorphometric</a:t>
            </a:r>
            <a:r>
              <a:rPr lang="en-US" sz="2800" b="1" dirty="0">
                <a:solidFill>
                  <a:srgbClr val="002060"/>
                </a:solidFill>
                <a:effectLst>
                  <a:outerShdw blurRad="38100" dist="38100" dir="2700000" algn="tl">
                    <a:srgbClr val="000000">
                      <a:alpha val="43137"/>
                    </a:srgbClr>
                  </a:outerShdw>
                </a:effectLst>
              </a:rPr>
              <a:t> changes of Adrenal gland and lymphatic organ following consumption of Methylphenidate in male mice</a:t>
            </a:r>
          </a:p>
        </p:txBody>
      </p:sp>
      <p:sp>
        <p:nvSpPr>
          <p:cNvPr id="3" name="Subtitle 2"/>
          <p:cNvSpPr>
            <a:spLocks noGrp="1"/>
          </p:cNvSpPr>
          <p:nvPr>
            <p:ph type="subTitle" idx="1"/>
          </p:nvPr>
        </p:nvSpPr>
        <p:spPr/>
        <p:txBody>
          <a:bodyPr>
            <a:normAutofit fontScale="55000" lnSpcReduction="20000"/>
          </a:bodyPr>
          <a:lstStyle/>
          <a:p>
            <a:pPr algn="l"/>
            <a:r>
              <a:rPr lang="en-US" sz="3400" b="1" dirty="0" err="1">
                <a:solidFill>
                  <a:srgbClr val="FF0000"/>
                </a:solidFill>
                <a:effectLst>
                  <a:outerShdw blurRad="38100" dist="38100" dir="2700000" algn="tl">
                    <a:srgbClr val="000000">
                      <a:alpha val="43137"/>
                    </a:srgbClr>
                  </a:outerShdw>
                </a:effectLst>
              </a:rPr>
              <a:t>Fazelipour</a:t>
            </a:r>
            <a:r>
              <a:rPr lang="en-US" sz="3400" b="1" dirty="0">
                <a:solidFill>
                  <a:srgbClr val="FF0000"/>
                </a:solidFill>
                <a:effectLst>
                  <a:outerShdw blurRad="38100" dist="38100" dir="2700000" algn="tl">
                    <a:srgbClr val="000000">
                      <a:alpha val="43137"/>
                    </a:srgbClr>
                  </a:outerShdw>
                </a:effectLst>
              </a:rPr>
              <a:t>, S</a:t>
            </a:r>
            <a:r>
              <a:rPr lang="en-US" sz="3400" b="1" baseline="30000" dirty="0">
                <a:solidFill>
                  <a:srgbClr val="FF0000"/>
                </a:solidFill>
                <a:effectLst>
                  <a:outerShdw blurRad="38100" dist="38100" dir="2700000" algn="tl">
                    <a:srgbClr val="000000">
                      <a:alpha val="43137"/>
                    </a:srgbClr>
                  </a:outerShdw>
                </a:effectLst>
              </a:rPr>
              <a:t>1</a:t>
            </a:r>
            <a:r>
              <a:rPr lang="en-US" sz="3400" b="1" dirty="0" smtClean="0">
                <a:solidFill>
                  <a:srgbClr val="FF0000"/>
                </a:solidFill>
                <a:effectLst>
                  <a:outerShdw blurRad="38100" dist="38100" dir="2700000" algn="tl">
                    <a:srgbClr val="000000">
                      <a:alpha val="43137"/>
                    </a:srgbClr>
                  </a:outerShdw>
                </a:effectLst>
              </a:rPr>
              <a:t>. </a:t>
            </a:r>
            <a:r>
              <a:rPr lang="en-US" sz="3400" b="1" dirty="0" err="1" smtClean="0">
                <a:solidFill>
                  <a:srgbClr val="FFC000"/>
                </a:solidFill>
              </a:rPr>
              <a:t>Kiaei</a:t>
            </a:r>
            <a:r>
              <a:rPr lang="en-US" sz="3400" b="1" dirty="0" smtClean="0">
                <a:solidFill>
                  <a:srgbClr val="FFC000"/>
                </a:solidFill>
              </a:rPr>
              <a:t>,  M.</a:t>
            </a:r>
            <a:r>
              <a:rPr lang="en-US" sz="3400" b="1" baseline="30000" dirty="0" smtClean="0">
                <a:solidFill>
                  <a:srgbClr val="FFC000"/>
                </a:solidFill>
              </a:rPr>
              <a:t>2</a:t>
            </a:r>
            <a:r>
              <a:rPr lang="en-US" sz="3400" b="1" dirty="0" smtClean="0">
                <a:solidFill>
                  <a:srgbClr val="FFC000"/>
                </a:solidFill>
              </a:rPr>
              <a:t> </a:t>
            </a:r>
            <a:r>
              <a:rPr lang="en-US" sz="3400" b="1" dirty="0" err="1" smtClean="0">
                <a:solidFill>
                  <a:srgbClr val="FFC000"/>
                </a:solidFill>
              </a:rPr>
              <a:t>Tootian</a:t>
            </a:r>
            <a:r>
              <a:rPr lang="en-US" sz="3400" b="1" dirty="0" smtClean="0">
                <a:solidFill>
                  <a:srgbClr val="FFC000"/>
                </a:solidFill>
              </a:rPr>
              <a:t>,  Z.</a:t>
            </a:r>
            <a:r>
              <a:rPr lang="en-US" sz="3400" b="1" baseline="30000" dirty="0" smtClean="0">
                <a:solidFill>
                  <a:srgbClr val="FFC000"/>
                </a:solidFill>
              </a:rPr>
              <a:t>3 </a:t>
            </a:r>
            <a:r>
              <a:rPr lang="en-US" sz="3400" b="1" dirty="0" err="1" smtClean="0">
                <a:solidFill>
                  <a:srgbClr val="FFC000"/>
                </a:solidFill>
              </a:rPr>
              <a:t>Kiaei</a:t>
            </a:r>
            <a:r>
              <a:rPr lang="en-US" sz="3400" b="1" dirty="0" smtClean="0">
                <a:solidFill>
                  <a:srgbClr val="FFC000"/>
                </a:solidFill>
              </a:rPr>
              <a:t>,  SB.</a:t>
            </a:r>
            <a:r>
              <a:rPr lang="en-US" sz="3400" b="1" baseline="30000" dirty="0" smtClean="0">
                <a:solidFill>
                  <a:srgbClr val="FFC000"/>
                </a:solidFill>
              </a:rPr>
              <a:t> 4 </a:t>
            </a:r>
            <a:r>
              <a:rPr lang="en-US" sz="3400" b="1" dirty="0" smtClean="0">
                <a:solidFill>
                  <a:srgbClr val="FFC000"/>
                </a:solidFill>
              </a:rPr>
              <a:t> </a:t>
            </a:r>
            <a:r>
              <a:rPr lang="en-US" sz="3400" b="1" dirty="0" err="1" smtClean="0">
                <a:solidFill>
                  <a:srgbClr val="FFC000"/>
                </a:solidFill>
              </a:rPr>
              <a:t>Gharahjeh</a:t>
            </a:r>
            <a:r>
              <a:rPr lang="en-US" sz="3400" b="1" dirty="0" smtClean="0">
                <a:solidFill>
                  <a:srgbClr val="FFC000"/>
                </a:solidFill>
              </a:rPr>
              <a:t>,   M.</a:t>
            </a:r>
            <a:r>
              <a:rPr lang="en-US" sz="3400" b="1" baseline="30000" dirty="0" smtClean="0">
                <a:solidFill>
                  <a:srgbClr val="FFC000"/>
                </a:solidFill>
              </a:rPr>
              <a:t>5    </a:t>
            </a:r>
            <a:endParaRPr lang="en-US" sz="3400" b="1" dirty="0">
              <a:solidFill>
                <a:srgbClr val="FFC000"/>
              </a:solidFill>
            </a:endParaRPr>
          </a:p>
          <a:p>
            <a:pPr algn="l"/>
            <a:r>
              <a:rPr lang="en-US" sz="2500" baseline="30000" dirty="0">
                <a:latin typeface="Times New Roman" pitchFamily="18" charset="0"/>
                <a:cs typeface="Times New Roman" pitchFamily="18" charset="0"/>
              </a:rPr>
              <a:t>1</a:t>
            </a:r>
            <a:r>
              <a:rPr lang="en-US" sz="2500" dirty="0">
                <a:latin typeface="Times New Roman" pitchFamily="18" charset="0"/>
                <a:cs typeface="Times New Roman" pitchFamily="18" charset="0"/>
              </a:rPr>
              <a:t>Department of Anatomy, Tehran Medical  Sciences Branch, Islamic Azad University. Tehran-Iran.</a:t>
            </a:r>
          </a:p>
          <a:p>
            <a:pPr algn="l"/>
            <a:r>
              <a:rPr lang="en-US" sz="2500" baseline="30000" dirty="0" smtClean="0">
                <a:latin typeface="Times New Roman" pitchFamily="18" charset="0"/>
                <a:cs typeface="Times New Roman" pitchFamily="18" charset="0"/>
              </a:rPr>
              <a:t>2 </a:t>
            </a:r>
            <a:r>
              <a:rPr lang="en-US" sz="2500" dirty="0" smtClean="0">
                <a:latin typeface="Times New Roman" pitchFamily="18" charset="0"/>
                <a:cs typeface="Times New Roman" pitchFamily="18" charset="0"/>
              </a:rPr>
              <a:t>Doctor of  Pharmacist</a:t>
            </a:r>
          </a:p>
          <a:p>
            <a:pPr algn="l"/>
            <a:r>
              <a:rPr lang="en-US" sz="2500" baseline="30000" dirty="0" smtClean="0">
                <a:latin typeface="Times New Roman" pitchFamily="18" charset="0"/>
                <a:cs typeface="Times New Roman" pitchFamily="18" charset="0"/>
              </a:rPr>
              <a:t>3</a:t>
            </a:r>
            <a:r>
              <a:rPr lang="en-US" sz="2500" dirty="0" smtClean="0">
                <a:latin typeface="Times New Roman" pitchFamily="18" charset="0"/>
                <a:cs typeface="Times New Roman" pitchFamily="18" charset="0"/>
              </a:rPr>
              <a:t>Department of Basic Sciences, Faculty of Veterinary Medicine, University of Tehran. Tehran-Iran.</a:t>
            </a:r>
          </a:p>
          <a:p>
            <a:pPr algn="l"/>
            <a:r>
              <a:rPr lang="en-US" sz="2500" baseline="30000" dirty="0" smtClean="0">
                <a:latin typeface="Times New Roman" pitchFamily="18" charset="0"/>
                <a:cs typeface="Times New Roman" pitchFamily="18" charset="0"/>
              </a:rPr>
              <a:t>4</a:t>
            </a:r>
            <a:r>
              <a:rPr lang="en-US" sz="2500" dirty="0" smtClean="0">
                <a:latin typeface="Times New Roman" pitchFamily="18" charset="0"/>
                <a:cs typeface="Times New Roman" pitchFamily="18" charset="0"/>
              </a:rPr>
              <a:t>Doctor of  Medicine</a:t>
            </a:r>
          </a:p>
          <a:p>
            <a:pPr algn="l"/>
            <a:r>
              <a:rPr lang="en-US" sz="2500" baseline="30000" dirty="0" smtClean="0">
                <a:latin typeface="Times New Roman" pitchFamily="18" charset="0"/>
                <a:cs typeface="Times New Roman" pitchFamily="18" charset="0"/>
              </a:rPr>
              <a:t>5</a:t>
            </a:r>
            <a:r>
              <a:rPr lang="en-US" sz="2500" dirty="0" smtClean="0">
                <a:latin typeface="Times New Roman" pitchFamily="18" charset="0"/>
                <a:cs typeface="Times New Roman" pitchFamily="18" charset="0"/>
              </a:rPr>
              <a:t>Student </a:t>
            </a:r>
            <a:r>
              <a:rPr lang="en-US" sz="2500" dirty="0">
                <a:latin typeface="Times New Roman" pitchFamily="18" charset="0"/>
                <a:cs typeface="Times New Roman" pitchFamily="18" charset="0"/>
              </a:rPr>
              <a:t>of Medical, Tehran Medical  Sciences Branch, Islamic Azad University. Tehran-Iran.</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
        <p:nvSpPr>
          <p:cNvPr id="4" name="TextBox 3"/>
          <p:cNvSpPr txBox="1"/>
          <p:nvPr/>
        </p:nvSpPr>
        <p:spPr>
          <a:xfrm>
            <a:off x="457200" y="5638800"/>
            <a:ext cx="4267200" cy="923330"/>
          </a:xfrm>
          <a:prstGeom prst="rect">
            <a:avLst/>
          </a:prstGeom>
          <a:noFill/>
        </p:spPr>
        <p:txBody>
          <a:bodyPr wrap="square" rtlCol="0">
            <a:spAutoFit/>
          </a:bodyPr>
          <a:lstStyle/>
          <a:p>
            <a:r>
              <a:rPr lang="en-US" b="1" dirty="0">
                <a:solidFill>
                  <a:srgbClr val="002060"/>
                </a:solidFill>
              </a:rPr>
              <a:t>International Conference and Expo on Drug Discovery &amp; Designing August 11-13, 2015 Frankfurt, </a:t>
            </a:r>
            <a:r>
              <a:rPr lang="en-US" b="1" dirty="0" smtClean="0">
                <a:solidFill>
                  <a:srgbClr val="002060"/>
                </a:solidFill>
              </a:rPr>
              <a:t>Germany</a:t>
            </a:r>
            <a:endParaRPr lang="en-US" b="1" dirty="0">
              <a:solidFill>
                <a:srgbClr val="002060"/>
              </a:solidFill>
            </a:endParaRPr>
          </a:p>
        </p:txBody>
      </p:sp>
      <p:pic>
        <p:nvPicPr>
          <p:cNvPr id="1026" name="Picture 2" descr="E:\arm\arm.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6888163" y="990600"/>
            <a:ext cx="1341437" cy="200818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819899" y="2895600"/>
            <a:ext cx="1481136" cy="461665"/>
          </a:xfrm>
          <a:prstGeom prst="rect">
            <a:avLst/>
          </a:prstGeom>
          <a:noFill/>
        </p:spPr>
        <p:txBody>
          <a:bodyPr wrap="square" rtlCol="0">
            <a:spAutoFit/>
          </a:bodyPr>
          <a:lstStyle/>
          <a:p>
            <a:pPr algn="ctr"/>
            <a:r>
              <a:rPr lang="en-US" sz="1200" b="1" dirty="0">
                <a:solidFill>
                  <a:srgbClr val="002060"/>
                </a:solidFill>
                <a:effectLst>
                  <a:outerShdw blurRad="38100" dist="38100" dir="2700000" algn="tl">
                    <a:srgbClr val="000000">
                      <a:alpha val="43137"/>
                    </a:srgbClr>
                  </a:outerShdw>
                </a:effectLst>
              </a:rPr>
              <a:t>Islamic Azad University</a:t>
            </a:r>
          </a:p>
        </p:txBody>
      </p:sp>
      <p:pic>
        <p:nvPicPr>
          <p:cNvPr id="1028" name="Picture 4" descr="http://drug-discovery.pharmaceuticalconferences.com/images/OMICS_logo.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48400" y="5752504"/>
            <a:ext cx="2428875" cy="8096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2964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l="14572" t="32780" r="6182" b="22233"/>
          <a:stretch/>
        </p:blipFill>
        <p:spPr bwMode="auto">
          <a:xfrm rot="10800000">
            <a:off x="2001980" y="1094508"/>
            <a:ext cx="4710545" cy="3782292"/>
          </a:xfrm>
          <a:prstGeom prst="rect">
            <a:avLst/>
          </a:prstGeom>
          <a:noFill/>
        </p:spPr>
      </p:pic>
      <p:sp>
        <p:nvSpPr>
          <p:cNvPr id="6" name="TextBox 5"/>
          <p:cNvSpPr txBox="1"/>
          <p:nvPr/>
        </p:nvSpPr>
        <p:spPr>
          <a:xfrm>
            <a:off x="838200" y="5181600"/>
            <a:ext cx="7391400" cy="923330"/>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15</a:t>
            </a:r>
            <a:r>
              <a:rPr lang="en-US" b="1" dirty="0" smtClean="0">
                <a:solidFill>
                  <a:srgbClr val="FF0000"/>
                </a:solidFill>
              </a:rPr>
              <a:t>: </a:t>
            </a:r>
            <a:r>
              <a:rPr lang="en-US" dirty="0" smtClean="0"/>
              <a:t>percentage </a:t>
            </a:r>
            <a:r>
              <a:rPr lang="en-US" dirty="0"/>
              <a:t>of the peripheral blood neutrophil cell increases significantly in experimental (2 mg/kg) group( p&lt;0.05).</a:t>
            </a:r>
          </a:p>
          <a:p>
            <a:endParaRPr lang="en-US" dirty="0"/>
          </a:p>
        </p:txBody>
      </p:sp>
    </p:spTree>
    <p:extLst>
      <p:ext uri="{BB962C8B-B14F-4D97-AF65-F5344CB8AC3E}">
        <p14:creationId xmlns="" xmlns:p14="http://schemas.microsoft.com/office/powerpoint/2010/main" val="1599590953"/>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Picture 4" descr="E:\SKMBT_C45091122510230_0002.jpg"/>
          <p:cNvPicPr/>
          <p:nvPr/>
        </p:nvPicPr>
        <p:blipFill rotWithShape="1">
          <a:blip r:embed="rId2" cstate="print">
            <a:extLst>
              <a:ext uri="{28A0092B-C50C-407E-A947-70E740481C1C}">
                <a14:useLocalDpi xmlns="" xmlns:a14="http://schemas.microsoft.com/office/drawing/2010/main" val="0"/>
              </a:ext>
            </a:extLst>
          </a:blip>
          <a:srcRect l="15749" t="31476" r="5264" b="24232"/>
          <a:stretch/>
        </p:blipFill>
        <p:spPr bwMode="auto">
          <a:xfrm rot="10800000">
            <a:off x="2057400" y="1239978"/>
            <a:ext cx="4696691" cy="3726875"/>
          </a:xfrm>
          <a:prstGeom prst="rect">
            <a:avLst/>
          </a:prstGeom>
          <a:noFill/>
          <a:ln>
            <a:noFill/>
          </a:ln>
        </p:spPr>
      </p:pic>
      <p:sp>
        <p:nvSpPr>
          <p:cNvPr id="6" name="TextBox 5"/>
          <p:cNvSpPr txBox="1"/>
          <p:nvPr/>
        </p:nvSpPr>
        <p:spPr>
          <a:xfrm>
            <a:off x="838200" y="5105400"/>
            <a:ext cx="7467600" cy="923330"/>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16</a:t>
            </a:r>
            <a:r>
              <a:rPr lang="en-US" b="1" dirty="0" smtClean="0">
                <a:solidFill>
                  <a:srgbClr val="FF0000"/>
                </a:solidFill>
              </a:rPr>
              <a:t>: </a:t>
            </a:r>
            <a:r>
              <a:rPr lang="en-US" dirty="0" smtClean="0"/>
              <a:t>percentage </a:t>
            </a:r>
            <a:r>
              <a:rPr lang="en-US" dirty="0"/>
              <a:t>of the peripheral blood lymphocytes decrease significantly in experimental (2mg/kg) groups p&lt;0.05.</a:t>
            </a:r>
          </a:p>
          <a:p>
            <a:pPr algn="justLow"/>
            <a:endParaRPr lang="en-US" dirty="0"/>
          </a:p>
        </p:txBody>
      </p:sp>
    </p:spTree>
    <p:extLst>
      <p:ext uri="{BB962C8B-B14F-4D97-AF65-F5344CB8AC3E}">
        <p14:creationId xmlns="" xmlns:p14="http://schemas.microsoft.com/office/powerpoint/2010/main" val="14459309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4" descr="F:\plasmacell spleen 400.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0544" y="990600"/>
            <a:ext cx="3595255" cy="2667000"/>
          </a:xfrm>
          <a:prstGeom prst="rect">
            <a:avLst/>
          </a:prstGeom>
          <a:noFill/>
          <a:ln>
            <a:noFill/>
          </a:ln>
        </p:spPr>
      </p:pic>
      <p:sp>
        <p:nvSpPr>
          <p:cNvPr id="6" name="TextBox 5"/>
          <p:cNvSpPr txBox="1"/>
          <p:nvPr/>
        </p:nvSpPr>
        <p:spPr>
          <a:xfrm>
            <a:off x="852055" y="3752671"/>
            <a:ext cx="7467600" cy="1200329"/>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17</a:t>
            </a:r>
            <a:r>
              <a:rPr lang="en-US" b="1" dirty="0" smtClean="0">
                <a:solidFill>
                  <a:srgbClr val="FF0000"/>
                </a:solidFill>
              </a:rPr>
              <a:t>: </a:t>
            </a:r>
            <a:r>
              <a:rPr lang="en-US" dirty="0" smtClean="0"/>
              <a:t>(</a:t>
            </a:r>
            <a:r>
              <a:rPr lang="en-US" dirty="0"/>
              <a:t>A): Photograph of splenic plasma cell  in control group(H&amp;E,400x</a:t>
            </a:r>
            <a:r>
              <a:rPr lang="en-US" dirty="0" smtClean="0"/>
              <a:t>). (</a:t>
            </a:r>
            <a:r>
              <a:rPr lang="en-US" dirty="0"/>
              <a:t>B): Photograph of splenic plasma cell in the experimental groups(H&amp;E,400x).</a:t>
            </a:r>
          </a:p>
          <a:p>
            <a:pPr algn="justLow"/>
            <a:endParaRPr lang="en-US" dirty="0"/>
          </a:p>
        </p:txBody>
      </p:sp>
      <p:pic>
        <p:nvPicPr>
          <p:cNvPr id="7" name="Picture 6" descr="F:\plasma spleen 400.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990600"/>
            <a:ext cx="3512127" cy="2667000"/>
          </a:xfrm>
          <a:prstGeom prst="rect">
            <a:avLst/>
          </a:prstGeom>
          <a:noFill/>
          <a:ln>
            <a:noFill/>
          </a:ln>
        </p:spPr>
      </p:pic>
    </p:spTree>
    <p:extLst>
      <p:ext uri="{BB962C8B-B14F-4D97-AF65-F5344CB8AC3E}">
        <p14:creationId xmlns="" xmlns:p14="http://schemas.microsoft.com/office/powerpoint/2010/main" val="1829603978"/>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b="17068"/>
          <a:stretch/>
        </p:blipFill>
        <p:spPr bwMode="auto">
          <a:xfrm>
            <a:off x="1981200" y="762000"/>
            <a:ext cx="4800917" cy="4010892"/>
          </a:xfrm>
          <a:prstGeom prst="rect">
            <a:avLst/>
          </a:prstGeom>
          <a:noFill/>
        </p:spPr>
      </p:pic>
      <p:sp>
        <p:nvSpPr>
          <p:cNvPr id="7" name="TextBox 6"/>
          <p:cNvSpPr txBox="1"/>
          <p:nvPr/>
        </p:nvSpPr>
        <p:spPr>
          <a:xfrm>
            <a:off x="914400" y="5070764"/>
            <a:ext cx="7467600" cy="646331"/>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18</a:t>
            </a:r>
            <a:r>
              <a:rPr lang="en-US" b="1" dirty="0" smtClean="0">
                <a:solidFill>
                  <a:srgbClr val="FF0000"/>
                </a:solidFill>
              </a:rPr>
              <a:t>: </a:t>
            </a:r>
            <a:r>
              <a:rPr lang="en-US" dirty="0" smtClean="0"/>
              <a:t>Statistically </a:t>
            </a:r>
            <a:r>
              <a:rPr lang="en-US" dirty="0"/>
              <a:t>analysis  showed that methylphenidate could decrease splenic plasma cells   in experimental groups(p&lt;0.05).</a:t>
            </a:r>
          </a:p>
        </p:txBody>
      </p:sp>
    </p:spTree>
    <p:extLst>
      <p:ext uri="{BB962C8B-B14F-4D97-AF65-F5344CB8AC3E}">
        <p14:creationId xmlns="" xmlns:p14="http://schemas.microsoft.com/office/powerpoint/2010/main" val="8861085"/>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pic>
        <p:nvPicPr>
          <p:cNvPr id="5" name="Picture 4" descr="F:\mega 0400.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1295399"/>
            <a:ext cx="3352800" cy="2895600"/>
          </a:xfrm>
          <a:prstGeom prst="rect">
            <a:avLst/>
          </a:prstGeom>
          <a:noFill/>
          <a:ln>
            <a:noFill/>
          </a:ln>
        </p:spPr>
      </p:pic>
      <p:sp>
        <p:nvSpPr>
          <p:cNvPr id="6" name="TextBox 5"/>
          <p:cNvSpPr txBox="1"/>
          <p:nvPr/>
        </p:nvSpPr>
        <p:spPr>
          <a:xfrm>
            <a:off x="838200" y="4343400"/>
            <a:ext cx="7467600" cy="1200329"/>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19</a:t>
            </a:r>
            <a:r>
              <a:rPr lang="en-US" b="1" dirty="0" smtClean="0">
                <a:solidFill>
                  <a:srgbClr val="FF0000"/>
                </a:solidFill>
              </a:rPr>
              <a:t>: </a:t>
            </a:r>
            <a:r>
              <a:rPr lang="en-US" dirty="0" smtClean="0"/>
              <a:t>(</a:t>
            </a:r>
            <a:r>
              <a:rPr lang="en-US" dirty="0"/>
              <a:t>A): Photograph of megakaryocytes   in control group (H&amp;E,400x</a:t>
            </a:r>
            <a:r>
              <a:rPr lang="en-US" dirty="0" smtClean="0"/>
              <a:t>). (</a:t>
            </a:r>
            <a:r>
              <a:rPr lang="en-US" dirty="0"/>
              <a:t>B): Photograph of megakaryocytes   in the experimental groups(H&amp;E,400x).</a:t>
            </a:r>
          </a:p>
          <a:p>
            <a:pPr algn="justLow"/>
            <a:endParaRPr lang="en-US" dirty="0"/>
          </a:p>
        </p:txBody>
      </p:sp>
      <p:pic>
        <p:nvPicPr>
          <p:cNvPr id="7" name="Picture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295399"/>
            <a:ext cx="3429000" cy="2895600"/>
          </a:xfrm>
          <a:prstGeom prst="rect">
            <a:avLst/>
          </a:prstGeom>
          <a:noFill/>
        </p:spPr>
      </p:pic>
    </p:spTree>
    <p:extLst>
      <p:ext uri="{BB962C8B-B14F-4D97-AF65-F5344CB8AC3E}">
        <p14:creationId xmlns="" xmlns:p14="http://schemas.microsoft.com/office/powerpoint/2010/main" val="347619723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b="17388"/>
          <a:stretch/>
        </p:blipFill>
        <p:spPr bwMode="auto">
          <a:xfrm>
            <a:off x="1745354" y="304800"/>
            <a:ext cx="5487035" cy="4724400"/>
          </a:xfrm>
          <a:prstGeom prst="rect">
            <a:avLst/>
          </a:prstGeom>
          <a:noFill/>
        </p:spPr>
      </p:pic>
      <p:sp>
        <p:nvSpPr>
          <p:cNvPr id="6" name="TextBox 5"/>
          <p:cNvSpPr txBox="1"/>
          <p:nvPr/>
        </p:nvSpPr>
        <p:spPr>
          <a:xfrm>
            <a:off x="838200" y="5029200"/>
            <a:ext cx="7391400" cy="923330"/>
          </a:xfrm>
          <a:prstGeom prst="rect">
            <a:avLst/>
          </a:prstGeom>
          <a:noFill/>
        </p:spPr>
        <p:txBody>
          <a:bodyPr wrap="square" rtlCol="0">
            <a:spAutoFit/>
          </a:bodyPr>
          <a:lstStyle/>
          <a:p>
            <a:pPr algn="justLow"/>
            <a:r>
              <a:rPr lang="en-US" b="1" dirty="0">
                <a:solidFill>
                  <a:srgbClr val="FF0000"/>
                </a:solidFill>
              </a:rPr>
              <a:t>Figure </a:t>
            </a:r>
            <a:r>
              <a:rPr lang="fa-IR" b="1" dirty="0" smtClean="0">
                <a:solidFill>
                  <a:srgbClr val="FF0000"/>
                </a:solidFill>
              </a:rPr>
              <a:t>20</a:t>
            </a:r>
            <a:r>
              <a:rPr lang="en-US" b="1" dirty="0" smtClean="0">
                <a:solidFill>
                  <a:srgbClr val="FF0000"/>
                </a:solidFill>
              </a:rPr>
              <a:t>: </a:t>
            </a:r>
            <a:r>
              <a:rPr lang="en-US" dirty="0" smtClean="0"/>
              <a:t>Statistically </a:t>
            </a:r>
            <a:r>
              <a:rPr lang="en-US" dirty="0"/>
              <a:t>analysis  showed that methylphenidate could increase megakaryocytes    in experimental groups(p&lt;0.05).</a:t>
            </a:r>
          </a:p>
          <a:p>
            <a:pPr algn="justLow"/>
            <a:endParaRPr lang="en-US" dirty="0"/>
          </a:p>
        </p:txBody>
      </p:sp>
    </p:spTree>
    <p:extLst>
      <p:ext uri="{BB962C8B-B14F-4D97-AF65-F5344CB8AC3E}">
        <p14:creationId xmlns="" xmlns:p14="http://schemas.microsoft.com/office/powerpoint/2010/main" val="376978285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Discussion and conclusion</a:t>
            </a:r>
          </a:p>
        </p:txBody>
      </p:sp>
      <p:sp>
        <p:nvSpPr>
          <p:cNvPr id="2" name="Content Placeholder 1"/>
          <p:cNvSpPr>
            <a:spLocks noGrp="1"/>
          </p:cNvSpPr>
          <p:nvPr>
            <p:ph idx="1"/>
          </p:nvPr>
        </p:nvSpPr>
        <p:spPr/>
        <p:txBody>
          <a:bodyPr>
            <a:normAutofit fontScale="85000" lnSpcReduction="10000"/>
          </a:bodyPr>
          <a:lstStyle/>
          <a:p>
            <a:pPr algn="justLow"/>
            <a:r>
              <a:rPr lang="en-US" dirty="0"/>
              <a:t>The results of this study have revealed that Methylphenidate MPH hydrochloride administration at a dose of 2 and 10 mg/kg for 40 days caused profound detrimental effects on mice lymphatic organs ,and immune suppression possibly occurs via an alternative pathway which is an indirect mechanism of action mediated by to possible ways ,hypothalamic- pituitary- adrenal axis (HBA) activation resulting in high serum level of adrenal corticosteroids, or activation of sympathetic nervous system and </a:t>
            </a:r>
            <a:r>
              <a:rPr lang="en-US" dirty="0" err="1"/>
              <a:t>concominant</a:t>
            </a:r>
            <a:r>
              <a:rPr lang="en-US" dirty="0"/>
              <a:t> catecholamine release .and also decrease peripheral lymphocyte </a:t>
            </a:r>
            <a:r>
              <a:rPr lang="en-US" dirty="0" err="1"/>
              <a:t>percentage,were</a:t>
            </a:r>
            <a:r>
              <a:rPr lang="en-US" dirty="0"/>
              <a:t> observed in the MPH treated animals and hypertrophy of adrenal medullae and fasciculate layer of cortex might give  some morphological evidence for MPH induced immune suppression.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 xmlns:p14="http://schemas.microsoft.com/office/powerpoint/2010/main" val="1229250610"/>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816864"/>
          </a:xfrm>
        </p:spPr>
        <p:txBody>
          <a:bodyPr>
            <a:normAutofit fontScale="90000"/>
          </a:bodyPr>
          <a:lstStyle/>
          <a:p>
            <a:r>
              <a:rPr smtClean="0"/>
              <a:t> Let us meet again..</a:t>
            </a:r>
            <a:endParaRPr lang="en-US" dirty="0"/>
          </a:p>
        </p:txBody>
      </p:sp>
      <p:sp>
        <p:nvSpPr>
          <p:cNvPr id="3" name="Text Placeholder 2"/>
          <p:cNvSpPr>
            <a:spLocks noGrp="1"/>
          </p:cNvSpPr>
          <p:nvPr>
            <p:ph type="body" idx="1"/>
          </p:nvPr>
        </p:nvSpPr>
        <p:spPr>
          <a:xfrm>
            <a:off x="530352" y="2704664"/>
            <a:ext cx="7772400" cy="3772336"/>
          </a:xfrm>
        </p:spPr>
        <p:txBody>
          <a:bodyPr>
            <a:normAutofit/>
          </a:bodyPr>
          <a:lstStyle/>
          <a:p>
            <a:pPr algn="ctr"/>
            <a:r>
              <a:rPr lang="en-US" dirty="0" smtClean="0"/>
              <a:t>We welcome you to our future conferences of OMICS International</a:t>
            </a:r>
          </a:p>
          <a:p>
            <a:pPr algn="ctr"/>
            <a:r>
              <a:rPr lang="en-US" b="1" dirty="0" smtClean="0"/>
              <a:t>2</a:t>
            </a:r>
            <a:r>
              <a:rPr lang="en-US" b="1" baseline="30000" dirty="0" smtClean="0"/>
              <a:t>nd</a:t>
            </a:r>
            <a:r>
              <a:rPr lang="en-US" b="1" dirty="0" smtClean="0"/>
              <a:t> International Conference and Expo </a:t>
            </a:r>
            <a:br>
              <a:rPr lang="en-US" b="1" dirty="0" smtClean="0"/>
            </a:br>
            <a:r>
              <a:rPr lang="en-US" b="1" dirty="0" smtClean="0"/>
              <a:t>on </a:t>
            </a:r>
          </a:p>
          <a:p>
            <a:pPr algn="ctr"/>
            <a:r>
              <a:rPr lang="en-US" b="1" dirty="0" smtClean="0"/>
              <a:t>Drug Discovery &amp; Designing </a:t>
            </a:r>
          </a:p>
          <a:p>
            <a:pPr algn="ctr"/>
            <a:r>
              <a:rPr lang="en-US" dirty="0" smtClean="0"/>
              <a:t>On</a:t>
            </a:r>
          </a:p>
          <a:p>
            <a:pPr algn="ctr"/>
            <a:r>
              <a:rPr lang="en-US" dirty="0" smtClean="0"/>
              <a:t> </a:t>
            </a:r>
            <a:r>
              <a:rPr lang="en-US" b="1" dirty="0" smtClean="0"/>
              <a:t>October -31 November-02, 2016 </a:t>
            </a:r>
            <a:r>
              <a:rPr lang="en-US" dirty="0" smtClean="0"/>
              <a:t>at </a:t>
            </a:r>
            <a:r>
              <a:rPr lang="en-US" b="1" dirty="0" smtClean="0"/>
              <a:t>Istanbul, Turkey</a:t>
            </a:r>
          </a:p>
          <a:p>
            <a:endParaRPr lang="en-US" dirty="0" smtClean="0">
              <a:hlinkClick r:id="rId2"/>
            </a:endParaRPr>
          </a:p>
          <a:p>
            <a:r>
              <a:rPr lang="en-US" dirty="0" smtClean="0">
                <a:hlinkClick r:id="rId2"/>
              </a:rPr>
              <a:t>http://drug-discovery.pharmaceuticalconferences.com/</a:t>
            </a:r>
            <a:endParaRPr lang="en-US" dirty="0" smtClean="0"/>
          </a:p>
          <a:p>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pic>
        <p:nvPicPr>
          <p:cNvPr id="6146" name="Picture 2" descr="E:\arm\PersianGulf.A2003031.0950.250m - Cop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315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rot="2142808">
            <a:off x="1770646" y="2894387"/>
            <a:ext cx="2814848" cy="646331"/>
          </a:xfrm>
          <a:prstGeom prst="rect">
            <a:avLst/>
          </a:prstGeom>
          <a:noFill/>
        </p:spPr>
        <p:txBody>
          <a:bodyPr wrap="square" rtlCol="0">
            <a:spAutoFit/>
          </a:bodyPr>
          <a:lstStyle/>
          <a:p>
            <a:r>
              <a:rPr lang="en-US" sz="3600" b="1" dirty="0" smtClean="0">
                <a:solidFill>
                  <a:srgbClr val="FFC000"/>
                </a:solidFill>
                <a:effectLst>
                  <a:outerShdw blurRad="38100" dist="38100" dir="2700000" algn="tl">
                    <a:srgbClr val="000000">
                      <a:alpha val="43137"/>
                    </a:srgbClr>
                  </a:outerShdw>
                </a:effectLst>
              </a:rPr>
              <a:t>Persian Golf</a:t>
            </a:r>
            <a:endParaRPr lang="en-US" sz="36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0" y="5613281"/>
            <a:ext cx="4800600" cy="1384995"/>
          </a:xfrm>
          <a:prstGeom prst="rect">
            <a:avLst/>
          </a:prstGeom>
          <a:noFill/>
        </p:spPr>
        <p:txBody>
          <a:bodyPr wrap="square" rtlCol="0">
            <a:spAutoFit/>
          </a:bodyPr>
          <a:lstStyle/>
          <a:p>
            <a:r>
              <a:rPr lang="fa-IR" sz="2400" b="1" dirty="0" smtClean="0">
                <a:solidFill>
                  <a:srgbClr val="00B050"/>
                </a:solidFill>
                <a:effectLst>
                  <a:outerShdw blurRad="38100" dist="38100" dir="2700000" algn="tl">
                    <a:srgbClr val="000000">
                      <a:alpha val="43137"/>
                    </a:srgbClr>
                  </a:outerShdw>
                </a:effectLst>
                <a:cs typeface="B Nazanin" pitchFamily="2" charset="-78"/>
              </a:rPr>
              <a:t>با تشکر از توجه شما</a:t>
            </a:r>
            <a:endParaRPr lang="en-US" sz="2400" b="1" dirty="0" smtClean="0">
              <a:solidFill>
                <a:srgbClr val="00B050"/>
              </a:solidFill>
              <a:effectLst>
                <a:outerShdw blurRad="38100" dist="38100" dir="2700000" algn="tl">
                  <a:srgbClr val="000000">
                    <a:alpha val="43137"/>
                  </a:srgbClr>
                </a:outerShdw>
              </a:effectLst>
              <a:cs typeface="B Nazanin" pitchFamily="2" charset="-78"/>
            </a:endParaRPr>
          </a:p>
          <a:p>
            <a:r>
              <a:rPr lang="en-US" sz="2000" b="1" dirty="0" smtClean="0">
                <a:solidFill>
                  <a:schemeClr val="bg1"/>
                </a:solidFill>
              </a:rPr>
              <a:t>Thank you for your attention</a:t>
            </a:r>
            <a:endParaRPr lang="fa-IR" sz="2000" b="1" dirty="0" smtClean="0">
              <a:solidFill>
                <a:schemeClr val="bg1"/>
              </a:solidFill>
            </a:endParaRPr>
          </a:p>
          <a:p>
            <a:r>
              <a:rPr lang="de-DE" sz="2000" b="1" dirty="0">
                <a:solidFill>
                  <a:srgbClr val="FF0000"/>
                </a:solidFill>
                <a:effectLst>
                  <a:outerShdw blurRad="38100" dist="38100" dir="2700000" algn="tl">
                    <a:srgbClr val="000000">
                      <a:alpha val="43137"/>
                    </a:srgbClr>
                  </a:outerShdw>
                </a:effectLst>
              </a:rPr>
              <a:t>Vielen Dank für Ihre Aufmerksamkeit</a:t>
            </a:r>
            <a:endParaRPr lang="fa-IR" sz="2000" b="1" dirty="0" smtClean="0">
              <a:solidFill>
                <a:srgbClr val="FF0000"/>
              </a:solidFill>
              <a:effectLst>
                <a:outerShdw blurRad="38100" dist="38100" dir="2700000" algn="tl">
                  <a:srgbClr val="000000">
                    <a:alpha val="43137"/>
                  </a:srgbClr>
                </a:outerShdw>
              </a:effectLst>
            </a:endParaRPr>
          </a:p>
          <a:p>
            <a:endParaRPr lang="en-US" sz="2000" b="1" dirty="0">
              <a:solidFill>
                <a:schemeClr val="bg1"/>
              </a:solidFill>
            </a:endParaRPr>
          </a:p>
        </p:txBody>
      </p:sp>
      <p:sp>
        <p:nvSpPr>
          <p:cNvPr id="7" name="TextBox 6"/>
          <p:cNvSpPr txBox="1"/>
          <p:nvPr/>
        </p:nvSpPr>
        <p:spPr>
          <a:xfrm>
            <a:off x="5486400" y="1302841"/>
            <a:ext cx="3429000" cy="769441"/>
          </a:xfrm>
          <a:prstGeom prst="rect">
            <a:avLst/>
          </a:prstGeom>
          <a:noFill/>
        </p:spPr>
        <p:txBody>
          <a:bodyPr wrap="square" rtlCol="0">
            <a:spAutoFit/>
          </a:bodyPr>
          <a:lstStyle/>
          <a:p>
            <a:r>
              <a:rPr lang="en-US" sz="4400" b="1" dirty="0" smtClean="0">
                <a:solidFill>
                  <a:srgbClr val="FF0000"/>
                </a:solidFill>
                <a:effectLst>
                  <a:outerShdw blurRad="38100" dist="38100" dir="2700000" algn="tl">
                    <a:srgbClr val="000000">
                      <a:alpha val="43137"/>
                    </a:srgbClr>
                  </a:outerShdw>
                </a:effectLst>
              </a:rPr>
              <a:t>IRAN</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0305702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ADHD</a:t>
            </a:r>
            <a:endParaRPr lang="en-US" dirty="0"/>
          </a:p>
        </p:txBody>
      </p:sp>
      <p:sp>
        <p:nvSpPr>
          <p:cNvPr id="2" name="Content Placeholder 1"/>
          <p:cNvSpPr>
            <a:spLocks noGrp="1"/>
          </p:cNvSpPr>
          <p:nvPr>
            <p:ph idx="1"/>
          </p:nvPr>
        </p:nvSpPr>
        <p:spPr>
          <a:xfrm>
            <a:off x="3208280" y="2483691"/>
            <a:ext cx="5613400" cy="3450696"/>
          </a:xfrm>
        </p:spPr>
        <p:txBody>
          <a:bodyPr/>
          <a:lstStyle/>
          <a:p>
            <a:pPr algn="justLow"/>
            <a:r>
              <a:rPr lang="en-US" sz="2000" dirty="0"/>
              <a:t>Attention deficit hyperactivity disorder (ADHD), is a neurodevelopmental psychiatric disorder which there are significant problems with executive functions that cause attention deficits, hyperactivity, or impulsiveness which is not appropriate for a person's age</a:t>
            </a:r>
            <a:r>
              <a:rPr lang="en-US" sz="2000" dirty="0" smtClean="0"/>
              <a:t>. These </a:t>
            </a:r>
            <a:r>
              <a:rPr lang="en-US" sz="2000" dirty="0"/>
              <a:t>symptoms must begin by age six to twelve and persist for more than six months for a diagnosis to be made.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3074" name="Picture 2" descr="http://prettyfab.com/image/551ee079b37a6.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6553200" y="4983064"/>
            <a:ext cx="2403764" cy="1874936"/>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iahealth.net/wp-content/uploads/2012/03/adhd-boy.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8124"/>
          <a:stretch/>
        </p:blipFill>
        <p:spPr bwMode="auto">
          <a:xfrm>
            <a:off x="304800" y="2819400"/>
            <a:ext cx="2910407" cy="2363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39025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8036"/>
            <a:ext cx="8229600" cy="1252728"/>
          </a:xfrm>
        </p:spPr>
        <p:txBody>
          <a:bodyPr>
            <a:normAutofit/>
          </a:bodyPr>
          <a:lstStyle/>
          <a:p>
            <a:r>
              <a:rPr lang="en-US" b="1" dirty="0" smtClean="0"/>
              <a:t>Methylphenidate</a:t>
            </a:r>
            <a:endParaRPr lang="en-US" dirty="0"/>
          </a:p>
        </p:txBody>
      </p:sp>
      <p:sp>
        <p:nvSpPr>
          <p:cNvPr id="2" name="Content Placeholder 1"/>
          <p:cNvSpPr>
            <a:spLocks noGrp="1"/>
          </p:cNvSpPr>
          <p:nvPr>
            <p:ph idx="1"/>
          </p:nvPr>
        </p:nvSpPr>
        <p:spPr/>
        <p:txBody>
          <a:bodyPr>
            <a:normAutofit fontScale="92500" lnSpcReduction="10000"/>
          </a:bodyPr>
          <a:lstStyle/>
          <a:p>
            <a:pPr algn="justLow"/>
            <a:r>
              <a:rPr lang="en-US" dirty="0"/>
              <a:t>Methylphenidate, commonly known as Ritalin, is the most prescribed medication, in behavioral </a:t>
            </a:r>
            <a:r>
              <a:rPr lang="en-US" dirty="0" smtClean="0"/>
              <a:t>disorders.</a:t>
            </a:r>
            <a:endParaRPr lang="en-US" dirty="0"/>
          </a:p>
          <a:p>
            <a:pPr algn="justLow"/>
            <a:r>
              <a:rPr lang="en-US" dirty="0"/>
              <a:t>This medication is one of the isomers of </a:t>
            </a:r>
            <a:r>
              <a:rPr lang="en-US" dirty="0" smtClean="0"/>
              <a:t>Amphetamine. </a:t>
            </a:r>
            <a:r>
              <a:rPr lang="en-US" dirty="0"/>
              <a:t>This product is a white crystallized powder, odorless and water soluble, and applied as a treatment in children with behavior syndrome. Some researches have shown that Ritalin could induce encephalic maintenance, and thus is used in controlling unfavorable signs such as, absence of concentration, attention deficiency and hyperactivity. Also it is used in adults with maintained disorders from childhood. Due to</a:t>
            </a:r>
            <a:r>
              <a:rPr lang="en-US" baseline="-25000" dirty="0"/>
              <a:t> </a:t>
            </a:r>
            <a:r>
              <a:rPr lang="en-US" dirty="0"/>
              <a:t>widely usage of Ritalin in ADHD treatment, many investigations have be­en </a:t>
            </a:r>
            <a:r>
              <a:rPr lang="en-US" dirty="0" smtClean="0"/>
              <a:t>performed.</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descr="http://upload.wikimedia.org/wikipedia/commons/e/e2/Ritalin_Methylphenidat.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9763" b="89974" l="3346" r="95911"/>
                    </a14:imgEffect>
                  </a14:imgLayer>
                </a14:imgProps>
              </a:ext>
              <a:ext uri="{28A0092B-C50C-407E-A947-70E740481C1C}">
                <a14:useLocalDpi xmlns="" xmlns:a14="http://schemas.microsoft.com/office/drawing/2010/main" val="0"/>
              </a:ext>
            </a:extLst>
          </a:blip>
          <a:srcRect/>
          <a:stretch>
            <a:fillRect/>
          </a:stretch>
        </p:blipFill>
        <p:spPr bwMode="auto">
          <a:xfrm>
            <a:off x="6001472" y="381000"/>
            <a:ext cx="2664980" cy="18769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848018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The objective of this study</a:t>
            </a:r>
            <a:endParaRPr lang="en-US" dirty="0"/>
          </a:p>
        </p:txBody>
      </p:sp>
      <p:sp>
        <p:nvSpPr>
          <p:cNvPr id="2" name="Content Placeholder 1"/>
          <p:cNvSpPr>
            <a:spLocks noGrp="1"/>
          </p:cNvSpPr>
          <p:nvPr>
            <p:ph idx="1"/>
          </p:nvPr>
        </p:nvSpPr>
        <p:spPr/>
        <p:txBody>
          <a:bodyPr/>
          <a:lstStyle/>
          <a:p>
            <a:pPr algn="justLow"/>
            <a:r>
              <a:rPr lang="en-US" dirty="0" smtClean="0"/>
              <a:t>It was </a:t>
            </a:r>
            <a:r>
              <a:rPr lang="en-US" dirty="0"/>
              <a:t>to evaluate the effects of methylphenidate on the mice adrenal glands and lymphoid tissues through histological, </a:t>
            </a:r>
            <a:r>
              <a:rPr lang="en-US" dirty="0" err="1" smtClean="0"/>
              <a:t>histometrical</a:t>
            </a:r>
            <a:r>
              <a:rPr lang="en-US" dirty="0" smtClean="0"/>
              <a:t>, </a:t>
            </a:r>
            <a:r>
              <a:rPr lang="en-US" dirty="0" err="1"/>
              <a:t>histopathological</a:t>
            </a:r>
            <a:r>
              <a:rPr lang="en-US" dirty="0"/>
              <a:t> and </a:t>
            </a:r>
            <a:r>
              <a:rPr lang="en-US" dirty="0" err="1"/>
              <a:t>histochemical</a:t>
            </a:r>
            <a:r>
              <a:rPr lang="en-US" dirty="0"/>
              <a:t> methods.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4098" name="Picture 2" descr="http://autocricket.com/wp-content/uploads/2012/04/9-7-10-632x39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9600" y="4038600"/>
            <a:ext cx="4238625" cy="26482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603698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229600" cy="1252728"/>
          </a:xfrm>
        </p:spPr>
        <p:txBody>
          <a:bodyPr/>
          <a:lstStyle/>
          <a:p>
            <a:r>
              <a:rPr lang="en-US" b="1" dirty="0" smtClean="0"/>
              <a:t>Material </a:t>
            </a:r>
            <a:r>
              <a:rPr lang="en-US" b="1" dirty="0"/>
              <a:t>and </a:t>
            </a:r>
            <a:r>
              <a:rPr lang="en-US" b="1" dirty="0" smtClean="0"/>
              <a:t>Methods</a:t>
            </a:r>
            <a:endParaRPr lang="en-US" dirty="0"/>
          </a:p>
        </p:txBody>
      </p:sp>
      <p:sp>
        <p:nvSpPr>
          <p:cNvPr id="2" name="Content Placeholder 1"/>
          <p:cNvSpPr>
            <a:spLocks noGrp="1"/>
          </p:cNvSpPr>
          <p:nvPr>
            <p:ph idx="1"/>
          </p:nvPr>
        </p:nvSpPr>
        <p:spPr/>
        <p:txBody>
          <a:bodyPr>
            <a:normAutofit fontScale="92500" lnSpcReduction="10000"/>
          </a:bodyPr>
          <a:lstStyle/>
          <a:p>
            <a:pPr algn="justLow"/>
            <a:r>
              <a:rPr lang="en-US" dirty="0"/>
              <a:t>In this study 30 adult male </a:t>
            </a:r>
            <a:r>
              <a:rPr lang="en-US" dirty="0" err="1"/>
              <a:t>Balb</a:t>
            </a:r>
            <a:r>
              <a:rPr lang="en-US" dirty="0"/>
              <a:t>/c mice were used. At first male mice were weighed and then divided into three groups: two experimental and one control group. In experimental groups they were orally administered MPH hydrochloride at daily (2mg/kg and 10mg/kg body weight) and water, respectively by gavages for 40 days. At the end of the study, animals were weighed and then were anesthetized for blood cells analysis, which blood samples were collected by cardiac puncture. Then their spleen, thymus, lymph nodes and adrenal glands were dissected out and processed for </a:t>
            </a:r>
            <a:r>
              <a:rPr lang="en-US" dirty="0" err="1"/>
              <a:t>Hematoxylin</a:t>
            </a:r>
            <a:r>
              <a:rPr lang="en-US" dirty="0"/>
              <a:t> and eosin staining method  by means of </a:t>
            </a:r>
            <a:r>
              <a:rPr lang="en-US" dirty="0" err="1"/>
              <a:t>routie</a:t>
            </a:r>
            <a:r>
              <a:rPr lang="en-US" dirty="0"/>
              <a:t> histological techniques.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5122" name="Picture 2" descr="http://thinkingweb.co/wp-content/uploads/2014/06/Green-Construction-Methods-e1352963441451.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455" b="100000" l="0" r="99091"/>
                    </a14:imgEffect>
                  </a14:imgLayer>
                </a14:imgProps>
              </a:ext>
              <a:ext uri="{28A0092B-C50C-407E-A947-70E740481C1C}">
                <a14:useLocalDpi xmlns="" xmlns:a14="http://schemas.microsoft.com/office/drawing/2010/main" val="0"/>
              </a:ext>
            </a:extLst>
          </a:blip>
          <a:srcRect/>
          <a:stretch>
            <a:fillRect/>
          </a:stretch>
        </p:blipFill>
        <p:spPr bwMode="auto">
          <a:xfrm>
            <a:off x="6553632" y="304800"/>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330226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229600" cy="1252728"/>
          </a:xfrm>
        </p:spPr>
        <p:txBody>
          <a:bodyPr/>
          <a:lstStyle/>
          <a:p>
            <a:r>
              <a:rPr lang="en-US" b="1" dirty="0" smtClean="0"/>
              <a:t>Material </a:t>
            </a:r>
            <a:r>
              <a:rPr lang="en-US" b="1" dirty="0"/>
              <a:t>and </a:t>
            </a:r>
            <a:r>
              <a:rPr lang="en-US" b="1" dirty="0" smtClean="0"/>
              <a:t>Method</a:t>
            </a:r>
            <a:r>
              <a:rPr lang="en-US" b="1" dirty="0"/>
              <a:t>s</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a:bodyPr>
              <a:lstStyle/>
              <a:p>
                <a:pPr algn="justLow"/>
                <a:r>
                  <a:rPr lang="en-US" dirty="0"/>
                  <a:t>Some pieces of spleen were fixed in alcoholic formalin and processed for plasma cell staining (plasma cells were labeled with antibodies CD138). Then  Splenic plasma cells in unit area (1.44. 10</a:t>
                </a:r>
                <a:r>
                  <a:rPr lang="en-US" baseline="30000" dirty="0"/>
                  <a:t>4</a:t>
                </a:r>
                <a14:m>
                  <m:oMath xmlns:m="http://schemas.openxmlformats.org/officeDocument/2006/math">
                    <m:r>
                      <a:rPr lang="ar-SA" baseline="30000">
                        <a:latin typeface="Cambria Math"/>
                      </a:rPr>
                      <m:t>µ</m:t>
                    </m:r>
                    <m:r>
                      <a:rPr lang="en-US" i="1" baseline="30000">
                        <a:latin typeface="Cambria Math"/>
                      </a:rPr>
                      <m:t>𝑚</m:t>
                    </m:r>
                    <m:r>
                      <a:rPr lang="en-US" i="1" baseline="30000">
                        <a:latin typeface="Cambria Math"/>
                      </a:rPr>
                      <m:t> </m:t>
                    </m:r>
                    <m:r>
                      <a:rPr lang="en-US" i="1" baseline="30000">
                        <a:latin typeface="Cambria Math"/>
                      </a:rPr>
                      <m:t>2</m:t>
                    </m:r>
                  </m:oMath>
                </a14:m>
                <a:r>
                  <a:rPr lang="en-US" dirty="0"/>
                  <a:t>)Were determined by counting in 10 randomly selected in </a:t>
                </a:r>
                <a:r>
                  <a:rPr lang="en-US" dirty="0" err="1"/>
                  <a:t>subcapsular</a:t>
                </a:r>
                <a:r>
                  <a:rPr lang="en-US" dirty="0"/>
                  <a:t> white regions using an ocular square micrometer and results were expressed as cell count/unit area(</a:t>
                </a:r>
                <a:r>
                  <a:rPr lang="en-US" dirty="0" err="1"/>
                  <a:t>pcc</a:t>
                </a:r>
                <a:r>
                  <a:rPr lang="en-US" dirty="0"/>
                  <a:t>/</a:t>
                </a:r>
                <a:r>
                  <a:rPr lang="en-US" dirty="0" err="1"/>
                  <a:t>uA</a:t>
                </a:r>
                <a:r>
                  <a:rPr lang="en-US" dirty="0" smtClean="0"/>
                  <a:t>). </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235" t="-1943" r="-2222"/>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 xmlns:p14="http://schemas.microsoft.com/office/powerpoint/2010/main" val="402641008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Material </a:t>
            </a:r>
            <a:r>
              <a:rPr lang="en-US" b="1" dirty="0"/>
              <a:t>and </a:t>
            </a:r>
            <a:r>
              <a:rPr lang="en-US" b="1" dirty="0" smtClean="0"/>
              <a:t>Method</a:t>
            </a:r>
            <a:r>
              <a:rPr lang="en-US" b="1" dirty="0"/>
              <a:t>s</a:t>
            </a:r>
            <a:endParaRPr lang="en-US" dirty="0"/>
          </a:p>
        </p:txBody>
      </p:sp>
      <mc:AlternateContent xmlns:mc="http://schemas.openxmlformats.org/markup-compatibility/2006">
        <mc:Choice xmlns="" xmlns:a14="http://schemas.microsoft.com/office/drawing/2010/main" Requires="a14">
          <p:sp>
            <p:nvSpPr>
              <p:cNvPr id="2" name="Content Placeholder 1"/>
              <p:cNvSpPr>
                <a:spLocks noGrp="1"/>
              </p:cNvSpPr>
              <p:nvPr>
                <p:ph idx="1"/>
              </p:nvPr>
            </p:nvSpPr>
            <p:spPr/>
            <p:txBody>
              <a:bodyPr>
                <a:normAutofit lnSpcReduction="10000"/>
              </a:bodyPr>
              <a:lstStyle/>
              <a:p>
                <a:pPr algn="justLow"/>
                <a:r>
                  <a:rPr lang="en-US" dirty="0"/>
                  <a:t>Histometrical measurements on spleens,  adrenal gland and thymuses were done with the aid an ocular linear micrometer. For this purpose , 10 tissue section (5</a:t>
                </a:r>
                <a14:m>
                  <m:oMath xmlns:m="http://schemas.openxmlformats.org/officeDocument/2006/math">
                    <m:r>
                      <a:rPr lang="en-US" i="1">
                        <a:latin typeface="Cambria Math"/>
                      </a:rPr>
                      <m:t>µ</m:t>
                    </m:r>
                  </m:oMath>
                </a14:m>
                <a:r>
                  <a:rPr lang="en-US" dirty="0"/>
                  <a:t>m) were taken from each animal . Leucocyte formulae were </a:t>
                </a:r>
                <a:r>
                  <a:rPr lang="en-US" dirty="0" err="1"/>
                  <a:t>determinated</a:t>
                </a:r>
                <a:r>
                  <a:rPr lang="en-US" dirty="0"/>
                  <a:t> by counting at least 200 leucocytes in each </a:t>
                </a:r>
                <a:r>
                  <a:rPr lang="en-US" dirty="0" err="1"/>
                  <a:t>Giemsa</a:t>
                </a:r>
                <a:r>
                  <a:rPr lang="en-US" dirty="0"/>
                  <a:t> stained blood film .</a:t>
                </a:r>
              </a:p>
              <a:p>
                <a:pPr algn="justLow"/>
                <a:r>
                  <a:rPr lang="en-US" dirty="0"/>
                  <a:t> The data were statistically analysis with one way ANOVA And </a:t>
                </a:r>
                <a:r>
                  <a:rPr lang="en-US" dirty="0" err="1"/>
                  <a:t>Tukeytest.The</a:t>
                </a:r>
                <a:r>
                  <a:rPr lang="en-US" dirty="0"/>
                  <a:t> degree of significance was set at p&lt;o.o5</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235" t="-3004" r="-2222"/>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 xmlns:p14="http://schemas.microsoft.com/office/powerpoint/2010/main" val="421971664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1159</TotalTime>
  <Words>1656</Words>
  <Application>Microsoft Office PowerPoint</Application>
  <PresentationFormat>On-screen Show (4:3)</PresentationFormat>
  <Paragraphs>115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 About OMICS Group</vt:lpstr>
      <vt:lpstr> OMICS International Conferences</vt:lpstr>
      <vt:lpstr>Evaluation of histopathologic and histomorphometric changes of Adrenal gland and lymphatic organ following consumption of Methylphenidate in male mice</vt:lpstr>
      <vt:lpstr>ADHD</vt:lpstr>
      <vt:lpstr>Methylphenidate</vt:lpstr>
      <vt:lpstr>The objective of this study</vt:lpstr>
      <vt:lpstr>Material and Methods</vt:lpstr>
      <vt:lpstr>Material and Methods</vt:lpstr>
      <vt:lpstr>Material and Methods</vt:lpstr>
      <vt:lpstr>Results</vt:lpstr>
      <vt:lpstr>Slide 11</vt:lpstr>
      <vt:lpstr>Results</vt:lpstr>
      <vt:lpstr>Results</vt:lpstr>
      <vt:lpstr>Results</vt:lpstr>
      <vt:lpstr>Slide 15</vt:lpstr>
      <vt:lpstr>Slide 16</vt:lpstr>
      <vt:lpstr>Slide 17</vt:lpstr>
      <vt:lpstr>Slide 18</vt:lpstr>
      <vt:lpstr>Results</vt:lpstr>
      <vt:lpstr>Slide 20</vt:lpstr>
      <vt:lpstr>Slide 21</vt:lpstr>
      <vt:lpstr>Slide 22</vt:lpstr>
      <vt:lpstr>Slide 23</vt:lpstr>
      <vt:lpstr>Results</vt:lpstr>
      <vt:lpstr>Slide 25</vt:lpstr>
      <vt:lpstr>Slide 26</vt:lpstr>
      <vt:lpstr>Slide 27</vt:lpstr>
      <vt:lpstr>Slide 28</vt:lpstr>
      <vt:lpstr>Slide 29</vt:lpstr>
      <vt:lpstr>Slide 30</vt:lpstr>
      <vt:lpstr>Slide 31</vt:lpstr>
      <vt:lpstr>Slide 32</vt:lpstr>
      <vt:lpstr>Slide 33</vt:lpstr>
      <vt:lpstr>Slide 34</vt:lpstr>
      <vt:lpstr>Slide 35</vt:lpstr>
      <vt:lpstr>Discussion and conclusion</vt:lpstr>
      <vt:lpstr> Let us meet again..</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histopathologic and histomorphometric changes of Adrenal gland and lymphatic organ following consumption of Methylphenidate in male mice</dc:title>
  <dc:creator>Omid</dc:creator>
  <cp:lastModifiedBy>faizi Siraj</cp:lastModifiedBy>
  <cp:revision>22</cp:revision>
  <dcterms:created xsi:type="dcterms:W3CDTF">2006-08-16T00:00:00Z</dcterms:created>
  <dcterms:modified xsi:type="dcterms:W3CDTF">2015-08-17T11:00:15Z</dcterms:modified>
</cp:coreProperties>
</file>