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4" r:id="rId3"/>
    <p:sldId id="257" r:id="rId4"/>
    <p:sldId id="269" r:id="rId5"/>
    <p:sldId id="286" r:id="rId6"/>
    <p:sldId id="267" r:id="rId7"/>
    <p:sldId id="268" r:id="rId8"/>
    <p:sldId id="261" r:id="rId9"/>
    <p:sldId id="262" r:id="rId10"/>
    <p:sldId id="263" r:id="rId11"/>
    <p:sldId id="270" r:id="rId12"/>
    <p:sldId id="273" r:id="rId13"/>
    <p:sldId id="275" r:id="rId14"/>
    <p:sldId id="274" r:id="rId15"/>
    <p:sldId id="277" r:id="rId16"/>
    <p:sldId id="279" r:id="rId17"/>
    <p:sldId id="278" r:id="rId18"/>
    <p:sldId id="281" r:id="rId19"/>
    <p:sldId id="283" r:id="rId20"/>
    <p:sldId id="272" r:id="rId21"/>
    <p:sldId id="295" r:id="rId22"/>
    <p:sldId id="284" r:id="rId23"/>
    <p:sldId id="287" r:id="rId24"/>
    <p:sldId id="288" r:id="rId25"/>
    <p:sldId id="285" r:id="rId26"/>
    <p:sldId id="289" r:id="rId27"/>
    <p:sldId id="290" r:id="rId28"/>
    <p:sldId id="291" r:id="rId29"/>
    <p:sldId id="292"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759" autoAdjust="0"/>
  </p:normalViewPr>
  <p:slideViewPr>
    <p:cSldViewPr snapToGrid="0">
      <p:cViewPr varScale="1">
        <p:scale>
          <a:sx n="61" d="100"/>
          <a:sy n="61" d="100"/>
        </p:scale>
        <p:origin x="84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8A89B-FF70-41DF-AACB-91E514B7B99B}" type="datetimeFigureOut">
              <a:rPr lang="pt-BR" smtClean="0"/>
              <a:t>22/08/2015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A4836-7A50-4DA6-99A5-C5A74432BADA}" type="slidenum">
              <a:rPr lang="pt-BR" smtClean="0"/>
              <a:t>‹nº›</a:t>
            </a:fld>
            <a:endParaRPr lang="pt-BR"/>
          </a:p>
        </p:txBody>
      </p:sp>
    </p:spTree>
    <p:extLst>
      <p:ext uri="{BB962C8B-B14F-4D97-AF65-F5344CB8AC3E}">
        <p14:creationId xmlns:p14="http://schemas.microsoft.com/office/powerpoint/2010/main" val="27214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Good morning. I am Dr. Silma Pereira from Brazil. It is a pleasure to be here and have the opportunity to talk about the effects of </a:t>
            </a:r>
            <a:r>
              <a:rPr lang="en-US" dirty="0" err="1" smtClean="0"/>
              <a:t>Glucantime</a:t>
            </a:r>
            <a:r>
              <a:rPr lang="en-US" dirty="0" smtClean="0"/>
              <a:t> on DNA.</a:t>
            </a:r>
          </a:p>
          <a:p>
            <a:r>
              <a:rPr lang="en-US" dirty="0" err="1" smtClean="0"/>
              <a:t>Glucantime</a:t>
            </a:r>
            <a:r>
              <a:rPr lang="en-US" dirty="0" smtClean="0"/>
              <a:t> is a </a:t>
            </a:r>
            <a:r>
              <a:rPr lang="en-US" dirty="0" err="1" smtClean="0"/>
              <a:t>pentavalent</a:t>
            </a:r>
            <a:r>
              <a:rPr lang="en-US" dirty="0" smtClean="0"/>
              <a:t> antimonial used to treat </a:t>
            </a:r>
            <a:r>
              <a:rPr lang="en-US" dirty="0" err="1" smtClean="0"/>
              <a:t>Leishmanaisis</a:t>
            </a:r>
            <a:r>
              <a:rPr lang="en-US" dirty="0" smtClean="0"/>
              <a:t>, which is an endemic disease in Brazil.</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a:t>
            </a:fld>
            <a:endParaRPr lang="pt-BR"/>
          </a:p>
        </p:txBody>
      </p:sp>
    </p:spTree>
    <p:extLst>
      <p:ext uri="{BB962C8B-B14F-4D97-AF65-F5344CB8AC3E}">
        <p14:creationId xmlns:p14="http://schemas.microsoft.com/office/powerpoint/2010/main" val="57886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000" dirty="0" smtClean="0">
                <a:latin typeface="Arial"/>
              </a:rPr>
              <a:t>Regarding treatment, </a:t>
            </a:r>
            <a:r>
              <a:rPr lang="en-US" sz="1200" dirty="0" smtClean="0">
                <a:solidFill>
                  <a:srgbClr val="000000"/>
                </a:solidFill>
                <a:latin typeface="+mn-lt"/>
                <a:ea typeface="+mn-ea"/>
              </a:rPr>
              <a:t>Glucantime® (</a:t>
            </a:r>
            <a:r>
              <a:rPr lang="en-US" sz="1200" i="1" dirty="0" smtClean="0">
                <a:solidFill>
                  <a:srgbClr val="000000"/>
                </a:solidFill>
                <a:latin typeface="+mn-lt"/>
                <a:ea typeface="+mn-ea"/>
              </a:rPr>
              <a:t>N-methyl-</a:t>
            </a:r>
            <a:r>
              <a:rPr lang="en-US" sz="1200" i="1" dirty="0" err="1" smtClean="0">
                <a:solidFill>
                  <a:srgbClr val="000000"/>
                </a:solidFill>
                <a:latin typeface="+mn-lt"/>
                <a:ea typeface="+mn-ea"/>
              </a:rPr>
              <a:t>glucamine</a:t>
            </a:r>
            <a:r>
              <a:rPr lang="en-US" sz="1200" i="1" dirty="0" smtClean="0">
                <a:solidFill>
                  <a:srgbClr val="000000"/>
                </a:solidFill>
                <a:latin typeface="+mn-lt"/>
                <a:ea typeface="+mn-ea"/>
              </a:rPr>
              <a:t> </a:t>
            </a:r>
            <a:r>
              <a:rPr lang="en-US" sz="1200" i="1" dirty="0" err="1" smtClean="0">
                <a:solidFill>
                  <a:srgbClr val="000000"/>
                </a:solidFill>
                <a:latin typeface="+mn-lt"/>
                <a:ea typeface="+mn-ea"/>
              </a:rPr>
              <a:t>antimoniate</a:t>
            </a:r>
            <a:r>
              <a:rPr lang="en-US" sz="1200" i="1" dirty="0" smtClean="0">
                <a:solidFill>
                  <a:srgbClr val="000000"/>
                </a:solidFill>
                <a:latin typeface="+mn-lt"/>
                <a:ea typeface="+mn-ea"/>
              </a:rPr>
              <a:t>) is the first-choice  </a:t>
            </a:r>
            <a:r>
              <a:rPr lang="en-US" sz="1200" dirty="0" smtClean="0">
                <a:solidFill>
                  <a:srgbClr val="000000"/>
                </a:solidFill>
                <a:latin typeface="+mn-lt"/>
                <a:ea typeface="+mn-ea"/>
              </a:rPr>
              <a:t>drug recommended by the World Health Organization for the treatment of all types of </a:t>
            </a:r>
            <a:r>
              <a:rPr lang="en-US" sz="1200" dirty="0" err="1" smtClean="0">
                <a:solidFill>
                  <a:srgbClr val="000000"/>
                </a:solidFill>
                <a:latin typeface="+mn-lt"/>
                <a:ea typeface="+mn-ea"/>
              </a:rPr>
              <a:t>leishmaniasis</a:t>
            </a:r>
            <a:r>
              <a:rPr lang="en-US" sz="1200" dirty="0" smtClean="0">
                <a:solidFill>
                  <a:srgbClr val="000000"/>
                </a:solidFill>
                <a:latin typeface="+mn-lt"/>
                <a:ea typeface="+mn-ea"/>
              </a:rPr>
              <a:t>.</a:t>
            </a:r>
            <a:endParaRPr lang="en-US" dirty="0" smtClean="0"/>
          </a:p>
          <a:p>
            <a:r>
              <a:rPr lang="en-US" sz="1200" dirty="0" smtClean="0">
                <a:solidFill>
                  <a:srgbClr val="000000"/>
                </a:solidFill>
                <a:latin typeface="+mn-lt"/>
                <a:ea typeface="+mn-ea"/>
              </a:rPr>
              <a:t>However, many adverse effects are observed such as skeletal and muscle aches, nausea, vomiting and diarrhea. These patients may develop cardiac, liver and kidney </a:t>
            </a:r>
            <a:r>
              <a:rPr lang="en-US" sz="1200" b="1" dirty="0" smtClean="0">
                <a:solidFill>
                  <a:srgbClr val="000000"/>
                </a:solidFill>
                <a:latin typeface="+mn-lt"/>
                <a:ea typeface="+mn-ea"/>
              </a:rPr>
              <a:t>complications</a:t>
            </a:r>
            <a:r>
              <a:rPr lang="en-US" sz="1200" dirty="0" smtClean="0">
                <a:solidFill>
                  <a:srgbClr val="000000"/>
                </a:solidFill>
                <a:latin typeface="+mn-lt"/>
                <a:ea typeface="+mn-ea"/>
              </a:rPr>
              <a:t>, usually in the end of the treatment.</a:t>
            </a:r>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10</a:t>
            </a:fld>
            <a:endParaRPr lang="pt-BR"/>
          </a:p>
        </p:txBody>
      </p:sp>
    </p:spTree>
    <p:extLst>
      <p:ext uri="{BB962C8B-B14F-4D97-AF65-F5344CB8AC3E}">
        <p14:creationId xmlns:p14="http://schemas.microsoft.com/office/powerpoint/2010/main" val="2250562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000" b="1" kern="1200" baseline="0" dirty="0" smtClean="0">
                <a:solidFill>
                  <a:schemeClr val="tx1"/>
                </a:solidFill>
                <a:latin typeface="+mn-lt"/>
                <a:ea typeface="+mn-ea"/>
                <a:cs typeface="+mn-cs"/>
              </a:rPr>
              <a:t>Despite</a:t>
            </a:r>
            <a:r>
              <a:rPr lang="en-US" sz="2000" kern="1200" baseline="0" dirty="0" smtClean="0">
                <a:solidFill>
                  <a:schemeClr val="tx1"/>
                </a:solidFill>
                <a:latin typeface="+mn-lt"/>
                <a:ea typeface="+mn-ea"/>
                <a:cs typeface="+mn-cs"/>
              </a:rPr>
              <a:t> being used for over six decades, the </a:t>
            </a:r>
            <a:r>
              <a:rPr lang="en-US" sz="2000" dirty="0" smtClean="0"/>
              <a:t>mechanisms of action and toxicity </a:t>
            </a:r>
            <a:r>
              <a:rPr lang="en-US" sz="2000" kern="1200" baseline="0" dirty="0" smtClean="0">
                <a:solidFill>
                  <a:schemeClr val="tx1"/>
                </a:solidFill>
                <a:latin typeface="+mn-lt"/>
                <a:ea typeface="+mn-ea"/>
                <a:cs typeface="+mn-cs"/>
              </a:rPr>
              <a:t>of pentavalent </a:t>
            </a:r>
            <a:r>
              <a:rPr lang="en-US" sz="2000" kern="1200" baseline="0" dirty="0" err="1" smtClean="0">
                <a:solidFill>
                  <a:schemeClr val="tx1"/>
                </a:solidFill>
                <a:latin typeface="+mn-lt"/>
                <a:ea typeface="+mn-ea"/>
                <a:cs typeface="+mn-cs"/>
              </a:rPr>
              <a:t>antimonials</a:t>
            </a:r>
            <a:r>
              <a:rPr lang="en-US" sz="2000" kern="1200" baseline="0" dirty="0" smtClean="0">
                <a:solidFill>
                  <a:schemeClr val="tx1"/>
                </a:solidFill>
                <a:latin typeface="+mn-lt"/>
                <a:ea typeface="+mn-ea"/>
                <a:cs typeface="+mn-cs"/>
              </a:rPr>
              <a:t>, like Glucantime, </a:t>
            </a:r>
            <a:r>
              <a:rPr lang="en-US" sz="2000" b="1" dirty="0" smtClean="0">
                <a:solidFill>
                  <a:srgbClr val="FF0000"/>
                </a:solidFill>
              </a:rPr>
              <a:t>remain unclear</a:t>
            </a:r>
            <a:r>
              <a:rPr lang="en-US" sz="2000" kern="1200" baseline="0" dirty="0" smtClean="0">
                <a:solidFill>
                  <a:schemeClr val="tx1"/>
                </a:solidFill>
                <a:latin typeface="+mn-lt"/>
                <a:ea typeface="+mn-ea"/>
                <a:cs typeface="+mn-cs"/>
              </a:rPr>
              <a:t>. </a:t>
            </a:r>
            <a:r>
              <a:rPr lang="en-US" sz="2000" b="1" kern="1200" baseline="0" dirty="0" smtClean="0">
                <a:solidFill>
                  <a:schemeClr val="tx1"/>
                </a:solidFill>
                <a:latin typeface="+mn-lt"/>
                <a:ea typeface="+mn-ea"/>
                <a:cs typeface="+mn-cs"/>
              </a:rPr>
              <a:t>Because of this</a:t>
            </a:r>
            <a:r>
              <a:rPr lang="en-US" sz="2000" kern="1200" baseline="0" dirty="0" smtClean="0">
                <a:solidFill>
                  <a:schemeClr val="tx1"/>
                </a:solidFill>
                <a:latin typeface="+mn-lt"/>
                <a:ea typeface="+mn-ea"/>
                <a:cs typeface="+mn-cs"/>
              </a:rPr>
              <a:t>, we decided to investigate if and how this drug interacts with </a:t>
            </a:r>
            <a:r>
              <a:rPr lang="en-US" sz="2000" b="1" kern="1200" baseline="0" dirty="0" smtClean="0">
                <a:solidFill>
                  <a:schemeClr val="tx1"/>
                </a:solidFill>
                <a:latin typeface="+mn-lt"/>
                <a:ea typeface="+mn-ea"/>
                <a:cs typeface="+mn-cs"/>
              </a:rPr>
              <a:t>mammalian</a:t>
            </a:r>
            <a:r>
              <a:rPr lang="en-US" sz="2000" kern="1200" baseline="0" dirty="0" smtClean="0">
                <a:solidFill>
                  <a:schemeClr val="tx1"/>
                </a:solidFill>
                <a:latin typeface="+mn-lt"/>
                <a:ea typeface="+mn-ea"/>
                <a:cs typeface="+mn-cs"/>
              </a:rPr>
              <a:t> DNA. </a:t>
            </a:r>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11</a:t>
            </a:fld>
            <a:endParaRPr lang="pt-BR"/>
          </a:p>
        </p:txBody>
      </p:sp>
    </p:spTree>
    <p:extLst>
      <p:ext uri="{BB962C8B-B14F-4D97-AF65-F5344CB8AC3E}">
        <p14:creationId xmlns:p14="http://schemas.microsoft.com/office/powerpoint/2010/main" val="159528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err="1" smtClean="0"/>
              <a:t>Trying</a:t>
            </a:r>
            <a:r>
              <a:rPr lang="pt-BR" b="1" dirty="0" smtClean="0"/>
              <a:t> </a:t>
            </a:r>
            <a:r>
              <a:rPr lang="pt-BR" b="1" dirty="0" err="1" smtClean="0"/>
              <a:t>to</a:t>
            </a:r>
            <a:r>
              <a:rPr lang="pt-BR" b="1" dirty="0" smtClean="0"/>
              <a:t> </a:t>
            </a:r>
            <a:r>
              <a:rPr lang="pt-BR" b="1" dirty="0" err="1" smtClean="0"/>
              <a:t>understand</a:t>
            </a:r>
            <a:r>
              <a:rPr lang="pt-BR" b="1" dirty="0" smtClean="0"/>
              <a:t> </a:t>
            </a:r>
            <a:r>
              <a:rPr lang="pt-BR" b="1" dirty="0" err="1" smtClean="0"/>
              <a:t>that</a:t>
            </a:r>
            <a:r>
              <a:rPr lang="pt-BR" dirty="0" smtClean="0"/>
              <a:t>,</a:t>
            </a:r>
            <a:r>
              <a:rPr lang="pt-BR" baseline="0" dirty="0" smtClean="0"/>
              <a:t> </a:t>
            </a:r>
            <a:r>
              <a:rPr lang="pt-BR" baseline="0" dirty="0" err="1" smtClean="0"/>
              <a:t>w</a:t>
            </a:r>
            <a:r>
              <a:rPr lang="pt-BR" dirty="0" err="1" smtClean="0"/>
              <a:t>e</a:t>
            </a:r>
            <a:r>
              <a:rPr lang="pt-BR" dirty="0" smtClean="0"/>
              <a:t> </a:t>
            </a:r>
            <a:r>
              <a:rPr lang="pt-BR" dirty="0" err="1" smtClean="0"/>
              <a:t>performed</a:t>
            </a:r>
            <a:r>
              <a:rPr lang="pt-BR" dirty="0" smtClean="0"/>
              <a:t> </a:t>
            </a:r>
            <a:r>
              <a:rPr lang="pt-BR" dirty="0" err="1" smtClean="0"/>
              <a:t>Comet</a:t>
            </a:r>
            <a:r>
              <a:rPr lang="pt-BR" dirty="0" smtClean="0"/>
              <a:t> </a:t>
            </a:r>
            <a:r>
              <a:rPr lang="pt-BR" baseline="0" dirty="0" err="1" smtClean="0"/>
              <a:t>assay</a:t>
            </a:r>
            <a:r>
              <a:rPr lang="pt-BR" baseline="0" dirty="0" smtClean="0"/>
              <a:t> </a:t>
            </a:r>
            <a:r>
              <a:rPr lang="pt-BR" dirty="0" smtClean="0"/>
              <a:t>in vitro </a:t>
            </a:r>
            <a:r>
              <a:rPr lang="pt-BR" baseline="0" dirty="0" smtClean="0"/>
              <a:t> </a:t>
            </a:r>
            <a:r>
              <a:rPr lang="pt-BR" dirty="0" err="1" smtClean="0"/>
              <a:t>using</a:t>
            </a:r>
            <a:r>
              <a:rPr lang="pt-BR" dirty="0" smtClean="0"/>
              <a:t> </a:t>
            </a:r>
            <a:r>
              <a:rPr lang="pt-BR" dirty="0" err="1" smtClean="0"/>
              <a:t>human</a:t>
            </a:r>
            <a:r>
              <a:rPr lang="pt-BR" dirty="0" smtClean="0"/>
              <a:t> </a:t>
            </a:r>
            <a:r>
              <a:rPr lang="pt-BR" dirty="0" err="1" smtClean="0"/>
              <a:t>lymphocytes</a:t>
            </a:r>
            <a:r>
              <a:rPr lang="pt-BR" baseline="0" dirty="0" smtClean="0"/>
              <a:t> </a:t>
            </a:r>
            <a:r>
              <a:rPr lang="pt-BR" baseline="0" dirty="0" err="1" smtClean="0"/>
              <a:t>and</a:t>
            </a:r>
            <a:r>
              <a:rPr lang="pt-BR" baseline="0" dirty="0" smtClean="0"/>
              <a:t> </a:t>
            </a:r>
            <a:r>
              <a:rPr lang="pt-BR" dirty="0" smtClean="0"/>
              <a:t>in vivo </a:t>
            </a:r>
            <a:r>
              <a:rPr lang="pt-BR" dirty="0" err="1" smtClean="0"/>
              <a:t>Comet</a:t>
            </a:r>
            <a:r>
              <a:rPr lang="pt-BR" dirty="0" smtClean="0"/>
              <a:t> </a:t>
            </a:r>
            <a:r>
              <a:rPr lang="pt-BR" dirty="0" err="1" smtClean="0"/>
              <a:t>assay</a:t>
            </a:r>
            <a:r>
              <a:rPr lang="pt-BR" dirty="0" smtClean="0"/>
              <a:t> </a:t>
            </a:r>
            <a:r>
              <a:rPr lang="pt-BR" dirty="0" err="1" smtClean="0"/>
              <a:t>using</a:t>
            </a:r>
            <a:r>
              <a:rPr lang="pt-BR" dirty="0" smtClean="0"/>
              <a:t> </a:t>
            </a:r>
            <a:r>
              <a:rPr lang="pt-BR" dirty="0" err="1" smtClean="0"/>
              <a:t>mice</a:t>
            </a:r>
            <a:r>
              <a:rPr lang="pt-BR" dirty="0" smtClean="0"/>
              <a:t> </a:t>
            </a:r>
            <a:r>
              <a:rPr lang="pt-BR" baseline="0" dirty="0" err="1" smtClean="0"/>
              <a:t>leukocytes</a:t>
            </a:r>
            <a:r>
              <a:rPr lang="pt-BR" baseline="0" dirty="0" smtClean="0"/>
              <a:t>. </a:t>
            </a:r>
            <a:r>
              <a:rPr lang="en-US" sz="1200" dirty="0" smtClean="0">
                <a:latin typeface="Batang" panose="02030600000101010101" pitchFamily="18" charset="-127"/>
                <a:ea typeface="Batang" panose="02030600000101010101" pitchFamily="18" charset="-127"/>
              </a:rPr>
              <a:t>Furthermore, comet assay followed by FPG digestion was performed, which removes </a:t>
            </a:r>
            <a:r>
              <a:rPr lang="pt-BR" baseline="0" dirty="0" err="1" smtClean="0"/>
              <a:t>oxidized</a:t>
            </a:r>
            <a:r>
              <a:rPr lang="pt-BR" baseline="0" dirty="0" smtClean="0"/>
              <a:t> </a:t>
            </a:r>
            <a:r>
              <a:rPr lang="pt-BR" baseline="0" dirty="0" err="1" smtClean="0"/>
              <a:t>Guanine</a:t>
            </a:r>
            <a:r>
              <a:rPr lang="pt-BR" baseline="0" dirty="0" smtClean="0"/>
              <a:t>. </a:t>
            </a:r>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12</a:t>
            </a:fld>
            <a:endParaRPr lang="pt-BR"/>
          </a:p>
        </p:txBody>
      </p:sp>
    </p:spTree>
    <p:extLst>
      <p:ext uri="{BB962C8B-B14F-4D97-AF65-F5344CB8AC3E}">
        <p14:creationId xmlns:p14="http://schemas.microsoft.com/office/powerpoint/2010/main" val="75446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baseline="0" dirty="0" err="1" smtClean="0"/>
              <a:t>To</a:t>
            </a:r>
            <a:r>
              <a:rPr lang="pt-BR" b="1" baseline="0" dirty="0" smtClean="0"/>
              <a:t> </a:t>
            </a:r>
            <a:r>
              <a:rPr lang="pt-BR" b="1" baseline="0" dirty="0" err="1" smtClean="0"/>
              <a:t>investigate</a:t>
            </a:r>
            <a:r>
              <a:rPr lang="pt-BR" b="1" baseline="0" dirty="0" smtClean="0"/>
              <a:t> </a:t>
            </a:r>
            <a:r>
              <a:rPr lang="pt-BR" baseline="0" dirty="0" err="1" smtClean="0"/>
              <a:t>mutagenicity</a:t>
            </a:r>
            <a:r>
              <a:rPr lang="pt-BR" baseline="0" dirty="0" smtClean="0"/>
              <a:t>, </a:t>
            </a:r>
            <a:r>
              <a:rPr lang="pt-BR" baseline="0" dirty="0" err="1" smtClean="0"/>
              <a:t>we</a:t>
            </a:r>
            <a:r>
              <a:rPr lang="pt-BR" baseline="0" dirty="0" smtClean="0"/>
              <a:t> </a:t>
            </a:r>
            <a:r>
              <a:rPr lang="pt-BR" baseline="0" dirty="0" err="1" smtClean="0"/>
              <a:t>carried</a:t>
            </a:r>
            <a:r>
              <a:rPr lang="pt-BR" baseline="0" dirty="0" smtClean="0"/>
              <a:t> out </a:t>
            </a:r>
            <a:r>
              <a:rPr lang="pt-BR" dirty="0" err="1" smtClean="0"/>
              <a:t>Micronucleus</a:t>
            </a:r>
            <a:r>
              <a:rPr lang="pt-BR" dirty="0" smtClean="0"/>
              <a:t> Test</a:t>
            </a:r>
            <a:r>
              <a:rPr lang="pt-BR" baseline="0" dirty="0" smtClean="0"/>
              <a:t> </a:t>
            </a:r>
            <a:r>
              <a:rPr lang="pt-BR" baseline="0" dirty="0" err="1" smtClean="0"/>
              <a:t>using</a:t>
            </a:r>
            <a:r>
              <a:rPr lang="pt-BR" baseline="0" dirty="0" smtClean="0"/>
              <a:t> </a:t>
            </a:r>
            <a:r>
              <a:rPr lang="pt-BR" baseline="0" dirty="0" err="1" smtClean="0"/>
              <a:t>mice</a:t>
            </a:r>
            <a:r>
              <a:rPr lang="pt-BR" baseline="0" dirty="0" smtClean="0"/>
              <a:t> </a:t>
            </a:r>
            <a:r>
              <a:rPr lang="pt-BR" baseline="0" dirty="0" err="1" smtClean="0"/>
              <a:t>erytrocytes</a:t>
            </a:r>
            <a:r>
              <a:rPr lang="pt-BR" baseline="0" dirty="0" smtClean="0"/>
              <a:t>. In </a:t>
            </a:r>
            <a:r>
              <a:rPr lang="pt-BR" baseline="0" dirty="0" err="1" smtClean="0"/>
              <a:t>addition</a:t>
            </a:r>
            <a:r>
              <a:rPr lang="pt-BR" baseline="0" dirty="0" smtClean="0"/>
              <a:t>, </a:t>
            </a:r>
            <a:r>
              <a:rPr lang="pt-BR" baseline="0" dirty="0" err="1" smtClean="0"/>
              <a:t>we</a:t>
            </a:r>
            <a:r>
              <a:rPr lang="pt-BR" baseline="0" dirty="0" smtClean="0"/>
              <a:t> </a:t>
            </a:r>
            <a:r>
              <a:rPr lang="pt-BR" baseline="0" dirty="0" err="1" smtClean="0"/>
              <a:t>investigated</a:t>
            </a:r>
            <a:r>
              <a:rPr lang="pt-BR" baseline="0" dirty="0" smtClean="0"/>
              <a:t> </a:t>
            </a:r>
            <a:r>
              <a:rPr lang="pt-BR" baseline="0" dirty="0" err="1" smtClean="0"/>
              <a:t>if</a:t>
            </a:r>
            <a:r>
              <a:rPr lang="pt-BR" baseline="0" dirty="0" smtClean="0"/>
              <a:t> </a:t>
            </a:r>
            <a:r>
              <a:rPr lang="pt-BR" baseline="0" dirty="0" err="1" smtClean="0"/>
              <a:t>the</a:t>
            </a:r>
            <a:r>
              <a:rPr lang="pt-BR" baseline="0" dirty="0" smtClean="0"/>
              <a:t> </a:t>
            </a:r>
            <a:r>
              <a:rPr lang="pt-BR" baseline="0" dirty="0" err="1" smtClean="0"/>
              <a:t>drug</a:t>
            </a:r>
            <a:r>
              <a:rPr lang="pt-BR" baseline="0" dirty="0" smtClean="0"/>
              <a:t> </a:t>
            </a:r>
            <a:r>
              <a:rPr lang="pt-BR" baseline="0" dirty="0" err="1" smtClean="0"/>
              <a:t>drug</a:t>
            </a:r>
            <a:r>
              <a:rPr lang="pt-BR" baseline="0" dirty="0" smtClean="0"/>
              <a:t> </a:t>
            </a:r>
            <a:r>
              <a:rPr lang="pt-BR" baseline="0" dirty="0" err="1" smtClean="0"/>
              <a:t>could</a:t>
            </a:r>
            <a:r>
              <a:rPr lang="pt-BR" baseline="0" dirty="0" smtClean="0"/>
              <a:t> cause </a:t>
            </a:r>
            <a:r>
              <a:rPr lang="pt-BR" baseline="0" dirty="0" err="1" smtClean="0"/>
              <a:t>cell</a:t>
            </a:r>
            <a:r>
              <a:rPr lang="pt-BR" baseline="0" dirty="0" smtClean="0"/>
              <a:t> in </a:t>
            </a:r>
            <a:r>
              <a:rPr lang="pt-BR" baseline="0" dirty="0" err="1" smtClean="0"/>
              <a:t>human</a:t>
            </a:r>
            <a:r>
              <a:rPr lang="pt-BR" baseline="0" dirty="0" smtClean="0"/>
              <a:t> </a:t>
            </a:r>
            <a:r>
              <a:rPr lang="pt-BR" baseline="0" dirty="0" err="1" smtClean="0"/>
              <a:t>lymphocytes</a:t>
            </a:r>
            <a:r>
              <a:rPr lang="pt-BR" baseline="0" dirty="0" smtClean="0"/>
              <a:t> in vitro.</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13</a:t>
            </a:fld>
            <a:endParaRPr lang="pt-BR"/>
          </a:p>
        </p:txBody>
      </p:sp>
    </p:spTree>
    <p:extLst>
      <p:ext uri="{BB962C8B-B14F-4D97-AF65-F5344CB8AC3E}">
        <p14:creationId xmlns:p14="http://schemas.microsoft.com/office/powerpoint/2010/main" val="412903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err="1" smtClean="0">
                <a:solidFill>
                  <a:schemeClr val="tx1"/>
                </a:solidFill>
                <a:effectLst/>
                <a:latin typeface="+mn-lt"/>
                <a:ea typeface="+mn-ea"/>
                <a:cs typeface="+mn-cs"/>
              </a:rPr>
              <a:t>Previously</a:t>
            </a:r>
            <a:r>
              <a:rPr lang="pt-BR" sz="1200" b="1" kern="1200" dirty="0" smtClean="0">
                <a:solidFill>
                  <a:schemeClr val="tx1"/>
                </a:solidFill>
                <a:effectLst/>
                <a:latin typeface="+mn-lt"/>
                <a:ea typeface="+mn-ea"/>
                <a:cs typeface="+mn-cs"/>
              </a:rPr>
              <a:t>, in 2010, </a:t>
            </a:r>
            <a:r>
              <a:rPr lang="pt-BR" sz="1200" b="1" kern="1200" dirty="0" err="1" smtClean="0">
                <a:solidFill>
                  <a:schemeClr val="tx1"/>
                </a:solidFill>
                <a:effectLst/>
                <a:latin typeface="+mn-lt"/>
                <a:ea typeface="+mn-ea"/>
                <a:cs typeface="+mn-cs"/>
              </a:rPr>
              <a:t>using</a:t>
            </a:r>
            <a:r>
              <a:rPr lang="pt-BR" sz="1200" b="1" kern="1200" dirty="0" smtClean="0">
                <a:solidFill>
                  <a:schemeClr val="tx1"/>
                </a:solidFill>
                <a:effectLst/>
                <a:latin typeface="+mn-lt"/>
                <a:ea typeface="+mn-ea"/>
                <a:cs typeface="+mn-cs"/>
              </a:rPr>
              <a:t> systems </a:t>
            </a:r>
            <a:r>
              <a:rPr lang="pt-BR" sz="1200" b="1" kern="1200" dirty="0" err="1" smtClean="0">
                <a:solidFill>
                  <a:schemeClr val="tx1"/>
                </a:solidFill>
                <a:effectLst/>
                <a:latin typeface="+mn-lt"/>
                <a:ea typeface="+mn-ea"/>
                <a:cs typeface="+mn-cs"/>
              </a:rPr>
              <a:t>with</a:t>
            </a:r>
            <a:r>
              <a:rPr lang="pt-BR" sz="1200" b="1" kern="1200" dirty="0" smtClean="0">
                <a:solidFill>
                  <a:schemeClr val="tx1"/>
                </a:solidFill>
                <a:effectLst/>
                <a:latin typeface="+mn-lt"/>
                <a:ea typeface="+mn-ea"/>
                <a:cs typeface="+mn-cs"/>
              </a:rPr>
              <a:t> </a:t>
            </a:r>
            <a:r>
              <a:rPr lang="pt-BR" sz="1200" b="1" kern="1200" dirty="0" err="1" smtClean="0">
                <a:solidFill>
                  <a:schemeClr val="tx1"/>
                </a:solidFill>
                <a:effectLst/>
                <a:latin typeface="+mn-lt"/>
                <a:ea typeface="+mn-ea"/>
                <a:cs typeface="+mn-cs"/>
              </a:rPr>
              <a:t>and</a:t>
            </a:r>
            <a:r>
              <a:rPr lang="pt-BR" sz="1200" b="1" kern="1200" dirty="0" smtClean="0">
                <a:solidFill>
                  <a:schemeClr val="tx1"/>
                </a:solidFill>
                <a:effectLst/>
                <a:latin typeface="+mn-lt"/>
                <a:ea typeface="+mn-ea"/>
                <a:cs typeface="+mn-cs"/>
              </a:rPr>
              <a:t> </a:t>
            </a:r>
            <a:r>
              <a:rPr lang="pt-BR" sz="1200" b="1" kern="1200" dirty="0" err="1" smtClean="0">
                <a:solidFill>
                  <a:schemeClr val="tx1"/>
                </a:solidFill>
                <a:effectLst/>
                <a:latin typeface="+mn-lt"/>
                <a:ea typeface="+mn-ea"/>
                <a:cs typeface="+mn-cs"/>
              </a:rPr>
              <a:t>without</a:t>
            </a:r>
            <a:r>
              <a:rPr lang="pt-BR" sz="1200" b="1" kern="1200" dirty="0" smtClean="0">
                <a:solidFill>
                  <a:schemeClr val="tx1"/>
                </a:solidFill>
                <a:effectLst/>
                <a:latin typeface="+mn-lt"/>
                <a:ea typeface="+mn-ea"/>
                <a:cs typeface="+mn-cs"/>
              </a:rPr>
              <a:t> </a:t>
            </a:r>
            <a:r>
              <a:rPr lang="pt-BR" sz="1200" b="1" kern="1200" dirty="0" err="1" smtClean="0">
                <a:solidFill>
                  <a:schemeClr val="tx1"/>
                </a:solidFill>
                <a:effectLst/>
                <a:latin typeface="+mn-lt"/>
                <a:ea typeface="+mn-ea"/>
                <a:cs typeface="+mn-cs"/>
              </a:rPr>
              <a:t>bioconversion</a:t>
            </a:r>
            <a:r>
              <a:rPr lang="pt-BR" sz="1200" b="1" kern="1200" dirty="0" smtClean="0">
                <a:solidFill>
                  <a:schemeClr val="tx1"/>
                </a:solidFill>
                <a:effectLst/>
                <a:latin typeface="+mn-lt"/>
                <a:ea typeface="+mn-ea"/>
                <a:cs typeface="+mn-cs"/>
              </a:rPr>
              <a:t>,</a:t>
            </a:r>
            <a:r>
              <a:rPr lang="pt-BR" sz="1200" b="1" kern="1200" baseline="0" dirty="0" smtClean="0">
                <a:solidFill>
                  <a:schemeClr val="tx1"/>
                </a:solidFill>
                <a:effectLst/>
                <a:latin typeface="+mn-lt"/>
                <a:ea typeface="+mn-ea"/>
                <a:cs typeface="+mn-cs"/>
              </a:rPr>
              <a:t> </a:t>
            </a:r>
            <a:r>
              <a:rPr lang="pt-BR" sz="1200" b="1" kern="1200" baseline="0" dirty="0" err="1" smtClean="0">
                <a:solidFill>
                  <a:schemeClr val="tx1"/>
                </a:solidFill>
                <a:effectLst/>
                <a:latin typeface="+mn-lt"/>
                <a:ea typeface="+mn-ea"/>
                <a:cs typeface="+mn-cs"/>
              </a:rPr>
              <a:t>we</a:t>
            </a:r>
            <a:r>
              <a:rPr lang="pt-BR" sz="1200" b="1" kern="1200" baseline="0" dirty="0" smtClean="0">
                <a:solidFill>
                  <a:schemeClr val="tx1"/>
                </a:solidFill>
                <a:effectLst/>
                <a:latin typeface="+mn-lt"/>
                <a:ea typeface="+mn-ea"/>
                <a:cs typeface="+mn-cs"/>
              </a:rPr>
              <a:t> </a:t>
            </a:r>
            <a:r>
              <a:rPr lang="pt-BR" sz="1200" b="1" kern="1200" baseline="0" dirty="0" err="1" smtClean="0">
                <a:solidFill>
                  <a:schemeClr val="tx1"/>
                </a:solidFill>
                <a:effectLst/>
                <a:latin typeface="+mn-lt"/>
                <a:ea typeface="+mn-ea"/>
                <a:cs typeface="+mn-cs"/>
              </a:rPr>
              <a:t>demonstreated</a:t>
            </a:r>
            <a:r>
              <a:rPr lang="pt-BR" sz="1200" b="1" kern="1200" baseline="0" dirty="0" smtClean="0">
                <a:solidFill>
                  <a:schemeClr val="tx1"/>
                </a:solidFill>
                <a:effectLst/>
                <a:latin typeface="+mn-lt"/>
                <a:ea typeface="+mn-ea"/>
                <a:cs typeface="+mn-cs"/>
              </a:rPr>
              <a:t> </a:t>
            </a:r>
            <a:r>
              <a:rPr lang="pt-BR" sz="1200" b="1" kern="1200" baseline="0" dirty="0" err="1" smtClean="0">
                <a:solidFill>
                  <a:schemeClr val="tx1"/>
                </a:solidFill>
                <a:effectLst/>
                <a:latin typeface="+mn-lt"/>
                <a:ea typeface="+mn-ea"/>
                <a:cs typeface="+mn-cs"/>
              </a:rPr>
              <a:t>that</a:t>
            </a:r>
            <a:r>
              <a:rPr lang="pt-BR" sz="1200" b="1" kern="1200" baseline="0" dirty="0" smtClean="0">
                <a:solidFill>
                  <a:schemeClr val="tx1"/>
                </a:solidFill>
                <a:effectLst/>
                <a:latin typeface="+mn-lt"/>
                <a:ea typeface="+mn-ea"/>
                <a:cs typeface="+mn-cs"/>
              </a:rPr>
              <a:t> </a:t>
            </a:r>
            <a:r>
              <a:rPr lang="pt-BR" sz="1200" b="1" kern="1200" baseline="0" dirty="0" err="1" smtClean="0">
                <a:solidFill>
                  <a:schemeClr val="tx1"/>
                </a:solidFill>
                <a:effectLst/>
                <a:latin typeface="+mn-lt"/>
                <a:ea typeface="+mn-ea"/>
                <a:cs typeface="+mn-cs"/>
              </a:rPr>
              <a:t>Glucantime</a:t>
            </a:r>
            <a:r>
              <a:rPr lang="pt-BR" sz="1200" b="1" kern="1200" baseline="0" dirty="0" smtClean="0">
                <a:solidFill>
                  <a:schemeClr val="tx1"/>
                </a:solidFill>
                <a:effectLst/>
                <a:latin typeface="+mn-lt"/>
                <a:ea typeface="+mn-ea"/>
                <a:cs typeface="+mn-cs"/>
              </a:rPr>
              <a:t> cause DNA </a:t>
            </a:r>
            <a:r>
              <a:rPr lang="pt-BR" sz="1200" b="1" kern="1200" baseline="0" dirty="0" err="1" smtClean="0">
                <a:solidFill>
                  <a:schemeClr val="tx1"/>
                </a:solidFill>
                <a:effectLst/>
                <a:latin typeface="+mn-lt"/>
                <a:ea typeface="+mn-ea"/>
                <a:cs typeface="+mn-cs"/>
              </a:rPr>
              <a:t>damage</a:t>
            </a:r>
            <a:r>
              <a:rPr lang="pt-BR" sz="1200" b="1" kern="1200" baseline="0" dirty="0" smtClean="0">
                <a:solidFill>
                  <a:schemeClr val="tx1"/>
                </a:solidFill>
                <a:effectLst/>
                <a:latin typeface="+mn-lt"/>
                <a:ea typeface="+mn-ea"/>
                <a:cs typeface="+mn-cs"/>
              </a:rPr>
              <a:t> </a:t>
            </a:r>
            <a:r>
              <a:rPr lang="pt-BR" sz="1200" b="1" kern="1200" dirty="0" smtClean="0">
                <a:solidFill>
                  <a:schemeClr val="tx1"/>
                </a:solidFill>
                <a:effectLst/>
                <a:latin typeface="+mn-lt"/>
                <a:ea typeface="+mn-ea"/>
                <a:cs typeface="+mn-cs"/>
              </a:rPr>
              <a:t> In vivo </a:t>
            </a:r>
            <a:r>
              <a:rPr lang="pt-BR" sz="1200" b="1" kern="1200" dirty="0" err="1" smtClean="0">
                <a:solidFill>
                  <a:schemeClr val="tx1"/>
                </a:solidFill>
                <a:effectLst/>
                <a:latin typeface="+mn-lt"/>
                <a:ea typeface="+mn-ea"/>
                <a:cs typeface="+mn-cs"/>
              </a:rPr>
              <a:t>but</a:t>
            </a:r>
            <a:r>
              <a:rPr lang="pt-BR" sz="1200" b="1" kern="1200" dirty="0" smtClean="0">
                <a:solidFill>
                  <a:schemeClr val="tx1"/>
                </a:solidFill>
                <a:effectLst/>
                <a:latin typeface="+mn-lt"/>
                <a:ea typeface="+mn-ea"/>
                <a:cs typeface="+mn-cs"/>
              </a:rPr>
              <a:t> </a:t>
            </a:r>
            <a:r>
              <a:rPr lang="pt-BR" sz="1200" b="1" kern="1200" dirty="0" err="1" smtClean="0">
                <a:solidFill>
                  <a:schemeClr val="tx1"/>
                </a:solidFill>
                <a:effectLst/>
                <a:latin typeface="+mn-lt"/>
                <a:ea typeface="+mn-ea"/>
                <a:cs typeface="+mn-cs"/>
              </a:rPr>
              <a:t>not</a:t>
            </a:r>
            <a:r>
              <a:rPr lang="pt-BR" sz="1200" b="1" kern="1200" dirty="0" smtClean="0">
                <a:solidFill>
                  <a:schemeClr val="tx1"/>
                </a:solidFill>
                <a:effectLst/>
                <a:latin typeface="+mn-lt"/>
                <a:ea typeface="+mn-ea"/>
                <a:cs typeface="+mn-cs"/>
              </a:rPr>
              <a:t> In vitro.</a:t>
            </a:r>
            <a:endParaRPr lang="en-US" b="1" dirty="0" smtClean="0"/>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14</a:t>
            </a:fld>
            <a:endParaRPr lang="pt-BR"/>
          </a:p>
        </p:txBody>
      </p:sp>
    </p:spTree>
    <p:extLst>
      <p:ext uri="{BB962C8B-B14F-4D97-AF65-F5344CB8AC3E}">
        <p14:creationId xmlns:p14="http://schemas.microsoft.com/office/powerpoint/2010/main" val="4015904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baseline="0" dirty="0" smtClean="0">
                <a:solidFill>
                  <a:schemeClr val="tx1"/>
                </a:solidFill>
                <a:latin typeface="+mn-lt"/>
                <a:ea typeface="+mn-ea"/>
                <a:cs typeface="+mn-cs"/>
              </a:rPr>
              <a:t>Table 1 presents DNA damage scores detected in human lymphocytes in vitro for 3 and 24 hours of treatment.</a:t>
            </a:r>
          </a:p>
          <a:p>
            <a:r>
              <a:rPr lang="en-US" sz="1200" kern="1200" baseline="0" dirty="0" smtClean="0">
                <a:solidFill>
                  <a:schemeClr val="tx1"/>
                </a:solidFill>
                <a:latin typeface="+mn-lt"/>
                <a:ea typeface="+mn-ea"/>
                <a:cs typeface="+mn-cs"/>
              </a:rPr>
              <a:t>As we can see, there was no difference for any of the groups treated with Glucantime® compared to the negative control, for both periods of time.</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15</a:t>
            </a:fld>
            <a:endParaRPr lang="pt-BR"/>
          </a:p>
        </p:txBody>
      </p:sp>
    </p:spTree>
    <p:extLst>
      <p:ext uri="{BB962C8B-B14F-4D97-AF65-F5344CB8AC3E}">
        <p14:creationId xmlns:p14="http://schemas.microsoft.com/office/powerpoint/2010/main" val="84931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Cells were also  exposed to the drug for 48 h, allowing them to go through DNA repair mechanisms. Using this system we investigated if the drug was able to cause cell death.</a:t>
            </a:r>
          </a:p>
          <a:p>
            <a:r>
              <a:rPr lang="en-US" dirty="0" smtClean="0"/>
              <a:t>Regarding apoptosis, We didn’t find any difference among the groups treated with </a:t>
            </a:r>
            <a:r>
              <a:rPr lang="en-US" dirty="0" err="1" smtClean="0"/>
              <a:t>Glucantime</a:t>
            </a:r>
            <a:r>
              <a:rPr lang="en-US" dirty="0" smtClean="0"/>
              <a:t>. </a:t>
            </a:r>
          </a:p>
          <a:p>
            <a:r>
              <a:rPr lang="en-US" dirty="0" smtClean="0"/>
              <a:t>But the drug was able to increase cell death by necrosis.</a:t>
            </a:r>
          </a:p>
          <a:p>
            <a:r>
              <a:rPr lang="en-US" dirty="0" smtClean="0"/>
              <a:t>These results emphasize those obtained from in vitro comet assays.</a:t>
            </a:r>
          </a:p>
          <a:p>
            <a:r>
              <a:rPr lang="en-US" dirty="0" smtClean="0"/>
              <a:t>So, </a:t>
            </a:r>
            <a:r>
              <a:rPr lang="en-US" dirty="0" err="1" smtClean="0"/>
              <a:t>Glucantime</a:t>
            </a:r>
            <a:r>
              <a:rPr lang="en-US" dirty="0" smtClean="0"/>
              <a:t> wasn`t able to cause </a:t>
            </a:r>
            <a:r>
              <a:rPr lang="en-US" dirty="0" err="1" smtClean="0"/>
              <a:t>dna</a:t>
            </a:r>
            <a:r>
              <a:rPr lang="en-US" dirty="0" smtClean="0"/>
              <a:t> damage or apoptosis in vitro, without </a:t>
            </a:r>
            <a:r>
              <a:rPr lang="en-US" dirty="0" err="1" smtClean="0"/>
              <a:t>metabolization</a:t>
            </a:r>
            <a:r>
              <a:rPr lang="en-US" dirty="0" smtClean="0"/>
              <a:t>.</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16</a:t>
            </a:fld>
            <a:endParaRPr lang="pt-BR"/>
          </a:p>
        </p:txBody>
      </p:sp>
    </p:spTree>
    <p:extLst>
      <p:ext uri="{BB962C8B-B14F-4D97-AF65-F5344CB8AC3E}">
        <p14:creationId xmlns:p14="http://schemas.microsoft.com/office/powerpoint/2010/main" val="235264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baseline="0" dirty="0" smtClean="0">
                <a:solidFill>
                  <a:schemeClr val="tx1"/>
                </a:solidFill>
                <a:latin typeface="+mn-lt"/>
                <a:ea typeface="+mn-ea"/>
                <a:cs typeface="+mn-cs"/>
              </a:rPr>
              <a:t>On the other hand, </a:t>
            </a:r>
            <a:r>
              <a:rPr lang="en-US" sz="1200" b="1" i="1" kern="1200" baseline="0" dirty="0" smtClean="0">
                <a:solidFill>
                  <a:schemeClr val="tx1"/>
                </a:solidFill>
                <a:latin typeface="+mn-lt"/>
                <a:ea typeface="+mn-ea"/>
                <a:cs typeface="+mn-cs"/>
              </a:rPr>
              <a:t>in vivo </a:t>
            </a:r>
            <a:r>
              <a:rPr lang="en-US" sz="1200" kern="1200" baseline="0" dirty="0" smtClean="0">
                <a:solidFill>
                  <a:schemeClr val="tx1"/>
                </a:solidFill>
                <a:latin typeface="+mn-lt"/>
                <a:ea typeface="+mn-ea"/>
                <a:cs typeface="+mn-cs"/>
              </a:rPr>
              <a:t>tests performed in leukocytes from mice treated for 24 hours and in macrophages for 3 hours, showed an increase in DNA damage for all groups, for both cell types.</a:t>
            </a:r>
          </a:p>
          <a:p>
            <a:r>
              <a:rPr lang="en-US" sz="1200" kern="1200" baseline="0" dirty="0" smtClean="0">
                <a:solidFill>
                  <a:schemeClr val="tx1"/>
                </a:solidFill>
                <a:latin typeface="+mn-lt"/>
                <a:ea typeface="+mn-ea"/>
                <a:cs typeface="+mn-cs"/>
              </a:rPr>
              <a:t>And its important to mention that There was no difference among all groups treated with Glucantime and the positive control treated with </a:t>
            </a:r>
            <a:r>
              <a:rPr lang="en-US" sz="1200" kern="1200" baseline="0" dirty="0" err="1" smtClean="0">
                <a:solidFill>
                  <a:schemeClr val="tx1"/>
                </a:solidFill>
                <a:latin typeface="+mn-lt"/>
                <a:ea typeface="+mn-ea"/>
                <a:cs typeface="+mn-cs"/>
              </a:rPr>
              <a:t>clophosphamide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saiclo</a:t>
            </a:r>
            <a:r>
              <a:rPr lang="en-US" sz="1200" kern="1200" baseline="0" dirty="0" smtClean="0">
                <a:solidFill>
                  <a:schemeClr val="tx1"/>
                </a:solidFill>
                <a:latin typeface="+mn-lt"/>
                <a:ea typeface="+mn-ea"/>
                <a:cs typeface="+mn-cs"/>
              </a:rPr>
              <a:t>), A RECOGNIZED GENOTOXIC DRUG.</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17</a:t>
            </a:fld>
            <a:endParaRPr lang="pt-BR"/>
          </a:p>
        </p:txBody>
      </p:sp>
    </p:spTree>
    <p:extLst>
      <p:ext uri="{BB962C8B-B14F-4D97-AF65-F5344CB8AC3E}">
        <p14:creationId xmlns:p14="http://schemas.microsoft.com/office/powerpoint/2010/main" val="4198218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Knowing that </a:t>
            </a:r>
            <a:r>
              <a:rPr lang="en-US" dirty="0" err="1" smtClean="0"/>
              <a:t>Glucantime</a:t>
            </a:r>
            <a:r>
              <a:rPr lang="en-US" dirty="0" smtClean="0"/>
              <a:t> presents </a:t>
            </a:r>
            <a:r>
              <a:rPr lang="en-US" dirty="0" err="1" smtClean="0"/>
              <a:t>genotoxic</a:t>
            </a:r>
            <a:r>
              <a:rPr lang="en-US" dirty="0" smtClean="0"/>
              <a:t> effect in vivo, the next step was to evaluate if </a:t>
            </a:r>
            <a:r>
              <a:rPr lang="en-US" dirty="0" err="1" smtClean="0"/>
              <a:t>Glucantime</a:t>
            </a:r>
            <a:r>
              <a:rPr lang="en-US" dirty="0" smtClean="0"/>
              <a:t> could cause mutations.</a:t>
            </a:r>
          </a:p>
          <a:p>
            <a:r>
              <a:rPr lang="en-US" dirty="0" smtClean="0"/>
              <a:t>Table 3 presents the frequency of </a:t>
            </a:r>
            <a:r>
              <a:rPr lang="en-US" dirty="0" err="1" smtClean="0"/>
              <a:t>micronucleated</a:t>
            </a:r>
            <a:r>
              <a:rPr lang="en-US" dirty="0" smtClean="0"/>
              <a:t> </a:t>
            </a:r>
            <a:r>
              <a:rPr lang="en-US" dirty="0" err="1" smtClean="0"/>
              <a:t>erytrocytes</a:t>
            </a:r>
            <a:r>
              <a:rPr lang="en-US" dirty="0" smtClean="0"/>
              <a:t> observed in all groups treated with </a:t>
            </a:r>
            <a:r>
              <a:rPr lang="en-US" dirty="0" err="1" smtClean="0"/>
              <a:t>Glucantime</a:t>
            </a:r>
            <a:r>
              <a:rPr lang="en-US" dirty="0" smtClean="0"/>
              <a:t> for 24 hours.</a:t>
            </a:r>
          </a:p>
          <a:p>
            <a:r>
              <a:rPr lang="en-US" dirty="0" smtClean="0"/>
              <a:t>All groups receiving </a:t>
            </a:r>
            <a:r>
              <a:rPr lang="en-US" dirty="0" err="1" smtClean="0"/>
              <a:t>Glucantime</a:t>
            </a:r>
            <a:r>
              <a:rPr lang="en-US" dirty="0" smtClean="0"/>
              <a:t> presented a higher frequency of </a:t>
            </a:r>
            <a:r>
              <a:rPr lang="en-US" dirty="0" err="1" smtClean="0"/>
              <a:t>micronucleated</a:t>
            </a:r>
            <a:r>
              <a:rPr lang="en-US" dirty="0" smtClean="0"/>
              <a:t> cells compared to the negative control.</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18</a:t>
            </a:fld>
            <a:endParaRPr lang="pt-BR"/>
          </a:p>
        </p:txBody>
      </p:sp>
    </p:spTree>
    <p:extLst>
      <p:ext uri="{BB962C8B-B14F-4D97-AF65-F5344CB8AC3E}">
        <p14:creationId xmlns:p14="http://schemas.microsoft.com/office/powerpoint/2010/main" val="117230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From all these results, we suggest that Glucantime is a promutagen that requires metabolization to exert its mutagenic 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Ours results support the idea that pentavalent antimony acts as a prodrug that is transformed into the more toxic trivalent form (Sb III) to exert its </a:t>
            </a:r>
            <a:r>
              <a:rPr lang="en-US" sz="1200" kern="1200" baseline="0" dirty="0" err="1" smtClean="0">
                <a:solidFill>
                  <a:schemeClr val="tx1"/>
                </a:solidFill>
                <a:latin typeface="+mn-lt"/>
                <a:ea typeface="+mn-ea"/>
                <a:cs typeface="+mn-cs"/>
              </a:rPr>
              <a:t>antileishmanial</a:t>
            </a:r>
            <a:r>
              <a:rPr lang="en-US" sz="1200" kern="1200" baseline="0" dirty="0" smtClean="0">
                <a:solidFill>
                  <a:schemeClr val="tx1"/>
                </a:solidFill>
                <a:latin typeface="+mn-lt"/>
                <a:ea typeface="+mn-ea"/>
                <a:cs typeface="+mn-cs"/>
              </a:rPr>
              <a:t> activity.</a:t>
            </a:r>
            <a:endParaRPr lang="en-US" dirty="0" smtClean="0"/>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19</a:t>
            </a:fld>
            <a:endParaRPr lang="pt-BR"/>
          </a:p>
        </p:txBody>
      </p:sp>
    </p:spTree>
    <p:extLst>
      <p:ext uri="{BB962C8B-B14F-4D97-AF65-F5344CB8AC3E}">
        <p14:creationId xmlns:p14="http://schemas.microsoft.com/office/powerpoint/2010/main" val="197039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 specially in my State, </a:t>
            </a:r>
            <a:r>
              <a:rPr lang="en-US" dirty="0" err="1" smtClean="0"/>
              <a:t>Maranháo</a:t>
            </a:r>
            <a:r>
              <a:rPr lang="en-US" dirty="0" smtClean="0"/>
              <a:t>, affecting the most deprived socioeconomic groups. In 2013, for </a:t>
            </a:r>
            <a:r>
              <a:rPr lang="en-US" dirty="0" err="1" smtClean="0"/>
              <a:t>exemple</a:t>
            </a:r>
            <a:r>
              <a:rPr lang="en-US" dirty="0" smtClean="0"/>
              <a:t>, 558 cases and 49 deaths were documented just in the State of </a:t>
            </a:r>
            <a:r>
              <a:rPr lang="en-US" dirty="0" err="1" smtClean="0"/>
              <a:t>Maranhäo</a:t>
            </a:r>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a:t>
            </a:fld>
            <a:endParaRPr lang="pt-BR"/>
          </a:p>
        </p:txBody>
      </p:sp>
    </p:spTree>
    <p:extLst>
      <p:ext uri="{BB962C8B-B14F-4D97-AF65-F5344CB8AC3E}">
        <p14:creationId xmlns:p14="http://schemas.microsoft.com/office/powerpoint/2010/main" val="358750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000" kern="1200" dirty="0" err="1" smtClean="0">
                <a:solidFill>
                  <a:schemeClr val="tx1"/>
                </a:solidFill>
                <a:effectLst/>
                <a:latin typeface="+mn-lt"/>
                <a:ea typeface="+mn-ea"/>
                <a:cs typeface="+mn-cs"/>
              </a:rPr>
              <a:t>Glucantime</a:t>
            </a:r>
            <a:r>
              <a:rPr lang="en-US" sz="2000" kern="1200" dirty="0" smtClean="0">
                <a:solidFill>
                  <a:schemeClr val="tx1"/>
                </a:solidFill>
                <a:effectLst/>
                <a:latin typeface="+mn-lt"/>
                <a:ea typeface="+mn-ea"/>
                <a:cs typeface="+mn-cs"/>
              </a:rPr>
              <a:t> action was also evaluated (</a:t>
            </a:r>
            <a:r>
              <a:rPr lang="en-US" sz="2000" kern="1200" dirty="0" err="1" smtClean="0">
                <a:solidFill>
                  <a:schemeClr val="tx1"/>
                </a:solidFill>
                <a:effectLst/>
                <a:latin typeface="+mn-lt"/>
                <a:ea typeface="+mn-ea"/>
                <a:cs typeface="+mn-cs"/>
              </a:rPr>
              <a:t>ee</a:t>
            </a:r>
            <a:r>
              <a:rPr lang="en-US" sz="2000" kern="1200" dirty="0" smtClean="0">
                <a:solidFill>
                  <a:schemeClr val="tx1"/>
                </a:solidFill>
                <a:effectLst/>
                <a:latin typeface="+mn-lt"/>
                <a:ea typeface="+mn-ea"/>
                <a:cs typeface="+mn-cs"/>
              </a:rPr>
              <a:t> VAL you ay </a:t>
            </a:r>
            <a:r>
              <a:rPr lang="en-US" sz="2000" kern="1200" dirty="0" err="1" smtClean="0">
                <a:solidFill>
                  <a:schemeClr val="tx1"/>
                </a:solidFill>
                <a:effectLst/>
                <a:latin typeface="+mn-lt"/>
                <a:ea typeface="+mn-ea"/>
                <a:cs typeface="+mn-cs"/>
              </a:rPr>
              <a:t>tid</a:t>
            </a:r>
            <a:r>
              <a:rPr lang="en-US" sz="2000" kern="1200" dirty="0" smtClean="0">
                <a:solidFill>
                  <a:schemeClr val="tx1"/>
                </a:solidFill>
                <a:effectLst/>
                <a:latin typeface="+mn-lt"/>
                <a:ea typeface="+mn-ea"/>
                <a:cs typeface="+mn-cs"/>
              </a:rPr>
              <a:t>) in </a:t>
            </a:r>
            <a:r>
              <a:rPr lang="en-US" sz="2000" kern="1200" dirty="0" err="1" smtClean="0">
                <a:solidFill>
                  <a:schemeClr val="tx1"/>
                </a:solidFill>
                <a:effectLst/>
                <a:latin typeface="+mn-lt"/>
                <a:ea typeface="+mn-ea"/>
                <a:cs typeface="+mn-cs"/>
              </a:rPr>
              <a:t>BalbC</a:t>
            </a:r>
            <a:r>
              <a:rPr lang="en-US" sz="2000" kern="1200" dirty="0" smtClean="0">
                <a:solidFill>
                  <a:schemeClr val="tx1"/>
                </a:solidFill>
                <a:effectLst/>
                <a:latin typeface="+mn-lt"/>
                <a:ea typeface="+mn-ea"/>
                <a:cs typeface="+mn-cs"/>
              </a:rPr>
              <a:t> mice infected by L. </a:t>
            </a:r>
            <a:r>
              <a:rPr lang="en-US" sz="2000" kern="1200" dirty="0" err="1" smtClean="0">
                <a:solidFill>
                  <a:schemeClr val="tx1"/>
                </a:solidFill>
                <a:effectLst/>
                <a:latin typeface="+mn-lt"/>
                <a:ea typeface="+mn-ea"/>
                <a:cs typeface="+mn-cs"/>
              </a:rPr>
              <a:t>infantum</a:t>
            </a:r>
            <a:r>
              <a:rPr lang="en-US" sz="2000" kern="1200" dirty="0" smtClean="0">
                <a:solidFill>
                  <a:schemeClr val="tx1"/>
                </a:solidFill>
                <a:effectLst/>
                <a:latin typeface="+mn-lt"/>
                <a:ea typeface="+mn-ea"/>
                <a:cs typeface="+mn-cs"/>
              </a:rPr>
              <a:t> </a:t>
            </a:r>
            <a:r>
              <a:rPr lang="en-US" sz="2000" kern="1200" dirty="0" err="1" smtClean="0">
                <a:solidFill>
                  <a:schemeClr val="tx1"/>
                </a:solidFill>
                <a:effectLst/>
                <a:latin typeface="+mn-lt"/>
                <a:ea typeface="+mn-ea"/>
                <a:cs typeface="+mn-cs"/>
              </a:rPr>
              <a:t>chagasi</a:t>
            </a:r>
            <a:r>
              <a:rPr lang="en-US" sz="2000" kern="1200" dirty="0" smtClean="0">
                <a:solidFill>
                  <a:schemeClr val="tx1"/>
                </a:solidFill>
                <a:effectLst/>
                <a:latin typeface="+mn-lt"/>
                <a:ea typeface="+mn-ea"/>
                <a:cs typeface="+mn-cs"/>
              </a:rPr>
              <a:t>, which causes visceral </a:t>
            </a:r>
            <a:r>
              <a:rPr lang="en-US" sz="2000" kern="1200" dirty="0" err="1" smtClean="0">
                <a:solidFill>
                  <a:schemeClr val="tx1"/>
                </a:solidFill>
                <a:effectLst/>
                <a:latin typeface="+mn-lt"/>
                <a:ea typeface="+mn-ea"/>
                <a:cs typeface="+mn-cs"/>
              </a:rPr>
              <a:t>leishmanisis</a:t>
            </a:r>
            <a:r>
              <a:rPr lang="en-US" sz="2000" kern="1200" dirty="0" smtClean="0">
                <a:solidFill>
                  <a:schemeClr val="tx1"/>
                </a:solidFill>
                <a:effectLst/>
                <a:latin typeface="+mn-lt"/>
                <a:ea typeface="+mn-ea"/>
                <a:cs typeface="+mn-cs"/>
              </a:rPr>
              <a:t>.</a:t>
            </a:r>
            <a:endParaRPr lang="pt-BR"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As we can observe IN Graph A and B, the infection itself increased DNA damage and the frequency of </a:t>
            </a:r>
            <a:r>
              <a:rPr lang="en-US" sz="2000" kern="1200" dirty="0" err="1" smtClean="0">
                <a:solidFill>
                  <a:schemeClr val="tx1"/>
                </a:solidFill>
                <a:effectLst/>
                <a:latin typeface="+mn-lt"/>
                <a:ea typeface="+mn-ea"/>
                <a:cs typeface="+mn-cs"/>
              </a:rPr>
              <a:t>micronucleated</a:t>
            </a:r>
            <a:r>
              <a:rPr lang="en-US" sz="2000" kern="1200" dirty="0" smtClean="0">
                <a:solidFill>
                  <a:schemeClr val="tx1"/>
                </a:solidFill>
                <a:effectLst/>
                <a:latin typeface="+mn-lt"/>
                <a:ea typeface="+mn-ea"/>
                <a:cs typeface="+mn-cs"/>
              </a:rPr>
              <a:t> cells.</a:t>
            </a:r>
            <a:endParaRPr lang="pt-BR"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Genomic lesions and mutations further increased when these infected animals were treated with </a:t>
            </a:r>
            <a:r>
              <a:rPr lang="en-US" sz="2000" kern="1200" dirty="0" err="1" smtClean="0">
                <a:solidFill>
                  <a:schemeClr val="tx1"/>
                </a:solidFill>
                <a:effectLst/>
                <a:latin typeface="+mn-lt"/>
                <a:ea typeface="+mn-ea"/>
                <a:cs typeface="+mn-cs"/>
              </a:rPr>
              <a:t>Glucantime</a:t>
            </a:r>
            <a:r>
              <a:rPr lang="en-US" sz="2000" kern="1200" dirty="0" smtClean="0">
                <a:solidFill>
                  <a:schemeClr val="tx1"/>
                </a:solidFill>
                <a:effectLst/>
                <a:latin typeface="+mn-lt"/>
                <a:ea typeface="+mn-ea"/>
                <a:cs typeface="+mn-cs"/>
              </a:rPr>
              <a:t> for 24 h.</a:t>
            </a:r>
            <a:endParaRPr lang="pt-BR" sz="2000" kern="1200" dirty="0" smtClean="0">
              <a:solidFill>
                <a:schemeClr val="tx1"/>
              </a:solidFill>
              <a:effectLst/>
              <a:latin typeface="+mn-lt"/>
              <a:ea typeface="+mn-ea"/>
              <a:cs typeface="+mn-cs"/>
            </a:endParaRPr>
          </a:p>
          <a:p>
            <a:endParaRPr lang="en-US" sz="2000" kern="1200" dirty="0" smtClean="0">
              <a:solidFill>
                <a:schemeClr val="tx1"/>
              </a:solidFill>
              <a:effectLst/>
              <a:latin typeface="+mn-lt"/>
              <a:ea typeface="+mn-ea"/>
              <a:cs typeface="+mn-cs"/>
            </a:endParaRPr>
          </a:p>
          <a:p>
            <a:r>
              <a:rPr lang="en-US" sz="2000" kern="1200" dirty="0" smtClean="0">
                <a:solidFill>
                  <a:schemeClr val="tx1"/>
                </a:solidFill>
                <a:effectLst/>
                <a:latin typeface="+mn-lt"/>
                <a:ea typeface="+mn-ea"/>
                <a:cs typeface="+mn-cs"/>
              </a:rPr>
              <a:t>Moreover, the activity of the superoxide dismutase enzyme was higher in infected animals compared to the negative control. In addition, there was no difference between infected animals and those infected animals receiving </a:t>
            </a:r>
            <a:r>
              <a:rPr lang="en-US" sz="2000" kern="1200" dirty="0" err="1" smtClean="0">
                <a:solidFill>
                  <a:schemeClr val="tx1"/>
                </a:solidFill>
                <a:effectLst/>
                <a:latin typeface="+mn-lt"/>
                <a:ea typeface="+mn-ea"/>
                <a:cs typeface="+mn-cs"/>
              </a:rPr>
              <a:t>Glucantime</a:t>
            </a:r>
            <a:r>
              <a:rPr lang="en-US" sz="2000" kern="1200" dirty="0" smtClean="0">
                <a:solidFill>
                  <a:schemeClr val="tx1"/>
                </a:solidFill>
                <a:effectLst/>
                <a:latin typeface="+mn-lt"/>
                <a:ea typeface="+mn-ea"/>
                <a:cs typeface="+mn-cs"/>
              </a:rPr>
              <a:t>, suggesting the occurrence of oxidation in both groups that presented </a:t>
            </a:r>
            <a:r>
              <a:rPr lang="en-US" sz="2000" kern="1200" dirty="0" err="1" smtClean="0">
                <a:solidFill>
                  <a:schemeClr val="tx1"/>
                </a:solidFill>
                <a:effectLst/>
                <a:latin typeface="+mn-lt"/>
                <a:ea typeface="+mn-ea"/>
                <a:cs typeface="+mn-cs"/>
              </a:rPr>
              <a:t>genotoxic</a:t>
            </a:r>
            <a:r>
              <a:rPr lang="en-US" sz="2000" kern="1200" dirty="0" smtClean="0">
                <a:solidFill>
                  <a:schemeClr val="tx1"/>
                </a:solidFill>
                <a:effectLst/>
                <a:latin typeface="+mn-lt"/>
                <a:ea typeface="+mn-ea"/>
                <a:cs typeface="+mn-cs"/>
              </a:rPr>
              <a:t> and mutagenic effects.</a:t>
            </a:r>
            <a:endParaRPr lang="pt-BR" sz="2000" kern="1200" dirty="0" smtClean="0">
              <a:solidFill>
                <a:schemeClr val="tx1"/>
              </a:solidFill>
              <a:effectLst/>
              <a:latin typeface="+mn-lt"/>
              <a:ea typeface="+mn-ea"/>
              <a:cs typeface="+mn-cs"/>
            </a:endParaRPr>
          </a:p>
          <a:p>
            <a:endParaRPr lang="pt-BR" sz="2000"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20</a:t>
            </a:fld>
            <a:endParaRPr lang="pt-BR"/>
          </a:p>
        </p:txBody>
      </p:sp>
    </p:spTree>
    <p:extLst>
      <p:ext uri="{BB962C8B-B14F-4D97-AF65-F5344CB8AC3E}">
        <p14:creationId xmlns:p14="http://schemas.microsoft.com/office/powerpoint/2010/main" val="303438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000" kern="1200" dirty="0" smtClean="0">
                <a:solidFill>
                  <a:schemeClr val="tx1"/>
                </a:solidFill>
                <a:effectLst/>
                <a:latin typeface="+mn-lt"/>
                <a:ea typeface="+mn-ea"/>
                <a:cs typeface="+mn-cs"/>
              </a:rPr>
              <a:t>Moreover, the activity of the superoxide dismutase enzyme was higher in infected animals compared to the negative control. In addition, there was no difference between infected animals and those infected animals receiving </a:t>
            </a:r>
            <a:r>
              <a:rPr lang="en-US" sz="2000" kern="1200" dirty="0" err="1" smtClean="0">
                <a:solidFill>
                  <a:schemeClr val="tx1"/>
                </a:solidFill>
                <a:effectLst/>
                <a:latin typeface="+mn-lt"/>
                <a:ea typeface="+mn-ea"/>
                <a:cs typeface="+mn-cs"/>
              </a:rPr>
              <a:t>Glucantime</a:t>
            </a:r>
            <a:r>
              <a:rPr lang="en-US" sz="2000" kern="1200" dirty="0" smtClean="0">
                <a:solidFill>
                  <a:schemeClr val="tx1"/>
                </a:solidFill>
                <a:effectLst/>
                <a:latin typeface="+mn-lt"/>
                <a:ea typeface="+mn-ea"/>
                <a:cs typeface="+mn-cs"/>
              </a:rPr>
              <a:t>, suggesting the occurrence of oxidation in both groups that presented </a:t>
            </a:r>
            <a:r>
              <a:rPr lang="en-US" sz="2000" kern="1200" dirty="0" err="1" smtClean="0">
                <a:solidFill>
                  <a:schemeClr val="tx1"/>
                </a:solidFill>
                <a:effectLst/>
                <a:latin typeface="+mn-lt"/>
                <a:ea typeface="+mn-ea"/>
                <a:cs typeface="+mn-cs"/>
              </a:rPr>
              <a:t>genotoxic</a:t>
            </a:r>
            <a:r>
              <a:rPr lang="en-US" sz="2000" kern="1200" dirty="0" smtClean="0">
                <a:solidFill>
                  <a:schemeClr val="tx1"/>
                </a:solidFill>
                <a:effectLst/>
                <a:latin typeface="+mn-lt"/>
                <a:ea typeface="+mn-ea"/>
                <a:cs typeface="+mn-cs"/>
              </a:rPr>
              <a:t> and mutagenic effects.</a:t>
            </a:r>
            <a:endParaRPr lang="pt-BR" sz="2000" kern="1200" dirty="0" smtClean="0">
              <a:solidFill>
                <a:schemeClr val="tx1"/>
              </a:solidFill>
              <a:effectLst/>
              <a:latin typeface="+mn-lt"/>
              <a:ea typeface="+mn-ea"/>
              <a:cs typeface="+mn-cs"/>
            </a:endParaRPr>
          </a:p>
          <a:p>
            <a:endParaRPr lang="pt-BR" sz="2000"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21</a:t>
            </a:fld>
            <a:endParaRPr lang="pt-BR"/>
          </a:p>
        </p:txBody>
      </p:sp>
    </p:spTree>
    <p:extLst>
      <p:ext uri="{BB962C8B-B14F-4D97-AF65-F5344CB8AC3E}">
        <p14:creationId xmlns:p14="http://schemas.microsoft.com/office/powerpoint/2010/main" val="4172597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From that, using uninfected animals, we investigated </a:t>
            </a:r>
            <a:r>
              <a:rPr lang="en-US" sz="1400" kern="1200" baseline="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Glucantime</a:t>
            </a:r>
            <a:r>
              <a:rPr lang="en-US" sz="1200" kern="1200" baseline="0" dirty="0" smtClean="0">
                <a:solidFill>
                  <a:schemeClr val="tx1"/>
                </a:solidFill>
                <a:latin typeface="+mn-lt"/>
                <a:ea typeface="+mn-ea"/>
                <a:cs typeface="+mn-cs"/>
              </a:rPr>
              <a:t> itself could have caused DNA damage by oxidation</a:t>
            </a:r>
            <a:r>
              <a:rPr lang="pt-BR" baseline="0" dirty="0" smtClean="0"/>
              <a:t>. </a:t>
            </a:r>
            <a:r>
              <a:rPr lang="pt-BR" dirty="0" smtClean="0"/>
              <a:t>As </a:t>
            </a:r>
            <a:r>
              <a:rPr lang="pt-BR" dirty="0" err="1" smtClean="0"/>
              <a:t>we</a:t>
            </a:r>
            <a:r>
              <a:rPr lang="pt-BR" dirty="0" smtClean="0"/>
              <a:t> </a:t>
            </a:r>
            <a:r>
              <a:rPr lang="pt-BR" dirty="0" err="1" smtClean="0"/>
              <a:t>can</a:t>
            </a:r>
            <a:r>
              <a:rPr lang="pt-BR" baseline="0" dirty="0" smtClean="0"/>
              <a:t> </a:t>
            </a:r>
            <a:r>
              <a:rPr lang="pt-BR" baseline="0" dirty="0" err="1" smtClean="0"/>
              <a:t>see</a:t>
            </a:r>
            <a:r>
              <a:rPr lang="pt-BR" baseline="0" dirty="0" smtClean="0"/>
              <a:t> in </a:t>
            </a:r>
            <a:r>
              <a:rPr lang="pt-BR" baseline="0" dirty="0" err="1" smtClean="0"/>
              <a:t>this</a:t>
            </a:r>
            <a:r>
              <a:rPr lang="pt-BR" baseline="0" dirty="0" smtClean="0"/>
              <a:t> </a:t>
            </a:r>
            <a:r>
              <a:rPr lang="pt-BR" baseline="0" dirty="0" err="1" smtClean="0"/>
              <a:t>graph</a:t>
            </a:r>
            <a:r>
              <a:rPr lang="pt-BR" baseline="0" dirty="0" smtClean="0"/>
              <a:t>, </a:t>
            </a:r>
            <a:r>
              <a:rPr lang="pt-BR" baseline="0" dirty="0" err="1" smtClean="0"/>
              <a:t>the</a:t>
            </a:r>
            <a:r>
              <a:rPr lang="pt-BR" baseline="0" dirty="0" smtClean="0"/>
              <a:t> DNA </a:t>
            </a:r>
            <a:r>
              <a:rPr lang="pt-BR" baseline="0" dirty="0" err="1" smtClean="0"/>
              <a:t>damage</a:t>
            </a:r>
            <a:r>
              <a:rPr lang="pt-BR" baseline="0" dirty="0" smtClean="0"/>
              <a:t> </a:t>
            </a:r>
            <a:r>
              <a:rPr lang="pt-BR" baseline="0" dirty="0" err="1" smtClean="0"/>
              <a:t>obtained</a:t>
            </a:r>
            <a:r>
              <a:rPr lang="pt-BR" baseline="0" dirty="0" smtClean="0"/>
              <a:t> </a:t>
            </a:r>
            <a:r>
              <a:rPr lang="pt-BR" baseline="0" dirty="0" err="1" smtClean="0"/>
              <a:t>by</a:t>
            </a:r>
            <a:r>
              <a:rPr lang="pt-BR" baseline="0" dirty="0" smtClean="0"/>
              <a:t> </a:t>
            </a:r>
            <a:r>
              <a:rPr lang="pt-BR" baseline="0" dirty="0" err="1" smtClean="0"/>
              <a:t>comet</a:t>
            </a:r>
            <a:r>
              <a:rPr lang="pt-BR" baseline="0" dirty="0" smtClean="0"/>
              <a:t> </a:t>
            </a:r>
            <a:r>
              <a:rPr lang="pt-BR" baseline="0" dirty="0" err="1" smtClean="0"/>
              <a:t>assay</a:t>
            </a:r>
            <a:r>
              <a:rPr lang="pt-BR" baseline="0" dirty="0" smtClean="0"/>
              <a:t> </a:t>
            </a:r>
            <a:r>
              <a:rPr lang="pt-BR" baseline="0" dirty="0" err="1" smtClean="0"/>
              <a:t>followed</a:t>
            </a:r>
            <a:r>
              <a:rPr lang="pt-BR" baseline="0" dirty="0" smtClean="0"/>
              <a:t> </a:t>
            </a:r>
            <a:r>
              <a:rPr lang="pt-BR" baseline="0" dirty="0" err="1" smtClean="0"/>
              <a:t>by</a:t>
            </a:r>
            <a:r>
              <a:rPr lang="pt-BR" baseline="0" dirty="0" smtClean="0"/>
              <a:t> FPG </a:t>
            </a:r>
            <a:r>
              <a:rPr lang="pt-BR" baseline="0" dirty="0" err="1" smtClean="0"/>
              <a:t>digestion</a:t>
            </a:r>
            <a:r>
              <a:rPr lang="pt-BR" baseline="0" dirty="0" smtClean="0"/>
              <a:t> (</a:t>
            </a:r>
            <a:r>
              <a:rPr lang="pt-BR" baseline="0" dirty="0" err="1" smtClean="0"/>
              <a:t>which</a:t>
            </a:r>
            <a:r>
              <a:rPr lang="pt-BR" baseline="0" dirty="0" smtClean="0"/>
              <a:t> removes </a:t>
            </a:r>
            <a:r>
              <a:rPr lang="pt-BR" baseline="0" dirty="0" err="1" smtClean="0"/>
              <a:t>oxidized</a:t>
            </a:r>
            <a:r>
              <a:rPr lang="pt-BR" baseline="0" dirty="0" smtClean="0"/>
              <a:t> </a:t>
            </a:r>
            <a:r>
              <a:rPr lang="pt-BR" baseline="0" dirty="0" err="1" smtClean="0"/>
              <a:t>guanine</a:t>
            </a:r>
            <a:r>
              <a:rPr lang="pt-BR" baseline="0" dirty="0" smtClean="0"/>
              <a:t>) </a:t>
            </a:r>
            <a:r>
              <a:rPr lang="pt-BR" baseline="0" dirty="0" err="1" smtClean="0"/>
              <a:t>was</a:t>
            </a:r>
            <a:r>
              <a:rPr lang="pt-BR" baseline="0" dirty="0" smtClean="0"/>
              <a:t> </a:t>
            </a:r>
            <a:r>
              <a:rPr lang="pt-BR" baseline="0" dirty="0" err="1" smtClean="0"/>
              <a:t>higher</a:t>
            </a:r>
            <a:r>
              <a:rPr lang="pt-BR" baseline="0" dirty="0" smtClean="0"/>
              <a:t> </a:t>
            </a:r>
            <a:r>
              <a:rPr lang="pt-BR" baseline="0" dirty="0" err="1" smtClean="0"/>
              <a:t>than</a:t>
            </a:r>
            <a:r>
              <a:rPr lang="pt-BR" baseline="0" dirty="0" smtClean="0"/>
              <a:t> </a:t>
            </a:r>
            <a:r>
              <a:rPr lang="pt-BR" b="1" baseline="0" dirty="0" err="1" smtClean="0">
                <a:solidFill>
                  <a:srgbClr val="FF0000"/>
                </a:solidFill>
              </a:rPr>
              <a:t>that</a:t>
            </a:r>
            <a:r>
              <a:rPr lang="pt-BR" baseline="0" dirty="0" smtClean="0"/>
              <a:t> </a:t>
            </a:r>
            <a:r>
              <a:rPr lang="pt-BR" baseline="0" dirty="0" err="1" smtClean="0"/>
              <a:t>obtained</a:t>
            </a:r>
            <a:r>
              <a:rPr lang="pt-BR" baseline="0" dirty="0" smtClean="0"/>
              <a:t> (</a:t>
            </a:r>
            <a:r>
              <a:rPr lang="pt-BR" b="1" baseline="0" dirty="0" err="1" smtClean="0"/>
              <a:t>ub</a:t>
            </a:r>
            <a:r>
              <a:rPr lang="pt-BR" b="1" baseline="0" dirty="0" smtClean="0"/>
              <a:t> TAYN d</a:t>
            </a:r>
            <a:r>
              <a:rPr lang="pt-BR" baseline="0" dirty="0" smtClean="0"/>
              <a:t>) </a:t>
            </a:r>
            <a:r>
              <a:rPr lang="pt-BR" baseline="0" dirty="0" err="1" smtClean="0"/>
              <a:t>from</a:t>
            </a:r>
            <a:r>
              <a:rPr lang="pt-BR" baseline="0" dirty="0" smtClean="0"/>
              <a:t> </a:t>
            </a:r>
            <a:r>
              <a:rPr lang="pt-BR" baseline="0" dirty="0" err="1" smtClean="0"/>
              <a:t>conventional</a:t>
            </a:r>
            <a:r>
              <a:rPr lang="pt-BR" baseline="0" dirty="0" smtClean="0"/>
              <a:t> </a:t>
            </a:r>
            <a:r>
              <a:rPr lang="pt-BR" baseline="0" dirty="0" err="1" smtClean="0"/>
              <a:t>comet</a:t>
            </a:r>
            <a:r>
              <a:rPr lang="pt-BR" baseline="0" dirty="0" smtClean="0"/>
              <a:t> </a:t>
            </a:r>
            <a:r>
              <a:rPr lang="pt-BR" baseline="0" dirty="0" err="1" smtClean="0"/>
              <a:t>assay</a:t>
            </a:r>
            <a:r>
              <a:rPr lang="pt-BR" baseline="0" dirty="0" smtClean="0"/>
              <a:t>. </a:t>
            </a:r>
            <a:r>
              <a:rPr lang="pt-BR" baseline="0" dirty="0" err="1" smtClean="0"/>
              <a:t>Same</a:t>
            </a:r>
            <a:r>
              <a:rPr lang="pt-BR" baseline="0" dirty="0" smtClean="0"/>
              <a:t> </a:t>
            </a:r>
            <a:r>
              <a:rPr lang="pt-BR" baseline="0" dirty="0" err="1" smtClean="0"/>
              <a:t>results</a:t>
            </a:r>
            <a:r>
              <a:rPr lang="pt-BR" baseline="0" dirty="0" smtClean="0"/>
              <a:t> </a:t>
            </a:r>
            <a:r>
              <a:rPr lang="pt-BR" baseline="0" dirty="0" err="1" smtClean="0"/>
              <a:t>were</a:t>
            </a:r>
            <a:r>
              <a:rPr lang="pt-BR" baseline="0" dirty="0" smtClean="0"/>
              <a:t> </a:t>
            </a:r>
            <a:r>
              <a:rPr lang="pt-BR" baseline="0" dirty="0" err="1" smtClean="0"/>
              <a:t>observed</a:t>
            </a:r>
            <a:r>
              <a:rPr lang="pt-BR" baseline="0" dirty="0" smtClean="0"/>
              <a:t> </a:t>
            </a:r>
            <a:r>
              <a:rPr lang="pt-BR" baseline="0" dirty="0" err="1" smtClean="0"/>
              <a:t>regarding</a:t>
            </a:r>
            <a:r>
              <a:rPr lang="pt-BR" baseline="0" dirty="0" smtClean="0"/>
              <a:t> </a:t>
            </a:r>
            <a:r>
              <a:rPr lang="pt-BR" baseline="0" dirty="0" err="1" smtClean="0"/>
              <a:t>ciclophosphamide</a:t>
            </a:r>
            <a:r>
              <a:rPr lang="pt-BR" baseline="0" dirty="0" smtClean="0"/>
              <a:t>. </a:t>
            </a:r>
            <a:r>
              <a:rPr lang="pt-BR" baseline="0" dirty="0" err="1" smtClean="0"/>
              <a:t>Hence</a:t>
            </a:r>
            <a:r>
              <a:rPr lang="pt-BR" baseline="0" dirty="0" smtClean="0"/>
              <a:t>, </a:t>
            </a:r>
            <a:r>
              <a:rPr lang="pt-BR" baseline="0" dirty="0" err="1" smtClean="0"/>
              <a:t>these</a:t>
            </a:r>
            <a:r>
              <a:rPr lang="pt-BR" baseline="0" dirty="0" smtClean="0"/>
              <a:t> </a:t>
            </a:r>
            <a:r>
              <a:rPr lang="pt-BR" baseline="0" dirty="0" err="1" smtClean="0"/>
              <a:t>results</a:t>
            </a:r>
            <a:r>
              <a:rPr lang="pt-BR" baseline="0" dirty="0" smtClean="0"/>
              <a:t> </a:t>
            </a:r>
            <a:r>
              <a:rPr lang="pt-BR" baseline="0" dirty="0" err="1" smtClean="0"/>
              <a:t>suggest</a:t>
            </a:r>
            <a:r>
              <a:rPr lang="pt-BR" baseline="0" dirty="0" smtClean="0"/>
              <a:t> </a:t>
            </a:r>
            <a:r>
              <a:rPr lang="pt-BR" baseline="0" dirty="0" err="1" smtClean="0"/>
              <a:t>that</a:t>
            </a:r>
            <a:r>
              <a:rPr lang="pt-BR" baseline="0" dirty="0" smtClean="0"/>
              <a:t> </a:t>
            </a:r>
            <a:r>
              <a:rPr lang="en-US" sz="1200" dirty="0" err="1" smtClean="0">
                <a:latin typeface="Batang" panose="02030600000101010101" pitchFamily="18" charset="-127"/>
                <a:ea typeface="Batang" panose="02030600000101010101" pitchFamily="18" charset="-127"/>
              </a:rPr>
              <a:t>Glucantime</a:t>
            </a:r>
            <a:r>
              <a:rPr lang="en-US" sz="1200" baseline="30000" dirty="0" smtClean="0">
                <a:latin typeface="Batang" panose="02030600000101010101" pitchFamily="18" charset="-127"/>
                <a:ea typeface="Batang" panose="02030600000101010101" pitchFamily="18" charset="-127"/>
              </a:rPr>
              <a:t>®</a:t>
            </a:r>
            <a:r>
              <a:rPr lang="en-US" sz="1200" dirty="0" smtClean="0">
                <a:latin typeface="Batang" panose="02030600000101010101" pitchFamily="18" charset="-127"/>
                <a:ea typeface="Batang" panose="02030600000101010101" pitchFamily="18" charset="-127"/>
              </a:rPr>
              <a:t> itself induces oxidative damage in DNA base</a:t>
            </a:r>
            <a:r>
              <a:rPr lang="pt-BR" sz="1200" baseline="0" dirty="0" smtClean="0">
                <a:latin typeface="+mn-lt"/>
                <a:ea typeface="+mn-ea"/>
              </a:rPr>
              <a:t>.</a:t>
            </a:r>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22</a:t>
            </a:fld>
            <a:endParaRPr lang="pt-BR"/>
          </a:p>
        </p:txBody>
      </p:sp>
    </p:spTree>
    <p:extLst>
      <p:ext uri="{BB962C8B-B14F-4D97-AF65-F5344CB8AC3E}">
        <p14:creationId xmlns:p14="http://schemas.microsoft.com/office/powerpoint/2010/main" val="154038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To reinforce that </a:t>
            </a:r>
            <a:r>
              <a:rPr lang="en-US" sz="1200" kern="1200" baseline="0" dirty="0" err="1" smtClean="0">
                <a:solidFill>
                  <a:schemeClr val="tx1"/>
                </a:solidFill>
                <a:latin typeface="+mn-lt"/>
                <a:ea typeface="+mn-ea"/>
                <a:cs typeface="+mn-cs"/>
              </a:rPr>
              <a:t>Glucantime</a:t>
            </a:r>
            <a:r>
              <a:rPr lang="en-US" sz="1200" kern="1200" baseline="0" dirty="0" smtClean="0">
                <a:solidFill>
                  <a:schemeClr val="tx1"/>
                </a:solidFill>
                <a:latin typeface="+mn-lt"/>
                <a:ea typeface="+mn-ea"/>
                <a:cs typeface="+mn-cs"/>
              </a:rPr>
              <a:t> was inducing DNA damage by oxidation, we performed </a:t>
            </a:r>
            <a:r>
              <a:rPr lang="en-US" sz="1200" kern="1200" baseline="0" dirty="0" err="1" smtClean="0">
                <a:solidFill>
                  <a:schemeClr val="tx1"/>
                </a:solidFill>
                <a:latin typeface="+mn-lt"/>
                <a:ea typeface="+mn-ea"/>
                <a:cs typeface="+mn-cs"/>
              </a:rPr>
              <a:t>antimutagenic</a:t>
            </a:r>
            <a:r>
              <a:rPr lang="en-US" sz="1200" kern="1200" baseline="0" dirty="0" smtClean="0">
                <a:solidFill>
                  <a:schemeClr val="tx1"/>
                </a:solidFill>
                <a:latin typeface="+mn-lt"/>
                <a:ea typeface="+mn-ea"/>
                <a:cs typeface="+mn-cs"/>
              </a:rPr>
              <a:t> tests using compounds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which have significant protective effects against oxidative stress, as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and Vitamin 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Previously, we demonstrated that soy </a:t>
            </a:r>
            <a:r>
              <a:rPr lang="en-US" sz="1200" kern="1200" baseline="0" dirty="0" err="1" smtClean="0">
                <a:solidFill>
                  <a:schemeClr val="tx1"/>
                </a:solidFill>
                <a:latin typeface="+mn-lt"/>
                <a:ea typeface="+mn-ea"/>
                <a:cs typeface="+mn-cs"/>
              </a:rPr>
              <a:t>isoflavones</a:t>
            </a:r>
            <a:r>
              <a:rPr lang="en-US" sz="1200" kern="1200" baseline="0" dirty="0" smtClean="0">
                <a:solidFill>
                  <a:schemeClr val="tx1"/>
                </a:solidFill>
                <a:latin typeface="+mn-lt"/>
                <a:ea typeface="+mn-ea"/>
                <a:cs typeface="+mn-cs"/>
              </a:rPr>
              <a:t> present </a:t>
            </a:r>
            <a:r>
              <a:rPr lang="en-US" sz="1200" kern="1200" baseline="0" dirty="0" err="1" smtClean="0">
                <a:solidFill>
                  <a:schemeClr val="tx1"/>
                </a:solidFill>
                <a:latin typeface="+mn-lt"/>
                <a:ea typeface="+mn-ea"/>
                <a:cs typeface="+mn-cs"/>
              </a:rPr>
              <a:t>antimutagenic</a:t>
            </a:r>
            <a:r>
              <a:rPr lang="en-US" sz="1200" kern="1200" baseline="0" dirty="0" smtClean="0">
                <a:solidFill>
                  <a:schemeClr val="tx1"/>
                </a:solidFill>
                <a:latin typeface="+mn-lt"/>
                <a:ea typeface="+mn-ea"/>
                <a:cs typeface="+mn-cs"/>
              </a:rPr>
              <a:t> effects on DNA damage induced by </a:t>
            </a:r>
            <a:r>
              <a:rPr lang="en-US" sz="1200" kern="1200" baseline="0" dirty="0" err="1" smtClean="0">
                <a:solidFill>
                  <a:schemeClr val="tx1"/>
                </a:solidFill>
                <a:latin typeface="+mn-lt"/>
                <a:ea typeface="+mn-ea"/>
                <a:cs typeface="+mn-cs"/>
              </a:rPr>
              <a:t>Glucantime</a:t>
            </a:r>
            <a:r>
              <a:rPr lang="en-US" sz="1200" kern="1200" baseline="0" dirty="0" smtClean="0">
                <a:solidFill>
                  <a:schemeClr val="tx1"/>
                </a:solidFill>
                <a:latin typeface="+mn-lt"/>
                <a:ea typeface="+mn-ea"/>
                <a:cs typeface="+mn-cs"/>
              </a:rPr>
              <a:t>.</a:t>
            </a:r>
          </a:p>
          <a:p>
            <a:endParaRPr lang="pt-BR" dirty="0" smtClean="0"/>
          </a:p>
          <a:p>
            <a:r>
              <a:rPr lang="en-US" dirty="0" smtClean="0"/>
              <a:t>Here, we carried out assays using </a:t>
            </a:r>
            <a:r>
              <a:rPr lang="pt-BR" dirty="0" err="1" smtClean="0"/>
              <a:t>Genistein</a:t>
            </a:r>
            <a:r>
              <a:rPr lang="pt-BR" dirty="0" smtClean="0"/>
              <a:t>, </a:t>
            </a:r>
            <a:r>
              <a:rPr lang="pt-BR" dirty="0" err="1" smtClean="0"/>
              <a:t>an</a:t>
            </a:r>
            <a:r>
              <a:rPr lang="pt-BR" dirty="0" smtClean="0"/>
              <a:t> </a:t>
            </a:r>
            <a:r>
              <a:rPr lang="pt-BR" dirty="0" err="1" smtClean="0"/>
              <a:t>isoflavone</a:t>
            </a:r>
            <a:r>
              <a:rPr lang="pt-BR" dirty="0" smtClean="0"/>
              <a:t> </a:t>
            </a:r>
            <a:r>
              <a:rPr lang="pt-BR" dirty="0" err="1" smtClean="0"/>
              <a:t>and</a:t>
            </a:r>
            <a:r>
              <a:rPr lang="pt-BR" dirty="0" smtClean="0"/>
              <a:t>  </a:t>
            </a:r>
            <a:r>
              <a:rPr lang="pt-BR" dirty="0" err="1" smtClean="0"/>
              <a:t>potent</a:t>
            </a:r>
            <a:r>
              <a:rPr lang="pt-BR" dirty="0" smtClean="0"/>
              <a:t> </a:t>
            </a:r>
            <a:r>
              <a:rPr lang="pt-BR" dirty="0" err="1" smtClean="0"/>
              <a:t>antioxidant</a:t>
            </a:r>
            <a:r>
              <a:rPr lang="pt-BR" dirty="0" smtClean="0"/>
              <a:t>.</a:t>
            </a:r>
            <a:r>
              <a:rPr lang="pt-BR" baseline="0" dirty="0" smtClean="0"/>
              <a:t> </a:t>
            </a:r>
            <a:r>
              <a:rPr lang="pt-BR" baseline="0" dirty="0" err="1" smtClean="0"/>
              <a:t>Genistein</a:t>
            </a:r>
            <a:r>
              <a:rPr lang="pt-BR" baseline="0" dirty="0" smtClean="0"/>
              <a:t> </a:t>
            </a:r>
            <a:r>
              <a:rPr lang="pt-BR" dirty="0" err="1" smtClean="0"/>
              <a:t>was</a:t>
            </a:r>
            <a:r>
              <a:rPr lang="pt-BR" dirty="0" smtClean="0"/>
              <a:t> </a:t>
            </a:r>
            <a:r>
              <a:rPr lang="pt-BR" baseline="0" dirty="0" err="1" smtClean="0"/>
              <a:t>able</a:t>
            </a:r>
            <a:r>
              <a:rPr lang="pt-BR" baseline="0" dirty="0" smtClean="0"/>
              <a:t> </a:t>
            </a:r>
            <a:r>
              <a:rPr lang="pt-BR" baseline="0" dirty="0" err="1" smtClean="0"/>
              <a:t>to</a:t>
            </a:r>
            <a:r>
              <a:rPr lang="pt-BR" baseline="0" dirty="0" smtClean="0"/>
              <a:t> </a:t>
            </a:r>
            <a:r>
              <a:rPr lang="pt-BR" baseline="0" dirty="0" err="1" smtClean="0"/>
              <a:t>reduce</a:t>
            </a:r>
            <a:r>
              <a:rPr lang="pt-BR" baseline="0" dirty="0" smtClean="0"/>
              <a:t> </a:t>
            </a:r>
            <a:r>
              <a:rPr lang="pt-BR" baseline="0" dirty="0" err="1" smtClean="0"/>
              <a:t>genotoxicity</a:t>
            </a:r>
            <a:r>
              <a:rPr lang="pt-BR" baseline="0" dirty="0" smtClean="0"/>
              <a:t> </a:t>
            </a:r>
            <a:r>
              <a:rPr lang="pt-BR" baseline="0" dirty="0" err="1" smtClean="0"/>
              <a:t>and</a:t>
            </a:r>
            <a:r>
              <a:rPr lang="pt-BR" baseline="0" dirty="0" smtClean="0"/>
              <a:t> </a:t>
            </a:r>
            <a:r>
              <a:rPr lang="pt-BR" baseline="0" dirty="0" err="1" smtClean="0"/>
              <a:t>mutagenicity</a:t>
            </a:r>
            <a:r>
              <a:rPr lang="pt-BR" baseline="0" dirty="0" smtClean="0"/>
              <a:t> </a:t>
            </a:r>
            <a:r>
              <a:rPr lang="pt-BR" baseline="0" dirty="0" err="1" smtClean="0"/>
              <a:t>induced</a:t>
            </a:r>
            <a:r>
              <a:rPr lang="pt-BR" baseline="0" dirty="0" smtClean="0"/>
              <a:t> </a:t>
            </a:r>
            <a:r>
              <a:rPr lang="pt-BR" baseline="0" dirty="0" err="1" smtClean="0"/>
              <a:t>by</a:t>
            </a:r>
            <a:r>
              <a:rPr lang="pt-BR" baseline="0" dirty="0" smtClean="0"/>
              <a:t> </a:t>
            </a:r>
            <a:r>
              <a:rPr lang="pt-BR" baseline="0" dirty="0" err="1" smtClean="0"/>
              <a:t>Glucantime</a:t>
            </a:r>
            <a:r>
              <a:rPr lang="pt-BR" baseline="0" dirty="0" smtClean="0"/>
              <a:t>, </a:t>
            </a:r>
            <a:r>
              <a:rPr lang="pt-BR" baseline="0" dirty="0" err="1" smtClean="0"/>
              <a:t>achieving</a:t>
            </a:r>
            <a:r>
              <a:rPr lang="pt-BR" baseline="0" dirty="0" smtClean="0"/>
              <a:t> basal </a:t>
            </a:r>
            <a:r>
              <a:rPr lang="pt-BR" baseline="0" dirty="0" err="1" smtClean="0"/>
              <a:t>frequencies</a:t>
            </a:r>
            <a:r>
              <a:rPr lang="pt-BR" baseline="0" dirty="0" smtClean="0"/>
              <a:t> </a:t>
            </a:r>
            <a:r>
              <a:rPr lang="pt-BR" baseline="0" dirty="0" err="1" smtClean="0"/>
              <a:t>observed</a:t>
            </a:r>
            <a:r>
              <a:rPr lang="pt-BR" baseline="0" dirty="0" smtClean="0"/>
              <a:t> in </a:t>
            </a:r>
            <a:r>
              <a:rPr lang="pt-BR" baseline="0" dirty="0" err="1" smtClean="0"/>
              <a:t>the</a:t>
            </a:r>
            <a:r>
              <a:rPr lang="pt-BR" baseline="0" dirty="0" smtClean="0"/>
              <a:t> negative </a:t>
            </a:r>
            <a:r>
              <a:rPr lang="pt-BR" baseline="0" dirty="0" err="1" smtClean="0"/>
              <a:t>controls</a:t>
            </a:r>
            <a:r>
              <a:rPr lang="pt-BR" baseline="0" dirty="0" smtClean="0"/>
              <a:t>. </a:t>
            </a:r>
          </a:p>
          <a:p>
            <a:endParaRPr lang="pt-BR" dirty="0"/>
          </a:p>
        </p:txBody>
      </p:sp>
      <p:sp>
        <p:nvSpPr>
          <p:cNvPr id="4" name="Espaço Reservado para Número de Slide 3"/>
          <p:cNvSpPr>
            <a:spLocks noGrp="1"/>
          </p:cNvSpPr>
          <p:nvPr>
            <p:ph type="sldNum" sz="quarter" idx="10"/>
          </p:nvPr>
        </p:nvSpPr>
        <p:spPr/>
        <p:txBody>
          <a:bodyPr/>
          <a:lstStyle/>
          <a:p>
            <a:fld id="{4B5159B8-1542-4665-8979-AFAA1B06EB17}" type="slidenum">
              <a:rPr lang="en-US" smtClean="0"/>
              <a:pPr/>
              <a:t>23</a:t>
            </a:fld>
            <a:endParaRPr lang="en-US"/>
          </a:p>
        </p:txBody>
      </p:sp>
    </p:spTree>
    <p:extLst>
      <p:ext uri="{BB962C8B-B14F-4D97-AF65-F5344CB8AC3E}">
        <p14:creationId xmlns:p14="http://schemas.microsoft.com/office/powerpoint/2010/main" val="62220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Similarly, vitamin C</a:t>
            </a:r>
            <a:r>
              <a:rPr lang="en-US" baseline="0" dirty="0" smtClean="0"/>
              <a:t> </a:t>
            </a:r>
            <a:r>
              <a:rPr lang="en-US" dirty="0" smtClean="0"/>
              <a:t>was able to reduce the </a:t>
            </a:r>
            <a:r>
              <a:rPr lang="en-US" dirty="0" err="1" smtClean="0"/>
              <a:t>genotoxic</a:t>
            </a:r>
            <a:r>
              <a:rPr lang="en-US" dirty="0" smtClean="0"/>
              <a:t> and mutagenic effects caused by the </a:t>
            </a:r>
            <a:r>
              <a:rPr lang="en-US" dirty="0" err="1" smtClean="0"/>
              <a:t>antileishmanial</a:t>
            </a:r>
            <a:r>
              <a:rPr lang="en-US" dirty="0" smtClean="0"/>
              <a:t> </a:t>
            </a:r>
            <a:r>
              <a:rPr lang="en-US" dirty="0" err="1" smtClean="0"/>
              <a:t>Glucantime</a:t>
            </a:r>
            <a:r>
              <a:rPr lang="en-US" dirty="0" smtClean="0"/>
              <a:t>.</a:t>
            </a:r>
          </a:p>
          <a:p>
            <a:endParaRPr lang="en-US" dirty="0" smtClean="0"/>
          </a:p>
          <a:p>
            <a:r>
              <a:rPr lang="en-US" dirty="0" smtClean="0"/>
              <a:t>The protective effect was observed when both drugs were administered (ad MIN is </a:t>
            </a:r>
            <a:r>
              <a:rPr lang="en-US" dirty="0" err="1" smtClean="0"/>
              <a:t>terd</a:t>
            </a:r>
            <a:r>
              <a:rPr lang="en-US" dirty="0" smtClean="0"/>
              <a:t>) simultaneously or when vitamin C was administered after  </a:t>
            </a:r>
            <a:r>
              <a:rPr lang="en-US" dirty="0" err="1" smtClean="0"/>
              <a:t>Glucantime</a:t>
            </a:r>
            <a:r>
              <a:rPr lang="en-US" dirty="0" smtClean="0"/>
              <a:t>. </a:t>
            </a:r>
          </a:p>
          <a:p>
            <a:endParaRPr lang="en-US" dirty="0" smtClean="0"/>
          </a:p>
          <a:p>
            <a:r>
              <a:rPr lang="en-US" dirty="0" smtClean="0"/>
              <a:t>However, when the animals received Vitamin C prior to </a:t>
            </a:r>
            <a:r>
              <a:rPr lang="en-US" dirty="0" err="1" smtClean="0"/>
              <a:t>Glucantime</a:t>
            </a:r>
            <a:r>
              <a:rPr lang="en-US" dirty="0" smtClean="0"/>
              <a:t>, the</a:t>
            </a:r>
            <a:r>
              <a:rPr lang="en-US" baseline="0" dirty="0" smtClean="0"/>
              <a:t> protective effect</a:t>
            </a:r>
            <a:r>
              <a:rPr lang="en-US" dirty="0" smtClean="0"/>
              <a:t> wasn't observed.</a:t>
            </a:r>
          </a:p>
          <a:p>
            <a:r>
              <a:rPr lang="en-US" dirty="0" smtClean="0"/>
              <a:t>So, from this data Vitamin C presents </a:t>
            </a:r>
            <a:r>
              <a:rPr lang="en-US" dirty="0" err="1" smtClean="0"/>
              <a:t>antimutagenic</a:t>
            </a:r>
            <a:r>
              <a:rPr lang="en-US" dirty="0" smtClean="0"/>
              <a:t> activity in simultaneous</a:t>
            </a:r>
            <a:r>
              <a:rPr lang="en-US" baseline="0" dirty="0" smtClean="0"/>
              <a:t> and post-treatment</a:t>
            </a:r>
            <a:endParaRPr lang="en-US" dirty="0" smtClean="0"/>
          </a:p>
          <a:p>
            <a:endParaRPr lang="pt-BR" dirty="0"/>
          </a:p>
        </p:txBody>
      </p:sp>
      <p:sp>
        <p:nvSpPr>
          <p:cNvPr id="4" name="Espaço Reservado para Número de Slide 3"/>
          <p:cNvSpPr>
            <a:spLocks noGrp="1"/>
          </p:cNvSpPr>
          <p:nvPr>
            <p:ph type="sldNum" sz="quarter" idx="10"/>
          </p:nvPr>
        </p:nvSpPr>
        <p:spPr/>
        <p:txBody>
          <a:bodyPr/>
          <a:lstStyle/>
          <a:p>
            <a:fld id="{4B5159B8-1542-4665-8979-AFAA1B06EB17}" type="slidenum">
              <a:rPr lang="en-US" smtClean="0"/>
              <a:pPr/>
              <a:t>24</a:t>
            </a:fld>
            <a:endParaRPr lang="en-US"/>
          </a:p>
        </p:txBody>
      </p:sp>
    </p:spTree>
    <p:extLst>
      <p:ext uri="{BB962C8B-B14F-4D97-AF65-F5344CB8AC3E}">
        <p14:creationId xmlns:p14="http://schemas.microsoft.com/office/powerpoint/2010/main" val="287164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a:t>
            </a:r>
            <a:endParaRPr lang="pt-BR" dirty="0" smtClean="0"/>
          </a:p>
          <a:p>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25</a:t>
            </a:fld>
            <a:endParaRPr lang="pt-BR"/>
          </a:p>
        </p:txBody>
      </p:sp>
    </p:spTree>
    <p:extLst>
      <p:ext uri="{BB962C8B-B14F-4D97-AF65-F5344CB8AC3E}">
        <p14:creationId xmlns:p14="http://schemas.microsoft.com/office/powerpoint/2010/main" val="1522351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 conclusion</a:t>
            </a:r>
            <a:r>
              <a:rPr lang="en-US" sz="2000" baseline="0" dirty="0" smtClean="0"/>
              <a:t>, </a:t>
            </a:r>
            <a:r>
              <a:rPr lang="en-US" sz="2000" baseline="0" dirty="0" err="1" smtClean="0"/>
              <a:t>asnwering</a:t>
            </a:r>
            <a:r>
              <a:rPr lang="en-US" sz="2000" baseline="0" dirty="0" smtClean="0"/>
              <a:t> our first question, we suggest that </a:t>
            </a:r>
            <a:r>
              <a:rPr lang="en-US" sz="2000" baseline="0" dirty="0" err="1" smtClean="0"/>
              <a:t>Glucantime</a:t>
            </a:r>
            <a:r>
              <a:rPr lang="en-US" sz="2000" baseline="0" dirty="0" smtClean="0"/>
              <a:t> cause DNA damage by oxidative stress.</a:t>
            </a:r>
            <a:endParaRPr lang="pt-BR" sz="2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t-BR" sz="2000" dirty="0" smtClean="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26</a:t>
            </a:fld>
            <a:endParaRPr lang="pt-BR"/>
          </a:p>
        </p:txBody>
      </p:sp>
    </p:spTree>
    <p:extLst>
      <p:ext uri="{BB962C8B-B14F-4D97-AF65-F5344CB8AC3E}">
        <p14:creationId xmlns:p14="http://schemas.microsoft.com/office/powerpoint/2010/main" val="31479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other questions arise.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our group is now conducting experiments with infected mice treated with </a:t>
            </a:r>
            <a:r>
              <a:rPr lang="en-US" sz="1200" b="0" i="0" kern="1200" dirty="0" err="1" smtClean="0">
                <a:solidFill>
                  <a:schemeClr val="tx1"/>
                </a:solidFill>
                <a:effectLst/>
                <a:latin typeface="+mn-lt"/>
                <a:ea typeface="+mn-ea"/>
                <a:cs typeface="+mn-cs"/>
              </a:rPr>
              <a:t>Glucantime</a:t>
            </a:r>
            <a:r>
              <a:rPr lang="en-US" sz="1200" b="0" i="0" kern="1200" dirty="0" smtClean="0">
                <a:solidFill>
                  <a:schemeClr val="tx1"/>
                </a:solidFill>
                <a:effectLst/>
                <a:latin typeface="+mn-lt"/>
                <a:ea typeface="+mn-ea"/>
                <a:cs typeface="+mn-cs"/>
              </a:rPr>
              <a:t> and Vitamin C to DETERMINE( DE </a:t>
            </a:r>
            <a:r>
              <a:rPr lang="en-US" sz="1200" b="0" i="0" kern="1200" dirty="0" err="1" smtClean="0">
                <a:solidFill>
                  <a:schemeClr val="tx1"/>
                </a:solidFill>
                <a:effectLst/>
                <a:latin typeface="+mn-lt"/>
                <a:ea typeface="+mn-ea"/>
                <a:cs typeface="+mn-cs"/>
              </a:rPr>
              <a:t>ter</a:t>
            </a:r>
            <a:r>
              <a:rPr lang="en-US" sz="1200" b="0" i="0" kern="1200" dirty="0" smtClean="0">
                <a:solidFill>
                  <a:schemeClr val="tx1"/>
                </a:solidFill>
                <a:effectLst/>
                <a:latin typeface="+mn-lt"/>
                <a:ea typeface="+mn-ea"/>
                <a:cs typeface="+mn-cs"/>
              </a:rPr>
              <a:t> min) the parasite load and the expression of genes involved in mechanisms LIKE apoptosis, DNA repair and oxidative stress.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We’re trying to figure out if vitamin C could be used to protect DNA damage without affecting the </a:t>
            </a:r>
            <a:r>
              <a:rPr lang="en-US" sz="1200" b="0" i="0" kern="1200" dirty="0" err="1" smtClean="0">
                <a:solidFill>
                  <a:schemeClr val="tx1"/>
                </a:solidFill>
                <a:effectLst/>
                <a:latin typeface="+mn-lt"/>
                <a:ea typeface="+mn-ea"/>
                <a:cs typeface="+mn-cs"/>
              </a:rPr>
              <a:t>antileishmanial</a:t>
            </a:r>
            <a:r>
              <a:rPr lang="en-US" sz="1200" b="0" i="0" kern="1200" dirty="0" smtClean="0">
                <a:solidFill>
                  <a:schemeClr val="tx1"/>
                </a:solidFill>
                <a:effectLst/>
                <a:latin typeface="+mn-lt"/>
                <a:ea typeface="+mn-ea"/>
                <a:cs typeface="+mn-cs"/>
              </a:rPr>
              <a:t> activity of </a:t>
            </a:r>
            <a:r>
              <a:rPr lang="en-US" sz="1200" b="0" i="0" kern="1200" dirty="0" err="1" smtClean="0">
                <a:solidFill>
                  <a:schemeClr val="tx1"/>
                </a:solidFill>
                <a:effectLst/>
                <a:latin typeface="+mn-lt"/>
                <a:ea typeface="+mn-ea"/>
                <a:cs typeface="+mn-cs"/>
              </a:rPr>
              <a:t>Glucantime</a:t>
            </a:r>
            <a:r>
              <a:rPr lang="en-US" sz="1200" b="0" i="0" kern="1200" dirty="0" smtClean="0">
                <a:solidFill>
                  <a:schemeClr val="tx1"/>
                </a:solidFill>
                <a:effectLst/>
                <a:latin typeface="+mn-lt"/>
                <a:ea typeface="+mn-ea"/>
                <a:cs typeface="+mn-cs"/>
              </a:rPr>
              <a:t>.</a:t>
            </a:r>
            <a:endParaRPr lang="en-US" dirty="0" smtClean="0"/>
          </a:p>
          <a:p>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27</a:t>
            </a:fld>
            <a:endParaRPr lang="pt-BR"/>
          </a:p>
        </p:txBody>
      </p:sp>
    </p:spTree>
    <p:extLst>
      <p:ext uri="{BB962C8B-B14F-4D97-AF65-F5344CB8AC3E}">
        <p14:creationId xmlns:p14="http://schemas.microsoft.com/office/powerpoint/2010/main" val="74434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 like to thank all my students and </a:t>
            </a:r>
            <a:r>
              <a:rPr lang="en-US" dirty="0" err="1" smtClean="0"/>
              <a:t>collegues</a:t>
            </a:r>
            <a:r>
              <a:rPr lang="en-US" dirty="0" smtClean="0"/>
              <a:t> and to the funding agencies which support this research, </a:t>
            </a:r>
            <a:r>
              <a:rPr lang="en-US" dirty="0" err="1" smtClean="0"/>
              <a:t>Fapema</a:t>
            </a:r>
            <a:r>
              <a:rPr lang="en-US" dirty="0" smtClean="0"/>
              <a:t> and </a:t>
            </a:r>
            <a:r>
              <a:rPr lang="en-US" dirty="0" err="1" smtClean="0"/>
              <a:t>CNPq</a:t>
            </a:r>
            <a:r>
              <a:rPr lang="en-US" baseline="0" dirty="0" smtClean="0"/>
              <a:t> and </a:t>
            </a:r>
            <a:r>
              <a:rPr lang="en-US" dirty="0" smtClean="0"/>
              <a:t>The Federal University of </a:t>
            </a:r>
            <a:r>
              <a:rPr lang="en-US" dirty="0" err="1" smtClean="0"/>
              <a:t>Maranhäo</a:t>
            </a:r>
            <a:endParaRPr lang="pt-BR" dirty="0" smtClean="0"/>
          </a:p>
          <a:p>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28</a:t>
            </a:fld>
            <a:endParaRPr lang="pt-BR"/>
          </a:p>
        </p:txBody>
      </p:sp>
    </p:spTree>
    <p:extLst>
      <p:ext uri="{BB962C8B-B14F-4D97-AF65-F5344CB8AC3E}">
        <p14:creationId xmlns:p14="http://schemas.microsoft.com/office/powerpoint/2010/main" val="2715342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Now, I would</a:t>
            </a:r>
            <a:r>
              <a:rPr lang="en-US" baseline="0" dirty="0" smtClean="0"/>
              <a:t> like to open the floor to questions. And before we go, here some</a:t>
            </a:r>
            <a:r>
              <a:rPr lang="en-US" dirty="0" smtClean="0"/>
              <a:t> pictures of my city,</a:t>
            </a:r>
            <a:r>
              <a:rPr lang="en-US" baseline="0" dirty="0" smtClean="0"/>
              <a:t> in </a:t>
            </a:r>
            <a:r>
              <a:rPr lang="en-US" baseline="0" dirty="0" err="1" smtClean="0"/>
              <a:t>Maranháo</a:t>
            </a:r>
            <a:r>
              <a:rPr lang="en-US" baseline="0" dirty="0" smtClean="0"/>
              <a:t> State, </a:t>
            </a:r>
            <a:r>
              <a:rPr lang="en-US" dirty="0" smtClean="0"/>
              <a:t>and as you can see we have more than just </a:t>
            </a:r>
            <a:r>
              <a:rPr lang="en-US" dirty="0" err="1" smtClean="0"/>
              <a:t>leishmanaisis</a:t>
            </a:r>
            <a:r>
              <a:rPr lang="en-US" baseline="0" dirty="0" smtClean="0"/>
              <a:t>. Thanks.</a:t>
            </a:r>
            <a:endParaRPr lang="en-US" dirty="0" smtClean="0"/>
          </a:p>
          <a:p>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29</a:t>
            </a:fld>
            <a:endParaRPr lang="pt-BR"/>
          </a:p>
        </p:txBody>
      </p:sp>
    </p:spTree>
    <p:extLst>
      <p:ext uri="{BB962C8B-B14F-4D97-AF65-F5344CB8AC3E}">
        <p14:creationId xmlns:p14="http://schemas.microsoft.com/office/powerpoint/2010/main" val="132728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baseline="0" dirty="0" err="1" smtClean="0">
                <a:solidFill>
                  <a:schemeClr val="tx1"/>
                </a:solidFill>
                <a:latin typeface="+mn-lt"/>
                <a:ea typeface="+mn-ea"/>
                <a:cs typeface="+mn-cs"/>
              </a:rPr>
              <a:t>Leishmaniasis</a:t>
            </a:r>
            <a:r>
              <a:rPr lang="en-US" sz="1200" kern="1200" baseline="0" dirty="0" smtClean="0">
                <a:solidFill>
                  <a:schemeClr val="tx1"/>
                </a:solidFill>
                <a:latin typeface="+mn-lt"/>
                <a:ea typeface="+mn-ea"/>
                <a:cs typeface="+mn-cs"/>
              </a:rPr>
              <a:t> is a neglected tropical disease caused by over 20 species of the protozoan parasite </a:t>
            </a:r>
            <a:r>
              <a:rPr lang="en-US" sz="1200" i="1" kern="1200" baseline="0" dirty="0" err="1" smtClean="0">
                <a:solidFill>
                  <a:schemeClr val="tx1"/>
                </a:solidFill>
                <a:latin typeface="+mn-lt"/>
                <a:ea typeface="+mn-ea"/>
                <a:cs typeface="+mn-cs"/>
              </a:rPr>
              <a:t>Leishmania</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which are transmitted by infected female </a:t>
            </a:r>
            <a:r>
              <a:rPr lang="en-US" sz="1200" i="0" kern="1200" baseline="0" dirty="0" err="1" smtClean="0">
                <a:solidFill>
                  <a:schemeClr val="tx1"/>
                </a:solidFill>
                <a:latin typeface="+mn-lt"/>
                <a:ea typeface="+mn-ea"/>
                <a:cs typeface="+mn-cs"/>
              </a:rPr>
              <a:t>phlebotomine</a:t>
            </a:r>
            <a:r>
              <a:rPr lang="en-US" sz="1200" i="0" kern="1200" baseline="0" dirty="0" smtClean="0">
                <a:solidFill>
                  <a:schemeClr val="tx1"/>
                </a:solidFill>
                <a:latin typeface="+mn-lt"/>
                <a:ea typeface="+mn-ea"/>
                <a:cs typeface="+mn-cs"/>
              </a:rPr>
              <a:t> sandflies.</a:t>
            </a:r>
          </a:p>
          <a:p>
            <a:r>
              <a:rPr lang="en-US" dirty="0" smtClean="0"/>
              <a:t>Wild and domesticated animals, and humans themselves can act as reservoirs of infection. More than 12 million people are affected around the world.</a:t>
            </a:r>
          </a:p>
          <a:p>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3</a:t>
            </a:fld>
            <a:endParaRPr lang="pt-BR"/>
          </a:p>
        </p:txBody>
      </p:sp>
    </p:spTree>
    <p:extLst>
      <p:ext uri="{BB962C8B-B14F-4D97-AF65-F5344CB8AC3E}">
        <p14:creationId xmlns:p14="http://schemas.microsoft.com/office/powerpoint/2010/main" val="880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kern="1200" dirty="0" smtClean="0">
                <a:solidFill>
                  <a:schemeClr val="tx1"/>
                </a:solidFill>
                <a:latin typeface="+mn-lt"/>
                <a:ea typeface="+mn-ea"/>
                <a:cs typeface="+mn-cs"/>
              </a:rPr>
              <a:t>There are 3 main forms of the disease:</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4</a:t>
            </a:fld>
            <a:endParaRPr lang="pt-BR"/>
          </a:p>
        </p:txBody>
      </p:sp>
    </p:spTree>
    <p:extLst>
      <p:ext uri="{BB962C8B-B14F-4D97-AF65-F5344CB8AC3E}">
        <p14:creationId xmlns:p14="http://schemas.microsoft.com/office/powerpoint/2010/main" val="104822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AutoNum type="arabicParenR"/>
            </a:pPr>
            <a:r>
              <a:rPr lang="en-US" sz="1200" b="1" i="0" kern="1200" dirty="0" smtClean="0">
                <a:solidFill>
                  <a:schemeClr val="tx1"/>
                </a:solidFill>
                <a:latin typeface="+mn-lt"/>
                <a:ea typeface="+mn-ea"/>
                <a:cs typeface="+mn-cs"/>
              </a:rPr>
              <a:t>Visceral </a:t>
            </a:r>
            <a:r>
              <a:rPr lang="en-US" sz="1200" b="1" i="0" kern="1200" dirty="0" err="1" smtClean="0">
                <a:solidFill>
                  <a:schemeClr val="tx1"/>
                </a:solidFill>
                <a:latin typeface="+mn-lt"/>
                <a:ea typeface="+mn-ea"/>
                <a:cs typeface="+mn-cs"/>
              </a:rPr>
              <a:t>leishmaniasis</a:t>
            </a:r>
            <a:r>
              <a:rPr lang="en-US" sz="1200" b="0" i="0" kern="1200" dirty="0" smtClean="0">
                <a:solidFill>
                  <a:schemeClr val="tx1"/>
                </a:solidFill>
                <a:latin typeface="+mn-lt"/>
                <a:ea typeface="+mn-ea"/>
                <a:cs typeface="+mn-cs"/>
              </a:rPr>
              <a:t> (also</a:t>
            </a:r>
            <a:r>
              <a:rPr lang="en-US" sz="1200" b="0" i="0" kern="1200" baseline="0" dirty="0" smtClean="0">
                <a:solidFill>
                  <a:schemeClr val="tx1"/>
                </a:solidFill>
                <a:latin typeface="+mn-lt"/>
                <a:ea typeface="+mn-ea"/>
                <a:cs typeface="+mn-cs"/>
              </a:rPr>
              <a:t> known as </a:t>
            </a:r>
            <a:r>
              <a:rPr lang="en-US" sz="1200" b="0" i="0" kern="1200" dirty="0" smtClean="0">
                <a:solidFill>
                  <a:schemeClr val="tx1"/>
                </a:solidFill>
                <a:latin typeface="+mn-lt"/>
                <a:ea typeface="+mn-ea"/>
                <a:cs typeface="+mn-cs"/>
              </a:rPr>
              <a:t>kala-azar) is </a:t>
            </a:r>
            <a:r>
              <a:rPr lang="en-US" sz="1200" b="1" i="0" kern="1200" dirty="0" smtClean="0">
                <a:solidFill>
                  <a:srgbClr val="FF0000"/>
                </a:solidFill>
                <a:latin typeface="+mn-lt"/>
                <a:ea typeface="+mn-ea"/>
                <a:cs typeface="+mn-cs"/>
              </a:rPr>
              <a:t>fata</a:t>
            </a:r>
            <a:r>
              <a:rPr lang="en-US" sz="1200" b="0" i="0" kern="1200" dirty="0" smtClean="0">
                <a:solidFill>
                  <a:srgbClr val="FF0000"/>
                </a:solidFill>
                <a:latin typeface="+mn-lt"/>
                <a:ea typeface="+mn-ea"/>
                <a:cs typeface="+mn-cs"/>
              </a:rPr>
              <a:t>l (</a:t>
            </a:r>
            <a:r>
              <a:rPr lang="en-US" sz="1200" b="0" i="0" kern="1200" dirty="0" err="1" smtClean="0">
                <a:solidFill>
                  <a:srgbClr val="FF0000"/>
                </a:solidFill>
                <a:latin typeface="+mn-lt"/>
                <a:ea typeface="+mn-ea"/>
                <a:cs typeface="+mn-cs"/>
              </a:rPr>
              <a:t>fei</a:t>
            </a:r>
            <a:r>
              <a:rPr lang="en-US" sz="1200" b="0" i="0" kern="1200" dirty="0" smtClean="0">
                <a:solidFill>
                  <a:srgbClr val="FF0000"/>
                </a:solidFill>
                <a:latin typeface="+mn-lt"/>
                <a:ea typeface="+mn-ea"/>
                <a:cs typeface="+mn-cs"/>
              </a:rPr>
              <a:t> </a:t>
            </a:r>
            <a:r>
              <a:rPr lang="en-US" sz="1200" b="0" i="0" kern="1200" dirty="0" err="1" smtClean="0">
                <a:solidFill>
                  <a:srgbClr val="FF0000"/>
                </a:solidFill>
                <a:latin typeface="+mn-lt"/>
                <a:ea typeface="+mn-ea"/>
                <a:cs typeface="+mn-cs"/>
              </a:rPr>
              <a:t>ro</a:t>
            </a:r>
            <a:r>
              <a:rPr lang="en-US" sz="1200" b="0" i="0" kern="1200" dirty="0" smtClean="0">
                <a:solidFill>
                  <a:srgbClr val="FF0000"/>
                </a:solidFill>
                <a:latin typeface="+mn-lt"/>
                <a:ea typeface="+mn-ea"/>
                <a:cs typeface="+mn-cs"/>
              </a:rPr>
              <a:t>)</a:t>
            </a:r>
            <a:r>
              <a:rPr lang="en-US" sz="1200" b="0" i="0" kern="1200" dirty="0" smtClean="0">
                <a:solidFill>
                  <a:schemeClr val="tx1"/>
                </a:solidFill>
                <a:latin typeface="+mn-lt"/>
                <a:ea typeface="+mn-ea"/>
                <a:cs typeface="+mn-cs"/>
              </a:rPr>
              <a:t> if left untreated. It is characterized by irregular fever, weight loss, enlargement of the spleen and liver, and anemia.</a:t>
            </a:r>
            <a:endParaRPr lang="en-US"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5</a:t>
            </a:fld>
            <a:endParaRPr lang="pt-BR"/>
          </a:p>
        </p:txBody>
      </p:sp>
    </p:spTree>
    <p:extLst>
      <p:ext uri="{BB962C8B-B14F-4D97-AF65-F5344CB8AC3E}">
        <p14:creationId xmlns:p14="http://schemas.microsoft.com/office/powerpoint/2010/main" val="2545876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1" i="0" kern="1200" dirty="0" smtClean="0">
                <a:solidFill>
                  <a:schemeClr val="tx1"/>
                </a:solidFill>
                <a:latin typeface="+mn-lt"/>
                <a:ea typeface="+mn-ea"/>
                <a:cs typeface="+mn-cs"/>
              </a:rPr>
              <a:t>2) Cutaneous </a:t>
            </a:r>
            <a:r>
              <a:rPr lang="en-US" sz="1200" b="1" i="0" kern="1200" dirty="0" err="1" smtClean="0">
                <a:solidFill>
                  <a:schemeClr val="tx1"/>
                </a:solidFill>
                <a:latin typeface="+mn-lt"/>
                <a:ea typeface="+mn-ea"/>
                <a:cs typeface="+mn-cs"/>
              </a:rPr>
              <a:t>leishmaniasis</a:t>
            </a:r>
            <a:r>
              <a:rPr lang="en-US" sz="1200" b="1"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is the most common form and causes skin lesions</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6</a:t>
            </a:fld>
            <a:endParaRPr lang="pt-BR"/>
          </a:p>
        </p:txBody>
      </p:sp>
    </p:spTree>
    <p:extLst>
      <p:ext uri="{BB962C8B-B14F-4D97-AF65-F5344CB8AC3E}">
        <p14:creationId xmlns:p14="http://schemas.microsoft.com/office/powerpoint/2010/main" val="4183926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i="0" kern="1200" dirty="0" smtClean="0">
                <a:solidFill>
                  <a:schemeClr val="tx1"/>
                </a:solidFill>
                <a:latin typeface="+mn-lt"/>
                <a:ea typeface="+mn-ea"/>
                <a:cs typeface="+mn-cs"/>
              </a:rPr>
              <a:t>3) </a:t>
            </a:r>
            <a:r>
              <a:rPr lang="en-US" sz="1200" b="1" i="0" kern="1200" dirty="0" err="1" smtClean="0">
                <a:solidFill>
                  <a:schemeClr val="tx1"/>
                </a:solidFill>
                <a:latin typeface="+mn-lt"/>
                <a:ea typeface="+mn-ea"/>
                <a:cs typeface="+mn-cs"/>
              </a:rPr>
              <a:t>Mucocutaneous</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leishmaniasis</a:t>
            </a:r>
            <a:r>
              <a:rPr lang="en-US" sz="1200" b="0" i="0" kern="1200" dirty="0" smtClean="0">
                <a:solidFill>
                  <a:schemeClr val="tx1"/>
                </a:solidFill>
                <a:latin typeface="+mn-lt"/>
                <a:ea typeface="+mn-ea"/>
                <a:cs typeface="+mn-cs"/>
              </a:rPr>
              <a:t> leads to partial or total destruction of mucous membranes. The majority</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of </a:t>
            </a:r>
            <a:r>
              <a:rPr lang="en-US" sz="1200" b="0" i="0" kern="1200" dirty="0" err="1" smtClean="0">
                <a:solidFill>
                  <a:schemeClr val="tx1"/>
                </a:solidFill>
                <a:latin typeface="+mn-lt"/>
                <a:ea typeface="+mn-ea"/>
                <a:cs typeface="+mn-cs"/>
              </a:rPr>
              <a:t>mucocutaneous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leishmaniasis</a:t>
            </a:r>
            <a:r>
              <a:rPr lang="en-US" sz="1200" b="0" i="0" kern="1200" dirty="0" smtClean="0">
                <a:solidFill>
                  <a:schemeClr val="tx1"/>
                </a:solidFill>
                <a:latin typeface="+mn-lt"/>
                <a:ea typeface="+mn-ea"/>
                <a:cs typeface="+mn-cs"/>
              </a:rPr>
              <a:t> cases occurs in Bolivia, Brazil and Peru. </a:t>
            </a:r>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7</a:t>
            </a:fld>
            <a:endParaRPr lang="pt-BR"/>
          </a:p>
        </p:txBody>
      </p:sp>
    </p:spTree>
    <p:extLst>
      <p:ext uri="{BB962C8B-B14F-4D97-AF65-F5344CB8AC3E}">
        <p14:creationId xmlns:p14="http://schemas.microsoft.com/office/powerpoint/2010/main" val="8859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smtClean="0">
                <a:solidFill>
                  <a:srgbClr val="000000"/>
                </a:solidFill>
                <a:latin typeface="+mn-lt"/>
                <a:ea typeface="+mn-ea"/>
              </a:rPr>
              <a:t>In fact,</a:t>
            </a:r>
            <a:r>
              <a:rPr lang="en-US" sz="1200" baseline="0" dirty="0" smtClean="0">
                <a:solidFill>
                  <a:srgbClr val="000000"/>
                </a:solidFill>
                <a:latin typeface="+mn-lt"/>
                <a:ea typeface="+mn-ea"/>
              </a:rPr>
              <a:t> </a:t>
            </a:r>
            <a:r>
              <a:rPr lang="en-US" sz="1200" dirty="0" smtClean="0">
                <a:solidFill>
                  <a:srgbClr val="000000"/>
                </a:solidFill>
                <a:latin typeface="+mn-lt"/>
                <a:ea typeface="+mn-ea"/>
              </a:rPr>
              <a:t>Visceral </a:t>
            </a:r>
            <a:r>
              <a:rPr lang="en-US" sz="1200" dirty="0" err="1" smtClean="0">
                <a:solidFill>
                  <a:srgbClr val="000000"/>
                </a:solidFill>
                <a:latin typeface="+mn-lt"/>
                <a:ea typeface="+mn-ea"/>
              </a:rPr>
              <a:t>leishmaniasis</a:t>
            </a:r>
            <a:r>
              <a:rPr lang="en-US" sz="1200" dirty="0" smtClean="0">
                <a:solidFill>
                  <a:srgbClr val="000000"/>
                </a:solidFill>
                <a:latin typeface="+mn-lt"/>
                <a:ea typeface="+mn-ea"/>
              </a:rPr>
              <a:t> is widely distributed around the world and is a public health problem in 88 countries. </a:t>
            </a:r>
            <a:endParaRPr lang="en-US" dirty="0" smtClean="0"/>
          </a:p>
          <a:p>
            <a:endParaRPr lang="en-US" dirty="0" smtClean="0"/>
          </a:p>
          <a:p>
            <a:r>
              <a:rPr lang="en-US" sz="1200" dirty="0" smtClean="0">
                <a:solidFill>
                  <a:srgbClr val="000000"/>
                </a:solidFill>
                <a:latin typeface="+mn-lt"/>
                <a:ea typeface="+mn-ea"/>
              </a:rPr>
              <a:t>More than 90% of cases occur in Bangladesh, Brazil, Ethiopia, India, South Sudan and Sudan.</a:t>
            </a:r>
            <a:endParaRPr lang="en-US"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8</a:t>
            </a:fld>
            <a:endParaRPr lang="pt-BR"/>
          </a:p>
        </p:txBody>
      </p:sp>
    </p:spTree>
    <p:extLst>
      <p:ext uri="{BB962C8B-B14F-4D97-AF65-F5344CB8AC3E}">
        <p14:creationId xmlns:p14="http://schemas.microsoft.com/office/powerpoint/2010/main" val="2101244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mn-ea"/>
              </a:rPr>
              <a:t>But, Cutaneous </a:t>
            </a:r>
            <a:r>
              <a:rPr lang="en-US" sz="1200" dirty="0" err="1" smtClean="0">
                <a:solidFill>
                  <a:srgbClr val="000000"/>
                </a:solidFill>
                <a:latin typeface="+mn-lt"/>
                <a:ea typeface="+mn-ea"/>
              </a:rPr>
              <a:t>leishmaniasis</a:t>
            </a:r>
            <a:r>
              <a:rPr lang="en-US" sz="1200" dirty="0" smtClean="0">
                <a:solidFill>
                  <a:srgbClr val="000000"/>
                </a:solidFill>
                <a:latin typeface="+mn-lt"/>
                <a:ea typeface="+mn-ea"/>
              </a:rPr>
              <a:t> is more widely distributed with about one-third of cases occurring in the Americas, the Mediterranean basin, and western Asia.</a:t>
            </a:r>
            <a:endParaRPr lang="en-US" dirty="0" smtClean="0"/>
          </a:p>
          <a:p>
            <a:endParaRPr lang="pt-BR" dirty="0"/>
          </a:p>
        </p:txBody>
      </p:sp>
      <p:sp>
        <p:nvSpPr>
          <p:cNvPr id="4" name="Espaço Reservado para Número de Slide 3"/>
          <p:cNvSpPr>
            <a:spLocks noGrp="1"/>
          </p:cNvSpPr>
          <p:nvPr>
            <p:ph type="sldNum" sz="quarter" idx="10"/>
          </p:nvPr>
        </p:nvSpPr>
        <p:spPr/>
        <p:txBody>
          <a:bodyPr/>
          <a:lstStyle/>
          <a:p>
            <a:fld id="{849A4836-7A50-4DA6-99A5-C5A74432BADA}" type="slidenum">
              <a:rPr lang="pt-BR" smtClean="0"/>
              <a:t>9</a:t>
            </a:fld>
            <a:endParaRPr lang="pt-BR"/>
          </a:p>
        </p:txBody>
      </p:sp>
    </p:spTree>
    <p:extLst>
      <p:ext uri="{BB962C8B-B14F-4D97-AF65-F5344CB8AC3E}">
        <p14:creationId xmlns:p14="http://schemas.microsoft.com/office/powerpoint/2010/main" val="411019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5B87A78-F412-48A4-8BA4-BC91AC0238B3}" type="datetimeFigureOut">
              <a:rPr lang="pt-BR" smtClean="0"/>
              <a:t>22/08/2015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41922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B87A78-F412-48A4-8BA4-BC91AC0238B3}" type="datetimeFigureOut">
              <a:rPr lang="pt-BR" smtClean="0"/>
              <a:t>22/08/2015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42650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B87A78-F412-48A4-8BA4-BC91AC0238B3}" type="datetimeFigureOut">
              <a:rPr lang="pt-BR" smtClean="0"/>
              <a:t>22/08/2015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327681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B87A78-F412-48A4-8BA4-BC91AC0238B3}" type="datetimeFigureOut">
              <a:rPr lang="pt-BR" smtClean="0"/>
              <a:t>22/08/2015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378559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5B87A78-F412-48A4-8BA4-BC91AC0238B3}" type="datetimeFigureOut">
              <a:rPr lang="pt-BR" smtClean="0"/>
              <a:t>22/08/2015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1516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B87A78-F412-48A4-8BA4-BC91AC0238B3}" type="datetimeFigureOut">
              <a:rPr lang="pt-BR" smtClean="0"/>
              <a:t>22/08/2015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12571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B87A78-F412-48A4-8BA4-BC91AC0238B3}" type="datetimeFigureOut">
              <a:rPr lang="pt-BR" smtClean="0"/>
              <a:t>22/08/2015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229217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5B87A78-F412-48A4-8BA4-BC91AC0238B3}" type="datetimeFigureOut">
              <a:rPr lang="pt-BR" smtClean="0"/>
              <a:t>22/08/2015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390860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B87A78-F412-48A4-8BA4-BC91AC0238B3}" type="datetimeFigureOut">
              <a:rPr lang="pt-BR" smtClean="0"/>
              <a:t>22/08/2015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350377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5B87A78-F412-48A4-8BA4-BC91AC0238B3}" type="datetimeFigureOut">
              <a:rPr lang="pt-BR" smtClean="0"/>
              <a:t>22/08/2015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80531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5B87A78-F412-48A4-8BA4-BC91AC0238B3}" type="datetimeFigureOut">
              <a:rPr lang="pt-BR" smtClean="0"/>
              <a:t>22/08/2015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F8A8-82DA-4222-8033-95E30432B49D}" type="slidenum">
              <a:rPr lang="pt-BR" smtClean="0"/>
              <a:t>‹nº›</a:t>
            </a:fld>
            <a:endParaRPr lang="pt-BR"/>
          </a:p>
        </p:txBody>
      </p:sp>
    </p:spTree>
    <p:extLst>
      <p:ext uri="{BB962C8B-B14F-4D97-AF65-F5344CB8AC3E}">
        <p14:creationId xmlns:p14="http://schemas.microsoft.com/office/powerpoint/2010/main" val="39025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87A78-F412-48A4-8BA4-BC91AC0238B3}" type="datetimeFigureOut">
              <a:rPr lang="pt-BR" smtClean="0"/>
              <a:t>22/08/2015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F8A8-82DA-4222-8033-95E30432B49D}" type="slidenum">
              <a:rPr lang="pt-BR" smtClean="0"/>
              <a:t>‹nº›</a:t>
            </a:fld>
            <a:endParaRPr lang="pt-BR"/>
          </a:p>
        </p:txBody>
      </p:sp>
    </p:spTree>
    <p:extLst>
      <p:ext uri="{BB962C8B-B14F-4D97-AF65-F5344CB8AC3E}">
        <p14:creationId xmlns:p14="http://schemas.microsoft.com/office/powerpoint/2010/main" val="307107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7962664" y="63304"/>
            <a:ext cx="4163687" cy="1361526"/>
          </a:xfrm>
          <a:prstGeom prst="rect">
            <a:avLst/>
          </a:prstGeom>
        </p:spPr>
        <p:txBody>
          <a:bodyPr anchor="ctr"/>
          <a:lstStyle/>
          <a:p>
            <a:pPr algn="just">
              <a:lnSpc>
                <a:spcPct val="100000"/>
              </a:lnSpc>
            </a:pPr>
            <a:r>
              <a:rPr lang="pt-BR" sz="2400" b="1" dirty="0">
                <a:solidFill>
                  <a:srgbClr val="000000"/>
                </a:solidFill>
                <a:latin typeface="Calibri Light" panose="020F0302020204030204" pitchFamily="34" charset="0"/>
              </a:rPr>
              <a:t>4</a:t>
            </a:r>
            <a:r>
              <a:rPr lang="pt-BR" sz="2400" b="1" baseline="30000" dirty="0">
                <a:solidFill>
                  <a:srgbClr val="000000"/>
                </a:solidFill>
                <a:latin typeface="Calibri Light" panose="020F0302020204030204" pitchFamily="34" charset="0"/>
              </a:rPr>
              <a:t>th</a:t>
            </a:r>
            <a:r>
              <a:rPr lang="pt-BR" sz="2400" b="1" dirty="0">
                <a:solidFill>
                  <a:srgbClr val="000000"/>
                </a:solidFill>
                <a:latin typeface="Calibri Light" panose="020F0302020204030204" pitchFamily="34" charset="0"/>
              </a:rPr>
              <a:t> Global Summit on </a:t>
            </a:r>
            <a:r>
              <a:rPr lang="pt-BR" sz="2400" b="1" dirty="0" err="1">
                <a:solidFill>
                  <a:srgbClr val="000000"/>
                </a:solidFill>
                <a:latin typeface="Calibri Light" panose="020F0302020204030204" pitchFamily="34" charset="0"/>
              </a:rPr>
              <a:t>Toxicology</a:t>
            </a:r>
            <a:r>
              <a:rPr lang="pt-BR" sz="2400" b="1" dirty="0">
                <a:solidFill>
                  <a:srgbClr val="000000"/>
                </a:solidFill>
                <a:latin typeface="Calibri Light" panose="020F0302020204030204" pitchFamily="34" charset="0"/>
              </a:rPr>
              <a:t>
August 24-26, 2015 </a:t>
            </a:r>
            <a:endParaRPr lang="pt-BR" sz="2400" b="1" dirty="0" smtClean="0">
              <a:solidFill>
                <a:srgbClr val="000000"/>
              </a:solidFill>
              <a:latin typeface="Calibri Light" panose="020F0302020204030204" pitchFamily="34" charset="0"/>
            </a:endParaRPr>
          </a:p>
          <a:p>
            <a:pPr algn="just">
              <a:lnSpc>
                <a:spcPct val="100000"/>
              </a:lnSpc>
            </a:pPr>
            <a:r>
              <a:rPr lang="pt-BR" sz="2400" b="1" dirty="0" smtClean="0">
                <a:solidFill>
                  <a:srgbClr val="000000"/>
                </a:solidFill>
                <a:latin typeface="Calibri Light" panose="020F0302020204030204" pitchFamily="34" charset="0"/>
              </a:rPr>
              <a:t>Philadelphia</a:t>
            </a:r>
            <a:r>
              <a:rPr lang="pt-BR" sz="2400" b="1" dirty="0">
                <a:solidFill>
                  <a:srgbClr val="000000"/>
                </a:solidFill>
                <a:latin typeface="Calibri Light" panose="020F0302020204030204" pitchFamily="34" charset="0"/>
              </a:rPr>
              <a:t>, USA </a:t>
            </a:r>
            <a:endParaRPr sz="2400" b="1" dirty="0">
              <a:latin typeface="Calibri Light" panose="020F0302020204030204" pitchFamily="34" charset="0"/>
            </a:endParaRPr>
          </a:p>
        </p:txBody>
      </p:sp>
      <p:sp>
        <p:nvSpPr>
          <p:cNvPr id="8" name="Retângulo de cantos arredondados 7"/>
          <p:cNvSpPr/>
          <p:nvPr/>
        </p:nvSpPr>
        <p:spPr>
          <a:xfrm>
            <a:off x="532228" y="1575170"/>
            <a:ext cx="11127543" cy="2972214"/>
          </a:xfrm>
          <a:prstGeom prst="roundRect">
            <a:avLst/>
          </a:prstGeom>
          <a:blipFill>
            <a:blip r:embed="rId3"/>
            <a:tile tx="0" ty="0" sx="100000" sy="100000" flip="none" algn="tl"/>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b="1" dirty="0" smtClean="0">
                <a:solidFill>
                  <a:schemeClr val="bg1"/>
                </a:solidFill>
                <a:latin typeface="Tw Cen MT Condensed" panose="020B0606020104020203" pitchFamily="34" charset="0"/>
              </a:rPr>
              <a:t>DOES ANTILEISHMANIAL GLUCANTIME® CAUSE DNA DAMAGE BY OXIDATIVE STRESS?</a:t>
            </a:r>
            <a:endParaRPr lang="pt-BR" sz="4800" dirty="0">
              <a:solidFill>
                <a:schemeClr val="bg1"/>
              </a:solidFill>
              <a:latin typeface="Tw Cen MT Condensed" panose="020B0606020104020203" pitchFamily="34" charset="0"/>
            </a:endParaRPr>
          </a:p>
        </p:txBody>
      </p:sp>
      <p:sp>
        <p:nvSpPr>
          <p:cNvPr id="10" name="TextShape 2"/>
          <p:cNvSpPr txBox="1"/>
          <p:nvPr/>
        </p:nvSpPr>
        <p:spPr>
          <a:xfrm>
            <a:off x="2590311" y="4790052"/>
            <a:ext cx="6760440" cy="1752120"/>
          </a:xfrm>
          <a:prstGeom prst="rect">
            <a:avLst/>
          </a:prstGeom>
        </p:spPr>
        <p:txBody>
          <a:bodyPr/>
          <a:lstStyle/>
          <a:p>
            <a:pPr algn="ctr">
              <a:lnSpc>
                <a:spcPct val="100000"/>
              </a:lnSpc>
            </a:pPr>
            <a:r>
              <a:rPr lang="pt-BR" sz="3200" b="1" dirty="0" err="1">
                <a:solidFill>
                  <a:schemeClr val="tx2">
                    <a:lumMod val="75000"/>
                  </a:schemeClr>
                </a:solidFill>
                <a:latin typeface="Tw Cen MT Condensed" panose="020B0606020104020203" pitchFamily="34" charset="0"/>
              </a:rPr>
              <a:t>Silma</a:t>
            </a:r>
            <a:r>
              <a:rPr lang="pt-BR" sz="3200" b="1" dirty="0">
                <a:solidFill>
                  <a:schemeClr val="tx2">
                    <a:lumMod val="75000"/>
                  </a:schemeClr>
                </a:solidFill>
                <a:latin typeface="Tw Cen MT Condensed" panose="020B0606020104020203" pitchFamily="34" charset="0"/>
              </a:rPr>
              <a:t> Regina Ferreira Pereira</a:t>
            </a:r>
            <a:r>
              <a:rPr lang="pt-BR" sz="3200" b="1" dirty="0" smtClean="0">
                <a:solidFill>
                  <a:schemeClr val="tx2">
                    <a:lumMod val="75000"/>
                  </a:schemeClr>
                </a:solidFill>
                <a:latin typeface="Tw Cen MT Condensed" panose="020B0606020104020203" pitchFamily="34" charset="0"/>
              </a:rPr>
              <a:t>, PhD</a:t>
            </a:r>
            <a:r>
              <a:rPr lang="pt-BR" sz="2400" b="1" dirty="0">
                <a:solidFill>
                  <a:schemeClr val="tx2">
                    <a:lumMod val="75000"/>
                  </a:schemeClr>
                </a:solidFill>
                <a:latin typeface="Calibri"/>
              </a:rPr>
              <a:t>
</a:t>
            </a:r>
            <a:r>
              <a:rPr lang="pt-BR" sz="2400" dirty="0">
                <a:solidFill>
                  <a:schemeClr val="tx2">
                    <a:lumMod val="75000"/>
                  </a:schemeClr>
                </a:solidFill>
                <a:latin typeface="Tw Cen MT Condensed" panose="020B0606020104020203" pitchFamily="34" charset="0"/>
              </a:rPr>
              <a:t>Federal </a:t>
            </a:r>
            <a:r>
              <a:rPr lang="pt-BR" sz="2400" dirty="0" err="1">
                <a:solidFill>
                  <a:schemeClr val="tx2">
                    <a:lumMod val="75000"/>
                  </a:schemeClr>
                </a:solidFill>
                <a:latin typeface="Tw Cen MT Condensed" panose="020B0606020104020203" pitchFamily="34" charset="0"/>
              </a:rPr>
              <a:t>University</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of</a:t>
            </a:r>
            <a:r>
              <a:rPr lang="pt-BR" sz="2400" dirty="0">
                <a:solidFill>
                  <a:schemeClr val="tx2">
                    <a:lumMod val="75000"/>
                  </a:schemeClr>
                </a:solidFill>
                <a:latin typeface="Tw Cen MT Condensed" panose="020B0606020104020203" pitchFamily="34" charset="0"/>
              </a:rPr>
              <a:t> Maranhão, </a:t>
            </a:r>
            <a:r>
              <a:rPr lang="pt-BR" sz="2400" dirty="0" err="1">
                <a:solidFill>
                  <a:schemeClr val="tx2">
                    <a:lumMod val="75000"/>
                  </a:schemeClr>
                </a:solidFill>
                <a:latin typeface="Tw Cen MT Condensed" panose="020B0606020104020203" pitchFamily="34" charset="0"/>
              </a:rPr>
              <a:t>Brazil</a:t>
            </a:r>
            <a:endParaRPr sz="2400" dirty="0">
              <a:solidFill>
                <a:schemeClr val="tx2">
                  <a:lumMod val="75000"/>
                </a:schemeClr>
              </a:solidFill>
              <a:latin typeface="Tw Cen MT Condensed" panose="020B0606020104020203" pitchFamily="34" charset="0"/>
            </a:endParaRPr>
          </a:p>
          <a:p>
            <a:pPr algn="ctr">
              <a:lnSpc>
                <a:spcPct val="100000"/>
              </a:lnSpc>
            </a:pPr>
            <a:r>
              <a:rPr lang="pt-BR" sz="2400" dirty="0">
                <a:solidFill>
                  <a:schemeClr val="tx2">
                    <a:lumMod val="75000"/>
                  </a:schemeClr>
                </a:solidFill>
                <a:latin typeface="Tw Cen MT Condensed" panose="020B0606020104020203" pitchFamily="34" charset="0"/>
              </a:rPr>
              <a:t>silma.pereira@ufma.br/silmaregina@yahoo.com.br</a:t>
            </a:r>
            <a:endParaRPr sz="2400" dirty="0">
              <a:solidFill>
                <a:schemeClr val="tx2">
                  <a:lumMod val="75000"/>
                </a:schemeClr>
              </a:solidFill>
              <a:latin typeface="Tw Cen MT Condensed" panose="020B0606020104020203" pitchFamily="34" charset="0"/>
            </a:endParaRPr>
          </a:p>
        </p:txBody>
      </p:sp>
    </p:spTree>
    <p:extLst>
      <p:ext uri="{BB962C8B-B14F-4D97-AF65-F5344CB8AC3E}">
        <p14:creationId xmlns:p14="http://schemas.microsoft.com/office/powerpoint/2010/main" val="1357163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rapezoide 9"/>
          <p:cNvSpPr/>
          <p:nvPr/>
        </p:nvSpPr>
        <p:spPr>
          <a:xfrm rot="14386281">
            <a:off x="4446475" y="1377911"/>
            <a:ext cx="3484784" cy="6196783"/>
          </a:xfrm>
          <a:prstGeom prst="trapezoid">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3002810"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Treatment</a:t>
            </a:r>
            <a:endParaRPr lang="pt-BR" sz="6000" dirty="0" smtClean="0">
              <a:solidFill>
                <a:schemeClr val="accent1">
                  <a:lumMod val="50000"/>
                </a:schemeClr>
              </a:solidFill>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399" y="1283702"/>
            <a:ext cx="6259736" cy="1754326"/>
          </a:xfrm>
          <a:prstGeom prst="rect">
            <a:avLst/>
          </a:prstGeom>
          <a:noFill/>
        </p:spPr>
        <p:txBody>
          <a:bodyPr wrap="square" rtlCol="0">
            <a:spAutoFit/>
          </a:bodyPr>
          <a:lstStyle/>
          <a:p>
            <a:pPr algn="ctr"/>
            <a:r>
              <a:rPr lang="pt-BR" sz="3600" dirty="0" err="1">
                <a:ln w="0"/>
                <a:latin typeface="Britannic Bold" panose="020B0903060703020204" pitchFamily="34" charset="0"/>
                <a:ea typeface="Adobe Myungjo Std M" panose="02020600000000000000" pitchFamily="18" charset="-128"/>
                <a:cs typeface="Arial Unicode MS" panose="020B0604020202020204" pitchFamily="34" charset="-128"/>
              </a:rPr>
              <a:t>First-choice</a:t>
            </a:r>
            <a:r>
              <a:rPr lang="pt-BR" sz="3600" dirty="0">
                <a:ln w="0"/>
                <a:latin typeface="Britannic Bold" panose="020B0903060703020204" pitchFamily="34" charset="0"/>
                <a:ea typeface="Adobe Myungjo Std M" panose="02020600000000000000" pitchFamily="18" charset="-128"/>
                <a:cs typeface="Arial Unicode MS" panose="020B0604020202020204" pitchFamily="34" charset="-128"/>
              </a:rPr>
              <a:t>  </a:t>
            </a:r>
            <a:r>
              <a:rPr lang="pt-BR" sz="3600" dirty="0" err="1" smtClean="0">
                <a:ln w="0"/>
                <a:latin typeface="Britannic Bold" panose="020B0903060703020204" pitchFamily="34" charset="0"/>
                <a:ea typeface="Adobe Myungjo Std M" panose="02020600000000000000" pitchFamily="18" charset="-128"/>
                <a:cs typeface="Arial Unicode MS" panose="020B0604020202020204" pitchFamily="34" charset="-128"/>
              </a:rPr>
              <a:t>drug</a:t>
            </a:r>
            <a:endParaRPr lang="pt-BR" sz="3600" dirty="0" smtClean="0">
              <a:ln w="0"/>
              <a:latin typeface="Britannic Bold" panose="020B0903060703020204" pitchFamily="34" charset="0"/>
              <a:ea typeface="Adobe Myungjo Std M" panose="02020600000000000000" pitchFamily="18" charset="-128"/>
              <a:cs typeface="Arial Unicode MS" panose="020B0604020202020204" pitchFamily="34" charset="-128"/>
            </a:endParaRPr>
          </a:p>
          <a:p>
            <a:pPr algn="ctr"/>
            <a:r>
              <a:rPr lang="pt-BR" sz="3600" dirty="0" smtClean="0">
                <a:ln w="0"/>
                <a:latin typeface="Britannic Bold" panose="020B0903060703020204" pitchFamily="34" charset="0"/>
                <a:ea typeface="Adobe Myungjo Std M" panose="02020600000000000000" pitchFamily="18" charset="-128"/>
                <a:cs typeface="Arial Unicode MS" panose="020B0604020202020204" pitchFamily="34" charset="-128"/>
              </a:rPr>
              <a:t> World Health </a:t>
            </a:r>
            <a:r>
              <a:rPr lang="pt-BR" sz="3600" dirty="0" err="1" smtClean="0">
                <a:ln w="0"/>
                <a:latin typeface="Britannic Bold" panose="020B0903060703020204" pitchFamily="34" charset="0"/>
                <a:ea typeface="Adobe Myungjo Std M" panose="02020600000000000000" pitchFamily="18" charset="-128"/>
                <a:cs typeface="Arial Unicode MS" panose="020B0604020202020204" pitchFamily="34" charset="-128"/>
              </a:rPr>
              <a:t>Organization</a:t>
            </a:r>
            <a:endParaRPr lang="pt-BR" sz="3600" dirty="0">
              <a:ln w="0"/>
              <a:latin typeface="Britannic Bold" panose="020B0903060703020204" pitchFamily="34" charset="0"/>
              <a:ea typeface="Adobe Myungjo Std M" panose="02020600000000000000" pitchFamily="18" charset="-128"/>
              <a:cs typeface="Arial Unicode MS" panose="020B0604020202020204" pitchFamily="34" charset="-128"/>
            </a:endParaRPr>
          </a:p>
          <a:p>
            <a:endParaRPr lang="pt-BR" sz="3600" dirty="0">
              <a:ln w="0"/>
              <a:latin typeface="Britannic Bold" panose="020B0903060703020204" pitchFamily="34" charset="0"/>
              <a:ea typeface="Adobe Myungjo Std M" panose="02020600000000000000" pitchFamily="18" charset="-128"/>
              <a:cs typeface="Arial Unicode MS" panose="020B0604020202020204" pitchFamily="34" charset="-128"/>
            </a:endParaRPr>
          </a:p>
        </p:txBody>
      </p:sp>
      <p:pic>
        <p:nvPicPr>
          <p:cNvPr id="14" name="Imagem 13"/>
          <p:cNvPicPr>
            <a:picLocks noChangeAspect="1"/>
          </p:cNvPicPr>
          <p:nvPr/>
        </p:nvPicPr>
        <p:blipFill rotWithShape="1">
          <a:blip r:embed="rId3" cstate="print">
            <a:extLst>
              <a:ext uri="{28A0092B-C50C-407E-A947-70E740481C1C}">
                <a14:useLocalDpi xmlns:a14="http://schemas.microsoft.com/office/drawing/2010/main" val="0"/>
              </a:ext>
            </a:extLst>
          </a:blip>
          <a:srcRect t="2010" r="51422" b="2596"/>
          <a:stretch/>
        </p:blipFill>
        <p:spPr>
          <a:xfrm>
            <a:off x="7961177" y="1457325"/>
            <a:ext cx="2625862" cy="3429000"/>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17" name="TextBox 7"/>
          <p:cNvSpPr txBox="1"/>
          <p:nvPr/>
        </p:nvSpPr>
        <p:spPr>
          <a:xfrm>
            <a:off x="7281314" y="5070957"/>
            <a:ext cx="4529686" cy="830997"/>
          </a:xfrm>
          <a:prstGeom prst="rect">
            <a:avLst/>
          </a:prstGeom>
          <a:noFill/>
        </p:spPr>
        <p:txBody>
          <a:bodyPr wrap="square" rtlCol="0">
            <a:spAutoFit/>
          </a:bodyPr>
          <a:lstStyle/>
          <a:p>
            <a:pPr algn="just">
              <a:buNone/>
            </a:pPr>
            <a:r>
              <a:rPr lang="en-US" sz="1600" b="1" dirty="0" smtClean="0">
                <a:latin typeface="Britannic Bold" panose="020B0903060703020204" pitchFamily="34" charset="0"/>
              </a:rPr>
              <a:t>Proposed structural formula of </a:t>
            </a:r>
            <a:r>
              <a:rPr lang="en-US" sz="1600" b="1" dirty="0" err="1" smtClean="0">
                <a:latin typeface="Britannic Bold" panose="020B0903060703020204" pitchFamily="34" charset="0"/>
              </a:rPr>
              <a:t>meglumine</a:t>
            </a:r>
            <a:r>
              <a:rPr lang="en-US" sz="1600" b="1" dirty="0" smtClean="0">
                <a:latin typeface="Britannic Bold" panose="020B0903060703020204" pitchFamily="34" charset="0"/>
              </a:rPr>
              <a:t> </a:t>
            </a:r>
            <a:r>
              <a:rPr lang="en-US" sz="1600" b="1" dirty="0" err="1" smtClean="0">
                <a:latin typeface="Britannic Bold" panose="020B0903060703020204" pitchFamily="34" charset="0"/>
              </a:rPr>
              <a:t>antimoniate</a:t>
            </a:r>
            <a:r>
              <a:rPr lang="en-US" sz="1600" b="1" dirty="0" smtClean="0">
                <a:latin typeface="Britannic Bold" panose="020B0903060703020204" pitchFamily="34" charset="0"/>
              </a:rPr>
              <a:t>.  Adapted from </a:t>
            </a:r>
            <a:r>
              <a:rPr lang="en-US" sz="1600" b="1" dirty="0" err="1" smtClean="0">
                <a:latin typeface="Britannic Bold" panose="020B0903060703020204" pitchFamily="34" charset="0"/>
              </a:rPr>
              <a:t>Frézard</a:t>
            </a:r>
            <a:r>
              <a:rPr lang="en-US" sz="1600" b="1" dirty="0" smtClean="0">
                <a:latin typeface="Britannic Bold" panose="020B0903060703020204" pitchFamily="34" charset="0"/>
              </a:rPr>
              <a:t> et al, 2008.</a:t>
            </a:r>
          </a:p>
          <a:p>
            <a:pPr algn="just"/>
            <a:endParaRPr lang="en-US" sz="1600" b="1" dirty="0">
              <a:latin typeface="Britannic Bold" panose="020B0903060703020204" pitchFamily="34" charset="0"/>
            </a:endParaRPr>
          </a:p>
        </p:txBody>
      </p:sp>
      <p:pic>
        <p:nvPicPr>
          <p:cNvPr id="15" name="Picture 11"/>
          <p:cNvPicPr>
            <a:picLocks noChangeAspect="1" noChangeArrowheads="1"/>
          </p:cNvPicPr>
          <p:nvPr/>
        </p:nvPicPr>
        <p:blipFill>
          <a:blip r:embed="rId4" cstate="print"/>
          <a:srcRect/>
          <a:stretch>
            <a:fillRect/>
          </a:stretch>
        </p:blipFill>
        <p:spPr bwMode="auto">
          <a:xfrm>
            <a:off x="295157" y="2725163"/>
            <a:ext cx="3193566" cy="3164423"/>
          </a:xfrm>
          <a:prstGeom prst="rect">
            <a:avLst/>
          </a:prstGeom>
          <a:noFill/>
          <a:ln w="9525">
            <a:noFill/>
            <a:miter lim="800000"/>
            <a:headEnd/>
            <a:tailEnd/>
          </a:ln>
        </p:spPr>
      </p:pic>
      <p:sp>
        <p:nvSpPr>
          <p:cNvPr id="18" name="TextBox 5"/>
          <p:cNvSpPr txBox="1"/>
          <p:nvPr/>
        </p:nvSpPr>
        <p:spPr>
          <a:xfrm>
            <a:off x="137083" y="5879812"/>
            <a:ext cx="3475631" cy="584775"/>
          </a:xfrm>
          <a:prstGeom prst="rect">
            <a:avLst/>
          </a:prstGeom>
          <a:noFill/>
        </p:spPr>
        <p:txBody>
          <a:bodyPr wrap="none" rtlCol="0">
            <a:spAutoFit/>
          </a:bodyPr>
          <a:lstStyle/>
          <a:p>
            <a:pPr algn="ctr"/>
            <a:r>
              <a:rPr lang="en-US" sz="1600" b="1" dirty="0" err="1" smtClean="0">
                <a:latin typeface="Britannic Bold" panose="020B0903060703020204" pitchFamily="34" charset="0"/>
              </a:rPr>
              <a:t>Pentavalent</a:t>
            </a:r>
            <a:r>
              <a:rPr lang="en-US" sz="1600" b="1" dirty="0" smtClean="0">
                <a:latin typeface="Britannic Bold" panose="020B0903060703020204" pitchFamily="34" charset="0"/>
              </a:rPr>
              <a:t> antimony (</a:t>
            </a:r>
            <a:r>
              <a:rPr lang="en-US" sz="1600" b="1" dirty="0" err="1" smtClean="0">
                <a:latin typeface="Britannic Bold" panose="020B0903060703020204" pitchFamily="34" charset="0"/>
              </a:rPr>
              <a:t>SbV</a:t>
            </a:r>
            <a:r>
              <a:rPr lang="en-US" sz="1600" b="1" dirty="0" smtClean="0">
                <a:latin typeface="Britannic Bold" panose="020B0903060703020204" pitchFamily="34" charset="0"/>
              </a:rPr>
              <a:t>)</a:t>
            </a:r>
          </a:p>
          <a:p>
            <a:pPr algn="ctr"/>
            <a:r>
              <a:rPr lang="en-US" sz="1600" b="1" dirty="0" smtClean="0">
                <a:latin typeface="Britannic Bold" panose="020B0903060703020204" pitchFamily="34" charset="0"/>
              </a:rPr>
              <a:t>20 mg of </a:t>
            </a:r>
            <a:r>
              <a:rPr lang="en-US" sz="1600" b="1" dirty="0" err="1" smtClean="0">
                <a:latin typeface="Britannic Bold" panose="020B0903060703020204" pitchFamily="34" charset="0"/>
              </a:rPr>
              <a:t>Sb</a:t>
            </a:r>
            <a:r>
              <a:rPr lang="en-US" sz="1600" b="1" dirty="0" smtClean="0">
                <a:latin typeface="Britannic Bold" panose="020B0903060703020204" pitchFamily="34" charset="0"/>
              </a:rPr>
              <a:t>/kg/day for 20–30 days</a:t>
            </a:r>
            <a:endParaRPr lang="en-US" sz="1600" b="1" dirty="0">
              <a:latin typeface="Britannic Bold" panose="020B0903060703020204" pitchFamily="34" charset="0"/>
            </a:endParaRPr>
          </a:p>
        </p:txBody>
      </p:sp>
    </p:spTree>
    <p:extLst>
      <p:ext uri="{BB962C8B-B14F-4D97-AF65-F5344CB8AC3E}">
        <p14:creationId xmlns:p14="http://schemas.microsoft.com/office/powerpoint/2010/main" val="302657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Arco 17"/>
          <p:cNvSpPr/>
          <p:nvPr/>
        </p:nvSpPr>
        <p:spPr>
          <a:xfrm>
            <a:off x="6501024" y="4244727"/>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5" name="Arco 14"/>
          <p:cNvSpPr/>
          <p:nvPr/>
        </p:nvSpPr>
        <p:spPr>
          <a:xfrm rot="11452106">
            <a:off x="881887" y="770061"/>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0" name="Retângulo de cantos arredondados 9"/>
          <p:cNvSpPr/>
          <p:nvPr/>
        </p:nvSpPr>
        <p:spPr>
          <a:xfrm>
            <a:off x="4051973" y="504974"/>
            <a:ext cx="4012442" cy="1453561"/>
          </a:xfrm>
          <a:prstGeom prst="roundRect">
            <a:avLst>
              <a:gd name="adj" fmla="val 50000"/>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4800" b="1" dirty="0" smtClean="0">
              <a:solidFill>
                <a:schemeClr val="bg1"/>
              </a:solidFill>
              <a:latin typeface="Tw Cen MT Condensed" panose="020B0606020104020203" pitchFamily="34" charset="0"/>
            </a:endParaRPr>
          </a:p>
          <a:p>
            <a:pPr algn="ctr"/>
            <a:r>
              <a:rPr lang="pt-BR" sz="4800" b="1" dirty="0" smtClean="0">
                <a:solidFill>
                  <a:schemeClr val="bg1"/>
                </a:solidFill>
                <a:latin typeface="Tw Cen MT Condensed" panose="020B0606020104020203" pitchFamily="34" charset="0"/>
              </a:rPr>
              <a:t>GLUCANTIME</a:t>
            </a:r>
            <a:endParaRPr lang="pt-BR" sz="4800" b="1" dirty="0">
              <a:solidFill>
                <a:schemeClr val="bg1"/>
              </a:solidFill>
              <a:latin typeface="Tw Cen MT Condensed" panose="020B0606020104020203" pitchFamily="34" charset="0"/>
            </a:endParaRPr>
          </a:p>
          <a:p>
            <a:pPr algn="ctr"/>
            <a:endParaRPr lang="pt-BR" sz="4800" dirty="0">
              <a:solidFill>
                <a:schemeClr val="bg1"/>
              </a:solidFill>
              <a:latin typeface="Tw Cen MT Condensed" panose="020B0606020104020203" pitchFamily="34" charset="0"/>
            </a:endParaRPr>
          </a:p>
        </p:txBody>
      </p:sp>
      <p:cxnSp>
        <p:nvCxnSpPr>
          <p:cNvPr id="3" name="Conector reto 2"/>
          <p:cNvCxnSpPr/>
          <p:nvPr/>
        </p:nvCxnSpPr>
        <p:spPr>
          <a:xfrm>
            <a:off x="4478693" y="504974"/>
            <a:ext cx="0" cy="14535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tângulo 1"/>
          <p:cNvSpPr/>
          <p:nvPr/>
        </p:nvSpPr>
        <p:spPr>
          <a:xfrm>
            <a:off x="7320239" y="792721"/>
            <a:ext cx="354584" cy="369332"/>
          </a:xfrm>
          <a:prstGeom prst="rect">
            <a:avLst/>
          </a:prstGeom>
        </p:spPr>
        <p:txBody>
          <a:bodyPr wrap="none">
            <a:spAutoFit/>
          </a:bodyPr>
          <a:lstStyle/>
          <a:p>
            <a:pPr algn="ctr"/>
            <a:r>
              <a:rPr lang="pt-BR" b="1" dirty="0">
                <a:solidFill>
                  <a:schemeClr val="bg1"/>
                </a:solidFill>
                <a:latin typeface="Tw Cen MT Condensed" panose="020B0606020104020203" pitchFamily="34" charset="0"/>
              </a:rPr>
              <a:t>®</a:t>
            </a:r>
          </a:p>
        </p:txBody>
      </p:sp>
      <p:sp>
        <p:nvSpPr>
          <p:cNvPr id="20" name="Espaço Reservado para Conteúdo 2"/>
          <p:cNvSpPr txBox="1">
            <a:spLocks/>
          </p:cNvSpPr>
          <p:nvPr/>
        </p:nvSpPr>
        <p:spPr>
          <a:xfrm>
            <a:off x="1981200" y="3208099"/>
            <a:ext cx="8229600" cy="6480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smtClean="0">
                <a:latin typeface="Britannic Bold" panose="020B0903060703020204" pitchFamily="34" charset="0"/>
              </a:rPr>
              <a:t>Does it cause DNA damage? How?</a:t>
            </a:r>
            <a:endParaRPr lang="pt-BR" sz="4400" dirty="0">
              <a:latin typeface="Britannic Bold" panose="020B0903060703020204" pitchFamily="34" charset="0"/>
            </a:endParaRPr>
          </a:p>
        </p:txBody>
      </p:sp>
      <p:sp>
        <p:nvSpPr>
          <p:cNvPr id="22" name="Arco 21"/>
          <p:cNvSpPr/>
          <p:nvPr/>
        </p:nvSpPr>
        <p:spPr>
          <a:xfrm>
            <a:off x="994435" y="1992200"/>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4" name="Arco 23"/>
          <p:cNvSpPr/>
          <p:nvPr/>
        </p:nvSpPr>
        <p:spPr>
          <a:xfrm rot="11093077">
            <a:off x="6382627" y="2857598"/>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6690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2"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2484976"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Methods</a:t>
            </a:r>
            <a:endParaRPr lang="pt-BR" sz="6000" dirty="0" smtClean="0">
              <a:solidFill>
                <a:schemeClr val="accent1">
                  <a:lumMod val="50000"/>
                </a:schemeClr>
              </a:solidFill>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Imagem 16"/>
          <p:cNvPicPr/>
          <p:nvPr/>
        </p:nvPicPr>
        <p:blipFill rotWithShape="1">
          <a:blip r:embed="rId3"/>
          <a:srcRect t="5084" r="72364" b="50900"/>
          <a:stretch/>
        </p:blipFill>
        <p:spPr>
          <a:xfrm>
            <a:off x="518384" y="2253912"/>
            <a:ext cx="1789867" cy="2071688"/>
          </a:xfrm>
          <a:prstGeom prst="rect">
            <a:avLst/>
          </a:prstGeom>
          <a:ln>
            <a:noFill/>
          </a:ln>
        </p:spPr>
      </p:pic>
      <p:pic>
        <p:nvPicPr>
          <p:cNvPr id="9" name="Imagem 16"/>
          <p:cNvPicPr/>
          <p:nvPr/>
        </p:nvPicPr>
        <p:blipFill rotWithShape="1">
          <a:blip r:embed="rId3"/>
          <a:srcRect l="28077" t="6702" r="37509" b="49282"/>
          <a:stretch/>
        </p:blipFill>
        <p:spPr>
          <a:xfrm>
            <a:off x="3224996" y="2449009"/>
            <a:ext cx="2228850" cy="2071688"/>
          </a:xfrm>
          <a:prstGeom prst="rect">
            <a:avLst/>
          </a:prstGeom>
          <a:ln>
            <a:noFill/>
          </a:ln>
        </p:spPr>
      </p:pic>
      <p:pic>
        <p:nvPicPr>
          <p:cNvPr id="10" name="Imagem 16"/>
          <p:cNvPicPr/>
          <p:nvPr/>
        </p:nvPicPr>
        <p:blipFill rotWithShape="1">
          <a:blip r:embed="rId3"/>
          <a:srcRect l="7717" t="55197" r="52355" b="-427"/>
          <a:stretch/>
        </p:blipFill>
        <p:spPr>
          <a:xfrm>
            <a:off x="9282712" y="2466027"/>
            <a:ext cx="2586038" cy="2128838"/>
          </a:xfrm>
          <a:prstGeom prst="rect">
            <a:avLst/>
          </a:prstGeom>
          <a:ln>
            <a:noFill/>
          </a:ln>
        </p:spPr>
      </p:pic>
      <p:pic>
        <p:nvPicPr>
          <p:cNvPr id="12" name="Imagem 16"/>
          <p:cNvPicPr/>
          <p:nvPr/>
        </p:nvPicPr>
        <p:blipFill rotWithShape="1">
          <a:blip r:embed="rId3"/>
          <a:srcRect l="52918" t="50270" r="8035" b="3285"/>
          <a:stretch/>
        </p:blipFill>
        <p:spPr>
          <a:xfrm>
            <a:off x="1749757" y="4500037"/>
            <a:ext cx="2528888" cy="2185988"/>
          </a:xfrm>
          <a:prstGeom prst="rect">
            <a:avLst/>
          </a:prstGeom>
          <a:ln>
            <a:noFill/>
          </a:ln>
        </p:spPr>
      </p:pic>
      <p:pic>
        <p:nvPicPr>
          <p:cNvPr id="13" name="Imagem 16"/>
          <p:cNvPicPr/>
          <p:nvPr/>
        </p:nvPicPr>
        <p:blipFill rotWithShape="1">
          <a:blip r:embed="rId3"/>
          <a:srcRect l="61902" t="1338" b="47663"/>
          <a:stretch/>
        </p:blipFill>
        <p:spPr>
          <a:xfrm>
            <a:off x="6108502" y="2194565"/>
            <a:ext cx="2467456" cy="2400300"/>
          </a:xfrm>
          <a:prstGeom prst="rect">
            <a:avLst/>
          </a:prstGeom>
          <a:ln>
            <a:noFill/>
          </a:ln>
        </p:spPr>
      </p:pic>
      <p:sp>
        <p:nvSpPr>
          <p:cNvPr id="2" name="Retângulo 1"/>
          <p:cNvSpPr/>
          <p:nvPr/>
        </p:nvSpPr>
        <p:spPr>
          <a:xfrm>
            <a:off x="3553227" y="1117617"/>
            <a:ext cx="7346389" cy="1200329"/>
          </a:xfrm>
          <a:prstGeom prst="rect">
            <a:avLst/>
          </a:prstGeom>
        </p:spPr>
        <p:txBody>
          <a:bodyPr wrap="square">
            <a:spAutoFit/>
          </a:bodyPr>
          <a:lstStyle/>
          <a:p>
            <a:r>
              <a:rPr lang="pt-BR" sz="2400" dirty="0" err="1">
                <a:solidFill>
                  <a:schemeClr val="tx2">
                    <a:lumMod val="75000"/>
                  </a:schemeClr>
                </a:solidFill>
                <a:latin typeface="Tw Cen MT Condensed" panose="020B0606020104020203" pitchFamily="34" charset="0"/>
              </a:rPr>
              <a:t>Comet</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Assay</a:t>
            </a:r>
            <a:r>
              <a:rPr lang="pt-BR" sz="2400" dirty="0">
                <a:solidFill>
                  <a:schemeClr val="tx2">
                    <a:lumMod val="75000"/>
                  </a:schemeClr>
                </a:solidFill>
                <a:latin typeface="Tw Cen MT Condensed" panose="020B0606020104020203" pitchFamily="34" charset="0"/>
              </a:rPr>
              <a:t> (Singh et al. 1988; </a:t>
            </a:r>
            <a:r>
              <a:rPr lang="pt-BR" sz="2400" dirty="0" err="1">
                <a:solidFill>
                  <a:schemeClr val="tx2">
                    <a:lumMod val="75000"/>
                  </a:schemeClr>
                </a:solidFill>
                <a:latin typeface="Tw Cen MT Condensed" panose="020B0606020104020203" pitchFamily="34" charset="0"/>
              </a:rPr>
              <a:t>Tice</a:t>
            </a:r>
            <a:r>
              <a:rPr lang="pt-BR" sz="2400" dirty="0">
                <a:solidFill>
                  <a:schemeClr val="tx2">
                    <a:lumMod val="75000"/>
                  </a:schemeClr>
                </a:solidFill>
                <a:latin typeface="Tw Cen MT Condensed" panose="020B0606020104020203" pitchFamily="34" charset="0"/>
              </a:rPr>
              <a:t> et al. 2000)</a:t>
            </a:r>
          </a:p>
          <a:p>
            <a:r>
              <a:rPr lang="pt-BR" sz="2400" dirty="0">
                <a:solidFill>
                  <a:schemeClr val="tx2">
                    <a:lumMod val="75000"/>
                  </a:schemeClr>
                </a:solidFill>
                <a:latin typeface="Tw Cen MT Condensed" panose="020B0606020104020203" pitchFamily="34" charset="0"/>
              </a:rPr>
              <a:t>In vitro (</a:t>
            </a:r>
            <a:r>
              <a:rPr lang="pt-BR" sz="2400" dirty="0" err="1">
                <a:solidFill>
                  <a:schemeClr val="tx2">
                    <a:lumMod val="75000"/>
                  </a:schemeClr>
                </a:solidFill>
                <a:latin typeface="Tw Cen MT Condensed" panose="020B0606020104020203" pitchFamily="34" charset="0"/>
              </a:rPr>
              <a:t>human</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lymphocytes</a:t>
            </a:r>
            <a:r>
              <a:rPr lang="pt-BR" sz="2400" dirty="0">
                <a:solidFill>
                  <a:schemeClr val="tx2">
                    <a:lumMod val="75000"/>
                  </a:schemeClr>
                </a:solidFill>
                <a:latin typeface="Tw Cen MT Condensed" panose="020B0606020104020203" pitchFamily="34" charset="0"/>
              </a:rPr>
              <a:t>)</a:t>
            </a:r>
          </a:p>
          <a:p>
            <a:r>
              <a:rPr lang="pt-BR" sz="2400" dirty="0">
                <a:solidFill>
                  <a:schemeClr val="tx2">
                    <a:lumMod val="75000"/>
                  </a:schemeClr>
                </a:solidFill>
                <a:latin typeface="Tw Cen MT Condensed" panose="020B0606020104020203" pitchFamily="34" charset="0"/>
              </a:rPr>
              <a:t>In vivo (</a:t>
            </a:r>
            <a:r>
              <a:rPr lang="pt-BR" sz="2400" dirty="0" err="1">
                <a:solidFill>
                  <a:schemeClr val="tx2">
                    <a:lumMod val="75000"/>
                  </a:schemeClr>
                </a:solidFill>
                <a:latin typeface="Tw Cen MT Condensed" panose="020B0606020104020203" pitchFamily="34" charset="0"/>
              </a:rPr>
              <a:t>Mice</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leukocytes</a:t>
            </a:r>
            <a:r>
              <a:rPr lang="pt-BR" sz="2400" dirty="0">
                <a:solidFill>
                  <a:schemeClr val="tx2">
                    <a:lumMod val="75000"/>
                  </a:schemeClr>
                </a:solidFill>
                <a:latin typeface="Tw Cen MT Condensed" panose="020B0606020104020203" pitchFamily="34" charset="0"/>
              </a:rPr>
              <a:t>)</a:t>
            </a:r>
          </a:p>
        </p:txBody>
      </p:sp>
      <p:sp>
        <p:nvSpPr>
          <p:cNvPr id="3" name="Retângulo 2"/>
          <p:cNvSpPr/>
          <p:nvPr/>
        </p:nvSpPr>
        <p:spPr>
          <a:xfrm>
            <a:off x="4704998" y="5381459"/>
            <a:ext cx="7220550" cy="1569660"/>
          </a:xfrm>
          <a:prstGeom prst="rect">
            <a:avLst/>
          </a:prstGeom>
        </p:spPr>
        <p:txBody>
          <a:bodyPr wrap="square">
            <a:spAutoFit/>
          </a:bodyPr>
          <a:lstStyle/>
          <a:p>
            <a:pPr algn="just"/>
            <a:r>
              <a:rPr lang="en-US" sz="2400" dirty="0">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Comet Assay - Modified for Detection of Oxidized Bases Using the Repair Endonuclease </a:t>
            </a:r>
            <a:r>
              <a:rPr lang="en-US" sz="2400" dirty="0" err="1">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Fpg</a:t>
            </a:r>
            <a:r>
              <a:rPr lang="en-US" sz="2400" dirty="0">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 (</a:t>
            </a:r>
            <a:r>
              <a:rPr lang="pt-BR" sz="2400" dirty="0" err="1">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formamidopyrimidine</a:t>
            </a:r>
            <a:r>
              <a:rPr lang="pt-BR" sz="2400" dirty="0">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 </a:t>
            </a:r>
            <a:r>
              <a:rPr lang="pt-BR" sz="2400" dirty="0" err="1">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glycosylase</a:t>
            </a:r>
            <a:r>
              <a:rPr lang="pt-BR" sz="2400" dirty="0" smtClean="0">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rPr>
              <a:t>).</a:t>
            </a:r>
            <a:r>
              <a:rPr lang="pt-BR" sz="2400" dirty="0">
                <a:solidFill>
                  <a:schemeClr val="tx2">
                    <a:lumMod val="75000"/>
                  </a:schemeClr>
                </a:solidFill>
                <a:latin typeface="Tw Cen MT Condensed" panose="020B0606020104020203" pitchFamily="34" charset="0"/>
              </a:rPr>
              <a:t> </a:t>
            </a:r>
            <a:endParaRPr lang="pt-BR" sz="2400" dirty="0" smtClean="0">
              <a:solidFill>
                <a:schemeClr val="tx2">
                  <a:lumMod val="75000"/>
                </a:schemeClr>
              </a:solidFill>
              <a:latin typeface="Tw Cen MT Condensed" panose="020B0606020104020203" pitchFamily="34" charset="0"/>
            </a:endParaRPr>
          </a:p>
          <a:p>
            <a:pPr algn="just"/>
            <a:r>
              <a:rPr lang="pt-BR" sz="2400" dirty="0" smtClean="0">
                <a:solidFill>
                  <a:schemeClr val="tx2">
                    <a:lumMod val="75000"/>
                  </a:schemeClr>
                </a:solidFill>
                <a:latin typeface="Tw Cen MT Condensed" panose="020B0606020104020203" pitchFamily="34" charset="0"/>
              </a:rPr>
              <a:t>kit </a:t>
            </a:r>
            <a:r>
              <a:rPr lang="pt-BR" sz="2400" dirty="0">
                <a:solidFill>
                  <a:schemeClr val="tx2">
                    <a:lumMod val="75000"/>
                  </a:schemeClr>
                </a:solidFill>
                <a:latin typeface="Tw Cen MT Condensed" panose="020B0606020104020203" pitchFamily="34" charset="0"/>
              </a:rPr>
              <a:t>FPG FLARE</a:t>
            </a:r>
            <a:r>
              <a:rPr lang="pt-BR" sz="2400" baseline="30000" dirty="0">
                <a:solidFill>
                  <a:schemeClr val="tx2">
                    <a:lumMod val="75000"/>
                  </a:schemeClr>
                </a:solidFill>
                <a:latin typeface="Tw Cen MT Condensed" panose="020B0606020104020203" pitchFamily="34" charset="0"/>
              </a:rPr>
              <a:t>TM</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Trevigen</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Gaiythersburg</a:t>
            </a:r>
            <a:r>
              <a:rPr lang="pt-BR" sz="2400" dirty="0">
                <a:solidFill>
                  <a:schemeClr val="tx2">
                    <a:lumMod val="75000"/>
                  </a:schemeClr>
                </a:solidFill>
                <a:latin typeface="Tw Cen MT Condensed" panose="020B0606020104020203" pitchFamily="34" charset="0"/>
              </a:rPr>
              <a:t>, MD) </a:t>
            </a:r>
            <a:r>
              <a:rPr lang="pt-BR" sz="2400" dirty="0" err="1" smtClean="0">
                <a:solidFill>
                  <a:schemeClr val="tx2">
                    <a:lumMod val="75000"/>
                  </a:schemeClr>
                </a:solidFill>
                <a:latin typeface="Tw Cen MT Condensed" panose="020B0606020104020203" pitchFamily="34" charset="0"/>
              </a:rPr>
              <a:t>Gajski</a:t>
            </a:r>
            <a:r>
              <a:rPr lang="pt-BR" sz="2400" dirty="0" smtClean="0">
                <a:solidFill>
                  <a:schemeClr val="tx2">
                    <a:lumMod val="75000"/>
                  </a:schemeClr>
                </a:solidFill>
                <a:latin typeface="Tw Cen MT Condensed" panose="020B0606020104020203" pitchFamily="34" charset="0"/>
              </a:rPr>
              <a:t> </a:t>
            </a:r>
            <a:r>
              <a:rPr lang="pt-BR" sz="2400" dirty="0">
                <a:solidFill>
                  <a:schemeClr val="tx2">
                    <a:lumMod val="75000"/>
                  </a:schemeClr>
                </a:solidFill>
                <a:latin typeface="Tw Cen MT Condensed" panose="020B0606020104020203" pitchFamily="34" charset="0"/>
              </a:rPr>
              <a:t>et al (2012).</a:t>
            </a:r>
          </a:p>
          <a:p>
            <a:pPr algn="just"/>
            <a:endParaRPr lang="pt-BR" sz="2400" dirty="0">
              <a:ln w="0"/>
              <a:solidFill>
                <a:schemeClr val="tx2">
                  <a:lumMod val="75000"/>
                </a:schemeClr>
              </a:solidFill>
              <a:latin typeface="Tw Cen MT Condensed" panose="020B0606020104020203" pitchFamily="34" charset="0"/>
              <a:ea typeface="Adobe Myungjo Std M" panose="02020600000000000000" pitchFamily="18" charset="-128"/>
              <a:cs typeface="Adobe Gurmukhi" panose="01010101010101010101" pitchFamily="50" charset="0"/>
            </a:endParaRPr>
          </a:p>
        </p:txBody>
      </p:sp>
      <p:sp>
        <p:nvSpPr>
          <p:cNvPr id="14" name="CaixaDeTexto 13"/>
          <p:cNvSpPr txBox="1"/>
          <p:nvPr/>
        </p:nvSpPr>
        <p:spPr>
          <a:xfrm>
            <a:off x="240172" y="1223495"/>
            <a:ext cx="2774029" cy="830997"/>
          </a:xfrm>
          <a:prstGeom prst="rect">
            <a:avLst/>
          </a:prstGeom>
          <a:noFill/>
        </p:spPr>
        <p:txBody>
          <a:bodyPr wrap="none" rtlCol="0">
            <a:spAutoFit/>
          </a:bodyPr>
          <a:lstStyle/>
          <a:p>
            <a:r>
              <a:rPr lang="en-US" sz="4800" dirty="0" smtClean="0">
                <a:solidFill>
                  <a:schemeClr val="tx2">
                    <a:lumMod val="60000"/>
                    <a:lumOff val="40000"/>
                  </a:schemeClr>
                </a:solidFill>
                <a:latin typeface="Tw Cen MT Condensed" panose="020B0606020104020203" pitchFamily="34" charset="0"/>
              </a:rPr>
              <a:t>GENOTOXICITY</a:t>
            </a:r>
            <a:endParaRPr lang="pt-BR" sz="4800" dirty="0">
              <a:solidFill>
                <a:schemeClr val="tx2">
                  <a:lumMod val="60000"/>
                  <a:lumOff val="40000"/>
                </a:schemeClr>
              </a:solidFill>
              <a:latin typeface="Tw Cen MT Condensed" panose="020B0606020104020203" pitchFamily="34" charset="0"/>
            </a:endParaRPr>
          </a:p>
        </p:txBody>
      </p:sp>
    </p:spTree>
    <p:extLst>
      <p:ext uri="{BB962C8B-B14F-4D97-AF65-F5344CB8AC3E}">
        <p14:creationId xmlns:p14="http://schemas.microsoft.com/office/powerpoint/2010/main" val="89135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2484976"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Methods</a:t>
            </a:r>
            <a:endParaRPr lang="pt-BR" sz="6000" dirty="0" smtClean="0">
              <a:solidFill>
                <a:schemeClr val="accent1">
                  <a:lumMod val="50000"/>
                </a:schemeClr>
              </a:solidFill>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CustomShape 2"/>
          <p:cNvSpPr/>
          <p:nvPr/>
        </p:nvSpPr>
        <p:spPr>
          <a:xfrm>
            <a:off x="922686" y="2855101"/>
            <a:ext cx="1426027" cy="1395151"/>
          </a:xfrm>
          <a:prstGeom prst="roundRect">
            <a:avLst>
              <a:gd name="adj" fmla="val 0"/>
            </a:avLst>
          </a:prstGeom>
          <a: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a:blipFill>
          <a:ln w="25560">
            <a:solidFill>
              <a:schemeClr val="bg1"/>
            </a:solidFill>
            <a:round/>
          </a:ln>
        </p:spPr>
      </p:sp>
      <p:sp>
        <p:nvSpPr>
          <p:cNvPr id="9" name="CustomShape 3"/>
          <p:cNvSpPr/>
          <p:nvPr/>
        </p:nvSpPr>
        <p:spPr>
          <a:xfrm>
            <a:off x="2573397" y="2852012"/>
            <a:ext cx="1454853" cy="1395151"/>
          </a:xfrm>
          <a:prstGeom prst="roundRect">
            <a:avLst>
              <a:gd name="adj" fmla="val 0"/>
            </a:avLst>
          </a:prstGeom>
          <a:blipFill>
            <a:blip r:embed="rId5"/>
            <a:stretch>
              <a:fillRect/>
            </a:stretch>
          </a:blipFill>
          <a:ln w="25560">
            <a:solidFill>
              <a:srgbClr val="FFFFFF"/>
            </a:solidFill>
            <a:round/>
          </a:ln>
        </p:spPr>
      </p:sp>
      <p:sp>
        <p:nvSpPr>
          <p:cNvPr id="10" name="CustomShape 4"/>
          <p:cNvSpPr/>
          <p:nvPr/>
        </p:nvSpPr>
        <p:spPr>
          <a:xfrm>
            <a:off x="4200152" y="2852012"/>
            <a:ext cx="1454853" cy="1360923"/>
          </a:xfrm>
          <a:prstGeom prst="roundRect">
            <a:avLst>
              <a:gd name="adj" fmla="val 0"/>
            </a:avLst>
          </a:prstGeom>
          <a:blipFill>
            <a:blip r:embed="rId6"/>
            <a:stretch>
              <a:fillRect/>
            </a:stretch>
          </a:blipFill>
          <a:ln w="25560">
            <a:solidFill>
              <a:srgbClr val="FFFFFF"/>
            </a:solidFill>
            <a:round/>
          </a:ln>
        </p:spPr>
      </p:sp>
      <p:sp>
        <p:nvSpPr>
          <p:cNvPr id="12" name="CustomShape 5"/>
          <p:cNvSpPr/>
          <p:nvPr/>
        </p:nvSpPr>
        <p:spPr>
          <a:xfrm>
            <a:off x="922686" y="4481592"/>
            <a:ext cx="1464066" cy="1395151"/>
          </a:xfrm>
          <a:prstGeom prst="roundRect">
            <a:avLst>
              <a:gd name="adj" fmla="val 0"/>
            </a:avLst>
          </a:prstGeom>
          <a:blipFill>
            <a:blip r:embed="rId7"/>
            <a:stretch>
              <a:fillRect/>
            </a:stretch>
          </a:blipFill>
          <a:ln w="25560">
            <a:solidFill>
              <a:srgbClr val="FFFFFF"/>
            </a:solidFill>
            <a:round/>
          </a:ln>
        </p:spPr>
      </p:sp>
      <p:sp>
        <p:nvSpPr>
          <p:cNvPr id="13" name="CustomShape 6"/>
          <p:cNvSpPr/>
          <p:nvPr/>
        </p:nvSpPr>
        <p:spPr>
          <a:xfrm>
            <a:off x="2628028" y="4481592"/>
            <a:ext cx="1454852" cy="1372210"/>
          </a:xfrm>
          <a:prstGeom prst="roundRect">
            <a:avLst>
              <a:gd name="adj" fmla="val 0"/>
            </a:avLst>
          </a:prstGeom>
          <a:blipFill>
            <a:blip r:embed="rId8"/>
            <a:stretch>
              <a:fillRect/>
            </a:stretch>
          </a:blipFill>
          <a:ln w="25560">
            <a:solidFill>
              <a:srgbClr val="FFFFFF"/>
            </a:solidFill>
            <a:round/>
          </a:ln>
        </p:spPr>
      </p:sp>
      <p:pic>
        <p:nvPicPr>
          <p:cNvPr id="14" name="Picture 2"/>
          <p:cNvPicPr/>
          <p:nvPr/>
        </p:nvPicPr>
        <p:blipFill>
          <a:blip r:embed="rId9"/>
          <a:stretch>
            <a:fillRect/>
          </a:stretch>
        </p:blipFill>
        <p:spPr>
          <a:xfrm>
            <a:off x="4248034" y="4481592"/>
            <a:ext cx="1430081" cy="1343502"/>
          </a:xfrm>
          <a:prstGeom prst="rect">
            <a:avLst/>
          </a:prstGeom>
          <a:ln w="38160">
            <a:solidFill>
              <a:srgbClr val="376092"/>
            </a:solidFill>
            <a:miter/>
          </a:ln>
        </p:spPr>
      </p:pic>
      <p:sp>
        <p:nvSpPr>
          <p:cNvPr id="15" name="CustomShape 7"/>
          <p:cNvSpPr/>
          <p:nvPr/>
        </p:nvSpPr>
        <p:spPr>
          <a:xfrm>
            <a:off x="1409924" y="2094367"/>
            <a:ext cx="5676220" cy="639000"/>
          </a:xfrm>
          <a:prstGeom prst="rect">
            <a:avLst/>
          </a:prstGeom>
          <a:noFill/>
          <a:ln>
            <a:noFill/>
          </a:ln>
        </p:spPr>
        <p:txBody>
          <a:bodyPr wrap="none" lIns="90000" tIns="45000" rIns="90000" bIns="45000"/>
          <a:lstStyle/>
          <a:p>
            <a:pPr>
              <a:lnSpc>
                <a:spcPct val="100000"/>
              </a:lnSpc>
            </a:pPr>
            <a:r>
              <a:rPr lang="pt-BR" sz="2400" i="1" dirty="0">
                <a:solidFill>
                  <a:schemeClr val="tx2">
                    <a:lumMod val="75000"/>
                  </a:schemeClr>
                </a:solidFill>
                <a:latin typeface="Tw Cen MT Condensed" panose="020B0606020104020203" pitchFamily="34" charset="0"/>
              </a:rPr>
              <a:t>In vivo </a:t>
            </a:r>
            <a:r>
              <a:rPr lang="pt-BR" sz="2400" dirty="0" err="1">
                <a:solidFill>
                  <a:schemeClr val="tx2">
                    <a:lumMod val="75000"/>
                  </a:schemeClr>
                </a:solidFill>
                <a:latin typeface="Tw Cen MT Condensed" panose="020B0606020104020203" pitchFamily="34" charset="0"/>
              </a:rPr>
              <a:t>Micronucleus</a:t>
            </a:r>
            <a:r>
              <a:rPr lang="pt-BR" sz="2400" dirty="0">
                <a:solidFill>
                  <a:schemeClr val="tx2">
                    <a:lumMod val="75000"/>
                  </a:schemeClr>
                </a:solidFill>
                <a:latin typeface="Tw Cen MT Condensed" panose="020B0606020104020203" pitchFamily="34" charset="0"/>
              </a:rPr>
              <a:t> Test (</a:t>
            </a:r>
            <a:r>
              <a:rPr lang="pt-BR" sz="2400" dirty="0" err="1">
                <a:solidFill>
                  <a:schemeClr val="tx2">
                    <a:lumMod val="75000"/>
                  </a:schemeClr>
                </a:solidFill>
                <a:latin typeface="Tw Cen MT Condensed" panose="020B0606020104020203" pitchFamily="34" charset="0"/>
              </a:rPr>
              <a:t>Mice</a:t>
            </a:r>
            <a:r>
              <a:rPr lang="pt-BR" sz="2400" dirty="0">
                <a:solidFill>
                  <a:schemeClr val="tx2">
                    <a:lumMod val="75000"/>
                  </a:schemeClr>
                </a:solidFill>
                <a:latin typeface="Tw Cen MT Condensed" panose="020B0606020104020203" pitchFamily="34" charset="0"/>
              </a:rPr>
              <a:t> </a:t>
            </a:r>
            <a:r>
              <a:rPr lang="pt-BR" sz="2400" dirty="0" err="1" smtClean="0">
                <a:solidFill>
                  <a:schemeClr val="tx2">
                    <a:lumMod val="75000"/>
                  </a:schemeClr>
                </a:solidFill>
                <a:latin typeface="Tw Cen MT Condensed" panose="020B0606020104020203" pitchFamily="34" charset="0"/>
              </a:rPr>
              <a:t>erythrocytes</a:t>
            </a:r>
            <a:r>
              <a:rPr lang="pt-BR" sz="2400" dirty="0">
                <a:solidFill>
                  <a:schemeClr val="tx2">
                    <a:lumMod val="75000"/>
                  </a:schemeClr>
                </a:solidFill>
                <a:latin typeface="Tw Cen MT Condensed" panose="020B0606020104020203" pitchFamily="34" charset="0"/>
              </a:rPr>
              <a:t>)</a:t>
            </a:r>
            <a:endParaRPr sz="2400" dirty="0">
              <a:solidFill>
                <a:schemeClr val="tx2">
                  <a:lumMod val="75000"/>
                </a:schemeClr>
              </a:solidFill>
              <a:latin typeface="Tw Cen MT Condensed" panose="020B0606020104020203" pitchFamily="34" charset="0"/>
            </a:endParaRPr>
          </a:p>
        </p:txBody>
      </p:sp>
      <p:grpSp>
        <p:nvGrpSpPr>
          <p:cNvPr id="21" name="Group 196"/>
          <p:cNvGrpSpPr>
            <a:grpSpLocks/>
          </p:cNvGrpSpPr>
          <p:nvPr/>
        </p:nvGrpSpPr>
        <p:grpSpPr bwMode="auto">
          <a:xfrm>
            <a:off x="7187413" y="3464695"/>
            <a:ext cx="4425819" cy="2022600"/>
            <a:chOff x="2215" y="1189"/>
            <a:chExt cx="3622" cy="2268"/>
          </a:xfrm>
        </p:grpSpPr>
        <p:sp>
          <p:nvSpPr>
            <p:cNvPr id="22" name="Rectangle 193" descr="Image2"/>
            <p:cNvSpPr>
              <a:spLocks noChangeArrowheads="1"/>
            </p:cNvSpPr>
            <p:nvPr/>
          </p:nvSpPr>
          <p:spPr bwMode="auto">
            <a:xfrm>
              <a:off x="2215" y="1189"/>
              <a:ext cx="1156" cy="2268"/>
            </a:xfrm>
            <a:prstGeom prst="rect">
              <a:avLst/>
            </a:prstGeom>
            <a:blipFill dpi="0" rotWithShape="1">
              <a:blip r:embed="rId10"/>
              <a:srcRect/>
              <a:stretch>
                <a:fillRect/>
              </a:stretch>
            </a:blipFill>
            <a:ln w="12700">
              <a:solidFill>
                <a:srgbClr val="969696"/>
              </a:solidFill>
              <a:miter lim="800000"/>
              <a:headEnd/>
              <a:tailEnd/>
            </a:ln>
          </p:spPr>
          <p:txBody>
            <a:bodyPr/>
            <a:lstStyle/>
            <a:p>
              <a:endParaRPr lang="pt-BR"/>
            </a:p>
          </p:txBody>
        </p:sp>
        <p:sp>
          <p:nvSpPr>
            <p:cNvPr id="23" name="Rectangle 194" descr="Image1"/>
            <p:cNvSpPr>
              <a:spLocks noChangeArrowheads="1"/>
            </p:cNvSpPr>
            <p:nvPr/>
          </p:nvSpPr>
          <p:spPr bwMode="auto">
            <a:xfrm>
              <a:off x="3367" y="1189"/>
              <a:ext cx="1156" cy="2268"/>
            </a:xfrm>
            <a:prstGeom prst="rect">
              <a:avLst/>
            </a:prstGeom>
            <a:blipFill dpi="0" rotWithShape="1">
              <a:blip r:embed="rId11"/>
              <a:srcRect/>
              <a:stretch>
                <a:fillRect/>
              </a:stretch>
            </a:blipFill>
            <a:ln w="12700">
              <a:solidFill>
                <a:srgbClr val="969696"/>
              </a:solidFill>
              <a:miter lim="800000"/>
              <a:headEnd/>
              <a:tailEnd/>
            </a:ln>
          </p:spPr>
          <p:txBody>
            <a:bodyPr/>
            <a:lstStyle/>
            <a:p>
              <a:endParaRPr lang="pt-BR"/>
            </a:p>
          </p:txBody>
        </p:sp>
        <p:sp>
          <p:nvSpPr>
            <p:cNvPr id="24" name="Rectangle 195" descr="Multichannel(15)"/>
            <p:cNvSpPr>
              <a:spLocks noChangeArrowheads="1"/>
            </p:cNvSpPr>
            <p:nvPr/>
          </p:nvSpPr>
          <p:spPr bwMode="auto">
            <a:xfrm>
              <a:off x="4519" y="1189"/>
              <a:ext cx="1318" cy="2268"/>
            </a:xfrm>
            <a:prstGeom prst="rect">
              <a:avLst/>
            </a:prstGeom>
            <a:blipFill dpi="0" rotWithShape="1">
              <a:blip r:embed="rId12"/>
              <a:srcRect/>
              <a:stretch>
                <a:fillRect/>
              </a:stretch>
            </a:blipFill>
            <a:ln w="28575">
              <a:solidFill>
                <a:srgbClr val="969696"/>
              </a:solidFill>
              <a:miter lim="800000"/>
              <a:headEnd/>
              <a:tailEnd/>
            </a:ln>
          </p:spPr>
          <p:txBody>
            <a:bodyPr/>
            <a:lstStyle/>
            <a:p>
              <a:endParaRPr lang="pt-BR"/>
            </a:p>
          </p:txBody>
        </p:sp>
      </p:grpSp>
      <p:sp>
        <p:nvSpPr>
          <p:cNvPr id="25" name="CaixaDeTexto 24"/>
          <p:cNvSpPr txBox="1"/>
          <p:nvPr/>
        </p:nvSpPr>
        <p:spPr>
          <a:xfrm>
            <a:off x="7639328" y="2317868"/>
            <a:ext cx="3521990" cy="830997"/>
          </a:xfrm>
          <a:prstGeom prst="rect">
            <a:avLst/>
          </a:prstGeom>
          <a:noFill/>
        </p:spPr>
        <p:txBody>
          <a:bodyPr wrap="none" rtlCol="0">
            <a:spAutoFit/>
          </a:bodyPr>
          <a:lstStyle/>
          <a:p>
            <a:pPr algn="ctr"/>
            <a:r>
              <a:rPr lang="pt-BR" sz="2400" dirty="0" err="1">
                <a:solidFill>
                  <a:schemeClr val="tx2">
                    <a:lumMod val="75000"/>
                  </a:schemeClr>
                </a:solidFill>
                <a:latin typeface="Tw Cen MT Condensed" panose="020B0606020104020203" pitchFamily="34" charset="0"/>
              </a:rPr>
              <a:t>Apoptosis</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Assay</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Human</a:t>
            </a:r>
            <a:r>
              <a:rPr lang="pt-BR" sz="2400" dirty="0">
                <a:solidFill>
                  <a:schemeClr val="tx2">
                    <a:lumMod val="75000"/>
                  </a:schemeClr>
                </a:solidFill>
                <a:latin typeface="Tw Cen MT Condensed" panose="020B0606020104020203" pitchFamily="34" charset="0"/>
              </a:rPr>
              <a:t> </a:t>
            </a:r>
            <a:r>
              <a:rPr lang="pt-BR" sz="2400" dirty="0" err="1">
                <a:solidFill>
                  <a:schemeClr val="tx2">
                    <a:lumMod val="75000"/>
                  </a:schemeClr>
                </a:solidFill>
                <a:latin typeface="Tw Cen MT Condensed" panose="020B0606020104020203" pitchFamily="34" charset="0"/>
              </a:rPr>
              <a:t>leukocytes</a:t>
            </a:r>
            <a:r>
              <a:rPr lang="pt-BR" sz="2400" dirty="0">
                <a:solidFill>
                  <a:schemeClr val="tx2">
                    <a:lumMod val="75000"/>
                  </a:schemeClr>
                </a:solidFill>
                <a:latin typeface="Tw Cen MT Condensed" panose="020B0606020104020203" pitchFamily="34" charset="0"/>
              </a:rPr>
              <a:t>)</a:t>
            </a:r>
          </a:p>
          <a:p>
            <a:pPr algn="ctr"/>
            <a:r>
              <a:rPr lang="pt-BR" sz="2400" dirty="0">
                <a:solidFill>
                  <a:schemeClr val="tx2">
                    <a:lumMod val="75000"/>
                  </a:schemeClr>
                </a:solidFill>
                <a:latin typeface="Tw Cen MT Condensed" panose="020B0606020104020203" pitchFamily="34" charset="0"/>
              </a:rPr>
              <a:t>(</a:t>
            </a:r>
            <a:r>
              <a:rPr lang="pt-BR" sz="2400" dirty="0" err="1">
                <a:solidFill>
                  <a:schemeClr val="tx2">
                    <a:lumMod val="75000"/>
                  </a:schemeClr>
                </a:solidFill>
                <a:latin typeface="Tw Cen MT Condensed" panose="020B0606020104020203" pitchFamily="34" charset="0"/>
              </a:rPr>
              <a:t>Dive</a:t>
            </a:r>
            <a:r>
              <a:rPr lang="pt-BR" sz="2400" dirty="0">
                <a:solidFill>
                  <a:schemeClr val="tx2">
                    <a:lumMod val="75000"/>
                  </a:schemeClr>
                </a:solidFill>
                <a:latin typeface="Tw Cen MT Condensed" panose="020B0606020104020203" pitchFamily="34" charset="0"/>
              </a:rPr>
              <a:t> et al. 1992)</a:t>
            </a:r>
          </a:p>
        </p:txBody>
      </p:sp>
      <p:sp>
        <p:nvSpPr>
          <p:cNvPr id="20" name="CaixaDeTexto 19"/>
          <p:cNvSpPr txBox="1"/>
          <p:nvPr/>
        </p:nvSpPr>
        <p:spPr>
          <a:xfrm>
            <a:off x="1891879" y="1173846"/>
            <a:ext cx="2817887" cy="830997"/>
          </a:xfrm>
          <a:prstGeom prst="rect">
            <a:avLst/>
          </a:prstGeom>
          <a:noFill/>
        </p:spPr>
        <p:txBody>
          <a:bodyPr wrap="none" rtlCol="0">
            <a:spAutoFit/>
          </a:bodyPr>
          <a:lstStyle/>
          <a:p>
            <a:r>
              <a:rPr lang="en-US" sz="4800" dirty="0" smtClean="0">
                <a:solidFill>
                  <a:schemeClr val="tx2">
                    <a:lumMod val="60000"/>
                    <a:lumOff val="40000"/>
                  </a:schemeClr>
                </a:solidFill>
                <a:latin typeface="Tw Cen MT Condensed" panose="020B0606020104020203" pitchFamily="34" charset="0"/>
              </a:rPr>
              <a:t>MUTAGENICITY</a:t>
            </a:r>
            <a:endParaRPr lang="pt-BR" sz="4800" dirty="0">
              <a:solidFill>
                <a:schemeClr val="tx2">
                  <a:lumMod val="60000"/>
                  <a:lumOff val="40000"/>
                </a:schemeClr>
              </a:solidFill>
              <a:latin typeface="Tw Cen MT Condensed" panose="020B0606020104020203" pitchFamily="34" charset="0"/>
            </a:endParaRPr>
          </a:p>
        </p:txBody>
      </p:sp>
      <p:sp>
        <p:nvSpPr>
          <p:cNvPr id="26" name="CaixaDeTexto 25"/>
          <p:cNvSpPr txBox="1"/>
          <p:nvPr/>
        </p:nvSpPr>
        <p:spPr>
          <a:xfrm>
            <a:off x="8270943" y="1239785"/>
            <a:ext cx="2258760" cy="830997"/>
          </a:xfrm>
          <a:prstGeom prst="rect">
            <a:avLst/>
          </a:prstGeom>
          <a:noFill/>
        </p:spPr>
        <p:txBody>
          <a:bodyPr wrap="none" rtlCol="0">
            <a:spAutoFit/>
          </a:bodyPr>
          <a:lstStyle/>
          <a:p>
            <a:r>
              <a:rPr lang="en-US" sz="4800" dirty="0" smtClean="0">
                <a:solidFill>
                  <a:schemeClr val="tx2">
                    <a:lumMod val="60000"/>
                    <a:lumOff val="40000"/>
                  </a:schemeClr>
                </a:solidFill>
                <a:latin typeface="Tw Cen MT Condensed" panose="020B0606020104020203" pitchFamily="34" charset="0"/>
              </a:rPr>
              <a:t>CELL DEATH</a:t>
            </a:r>
            <a:endParaRPr lang="pt-BR" sz="4800" dirty="0">
              <a:solidFill>
                <a:schemeClr val="tx2">
                  <a:lumMod val="60000"/>
                  <a:lumOff val="40000"/>
                </a:schemeClr>
              </a:solidFill>
              <a:latin typeface="Tw Cen MT Condensed" panose="020B0606020104020203" pitchFamily="34" charset="0"/>
            </a:endParaRPr>
          </a:p>
        </p:txBody>
      </p:sp>
    </p:spTree>
    <p:extLst>
      <p:ext uri="{BB962C8B-B14F-4D97-AF65-F5344CB8AC3E}">
        <p14:creationId xmlns:p14="http://schemas.microsoft.com/office/powerpoint/2010/main" val="1376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2127185" cy="1015663"/>
          </a:xfrm>
          <a:prstGeom prst="rect">
            <a:avLst/>
          </a:prstGeom>
          <a:noFill/>
        </p:spPr>
        <p:txBody>
          <a:bodyPr wrap="none" rtlCol="0">
            <a:spAutoFit/>
          </a:bodyPr>
          <a:lstStyle/>
          <a:p>
            <a:r>
              <a:rPr lang="en-US" sz="6000" b="1" dirty="0" smtClean="0">
                <a:solidFill>
                  <a:schemeClr val="accent1">
                    <a:lumMod val="50000"/>
                  </a:schemeClr>
                </a:solidFill>
                <a:latin typeface="Tw Cen MT Condensed" panose="020B0606020104020203" pitchFamily="34" charset="0"/>
              </a:rPr>
              <a:t>Results</a:t>
            </a:r>
            <a:endParaRPr lang="pt-BR" sz="6000" dirty="0" smtClean="0">
              <a:solidFill>
                <a:schemeClr val="accent1">
                  <a:lumMod val="50000"/>
                </a:schemeClr>
              </a:solidFill>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cstate="print"/>
          <a:srcRect/>
          <a:stretch>
            <a:fillRect/>
          </a:stretch>
        </p:blipFill>
        <p:spPr bwMode="auto">
          <a:xfrm>
            <a:off x="597843" y="1649536"/>
            <a:ext cx="10845980" cy="4130204"/>
          </a:xfrm>
          <a:prstGeom prst="rect">
            <a:avLst/>
          </a:prstGeom>
          <a:noFill/>
          <a:ln w="9525">
            <a:noFill/>
            <a:miter lim="800000"/>
            <a:headEnd/>
            <a:tailEnd/>
          </a:ln>
        </p:spPr>
      </p:pic>
    </p:spTree>
    <p:extLst>
      <p:ext uri="{BB962C8B-B14F-4D97-AF65-F5344CB8AC3E}">
        <p14:creationId xmlns:p14="http://schemas.microsoft.com/office/powerpoint/2010/main" val="31219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3872" y="1151105"/>
            <a:ext cx="5636273" cy="10391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cxnSp>
        <p:nvCxnSpPr>
          <p:cNvPr id="16" name="Conector reto 15"/>
          <p:cNvCxnSpPr/>
          <p:nvPr/>
        </p:nvCxnSpPr>
        <p:spPr>
          <a:xfrm>
            <a:off x="6067430" y="434517"/>
            <a:ext cx="0" cy="604142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Shape 1"/>
          <p:cNvSpPr txBox="1"/>
          <p:nvPr/>
        </p:nvSpPr>
        <p:spPr>
          <a:xfrm>
            <a:off x="226702" y="1122360"/>
            <a:ext cx="5347738" cy="1142640"/>
          </a:xfrm>
          <a:prstGeom prst="rect">
            <a:avLst/>
          </a:prstGeom>
        </p:spPr>
        <p:txBody>
          <a:bodyPr anchor="ctr"/>
          <a:lstStyle/>
          <a:p>
            <a:pPr algn="ctr">
              <a:lnSpc>
                <a:spcPct val="100000"/>
              </a:lnSpc>
            </a:pPr>
            <a:r>
              <a:rPr lang="pt-BR" sz="2800" dirty="0">
                <a:solidFill>
                  <a:srgbClr val="000000"/>
                </a:solidFill>
                <a:latin typeface="Aharoni"/>
              </a:rPr>
              <a:t>
</a:t>
            </a:r>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does </a:t>
            </a:r>
            <a:r>
              <a:rPr lang="pt-BR" sz="3200" b="1" u="sng" dirty="0" err="1">
                <a:solidFill>
                  <a:schemeClr val="accent1">
                    <a:lumMod val="50000"/>
                  </a:schemeClr>
                </a:solidFill>
                <a:latin typeface="Tw Cen MT Condensed" panose="020B0606020104020203" pitchFamily="34" charset="0"/>
              </a:rPr>
              <a:t>not</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induce</a:t>
            </a:r>
            <a:r>
              <a:rPr lang="pt-BR" sz="3200" b="1" u="sng" dirty="0">
                <a:solidFill>
                  <a:schemeClr val="accent1">
                    <a:lumMod val="50000"/>
                  </a:schemeClr>
                </a:solidFill>
                <a:latin typeface="Tw Cen MT Condensed" panose="020B0606020104020203" pitchFamily="34" charset="0"/>
              </a:rPr>
              <a:t> </a:t>
            </a:r>
            <a:r>
              <a:rPr lang="pt-BR" sz="3200" b="1" dirty="0">
                <a:solidFill>
                  <a:schemeClr val="accent1">
                    <a:lumMod val="50000"/>
                  </a:schemeClr>
                </a:solidFill>
                <a:latin typeface="Tw Cen MT Condensed" panose="020B0606020104020203" pitchFamily="34" charset="0"/>
              </a:rPr>
              <a:t>DNA </a:t>
            </a:r>
            <a:r>
              <a:rPr lang="pt-BR" sz="3200" b="1" dirty="0" err="1">
                <a:solidFill>
                  <a:schemeClr val="accent1">
                    <a:lumMod val="50000"/>
                  </a:schemeClr>
                </a:solidFill>
                <a:latin typeface="Tw Cen MT Condensed" panose="020B0606020104020203" pitchFamily="34" charset="0"/>
              </a:rPr>
              <a:t>damage</a:t>
            </a:r>
            <a:r>
              <a:rPr lang="pt-BR" sz="3200" b="1"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vitro</a:t>
            </a:r>
            <a:r>
              <a:rPr lang="pt-BR" sz="2800" i="1" dirty="0">
                <a:solidFill>
                  <a:srgbClr val="000000"/>
                </a:solidFill>
                <a:latin typeface="Aharoni"/>
              </a:rPr>
              <a:t>
</a:t>
            </a:r>
            <a:endParaRPr dirty="0"/>
          </a:p>
        </p:txBody>
      </p:sp>
      <p:pic>
        <p:nvPicPr>
          <p:cNvPr id="13" name="Picture 3"/>
          <p:cNvPicPr/>
          <p:nvPr/>
        </p:nvPicPr>
        <p:blipFill>
          <a:blip r:embed="rId3"/>
          <a:stretch>
            <a:fillRect/>
          </a:stretch>
        </p:blipFill>
        <p:spPr>
          <a:xfrm>
            <a:off x="6764875" y="293008"/>
            <a:ext cx="4693699" cy="6311527"/>
          </a:xfrm>
          <a:prstGeom prst="rect">
            <a:avLst/>
          </a:prstGeom>
          <a:solidFill>
            <a:schemeClr val="accent6">
              <a:lumMod val="20000"/>
              <a:lumOff val="80000"/>
              <a:alpha val="35000"/>
            </a:schemeClr>
          </a:solidFill>
          <a:ln w="6350">
            <a:noFill/>
            <a:round/>
          </a:ln>
        </p:spPr>
      </p:pic>
      <p:sp>
        <p:nvSpPr>
          <p:cNvPr id="14" name="CustomShape 2"/>
          <p:cNvSpPr/>
          <p:nvPr/>
        </p:nvSpPr>
        <p:spPr>
          <a:xfrm>
            <a:off x="6880289" y="1842681"/>
            <a:ext cx="4401000" cy="251031"/>
          </a:xfrm>
          <a:prstGeom prst="rect">
            <a:avLst/>
          </a:prstGeom>
          <a:noFill/>
          <a:ln w="12700">
            <a:solidFill>
              <a:schemeClr val="accent2">
                <a:lumMod val="75000"/>
              </a:schemeClr>
            </a:solidFill>
            <a:round/>
          </a:ln>
        </p:spPr>
      </p:sp>
      <p:sp>
        <p:nvSpPr>
          <p:cNvPr id="15" name="CustomShape 3"/>
          <p:cNvSpPr/>
          <p:nvPr/>
        </p:nvSpPr>
        <p:spPr>
          <a:xfrm>
            <a:off x="6880289" y="2295105"/>
            <a:ext cx="4401000" cy="723866"/>
          </a:xfrm>
          <a:prstGeom prst="rect">
            <a:avLst/>
          </a:prstGeom>
          <a:noFill/>
          <a:ln w="28575">
            <a:solidFill>
              <a:schemeClr val="accent1">
                <a:lumMod val="75000"/>
              </a:schemeClr>
            </a:solidFill>
            <a:round/>
          </a:ln>
        </p:spPr>
      </p:sp>
      <p:sp>
        <p:nvSpPr>
          <p:cNvPr id="17" name="CustomShape 4"/>
          <p:cNvSpPr/>
          <p:nvPr/>
        </p:nvSpPr>
        <p:spPr>
          <a:xfrm>
            <a:off x="6890369" y="3676167"/>
            <a:ext cx="4390920" cy="248873"/>
          </a:xfrm>
          <a:prstGeom prst="rect">
            <a:avLst/>
          </a:prstGeom>
          <a:noFill/>
          <a:ln w="12700">
            <a:solidFill>
              <a:schemeClr val="accent2">
                <a:lumMod val="75000"/>
              </a:schemeClr>
            </a:solidFill>
            <a:round/>
          </a:ln>
        </p:spPr>
      </p:sp>
      <p:sp>
        <p:nvSpPr>
          <p:cNvPr id="18" name="CustomShape 5"/>
          <p:cNvSpPr/>
          <p:nvPr/>
        </p:nvSpPr>
        <p:spPr>
          <a:xfrm>
            <a:off x="6890369" y="4092928"/>
            <a:ext cx="4390920" cy="693360"/>
          </a:xfrm>
          <a:prstGeom prst="rect">
            <a:avLst/>
          </a:prstGeom>
          <a:noFill/>
          <a:ln w="28575">
            <a:solidFill>
              <a:schemeClr val="accent1">
                <a:lumMod val="75000"/>
              </a:schemeClr>
            </a:solidFill>
            <a:round/>
          </a:ln>
        </p:spPr>
      </p:sp>
    </p:spTree>
    <p:extLst>
      <p:ext uri="{BB962C8B-B14F-4D97-AF65-F5344CB8AC3E}">
        <p14:creationId xmlns:p14="http://schemas.microsoft.com/office/powerpoint/2010/main" val="36173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3"/>
          <p:cNvPicPr/>
          <p:nvPr/>
        </p:nvPicPr>
        <p:blipFill>
          <a:blip r:embed="rId3"/>
          <a:stretch>
            <a:fillRect/>
          </a:stretch>
        </p:blipFill>
        <p:spPr>
          <a:xfrm>
            <a:off x="6256864" y="1380913"/>
            <a:ext cx="5488355" cy="3765110"/>
          </a:xfrm>
          <a:prstGeom prst="rect">
            <a:avLst/>
          </a:prstGeom>
          <a:ln>
            <a:noFill/>
          </a:ln>
        </p:spPr>
      </p:pic>
      <p:sp>
        <p:nvSpPr>
          <p:cNvPr id="2" name="Retângulo 1"/>
          <p:cNvSpPr/>
          <p:nvPr/>
        </p:nvSpPr>
        <p:spPr>
          <a:xfrm>
            <a:off x="250177" y="2357444"/>
            <a:ext cx="5636273" cy="15523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cxnSp>
        <p:nvCxnSpPr>
          <p:cNvPr id="16" name="Conector reto 15"/>
          <p:cNvCxnSpPr/>
          <p:nvPr/>
        </p:nvCxnSpPr>
        <p:spPr>
          <a:xfrm>
            <a:off x="6067430" y="434517"/>
            <a:ext cx="0" cy="604142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Shape 1"/>
          <p:cNvSpPr txBox="1"/>
          <p:nvPr/>
        </p:nvSpPr>
        <p:spPr>
          <a:xfrm>
            <a:off x="352976" y="939494"/>
            <a:ext cx="5347738" cy="1142640"/>
          </a:xfrm>
          <a:prstGeom prst="rect">
            <a:avLst/>
          </a:prstGeom>
        </p:spPr>
        <p:txBody>
          <a:bodyPr anchor="ctr"/>
          <a:lstStyle/>
          <a:p>
            <a:pPr algn="just">
              <a:lnSpc>
                <a:spcPct val="100000"/>
              </a:lnSpc>
            </a:pPr>
            <a:r>
              <a:rPr lang="pt-BR" sz="2800" dirty="0">
                <a:solidFill>
                  <a:srgbClr val="000000"/>
                </a:solidFill>
                <a:latin typeface="Aharoni"/>
              </a:rPr>
              <a:t>
</a:t>
            </a:r>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a:t>
            </a:r>
            <a:r>
              <a:rPr lang="pt-BR" sz="3200" b="1" u="sng" dirty="0">
                <a:solidFill>
                  <a:schemeClr val="accent1">
                    <a:lumMod val="50000"/>
                  </a:schemeClr>
                </a:solidFill>
                <a:latin typeface="Tw Cen MT Condensed" panose="020B0606020104020203" pitchFamily="34" charset="0"/>
              </a:rPr>
              <a:t>does </a:t>
            </a:r>
            <a:r>
              <a:rPr lang="pt-BR" sz="3200" b="1" u="sng" dirty="0" err="1">
                <a:solidFill>
                  <a:schemeClr val="accent1">
                    <a:lumMod val="50000"/>
                  </a:schemeClr>
                </a:solidFill>
                <a:latin typeface="Tw Cen MT Condensed" panose="020B0606020104020203" pitchFamily="34" charset="0"/>
              </a:rPr>
              <a:t>not</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induce</a:t>
            </a:r>
            <a:r>
              <a:rPr lang="pt-BR" sz="3200" b="1" u="sng" dirty="0">
                <a:solidFill>
                  <a:schemeClr val="accent1">
                    <a:lumMod val="50000"/>
                  </a:schemeClr>
                </a:solidFill>
                <a:latin typeface="Tw Cen MT Condensed" panose="020B0606020104020203" pitchFamily="34" charset="0"/>
              </a:rPr>
              <a:t> </a:t>
            </a:r>
            <a:r>
              <a:rPr lang="pt-BR" sz="3200" b="1" dirty="0">
                <a:solidFill>
                  <a:schemeClr val="accent1">
                    <a:lumMod val="50000"/>
                  </a:schemeClr>
                </a:solidFill>
                <a:latin typeface="Tw Cen MT Condensed" panose="020B0606020104020203" pitchFamily="34" charset="0"/>
              </a:rPr>
              <a:t>DNA </a:t>
            </a:r>
            <a:r>
              <a:rPr lang="pt-BR" sz="3200" b="1" dirty="0" err="1">
                <a:solidFill>
                  <a:schemeClr val="accent1">
                    <a:lumMod val="50000"/>
                  </a:schemeClr>
                </a:solidFill>
                <a:latin typeface="Tw Cen MT Condensed" panose="020B0606020104020203" pitchFamily="34" charset="0"/>
              </a:rPr>
              <a:t>damage</a:t>
            </a:r>
            <a:r>
              <a:rPr lang="pt-BR" sz="3200" b="1"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vitro</a:t>
            </a:r>
            <a:r>
              <a:rPr lang="pt-BR" sz="2800" i="1" dirty="0">
                <a:solidFill>
                  <a:srgbClr val="000000"/>
                </a:solidFill>
                <a:latin typeface="Aharoni"/>
              </a:rPr>
              <a:t>
</a:t>
            </a:r>
            <a:endParaRPr dirty="0"/>
          </a:p>
        </p:txBody>
      </p:sp>
      <p:sp>
        <p:nvSpPr>
          <p:cNvPr id="9" name="TextShape 1"/>
          <p:cNvSpPr txBox="1"/>
          <p:nvPr/>
        </p:nvSpPr>
        <p:spPr>
          <a:xfrm>
            <a:off x="269885" y="2512964"/>
            <a:ext cx="5284251" cy="1142640"/>
          </a:xfrm>
          <a:prstGeom prst="rect">
            <a:avLst/>
          </a:prstGeom>
        </p:spPr>
        <p:txBody>
          <a:bodyPr anchor="ctr"/>
          <a:lstStyle>
            <a:defPPr>
              <a:defRPr lang="pt-BR"/>
            </a:defPPr>
            <a:lvl1pPr algn="just">
              <a:lnSpc>
                <a:spcPct val="100000"/>
              </a:lnSpc>
              <a:defRPr sz="2800">
                <a:solidFill>
                  <a:srgbClr val="000000"/>
                </a:solidFill>
                <a:latin typeface="Aharoni"/>
              </a:defRPr>
            </a:lvl1pPr>
          </a:lstStyle>
          <a:p>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a:t>
            </a:r>
            <a:r>
              <a:rPr lang="pt-BR" sz="3200" b="1" u="sng" dirty="0">
                <a:solidFill>
                  <a:schemeClr val="accent1">
                    <a:lumMod val="50000"/>
                  </a:schemeClr>
                </a:solidFill>
                <a:latin typeface="Tw Cen MT Condensed" panose="020B0606020104020203" pitchFamily="34" charset="0"/>
              </a:rPr>
              <a:t>does </a:t>
            </a:r>
            <a:r>
              <a:rPr lang="pt-BR" sz="3200" b="1" u="sng" dirty="0" err="1">
                <a:solidFill>
                  <a:schemeClr val="accent1">
                    <a:lumMod val="50000"/>
                  </a:schemeClr>
                </a:solidFill>
                <a:latin typeface="Tw Cen MT Condensed" panose="020B0606020104020203" pitchFamily="34" charset="0"/>
              </a:rPr>
              <a:t>not</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induce</a:t>
            </a:r>
            <a:r>
              <a:rPr lang="pt-BR" sz="3200" b="1" u="sng" dirty="0">
                <a:solidFill>
                  <a:schemeClr val="accent1">
                    <a:lumMod val="50000"/>
                  </a:schemeClr>
                </a:solidFill>
                <a:latin typeface="Tw Cen MT Condensed" panose="020B0606020104020203" pitchFamily="34" charset="0"/>
              </a:rPr>
              <a:t> </a:t>
            </a:r>
            <a:r>
              <a:rPr lang="pt-BR" sz="3200" b="1" u="sng" dirty="0" err="1" smtClean="0">
                <a:solidFill>
                  <a:schemeClr val="accent1">
                    <a:lumMod val="50000"/>
                  </a:schemeClr>
                </a:solidFill>
                <a:latin typeface="Tw Cen MT Condensed" panose="020B0606020104020203" pitchFamily="34" charset="0"/>
              </a:rPr>
              <a:t>apoptosis</a:t>
            </a:r>
            <a:r>
              <a:rPr lang="pt-BR" sz="3200" b="1" u="sng" dirty="0" smtClean="0">
                <a:solidFill>
                  <a:schemeClr val="accent1">
                    <a:lumMod val="50000"/>
                  </a:schemeClr>
                </a:solidFill>
                <a:latin typeface="Tw Cen MT Condensed" panose="020B0606020104020203" pitchFamily="34" charset="0"/>
              </a:rPr>
              <a:t>,</a:t>
            </a:r>
            <a:r>
              <a:rPr lang="pt-BR" sz="3200" b="1" dirty="0" smtClean="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but</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induces</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cell</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death</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by</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necrosis</a:t>
            </a:r>
            <a:r>
              <a:rPr lang="pt-BR" sz="3200" b="1"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vitro</a:t>
            </a:r>
            <a:endParaRPr sz="3200" b="1" dirty="0">
              <a:solidFill>
                <a:schemeClr val="accent1">
                  <a:lumMod val="50000"/>
                </a:schemeClr>
              </a:solidFill>
              <a:latin typeface="Tw Cen MT Condensed" panose="020B0606020104020203" pitchFamily="34" charset="0"/>
            </a:endParaRPr>
          </a:p>
        </p:txBody>
      </p:sp>
      <p:sp>
        <p:nvSpPr>
          <p:cNvPr id="18" name="CustomShape 5"/>
          <p:cNvSpPr/>
          <p:nvPr/>
        </p:nvSpPr>
        <p:spPr>
          <a:xfrm>
            <a:off x="8581634" y="3137040"/>
            <a:ext cx="1348144" cy="825516"/>
          </a:xfrm>
          <a:prstGeom prst="rect">
            <a:avLst/>
          </a:prstGeom>
          <a:noFill/>
          <a:ln w="28575">
            <a:solidFill>
              <a:schemeClr val="accent1">
                <a:lumMod val="75000"/>
              </a:schemeClr>
            </a:solidFill>
            <a:round/>
          </a:ln>
        </p:spPr>
      </p:sp>
      <p:sp>
        <p:nvSpPr>
          <p:cNvPr id="14" name="CustomShape 5"/>
          <p:cNvSpPr/>
          <p:nvPr/>
        </p:nvSpPr>
        <p:spPr>
          <a:xfrm>
            <a:off x="10171966" y="3133622"/>
            <a:ext cx="1348144" cy="825516"/>
          </a:xfrm>
          <a:prstGeom prst="rect">
            <a:avLst/>
          </a:prstGeom>
          <a:noFill/>
          <a:ln w="28575">
            <a:solidFill>
              <a:schemeClr val="accent1">
                <a:lumMod val="75000"/>
              </a:schemeClr>
            </a:solidFill>
            <a:round/>
          </a:ln>
        </p:spPr>
      </p:sp>
    </p:spTree>
    <p:extLst>
      <p:ext uri="{BB962C8B-B14F-4D97-AF65-F5344CB8AC3E}">
        <p14:creationId xmlns:p14="http://schemas.microsoft.com/office/powerpoint/2010/main" val="192049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0" name="TextShape 1"/>
          <p:cNvSpPr txBox="1"/>
          <p:nvPr/>
        </p:nvSpPr>
        <p:spPr>
          <a:xfrm>
            <a:off x="3175228" y="8621"/>
            <a:ext cx="8594189" cy="1142640"/>
          </a:xfrm>
          <a:prstGeom prst="rect">
            <a:avLst/>
          </a:prstGeom>
          <a:solidFill>
            <a:schemeClr val="accent2">
              <a:lumMod val="20000"/>
              <a:lumOff val="80000"/>
            </a:schemeClr>
          </a:solidFill>
        </p:spPr>
        <p:txBody>
          <a:bodyPr anchor="ctr"/>
          <a:lstStyle/>
          <a:p>
            <a:pPr algn="just">
              <a:lnSpc>
                <a:spcPct val="100000"/>
              </a:lnSpc>
            </a:pPr>
            <a:r>
              <a:rPr lang="pt-BR" sz="4400" dirty="0">
                <a:solidFill>
                  <a:srgbClr val="000000"/>
                </a:solidFill>
                <a:latin typeface="Tw Cen MT Condensed" panose="020B0606020104020203" pitchFamily="34" charset="0"/>
              </a:rPr>
              <a:t>
</a:t>
            </a:r>
            <a:r>
              <a:rPr lang="pt-BR" sz="4400" b="1" dirty="0" err="1">
                <a:solidFill>
                  <a:schemeClr val="accent1">
                    <a:lumMod val="50000"/>
                  </a:schemeClr>
                </a:solidFill>
                <a:latin typeface="Tw Cen MT Condensed" panose="020B0606020104020203" pitchFamily="34" charset="0"/>
              </a:rPr>
              <a:t>Glucantime</a:t>
            </a:r>
            <a:r>
              <a:rPr lang="pt-BR" sz="4400" b="1" dirty="0">
                <a:solidFill>
                  <a:schemeClr val="accent1">
                    <a:lumMod val="50000"/>
                  </a:schemeClr>
                </a:solidFill>
                <a:latin typeface="Tw Cen MT Condensed" panose="020B0606020104020203" pitchFamily="34" charset="0"/>
              </a:rPr>
              <a:t>® </a:t>
            </a:r>
            <a:r>
              <a:rPr lang="pt-BR" sz="4400" b="1" dirty="0" err="1">
                <a:solidFill>
                  <a:schemeClr val="accent1">
                    <a:lumMod val="50000"/>
                  </a:schemeClr>
                </a:solidFill>
                <a:latin typeface="Tw Cen MT Condensed" panose="020B0606020104020203" pitchFamily="34" charset="0"/>
              </a:rPr>
              <a:t>induces</a:t>
            </a:r>
            <a:r>
              <a:rPr lang="pt-BR" sz="4400" b="1" dirty="0">
                <a:solidFill>
                  <a:schemeClr val="accent1">
                    <a:lumMod val="50000"/>
                  </a:schemeClr>
                </a:solidFill>
                <a:latin typeface="Tw Cen MT Condensed" panose="020B0606020104020203" pitchFamily="34" charset="0"/>
              </a:rPr>
              <a:t> DNA </a:t>
            </a:r>
            <a:r>
              <a:rPr lang="pt-BR" sz="4400" b="1" dirty="0" err="1">
                <a:solidFill>
                  <a:schemeClr val="accent1">
                    <a:lumMod val="50000"/>
                  </a:schemeClr>
                </a:solidFill>
                <a:latin typeface="Tw Cen MT Condensed" panose="020B0606020104020203" pitchFamily="34" charset="0"/>
              </a:rPr>
              <a:t>damage</a:t>
            </a:r>
            <a:r>
              <a:rPr lang="pt-BR" sz="4400" b="1" dirty="0">
                <a:solidFill>
                  <a:schemeClr val="accent1">
                    <a:lumMod val="50000"/>
                  </a:schemeClr>
                </a:solidFill>
                <a:latin typeface="Tw Cen MT Condensed" panose="020B0606020104020203" pitchFamily="34" charset="0"/>
              </a:rPr>
              <a:t> </a:t>
            </a:r>
            <a:r>
              <a:rPr lang="pt-BR" sz="4400" b="1" i="1" dirty="0">
                <a:solidFill>
                  <a:schemeClr val="accent1">
                    <a:lumMod val="50000"/>
                  </a:schemeClr>
                </a:solidFill>
                <a:latin typeface="Tw Cen MT Condensed" panose="020B0606020104020203" pitchFamily="34" charset="0"/>
              </a:rPr>
              <a:t>in vivo</a:t>
            </a:r>
            <a:r>
              <a:rPr lang="pt-BR" sz="4400" i="1" dirty="0">
                <a:solidFill>
                  <a:srgbClr val="000000"/>
                </a:solidFill>
                <a:latin typeface="Tw Cen MT Condensed" panose="020B0606020104020203" pitchFamily="34" charset="0"/>
              </a:rPr>
              <a:t>
</a:t>
            </a:r>
            <a:endParaRPr sz="4400" dirty="0">
              <a:latin typeface="Tw Cen MT Condensed" panose="020B0606020104020203" pitchFamily="34" charset="0"/>
            </a:endParaRPr>
          </a:p>
        </p:txBody>
      </p:sp>
      <p:grpSp>
        <p:nvGrpSpPr>
          <p:cNvPr id="15" name="Grupo 14"/>
          <p:cNvGrpSpPr/>
          <p:nvPr/>
        </p:nvGrpSpPr>
        <p:grpSpPr>
          <a:xfrm>
            <a:off x="1169197" y="1328048"/>
            <a:ext cx="9770368" cy="5306923"/>
            <a:chOff x="-247253" y="1039819"/>
            <a:chExt cx="9351694" cy="5017999"/>
          </a:xfrm>
        </p:grpSpPr>
        <p:grpSp>
          <p:nvGrpSpPr>
            <p:cNvPr id="17" name="Grupo 16"/>
            <p:cNvGrpSpPr/>
            <p:nvPr/>
          </p:nvGrpSpPr>
          <p:grpSpPr>
            <a:xfrm>
              <a:off x="-247253" y="1039819"/>
              <a:ext cx="9351694" cy="5017999"/>
              <a:chOff x="-247253" y="1039819"/>
              <a:chExt cx="9351694" cy="5017999"/>
            </a:xfrm>
          </p:grpSpPr>
          <p:pic>
            <p:nvPicPr>
              <p:cNvPr id="23" name="Imagem 22"/>
              <p:cNvPicPr>
                <a:picLocks noChangeAspect="1"/>
              </p:cNvPicPr>
              <p:nvPr/>
            </p:nvPicPr>
            <p:blipFill>
              <a:blip r:embed="rId3"/>
              <a:stretch>
                <a:fillRect/>
              </a:stretch>
            </p:blipFill>
            <p:spPr>
              <a:xfrm>
                <a:off x="4405359" y="1680626"/>
                <a:ext cx="4358777" cy="3697370"/>
              </a:xfrm>
              <a:prstGeom prst="rect">
                <a:avLst/>
              </a:prstGeom>
            </p:spPr>
          </p:pic>
          <p:sp>
            <p:nvSpPr>
              <p:cNvPr id="24" name="CaixaDeTexto 23"/>
              <p:cNvSpPr txBox="1"/>
              <p:nvPr/>
            </p:nvSpPr>
            <p:spPr>
              <a:xfrm>
                <a:off x="171900" y="5446675"/>
                <a:ext cx="8638185" cy="611143"/>
              </a:xfrm>
              <a:prstGeom prst="rect">
                <a:avLst/>
              </a:prstGeom>
              <a:noFill/>
            </p:spPr>
            <p:txBody>
              <a:bodyPr wrap="square" rtlCol="0">
                <a:spAutoFit/>
              </a:bodyPr>
              <a:lstStyle/>
              <a:p>
                <a:pPr algn="just"/>
                <a:r>
                  <a:rPr lang="en-US" sz="1200" b="1" dirty="0" smtClean="0">
                    <a:latin typeface="Tw Cen MT Condensed" panose="020B0606020104020203" pitchFamily="34" charset="0"/>
                  </a:rPr>
                  <a:t>Figure 1: (A) DNA damage score detected by Comet assay performed in leukocytes from </a:t>
                </a:r>
                <a:r>
                  <a:rPr lang="en-US" sz="1200" b="1" dirty="0" err="1" smtClean="0">
                    <a:latin typeface="Tw Cen MT Condensed" panose="020B0606020104020203" pitchFamily="34" charset="0"/>
                  </a:rPr>
                  <a:t>swiss</a:t>
                </a:r>
                <a:r>
                  <a:rPr lang="en-US" sz="1200" b="1" dirty="0" smtClean="0">
                    <a:latin typeface="Tw Cen MT Condensed" panose="020B0606020104020203" pitchFamily="34" charset="0"/>
                  </a:rPr>
                  <a:t> mice treated </a:t>
                </a:r>
                <a:r>
                  <a:rPr lang="en-US" sz="1200" b="1" dirty="0">
                    <a:latin typeface="Tw Cen MT Condensed" panose="020B0606020104020203" pitchFamily="34" charset="0"/>
                  </a:rPr>
                  <a:t>for 24 </a:t>
                </a:r>
                <a:r>
                  <a:rPr lang="en-US" sz="1200" b="1" dirty="0" smtClean="0">
                    <a:latin typeface="Tw Cen MT Condensed" panose="020B0606020104020203" pitchFamily="34" charset="0"/>
                  </a:rPr>
                  <a:t>hours and (B) </a:t>
                </a:r>
                <a:r>
                  <a:rPr lang="en-US" sz="1200" b="1" dirty="0">
                    <a:solidFill>
                      <a:srgbClr val="000000"/>
                    </a:solidFill>
                    <a:latin typeface="Tw Cen MT Condensed" panose="020B0606020104020203" pitchFamily="34" charset="0"/>
                    <a:ea typeface="Times New Roman" panose="02020603050405020304" pitchFamily="18" charset="0"/>
                    <a:cs typeface="Times New Roman" panose="02020603050405020304" pitchFamily="18" charset="0"/>
                  </a:rPr>
                  <a:t>in resident peritoneal exudate </a:t>
                </a:r>
                <a:r>
                  <a:rPr lang="en-US" sz="1200" b="1" dirty="0" smtClean="0">
                    <a:solidFill>
                      <a:srgbClr val="000000"/>
                    </a:solidFill>
                    <a:latin typeface="Tw Cen MT Condensed" panose="020B0606020104020203" pitchFamily="34" charset="0"/>
                    <a:ea typeface="Times New Roman" panose="02020603050405020304" pitchFamily="18" charset="0"/>
                    <a:cs typeface="Times New Roman" panose="02020603050405020304" pitchFamily="18" charset="0"/>
                  </a:rPr>
                  <a:t>macrophages (B) for </a:t>
                </a:r>
                <a:r>
                  <a:rPr lang="en-US" sz="1200" b="1" dirty="0">
                    <a:solidFill>
                      <a:srgbClr val="000000"/>
                    </a:solidFill>
                    <a:latin typeface="Tw Cen MT Condensed" panose="020B0606020104020203" pitchFamily="34" charset="0"/>
                    <a:ea typeface="Times New Roman" panose="02020603050405020304" pitchFamily="18" charset="0"/>
                    <a:cs typeface="Times New Roman" panose="02020603050405020304" pitchFamily="18" charset="0"/>
                  </a:rPr>
                  <a:t>3 </a:t>
                </a:r>
                <a:r>
                  <a:rPr lang="en-US" sz="1200" b="1" dirty="0" smtClean="0">
                    <a:solidFill>
                      <a:srgbClr val="000000"/>
                    </a:solidFill>
                    <a:latin typeface="Tw Cen MT Condensed" panose="020B0606020104020203" pitchFamily="34" charset="0"/>
                    <a:ea typeface="Times New Roman" panose="02020603050405020304" pitchFamily="18" charset="0"/>
                    <a:cs typeface="Times New Roman" panose="02020603050405020304" pitchFamily="18" charset="0"/>
                  </a:rPr>
                  <a:t>hours</a:t>
                </a:r>
                <a:r>
                  <a:rPr lang="en-US" sz="1200" b="1" dirty="0" smtClean="0">
                    <a:solidFill>
                      <a:prstClr val="black"/>
                    </a:solidFill>
                    <a:latin typeface="Tw Cen MT Condensed" panose="020B0606020104020203" pitchFamily="34" charset="0"/>
                    <a:cs typeface="Aharoni" pitchFamily="2" charset="-79"/>
                  </a:rPr>
                  <a:t>.  Different letters means p&lt;0.05 by </a:t>
                </a:r>
                <a:r>
                  <a:rPr lang="en-US" sz="1200" b="1" dirty="0" err="1" smtClean="0">
                    <a:solidFill>
                      <a:prstClr val="black"/>
                    </a:solidFill>
                    <a:latin typeface="Tw Cen MT Condensed" panose="020B0606020104020203" pitchFamily="34" charset="0"/>
                    <a:cs typeface="Aharoni" pitchFamily="2" charset="-79"/>
                  </a:rPr>
                  <a:t>Tukey</a:t>
                </a:r>
                <a:r>
                  <a:rPr lang="en-US" sz="1200" b="1" dirty="0" smtClean="0">
                    <a:solidFill>
                      <a:prstClr val="black"/>
                    </a:solidFill>
                    <a:latin typeface="Tw Cen MT Condensed" panose="020B0606020104020203" pitchFamily="34" charset="0"/>
                    <a:cs typeface="Aharoni" pitchFamily="2" charset="-79"/>
                  </a:rPr>
                  <a:t> test (A) and </a:t>
                </a:r>
                <a:r>
                  <a:rPr lang="en-US" sz="1200" dirty="0" smtClean="0">
                    <a:solidFill>
                      <a:srgbClr val="000000"/>
                    </a:solidFill>
                    <a:latin typeface="Tw Cen MT Condensed" panose="020B0606020104020203" pitchFamily="34" charset="0"/>
                  </a:rPr>
                  <a:t>p</a:t>
                </a:r>
                <a:r>
                  <a:rPr lang="en-US" sz="1200" dirty="0" smtClean="0">
                    <a:solidFill>
                      <a:srgbClr val="000000"/>
                    </a:solidFill>
                    <a:latin typeface="Tw Cen MT Condensed" panose="020B0606020104020203" pitchFamily="34" charset="0"/>
                    <a:ea typeface="Times New Roman" panose="02020603050405020304" pitchFamily="18" charset="0"/>
                  </a:rPr>
                  <a:t>&lt;0.05 </a:t>
                </a:r>
                <a:r>
                  <a:rPr lang="en-US" sz="1200" dirty="0">
                    <a:solidFill>
                      <a:srgbClr val="000000"/>
                    </a:solidFill>
                    <a:latin typeface="Tw Cen MT Condensed" panose="020B0606020104020203" pitchFamily="34" charset="0"/>
                    <a:ea typeface="Times New Roman" panose="02020603050405020304" pitchFamily="18" charset="0"/>
                  </a:rPr>
                  <a:t>by the Student </a:t>
                </a:r>
                <a:r>
                  <a:rPr lang="en-US" sz="1200" dirty="0" err="1">
                    <a:solidFill>
                      <a:srgbClr val="000000"/>
                    </a:solidFill>
                    <a:latin typeface="Tw Cen MT Condensed" panose="020B0606020104020203" pitchFamily="34" charset="0"/>
                    <a:ea typeface="Times New Roman" panose="02020603050405020304" pitchFamily="18" charset="0"/>
                  </a:rPr>
                  <a:t>NewmanKeuls</a:t>
                </a:r>
                <a:r>
                  <a:rPr lang="en-US" sz="1200" dirty="0">
                    <a:solidFill>
                      <a:srgbClr val="000000"/>
                    </a:solidFill>
                    <a:latin typeface="Tw Cen MT Condensed" panose="020B0606020104020203" pitchFamily="34" charset="0"/>
                    <a:ea typeface="Times New Roman" panose="02020603050405020304" pitchFamily="18" charset="0"/>
                  </a:rPr>
                  <a:t> </a:t>
                </a:r>
                <a:r>
                  <a:rPr lang="en-US" sz="1200" dirty="0" smtClean="0">
                    <a:solidFill>
                      <a:srgbClr val="000000"/>
                    </a:solidFill>
                    <a:latin typeface="Tw Cen MT Condensed" panose="020B0606020104020203" pitchFamily="34" charset="0"/>
                    <a:ea typeface="Times New Roman" panose="02020603050405020304" pitchFamily="18" charset="0"/>
                  </a:rPr>
                  <a:t>test (B)</a:t>
                </a:r>
                <a:r>
                  <a:rPr lang="en-US" sz="1200" b="1" dirty="0" smtClean="0">
                    <a:solidFill>
                      <a:prstClr val="black"/>
                    </a:solidFill>
                    <a:latin typeface="Tw Cen MT Condensed" panose="020B0606020104020203" pitchFamily="34" charset="0"/>
                    <a:cs typeface="Aharoni" pitchFamily="2" charset="-79"/>
                  </a:rPr>
                  <a:t>.</a:t>
                </a:r>
              </a:p>
              <a:p>
                <a:pPr algn="just"/>
                <a:r>
                  <a:rPr lang="en-US" sz="1200" dirty="0" smtClean="0">
                    <a:solidFill>
                      <a:srgbClr val="000000"/>
                    </a:solidFill>
                    <a:latin typeface="Tw Cen MT Condensed" panose="020B0606020104020203" pitchFamily="34" charset="0"/>
                    <a:ea typeface="Times New Roman" panose="02020603050405020304" pitchFamily="18" charset="0"/>
                  </a:rPr>
                  <a:t>D1</a:t>
                </a:r>
                <a:r>
                  <a:rPr lang="en-US" sz="1200" dirty="0">
                    <a:solidFill>
                      <a:srgbClr val="000000"/>
                    </a:solidFill>
                    <a:latin typeface="Tw Cen MT Condensed" panose="020B0606020104020203" pitchFamily="34" charset="0"/>
                    <a:ea typeface="Times New Roman" panose="02020603050405020304" pitchFamily="18" charset="0"/>
                  </a:rPr>
                  <a:t>, 200mg/kg; D2, 400mg/kg; D3, </a:t>
                </a:r>
                <a:r>
                  <a:rPr lang="en-US" sz="1200" dirty="0" smtClean="0">
                    <a:solidFill>
                      <a:srgbClr val="000000"/>
                    </a:solidFill>
                    <a:latin typeface="Tw Cen MT Condensed" panose="020B0606020104020203" pitchFamily="34" charset="0"/>
                    <a:ea typeface="Times New Roman" panose="02020603050405020304" pitchFamily="18" charset="0"/>
                  </a:rPr>
                  <a:t>800mg/kg</a:t>
                </a:r>
                <a:endParaRPr lang="pt-BR" sz="1200" dirty="0">
                  <a:latin typeface="Tw Cen MT Condensed" panose="020B0606020104020203" pitchFamily="34" charset="0"/>
                  <a:ea typeface="Times New Roman" panose="02020603050405020304" pitchFamily="18" charset="0"/>
                </a:endParaRPr>
              </a:p>
            </p:txBody>
          </p:sp>
          <p:grpSp>
            <p:nvGrpSpPr>
              <p:cNvPr id="25" name="Grupo 24"/>
              <p:cNvGrpSpPr/>
              <p:nvPr/>
            </p:nvGrpSpPr>
            <p:grpSpPr>
              <a:xfrm>
                <a:off x="-247253" y="1039819"/>
                <a:ext cx="9351694" cy="4338176"/>
                <a:chOff x="-247253" y="1039819"/>
                <a:chExt cx="9351694" cy="4338176"/>
              </a:xfrm>
            </p:grpSpPr>
            <p:pic>
              <p:nvPicPr>
                <p:cNvPr id="26" name="Imagem 25"/>
                <p:cNvPicPr>
                  <a:picLocks noChangeAspect="1"/>
                </p:cNvPicPr>
                <p:nvPr/>
              </p:nvPicPr>
              <p:blipFill>
                <a:blip r:embed="rId4"/>
                <a:stretch>
                  <a:fillRect/>
                </a:stretch>
              </p:blipFill>
              <p:spPr>
                <a:xfrm>
                  <a:off x="-127235" y="1581910"/>
                  <a:ext cx="4483211" cy="3796085"/>
                </a:xfrm>
                <a:prstGeom prst="rect">
                  <a:avLst/>
                </a:prstGeom>
              </p:spPr>
            </p:pic>
            <p:grpSp>
              <p:nvGrpSpPr>
                <p:cNvPr id="27" name="Grupo 26"/>
                <p:cNvGrpSpPr/>
                <p:nvPr/>
              </p:nvGrpSpPr>
              <p:grpSpPr>
                <a:xfrm>
                  <a:off x="6941291" y="1039819"/>
                  <a:ext cx="2163150" cy="700787"/>
                  <a:chOff x="8347406" y="922261"/>
                  <a:chExt cx="2879547" cy="829165"/>
                </a:xfrm>
              </p:grpSpPr>
              <p:sp>
                <p:nvSpPr>
                  <p:cNvPr id="34" name="Retângulo 33"/>
                  <p:cNvSpPr/>
                  <p:nvPr/>
                </p:nvSpPr>
                <p:spPr>
                  <a:xfrm>
                    <a:off x="8347406" y="1255050"/>
                    <a:ext cx="216024" cy="13739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8347406" y="1491069"/>
                    <a:ext cx="216024" cy="13739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8347406" y="996098"/>
                    <a:ext cx="216024" cy="13739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8548837" y="922261"/>
                    <a:ext cx="1060970" cy="300431"/>
                  </a:xfrm>
                  <a:prstGeom prst="rect">
                    <a:avLst/>
                  </a:prstGeom>
                  <a:noFill/>
                </p:spPr>
                <p:txBody>
                  <a:bodyPr wrap="none" rtlCol="0">
                    <a:spAutoFit/>
                  </a:bodyPr>
                  <a:lstStyle/>
                  <a:p>
                    <a:r>
                      <a:rPr lang="en-US" sz="1050" dirty="0" smtClean="0"/>
                      <a:t>NC (Water)</a:t>
                    </a:r>
                    <a:endParaRPr lang="pt-BR" sz="1050" dirty="0"/>
                  </a:p>
                </p:txBody>
              </p:sp>
              <p:sp>
                <p:nvSpPr>
                  <p:cNvPr id="38" name="CaixaDeTexto 37"/>
                  <p:cNvSpPr txBox="1"/>
                  <p:nvPr/>
                </p:nvSpPr>
                <p:spPr>
                  <a:xfrm>
                    <a:off x="8563432" y="1196502"/>
                    <a:ext cx="2663521" cy="300431"/>
                  </a:xfrm>
                  <a:prstGeom prst="rect">
                    <a:avLst/>
                  </a:prstGeom>
                  <a:noFill/>
                </p:spPr>
                <p:txBody>
                  <a:bodyPr wrap="none" rtlCol="0">
                    <a:spAutoFit/>
                  </a:bodyPr>
                  <a:lstStyle/>
                  <a:p>
                    <a:r>
                      <a:rPr lang="en-US" sz="1050" dirty="0" smtClean="0"/>
                      <a:t>PC-Cyclophosphamide (50mg/kg)</a:t>
                    </a:r>
                    <a:endParaRPr lang="pt-BR" sz="1050" dirty="0"/>
                  </a:p>
                </p:txBody>
              </p:sp>
              <p:sp>
                <p:nvSpPr>
                  <p:cNvPr id="39" name="CaixaDeTexto 38"/>
                  <p:cNvSpPr txBox="1"/>
                  <p:nvPr/>
                </p:nvSpPr>
                <p:spPr>
                  <a:xfrm>
                    <a:off x="8563429" y="1450995"/>
                    <a:ext cx="2479093" cy="300431"/>
                  </a:xfrm>
                  <a:prstGeom prst="rect">
                    <a:avLst/>
                  </a:prstGeom>
                  <a:noFill/>
                </p:spPr>
                <p:txBody>
                  <a:bodyPr wrap="square" rtlCol="0">
                    <a:spAutoFit/>
                  </a:bodyPr>
                  <a:lstStyle/>
                  <a:p>
                    <a:r>
                      <a:rPr lang="en-US" sz="1050" dirty="0" smtClean="0"/>
                      <a:t>Glucantime</a:t>
                    </a:r>
                    <a:r>
                      <a:rPr lang="en-US" sz="1050" dirty="0" smtClean="0">
                        <a:solidFill>
                          <a:prstClr val="black"/>
                        </a:solidFill>
                        <a:latin typeface="Aharoni" pitchFamily="2" charset="-79"/>
                        <a:cs typeface="Aharoni" pitchFamily="2" charset="-79"/>
                      </a:rPr>
                      <a:t>®</a:t>
                    </a:r>
                    <a:endParaRPr lang="pt-BR" sz="1050" dirty="0"/>
                  </a:p>
                </p:txBody>
              </p:sp>
            </p:grpSp>
            <p:sp>
              <p:nvSpPr>
                <p:cNvPr id="28" name="CaixaDeTexto 27"/>
                <p:cNvSpPr txBox="1"/>
                <p:nvPr/>
              </p:nvSpPr>
              <p:spPr>
                <a:xfrm>
                  <a:off x="891097" y="3660837"/>
                  <a:ext cx="260008" cy="276999"/>
                </a:xfrm>
                <a:prstGeom prst="rect">
                  <a:avLst/>
                </a:prstGeom>
                <a:noFill/>
              </p:spPr>
              <p:txBody>
                <a:bodyPr wrap="none" rtlCol="0">
                  <a:spAutoFit/>
                </a:bodyPr>
                <a:lstStyle/>
                <a:p>
                  <a:r>
                    <a:rPr lang="en-US" sz="1200" b="1" dirty="0" smtClean="0"/>
                    <a:t>a</a:t>
                  </a:r>
                  <a:endParaRPr lang="pt-BR" sz="1200" b="1" dirty="0"/>
                </a:p>
              </p:txBody>
            </p:sp>
            <p:sp>
              <p:nvSpPr>
                <p:cNvPr id="29" name="CaixaDeTexto 28"/>
                <p:cNvSpPr txBox="1"/>
                <p:nvPr/>
              </p:nvSpPr>
              <p:spPr>
                <a:xfrm>
                  <a:off x="1516321" y="2580717"/>
                  <a:ext cx="268022" cy="276999"/>
                </a:xfrm>
                <a:prstGeom prst="rect">
                  <a:avLst/>
                </a:prstGeom>
                <a:noFill/>
              </p:spPr>
              <p:txBody>
                <a:bodyPr wrap="none" rtlCol="0">
                  <a:spAutoFit/>
                </a:bodyPr>
                <a:lstStyle/>
                <a:p>
                  <a:r>
                    <a:rPr lang="en-US" sz="1200" b="1" dirty="0"/>
                    <a:t>b</a:t>
                  </a:r>
                  <a:endParaRPr lang="pt-BR" sz="1200" b="1" dirty="0"/>
                </a:p>
              </p:txBody>
            </p:sp>
            <p:sp>
              <p:nvSpPr>
                <p:cNvPr id="30" name="CaixaDeTexto 29"/>
                <p:cNvSpPr txBox="1"/>
                <p:nvPr/>
              </p:nvSpPr>
              <p:spPr>
                <a:xfrm>
                  <a:off x="2164393" y="2802257"/>
                  <a:ext cx="268022" cy="276999"/>
                </a:xfrm>
                <a:prstGeom prst="rect">
                  <a:avLst/>
                </a:prstGeom>
                <a:noFill/>
              </p:spPr>
              <p:txBody>
                <a:bodyPr wrap="none" rtlCol="0">
                  <a:spAutoFit/>
                </a:bodyPr>
                <a:lstStyle/>
                <a:p>
                  <a:r>
                    <a:rPr lang="en-US" sz="1200" b="1" dirty="0"/>
                    <a:t>b</a:t>
                  </a:r>
                  <a:endParaRPr lang="pt-BR" sz="1200" b="1" dirty="0"/>
                </a:p>
              </p:txBody>
            </p:sp>
            <p:sp>
              <p:nvSpPr>
                <p:cNvPr id="31" name="CaixaDeTexto 30"/>
                <p:cNvSpPr txBox="1"/>
                <p:nvPr/>
              </p:nvSpPr>
              <p:spPr>
                <a:xfrm>
                  <a:off x="2792455" y="2940757"/>
                  <a:ext cx="268022" cy="276999"/>
                </a:xfrm>
                <a:prstGeom prst="rect">
                  <a:avLst/>
                </a:prstGeom>
                <a:noFill/>
              </p:spPr>
              <p:txBody>
                <a:bodyPr wrap="none" rtlCol="0">
                  <a:spAutoFit/>
                </a:bodyPr>
                <a:lstStyle/>
                <a:p>
                  <a:r>
                    <a:rPr lang="en-US" sz="1200" b="1" dirty="0"/>
                    <a:t>b</a:t>
                  </a:r>
                  <a:endParaRPr lang="pt-BR" sz="1200" b="1" dirty="0"/>
                </a:p>
              </p:txBody>
            </p:sp>
            <p:sp>
              <p:nvSpPr>
                <p:cNvPr id="32" name="CaixaDeTexto 31"/>
                <p:cNvSpPr txBox="1"/>
                <p:nvPr/>
              </p:nvSpPr>
              <p:spPr>
                <a:xfrm>
                  <a:off x="3388529" y="2497737"/>
                  <a:ext cx="268022" cy="276999"/>
                </a:xfrm>
                <a:prstGeom prst="rect">
                  <a:avLst/>
                </a:prstGeom>
                <a:noFill/>
              </p:spPr>
              <p:txBody>
                <a:bodyPr wrap="none" rtlCol="0">
                  <a:spAutoFit/>
                </a:bodyPr>
                <a:lstStyle/>
                <a:p>
                  <a:r>
                    <a:rPr lang="en-US" sz="1200" b="1" dirty="0"/>
                    <a:t>b</a:t>
                  </a:r>
                  <a:endParaRPr lang="pt-BR" sz="1200" b="1" dirty="0"/>
                </a:p>
              </p:txBody>
            </p:sp>
            <p:sp>
              <p:nvSpPr>
                <p:cNvPr id="33" name="CaixaDeTexto 32"/>
                <p:cNvSpPr txBox="1"/>
                <p:nvPr/>
              </p:nvSpPr>
              <p:spPr>
                <a:xfrm rot="16200000">
                  <a:off x="-1029896" y="3080550"/>
                  <a:ext cx="1859874" cy="294588"/>
                </a:xfrm>
                <a:prstGeom prst="rect">
                  <a:avLst/>
                </a:prstGeom>
                <a:noFill/>
              </p:spPr>
              <p:txBody>
                <a:bodyPr wrap="square" rtlCol="0">
                  <a:spAutoFit/>
                </a:bodyPr>
                <a:lstStyle/>
                <a:p>
                  <a:r>
                    <a:rPr lang="pt-BR" sz="1400" dirty="0" smtClean="0"/>
                    <a:t>DNA DAMAGESCORES</a:t>
                  </a:r>
                  <a:endParaRPr lang="pt-BR" sz="1400" dirty="0"/>
                </a:p>
              </p:txBody>
            </p:sp>
          </p:grpSp>
        </p:grpSp>
        <p:sp>
          <p:nvSpPr>
            <p:cNvPr id="18" name="CaixaDeTexto 17"/>
            <p:cNvSpPr txBox="1"/>
            <p:nvPr/>
          </p:nvSpPr>
          <p:spPr>
            <a:xfrm>
              <a:off x="5412767" y="4308909"/>
              <a:ext cx="260008" cy="276999"/>
            </a:xfrm>
            <a:prstGeom prst="rect">
              <a:avLst/>
            </a:prstGeom>
            <a:noFill/>
          </p:spPr>
          <p:txBody>
            <a:bodyPr wrap="none" rtlCol="0">
              <a:spAutoFit/>
            </a:bodyPr>
            <a:lstStyle/>
            <a:p>
              <a:r>
                <a:rPr lang="en-US" sz="1200" b="1" dirty="0" smtClean="0"/>
                <a:t>a</a:t>
              </a:r>
              <a:endParaRPr lang="pt-BR" sz="1200" b="1" dirty="0"/>
            </a:p>
          </p:txBody>
        </p:sp>
        <p:sp>
          <p:nvSpPr>
            <p:cNvPr id="19" name="CaixaDeTexto 18"/>
            <p:cNvSpPr txBox="1"/>
            <p:nvPr/>
          </p:nvSpPr>
          <p:spPr>
            <a:xfrm>
              <a:off x="6040153" y="2297042"/>
              <a:ext cx="268022" cy="276999"/>
            </a:xfrm>
            <a:prstGeom prst="rect">
              <a:avLst/>
            </a:prstGeom>
            <a:noFill/>
          </p:spPr>
          <p:txBody>
            <a:bodyPr wrap="none" rtlCol="0">
              <a:spAutoFit/>
            </a:bodyPr>
            <a:lstStyle/>
            <a:p>
              <a:r>
                <a:rPr lang="en-US" sz="1200" b="1" dirty="0"/>
                <a:t>b</a:t>
              </a:r>
              <a:endParaRPr lang="pt-BR" sz="1200" b="1" dirty="0"/>
            </a:p>
          </p:txBody>
        </p:sp>
        <p:sp>
          <p:nvSpPr>
            <p:cNvPr id="20" name="CaixaDeTexto 19"/>
            <p:cNvSpPr txBox="1"/>
            <p:nvPr/>
          </p:nvSpPr>
          <p:spPr>
            <a:xfrm>
              <a:off x="6628889" y="3573253"/>
              <a:ext cx="268022" cy="276999"/>
            </a:xfrm>
            <a:prstGeom prst="rect">
              <a:avLst/>
            </a:prstGeom>
            <a:noFill/>
          </p:spPr>
          <p:txBody>
            <a:bodyPr wrap="none" rtlCol="0">
              <a:spAutoFit/>
            </a:bodyPr>
            <a:lstStyle/>
            <a:p>
              <a:r>
                <a:rPr lang="en-US" sz="1200" b="1" dirty="0"/>
                <a:t>b</a:t>
              </a:r>
              <a:endParaRPr lang="pt-BR" sz="1200" b="1" dirty="0"/>
            </a:p>
          </p:txBody>
        </p:sp>
        <p:sp>
          <p:nvSpPr>
            <p:cNvPr id="21" name="CaixaDeTexto 20"/>
            <p:cNvSpPr txBox="1"/>
            <p:nvPr/>
          </p:nvSpPr>
          <p:spPr>
            <a:xfrm>
              <a:off x="7231704" y="3202953"/>
              <a:ext cx="268022" cy="276999"/>
            </a:xfrm>
            <a:prstGeom prst="rect">
              <a:avLst/>
            </a:prstGeom>
            <a:noFill/>
          </p:spPr>
          <p:txBody>
            <a:bodyPr wrap="none" rtlCol="0">
              <a:spAutoFit/>
            </a:bodyPr>
            <a:lstStyle/>
            <a:p>
              <a:r>
                <a:rPr lang="en-US" sz="1200" b="1" dirty="0"/>
                <a:t>b</a:t>
              </a:r>
              <a:endParaRPr lang="pt-BR" sz="1200" b="1" dirty="0"/>
            </a:p>
          </p:txBody>
        </p:sp>
        <p:sp>
          <p:nvSpPr>
            <p:cNvPr id="22" name="CaixaDeTexto 21"/>
            <p:cNvSpPr txBox="1"/>
            <p:nvPr/>
          </p:nvSpPr>
          <p:spPr>
            <a:xfrm>
              <a:off x="7833015" y="3880782"/>
              <a:ext cx="268022" cy="276999"/>
            </a:xfrm>
            <a:prstGeom prst="rect">
              <a:avLst/>
            </a:prstGeom>
            <a:noFill/>
          </p:spPr>
          <p:txBody>
            <a:bodyPr wrap="none" rtlCol="0">
              <a:spAutoFit/>
            </a:bodyPr>
            <a:lstStyle/>
            <a:p>
              <a:r>
                <a:rPr lang="en-US" sz="1200" b="1" dirty="0"/>
                <a:t>b</a:t>
              </a:r>
              <a:endParaRPr lang="pt-BR" sz="1200" b="1" dirty="0"/>
            </a:p>
          </p:txBody>
        </p:sp>
      </p:grpSp>
      <p:sp>
        <p:nvSpPr>
          <p:cNvPr id="40" name="CaixaDeTexto 39"/>
          <p:cNvSpPr txBox="1"/>
          <p:nvPr/>
        </p:nvSpPr>
        <p:spPr>
          <a:xfrm>
            <a:off x="2099687" y="1756876"/>
            <a:ext cx="1572546" cy="338554"/>
          </a:xfrm>
          <a:prstGeom prst="rect">
            <a:avLst/>
          </a:prstGeom>
          <a:noFill/>
        </p:spPr>
        <p:txBody>
          <a:bodyPr wrap="none" rtlCol="0">
            <a:spAutoFit/>
          </a:bodyPr>
          <a:lstStyle/>
          <a:p>
            <a:r>
              <a:rPr lang="en-US" sz="1600" b="1" dirty="0" smtClean="0">
                <a:latin typeface="Tw Cen MT Condensed" panose="020B0606020104020203" pitchFamily="34" charset="0"/>
              </a:rPr>
              <a:t>(A) Leukocytes 24 h</a:t>
            </a:r>
            <a:endParaRPr lang="pt-BR" sz="1600" b="1" dirty="0">
              <a:latin typeface="Tw Cen MT Condensed" panose="020B0606020104020203" pitchFamily="34" charset="0"/>
            </a:endParaRPr>
          </a:p>
        </p:txBody>
      </p:sp>
      <p:sp>
        <p:nvSpPr>
          <p:cNvPr id="41" name="CaixaDeTexto 40"/>
          <p:cNvSpPr txBox="1"/>
          <p:nvPr/>
        </p:nvSpPr>
        <p:spPr>
          <a:xfrm>
            <a:off x="6643356" y="1756876"/>
            <a:ext cx="1635191" cy="338554"/>
          </a:xfrm>
          <a:prstGeom prst="rect">
            <a:avLst/>
          </a:prstGeom>
          <a:noFill/>
        </p:spPr>
        <p:txBody>
          <a:bodyPr wrap="none" rtlCol="0">
            <a:spAutoFit/>
          </a:bodyPr>
          <a:lstStyle/>
          <a:p>
            <a:r>
              <a:rPr lang="en-US" sz="1600" b="1" dirty="0" smtClean="0">
                <a:latin typeface="Tw Cen MT Condensed" panose="020B0606020104020203" pitchFamily="34" charset="0"/>
              </a:rPr>
              <a:t>(B) Macrophages 3 h</a:t>
            </a:r>
            <a:endParaRPr lang="pt-BR" sz="1600" b="1" dirty="0">
              <a:latin typeface="Tw Cen MT Condensed" panose="020B0606020104020203" pitchFamily="34" charset="0"/>
            </a:endParaRPr>
          </a:p>
        </p:txBody>
      </p:sp>
    </p:spTree>
    <p:extLst>
      <p:ext uri="{BB962C8B-B14F-4D97-AF65-F5344CB8AC3E}">
        <p14:creationId xmlns:p14="http://schemas.microsoft.com/office/powerpoint/2010/main" val="270704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2"/>
          <p:cNvPicPr/>
          <p:nvPr/>
        </p:nvPicPr>
        <p:blipFill>
          <a:blip r:embed="rId3"/>
          <a:stretch>
            <a:fillRect/>
          </a:stretch>
        </p:blipFill>
        <p:spPr>
          <a:xfrm>
            <a:off x="6368072" y="939494"/>
            <a:ext cx="5248080" cy="5181120"/>
          </a:xfrm>
          <a:prstGeom prst="rect">
            <a:avLst/>
          </a:prstGeom>
          <a:ln>
            <a:noFill/>
          </a:ln>
        </p:spPr>
      </p:pic>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cxnSp>
        <p:nvCxnSpPr>
          <p:cNvPr id="16" name="Conector reto 15"/>
          <p:cNvCxnSpPr/>
          <p:nvPr/>
        </p:nvCxnSpPr>
        <p:spPr>
          <a:xfrm>
            <a:off x="6067430" y="434517"/>
            <a:ext cx="0" cy="6041426"/>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TextShape 1"/>
          <p:cNvSpPr txBox="1"/>
          <p:nvPr/>
        </p:nvSpPr>
        <p:spPr>
          <a:xfrm>
            <a:off x="352976" y="939494"/>
            <a:ext cx="5347738" cy="1142640"/>
          </a:xfrm>
          <a:prstGeom prst="rect">
            <a:avLst/>
          </a:prstGeom>
        </p:spPr>
        <p:txBody>
          <a:bodyPr anchor="ctr"/>
          <a:lstStyle/>
          <a:p>
            <a:pPr algn="just">
              <a:lnSpc>
                <a:spcPct val="100000"/>
              </a:lnSpc>
            </a:pPr>
            <a:r>
              <a:rPr lang="pt-BR" sz="2800" dirty="0">
                <a:solidFill>
                  <a:srgbClr val="000000"/>
                </a:solidFill>
                <a:latin typeface="Aharoni"/>
              </a:rPr>
              <a:t>
</a:t>
            </a:r>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does </a:t>
            </a:r>
            <a:r>
              <a:rPr lang="pt-BR" sz="3200" b="1" u="sng" dirty="0" err="1">
                <a:solidFill>
                  <a:schemeClr val="accent1">
                    <a:lumMod val="50000"/>
                  </a:schemeClr>
                </a:solidFill>
                <a:latin typeface="Tw Cen MT Condensed" panose="020B0606020104020203" pitchFamily="34" charset="0"/>
              </a:rPr>
              <a:t>not</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induce</a:t>
            </a:r>
            <a:r>
              <a:rPr lang="pt-BR" sz="3200" b="1" u="sng" dirty="0">
                <a:solidFill>
                  <a:schemeClr val="accent1">
                    <a:lumMod val="50000"/>
                  </a:schemeClr>
                </a:solidFill>
                <a:latin typeface="Tw Cen MT Condensed" panose="020B0606020104020203" pitchFamily="34" charset="0"/>
              </a:rPr>
              <a:t> </a:t>
            </a:r>
            <a:r>
              <a:rPr lang="pt-BR" sz="3200" b="1" dirty="0">
                <a:solidFill>
                  <a:schemeClr val="accent1">
                    <a:lumMod val="50000"/>
                  </a:schemeClr>
                </a:solidFill>
                <a:latin typeface="Tw Cen MT Condensed" panose="020B0606020104020203" pitchFamily="34" charset="0"/>
              </a:rPr>
              <a:t>DNA </a:t>
            </a:r>
            <a:r>
              <a:rPr lang="pt-BR" sz="3200" b="1" dirty="0" err="1">
                <a:solidFill>
                  <a:schemeClr val="accent1">
                    <a:lumMod val="50000"/>
                  </a:schemeClr>
                </a:solidFill>
                <a:latin typeface="Tw Cen MT Condensed" panose="020B0606020104020203" pitchFamily="34" charset="0"/>
              </a:rPr>
              <a:t>damage</a:t>
            </a:r>
            <a:r>
              <a:rPr lang="pt-BR" sz="3200" b="1"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vitro</a:t>
            </a:r>
            <a:r>
              <a:rPr lang="pt-BR" sz="2800" i="1" dirty="0">
                <a:solidFill>
                  <a:srgbClr val="000000"/>
                </a:solidFill>
                <a:latin typeface="Aharoni"/>
              </a:rPr>
              <a:t>
</a:t>
            </a:r>
            <a:endParaRPr dirty="0"/>
          </a:p>
        </p:txBody>
      </p:sp>
      <p:sp>
        <p:nvSpPr>
          <p:cNvPr id="9" name="TextShape 1"/>
          <p:cNvSpPr txBox="1"/>
          <p:nvPr/>
        </p:nvSpPr>
        <p:spPr>
          <a:xfrm>
            <a:off x="269885" y="2512964"/>
            <a:ext cx="5284251" cy="1142640"/>
          </a:xfrm>
          <a:prstGeom prst="rect">
            <a:avLst/>
          </a:prstGeom>
        </p:spPr>
        <p:txBody>
          <a:bodyPr anchor="ctr"/>
          <a:lstStyle>
            <a:defPPr>
              <a:defRPr lang="pt-BR"/>
            </a:defPPr>
            <a:lvl1pPr algn="just">
              <a:lnSpc>
                <a:spcPct val="100000"/>
              </a:lnSpc>
              <a:defRPr sz="2800">
                <a:solidFill>
                  <a:srgbClr val="000000"/>
                </a:solidFill>
                <a:latin typeface="Aharoni"/>
              </a:defRPr>
            </a:lvl1pPr>
          </a:lstStyle>
          <a:p>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does </a:t>
            </a:r>
            <a:r>
              <a:rPr lang="pt-BR" sz="3200" b="1" dirty="0" err="1">
                <a:solidFill>
                  <a:schemeClr val="accent1">
                    <a:lumMod val="50000"/>
                  </a:schemeClr>
                </a:solidFill>
                <a:latin typeface="Tw Cen MT Condensed" panose="020B0606020104020203" pitchFamily="34" charset="0"/>
              </a:rPr>
              <a:t>not</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induce</a:t>
            </a:r>
            <a:r>
              <a:rPr lang="pt-BR" sz="3200" b="1"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apoptosis</a:t>
            </a:r>
            <a:r>
              <a:rPr lang="pt-BR" sz="3200" b="1"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but</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induces</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cell</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death</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by</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necrosis</a:t>
            </a:r>
            <a:r>
              <a:rPr lang="pt-BR" sz="3200" b="1"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vitro</a:t>
            </a:r>
            <a:endParaRPr sz="3200" b="1" dirty="0">
              <a:solidFill>
                <a:schemeClr val="accent1">
                  <a:lumMod val="50000"/>
                </a:schemeClr>
              </a:solidFill>
              <a:latin typeface="Tw Cen MT Condensed" panose="020B0606020104020203" pitchFamily="34" charset="0"/>
            </a:endParaRPr>
          </a:p>
        </p:txBody>
      </p:sp>
      <p:sp>
        <p:nvSpPr>
          <p:cNvPr id="10" name="TextShape 1"/>
          <p:cNvSpPr txBox="1"/>
          <p:nvPr/>
        </p:nvSpPr>
        <p:spPr>
          <a:xfrm>
            <a:off x="264465" y="4178762"/>
            <a:ext cx="5432551" cy="1142640"/>
          </a:xfrm>
          <a:prstGeom prst="rect">
            <a:avLst/>
          </a:prstGeom>
        </p:spPr>
        <p:txBody>
          <a:bodyPr anchor="ctr"/>
          <a:lstStyle/>
          <a:p>
            <a:pPr algn="just">
              <a:lnSpc>
                <a:spcPct val="100000"/>
              </a:lnSpc>
            </a:pPr>
            <a:r>
              <a:rPr lang="pt-BR" sz="3200" dirty="0">
                <a:solidFill>
                  <a:srgbClr val="000000"/>
                </a:solidFill>
                <a:latin typeface="Aharoni"/>
              </a:rPr>
              <a:t>
</a:t>
            </a:r>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induces</a:t>
            </a:r>
            <a:r>
              <a:rPr lang="pt-BR" sz="3200" b="1" u="sng" dirty="0">
                <a:solidFill>
                  <a:schemeClr val="accent1">
                    <a:lumMod val="50000"/>
                  </a:schemeClr>
                </a:solidFill>
                <a:latin typeface="Tw Cen MT Condensed" panose="020B0606020104020203" pitchFamily="34" charset="0"/>
              </a:rPr>
              <a:t> DNA </a:t>
            </a:r>
            <a:r>
              <a:rPr lang="pt-BR" sz="3200" b="1" u="sng" dirty="0" err="1">
                <a:solidFill>
                  <a:schemeClr val="accent1">
                    <a:lumMod val="50000"/>
                  </a:schemeClr>
                </a:solidFill>
                <a:latin typeface="Tw Cen MT Condensed" panose="020B0606020104020203" pitchFamily="34" charset="0"/>
              </a:rPr>
              <a:t>damage</a:t>
            </a:r>
            <a:r>
              <a:rPr lang="pt-BR" sz="3200" b="1" u="sng"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vivo</a:t>
            </a:r>
            <a:r>
              <a:rPr lang="pt-BR" sz="3200" i="1" dirty="0">
                <a:solidFill>
                  <a:srgbClr val="000000"/>
                </a:solidFill>
                <a:latin typeface="Aharoni"/>
              </a:rPr>
              <a:t>
</a:t>
            </a:r>
            <a:endParaRPr sz="3200" dirty="0"/>
          </a:p>
        </p:txBody>
      </p:sp>
      <p:grpSp>
        <p:nvGrpSpPr>
          <p:cNvPr id="3" name="Grupo 2"/>
          <p:cNvGrpSpPr/>
          <p:nvPr/>
        </p:nvGrpSpPr>
        <p:grpSpPr>
          <a:xfrm>
            <a:off x="250177" y="5486425"/>
            <a:ext cx="5636273" cy="1147981"/>
            <a:chOff x="250177" y="5486425"/>
            <a:chExt cx="5636273" cy="1147981"/>
          </a:xfrm>
        </p:grpSpPr>
        <p:sp>
          <p:nvSpPr>
            <p:cNvPr id="2" name="Retângulo 1"/>
            <p:cNvSpPr/>
            <p:nvPr/>
          </p:nvSpPr>
          <p:spPr>
            <a:xfrm>
              <a:off x="250177" y="5486425"/>
              <a:ext cx="5636273" cy="11479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extShape 1"/>
            <p:cNvSpPr txBox="1"/>
            <p:nvPr/>
          </p:nvSpPr>
          <p:spPr>
            <a:xfrm>
              <a:off x="311430" y="5491766"/>
              <a:ext cx="5430830" cy="1142640"/>
            </a:xfrm>
            <a:prstGeom prst="rect">
              <a:avLst/>
            </a:prstGeom>
          </p:spPr>
          <p:txBody>
            <a:bodyPr anchor="ctr"/>
            <a:lstStyle/>
            <a:p>
              <a:pPr algn="just">
                <a:lnSpc>
                  <a:spcPct val="100000"/>
                </a:lnSpc>
              </a:pPr>
              <a:r>
                <a:rPr lang="pt-BR" sz="3200" dirty="0">
                  <a:solidFill>
                    <a:srgbClr val="000000"/>
                  </a:solidFill>
                  <a:latin typeface="Aharoni"/>
                </a:rPr>
                <a:t>
</a:t>
              </a:r>
              <a:r>
                <a:rPr lang="pt-BR" sz="3200" b="1" dirty="0" err="1">
                  <a:solidFill>
                    <a:schemeClr val="accent1">
                      <a:lumMod val="50000"/>
                    </a:schemeClr>
                  </a:solidFill>
                  <a:latin typeface="Tw Cen MT Condensed" panose="020B0606020104020203" pitchFamily="34" charset="0"/>
                </a:rPr>
                <a:t>Glucantime</a:t>
              </a:r>
              <a:r>
                <a:rPr lang="pt-BR" sz="2000" b="1" dirty="0">
                  <a:solidFill>
                    <a:schemeClr val="accent1">
                      <a:lumMod val="50000"/>
                    </a:schemeClr>
                  </a:solidFill>
                  <a:latin typeface="Tw Cen MT Condensed" panose="020B0606020104020203" pitchFamily="34" charset="0"/>
                </a:rPr>
                <a:t>®</a:t>
              </a:r>
              <a:r>
                <a:rPr lang="pt-BR" sz="3200" b="1"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presents</a:t>
              </a:r>
              <a:r>
                <a:rPr lang="pt-BR" sz="3200" b="1" u="sng" dirty="0">
                  <a:solidFill>
                    <a:schemeClr val="accent1">
                      <a:lumMod val="50000"/>
                    </a:schemeClr>
                  </a:solidFill>
                  <a:latin typeface="Tw Cen MT Condensed" panose="020B0606020104020203" pitchFamily="34" charset="0"/>
                </a:rPr>
                <a:t> </a:t>
              </a:r>
              <a:r>
                <a:rPr lang="pt-BR" sz="3200" b="1" u="sng" dirty="0" err="1">
                  <a:solidFill>
                    <a:schemeClr val="accent1">
                      <a:lumMod val="50000"/>
                    </a:schemeClr>
                  </a:solidFill>
                  <a:latin typeface="Tw Cen MT Condensed" panose="020B0606020104020203" pitchFamily="34" charset="0"/>
                </a:rPr>
                <a:t>mutagenic</a:t>
              </a:r>
              <a:r>
                <a:rPr lang="pt-BR" sz="3200" b="1" u="sng" dirty="0">
                  <a:solidFill>
                    <a:schemeClr val="accent1">
                      <a:lumMod val="50000"/>
                    </a:schemeClr>
                  </a:solidFill>
                  <a:latin typeface="Tw Cen MT Condensed" panose="020B0606020104020203" pitchFamily="34" charset="0"/>
                </a:rPr>
                <a:t> </a:t>
              </a:r>
              <a:r>
                <a:rPr lang="pt-BR" sz="3200" b="1" dirty="0" err="1">
                  <a:solidFill>
                    <a:schemeClr val="accent1">
                      <a:lumMod val="50000"/>
                    </a:schemeClr>
                  </a:solidFill>
                  <a:latin typeface="Tw Cen MT Condensed" panose="020B0606020104020203" pitchFamily="34" charset="0"/>
                </a:rPr>
                <a:t>effect</a:t>
              </a:r>
              <a:r>
                <a:rPr lang="pt-BR" sz="3200" b="1" dirty="0">
                  <a:solidFill>
                    <a:schemeClr val="accent1">
                      <a:lumMod val="50000"/>
                    </a:schemeClr>
                  </a:solidFill>
                  <a:latin typeface="Tw Cen MT Condensed" panose="020B0606020104020203" pitchFamily="34" charset="0"/>
                </a:rPr>
                <a:t> </a:t>
              </a:r>
              <a:r>
                <a:rPr lang="pt-BR" sz="3200" b="1" i="1" dirty="0">
                  <a:solidFill>
                    <a:schemeClr val="accent1">
                      <a:lumMod val="50000"/>
                    </a:schemeClr>
                  </a:solidFill>
                  <a:latin typeface="Tw Cen MT Condensed" panose="020B0606020104020203" pitchFamily="34" charset="0"/>
                </a:rPr>
                <a:t>in vivo</a:t>
              </a:r>
              <a:r>
                <a:rPr lang="pt-BR" sz="3200" dirty="0">
                  <a:solidFill>
                    <a:srgbClr val="000000"/>
                  </a:solidFill>
                  <a:latin typeface="Aharoni"/>
                </a:rPr>
                <a:t>
</a:t>
              </a:r>
              <a:endParaRPr sz="3200" dirty="0"/>
            </a:p>
          </p:txBody>
        </p:sp>
      </p:grpSp>
      <p:sp>
        <p:nvSpPr>
          <p:cNvPr id="21" name="CustomShape 2"/>
          <p:cNvSpPr/>
          <p:nvPr/>
        </p:nvSpPr>
        <p:spPr>
          <a:xfrm>
            <a:off x="6368072" y="2512964"/>
            <a:ext cx="3268297" cy="273100"/>
          </a:xfrm>
          <a:prstGeom prst="rect">
            <a:avLst/>
          </a:prstGeom>
          <a:noFill/>
          <a:ln w="12700">
            <a:solidFill>
              <a:schemeClr val="accent2">
                <a:lumMod val="75000"/>
              </a:schemeClr>
            </a:solidFill>
            <a:round/>
          </a:ln>
        </p:spPr>
      </p:sp>
      <p:sp>
        <p:nvSpPr>
          <p:cNvPr id="22" name="CustomShape 3"/>
          <p:cNvSpPr/>
          <p:nvPr/>
        </p:nvSpPr>
        <p:spPr>
          <a:xfrm>
            <a:off x="6368072" y="3099347"/>
            <a:ext cx="3268297" cy="861413"/>
          </a:xfrm>
          <a:prstGeom prst="rect">
            <a:avLst/>
          </a:prstGeom>
          <a:noFill/>
          <a:ln w="28575">
            <a:solidFill>
              <a:schemeClr val="accent1">
                <a:lumMod val="75000"/>
              </a:schemeClr>
            </a:solidFill>
            <a:round/>
          </a:ln>
        </p:spPr>
      </p:sp>
    </p:spTree>
    <p:extLst>
      <p:ext uri="{BB962C8B-B14F-4D97-AF65-F5344CB8AC3E}">
        <p14:creationId xmlns:p14="http://schemas.microsoft.com/office/powerpoint/2010/main" val="335695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2" name="TextShape 1"/>
          <p:cNvSpPr txBox="1"/>
          <p:nvPr/>
        </p:nvSpPr>
        <p:spPr>
          <a:xfrm>
            <a:off x="2250829" y="61410"/>
            <a:ext cx="9284456" cy="1161268"/>
          </a:xfrm>
          <a:prstGeom prst="rect">
            <a:avLst/>
          </a:prstGeom>
        </p:spPr>
        <p:txBody>
          <a:bodyPr anchor="ctr"/>
          <a:lstStyle>
            <a:defPPr>
              <a:defRPr lang="pt-BR"/>
            </a:defPPr>
            <a:lvl1pPr algn="just">
              <a:lnSpc>
                <a:spcPct val="100000"/>
              </a:lnSpc>
              <a:defRPr sz="2800">
                <a:solidFill>
                  <a:srgbClr val="000000"/>
                </a:solidFill>
                <a:latin typeface="Aharoni"/>
              </a:defRPr>
            </a:lvl1pPr>
          </a:lstStyle>
          <a:p>
            <a:pPr algn="ctr"/>
            <a:r>
              <a:rPr lang="pt-BR" sz="4000" b="1" dirty="0">
                <a:solidFill>
                  <a:srgbClr val="3B3860"/>
                </a:solidFill>
                <a:latin typeface="Tw Cen MT Condensed" panose="020B0606020104020203" pitchFamily="34" charset="0"/>
              </a:rPr>
              <a:t>
</a:t>
            </a:r>
            <a:r>
              <a:rPr lang="en-US" sz="4000" b="1" dirty="0">
                <a:solidFill>
                  <a:schemeClr val="accent2">
                    <a:lumMod val="75000"/>
                  </a:schemeClr>
                </a:solidFill>
                <a:latin typeface="Tw Cen MT Condensed" panose="020B0606020104020203" pitchFamily="34" charset="0"/>
              </a:rPr>
              <a:t>Glucantime</a:t>
            </a:r>
            <a:r>
              <a:rPr lang="en-US" b="1" dirty="0">
                <a:solidFill>
                  <a:schemeClr val="accent2">
                    <a:lumMod val="75000"/>
                  </a:schemeClr>
                </a:solidFill>
                <a:latin typeface="Tw Cen MT Condensed" panose="020B0606020104020203" pitchFamily="34" charset="0"/>
              </a:rPr>
              <a:t>®</a:t>
            </a:r>
            <a:r>
              <a:rPr lang="en-US" sz="4000" b="1" dirty="0">
                <a:solidFill>
                  <a:schemeClr val="accent2">
                    <a:lumMod val="75000"/>
                  </a:schemeClr>
                </a:solidFill>
                <a:latin typeface="Tw Cen MT Condensed" panose="020B0606020104020203" pitchFamily="34" charset="0"/>
              </a:rPr>
              <a:t> is a promutagen that requires metabolization to exert its mutagenic action</a:t>
            </a:r>
            <a:r>
              <a:rPr lang="pt-BR" sz="4000" b="1" dirty="0">
                <a:solidFill>
                  <a:srgbClr val="3B3860"/>
                </a:solidFill>
                <a:latin typeface="Tw Cen MT Condensed" panose="020B0606020104020203" pitchFamily="34" charset="0"/>
              </a:rPr>
              <a:t>
</a:t>
            </a:r>
            <a:endParaRPr sz="4000" b="1" dirty="0">
              <a:solidFill>
                <a:srgbClr val="3B3860"/>
              </a:solidFill>
              <a:latin typeface="Tw Cen MT Condensed" panose="020B0606020104020203" pitchFamily="34" charset="0"/>
            </a:endParaRPr>
          </a:p>
        </p:txBody>
      </p:sp>
      <p:pic>
        <p:nvPicPr>
          <p:cNvPr id="15" name="Imagem 5"/>
          <p:cNvPicPr/>
          <p:nvPr/>
        </p:nvPicPr>
        <p:blipFill>
          <a:blip r:embed="rId3"/>
          <a:stretch>
            <a:fillRect/>
          </a:stretch>
        </p:blipFill>
        <p:spPr>
          <a:xfrm>
            <a:off x="3828905" y="1262196"/>
            <a:ext cx="5036126" cy="5449886"/>
          </a:xfrm>
          <a:prstGeom prst="rect">
            <a:avLst/>
          </a:prstGeom>
          <a:ln>
            <a:noFill/>
          </a:ln>
        </p:spPr>
      </p:pic>
      <p:sp>
        <p:nvSpPr>
          <p:cNvPr id="18" name="CustomShape 2"/>
          <p:cNvSpPr/>
          <p:nvPr/>
        </p:nvSpPr>
        <p:spPr>
          <a:xfrm>
            <a:off x="209009" y="6050280"/>
            <a:ext cx="3792972" cy="269220"/>
          </a:xfrm>
          <a:prstGeom prst="rect">
            <a:avLst/>
          </a:prstGeom>
          <a:noFill/>
          <a:ln>
            <a:noFill/>
          </a:ln>
        </p:spPr>
        <p:txBody>
          <a:bodyPr lIns="90000" tIns="45000" rIns="90000" bIns="45000"/>
          <a:lstStyle/>
          <a:p>
            <a:pPr algn="just"/>
            <a:r>
              <a:rPr lang="en-US" sz="1200" b="1" dirty="0">
                <a:latin typeface="Tw Cen MT Condensed" panose="020B0606020104020203" pitchFamily="34" charset="0"/>
              </a:rPr>
              <a:t>“Prodrug Model” proposed for the mechanism of action of pentavalent </a:t>
            </a:r>
            <a:r>
              <a:rPr lang="en-US" sz="1200" b="1" dirty="0" err="1">
                <a:latin typeface="Tw Cen MT Condensed" panose="020B0606020104020203" pitchFamily="34" charset="0"/>
              </a:rPr>
              <a:t>antimonials</a:t>
            </a:r>
            <a:r>
              <a:rPr lang="en-US" sz="1200" b="1" dirty="0">
                <a:latin typeface="Tw Cen MT Condensed" panose="020B0606020104020203" pitchFamily="34" charset="0"/>
              </a:rPr>
              <a:t> against </a:t>
            </a:r>
            <a:r>
              <a:rPr lang="en-US" sz="1200" b="1" dirty="0" err="1">
                <a:latin typeface="Tw Cen MT Condensed" panose="020B0606020104020203" pitchFamily="34" charset="0"/>
              </a:rPr>
              <a:t>leishmaniasis</a:t>
            </a:r>
            <a:r>
              <a:rPr lang="en-US" sz="1200" b="1" dirty="0">
                <a:latin typeface="Tw Cen MT Condensed" panose="020B0606020104020203" pitchFamily="34" charset="0"/>
              </a:rPr>
              <a:t> (</a:t>
            </a:r>
            <a:r>
              <a:rPr lang="en-US" sz="1200" b="1" dirty="0" err="1">
                <a:latin typeface="Tw Cen MT Condensed" panose="020B0606020104020203" pitchFamily="34" charset="0"/>
              </a:rPr>
              <a:t>Frézard</a:t>
            </a:r>
            <a:r>
              <a:rPr lang="en-US" sz="1200" b="1" dirty="0">
                <a:latin typeface="Tw Cen MT Condensed" panose="020B0606020104020203" pitchFamily="34" charset="0"/>
              </a:rPr>
              <a:t> et al, Molecules 2009, 14, 2317-2336).</a:t>
            </a:r>
          </a:p>
        </p:txBody>
      </p:sp>
      <p:sp>
        <p:nvSpPr>
          <p:cNvPr id="10" name="CaixaDeTexto 9"/>
          <p:cNvSpPr txBox="1"/>
          <p:nvPr/>
        </p:nvSpPr>
        <p:spPr>
          <a:xfrm>
            <a:off x="7379605" y="2917339"/>
            <a:ext cx="3209533" cy="523220"/>
          </a:xfrm>
          <a:prstGeom prst="rect">
            <a:avLst/>
          </a:prstGeom>
          <a:noFill/>
          <a:ln>
            <a:solidFill>
              <a:schemeClr val="bg2">
                <a:lumMod val="25000"/>
              </a:schemeClr>
            </a:solidFill>
          </a:ln>
        </p:spPr>
        <p:txBody>
          <a:bodyPr wrap="none" rtlCol="0">
            <a:spAutoFit/>
          </a:bodyPr>
          <a:lstStyle/>
          <a:p>
            <a:r>
              <a:rPr lang="en-US" sz="2800" b="1" dirty="0" smtClean="0">
                <a:effectLst>
                  <a:outerShdw blurRad="38100" dist="38100" dir="2700000" algn="tl">
                    <a:srgbClr val="000000">
                      <a:alpha val="43137"/>
                    </a:srgbClr>
                  </a:outerShdw>
                </a:effectLst>
                <a:latin typeface="Tw Cen MT Condensed" panose="020B0606020104020203" pitchFamily="34" charset="0"/>
              </a:rPr>
              <a:t>Antileishmanial Activity</a:t>
            </a:r>
            <a:endParaRPr lang="pt-BR" sz="2800" b="1" dirty="0">
              <a:effectLst>
                <a:outerShdw blurRad="38100" dist="38100" dir="2700000" algn="tl">
                  <a:srgbClr val="000000">
                    <a:alpha val="43137"/>
                  </a:srgbClr>
                </a:outerShdw>
              </a:effectLst>
              <a:latin typeface="Tw Cen MT Condensed" panose="020B0606020104020203" pitchFamily="34" charset="0"/>
            </a:endParaRPr>
          </a:p>
        </p:txBody>
      </p:sp>
    </p:spTree>
    <p:extLst>
      <p:ext uri="{BB962C8B-B14F-4D97-AF65-F5344CB8AC3E}">
        <p14:creationId xmlns:p14="http://schemas.microsoft.com/office/powerpoint/2010/main" val="152949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extShape 2"/>
          <p:cNvSpPr txBox="1"/>
          <p:nvPr/>
        </p:nvSpPr>
        <p:spPr>
          <a:xfrm>
            <a:off x="7807980" y="5777554"/>
            <a:ext cx="4284209" cy="891964"/>
          </a:xfrm>
          <a:prstGeom prst="rect">
            <a:avLst/>
          </a:prstGeom>
        </p:spPr>
        <p:txBody>
          <a:bodyPr/>
          <a:lstStyle/>
          <a:p>
            <a:pPr algn="just"/>
            <a:r>
              <a:rPr lang="en-US" sz="2400" dirty="0">
                <a:latin typeface="Tw Cen MT Condensed" panose="020B0606020104020203" pitchFamily="34" charset="0"/>
              </a:rPr>
              <a:t>In 2013, </a:t>
            </a:r>
            <a:r>
              <a:rPr lang="en-US" sz="2400" dirty="0" smtClean="0">
                <a:latin typeface="Tw Cen MT Condensed" panose="020B0606020104020203" pitchFamily="34" charset="0"/>
              </a:rPr>
              <a:t>558 </a:t>
            </a:r>
            <a:r>
              <a:rPr lang="en-US" sz="2400" dirty="0">
                <a:latin typeface="Tw Cen MT Condensed" panose="020B0606020104020203" pitchFamily="34" charset="0"/>
              </a:rPr>
              <a:t>cases and 49 deaths were documented </a:t>
            </a:r>
            <a:r>
              <a:rPr lang="en-US" sz="2400" dirty="0" smtClean="0">
                <a:latin typeface="Tw Cen MT Condensed" panose="020B0606020104020203" pitchFamily="34" charset="0"/>
              </a:rPr>
              <a:t>in </a:t>
            </a:r>
            <a:r>
              <a:rPr lang="en-US" sz="2400" dirty="0">
                <a:latin typeface="Tw Cen MT Condensed" panose="020B0606020104020203" pitchFamily="34" charset="0"/>
              </a:rPr>
              <a:t>the State of </a:t>
            </a:r>
            <a:r>
              <a:rPr lang="en-US" sz="2400" dirty="0" err="1" smtClean="0">
                <a:latin typeface="Tw Cen MT Condensed" panose="020B0606020104020203" pitchFamily="34" charset="0"/>
              </a:rPr>
              <a:t>Maranhäo</a:t>
            </a:r>
            <a:r>
              <a:rPr lang="en-US" sz="2400" dirty="0" smtClean="0">
                <a:latin typeface="Tw Cen MT Condensed" panose="020B0606020104020203" pitchFamily="34" charset="0"/>
              </a:rPr>
              <a:t>, Brazil.</a:t>
            </a:r>
            <a:endParaRPr lang="en-US" sz="2400" dirty="0">
              <a:latin typeface="Tw Cen MT Condensed" panose="020B0606020104020203" pitchFamily="34" charset="0"/>
            </a:endParaRPr>
          </a:p>
        </p:txBody>
      </p:sp>
      <p:pic>
        <p:nvPicPr>
          <p:cNvPr id="9" name="Imagem 8"/>
          <p:cNvPicPr>
            <a:picLocks noChangeAspect="1"/>
          </p:cNvPicPr>
          <p:nvPr/>
        </p:nvPicPr>
        <p:blipFill>
          <a:blip r:embed="rId3"/>
          <a:stretch>
            <a:fillRect/>
          </a:stretch>
        </p:blipFill>
        <p:spPr>
          <a:xfrm>
            <a:off x="2912011" y="63304"/>
            <a:ext cx="4861807" cy="6724358"/>
          </a:xfrm>
          <a:prstGeom prst="rect">
            <a:avLst/>
          </a:prstGeom>
        </p:spPr>
      </p:pic>
      <p:sp>
        <p:nvSpPr>
          <p:cNvPr id="11"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Tree>
    <p:extLst>
      <p:ext uri="{BB962C8B-B14F-4D97-AF65-F5344CB8AC3E}">
        <p14:creationId xmlns:p14="http://schemas.microsoft.com/office/powerpoint/2010/main" val="706783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2" name="Retângulo 1"/>
          <p:cNvSpPr/>
          <p:nvPr/>
        </p:nvSpPr>
        <p:spPr>
          <a:xfrm>
            <a:off x="2596232" y="40211"/>
            <a:ext cx="8849443" cy="1323439"/>
          </a:xfrm>
          <a:prstGeom prst="rect">
            <a:avLst/>
          </a:prstGeom>
        </p:spPr>
        <p:txBody>
          <a:bodyPr wrap="square">
            <a:spAutoFit/>
          </a:bodyPr>
          <a:lstStyle/>
          <a:p>
            <a:pPr algn="ctr"/>
            <a:r>
              <a:rPr lang="en-US" sz="4000" b="1" dirty="0">
                <a:solidFill>
                  <a:schemeClr val="accent2">
                    <a:lumMod val="75000"/>
                  </a:schemeClr>
                </a:solidFill>
                <a:latin typeface="Tw Cen MT Condensed" panose="020B0606020104020203" pitchFamily="34" charset="0"/>
              </a:rPr>
              <a:t>Glucantime</a:t>
            </a:r>
            <a:r>
              <a:rPr lang="en-US" sz="2800" b="1" dirty="0">
                <a:solidFill>
                  <a:schemeClr val="accent2">
                    <a:lumMod val="75000"/>
                  </a:schemeClr>
                </a:solidFill>
                <a:latin typeface="Tw Cen MT Condensed" panose="020B0606020104020203" pitchFamily="34" charset="0"/>
              </a:rPr>
              <a:t>®</a:t>
            </a:r>
            <a:r>
              <a:rPr lang="en-US" sz="4000" b="1" dirty="0">
                <a:solidFill>
                  <a:schemeClr val="accent2">
                    <a:lumMod val="75000"/>
                  </a:schemeClr>
                </a:solidFill>
                <a:latin typeface="Tw Cen MT Condensed" panose="020B0606020104020203" pitchFamily="34" charset="0"/>
              </a:rPr>
              <a:t> increases Genotoxicity and Mutagenicity caused by </a:t>
            </a:r>
            <a:r>
              <a:rPr lang="en-US" sz="4000" b="1" i="1" dirty="0" err="1">
                <a:solidFill>
                  <a:schemeClr val="accent2">
                    <a:lumMod val="75000"/>
                  </a:schemeClr>
                </a:solidFill>
                <a:latin typeface="Tw Cen MT Condensed" panose="020B0606020104020203" pitchFamily="34" charset="0"/>
              </a:rPr>
              <a:t>Leishmania</a:t>
            </a:r>
            <a:r>
              <a:rPr lang="en-US" sz="4000" b="1" dirty="0">
                <a:solidFill>
                  <a:schemeClr val="accent2">
                    <a:lumMod val="75000"/>
                  </a:schemeClr>
                </a:solidFill>
                <a:latin typeface="Tw Cen MT Condensed" panose="020B0606020104020203" pitchFamily="34" charset="0"/>
              </a:rPr>
              <a:t> infection</a:t>
            </a:r>
            <a:endParaRPr lang="pt-BR" sz="4000" b="1" dirty="0">
              <a:solidFill>
                <a:schemeClr val="accent2">
                  <a:lumMod val="75000"/>
                </a:schemeClr>
              </a:solidFill>
              <a:latin typeface="Tw Cen MT Condensed" panose="020B0606020104020203" pitchFamily="34" charset="0"/>
            </a:endParaRPr>
          </a:p>
        </p:txBody>
      </p:sp>
      <p:grpSp>
        <p:nvGrpSpPr>
          <p:cNvPr id="3" name="Grupo 2"/>
          <p:cNvGrpSpPr/>
          <p:nvPr/>
        </p:nvGrpSpPr>
        <p:grpSpPr>
          <a:xfrm>
            <a:off x="3661916" y="1500691"/>
            <a:ext cx="3069369" cy="786743"/>
            <a:chOff x="3459151" y="1281911"/>
            <a:chExt cx="3069369" cy="786743"/>
          </a:xfrm>
        </p:grpSpPr>
        <p:sp>
          <p:nvSpPr>
            <p:cNvPr id="12" name="Retângulo de cantos arredondados 11"/>
            <p:cNvSpPr/>
            <p:nvPr/>
          </p:nvSpPr>
          <p:spPr>
            <a:xfrm>
              <a:off x="3459151" y="1314455"/>
              <a:ext cx="222298" cy="1440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3" name="Retângulo de cantos arredondados 12"/>
            <p:cNvSpPr/>
            <p:nvPr/>
          </p:nvSpPr>
          <p:spPr>
            <a:xfrm>
              <a:off x="3459151" y="1553055"/>
              <a:ext cx="222298" cy="1440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Retângulo de cantos arredondados 13"/>
            <p:cNvSpPr/>
            <p:nvPr/>
          </p:nvSpPr>
          <p:spPr>
            <a:xfrm>
              <a:off x="3459151" y="1785631"/>
              <a:ext cx="222298" cy="1440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5" name="CaixaDeTexto 15"/>
            <p:cNvSpPr txBox="1"/>
            <p:nvPr/>
          </p:nvSpPr>
          <p:spPr>
            <a:xfrm>
              <a:off x="3675175" y="1281911"/>
              <a:ext cx="567399"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Water</a:t>
              </a:r>
              <a:endParaRPr lang="pt-BR" sz="1200" dirty="0"/>
            </a:p>
          </p:txBody>
        </p:sp>
        <p:sp>
          <p:nvSpPr>
            <p:cNvPr id="16" name="CaixaDeTexto 16"/>
            <p:cNvSpPr txBox="1"/>
            <p:nvPr/>
          </p:nvSpPr>
          <p:spPr>
            <a:xfrm>
              <a:off x="3675175" y="1489660"/>
              <a:ext cx="2766783"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Infection by</a:t>
              </a:r>
              <a:r>
                <a:rPr lang="en-US" sz="1200" i="1" dirty="0" smtClean="0"/>
                <a:t> L. infantum chagasi </a:t>
              </a:r>
              <a:r>
                <a:rPr lang="en-US" sz="1200" dirty="0" smtClean="0"/>
                <a:t>(45 days)</a:t>
              </a:r>
              <a:endParaRPr lang="pt-BR" sz="1200" dirty="0"/>
            </a:p>
          </p:txBody>
        </p:sp>
        <p:sp>
          <p:nvSpPr>
            <p:cNvPr id="31" name="CaixaDeTexto 17"/>
            <p:cNvSpPr txBox="1"/>
            <p:nvPr/>
          </p:nvSpPr>
          <p:spPr>
            <a:xfrm>
              <a:off x="3675175" y="1791655"/>
              <a:ext cx="2853345"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Infection + Glucantime (800mg/kg for 24h)</a:t>
              </a:r>
              <a:endParaRPr lang="pt-BR" sz="1200" dirty="0"/>
            </a:p>
          </p:txBody>
        </p:sp>
      </p:grpSp>
      <p:grpSp>
        <p:nvGrpSpPr>
          <p:cNvPr id="10" name="Grupo 9"/>
          <p:cNvGrpSpPr/>
          <p:nvPr/>
        </p:nvGrpSpPr>
        <p:grpSpPr>
          <a:xfrm>
            <a:off x="7049204" y="1571536"/>
            <a:ext cx="4054241" cy="3542713"/>
            <a:chOff x="5138453" y="2086011"/>
            <a:chExt cx="3525893" cy="2805569"/>
          </a:xfrm>
        </p:grpSpPr>
        <p:pic>
          <p:nvPicPr>
            <p:cNvPr id="28" name="Imagem 27"/>
            <p:cNvPicPr>
              <a:picLocks noChangeAspect="1"/>
            </p:cNvPicPr>
            <p:nvPr/>
          </p:nvPicPr>
          <p:blipFill>
            <a:blip r:embed="rId3"/>
            <a:stretch>
              <a:fillRect/>
            </a:stretch>
          </p:blipFill>
          <p:spPr>
            <a:xfrm>
              <a:off x="5289531" y="2086011"/>
              <a:ext cx="3374815" cy="2805569"/>
            </a:xfrm>
            <a:prstGeom prst="rect">
              <a:avLst/>
            </a:prstGeom>
            <a:solidFill>
              <a:schemeClr val="accent1">
                <a:lumMod val="60000"/>
                <a:lumOff val="40000"/>
              </a:schemeClr>
            </a:solidFill>
            <a:ln w="3175">
              <a:noFill/>
              <a:round/>
            </a:ln>
          </p:spPr>
        </p:pic>
        <p:sp>
          <p:nvSpPr>
            <p:cNvPr id="26" name="CaixaDeTexto 27"/>
            <p:cNvSpPr txBox="1"/>
            <p:nvPr/>
          </p:nvSpPr>
          <p:spPr>
            <a:xfrm rot="16200000">
              <a:off x="4264906" y="3435094"/>
              <a:ext cx="1967919" cy="220826"/>
            </a:xfrm>
            <a:prstGeom prst="rect">
              <a:avLst/>
            </a:prstGeom>
            <a:noFill/>
            <a:ln>
              <a:noFill/>
            </a:ln>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FREQUENCY OF MICRONUCLEATED CELLS</a:t>
              </a:r>
              <a:endParaRPr lang="pt-BR" sz="1050" b="1" dirty="0"/>
            </a:p>
          </p:txBody>
        </p:sp>
      </p:grpSp>
      <p:sp>
        <p:nvSpPr>
          <p:cNvPr id="34" name="CaixaDeTexto 33"/>
          <p:cNvSpPr txBox="1"/>
          <p:nvPr/>
        </p:nvSpPr>
        <p:spPr>
          <a:xfrm>
            <a:off x="8372841" y="4836584"/>
            <a:ext cx="2615219" cy="276999"/>
          </a:xfrm>
          <a:prstGeom prst="rect">
            <a:avLst/>
          </a:prstGeom>
          <a:noFill/>
        </p:spPr>
        <p:txBody>
          <a:bodyPr wrap="square" rtlCol="0">
            <a:spAutoFit/>
          </a:bodyPr>
          <a:lstStyle/>
          <a:p>
            <a:r>
              <a:rPr lang="en-US" sz="1200" b="1" dirty="0" smtClean="0">
                <a:ea typeface="Batang" panose="02030600000101010101" pitchFamily="18" charset="-127"/>
                <a:cs typeface="Aharoni" panose="02010803020104030203" pitchFamily="2" charset="-79"/>
              </a:rPr>
              <a:t>NC                    INF                 GLU</a:t>
            </a:r>
            <a:endParaRPr lang="pt-BR" sz="1200" b="1" dirty="0">
              <a:ea typeface="Batang" panose="02030600000101010101" pitchFamily="18" charset="-127"/>
              <a:cs typeface="Aharoni" panose="02010803020104030203" pitchFamily="2" charset="-79"/>
            </a:endParaRPr>
          </a:p>
        </p:txBody>
      </p:sp>
      <p:sp>
        <p:nvSpPr>
          <p:cNvPr id="17" name="CaixaDeTexto 37"/>
          <p:cNvSpPr txBox="1"/>
          <p:nvPr/>
        </p:nvSpPr>
        <p:spPr>
          <a:xfrm>
            <a:off x="7764228" y="1808086"/>
            <a:ext cx="1364476" cy="338554"/>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Tw Cen MT Condensed" panose="020B0606020104020203" pitchFamily="34" charset="0"/>
              </a:rPr>
              <a:t>(B) Mutagenicity</a:t>
            </a:r>
            <a:endParaRPr lang="pt-BR" sz="1600" b="1" dirty="0">
              <a:latin typeface="Tw Cen MT Condensed" panose="020B0606020104020203" pitchFamily="34" charset="0"/>
            </a:endParaRPr>
          </a:p>
        </p:txBody>
      </p:sp>
      <p:sp>
        <p:nvSpPr>
          <p:cNvPr id="32" name="Seta para a direita 31"/>
          <p:cNvSpPr/>
          <p:nvPr/>
        </p:nvSpPr>
        <p:spPr>
          <a:xfrm rot="10800000">
            <a:off x="10564193" y="2714355"/>
            <a:ext cx="295110" cy="52739"/>
          </a:xfrm>
          <a:prstGeom prst="rightArrow">
            <a:avLst/>
          </a:prstGeom>
          <a:solidFill>
            <a:schemeClr val="accent1">
              <a:lumMod val="60000"/>
              <a:lumOff val="40000"/>
            </a:schemeClr>
          </a:solidFill>
          <a:ln w="3175">
            <a:solidFill>
              <a:schemeClr val="accent6">
                <a:lumMod val="75000"/>
              </a:schemeClr>
            </a:solidFill>
            <a:round/>
          </a:ln>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3" name="Seta para a direita 32"/>
          <p:cNvSpPr/>
          <p:nvPr/>
        </p:nvSpPr>
        <p:spPr>
          <a:xfrm rot="10800000">
            <a:off x="9725068" y="3505438"/>
            <a:ext cx="295110" cy="52739"/>
          </a:xfrm>
          <a:prstGeom prst="rightArrow">
            <a:avLst/>
          </a:prstGeom>
          <a:solidFill>
            <a:schemeClr val="accent1">
              <a:lumMod val="60000"/>
              <a:lumOff val="40000"/>
            </a:schemeClr>
          </a:solidFill>
          <a:ln w="3175">
            <a:solidFill>
              <a:schemeClr val="accent4"/>
            </a:solidFill>
            <a:round/>
          </a:ln>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0" name="Imagem 19"/>
          <p:cNvPicPr>
            <a:picLocks noChangeAspect="1"/>
          </p:cNvPicPr>
          <p:nvPr/>
        </p:nvPicPr>
        <p:blipFill>
          <a:blip r:embed="rId4"/>
          <a:stretch>
            <a:fillRect/>
          </a:stretch>
        </p:blipFill>
        <p:spPr>
          <a:xfrm>
            <a:off x="508137" y="2219837"/>
            <a:ext cx="4143906" cy="2960589"/>
          </a:xfrm>
          <a:prstGeom prst="rect">
            <a:avLst/>
          </a:prstGeom>
          <a:solidFill>
            <a:schemeClr val="accent1">
              <a:lumMod val="60000"/>
              <a:lumOff val="40000"/>
            </a:schemeClr>
          </a:solidFill>
          <a:ln w="3175">
            <a:noFill/>
            <a:round/>
          </a:ln>
        </p:spPr>
      </p:pic>
      <p:sp>
        <p:nvSpPr>
          <p:cNvPr id="21" name="CaixaDeTexto 4"/>
          <p:cNvSpPr txBox="1"/>
          <p:nvPr/>
        </p:nvSpPr>
        <p:spPr>
          <a:xfrm rot="16200000">
            <a:off x="-217616" y="3450970"/>
            <a:ext cx="1724711" cy="276999"/>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dirty="0" smtClean="0"/>
              <a:t>DNA DAMAGE SCORES</a:t>
            </a:r>
            <a:endParaRPr lang="pt-BR" sz="1200" b="1" dirty="0"/>
          </a:p>
        </p:txBody>
      </p:sp>
      <p:sp>
        <p:nvSpPr>
          <p:cNvPr id="22" name="CaixaDeTexto 5"/>
          <p:cNvSpPr txBox="1"/>
          <p:nvPr/>
        </p:nvSpPr>
        <p:spPr>
          <a:xfrm>
            <a:off x="1692321" y="5508771"/>
            <a:ext cx="8032747" cy="523220"/>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1400" dirty="0" smtClean="0">
                <a:latin typeface="Tw Cen MT Condensed" panose="020B0606020104020203" pitchFamily="34" charset="0"/>
              </a:rPr>
              <a:t>Figure </a:t>
            </a:r>
            <a:r>
              <a:rPr lang="pt-BR" sz="1400" dirty="0">
                <a:latin typeface="Tw Cen MT Condensed" panose="020B0606020104020203" pitchFamily="34" charset="0"/>
              </a:rPr>
              <a:t>2</a:t>
            </a:r>
            <a:r>
              <a:rPr lang="pt-BR" sz="1400" dirty="0" smtClean="0">
                <a:latin typeface="Tw Cen MT Condensed" panose="020B0606020104020203" pitchFamily="34" charset="0"/>
              </a:rPr>
              <a:t>- DNA </a:t>
            </a:r>
            <a:r>
              <a:rPr lang="pt-BR" sz="1400" dirty="0" err="1" smtClean="0">
                <a:latin typeface="Tw Cen MT Condensed" panose="020B0606020104020203" pitchFamily="34" charset="0"/>
              </a:rPr>
              <a:t>damage</a:t>
            </a:r>
            <a:r>
              <a:rPr lang="pt-BR" sz="1400" dirty="0" smtClean="0">
                <a:latin typeface="Tw Cen MT Condensed" panose="020B0606020104020203" pitchFamily="34" charset="0"/>
              </a:rPr>
              <a:t> scores (A) </a:t>
            </a:r>
            <a:r>
              <a:rPr lang="pt-BR" sz="1400" dirty="0" err="1" smtClean="0">
                <a:latin typeface="Tw Cen MT Condensed" panose="020B0606020104020203" pitchFamily="34" charset="0"/>
              </a:rPr>
              <a:t>and</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frequencies</a:t>
            </a:r>
            <a:r>
              <a:rPr lang="pt-BR" sz="1400" dirty="0" smtClean="0">
                <a:latin typeface="Tw Cen MT Condensed" panose="020B0606020104020203" pitchFamily="34" charset="0"/>
              </a:rPr>
              <a:t> </a:t>
            </a:r>
            <a:r>
              <a:rPr lang="pt-BR" sz="1400" dirty="0" err="1">
                <a:latin typeface="Tw Cen MT Condensed" panose="020B0606020104020203" pitchFamily="34" charset="0"/>
              </a:rPr>
              <a:t>of</a:t>
            </a:r>
            <a:r>
              <a:rPr lang="pt-BR" sz="1400" dirty="0">
                <a:latin typeface="Tw Cen MT Condensed" panose="020B0606020104020203" pitchFamily="34" charset="0"/>
              </a:rPr>
              <a:t> </a:t>
            </a:r>
            <a:r>
              <a:rPr lang="pt-BR" sz="1400" dirty="0" err="1">
                <a:latin typeface="Tw Cen MT Condensed" panose="020B0606020104020203" pitchFamily="34" charset="0"/>
              </a:rPr>
              <a:t>micronucleated</a:t>
            </a:r>
            <a:r>
              <a:rPr lang="pt-BR" sz="1400" dirty="0">
                <a:latin typeface="Tw Cen MT Condensed" panose="020B0606020104020203" pitchFamily="34" charset="0"/>
              </a:rPr>
              <a:t> </a:t>
            </a:r>
            <a:r>
              <a:rPr lang="pt-BR" sz="1400" dirty="0" err="1" smtClean="0">
                <a:latin typeface="Tw Cen MT Condensed" panose="020B0606020104020203" pitchFamily="34" charset="0"/>
              </a:rPr>
              <a:t>erytrocytes</a:t>
            </a:r>
            <a:r>
              <a:rPr lang="pt-BR" sz="1400" dirty="0" smtClean="0">
                <a:latin typeface="Tw Cen MT Condensed" panose="020B0606020104020203" pitchFamily="34" charset="0"/>
              </a:rPr>
              <a:t> (B) </a:t>
            </a:r>
            <a:r>
              <a:rPr lang="pt-BR" sz="1400" dirty="0" err="1" smtClean="0">
                <a:latin typeface="Tw Cen MT Condensed" panose="020B0606020104020203" pitchFamily="34" charset="0"/>
              </a:rPr>
              <a:t>detected</a:t>
            </a:r>
            <a:r>
              <a:rPr lang="pt-BR" sz="1400" dirty="0" smtClean="0">
                <a:latin typeface="Tw Cen MT Condensed" panose="020B0606020104020203" pitchFamily="34" charset="0"/>
              </a:rPr>
              <a:t> in </a:t>
            </a:r>
            <a:r>
              <a:rPr lang="pt-BR" sz="1400" dirty="0" err="1" smtClean="0">
                <a:latin typeface="Tw Cen MT Condensed" panose="020B0606020104020203" pitchFamily="34" charset="0"/>
              </a:rPr>
              <a:t>BalbC</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mice</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infected</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by</a:t>
            </a:r>
            <a:r>
              <a:rPr lang="pt-BR" sz="1400" dirty="0" smtClean="0">
                <a:latin typeface="Tw Cen MT Condensed" panose="020B0606020104020203" pitchFamily="34" charset="0"/>
              </a:rPr>
              <a:t> </a:t>
            </a:r>
            <a:r>
              <a:rPr lang="pt-BR" sz="1400" i="1" dirty="0" smtClean="0">
                <a:latin typeface="Tw Cen MT Condensed" panose="020B0606020104020203" pitchFamily="34" charset="0"/>
              </a:rPr>
              <a:t>Leishmania </a:t>
            </a:r>
            <a:r>
              <a:rPr lang="pt-BR" sz="1400" i="1" dirty="0" err="1" smtClean="0">
                <a:latin typeface="Tw Cen MT Condensed" panose="020B0606020104020203" pitchFamily="34" charset="0"/>
              </a:rPr>
              <a:t>infantum</a:t>
            </a:r>
            <a:r>
              <a:rPr lang="pt-BR" sz="1400" i="1" dirty="0" smtClean="0">
                <a:latin typeface="Tw Cen MT Condensed" panose="020B0606020104020203" pitchFamily="34" charset="0"/>
              </a:rPr>
              <a:t> </a:t>
            </a:r>
            <a:r>
              <a:rPr lang="pt-BR" sz="1400" i="1" dirty="0" err="1" smtClean="0">
                <a:latin typeface="Tw Cen MT Condensed" panose="020B0606020104020203" pitchFamily="34" charset="0"/>
              </a:rPr>
              <a:t>chagasi</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Different</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letters</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represent</a:t>
            </a:r>
            <a:r>
              <a:rPr lang="pt-BR" sz="1400" dirty="0" smtClean="0">
                <a:latin typeface="Tw Cen MT Condensed" panose="020B0606020104020203" pitchFamily="34" charset="0"/>
              </a:rPr>
              <a:t> p&lt;0.01 </a:t>
            </a:r>
            <a:r>
              <a:rPr lang="pt-BR" sz="1400" dirty="0" err="1" smtClean="0">
                <a:latin typeface="Tw Cen MT Condensed" panose="020B0606020104020203" pitchFamily="34" charset="0"/>
              </a:rPr>
              <a:t>by</a:t>
            </a:r>
            <a:r>
              <a:rPr lang="pt-BR" sz="1400" dirty="0" smtClean="0">
                <a:latin typeface="Tw Cen MT Condensed" panose="020B0606020104020203" pitchFamily="34" charset="0"/>
              </a:rPr>
              <a:t> </a:t>
            </a:r>
            <a:r>
              <a:rPr lang="pt-BR" sz="1400" dirty="0" err="1" smtClean="0">
                <a:latin typeface="Tw Cen MT Condensed" panose="020B0606020104020203" pitchFamily="34" charset="0"/>
              </a:rPr>
              <a:t>Tukey’s</a:t>
            </a:r>
            <a:r>
              <a:rPr lang="pt-BR" sz="1400" dirty="0" smtClean="0">
                <a:latin typeface="Tw Cen MT Condensed" panose="020B0606020104020203" pitchFamily="34" charset="0"/>
              </a:rPr>
              <a:t> test</a:t>
            </a:r>
            <a:r>
              <a:rPr lang="pt-BR" sz="1400" dirty="0">
                <a:latin typeface="Tw Cen MT Condensed" panose="020B0606020104020203" pitchFamily="34" charset="0"/>
              </a:rPr>
              <a:t>.</a:t>
            </a:r>
          </a:p>
        </p:txBody>
      </p:sp>
      <p:sp>
        <p:nvSpPr>
          <p:cNvPr id="23" name="Seta para a direita 22"/>
          <p:cNvSpPr/>
          <p:nvPr/>
        </p:nvSpPr>
        <p:spPr>
          <a:xfrm rot="10800000">
            <a:off x="2943981" y="4163045"/>
            <a:ext cx="355623" cy="58038"/>
          </a:xfrm>
          <a:prstGeom prst="rightArrow">
            <a:avLst/>
          </a:prstGeom>
          <a:solidFill>
            <a:schemeClr val="accent1">
              <a:lumMod val="60000"/>
              <a:lumOff val="40000"/>
            </a:schemeClr>
          </a:solidFill>
          <a:ln w="3175">
            <a:solidFill>
              <a:schemeClr val="accent4"/>
            </a:solidFill>
            <a:round/>
          </a:ln>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4" name="Seta para a direita 23"/>
          <p:cNvSpPr/>
          <p:nvPr/>
        </p:nvSpPr>
        <p:spPr>
          <a:xfrm rot="10800000">
            <a:off x="3744493" y="3055955"/>
            <a:ext cx="295110" cy="52739"/>
          </a:xfrm>
          <a:prstGeom prst="rightArrow">
            <a:avLst/>
          </a:prstGeom>
          <a:solidFill>
            <a:schemeClr val="accent1">
              <a:lumMod val="60000"/>
              <a:lumOff val="40000"/>
            </a:schemeClr>
          </a:solidFill>
          <a:ln w="3175">
            <a:solidFill>
              <a:schemeClr val="accent6">
                <a:lumMod val="75000"/>
              </a:schemeClr>
            </a:solidFill>
            <a:round/>
          </a:ln>
        </p:spPr>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5" name="CaixaDeTexto 3"/>
          <p:cNvSpPr txBox="1"/>
          <p:nvPr/>
        </p:nvSpPr>
        <p:spPr>
          <a:xfrm>
            <a:off x="1150490" y="1994939"/>
            <a:ext cx="1327287" cy="338554"/>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latin typeface="Tw Cen MT Condensed" panose="020B0606020104020203" pitchFamily="34" charset="0"/>
              </a:rPr>
              <a:t>(A) Genotoxicity</a:t>
            </a:r>
            <a:endParaRPr lang="pt-BR" sz="1600" b="1" dirty="0">
              <a:latin typeface="Tw Cen MT Condensed" panose="020B0606020104020203" pitchFamily="34" charset="0"/>
            </a:endParaRPr>
          </a:p>
        </p:txBody>
      </p:sp>
      <p:sp>
        <p:nvSpPr>
          <p:cNvPr id="35" name="CaixaDeTexto 34"/>
          <p:cNvSpPr txBox="1"/>
          <p:nvPr/>
        </p:nvSpPr>
        <p:spPr>
          <a:xfrm>
            <a:off x="1627655" y="4933314"/>
            <a:ext cx="2088232" cy="276999"/>
          </a:xfrm>
          <a:prstGeom prst="rect">
            <a:avLst/>
          </a:prstGeom>
          <a:noFill/>
        </p:spPr>
        <p:txBody>
          <a:bodyPr wrap="square" rtlCol="0">
            <a:spAutoFit/>
          </a:bodyPr>
          <a:lstStyle/>
          <a:p>
            <a:r>
              <a:rPr lang="en-US" sz="1200" b="1" dirty="0" smtClean="0">
                <a:ea typeface="Batang" panose="02030600000101010101" pitchFamily="18" charset="-127"/>
                <a:cs typeface="Aharoni" panose="02010803020104030203" pitchFamily="2" charset="-79"/>
              </a:rPr>
              <a:t>NC               INF                 GLU</a:t>
            </a:r>
            <a:endParaRPr lang="pt-BR" sz="1200" b="1" dirty="0">
              <a:ea typeface="Batang" panose="02030600000101010101" pitchFamily="18" charset="-127"/>
              <a:cs typeface="Aharoni" panose="02010803020104030203" pitchFamily="2" charset="-79"/>
            </a:endParaRPr>
          </a:p>
        </p:txBody>
      </p:sp>
      <p:sp>
        <p:nvSpPr>
          <p:cNvPr id="37" name="CaixaDeTexto 36"/>
          <p:cNvSpPr txBox="1"/>
          <p:nvPr/>
        </p:nvSpPr>
        <p:spPr>
          <a:xfrm>
            <a:off x="1692321" y="4368563"/>
            <a:ext cx="233670" cy="252420"/>
          </a:xfrm>
          <a:prstGeom prst="rect">
            <a:avLst/>
          </a:prstGeom>
          <a:noFill/>
        </p:spPr>
        <p:txBody>
          <a:bodyPr wrap="none" rtlCol="0">
            <a:spAutoFit/>
          </a:bodyPr>
          <a:lstStyle/>
          <a:p>
            <a:r>
              <a:rPr lang="en-US" sz="1200" b="1" dirty="0" smtClean="0"/>
              <a:t>a</a:t>
            </a:r>
            <a:endParaRPr lang="pt-BR" sz="1200" b="1" dirty="0"/>
          </a:p>
        </p:txBody>
      </p:sp>
      <p:sp>
        <p:nvSpPr>
          <p:cNvPr id="38" name="CaixaDeTexto 37"/>
          <p:cNvSpPr txBox="1"/>
          <p:nvPr/>
        </p:nvSpPr>
        <p:spPr>
          <a:xfrm>
            <a:off x="2408822" y="3812884"/>
            <a:ext cx="240872" cy="252420"/>
          </a:xfrm>
          <a:prstGeom prst="rect">
            <a:avLst/>
          </a:prstGeom>
          <a:noFill/>
        </p:spPr>
        <p:txBody>
          <a:bodyPr wrap="none" rtlCol="0">
            <a:spAutoFit/>
          </a:bodyPr>
          <a:lstStyle/>
          <a:p>
            <a:r>
              <a:rPr lang="en-US" sz="1200" b="1" dirty="0"/>
              <a:t>b</a:t>
            </a:r>
            <a:endParaRPr lang="pt-BR" sz="1200" b="1" dirty="0"/>
          </a:p>
        </p:txBody>
      </p:sp>
      <p:sp>
        <p:nvSpPr>
          <p:cNvPr id="39" name="CaixaDeTexto 38"/>
          <p:cNvSpPr txBox="1"/>
          <p:nvPr/>
        </p:nvSpPr>
        <p:spPr>
          <a:xfrm>
            <a:off x="3156604" y="2263364"/>
            <a:ext cx="189185" cy="276999"/>
          </a:xfrm>
          <a:prstGeom prst="rect">
            <a:avLst/>
          </a:prstGeom>
          <a:noFill/>
        </p:spPr>
        <p:txBody>
          <a:bodyPr wrap="square" rtlCol="0">
            <a:spAutoFit/>
          </a:bodyPr>
          <a:lstStyle/>
          <a:p>
            <a:r>
              <a:rPr lang="en-US" sz="1200" b="1" dirty="0"/>
              <a:t>c</a:t>
            </a:r>
            <a:endParaRPr lang="pt-BR" sz="1200" b="1" dirty="0"/>
          </a:p>
        </p:txBody>
      </p:sp>
      <p:sp>
        <p:nvSpPr>
          <p:cNvPr id="40" name="CaixaDeTexto 39"/>
          <p:cNvSpPr txBox="1"/>
          <p:nvPr/>
        </p:nvSpPr>
        <p:spPr>
          <a:xfrm>
            <a:off x="9228819" y="3084087"/>
            <a:ext cx="268022" cy="276999"/>
          </a:xfrm>
          <a:prstGeom prst="rect">
            <a:avLst/>
          </a:prstGeom>
          <a:noFill/>
        </p:spPr>
        <p:txBody>
          <a:bodyPr wrap="none" rtlCol="0">
            <a:spAutoFit/>
          </a:bodyPr>
          <a:lstStyle/>
          <a:p>
            <a:r>
              <a:rPr lang="en-US" sz="1200" b="1" dirty="0"/>
              <a:t>b</a:t>
            </a:r>
            <a:endParaRPr lang="pt-BR" sz="1200" b="1" dirty="0"/>
          </a:p>
        </p:txBody>
      </p:sp>
      <p:sp>
        <p:nvSpPr>
          <p:cNvPr id="41" name="CaixaDeTexto 40"/>
          <p:cNvSpPr txBox="1"/>
          <p:nvPr/>
        </p:nvSpPr>
        <p:spPr>
          <a:xfrm>
            <a:off x="8457860" y="3964220"/>
            <a:ext cx="260008" cy="276999"/>
          </a:xfrm>
          <a:prstGeom prst="rect">
            <a:avLst/>
          </a:prstGeom>
          <a:noFill/>
        </p:spPr>
        <p:txBody>
          <a:bodyPr wrap="none" rtlCol="0">
            <a:spAutoFit/>
          </a:bodyPr>
          <a:lstStyle/>
          <a:p>
            <a:r>
              <a:rPr lang="en-US" sz="1200" b="1" dirty="0" smtClean="0"/>
              <a:t>a</a:t>
            </a:r>
            <a:endParaRPr lang="pt-BR" sz="1200" b="1" dirty="0"/>
          </a:p>
        </p:txBody>
      </p:sp>
      <p:sp>
        <p:nvSpPr>
          <p:cNvPr id="46" name="CaixaDeTexto 45"/>
          <p:cNvSpPr txBox="1"/>
          <p:nvPr/>
        </p:nvSpPr>
        <p:spPr>
          <a:xfrm>
            <a:off x="9991189" y="2094722"/>
            <a:ext cx="240444" cy="276999"/>
          </a:xfrm>
          <a:prstGeom prst="rect">
            <a:avLst/>
          </a:prstGeom>
          <a:noFill/>
        </p:spPr>
        <p:txBody>
          <a:bodyPr wrap="square" rtlCol="0">
            <a:spAutoFit/>
          </a:bodyPr>
          <a:lstStyle/>
          <a:p>
            <a:r>
              <a:rPr lang="en-US" sz="1200" b="1" dirty="0"/>
              <a:t>c</a:t>
            </a:r>
            <a:endParaRPr lang="pt-BR" sz="1200" b="1" dirty="0"/>
          </a:p>
        </p:txBody>
      </p:sp>
    </p:spTree>
    <p:extLst>
      <p:ext uri="{BB962C8B-B14F-4D97-AF65-F5344CB8AC3E}">
        <p14:creationId xmlns:p14="http://schemas.microsoft.com/office/powerpoint/2010/main" val="26982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2" name="Retângulo 1"/>
          <p:cNvSpPr/>
          <p:nvPr/>
        </p:nvSpPr>
        <p:spPr>
          <a:xfrm>
            <a:off x="2596232" y="40211"/>
            <a:ext cx="8849443" cy="707886"/>
          </a:xfrm>
          <a:prstGeom prst="rect">
            <a:avLst/>
          </a:prstGeom>
        </p:spPr>
        <p:txBody>
          <a:bodyPr wrap="square">
            <a:spAutoFit/>
          </a:bodyPr>
          <a:lstStyle/>
          <a:p>
            <a:pPr algn="ctr"/>
            <a:r>
              <a:rPr lang="en-US" sz="4000" b="1" i="1" dirty="0" err="1">
                <a:solidFill>
                  <a:schemeClr val="accent2">
                    <a:lumMod val="75000"/>
                  </a:schemeClr>
                </a:solidFill>
                <a:latin typeface="Tw Cen MT Condensed" panose="020B0606020104020203" pitchFamily="34" charset="0"/>
              </a:rPr>
              <a:t>Leishmania</a:t>
            </a:r>
            <a:r>
              <a:rPr lang="en-US" sz="4000" b="1" dirty="0">
                <a:solidFill>
                  <a:schemeClr val="accent2">
                    <a:lumMod val="75000"/>
                  </a:schemeClr>
                </a:solidFill>
                <a:latin typeface="Tw Cen MT Condensed" panose="020B0606020104020203" pitchFamily="34" charset="0"/>
              </a:rPr>
              <a:t> </a:t>
            </a:r>
            <a:r>
              <a:rPr lang="en-US" sz="4000" b="1" dirty="0" smtClean="0">
                <a:solidFill>
                  <a:schemeClr val="accent2">
                    <a:lumMod val="75000"/>
                  </a:schemeClr>
                </a:solidFill>
                <a:latin typeface="Tw Cen MT Condensed" panose="020B0606020104020203" pitchFamily="34" charset="0"/>
              </a:rPr>
              <a:t>infection increases SOD activity</a:t>
            </a:r>
            <a:endParaRPr lang="pt-BR" sz="4000" b="1" dirty="0">
              <a:solidFill>
                <a:schemeClr val="accent2">
                  <a:lumMod val="75000"/>
                </a:schemeClr>
              </a:solidFill>
              <a:latin typeface="Tw Cen MT Condensed" panose="020B0606020104020203" pitchFamily="34" charset="0"/>
            </a:endParaRPr>
          </a:p>
        </p:txBody>
      </p:sp>
      <p:grpSp>
        <p:nvGrpSpPr>
          <p:cNvPr id="3" name="Grupo 2"/>
          <p:cNvGrpSpPr/>
          <p:nvPr/>
        </p:nvGrpSpPr>
        <p:grpSpPr>
          <a:xfrm>
            <a:off x="753301" y="1562902"/>
            <a:ext cx="3069369" cy="786743"/>
            <a:chOff x="3459151" y="1281911"/>
            <a:chExt cx="3069369" cy="786743"/>
          </a:xfrm>
        </p:grpSpPr>
        <p:sp>
          <p:nvSpPr>
            <p:cNvPr id="12" name="Retângulo de cantos arredondados 11"/>
            <p:cNvSpPr/>
            <p:nvPr/>
          </p:nvSpPr>
          <p:spPr>
            <a:xfrm>
              <a:off x="3459151" y="1314455"/>
              <a:ext cx="222298" cy="14401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3" name="Retângulo de cantos arredondados 12"/>
            <p:cNvSpPr/>
            <p:nvPr/>
          </p:nvSpPr>
          <p:spPr>
            <a:xfrm>
              <a:off x="3459151" y="1553055"/>
              <a:ext cx="222298" cy="1440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4" name="Retângulo de cantos arredondados 13"/>
            <p:cNvSpPr/>
            <p:nvPr/>
          </p:nvSpPr>
          <p:spPr>
            <a:xfrm>
              <a:off x="3459151" y="1785631"/>
              <a:ext cx="222298" cy="1440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5" name="CaixaDeTexto 15"/>
            <p:cNvSpPr txBox="1"/>
            <p:nvPr/>
          </p:nvSpPr>
          <p:spPr>
            <a:xfrm>
              <a:off x="3675175" y="1281911"/>
              <a:ext cx="567399"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Water</a:t>
              </a:r>
              <a:endParaRPr lang="pt-BR" sz="1200" dirty="0"/>
            </a:p>
          </p:txBody>
        </p:sp>
        <p:sp>
          <p:nvSpPr>
            <p:cNvPr id="16" name="CaixaDeTexto 16"/>
            <p:cNvSpPr txBox="1"/>
            <p:nvPr/>
          </p:nvSpPr>
          <p:spPr>
            <a:xfrm>
              <a:off x="3675175" y="1489660"/>
              <a:ext cx="2766783"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Infection by</a:t>
              </a:r>
              <a:r>
                <a:rPr lang="en-US" sz="1200" i="1" dirty="0" smtClean="0"/>
                <a:t> L. infantum chagasi </a:t>
              </a:r>
              <a:r>
                <a:rPr lang="en-US" sz="1200" dirty="0" smtClean="0"/>
                <a:t>(45 days)</a:t>
              </a:r>
              <a:endParaRPr lang="pt-BR" sz="1200" dirty="0"/>
            </a:p>
          </p:txBody>
        </p:sp>
        <p:sp>
          <p:nvSpPr>
            <p:cNvPr id="31" name="CaixaDeTexto 17"/>
            <p:cNvSpPr txBox="1"/>
            <p:nvPr/>
          </p:nvSpPr>
          <p:spPr>
            <a:xfrm>
              <a:off x="3675175" y="1791655"/>
              <a:ext cx="2853345" cy="27699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t>Infection + Glucantime (800mg/kg for 24h)</a:t>
              </a:r>
              <a:endParaRPr lang="pt-BR" sz="1200" dirty="0"/>
            </a:p>
          </p:txBody>
        </p:sp>
      </p:grpSp>
      <p:grpSp>
        <p:nvGrpSpPr>
          <p:cNvPr id="8" name="Grupo 7"/>
          <p:cNvGrpSpPr/>
          <p:nvPr/>
        </p:nvGrpSpPr>
        <p:grpSpPr>
          <a:xfrm>
            <a:off x="4258175" y="1667453"/>
            <a:ext cx="4814950" cy="4551256"/>
            <a:chOff x="6362112" y="4912031"/>
            <a:chExt cx="2459521" cy="1794308"/>
          </a:xfrm>
        </p:grpSpPr>
        <p:pic>
          <p:nvPicPr>
            <p:cNvPr id="18" name="Imagem 17"/>
            <p:cNvPicPr>
              <a:picLocks noChangeAspect="1"/>
            </p:cNvPicPr>
            <p:nvPr/>
          </p:nvPicPr>
          <p:blipFill>
            <a:blip r:embed="rId3"/>
            <a:stretch>
              <a:fillRect/>
            </a:stretch>
          </p:blipFill>
          <p:spPr>
            <a:xfrm>
              <a:off x="6479266" y="4912031"/>
              <a:ext cx="2177825" cy="1794308"/>
            </a:xfrm>
            <a:prstGeom prst="rect">
              <a:avLst/>
            </a:prstGeom>
          </p:spPr>
        </p:pic>
        <p:sp>
          <p:nvSpPr>
            <p:cNvPr id="19" name="CaixaDeTexto 47"/>
            <p:cNvSpPr txBox="1"/>
            <p:nvPr/>
          </p:nvSpPr>
          <p:spPr>
            <a:xfrm rot="16200000">
              <a:off x="6023233" y="5595407"/>
              <a:ext cx="876327" cy="198569"/>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SOD activity (U/mL)</a:t>
              </a:r>
              <a:endParaRPr lang="pt-BR" b="1" dirty="0"/>
            </a:p>
          </p:txBody>
        </p:sp>
        <p:sp>
          <p:nvSpPr>
            <p:cNvPr id="36" name="CaixaDeTexto 35"/>
            <p:cNvSpPr txBox="1"/>
            <p:nvPr/>
          </p:nvSpPr>
          <p:spPr>
            <a:xfrm>
              <a:off x="6896661" y="6483828"/>
              <a:ext cx="1863687" cy="133473"/>
            </a:xfrm>
            <a:prstGeom prst="rect">
              <a:avLst/>
            </a:prstGeom>
            <a:noFill/>
          </p:spPr>
          <p:txBody>
            <a:bodyPr wrap="square" rtlCol="0">
              <a:spAutoFit/>
            </a:bodyPr>
            <a:lstStyle/>
            <a:p>
              <a:r>
                <a:rPr lang="en-US" sz="1600" b="1" dirty="0" smtClean="0">
                  <a:ea typeface="Batang" panose="02030600000101010101" pitchFamily="18" charset="-127"/>
                  <a:cs typeface="Aharoni" panose="02010803020104030203" pitchFamily="2" charset="-79"/>
                </a:rPr>
                <a:t>NC           </a:t>
              </a:r>
              <a:r>
                <a:rPr lang="en-US" sz="1600" b="1" dirty="0">
                  <a:ea typeface="Batang" panose="02030600000101010101" pitchFamily="18" charset="-127"/>
                  <a:cs typeface="Aharoni" panose="02010803020104030203" pitchFamily="2" charset="-79"/>
                </a:rPr>
                <a:t> </a:t>
              </a:r>
              <a:r>
                <a:rPr lang="en-US" sz="1600" b="1" dirty="0" smtClean="0">
                  <a:ea typeface="Batang" panose="02030600000101010101" pitchFamily="18" charset="-127"/>
                  <a:cs typeface="Aharoni" panose="02010803020104030203" pitchFamily="2" charset="-79"/>
                </a:rPr>
                <a:t>     INF              GLU</a:t>
              </a:r>
              <a:endParaRPr lang="pt-BR" sz="1600" b="1" dirty="0">
                <a:ea typeface="Batang" panose="02030600000101010101" pitchFamily="18" charset="-127"/>
                <a:cs typeface="Aharoni" panose="02010803020104030203" pitchFamily="2" charset="-79"/>
              </a:endParaRPr>
            </a:p>
          </p:txBody>
        </p:sp>
        <p:sp>
          <p:nvSpPr>
            <p:cNvPr id="43" name="CaixaDeTexto 42"/>
            <p:cNvSpPr txBox="1"/>
            <p:nvPr/>
          </p:nvSpPr>
          <p:spPr>
            <a:xfrm>
              <a:off x="6943489" y="5541918"/>
              <a:ext cx="153581" cy="142567"/>
            </a:xfrm>
            <a:prstGeom prst="rect">
              <a:avLst/>
            </a:prstGeom>
            <a:noFill/>
          </p:spPr>
          <p:txBody>
            <a:bodyPr wrap="none" rtlCol="0">
              <a:spAutoFit/>
            </a:bodyPr>
            <a:lstStyle/>
            <a:p>
              <a:r>
                <a:rPr lang="en-US" sz="1600" b="1" dirty="0" smtClean="0"/>
                <a:t>a</a:t>
              </a:r>
              <a:endParaRPr lang="pt-BR" sz="1600" b="1" dirty="0"/>
            </a:p>
          </p:txBody>
        </p:sp>
        <p:sp>
          <p:nvSpPr>
            <p:cNvPr id="44" name="CaixaDeTexto 43"/>
            <p:cNvSpPr txBox="1"/>
            <p:nvPr/>
          </p:nvSpPr>
          <p:spPr>
            <a:xfrm>
              <a:off x="7471687" y="5274505"/>
              <a:ext cx="158752" cy="142567"/>
            </a:xfrm>
            <a:prstGeom prst="rect">
              <a:avLst/>
            </a:prstGeom>
            <a:noFill/>
          </p:spPr>
          <p:txBody>
            <a:bodyPr wrap="none" rtlCol="0">
              <a:spAutoFit/>
            </a:bodyPr>
            <a:lstStyle/>
            <a:p>
              <a:r>
                <a:rPr lang="en-US" sz="1600" b="1" dirty="0"/>
                <a:t>b</a:t>
              </a:r>
              <a:endParaRPr lang="pt-BR" sz="1600" b="1" dirty="0"/>
            </a:p>
          </p:txBody>
        </p:sp>
        <p:sp>
          <p:nvSpPr>
            <p:cNvPr id="45" name="CaixaDeTexto 44"/>
            <p:cNvSpPr txBox="1"/>
            <p:nvPr/>
          </p:nvSpPr>
          <p:spPr>
            <a:xfrm>
              <a:off x="7939269" y="5352580"/>
              <a:ext cx="241489" cy="142567"/>
            </a:xfrm>
            <a:prstGeom prst="rect">
              <a:avLst/>
            </a:prstGeom>
            <a:noFill/>
          </p:spPr>
          <p:txBody>
            <a:bodyPr wrap="none" rtlCol="0">
              <a:spAutoFit/>
            </a:bodyPr>
            <a:lstStyle/>
            <a:p>
              <a:r>
                <a:rPr lang="en-US" sz="1600" b="1" dirty="0" smtClean="0"/>
                <a:t>a,b</a:t>
              </a:r>
              <a:endParaRPr lang="pt-BR" sz="1600" b="1" dirty="0"/>
            </a:p>
          </p:txBody>
        </p:sp>
        <p:sp>
          <p:nvSpPr>
            <p:cNvPr id="47" name="CaixaDeTexto 46"/>
            <p:cNvSpPr txBox="1"/>
            <p:nvPr/>
          </p:nvSpPr>
          <p:spPr>
            <a:xfrm>
              <a:off x="8112785" y="4970587"/>
              <a:ext cx="708848" cy="338554"/>
            </a:xfrm>
            <a:prstGeom prst="rect">
              <a:avLst/>
            </a:prstGeom>
            <a:noFill/>
          </p:spPr>
          <p:txBody>
            <a:bodyPr wrap="none" rtlCol="0">
              <a:spAutoFit/>
            </a:bodyPr>
            <a:lstStyle/>
            <a:p>
              <a:r>
                <a:rPr lang="en-US" sz="1600" b="1" dirty="0" smtClean="0">
                  <a:latin typeface="Tw Cen MT Condensed" panose="020B0606020104020203" pitchFamily="34" charset="0"/>
                </a:rPr>
                <a:t>(C) SOD</a:t>
              </a:r>
              <a:endParaRPr lang="pt-BR" sz="1600" b="1" dirty="0">
                <a:latin typeface="Tw Cen MT Condensed" panose="020B0606020104020203" pitchFamily="34" charset="0"/>
              </a:endParaRPr>
            </a:p>
          </p:txBody>
        </p:sp>
      </p:grpSp>
      <p:sp>
        <p:nvSpPr>
          <p:cNvPr id="9" name="Retângulo 8"/>
          <p:cNvSpPr/>
          <p:nvPr/>
        </p:nvSpPr>
        <p:spPr>
          <a:xfrm>
            <a:off x="4372850" y="6059494"/>
            <a:ext cx="4585600" cy="523220"/>
          </a:xfrm>
          <a:prstGeom prst="rect">
            <a:avLst/>
          </a:prstGeom>
        </p:spPr>
        <p:txBody>
          <a:bodyPr wrap="square">
            <a:spAutoFit/>
          </a:bodyPr>
          <a:lstStyle/>
          <a:p>
            <a:r>
              <a:rPr lang="pt-BR" sz="1400" dirty="0" smtClean="0">
                <a:latin typeface="Tw Cen MT Condensed" panose="020B0606020104020203" pitchFamily="34" charset="0"/>
              </a:rPr>
              <a:t>(C) </a:t>
            </a:r>
            <a:r>
              <a:rPr lang="pt-BR" sz="1400" dirty="0" err="1" smtClean="0">
                <a:latin typeface="Tw Cen MT Condensed" panose="020B0606020104020203" pitchFamily="34" charset="0"/>
              </a:rPr>
              <a:t>Superoxide</a:t>
            </a:r>
            <a:r>
              <a:rPr lang="pt-BR" sz="1400" dirty="0" smtClean="0">
                <a:latin typeface="Tw Cen MT Condensed" panose="020B0606020104020203" pitchFamily="34" charset="0"/>
              </a:rPr>
              <a:t> </a:t>
            </a:r>
            <a:r>
              <a:rPr lang="pt-BR" sz="1400" dirty="0" err="1">
                <a:latin typeface="Tw Cen MT Condensed" panose="020B0606020104020203" pitchFamily="34" charset="0"/>
              </a:rPr>
              <a:t>dismutase</a:t>
            </a:r>
            <a:r>
              <a:rPr lang="pt-BR" sz="1400" dirty="0">
                <a:latin typeface="Tw Cen MT Condensed" panose="020B0606020104020203" pitchFamily="34" charset="0"/>
              </a:rPr>
              <a:t> </a:t>
            </a:r>
            <a:r>
              <a:rPr lang="pt-BR" sz="1400" dirty="0" err="1">
                <a:latin typeface="Tw Cen MT Condensed" panose="020B0606020104020203" pitchFamily="34" charset="0"/>
              </a:rPr>
              <a:t>activity</a:t>
            </a:r>
            <a:r>
              <a:rPr lang="pt-BR" sz="1400" dirty="0">
                <a:latin typeface="Tw Cen MT Condensed" panose="020B0606020104020203" pitchFamily="34" charset="0"/>
              </a:rPr>
              <a:t> </a:t>
            </a:r>
            <a:r>
              <a:rPr lang="en-US" sz="1400" dirty="0">
                <a:latin typeface="Tw Cen MT Condensed" panose="020B0606020104020203" pitchFamily="34" charset="0"/>
              </a:rPr>
              <a:t>detected in </a:t>
            </a:r>
            <a:r>
              <a:rPr lang="en-US" sz="1400" dirty="0" err="1">
                <a:latin typeface="Tw Cen MT Condensed" panose="020B0606020104020203" pitchFamily="34" charset="0"/>
              </a:rPr>
              <a:t>BalbC</a:t>
            </a:r>
            <a:r>
              <a:rPr lang="en-US" sz="1400" dirty="0">
                <a:latin typeface="Tw Cen MT Condensed" panose="020B0606020104020203" pitchFamily="34" charset="0"/>
              </a:rPr>
              <a:t> mice infected by </a:t>
            </a:r>
            <a:r>
              <a:rPr lang="en-US" sz="1400" dirty="0" err="1">
                <a:latin typeface="Tw Cen MT Condensed" panose="020B0606020104020203" pitchFamily="34" charset="0"/>
              </a:rPr>
              <a:t>Leishmania</a:t>
            </a:r>
            <a:r>
              <a:rPr lang="en-US" sz="1400" dirty="0">
                <a:latin typeface="Tw Cen MT Condensed" panose="020B0606020104020203" pitchFamily="34" charset="0"/>
              </a:rPr>
              <a:t> </a:t>
            </a:r>
            <a:r>
              <a:rPr lang="en-US" sz="1400" dirty="0" err="1">
                <a:latin typeface="Tw Cen MT Condensed" panose="020B0606020104020203" pitchFamily="34" charset="0"/>
              </a:rPr>
              <a:t>infantum</a:t>
            </a:r>
            <a:r>
              <a:rPr lang="en-US" sz="1400" dirty="0">
                <a:latin typeface="Tw Cen MT Condensed" panose="020B0606020104020203" pitchFamily="34" charset="0"/>
              </a:rPr>
              <a:t> </a:t>
            </a:r>
            <a:r>
              <a:rPr lang="en-US" sz="1400" dirty="0" err="1">
                <a:latin typeface="Tw Cen MT Condensed" panose="020B0606020104020203" pitchFamily="34" charset="0"/>
              </a:rPr>
              <a:t>chagasi</a:t>
            </a:r>
            <a:r>
              <a:rPr lang="en-US" sz="1400" dirty="0">
                <a:latin typeface="Tw Cen MT Condensed" panose="020B0606020104020203" pitchFamily="34" charset="0"/>
              </a:rPr>
              <a:t>. Different letters represent p&lt;0.01 by </a:t>
            </a:r>
            <a:r>
              <a:rPr lang="en-US" sz="1400" dirty="0" err="1">
                <a:latin typeface="Tw Cen MT Condensed" panose="020B0606020104020203" pitchFamily="34" charset="0"/>
              </a:rPr>
              <a:t>Tukey’s</a:t>
            </a:r>
            <a:r>
              <a:rPr lang="en-US" sz="1400" dirty="0">
                <a:latin typeface="Tw Cen MT Condensed" panose="020B0606020104020203" pitchFamily="34" charset="0"/>
              </a:rPr>
              <a:t> test</a:t>
            </a:r>
            <a:r>
              <a:rPr lang="en-US" sz="1400" dirty="0" smtClean="0">
                <a:latin typeface="Tw Cen MT Condensed" panose="020B0606020104020203" pitchFamily="34" charset="0"/>
              </a:rPr>
              <a:t>.</a:t>
            </a:r>
            <a:endParaRPr lang="pt-BR" sz="1400" dirty="0"/>
          </a:p>
        </p:txBody>
      </p:sp>
      <p:sp>
        <p:nvSpPr>
          <p:cNvPr id="49" name="Seta para a direita 48"/>
          <p:cNvSpPr/>
          <p:nvPr/>
        </p:nvSpPr>
        <p:spPr>
          <a:xfrm rot="7797879">
            <a:off x="6525870" y="2416973"/>
            <a:ext cx="336331" cy="5822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Seta para a direita 49"/>
          <p:cNvSpPr/>
          <p:nvPr/>
        </p:nvSpPr>
        <p:spPr>
          <a:xfrm rot="7852454">
            <a:off x="5532572" y="3139605"/>
            <a:ext cx="336331" cy="582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Seta para a direita 50"/>
          <p:cNvSpPr/>
          <p:nvPr/>
        </p:nvSpPr>
        <p:spPr>
          <a:xfrm rot="7797879">
            <a:off x="7600476" y="2608206"/>
            <a:ext cx="336331" cy="58221"/>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5040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65650" y="-30132"/>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2" name="TextShape 1"/>
          <p:cNvSpPr txBox="1"/>
          <p:nvPr/>
        </p:nvSpPr>
        <p:spPr>
          <a:xfrm>
            <a:off x="1575947" y="456123"/>
            <a:ext cx="10441199" cy="1004999"/>
          </a:xfrm>
          <a:prstGeom prst="rect">
            <a:avLst/>
          </a:prstGeom>
        </p:spPr>
        <p:txBody>
          <a:bodyPr anchor="ctr"/>
          <a:lstStyle/>
          <a:p>
            <a:pPr algn="ctr">
              <a:lnSpc>
                <a:spcPct val="100000"/>
              </a:lnSpc>
            </a:pPr>
            <a:r>
              <a:rPr lang="pt-BR" sz="4000" dirty="0">
                <a:solidFill>
                  <a:schemeClr val="accent2">
                    <a:lumMod val="75000"/>
                  </a:schemeClr>
                </a:solidFill>
                <a:latin typeface="Tw Cen MT Condensed" panose="020B0606020104020203" pitchFamily="34" charset="0"/>
              </a:rPr>
              <a:t>
</a:t>
            </a:r>
            <a:r>
              <a:rPr lang="pt-BR" sz="4000" b="1" dirty="0" err="1" smtClean="0">
                <a:solidFill>
                  <a:schemeClr val="accent2">
                    <a:lumMod val="75000"/>
                  </a:schemeClr>
                </a:solidFill>
                <a:latin typeface="Tw Cen MT Condensed" panose="020B0606020104020203" pitchFamily="34" charset="0"/>
              </a:rPr>
              <a:t>Glucantime</a:t>
            </a:r>
            <a:r>
              <a:rPr lang="pt-BR" sz="2800" b="1" dirty="0">
                <a:solidFill>
                  <a:schemeClr val="accent2">
                    <a:lumMod val="75000"/>
                  </a:schemeClr>
                </a:solidFill>
                <a:latin typeface="Tw Cen MT Condensed" panose="020B0606020104020203" pitchFamily="34" charset="0"/>
              </a:rPr>
              <a:t>®</a:t>
            </a:r>
            <a:r>
              <a:rPr lang="pt-BR" sz="4000" b="1" dirty="0">
                <a:solidFill>
                  <a:schemeClr val="accent2">
                    <a:lumMod val="75000"/>
                  </a:schemeClr>
                </a:solidFill>
                <a:latin typeface="Tw Cen MT Condensed" panose="020B0606020104020203" pitchFamily="34" charset="0"/>
              </a:rPr>
              <a:t> </a:t>
            </a:r>
            <a:r>
              <a:rPr lang="pt-BR" sz="4000" b="1" dirty="0" err="1" smtClean="0">
                <a:solidFill>
                  <a:schemeClr val="accent2">
                    <a:lumMod val="75000"/>
                  </a:schemeClr>
                </a:solidFill>
                <a:latin typeface="Tw Cen MT Condensed" panose="020B0606020104020203" pitchFamily="34" charset="0"/>
              </a:rPr>
              <a:t>itself</a:t>
            </a:r>
            <a:r>
              <a:rPr lang="pt-BR" sz="4000" b="1" dirty="0" smtClean="0">
                <a:solidFill>
                  <a:schemeClr val="accent2">
                    <a:lumMod val="75000"/>
                  </a:schemeClr>
                </a:solidFill>
                <a:latin typeface="Tw Cen MT Condensed" panose="020B0606020104020203" pitchFamily="34" charset="0"/>
              </a:rPr>
              <a:t> causes </a:t>
            </a:r>
            <a:r>
              <a:rPr lang="pt-BR" sz="4000" b="1" dirty="0" err="1">
                <a:solidFill>
                  <a:schemeClr val="accent2">
                    <a:lumMod val="75000"/>
                  </a:schemeClr>
                </a:solidFill>
                <a:latin typeface="Tw Cen MT Condensed" panose="020B0606020104020203" pitchFamily="34" charset="0"/>
              </a:rPr>
              <a:t>oxidative</a:t>
            </a:r>
            <a:r>
              <a:rPr lang="pt-BR" sz="4000" b="1" dirty="0">
                <a:solidFill>
                  <a:schemeClr val="accent2">
                    <a:lumMod val="75000"/>
                  </a:schemeClr>
                </a:solidFill>
                <a:latin typeface="Tw Cen MT Condensed" panose="020B0606020104020203" pitchFamily="34" charset="0"/>
              </a:rPr>
              <a:t> </a:t>
            </a:r>
            <a:r>
              <a:rPr lang="pt-BR" sz="4000" b="1" dirty="0" err="1">
                <a:solidFill>
                  <a:schemeClr val="accent2">
                    <a:lumMod val="75000"/>
                  </a:schemeClr>
                </a:solidFill>
                <a:latin typeface="Tw Cen MT Condensed" panose="020B0606020104020203" pitchFamily="34" charset="0"/>
              </a:rPr>
              <a:t>damage</a:t>
            </a:r>
            <a:r>
              <a:rPr lang="pt-BR" sz="4000" b="1" dirty="0">
                <a:solidFill>
                  <a:schemeClr val="accent2">
                    <a:lumMod val="75000"/>
                  </a:schemeClr>
                </a:solidFill>
                <a:latin typeface="Tw Cen MT Condensed" panose="020B0606020104020203" pitchFamily="34" charset="0"/>
              </a:rPr>
              <a:t> in DNA </a:t>
            </a:r>
            <a:r>
              <a:rPr lang="pt-BR" sz="4000" b="1" dirty="0" smtClean="0">
                <a:solidFill>
                  <a:schemeClr val="accent2">
                    <a:lumMod val="75000"/>
                  </a:schemeClr>
                </a:solidFill>
                <a:latin typeface="Tw Cen MT Condensed" panose="020B0606020104020203" pitchFamily="34" charset="0"/>
              </a:rPr>
              <a:t>base</a:t>
            </a:r>
            <a:r>
              <a:rPr lang="pt-BR" sz="4000" i="1" dirty="0">
                <a:solidFill>
                  <a:schemeClr val="accent2">
                    <a:lumMod val="75000"/>
                  </a:schemeClr>
                </a:solidFill>
                <a:latin typeface="Tw Cen MT Condensed" panose="020B0606020104020203" pitchFamily="34" charset="0"/>
              </a:rPr>
              <a:t>
</a:t>
            </a:r>
            <a:endParaRPr sz="4000" dirty="0">
              <a:solidFill>
                <a:schemeClr val="accent2">
                  <a:lumMod val="75000"/>
                </a:schemeClr>
              </a:solidFill>
              <a:latin typeface="Tw Cen MT Condensed" panose="020B0606020104020203" pitchFamily="34" charset="0"/>
            </a:endParaRPr>
          </a:p>
        </p:txBody>
      </p:sp>
      <p:pic>
        <p:nvPicPr>
          <p:cNvPr id="10" name="Picture 6"/>
          <p:cNvPicPr/>
          <p:nvPr/>
        </p:nvPicPr>
        <p:blipFill rotWithShape="1">
          <a:blip r:embed="rId3"/>
          <a:srcRect b="28668"/>
          <a:stretch/>
        </p:blipFill>
        <p:spPr>
          <a:xfrm>
            <a:off x="1831250" y="1238877"/>
            <a:ext cx="9930595" cy="4565154"/>
          </a:xfrm>
          <a:prstGeom prst="rect">
            <a:avLst/>
          </a:prstGeom>
          <a:ln w="9360">
            <a:noFill/>
          </a:ln>
        </p:spPr>
      </p:pic>
      <p:sp>
        <p:nvSpPr>
          <p:cNvPr id="14" name="CaixaDeTexto 11"/>
          <p:cNvSpPr txBox="1"/>
          <p:nvPr/>
        </p:nvSpPr>
        <p:spPr>
          <a:xfrm>
            <a:off x="1707466" y="5900618"/>
            <a:ext cx="8777067" cy="584775"/>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600" dirty="0" smtClean="0">
                <a:latin typeface="Tw Cen MT Condensed" panose="020B0606020104020203" pitchFamily="34" charset="0"/>
              </a:rPr>
              <a:t>Figure 3: </a:t>
            </a:r>
            <a:r>
              <a:rPr lang="en-US" sz="1600" dirty="0">
                <a:latin typeface="Tw Cen MT Condensed" panose="020B0606020104020203" pitchFamily="34" charset="0"/>
              </a:rPr>
              <a:t>DNA damage scores detected by Comet assay and Comet assay followed by FPG digestion</a:t>
            </a:r>
            <a:r>
              <a:rPr lang="en-US" sz="1600" dirty="0" smtClean="0">
                <a:latin typeface="Tw Cen MT Condensed" panose="020B0606020104020203" pitchFamily="34" charset="0"/>
              </a:rPr>
              <a:t>. VC</a:t>
            </a:r>
            <a:r>
              <a:rPr lang="en-US" sz="1600" dirty="0">
                <a:latin typeface="Tw Cen MT Condensed" panose="020B0606020104020203" pitchFamily="34" charset="0"/>
              </a:rPr>
              <a:t>: Vehicle control (Dimethyl </a:t>
            </a:r>
            <a:r>
              <a:rPr lang="en-US" sz="1600" dirty="0" err="1">
                <a:latin typeface="Tw Cen MT Condensed" panose="020B0606020104020203" pitchFamily="34" charset="0"/>
              </a:rPr>
              <a:t>sulfoxide</a:t>
            </a:r>
            <a:r>
              <a:rPr lang="en-US" sz="1600" dirty="0">
                <a:latin typeface="Tw Cen MT Condensed" panose="020B0606020104020203" pitchFamily="34" charset="0"/>
              </a:rPr>
              <a:t> 1%); PC: Positive control (cyclophosphamide 50mg/kg); GLU: Glucantime (800mg/kg). Different letters denote p&lt;0.01 by T test</a:t>
            </a:r>
            <a:r>
              <a:rPr lang="en-US" sz="1600" dirty="0" smtClean="0">
                <a:latin typeface="Tw Cen MT Condensed" panose="020B0606020104020203" pitchFamily="34" charset="0"/>
              </a:rPr>
              <a:t>.</a:t>
            </a:r>
            <a:endParaRPr lang="pt-BR" sz="1600" dirty="0">
              <a:latin typeface="Tw Cen MT Condensed" panose="020B0606020104020203" pitchFamily="34" charset="0"/>
            </a:endParaRPr>
          </a:p>
        </p:txBody>
      </p:sp>
      <p:sp>
        <p:nvSpPr>
          <p:cNvPr id="15" name="CaixaDeTexto 14"/>
          <p:cNvSpPr txBox="1"/>
          <p:nvPr/>
        </p:nvSpPr>
        <p:spPr>
          <a:xfrm>
            <a:off x="3634386" y="1574036"/>
            <a:ext cx="2658881" cy="369332"/>
          </a:xfrm>
          <a:prstGeom prst="rect">
            <a:avLst/>
          </a:prstGeom>
          <a:noFill/>
        </p:spPr>
        <p:txBody>
          <a:bodyPr wrap="square" rtlCol="0">
            <a:spAutoFit/>
          </a:bodyPr>
          <a:lstStyle/>
          <a:p>
            <a:r>
              <a:rPr lang="en-US" b="1" dirty="0" smtClean="0">
                <a:latin typeface="Tw Cen MT Condensed" panose="020B0606020104020203" pitchFamily="34" charset="0"/>
              </a:rPr>
              <a:t>Uninfected animals</a:t>
            </a:r>
            <a:endParaRPr lang="pt-BR" b="1" dirty="0">
              <a:latin typeface="Tw Cen MT Condensed" panose="020B0606020104020203" pitchFamily="34" charset="0"/>
            </a:endParaRPr>
          </a:p>
        </p:txBody>
      </p:sp>
      <p:sp>
        <p:nvSpPr>
          <p:cNvPr id="2" name="Seta para a direita 1"/>
          <p:cNvSpPr/>
          <p:nvPr/>
        </p:nvSpPr>
        <p:spPr>
          <a:xfrm rot="7525139">
            <a:off x="5268872" y="2971677"/>
            <a:ext cx="553584" cy="17208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Seta para a direita 16"/>
          <p:cNvSpPr/>
          <p:nvPr/>
        </p:nvSpPr>
        <p:spPr>
          <a:xfrm rot="7589404">
            <a:off x="7229025" y="2330211"/>
            <a:ext cx="553584" cy="1720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direita 15"/>
          <p:cNvSpPr/>
          <p:nvPr/>
        </p:nvSpPr>
        <p:spPr>
          <a:xfrm rot="7827617">
            <a:off x="8038140" y="1576573"/>
            <a:ext cx="553584" cy="17208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p:cNvSpPr/>
          <p:nvPr/>
        </p:nvSpPr>
        <p:spPr>
          <a:xfrm rot="7513723">
            <a:off x="4574363" y="2879639"/>
            <a:ext cx="553584" cy="1720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734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6"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7" name="Imagem 26"/>
          <p:cNvPicPr>
            <a:picLocks noChangeAspect="1"/>
          </p:cNvPicPr>
          <p:nvPr/>
        </p:nvPicPr>
        <p:blipFill>
          <a:blip r:embed="rId3"/>
          <a:stretch>
            <a:fillRect/>
          </a:stretch>
        </p:blipFill>
        <p:spPr>
          <a:xfrm>
            <a:off x="212833" y="1766466"/>
            <a:ext cx="4988788" cy="4182907"/>
          </a:xfrm>
          <a:prstGeom prst="rect">
            <a:avLst/>
          </a:prstGeom>
        </p:spPr>
      </p:pic>
      <p:sp>
        <p:nvSpPr>
          <p:cNvPr id="6" name="CaixaDeTexto 5"/>
          <p:cNvSpPr txBox="1"/>
          <p:nvPr/>
        </p:nvSpPr>
        <p:spPr>
          <a:xfrm>
            <a:off x="417943" y="5987346"/>
            <a:ext cx="11194938" cy="584775"/>
          </a:xfrm>
          <a:prstGeom prst="rect">
            <a:avLst/>
          </a:prstGeom>
          <a:noFill/>
        </p:spPr>
        <p:txBody>
          <a:bodyPr wrap="square" rtlCol="0">
            <a:spAutoFit/>
          </a:bodyPr>
          <a:lstStyle/>
          <a:p>
            <a:pPr algn="just"/>
            <a:r>
              <a:rPr lang="en-US" sz="1600" dirty="0" smtClean="0">
                <a:latin typeface="Tw Cen MT Condensed" panose="020B0606020104020203" pitchFamily="34" charset="0"/>
              </a:rPr>
              <a:t>Figure </a:t>
            </a:r>
            <a:r>
              <a:rPr lang="en-US" sz="1600" dirty="0">
                <a:latin typeface="Tw Cen MT Condensed" panose="020B0606020104020203" pitchFamily="34" charset="0"/>
              </a:rPr>
              <a:t>4: (A) DNA damage scores detected by in vivo Comet assay in peripheral blood leukocytes and (B) frequency of </a:t>
            </a:r>
            <a:r>
              <a:rPr lang="en-US" sz="1600" dirty="0" err="1">
                <a:latin typeface="Tw Cen MT Condensed" panose="020B0606020104020203" pitchFamily="34" charset="0"/>
              </a:rPr>
              <a:t>micronucleated</a:t>
            </a:r>
            <a:r>
              <a:rPr lang="en-US" sz="1600" dirty="0">
                <a:latin typeface="Tw Cen MT Condensed" panose="020B0606020104020203" pitchFamily="34" charset="0"/>
              </a:rPr>
              <a:t> polychromatic erythrocytes (MNPE) in bone </a:t>
            </a:r>
            <a:r>
              <a:rPr lang="en-US" sz="1600" dirty="0" err="1">
                <a:latin typeface="Tw Cen MT Condensed" panose="020B0606020104020203" pitchFamily="34" charset="0"/>
              </a:rPr>
              <a:t>marrown</a:t>
            </a:r>
            <a:r>
              <a:rPr lang="en-US" sz="1600" dirty="0">
                <a:latin typeface="Tw Cen MT Condensed" panose="020B0606020104020203" pitchFamily="34" charset="0"/>
              </a:rPr>
              <a:t> from Swiss mice treated with </a:t>
            </a:r>
            <a:r>
              <a:rPr lang="en-US" sz="1600" dirty="0" err="1">
                <a:latin typeface="Tw Cen MT Condensed" panose="020B0606020104020203" pitchFamily="34" charset="0"/>
              </a:rPr>
              <a:t>Genistein</a:t>
            </a:r>
            <a:r>
              <a:rPr lang="en-US" sz="1600" dirty="0">
                <a:latin typeface="Tw Cen MT Condensed" panose="020B0606020104020203" pitchFamily="34" charset="0"/>
              </a:rPr>
              <a:t> (3 days) and Glucantime (24h). </a:t>
            </a:r>
            <a:r>
              <a:rPr lang="en-US" sz="1600" dirty="0">
                <a:solidFill>
                  <a:srgbClr val="000000"/>
                </a:solidFill>
                <a:latin typeface="Tw Cen MT Condensed" panose="020B0606020104020203" pitchFamily="34" charset="0"/>
                <a:ea typeface="Times New Roman" panose="02020603050405020304" pitchFamily="18" charset="0"/>
              </a:rPr>
              <a:t>Different letters means p&lt;0.05 by the Student </a:t>
            </a:r>
            <a:r>
              <a:rPr lang="en-US" sz="1600" dirty="0" err="1">
                <a:solidFill>
                  <a:srgbClr val="000000"/>
                </a:solidFill>
                <a:latin typeface="Tw Cen MT Condensed" panose="020B0606020104020203" pitchFamily="34" charset="0"/>
                <a:ea typeface="Times New Roman" panose="02020603050405020304" pitchFamily="18" charset="0"/>
              </a:rPr>
              <a:t>NewmanKeuls</a:t>
            </a:r>
            <a:r>
              <a:rPr lang="en-US" sz="1600" dirty="0">
                <a:solidFill>
                  <a:srgbClr val="000000"/>
                </a:solidFill>
                <a:latin typeface="Tw Cen MT Condensed" panose="020B0606020104020203" pitchFamily="34" charset="0"/>
                <a:ea typeface="Times New Roman" panose="02020603050405020304" pitchFamily="18" charset="0"/>
              </a:rPr>
              <a:t> test (A) and p&lt;0.05 by </a:t>
            </a:r>
            <a:r>
              <a:rPr lang="en-US" sz="1600" dirty="0" err="1">
                <a:solidFill>
                  <a:srgbClr val="000000"/>
                </a:solidFill>
                <a:latin typeface="Tw Cen MT Condensed" panose="020B0606020104020203" pitchFamily="34" charset="0"/>
                <a:ea typeface="Times New Roman" panose="02020603050405020304" pitchFamily="18" charset="0"/>
              </a:rPr>
              <a:t>Tukey`s</a:t>
            </a:r>
            <a:r>
              <a:rPr lang="en-US" sz="1600" dirty="0">
                <a:solidFill>
                  <a:srgbClr val="000000"/>
                </a:solidFill>
                <a:latin typeface="Tw Cen MT Condensed" panose="020B0606020104020203" pitchFamily="34" charset="0"/>
                <a:ea typeface="Times New Roman" panose="02020603050405020304" pitchFamily="18" charset="0"/>
              </a:rPr>
              <a:t> test (B). </a:t>
            </a:r>
            <a:endParaRPr lang="pt-BR" sz="1600" dirty="0">
              <a:latin typeface="Tw Cen MT Condensed" panose="020B0606020104020203" pitchFamily="34" charset="0"/>
            </a:endParaRPr>
          </a:p>
        </p:txBody>
      </p:sp>
      <p:sp>
        <p:nvSpPr>
          <p:cNvPr id="7" name="CaixaDeTexto 6"/>
          <p:cNvSpPr txBox="1"/>
          <p:nvPr/>
        </p:nvSpPr>
        <p:spPr>
          <a:xfrm rot="16200000">
            <a:off x="-739433" y="4140536"/>
            <a:ext cx="2289410" cy="307777"/>
          </a:xfrm>
          <a:prstGeom prst="rect">
            <a:avLst/>
          </a:prstGeom>
          <a:noFill/>
        </p:spPr>
        <p:txBody>
          <a:bodyPr wrap="square" rtlCol="0">
            <a:spAutoFit/>
          </a:bodyPr>
          <a:lstStyle/>
          <a:p>
            <a:r>
              <a:rPr lang="en-US" sz="1400" dirty="0"/>
              <a:t>DNA damage scores</a:t>
            </a:r>
            <a:endParaRPr lang="pt-BR" sz="1400" dirty="0"/>
          </a:p>
        </p:txBody>
      </p:sp>
      <p:sp>
        <p:nvSpPr>
          <p:cNvPr id="20" name="CaixaDeTexto 19"/>
          <p:cNvSpPr txBox="1"/>
          <p:nvPr/>
        </p:nvSpPr>
        <p:spPr>
          <a:xfrm>
            <a:off x="3454784" y="3015971"/>
            <a:ext cx="1856430" cy="46166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Tw Cen MT Condensed" panose="020B0606020104020203" pitchFamily="34" charset="0"/>
              </a:rPr>
              <a:t>68,9% </a:t>
            </a:r>
            <a:r>
              <a:rPr lang="en-US" sz="2400" dirty="0">
                <a:latin typeface="Tw Cen MT Condensed" panose="020B0606020104020203" pitchFamily="34" charset="0"/>
              </a:rPr>
              <a:t>reduction</a:t>
            </a:r>
            <a:endParaRPr lang="pt-BR" sz="2400" dirty="0">
              <a:latin typeface="Tw Cen MT Condensed" panose="020B0606020104020203" pitchFamily="34" charset="0"/>
            </a:endParaRPr>
          </a:p>
        </p:txBody>
      </p:sp>
      <p:pic>
        <p:nvPicPr>
          <p:cNvPr id="11" name="Imagem 10"/>
          <p:cNvPicPr>
            <a:picLocks noChangeAspect="1"/>
          </p:cNvPicPr>
          <p:nvPr/>
        </p:nvPicPr>
        <p:blipFill>
          <a:blip r:embed="rId4"/>
          <a:stretch>
            <a:fillRect/>
          </a:stretch>
        </p:blipFill>
        <p:spPr>
          <a:xfrm>
            <a:off x="6403501" y="1868603"/>
            <a:ext cx="4975293" cy="4098037"/>
          </a:xfrm>
          <a:prstGeom prst="rect">
            <a:avLst/>
          </a:prstGeom>
        </p:spPr>
      </p:pic>
      <p:sp>
        <p:nvSpPr>
          <p:cNvPr id="17" name="CaixaDeTexto 16"/>
          <p:cNvSpPr txBox="1"/>
          <p:nvPr/>
        </p:nvSpPr>
        <p:spPr>
          <a:xfrm rot="16200000">
            <a:off x="4851557" y="3794790"/>
            <a:ext cx="3277116" cy="307777"/>
          </a:xfrm>
          <a:prstGeom prst="rect">
            <a:avLst/>
          </a:prstGeom>
          <a:noFill/>
        </p:spPr>
        <p:txBody>
          <a:bodyPr wrap="none" rtlCol="0">
            <a:spAutoFit/>
          </a:bodyPr>
          <a:lstStyle/>
          <a:p>
            <a:r>
              <a:rPr lang="en-US" sz="1400" dirty="0"/>
              <a:t>Frequency of micronucleated erythrocytes</a:t>
            </a:r>
            <a:endParaRPr lang="pt-BR" sz="1400" dirty="0"/>
          </a:p>
        </p:txBody>
      </p:sp>
      <p:sp>
        <p:nvSpPr>
          <p:cNvPr id="28" name="CaixaDeTexto 27"/>
          <p:cNvSpPr txBox="1"/>
          <p:nvPr/>
        </p:nvSpPr>
        <p:spPr>
          <a:xfrm>
            <a:off x="7154377" y="1795062"/>
            <a:ext cx="1559466" cy="369332"/>
          </a:xfrm>
          <a:prstGeom prst="rect">
            <a:avLst/>
          </a:prstGeom>
          <a:noFill/>
        </p:spPr>
        <p:txBody>
          <a:bodyPr wrap="none" rtlCol="0">
            <a:spAutoFit/>
          </a:bodyPr>
          <a:lstStyle/>
          <a:p>
            <a:r>
              <a:rPr lang="en-US" dirty="0">
                <a:latin typeface="Tw Cen MT Condensed" panose="020B0606020104020203" pitchFamily="34" charset="0"/>
              </a:rPr>
              <a:t>(B) </a:t>
            </a:r>
            <a:r>
              <a:rPr lang="en-US" dirty="0" err="1">
                <a:latin typeface="Tw Cen MT Condensed" panose="020B0606020104020203" pitchFamily="34" charset="0"/>
              </a:rPr>
              <a:t>Antimutagenicity</a:t>
            </a:r>
            <a:endParaRPr lang="pt-BR" dirty="0">
              <a:latin typeface="Tw Cen MT Condensed" panose="020B0606020104020203" pitchFamily="34" charset="0"/>
            </a:endParaRPr>
          </a:p>
        </p:txBody>
      </p:sp>
      <p:sp>
        <p:nvSpPr>
          <p:cNvPr id="29" name="CaixaDeTexto 28"/>
          <p:cNvSpPr txBox="1"/>
          <p:nvPr/>
        </p:nvSpPr>
        <p:spPr>
          <a:xfrm>
            <a:off x="1076718" y="1724036"/>
            <a:ext cx="2348221" cy="369332"/>
          </a:xfrm>
          <a:prstGeom prst="rect">
            <a:avLst/>
          </a:prstGeom>
          <a:noFill/>
        </p:spPr>
        <p:txBody>
          <a:bodyPr wrap="square" rtlCol="0">
            <a:spAutoFit/>
          </a:bodyPr>
          <a:lstStyle/>
          <a:p>
            <a:r>
              <a:rPr lang="en-US" dirty="0">
                <a:latin typeface="Tw Cen MT Condensed" panose="020B0606020104020203" pitchFamily="34" charset="0"/>
              </a:rPr>
              <a:t>(A) </a:t>
            </a:r>
            <a:r>
              <a:rPr lang="en-US" dirty="0" err="1">
                <a:latin typeface="Tw Cen MT Condensed" panose="020B0606020104020203" pitchFamily="34" charset="0"/>
              </a:rPr>
              <a:t>Antigenotoxicity</a:t>
            </a:r>
            <a:endParaRPr lang="pt-BR" dirty="0">
              <a:latin typeface="Tw Cen MT Condensed" panose="020B0606020104020203" pitchFamily="34" charset="0"/>
            </a:endParaRPr>
          </a:p>
        </p:txBody>
      </p:sp>
      <p:grpSp>
        <p:nvGrpSpPr>
          <p:cNvPr id="30" name="Grupo 29"/>
          <p:cNvGrpSpPr/>
          <p:nvPr/>
        </p:nvGrpSpPr>
        <p:grpSpPr>
          <a:xfrm>
            <a:off x="9412940" y="1274545"/>
            <a:ext cx="2733891" cy="1105293"/>
            <a:chOff x="1763688" y="1700809"/>
            <a:chExt cx="2733891" cy="1105293"/>
          </a:xfrm>
        </p:grpSpPr>
        <p:sp>
          <p:nvSpPr>
            <p:cNvPr id="8" name="Retângulo de cantos arredondados 7"/>
            <p:cNvSpPr/>
            <p:nvPr/>
          </p:nvSpPr>
          <p:spPr>
            <a:xfrm>
              <a:off x="1763688" y="1732619"/>
              <a:ext cx="176782" cy="1195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950725" y="1700809"/>
              <a:ext cx="1398140" cy="253916"/>
            </a:xfrm>
            <a:prstGeom prst="rect">
              <a:avLst/>
            </a:prstGeom>
            <a:noFill/>
          </p:spPr>
          <p:txBody>
            <a:bodyPr wrap="none" rtlCol="0">
              <a:spAutoFit/>
            </a:bodyPr>
            <a:lstStyle/>
            <a:p>
              <a:r>
                <a:rPr lang="en-US" sz="1050" dirty="0"/>
                <a:t>Dimethyl </a:t>
              </a:r>
              <a:r>
                <a:rPr lang="en-US" sz="1050" dirty="0" err="1"/>
                <a:t>sulfoxide</a:t>
              </a:r>
              <a:r>
                <a:rPr lang="en-US" sz="1050" dirty="0"/>
                <a:t> 2%</a:t>
              </a:r>
              <a:endParaRPr lang="pt-BR" sz="1050" dirty="0"/>
            </a:p>
          </p:txBody>
        </p:sp>
        <p:sp>
          <p:nvSpPr>
            <p:cNvPr id="12" name="Retângulo de cantos arredondados 11"/>
            <p:cNvSpPr/>
            <p:nvPr/>
          </p:nvSpPr>
          <p:spPr>
            <a:xfrm>
              <a:off x="1763688" y="1943347"/>
              <a:ext cx="176782" cy="1195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940469" y="1911900"/>
              <a:ext cx="1893467" cy="261610"/>
            </a:xfrm>
            <a:prstGeom prst="rect">
              <a:avLst/>
            </a:prstGeom>
            <a:noFill/>
          </p:spPr>
          <p:txBody>
            <a:bodyPr wrap="none" rtlCol="0">
              <a:spAutoFit/>
            </a:bodyPr>
            <a:lstStyle/>
            <a:p>
              <a:r>
                <a:rPr lang="en-US" sz="1100" dirty="0"/>
                <a:t>Cyclophosphamide (50mg/kg)</a:t>
              </a:r>
              <a:endParaRPr lang="pt-BR" sz="1100" dirty="0"/>
            </a:p>
          </p:txBody>
        </p:sp>
        <p:sp>
          <p:nvSpPr>
            <p:cNvPr id="14" name="Retângulo de cantos arredondados 13"/>
            <p:cNvSpPr/>
            <p:nvPr/>
          </p:nvSpPr>
          <p:spPr>
            <a:xfrm>
              <a:off x="1763688" y="2192730"/>
              <a:ext cx="176782" cy="1195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de cantos arredondados 15"/>
            <p:cNvSpPr/>
            <p:nvPr/>
          </p:nvSpPr>
          <p:spPr>
            <a:xfrm>
              <a:off x="1763688" y="2415497"/>
              <a:ext cx="176782" cy="119520"/>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1940469" y="2375215"/>
              <a:ext cx="2557110" cy="430887"/>
            </a:xfrm>
            <a:prstGeom prst="rect">
              <a:avLst/>
            </a:prstGeom>
            <a:noFill/>
          </p:spPr>
          <p:txBody>
            <a:bodyPr wrap="none" rtlCol="0">
              <a:spAutoFit/>
            </a:bodyPr>
            <a:lstStyle/>
            <a:p>
              <a:r>
                <a:rPr lang="en-US" sz="1100" dirty="0"/>
                <a:t>Glucantime + </a:t>
              </a:r>
              <a:r>
                <a:rPr lang="en-US" sz="1100" dirty="0" err="1"/>
                <a:t>Genistein</a:t>
              </a:r>
              <a:endParaRPr lang="en-US" sz="1100" dirty="0"/>
            </a:p>
            <a:p>
              <a:r>
                <a:rPr lang="en-US" sz="1100" dirty="0"/>
                <a:t>(G1=5mg/kg; G2=10mg/kg; G3=20mg/kg)</a:t>
              </a:r>
              <a:endParaRPr lang="pt-BR" sz="1100" dirty="0"/>
            </a:p>
          </p:txBody>
        </p:sp>
        <p:sp>
          <p:nvSpPr>
            <p:cNvPr id="15" name="CaixaDeTexto 14"/>
            <p:cNvSpPr txBox="1"/>
            <p:nvPr/>
          </p:nvSpPr>
          <p:spPr>
            <a:xfrm>
              <a:off x="1940469" y="2113107"/>
              <a:ext cx="1539204" cy="261610"/>
            </a:xfrm>
            <a:prstGeom prst="rect">
              <a:avLst/>
            </a:prstGeom>
            <a:noFill/>
          </p:spPr>
          <p:txBody>
            <a:bodyPr wrap="none" rtlCol="0">
              <a:spAutoFit/>
            </a:bodyPr>
            <a:lstStyle/>
            <a:p>
              <a:r>
                <a:rPr lang="en-US" sz="1100" dirty="0"/>
                <a:t>Glucantime (800mg/kg)</a:t>
              </a:r>
              <a:endParaRPr lang="pt-BR" sz="1100" dirty="0"/>
            </a:p>
          </p:txBody>
        </p:sp>
      </p:grpSp>
      <p:pic>
        <p:nvPicPr>
          <p:cNvPr id="26" name="Picture 2"/>
          <p:cNvPicPr>
            <a:picLocks noChangeAspect="1" noChangeArrowheads="1"/>
          </p:cNvPicPr>
          <p:nvPr/>
        </p:nvPicPr>
        <p:blipFill>
          <a:blip r:embed="rId5" cstate="print"/>
          <a:srcRect/>
          <a:stretch>
            <a:fillRect/>
          </a:stretch>
        </p:blipFill>
        <p:spPr bwMode="auto">
          <a:xfrm>
            <a:off x="364705" y="1279736"/>
            <a:ext cx="10259204" cy="3044995"/>
          </a:xfrm>
          <a:prstGeom prst="rect">
            <a:avLst/>
          </a:prstGeom>
          <a:noFill/>
          <a:ln w="9525">
            <a:noFill/>
            <a:miter lim="800000"/>
            <a:headEnd/>
            <a:tailEnd/>
          </a:ln>
        </p:spPr>
      </p:pic>
      <p:sp>
        <p:nvSpPr>
          <p:cNvPr id="32" name="Retângulo 31"/>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3" name="Título 2"/>
          <p:cNvSpPr>
            <a:spLocks noGrp="1"/>
          </p:cNvSpPr>
          <p:nvPr>
            <p:ph type="title"/>
          </p:nvPr>
        </p:nvSpPr>
        <p:spPr>
          <a:xfrm>
            <a:off x="2912011" y="105193"/>
            <a:ext cx="8848583" cy="1022450"/>
          </a:xfrm>
          <a:noFill/>
        </p:spPr>
        <p:txBody>
          <a:bodyPr>
            <a:noAutofit/>
          </a:bodyPr>
          <a:lstStyle/>
          <a:p>
            <a:pPr algn="ctr"/>
            <a:r>
              <a:rPr lang="en-US" sz="4000" b="1" dirty="0" err="1">
                <a:solidFill>
                  <a:schemeClr val="accent2">
                    <a:lumMod val="75000"/>
                  </a:schemeClr>
                </a:solidFill>
                <a:latin typeface="Tw Cen MT Condensed" panose="020B0606020104020203" pitchFamily="34" charset="0"/>
              </a:rPr>
              <a:t>Genistein</a:t>
            </a:r>
            <a:r>
              <a:rPr lang="en-US" sz="4000" b="1" dirty="0">
                <a:solidFill>
                  <a:schemeClr val="accent2">
                    <a:lumMod val="75000"/>
                  </a:schemeClr>
                </a:solidFill>
                <a:latin typeface="Tw Cen MT Condensed" panose="020B0606020104020203" pitchFamily="34" charset="0"/>
              </a:rPr>
              <a:t>, a potent antioxidant, reduces DNA damage caused by </a:t>
            </a:r>
            <a:r>
              <a:rPr lang="en-US" sz="4000" b="1" dirty="0" err="1">
                <a:solidFill>
                  <a:schemeClr val="accent2">
                    <a:lumMod val="75000"/>
                  </a:schemeClr>
                </a:solidFill>
                <a:latin typeface="Tw Cen MT Condensed" panose="020B0606020104020203" pitchFamily="34" charset="0"/>
              </a:rPr>
              <a:t>Glucantime</a:t>
            </a:r>
            <a:r>
              <a:rPr lang="en-US" sz="2800" b="1" dirty="0">
                <a:solidFill>
                  <a:schemeClr val="accent2">
                    <a:lumMod val="75000"/>
                  </a:schemeClr>
                </a:solidFill>
                <a:latin typeface="Tw Cen MT Condensed" panose="020B0606020104020203" pitchFamily="34" charset="0"/>
              </a:rPr>
              <a:t>®</a:t>
            </a:r>
            <a:endParaRPr lang="pt-BR" sz="2800" b="1" dirty="0">
              <a:solidFill>
                <a:schemeClr val="accent2">
                  <a:lumMod val="75000"/>
                </a:schemeClr>
              </a:solidFill>
              <a:latin typeface="Tw Cen MT Condensed" panose="020B0606020104020203" pitchFamily="34" charset="0"/>
            </a:endParaRPr>
          </a:p>
        </p:txBody>
      </p:sp>
      <p:sp>
        <p:nvSpPr>
          <p:cNvPr id="33" name="Seta para a direita 32"/>
          <p:cNvSpPr/>
          <p:nvPr/>
        </p:nvSpPr>
        <p:spPr>
          <a:xfrm rot="8460244">
            <a:off x="4630277" y="4454214"/>
            <a:ext cx="34927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Seta para a direita 36"/>
          <p:cNvSpPr/>
          <p:nvPr/>
        </p:nvSpPr>
        <p:spPr>
          <a:xfrm rot="8185345">
            <a:off x="2842491" y="3449190"/>
            <a:ext cx="34927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Seta para a direita 37"/>
          <p:cNvSpPr/>
          <p:nvPr/>
        </p:nvSpPr>
        <p:spPr>
          <a:xfrm rot="8070691">
            <a:off x="10600626" y="4899282"/>
            <a:ext cx="34927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Seta para a direita 38"/>
          <p:cNvSpPr/>
          <p:nvPr/>
        </p:nvSpPr>
        <p:spPr>
          <a:xfrm rot="8071299">
            <a:off x="8759123" y="4679023"/>
            <a:ext cx="34927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Seta para a direita 39"/>
          <p:cNvSpPr/>
          <p:nvPr/>
        </p:nvSpPr>
        <p:spPr>
          <a:xfrm rot="8460244">
            <a:off x="4062975" y="4445596"/>
            <a:ext cx="349272"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9051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animBg="1"/>
      <p:bldP spid="17" grpId="0"/>
      <p:bldP spid="28" grpId="0"/>
      <p:bldP spid="29" grpId="0"/>
      <p:bldP spid="3" grpId="1"/>
      <p:bldP spid="33"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stretch>
            <a:fillRect/>
          </a:stretch>
        </p:blipFill>
        <p:spPr>
          <a:xfrm>
            <a:off x="6134067" y="1810270"/>
            <a:ext cx="4652072" cy="4119293"/>
          </a:xfrm>
          <a:prstGeom prst="rect">
            <a:avLst/>
          </a:prstGeom>
        </p:spPr>
      </p:pic>
      <p:sp>
        <p:nvSpPr>
          <p:cNvPr id="52" name="Retângulo 51"/>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Retângulo 55"/>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56"/>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8" name="Grupo 17"/>
          <p:cNvGrpSpPr/>
          <p:nvPr/>
        </p:nvGrpSpPr>
        <p:grpSpPr>
          <a:xfrm>
            <a:off x="277825" y="1579471"/>
            <a:ext cx="5073627" cy="4377002"/>
            <a:chOff x="30356" y="2293138"/>
            <a:chExt cx="3857625" cy="3152775"/>
          </a:xfrm>
        </p:grpSpPr>
        <p:pic>
          <p:nvPicPr>
            <p:cNvPr id="9" name="Imagem 8"/>
            <p:cNvPicPr>
              <a:picLocks noChangeAspect="1"/>
            </p:cNvPicPr>
            <p:nvPr/>
          </p:nvPicPr>
          <p:blipFill>
            <a:blip r:embed="rId4"/>
            <a:stretch>
              <a:fillRect/>
            </a:stretch>
          </p:blipFill>
          <p:spPr>
            <a:xfrm>
              <a:off x="30356" y="2293138"/>
              <a:ext cx="3857625" cy="3152775"/>
            </a:xfrm>
            <a:prstGeom prst="rect">
              <a:avLst/>
            </a:prstGeom>
          </p:spPr>
        </p:pic>
        <p:sp>
          <p:nvSpPr>
            <p:cNvPr id="10" name="CaixaDeTexto 9"/>
            <p:cNvSpPr txBox="1"/>
            <p:nvPr/>
          </p:nvSpPr>
          <p:spPr>
            <a:xfrm>
              <a:off x="767163" y="4606100"/>
              <a:ext cx="360040" cy="233394"/>
            </a:xfrm>
            <a:prstGeom prst="rect">
              <a:avLst/>
            </a:prstGeom>
            <a:noFill/>
          </p:spPr>
          <p:txBody>
            <a:bodyPr wrap="square" rtlCol="0">
              <a:spAutoFit/>
            </a:bodyPr>
            <a:lstStyle/>
            <a:p>
              <a:r>
                <a:rPr lang="en-US" sz="1200" b="1" dirty="0">
                  <a:cs typeface="Aharoni" panose="02010803020104030203" pitchFamily="2" charset="-79"/>
                </a:rPr>
                <a:t>  a</a:t>
              </a:r>
              <a:endParaRPr lang="pt-BR" sz="1200" b="1" dirty="0">
                <a:cs typeface="Aharoni" panose="02010803020104030203" pitchFamily="2" charset="-79"/>
              </a:endParaRPr>
            </a:p>
          </p:txBody>
        </p:sp>
        <p:sp>
          <p:nvSpPr>
            <p:cNvPr id="11" name="CaixaDeTexto 10"/>
            <p:cNvSpPr txBox="1"/>
            <p:nvPr/>
          </p:nvSpPr>
          <p:spPr>
            <a:xfrm>
              <a:off x="1199189" y="3646319"/>
              <a:ext cx="267445" cy="233394"/>
            </a:xfrm>
            <a:prstGeom prst="rect">
              <a:avLst/>
            </a:prstGeom>
            <a:noFill/>
          </p:spPr>
          <p:txBody>
            <a:bodyPr wrap="none" rtlCol="0">
              <a:spAutoFit/>
            </a:bodyPr>
            <a:lstStyle/>
            <a:p>
              <a:r>
                <a:rPr lang="en-US" sz="1200" b="1" dirty="0">
                  <a:cs typeface="Aharoni" panose="02010803020104030203" pitchFamily="2" charset="-79"/>
                </a:rPr>
                <a:t> b</a:t>
              </a:r>
              <a:endParaRPr lang="pt-BR" sz="1200" b="1" dirty="0">
                <a:cs typeface="Aharoni" panose="02010803020104030203" pitchFamily="2" charset="-79"/>
              </a:endParaRPr>
            </a:p>
          </p:txBody>
        </p:sp>
        <p:sp>
          <p:nvSpPr>
            <p:cNvPr id="12" name="CaixaDeTexto 11"/>
            <p:cNvSpPr txBox="1"/>
            <p:nvPr/>
          </p:nvSpPr>
          <p:spPr>
            <a:xfrm>
              <a:off x="1494090" y="4231089"/>
              <a:ext cx="549835" cy="233394"/>
            </a:xfrm>
            <a:prstGeom prst="rect">
              <a:avLst/>
            </a:prstGeom>
            <a:noFill/>
          </p:spPr>
          <p:txBody>
            <a:bodyPr wrap="square" rtlCol="0">
              <a:spAutoFit/>
            </a:bodyPr>
            <a:lstStyle/>
            <a:p>
              <a:r>
                <a:rPr lang="en-US" sz="1200" b="1" dirty="0">
                  <a:cs typeface="Aharoni" panose="02010803020104030203" pitchFamily="2" charset="-79"/>
                </a:rPr>
                <a:t>   b,c</a:t>
              </a:r>
              <a:endParaRPr lang="pt-BR" sz="1200" b="1" dirty="0">
                <a:cs typeface="Aharoni" panose="02010803020104030203" pitchFamily="2" charset="-79"/>
              </a:endParaRPr>
            </a:p>
          </p:txBody>
        </p:sp>
        <p:sp>
          <p:nvSpPr>
            <p:cNvPr id="13" name="CaixaDeTexto 12"/>
            <p:cNvSpPr txBox="1"/>
            <p:nvPr/>
          </p:nvSpPr>
          <p:spPr>
            <a:xfrm>
              <a:off x="1968164" y="4545428"/>
              <a:ext cx="360040" cy="233394"/>
            </a:xfrm>
            <a:prstGeom prst="rect">
              <a:avLst/>
            </a:prstGeom>
            <a:noFill/>
          </p:spPr>
          <p:txBody>
            <a:bodyPr wrap="square" rtlCol="0">
              <a:spAutoFit/>
            </a:bodyPr>
            <a:lstStyle/>
            <a:p>
              <a:r>
                <a:rPr lang="en-US" sz="1200" b="1" dirty="0">
                  <a:cs typeface="Aharoni" panose="02010803020104030203" pitchFamily="2" charset="-79"/>
                </a:rPr>
                <a:t>  a</a:t>
              </a:r>
              <a:endParaRPr lang="pt-BR" sz="1200" b="1" dirty="0">
                <a:cs typeface="Aharoni" panose="02010803020104030203" pitchFamily="2" charset="-79"/>
              </a:endParaRPr>
            </a:p>
          </p:txBody>
        </p:sp>
        <p:sp>
          <p:nvSpPr>
            <p:cNvPr id="14" name="CaixaDeTexto 13"/>
            <p:cNvSpPr txBox="1"/>
            <p:nvPr/>
          </p:nvSpPr>
          <p:spPr>
            <a:xfrm>
              <a:off x="2419391" y="4545428"/>
              <a:ext cx="380640" cy="233394"/>
            </a:xfrm>
            <a:prstGeom prst="rect">
              <a:avLst/>
            </a:prstGeom>
            <a:noFill/>
          </p:spPr>
          <p:txBody>
            <a:bodyPr wrap="square" rtlCol="0">
              <a:spAutoFit/>
            </a:bodyPr>
            <a:lstStyle/>
            <a:p>
              <a:r>
                <a:rPr lang="en-US" sz="1200" b="1" dirty="0">
                  <a:cs typeface="Aharoni" panose="02010803020104030203" pitchFamily="2" charset="-79"/>
                </a:rPr>
                <a:t>a</a:t>
              </a:r>
              <a:endParaRPr lang="pt-BR" sz="1200" b="1" dirty="0">
                <a:cs typeface="Aharoni" panose="02010803020104030203" pitchFamily="2" charset="-79"/>
              </a:endParaRPr>
            </a:p>
          </p:txBody>
        </p:sp>
        <p:sp>
          <p:nvSpPr>
            <p:cNvPr id="16" name="CaixaDeTexto 15"/>
            <p:cNvSpPr txBox="1"/>
            <p:nvPr/>
          </p:nvSpPr>
          <p:spPr>
            <a:xfrm>
              <a:off x="2738067" y="4148461"/>
              <a:ext cx="451958" cy="233394"/>
            </a:xfrm>
            <a:prstGeom prst="rect">
              <a:avLst/>
            </a:prstGeom>
            <a:noFill/>
          </p:spPr>
          <p:txBody>
            <a:bodyPr wrap="square" rtlCol="0">
              <a:spAutoFit/>
            </a:bodyPr>
            <a:lstStyle/>
            <a:p>
              <a:r>
                <a:rPr lang="en-US" sz="1200" b="1" dirty="0">
                  <a:cs typeface="Aharoni" panose="02010803020104030203" pitchFamily="2" charset="-79"/>
                </a:rPr>
                <a:t> c,d</a:t>
              </a:r>
              <a:endParaRPr lang="pt-BR" sz="1200" b="1" dirty="0">
                <a:cs typeface="Aharoni" panose="02010803020104030203" pitchFamily="2" charset="-79"/>
              </a:endParaRPr>
            </a:p>
          </p:txBody>
        </p:sp>
        <p:sp>
          <p:nvSpPr>
            <p:cNvPr id="17" name="CaixaDeTexto 16"/>
            <p:cNvSpPr txBox="1"/>
            <p:nvPr/>
          </p:nvSpPr>
          <p:spPr>
            <a:xfrm>
              <a:off x="3209783" y="4557782"/>
              <a:ext cx="380640" cy="233394"/>
            </a:xfrm>
            <a:prstGeom prst="rect">
              <a:avLst/>
            </a:prstGeom>
            <a:noFill/>
          </p:spPr>
          <p:txBody>
            <a:bodyPr wrap="square" rtlCol="0">
              <a:spAutoFit/>
            </a:bodyPr>
            <a:lstStyle/>
            <a:p>
              <a:r>
                <a:rPr lang="en-US" sz="1200" b="1" dirty="0">
                  <a:cs typeface="Aharoni" panose="02010803020104030203" pitchFamily="2" charset="-79"/>
                </a:rPr>
                <a:t>a</a:t>
              </a:r>
              <a:endParaRPr lang="pt-BR" sz="1200" b="1" dirty="0">
                <a:cs typeface="Aharoni" panose="02010803020104030203" pitchFamily="2" charset="-79"/>
              </a:endParaRPr>
            </a:p>
          </p:txBody>
        </p:sp>
      </p:grpSp>
      <p:grpSp>
        <p:nvGrpSpPr>
          <p:cNvPr id="2" name="Grupo 1"/>
          <p:cNvGrpSpPr/>
          <p:nvPr/>
        </p:nvGrpSpPr>
        <p:grpSpPr>
          <a:xfrm>
            <a:off x="7634933" y="1453673"/>
            <a:ext cx="4446959" cy="1295610"/>
            <a:chOff x="2207568" y="1417503"/>
            <a:chExt cx="4446959" cy="1295610"/>
          </a:xfrm>
        </p:grpSpPr>
        <p:sp>
          <p:nvSpPr>
            <p:cNvPr id="20" name="Retângulo de cantos arredondados 19"/>
            <p:cNvSpPr/>
            <p:nvPr/>
          </p:nvSpPr>
          <p:spPr>
            <a:xfrm>
              <a:off x="2207568" y="1462382"/>
              <a:ext cx="274750" cy="14137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de cantos arredondados 24"/>
            <p:cNvSpPr/>
            <p:nvPr/>
          </p:nvSpPr>
          <p:spPr>
            <a:xfrm>
              <a:off x="2207568" y="1693382"/>
              <a:ext cx="274750" cy="14137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de cantos arredondados 25"/>
            <p:cNvSpPr/>
            <p:nvPr/>
          </p:nvSpPr>
          <p:spPr>
            <a:xfrm>
              <a:off x="2218478" y="1925732"/>
              <a:ext cx="274750" cy="1413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Retângulo de cantos arredondados 26"/>
            <p:cNvSpPr/>
            <p:nvPr/>
          </p:nvSpPr>
          <p:spPr>
            <a:xfrm>
              <a:off x="4381395" y="1499639"/>
              <a:ext cx="274750" cy="14137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de cantos arredondados 27"/>
            <p:cNvSpPr/>
            <p:nvPr/>
          </p:nvSpPr>
          <p:spPr>
            <a:xfrm>
              <a:off x="4387625" y="1763465"/>
              <a:ext cx="274750" cy="141379"/>
            </a:xfrm>
            <a:prstGeom prst="round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2452268" y="1417503"/>
              <a:ext cx="1483098" cy="246221"/>
            </a:xfrm>
            <a:prstGeom prst="rect">
              <a:avLst/>
            </a:prstGeom>
            <a:noFill/>
          </p:spPr>
          <p:txBody>
            <a:bodyPr wrap="none" rtlCol="0">
              <a:spAutoFit/>
            </a:bodyPr>
            <a:lstStyle/>
            <a:p>
              <a:r>
                <a:rPr lang="en-US" sz="1000" dirty="0"/>
                <a:t>Water (Negative control)</a:t>
              </a:r>
              <a:endParaRPr lang="pt-BR" sz="1000" dirty="0"/>
            </a:p>
          </p:txBody>
        </p:sp>
        <p:sp>
          <p:nvSpPr>
            <p:cNvPr id="31" name="CaixaDeTexto 30"/>
            <p:cNvSpPr txBox="1"/>
            <p:nvPr/>
          </p:nvSpPr>
          <p:spPr>
            <a:xfrm>
              <a:off x="2467770" y="1657597"/>
              <a:ext cx="1741182" cy="246221"/>
            </a:xfrm>
            <a:prstGeom prst="rect">
              <a:avLst/>
            </a:prstGeom>
            <a:noFill/>
          </p:spPr>
          <p:txBody>
            <a:bodyPr wrap="none" rtlCol="0">
              <a:spAutoFit/>
            </a:bodyPr>
            <a:lstStyle/>
            <a:p>
              <a:r>
                <a:rPr lang="en-US" sz="1000" dirty="0"/>
                <a:t>Cyclophosphamide (50mg/kg)</a:t>
              </a:r>
              <a:endParaRPr lang="pt-BR" sz="1000" dirty="0"/>
            </a:p>
          </p:txBody>
        </p:sp>
        <p:sp>
          <p:nvSpPr>
            <p:cNvPr id="32" name="CaixaDeTexto 31"/>
            <p:cNvSpPr txBox="1"/>
            <p:nvPr/>
          </p:nvSpPr>
          <p:spPr>
            <a:xfrm>
              <a:off x="2467770" y="1873310"/>
              <a:ext cx="1540806" cy="246221"/>
            </a:xfrm>
            <a:prstGeom prst="rect">
              <a:avLst/>
            </a:prstGeom>
            <a:noFill/>
          </p:spPr>
          <p:txBody>
            <a:bodyPr wrap="none" rtlCol="0">
              <a:spAutoFit/>
            </a:bodyPr>
            <a:lstStyle/>
            <a:p>
              <a:r>
                <a:rPr lang="en-US" sz="1000" dirty="0"/>
                <a:t>Glucantime® (800mg/kg)</a:t>
              </a:r>
              <a:endParaRPr lang="pt-BR" sz="1000" dirty="0"/>
            </a:p>
          </p:txBody>
        </p:sp>
        <p:sp>
          <p:nvSpPr>
            <p:cNvPr id="34" name="CaixaDeTexto 33"/>
            <p:cNvSpPr txBox="1"/>
            <p:nvPr/>
          </p:nvSpPr>
          <p:spPr>
            <a:xfrm>
              <a:off x="4615186" y="1440282"/>
              <a:ext cx="2039341" cy="246221"/>
            </a:xfrm>
            <a:prstGeom prst="rect">
              <a:avLst/>
            </a:prstGeom>
            <a:noFill/>
          </p:spPr>
          <p:txBody>
            <a:bodyPr wrap="none" rtlCol="0">
              <a:spAutoFit/>
            </a:bodyPr>
            <a:lstStyle/>
            <a:p>
              <a:r>
                <a:rPr lang="pt-BR" sz="1000" dirty="0" err="1"/>
                <a:t>Vitamin</a:t>
              </a:r>
              <a:r>
                <a:rPr lang="pt-BR" sz="1000" dirty="0"/>
                <a:t> C (</a:t>
              </a:r>
              <a:r>
                <a:rPr lang="pt-BR" sz="1000" dirty="0" err="1"/>
                <a:t>ascorbic</a:t>
              </a:r>
              <a:r>
                <a:rPr lang="pt-BR" sz="1000" dirty="0"/>
                <a:t> </a:t>
              </a:r>
              <a:r>
                <a:rPr lang="pt-BR" sz="1000" dirty="0" err="1"/>
                <a:t>acid</a:t>
              </a:r>
              <a:r>
                <a:rPr lang="pt-BR" sz="1000" dirty="0"/>
                <a:t> 60 mg/kg)</a:t>
              </a:r>
            </a:p>
          </p:txBody>
        </p:sp>
        <p:sp>
          <p:nvSpPr>
            <p:cNvPr id="21" name="CaixaDeTexto 20"/>
            <p:cNvSpPr txBox="1"/>
            <p:nvPr/>
          </p:nvSpPr>
          <p:spPr>
            <a:xfrm>
              <a:off x="4636917" y="1697450"/>
              <a:ext cx="1406154" cy="1015663"/>
            </a:xfrm>
            <a:prstGeom prst="rect">
              <a:avLst/>
            </a:prstGeom>
            <a:noFill/>
          </p:spPr>
          <p:txBody>
            <a:bodyPr wrap="none" rtlCol="0">
              <a:spAutoFit/>
            </a:bodyPr>
            <a:lstStyle/>
            <a:p>
              <a:r>
                <a:rPr lang="pt-BR" sz="1000" dirty="0" err="1"/>
                <a:t>Vitamin</a:t>
              </a:r>
              <a:r>
                <a:rPr lang="pt-BR" sz="1000" dirty="0"/>
                <a:t> C + </a:t>
              </a:r>
              <a:r>
                <a:rPr lang="pt-BR" sz="1000" dirty="0" err="1"/>
                <a:t>Glucantime</a:t>
              </a:r>
              <a:endParaRPr lang="pt-BR" sz="1000" dirty="0"/>
            </a:p>
            <a:p>
              <a:r>
                <a:rPr lang="en-US" sz="1000" dirty="0"/>
                <a:t>PRE= pre-treatment </a:t>
              </a:r>
            </a:p>
            <a:p>
              <a:r>
                <a:rPr lang="en-US" sz="1000" dirty="0"/>
                <a:t>SIM=simultaneous</a:t>
              </a:r>
            </a:p>
            <a:p>
              <a:r>
                <a:rPr lang="en-US" sz="1000" dirty="0"/>
                <a:t>POST=post-treatment</a:t>
              </a:r>
              <a:endParaRPr lang="pt-BR" sz="1000" dirty="0"/>
            </a:p>
            <a:p>
              <a:endParaRPr lang="pt-BR" sz="1000" dirty="0"/>
            </a:p>
            <a:p>
              <a:endParaRPr lang="pt-BR" sz="1000" dirty="0"/>
            </a:p>
          </p:txBody>
        </p:sp>
      </p:grpSp>
      <p:sp>
        <p:nvSpPr>
          <p:cNvPr id="23" name="CaixaDeTexto 22"/>
          <p:cNvSpPr txBox="1"/>
          <p:nvPr/>
        </p:nvSpPr>
        <p:spPr>
          <a:xfrm>
            <a:off x="3670245" y="3305396"/>
            <a:ext cx="1488088" cy="369332"/>
          </a:xfrm>
          <a:prstGeom prst="rect">
            <a:avLst/>
          </a:prstGeom>
          <a:noFill/>
          <a:ln>
            <a:solidFill>
              <a:schemeClr val="tx2">
                <a:lumMod val="75000"/>
              </a:schemeClr>
            </a:solidFill>
          </a:ln>
        </p:spPr>
        <p:txBody>
          <a:bodyPr wrap="square" rtlCol="0">
            <a:spAutoFit/>
          </a:bodyPr>
          <a:lstStyle/>
          <a:p>
            <a:pPr algn="ctr"/>
            <a:r>
              <a:rPr lang="en-US" b="1" dirty="0" smtClean="0">
                <a:latin typeface="Tw Cen MT Condensed" panose="020B0606020104020203" pitchFamily="34" charset="0"/>
              </a:rPr>
              <a:t>107% </a:t>
            </a:r>
            <a:r>
              <a:rPr lang="en-US" b="1" dirty="0">
                <a:latin typeface="Tw Cen MT Condensed" panose="020B0606020104020203" pitchFamily="34" charset="0"/>
              </a:rPr>
              <a:t>reduction</a:t>
            </a:r>
            <a:endParaRPr lang="pt-BR" b="1" dirty="0">
              <a:latin typeface="Tw Cen MT Condensed" panose="020B0606020104020203" pitchFamily="34" charset="0"/>
            </a:endParaRPr>
          </a:p>
        </p:txBody>
      </p:sp>
      <p:sp>
        <p:nvSpPr>
          <p:cNvPr id="35" name="Título 1"/>
          <p:cNvSpPr txBox="1">
            <a:spLocks/>
          </p:cNvSpPr>
          <p:nvPr/>
        </p:nvSpPr>
        <p:spPr>
          <a:xfrm>
            <a:off x="2311580" y="-77874"/>
            <a:ext cx="1013537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pt-BR" sz="4000" b="1" dirty="0" err="1">
                <a:solidFill>
                  <a:schemeClr val="accent2">
                    <a:lumMod val="75000"/>
                  </a:schemeClr>
                </a:solidFill>
                <a:latin typeface="Tw Cen MT Condensed" panose="020B0606020104020203" pitchFamily="34" charset="0"/>
                <a:ea typeface="+mn-ea"/>
                <a:cs typeface="+mn-cs"/>
              </a:rPr>
              <a:t>Vitamin</a:t>
            </a:r>
            <a:r>
              <a:rPr lang="pt-BR" sz="4000" b="1" dirty="0">
                <a:solidFill>
                  <a:schemeClr val="accent2">
                    <a:lumMod val="75000"/>
                  </a:schemeClr>
                </a:solidFill>
                <a:latin typeface="Tw Cen MT Condensed" panose="020B0606020104020203" pitchFamily="34" charset="0"/>
                <a:ea typeface="+mn-ea"/>
                <a:cs typeface="+mn-cs"/>
              </a:rPr>
              <a:t> C </a:t>
            </a:r>
            <a:r>
              <a:rPr lang="pt-BR" sz="4000" b="1" dirty="0" err="1">
                <a:solidFill>
                  <a:schemeClr val="accent2">
                    <a:lumMod val="75000"/>
                  </a:schemeClr>
                </a:solidFill>
                <a:latin typeface="Tw Cen MT Condensed" panose="020B0606020104020203" pitchFamily="34" charset="0"/>
                <a:ea typeface="+mn-ea"/>
                <a:cs typeface="+mn-cs"/>
              </a:rPr>
              <a:t>presents</a:t>
            </a:r>
            <a:r>
              <a:rPr lang="pt-BR" sz="4000" b="1" dirty="0">
                <a:solidFill>
                  <a:schemeClr val="accent2">
                    <a:lumMod val="75000"/>
                  </a:schemeClr>
                </a:solidFill>
                <a:latin typeface="Tw Cen MT Condensed" panose="020B0606020104020203" pitchFamily="34" charset="0"/>
                <a:ea typeface="+mn-ea"/>
                <a:cs typeface="+mn-cs"/>
              </a:rPr>
              <a:t> </a:t>
            </a:r>
            <a:r>
              <a:rPr lang="pt-BR" sz="4000" b="1" dirty="0" err="1">
                <a:solidFill>
                  <a:schemeClr val="accent2">
                    <a:lumMod val="75000"/>
                  </a:schemeClr>
                </a:solidFill>
                <a:latin typeface="Tw Cen MT Condensed" panose="020B0606020104020203" pitchFamily="34" charset="0"/>
                <a:ea typeface="+mn-ea"/>
                <a:cs typeface="+mn-cs"/>
              </a:rPr>
              <a:t>antimutagenic</a:t>
            </a:r>
            <a:r>
              <a:rPr lang="pt-BR" sz="4000" b="1" dirty="0">
                <a:solidFill>
                  <a:schemeClr val="accent2">
                    <a:lumMod val="75000"/>
                  </a:schemeClr>
                </a:solidFill>
                <a:latin typeface="Tw Cen MT Condensed" panose="020B0606020104020203" pitchFamily="34" charset="0"/>
                <a:ea typeface="+mn-ea"/>
                <a:cs typeface="+mn-cs"/>
              </a:rPr>
              <a:t> </a:t>
            </a:r>
            <a:r>
              <a:rPr lang="pt-BR" sz="4000" b="1" dirty="0" err="1">
                <a:solidFill>
                  <a:schemeClr val="accent2">
                    <a:lumMod val="75000"/>
                  </a:schemeClr>
                </a:solidFill>
                <a:latin typeface="Tw Cen MT Condensed" panose="020B0606020104020203" pitchFamily="34" charset="0"/>
                <a:ea typeface="+mn-ea"/>
                <a:cs typeface="+mn-cs"/>
              </a:rPr>
              <a:t>activity</a:t>
            </a:r>
            <a:r>
              <a:rPr lang="pt-BR" sz="4000" b="1" dirty="0">
                <a:solidFill>
                  <a:schemeClr val="accent2">
                    <a:lumMod val="75000"/>
                  </a:schemeClr>
                </a:solidFill>
                <a:latin typeface="Tw Cen MT Condensed" panose="020B0606020104020203" pitchFamily="34" charset="0"/>
                <a:ea typeface="+mn-ea"/>
                <a:cs typeface="+mn-cs"/>
              </a:rPr>
              <a:t> on DNA </a:t>
            </a:r>
            <a:r>
              <a:rPr lang="pt-BR" sz="4000" b="1" dirty="0" err="1">
                <a:solidFill>
                  <a:schemeClr val="accent2">
                    <a:lumMod val="75000"/>
                  </a:schemeClr>
                </a:solidFill>
                <a:latin typeface="Tw Cen MT Condensed" panose="020B0606020104020203" pitchFamily="34" charset="0"/>
                <a:ea typeface="+mn-ea"/>
                <a:cs typeface="+mn-cs"/>
              </a:rPr>
              <a:t>damage</a:t>
            </a:r>
            <a:r>
              <a:rPr lang="pt-BR" sz="4000" b="1" dirty="0">
                <a:solidFill>
                  <a:schemeClr val="accent2">
                    <a:lumMod val="75000"/>
                  </a:schemeClr>
                </a:solidFill>
                <a:latin typeface="Tw Cen MT Condensed" panose="020B0606020104020203" pitchFamily="34" charset="0"/>
                <a:ea typeface="+mn-ea"/>
                <a:cs typeface="+mn-cs"/>
              </a:rPr>
              <a:t> </a:t>
            </a:r>
            <a:r>
              <a:rPr lang="pt-BR" sz="4000" b="1" dirty="0" err="1">
                <a:solidFill>
                  <a:schemeClr val="accent2">
                    <a:lumMod val="75000"/>
                  </a:schemeClr>
                </a:solidFill>
                <a:latin typeface="Tw Cen MT Condensed" panose="020B0606020104020203" pitchFamily="34" charset="0"/>
                <a:ea typeface="+mn-ea"/>
                <a:cs typeface="+mn-cs"/>
              </a:rPr>
              <a:t>caused</a:t>
            </a:r>
            <a:r>
              <a:rPr lang="pt-BR" sz="4000" b="1" dirty="0">
                <a:solidFill>
                  <a:schemeClr val="accent2">
                    <a:lumMod val="75000"/>
                  </a:schemeClr>
                </a:solidFill>
                <a:latin typeface="Tw Cen MT Condensed" panose="020B0606020104020203" pitchFamily="34" charset="0"/>
                <a:ea typeface="+mn-ea"/>
                <a:cs typeface="+mn-cs"/>
              </a:rPr>
              <a:t> </a:t>
            </a:r>
            <a:r>
              <a:rPr lang="pt-BR" sz="4000" b="1" dirty="0" err="1">
                <a:solidFill>
                  <a:schemeClr val="accent2">
                    <a:lumMod val="75000"/>
                  </a:schemeClr>
                </a:solidFill>
                <a:latin typeface="Tw Cen MT Condensed" panose="020B0606020104020203" pitchFamily="34" charset="0"/>
                <a:ea typeface="+mn-ea"/>
                <a:cs typeface="+mn-cs"/>
              </a:rPr>
              <a:t>by</a:t>
            </a:r>
            <a:r>
              <a:rPr lang="pt-BR" sz="4000" b="1" dirty="0">
                <a:solidFill>
                  <a:schemeClr val="accent2">
                    <a:lumMod val="75000"/>
                  </a:schemeClr>
                </a:solidFill>
                <a:latin typeface="Tw Cen MT Condensed" panose="020B0606020104020203" pitchFamily="34" charset="0"/>
                <a:ea typeface="+mn-ea"/>
                <a:cs typeface="+mn-cs"/>
              </a:rPr>
              <a:t> </a:t>
            </a:r>
            <a:r>
              <a:rPr lang="pt-BR" sz="4000" b="1" dirty="0" err="1">
                <a:solidFill>
                  <a:schemeClr val="accent2">
                    <a:lumMod val="75000"/>
                  </a:schemeClr>
                </a:solidFill>
                <a:latin typeface="Tw Cen MT Condensed" panose="020B0606020104020203" pitchFamily="34" charset="0"/>
                <a:ea typeface="+mn-ea"/>
                <a:cs typeface="+mn-cs"/>
              </a:rPr>
              <a:t>Glucantime</a:t>
            </a:r>
            <a:r>
              <a:rPr lang="pt-BR" sz="2800" b="1" dirty="0">
                <a:solidFill>
                  <a:schemeClr val="accent2">
                    <a:lumMod val="75000"/>
                  </a:schemeClr>
                </a:solidFill>
                <a:latin typeface="Tw Cen MT Condensed" panose="020B0606020104020203" pitchFamily="34" charset="0"/>
                <a:ea typeface="+mn-ea"/>
                <a:cs typeface="+mn-cs"/>
              </a:rPr>
              <a:t>®</a:t>
            </a:r>
          </a:p>
        </p:txBody>
      </p:sp>
      <p:sp>
        <p:nvSpPr>
          <p:cNvPr id="36" name="CaixaDeTexto 35"/>
          <p:cNvSpPr txBox="1"/>
          <p:nvPr/>
        </p:nvSpPr>
        <p:spPr>
          <a:xfrm>
            <a:off x="6868835" y="5789606"/>
            <a:ext cx="3917303" cy="287157"/>
          </a:xfrm>
          <a:prstGeom prst="rect">
            <a:avLst/>
          </a:prstGeom>
          <a:noFill/>
        </p:spPr>
        <p:txBody>
          <a:bodyPr wrap="square" rtlCol="0">
            <a:spAutoFit/>
          </a:bodyPr>
          <a:lstStyle/>
          <a:p>
            <a:r>
              <a:rPr lang="en-US" sz="1200" b="1" dirty="0"/>
              <a:t> NC  </a:t>
            </a:r>
            <a:r>
              <a:rPr lang="en-US" sz="1200" b="1" dirty="0" smtClean="0"/>
              <a:t>        </a:t>
            </a:r>
            <a:r>
              <a:rPr lang="en-US" sz="1200" b="1" dirty="0"/>
              <a:t>PC   </a:t>
            </a:r>
            <a:r>
              <a:rPr lang="en-US" sz="1200" b="1" dirty="0" smtClean="0"/>
              <a:t>         </a:t>
            </a:r>
            <a:r>
              <a:rPr lang="en-US" sz="1200" b="1" dirty="0"/>
              <a:t>GLU      VITC </a:t>
            </a:r>
            <a:r>
              <a:rPr lang="en-US" sz="1200" b="1" dirty="0" smtClean="0"/>
              <a:t>        </a:t>
            </a:r>
            <a:r>
              <a:rPr lang="en-US" sz="1200" b="1" dirty="0"/>
              <a:t>SIM </a:t>
            </a:r>
            <a:r>
              <a:rPr lang="en-US" sz="1200" b="1" dirty="0" smtClean="0"/>
              <a:t>        </a:t>
            </a:r>
            <a:r>
              <a:rPr lang="en-US" sz="1200" b="1" dirty="0"/>
              <a:t>PRE </a:t>
            </a:r>
            <a:r>
              <a:rPr lang="en-US" sz="1200" b="1" dirty="0" smtClean="0"/>
              <a:t>       </a:t>
            </a:r>
            <a:r>
              <a:rPr lang="en-US" sz="1200" b="1" dirty="0"/>
              <a:t>POST</a:t>
            </a:r>
            <a:endParaRPr lang="pt-BR" sz="1200" b="1" dirty="0"/>
          </a:p>
        </p:txBody>
      </p:sp>
      <p:sp>
        <p:nvSpPr>
          <p:cNvPr id="37" name="CaixaDeTexto 36"/>
          <p:cNvSpPr txBox="1"/>
          <p:nvPr/>
        </p:nvSpPr>
        <p:spPr>
          <a:xfrm>
            <a:off x="6894998" y="5010856"/>
            <a:ext cx="360040" cy="276999"/>
          </a:xfrm>
          <a:prstGeom prst="rect">
            <a:avLst/>
          </a:prstGeom>
          <a:noFill/>
        </p:spPr>
        <p:txBody>
          <a:bodyPr wrap="square" rtlCol="0">
            <a:spAutoFit/>
          </a:bodyPr>
          <a:lstStyle/>
          <a:p>
            <a:r>
              <a:rPr lang="en-US" sz="1200" b="1" dirty="0">
                <a:cs typeface="Aharoni" panose="02010803020104030203" pitchFamily="2" charset="-79"/>
              </a:rPr>
              <a:t>  a</a:t>
            </a:r>
            <a:endParaRPr lang="pt-BR" sz="1200" b="1" dirty="0">
              <a:cs typeface="Aharoni" panose="02010803020104030203" pitchFamily="2" charset="-79"/>
            </a:endParaRPr>
          </a:p>
        </p:txBody>
      </p:sp>
      <p:sp>
        <p:nvSpPr>
          <p:cNvPr id="38" name="CaixaDeTexto 37"/>
          <p:cNvSpPr txBox="1"/>
          <p:nvPr/>
        </p:nvSpPr>
        <p:spPr>
          <a:xfrm>
            <a:off x="7494199" y="2806574"/>
            <a:ext cx="303288" cy="276999"/>
          </a:xfrm>
          <a:prstGeom prst="rect">
            <a:avLst/>
          </a:prstGeom>
          <a:noFill/>
        </p:spPr>
        <p:txBody>
          <a:bodyPr wrap="square" rtlCol="0">
            <a:spAutoFit/>
          </a:bodyPr>
          <a:lstStyle/>
          <a:p>
            <a:r>
              <a:rPr lang="en-US" sz="1200" b="1" dirty="0">
                <a:cs typeface="Aharoni" panose="02010803020104030203" pitchFamily="2" charset="-79"/>
              </a:rPr>
              <a:t>b</a:t>
            </a:r>
            <a:endParaRPr lang="pt-BR" sz="1200" b="1" dirty="0">
              <a:cs typeface="Aharoni" panose="02010803020104030203" pitchFamily="2" charset="-79"/>
            </a:endParaRPr>
          </a:p>
        </p:txBody>
      </p:sp>
      <p:sp>
        <p:nvSpPr>
          <p:cNvPr id="39" name="CaixaDeTexto 38"/>
          <p:cNvSpPr txBox="1"/>
          <p:nvPr/>
        </p:nvSpPr>
        <p:spPr>
          <a:xfrm>
            <a:off x="7952976" y="4225657"/>
            <a:ext cx="549835" cy="276999"/>
          </a:xfrm>
          <a:prstGeom prst="rect">
            <a:avLst/>
          </a:prstGeom>
          <a:noFill/>
        </p:spPr>
        <p:txBody>
          <a:bodyPr wrap="square" rtlCol="0">
            <a:spAutoFit/>
          </a:bodyPr>
          <a:lstStyle/>
          <a:p>
            <a:r>
              <a:rPr lang="en-US" sz="1200" b="1" dirty="0">
                <a:cs typeface="Aharoni" panose="02010803020104030203" pitchFamily="2" charset="-79"/>
              </a:rPr>
              <a:t>   c</a:t>
            </a:r>
            <a:endParaRPr lang="pt-BR" sz="1200" b="1" dirty="0">
              <a:cs typeface="Aharoni" panose="02010803020104030203" pitchFamily="2" charset="-79"/>
            </a:endParaRPr>
          </a:p>
        </p:txBody>
      </p:sp>
      <p:sp>
        <p:nvSpPr>
          <p:cNvPr id="40" name="CaixaDeTexto 39"/>
          <p:cNvSpPr txBox="1"/>
          <p:nvPr/>
        </p:nvSpPr>
        <p:spPr>
          <a:xfrm>
            <a:off x="8476022" y="4799922"/>
            <a:ext cx="460399" cy="276999"/>
          </a:xfrm>
          <a:prstGeom prst="rect">
            <a:avLst/>
          </a:prstGeom>
          <a:noFill/>
        </p:spPr>
        <p:txBody>
          <a:bodyPr wrap="square" rtlCol="0">
            <a:spAutoFit/>
          </a:bodyPr>
          <a:lstStyle/>
          <a:p>
            <a:r>
              <a:rPr lang="en-US" sz="1200" b="1" dirty="0">
                <a:cs typeface="Aharoni" panose="02010803020104030203" pitchFamily="2" charset="-79"/>
              </a:rPr>
              <a:t>  a,e</a:t>
            </a:r>
            <a:endParaRPr lang="pt-BR" sz="1200" b="1" dirty="0">
              <a:cs typeface="Aharoni" panose="02010803020104030203" pitchFamily="2" charset="-79"/>
            </a:endParaRPr>
          </a:p>
        </p:txBody>
      </p:sp>
      <p:sp>
        <p:nvSpPr>
          <p:cNvPr id="41" name="CaixaDeTexto 40"/>
          <p:cNvSpPr txBox="1"/>
          <p:nvPr/>
        </p:nvSpPr>
        <p:spPr>
          <a:xfrm>
            <a:off x="9047829" y="4796156"/>
            <a:ext cx="360040" cy="276999"/>
          </a:xfrm>
          <a:prstGeom prst="rect">
            <a:avLst/>
          </a:prstGeom>
          <a:noFill/>
        </p:spPr>
        <p:txBody>
          <a:bodyPr wrap="square" rtlCol="0">
            <a:spAutoFit/>
          </a:bodyPr>
          <a:lstStyle/>
          <a:p>
            <a:r>
              <a:rPr lang="en-US" sz="1200" b="1" dirty="0">
                <a:cs typeface="Aharoni" panose="02010803020104030203" pitchFamily="2" charset="-79"/>
              </a:rPr>
              <a:t>  a</a:t>
            </a:r>
            <a:endParaRPr lang="pt-BR" sz="1200" b="1" dirty="0">
              <a:cs typeface="Aharoni" panose="02010803020104030203" pitchFamily="2" charset="-79"/>
            </a:endParaRPr>
          </a:p>
        </p:txBody>
      </p:sp>
      <p:sp>
        <p:nvSpPr>
          <p:cNvPr id="42" name="CaixaDeTexto 41"/>
          <p:cNvSpPr txBox="1"/>
          <p:nvPr/>
        </p:nvSpPr>
        <p:spPr>
          <a:xfrm>
            <a:off x="9498474" y="4469475"/>
            <a:ext cx="447661" cy="276999"/>
          </a:xfrm>
          <a:prstGeom prst="rect">
            <a:avLst/>
          </a:prstGeom>
          <a:noFill/>
        </p:spPr>
        <p:txBody>
          <a:bodyPr wrap="square" rtlCol="0">
            <a:spAutoFit/>
          </a:bodyPr>
          <a:lstStyle/>
          <a:p>
            <a:r>
              <a:rPr lang="en-US" sz="1200" b="1" dirty="0">
                <a:cs typeface="Aharoni" panose="02010803020104030203" pitchFamily="2" charset="-79"/>
              </a:rPr>
              <a:t>  c,d</a:t>
            </a:r>
            <a:endParaRPr lang="pt-BR" sz="1200" b="1" dirty="0">
              <a:cs typeface="Aharoni" panose="02010803020104030203" pitchFamily="2" charset="-79"/>
            </a:endParaRPr>
          </a:p>
        </p:txBody>
      </p:sp>
      <p:sp>
        <p:nvSpPr>
          <p:cNvPr id="43" name="CaixaDeTexto 42"/>
          <p:cNvSpPr txBox="1"/>
          <p:nvPr/>
        </p:nvSpPr>
        <p:spPr>
          <a:xfrm>
            <a:off x="10081612" y="4665174"/>
            <a:ext cx="537383" cy="276999"/>
          </a:xfrm>
          <a:prstGeom prst="rect">
            <a:avLst/>
          </a:prstGeom>
          <a:noFill/>
        </p:spPr>
        <p:txBody>
          <a:bodyPr wrap="square" rtlCol="0">
            <a:spAutoFit/>
          </a:bodyPr>
          <a:lstStyle/>
          <a:p>
            <a:r>
              <a:rPr lang="en-US" sz="1200" b="1" dirty="0">
                <a:cs typeface="Aharoni" panose="02010803020104030203" pitchFamily="2" charset="-79"/>
              </a:rPr>
              <a:t>  d,e</a:t>
            </a:r>
            <a:endParaRPr lang="pt-BR" sz="1200" b="1" dirty="0">
              <a:cs typeface="Aharoni" panose="02010803020104030203" pitchFamily="2" charset="-79"/>
            </a:endParaRPr>
          </a:p>
        </p:txBody>
      </p:sp>
      <p:sp>
        <p:nvSpPr>
          <p:cNvPr id="49" name="CaixaDeTexto 48"/>
          <p:cNvSpPr txBox="1"/>
          <p:nvPr/>
        </p:nvSpPr>
        <p:spPr>
          <a:xfrm rot="16200000">
            <a:off x="-662540" y="3452766"/>
            <a:ext cx="2055484" cy="369332"/>
          </a:xfrm>
          <a:prstGeom prst="rect">
            <a:avLst/>
          </a:prstGeom>
          <a:noFill/>
        </p:spPr>
        <p:txBody>
          <a:bodyPr wrap="square" rtlCol="0">
            <a:spAutoFit/>
          </a:bodyPr>
          <a:lstStyle/>
          <a:p>
            <a:r>
              <a:rPr lang="en-US" dirty="0">
                <a:latin typeface="Tw Cen MT Condensed" panose="020B0606020104020203" pitchFamily="34" charset="0"/>
              </a:rPr>
              <a:t>DNA damage scores</a:t>
            </a:r>
            <a:endParaRPr lang="pt-BR" dirty="0">
              <a:latin typeface="Tw Cen MT Condensed" panose="020B0606020104020203" pitchFamily="34" charset="0"/>
            </a:endParaRPr>
          </a:p>
        </p:txBody>
      </p:sp>
      <p:sp>
        <p:nvSpPr>
          <p:cNvPr id="50" name="CaixaDeTexto 49"/>
          <p:cNvSpPr txBox="1"/>
          <p:nvPr/>
        </p:nvSpPr>
        <p:spPr>
          <a:xfrm rot="16200000">
            <a:off x="4459113" y="3605102"/>
            <a:ext cx="3076996" cy="369332"/>
          </a:xfrm>
          <a:prstGeom prst="rect">
            <a:avLst/>
          </a:prstGeom>
          <a:noFill/>
        </p:spPr>
        <p:txBody>
          <a:bodyPr wrap="none" rtlCol="0">
            <a:spAutoFit/>
          </a:bodyPr>
          <a:lstStyle/>
          <a:p>
            <a:r>
              <a:rPr lang="en-US" dirty="0">
                <a:latin typeface="Tw Cen MT Condensed" panose="020B0606020104020203" pitchFamily="34" charset="0"/>
              </a:rPr>
              <a:t>Frequency of micronucleated erythrocytes</a:t>
            </a:r>
            <a:endParaRPr lang="pt-BR" dirty="0">
              <a:latin typeface="Tw Cen MT Condensed" panose="020B0606020104020203" pitchFamily="34" charset="0"/>
            </a:endParaRPr>
          </a:p>
        </p:txBody>
      </p:sp>
      <p:sp>
        <p:nvSpPr>
          <p:cNvPr id="51" name="CaixaDeTexto 50"/>
          <p:cNvSpPr txBox="1"/>
          <p:nvPr/>
        </p:nvSpPr>
        <p:spPr>
          <a:xfrm>
            <a:off x="851420" y="6092701"/>
            <a:ext cx="10210801" cy="523220"/>
          </a:xfrm>
          <a:prstGeom prst="rect">
            <a:avLst/>
          </a:prstGeom>
          <a:noFill/>
        </p:spPr>
        <p:txBody>
          <a:bodyPr wrap="square" rtlCol="0">
            <a:spAutoFit/>
          </a:bodyPr>
          <a:lstStyle/>
          <a:p>
            <a:pPr algn="just"/>
            <a:r>
              <a:rPr lang="en-US" sz="1400" dirty="0" smtClean="0">
                <a:latin typeface="Tw Cen MT Condensed" panose="020B0606020104020203" pitchFamily="34" charset="0"/>
              </a:rPr>
              <a:t>Figure </a:t>
            </a:r>
            <a:r>
              <a:rPr lang="en-US" sz="1400" dirty="0">
                <a:latin typeface="Tw Cen MT Condensed" panose="020B0606020104020203" pitchFamily="34" charset="0"/>
              </a:rPr>
              <a:t>5: (A) DNA damage scores detected in peripheral blood leukocytes and (B) frequency of </a:t>
            </a:r>
            <a:r>
              <a:rPr lang="en-US" sz="1400" dirty="0" err="1">
                <a:latin typeface="Tw Cen MT Condensed" panose="020B0606020104020203" pitchFamily="34" charset="0"/>
              </a:rPr>
              <a:t>micronucleated</a:t>
            </a:r>
            <a:r>
              <a:rPr lang="en-US" sz="1400" dirty="0">
                <a:latin typeface="Tw Cen MT Condensed" panose="020B0606020104020203" pitchFamily="34" charset="0"/>
              </a:rPr>
              <a:t> polychromatic erythrocytes (MNPE) in bone </a:t>
            </a:r>
            <a:r>
              <a:rPr lang="en-US" sz="1400" dirty="0" err="1">
                <a:latin typeface="Tw Cen MT Condensed" panose="020B0606020104020203" pitchFamily="34" charset="0"/>
              </a:rPr>
              <a:t>marrown</a:t>
            </a:r>
            <a:r>
              <a:rPr lang="en-US" sz="1400" dirty="0">
                <a:latin typeface="Tw Cen MT Condensed" panose="020B0606020104020203" pitchFamily="34" charset="0"/>
              </a:rPr>
              <a:t> from Swiss mice treated with Vitamin C and Glucantime (24h). </a:t>
            </a:r>
            <a:r>
              <a:rPr lang="en-US" sz="1400" dirty="0">
                <a:solidFill>
                  <a:srgbClr val="000000"/>
                </a:solidFill>
                <a:latin typeface="Tw Cen MT Condensed" panose="020B0606020104020203" pitchFamily="34" charset="0"/>
                <a:ea typeface="Times New Roman" panose="02020603050405020304" pitchFamily="18" charset="0"/>
              </a:rPr>
              <a:t>Different letters means p&lt;0.01 by </a:t>
            </a:r>
            <a:r>
              <a:rPr lang="en-US" sz="1400" dirty="0" err="1">
                <a:solidFill>
                  <a:srgbClr val="000000"/>
                </a:solidFill>
                <a:latin typeface="Tw Cen MT Condensed" panose="020B0606020104020203" pitchFamily="34" charset="0"/>
                <a:ea typeface="Times New Roman" panose="02020603050405020304" pitchFamily="18" charset="0"/>
              </a:rPr>
              <a:t>Tukey’s</a:t>
            </a:r>
            <a:r>
              <a:rPr lang="en-US" sz="1400" dirty="0">
                <a:solidFill>
                  <a:srgbClr val="000000"/>
                </a:solidFill>
                <a:latin typeface="Tw Cen MT Condensed" panose="020B0606020104020203" pitchFamily="34" charset="0"/>
                <a:ea typeface="Times New Roman" panose="02020603050405020304" pitchFamily="18" charset="0"/>
              </a:rPr>
              <a:t> test. </a:t>
            </a:r>
            <a:endParaRPr lang="pt-BR" sz="1400" dirty="0">
              <a:latin typeface="Tw Cen MT Condensed" panose="020B0606020104020203" pitchFamily="34" charset="0"/>
            </a:endParaRPr>
          </a:p>
        </p:txBody>
      </p:sp>
      <p:sp>
        <p:nvSpPr>
          <p:cNvPr id="53" name="CaixaDeTexto 52"/>
          <p:cNvSpPr txBox="1"/>
          <p:nvPr/>
        </p:nvSpPr>
        <p:spPr>
          <a:xfrm>
            <a:off x="8969138" y="2693310"/>
            <a:ext cx="1710725" cy="338554"/>
          </a:xfrm>
          <a:prstGeom prst="rect">
            <a:avLst/>
          </a:prstGeom>
          <a:noFill/>
        </p:spPr>
        <p:txBody>
          <a:bodyPr wrap="none" rtlCol="0">
            <a:spAutoFit/>
          </a:bodyPr>
          <a:lstStyle>
            <a:defPPr>
              <a:defRPr lang="pt-BR"/>
            </a:defPPr>
            <a:lvl1pPr>
              <a:defRPr sz="1600"/>
            </a:lvl1pPr>
          </a:lstStyle>
          <a:p>
            <a:r>
              <a:rPr lang="en-US" dirty="0"/>
              <a:t>(B) </a:t>
            </a:r>
            <a:r>
              <a:rPr lang="en-US" b="1" dirty="0" err="1">
                <a:latin typeface="Tw Cen MT Condensed" panose="020B0606020104020203" pitchFamily="34" charset="0"/>
              </a:rPr>
              <a:t>Antimutagenicity</a:t>
            </a:r>
            <a:endParaRPr lang="pt-BR" b="1" dirty="0">
              <a:latin typeface="Tw Cen MT Condensed" panose="020B0606020104020203" pitchFamily="34" charset="0"/>
            </a:endParaRPr>
          </a:p>
        </p:txBody>
      </p:sp>
      <p:sp>
        <p:nvSpPr>
          <p:cNvPr id="54" name="CaixaDeTexto 53"/>
          <p:cNvSpPr txBox="1"/>
          <p:nvPr/>
        </p:nvSpPr>
        <p:spPr>
          <a:xfrm>
            <a:off x="1244740" y="2524033"/>
            <a:ext cx="1611018" cy="338554"/>
          </a:xfrm>
          <a:prstGeom prst="rect">
            <a:avLst/>
          </a:prstGeom>
          <a:noFill/>
        </p:spPr>
        <p:txBody>
          <a:bodyPr wrap="none" rtlCol="0">
            <a:spAutoFit/>
          </a:bodyPr>
          <a:lstStyle/>
          <a:p>
            <a:r>
              <a:rPr lang="en-US" sz="1600" b="1" dirty="0">
                <a:latin typeface="Tw Cen MT Condensed" panose="020B0606020104020203" pitchFamily="34" charset="0"/>
              </a:rPr>
              <a:t>(A) </a:t>
            </a:r>
            <a:r>
              <a:rPr lang="en-US" sz="1600" b="1" dirty="0" err="1">
                <a:latin typeface="Tw Cen MT Condensed" panose="020B0606020104020203" pitchFamily="34" charset="0"/>
              </a:rPr>
              <a:t>Antigenotoxicity</a:t>
            </a:r>
            <a:endParaRPr lang="pt-BR" sz="1600" b="1" dirty="0">
              <a:latin typeface="Tw Cen MT Condensed" panose="020B0606020104020203" pitchFamily="34" charset="0"/>
            </a:endParaRPr>
          </a:p>
        </p:txBody>
      </p:sp>
      <p:sp>
        <p:nvSpPr>
          <p:cNvPr id="55" name="CaixaDeTexto 54"/>
          <p:cNvSpPr txBox="1"/>
          <p:nvPr/>
        </p:nvSpPr>
        <p:spPr>
          <a:xfrm>
            <a:off x="1178058" y="5764649"/>
            <a:ext cx="3939215" cy="276999"/>
          </a:xfrm>
          <a:prstGeom prst="rect">
            <a:avLst/>
          </a:prstGeom>
          <a:noFill/>
        </p:spPr>
        <p:txBody>
          <a:bodyPr wrap="square" rtlCol="0">
            <a:spAutoFit/>
          </a:bodyPr>
          <a:lstStyle/>
          <a:p>
            <a:r>
              <a:rPr lang="en-US" sz="1200" b="1" dirty="0"/>
              <a:t> NC   </a:t>
            </a:r>
            <a:r>
              <a:rPr lang="en-US" sz="1200" b="1" dirty="0" smtClean="0"/>
              <a:t>       </a:t>
            </a:r>
            <a:r>
              <a:rPr lang="en-US" sz="1200" b="1" dirty="0"/>
              <a:t>PC   </a:t>
            </a:r>
            <a:r>
              <a:rPr lang="en-US" sz="1200" b="1" dirty="0" smtClean="0"/>
              <a:t>     </a:t>
            </a:r>
            <a:r>
              <a:rPr lang="en-US" sz="1200" b="1" dirty="0"/>
              <a:t>GLU   </a:t>
            </a:r>
            <a:r>
              <a:rPr lang="en-US" sz="1200" b="1" dirty="0" smtClean="0"/>
              <a:t>    </a:t>
            </a:r>
            <a:r>
              <a:rPr lang="en-US" sz="1200" b="1" dirty="0"/>
              <a:t>VITC  </a:t>
            </a:r>
            <a:r>
              <a:rPr lang="en-US" sz="1200" b="1" dirty="0" smtClean="0"/>
              <a:t>       </a:t>
            </a:r>
            <a:r>
              <a:rPr lang="en-US" sz="1200" b="1" dirty="0"/>
              <a:t>SIM </a:t>
            </a:r>
            <a:r>
              <a:rPr lang="en-US" sz="1200" b="1" dirty="0" smtClean="0"/>
              <a:t>          </a:t>
            </a:r>
            <a:r>
              <a:rPr lang="en-US" sz="1200" b="1" dirty="0"/>
              <a:t>PRE  </a:t>
            </a:r>
            <a:r>
              <a:rPr lang="en-US" sz="1200" b="1" dirty="0" smtClean="0"/>
              <a:t>      </a:t>
            </a:r>
            <a:r>
              <a:rPr lang="en-US" sz="1200" b="1" dirty="0"/>
              <a:t>POST</a:t>
            </a:r>
            <a:endParaRPr lang="pt-BR" sz="1200" b="1" dirty="0"/>
          </a:p>
        </p:txBody>
      </p:sp>
      <p:sp>
        <p:nvSpPr>
          <p:cNvPr id="58"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cxnSp>
        <p:nvCxnSpPr>
          <p:cNvPr id="59" name="Conector de seta reta 58"/>
          <p:cNvCxnSpPr/>
          <p:nvPr/>
        </p:nvCxnSpPr>
        <p:spPr>
          <a:xfrm flipH="1">
            <a:off x="4774447" y="4629120"/>
            <a:ext cx="202741" cy="180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Conector de seta reta 59"/>
          <p:cNvCxnSpPr/>
          <p:nvPr/>
        </p:nvCxnSpPr>
        <p:spPr>
          <a:xfrm flipH="1">
            <a:off x="3599855" y="4530856"/>
            <a:ext cx="202741" cy="180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Conector de seta reta 60"/>
          <p:cNvCxnSpPr/>
          <p:nvPr/>
        </p:nvCxnSpPr>
        <p:spPr>
          <a:xfrm flipH="1">
            <a:off x="2649601" y="4111121"/>
            <a:ext cx="202741" cy="180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3" name="Conector de seta reta 62"/>
          <p:cNvCxnSpPr/>
          <p:nvPr/>
        </p:nvCxnSpPr>
        <p:spPr>
          <a:xfrm flipH="1">
            <a:off x="10517624" y="4563442"/>
            <a:ext cx="202741" cy="180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4" name="Conector de seta reta 63"/>
          <p:cNvCxnSpPr/>
          <p:nvPr/>
        </p:nvCxnSpPr>
        <p:spPr>
          <a:xfrm flipH="1">
            <a:off x="9288700" y="4645325"/>
            <a:ext cx="202741" cy="180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5" name="Conector de seta reta 64"/>
          <p:cNvCxnSpPr/>
          <p:nvPr/>
        </p:nvCxnSpPr>
        <p:spPr>
          <a:xfrm flipH="1">
            <a:off x="8343693" y="4128173"/>
            <a:ext cx="202741" cy="1805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 name="Retângulo de cantos arredondados 2"/>
          <p:cNvSpPr/>
          <p:nvPr/>
        </p:nvSpPr>
        <p:spPr>
          <a:xfrm>
            <a:off x="3300002" y="5811935"/>
            <a:ext cx="401223" cy="184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Retângulo de cantos arredondados 66"/>
          <p:cNvSpPr/>
          <p:nvPr/>
        </p:nvSpPr>
        <p:spPr>
          <a:xfrm>
            <a:off x="4466509" y="5805607"/>
            <a:ext cx="401223" cy="184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Retângulo de cantos arredondados 67"/>
          <p:cNvSpPr/>
          <p:nvPr/>
        </p:nvSpPr>
        <p:spPr>
          <a:xfrm>
            <a:off x="9088088" y="5851918"/>
            <a:ext cx="401223" cy="184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Retângulo de cantos arredondados 68"/>
          <p:cNvSpPr/>
          <p:nvPr/>
        </p:nvSpPr>
        <p:spPr>
          <a:xfrm>
            <a:off x="10184304" y="5836967"/>
            <a:ext cx="401223" cy="184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1395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67" grpId="0" animBg="1"/>
      <p:bldP spid="68" grpId="0" animBg="1"/>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8" name="Espaço Reservado para Conteúdo 2"/>
          <p:cNvSpPr txBox="1">
            <a:spLocks/>
          </p:cNvSpPr>
          <p:nvPr/>
        </p:nvSpPr>
        <p:spPr>
          <a:xfrm>
            <a:off x="503830" y="2173411"/>
            <a:ext cx="11184340" cy="39271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dirty="0">
              <a:latin typeface="Adobe Gurmukhi" panose="01010101010101010101" pitchFamily="50" charset="0"/>
              <a:cs typeface="Adobe Gurmukhi" panose="01010101010101010101" pitchFamily="50" charset="0"/>
            </a:endParaRPr>
          </a:p>
        </p:txBody>
      </p:sp>
      <p:sp>
        <p:nvSpPr>
          <p:cNvPr id="9" name="Título 1"/>
          <p:cNvSpPr txBox="1">
            <a:spLocks/>
          </p:cNvSpPr>
          <p:nvPr/>
        </p:nvSpPr>
        <p:spPr>
          <a:xfrm>
            <a:off x="2250829" y="180017"/>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chemeClr val="accent2">
                    <a:lumMod val="75000"/>
                  </a:schemeClr>
                </a:solidFill>
                <a:latin typeface="Tw Cen MT Condensed" panose="020B0606020104020203" pitchFamily="34" charset="0"/>
                <a:ea typeface="+mn-ea"/>
                <a:cs typeface="+mn-cs"/>
              </a:rPr>
              <a:t>Summary</a:t>
            </a:r>
            <a:endParaRPr lang="pt-BR" sz="8800" b="1" dirty="0">
              <a:solidFill>
                <a:schemeClr val="accent2">
                  <a:lumMod val="75000"/>
                </a:schemeClr>
              </a:solidFill>
              <a:latin typeface="Tw Cen MT Condensed" panose="020B0606020104020203" pitchFamily="34" charset="0"/>
              <a:ea typeface="+mn-ea"/>
              <a:cs typeface="+mn-cs"/>
            </a:endParaRPr>
          </a:p>
        </p:txBody>
      </p:sp>
      <p:sp>
        <p:nvSpPr>
          <p:cNvPr id="10" name="Espaço Reservado para Conteúdo 2"/>
          <p:cNvSpPr txBox="1">
            <a:spLocks/>
          </p:cNvSpPr>
          <p:nvPr/>
        </p:nvSpPr>
        <p:spPr>
          <a:xfrm>
            <a:off x="271730" y="1629191"/>
            <a:ext cx="11648539" cy="49110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Arial" panose="020B0604020202020204" pitchFamily="34" charset="0"/>
              <a:buChar char="•"/>
            </a:pPr>
            <a:r>
              <a:rPr lang="en-US" sz="3200" dirty="0" err="1" smtClean="0">
                <a:latin typeface="Tw Cen MT Condensed" panose="020B0606020104020203" pitchFamily="34" charset="0"/>
              </a:rPr>
              <a:t>Glucantime</a:t>
            </a:r>
            <a:r>
              <a:rPr lang="en-US" sz="3200" dirty="0" smtClean="0">
                <a:latin typeface="Tw Cen MT Condensed" panose="020B0606020104020203" pitchFamily="34" charset="0"/>
              </a:rPr>
              <a:t> (</a:t>
            </a:r>
            <a:r>
              <a:rPr lang="en-US" sz="3200" dirty="0" err="1" smtClean="0">
                <a:latin typeface="Tw Cen MT Condensed" panose="020B0606020104020203" pitchFamily="34" charset="0"/>
              </a:rPr>
              <a:t>Pentavalent</a:t>
            </a:r>
            <a:r>
              <a:rPr lang="en-US" sz="3200" dirty="0" smtClean="0">
                <a:latin typeface="Tw Cen MT Condensed" panose="020B0606020104020203" pitchFamily="34" charset="0"/>
              </a:rPr>
              <a:t> antimonial) does not induce DNA damage and apoptosis </a:t>
            </a:r>
            <a:r>
              <a:rPr lang="en-US" sz="3200" i="1" dirty="0" smtClean="0">
                <a:latin typeface="Tw Cen MT Condensed" panose="020B0606020104020203" pitchFamily="34" charset="0"/>
              </a:rPr>
              <a:t>in vitro</a:t>
            </a:r>
            <a:r>
              <a:rPr lang="en-US" sz="3200" dirty="0" smtClean="0">
                <a:latin typeface="Tw Cen MT Condensed" panose="020B0606020104020203" pitchFamily="34" charset="0"/>
              </a:rPr>
              <a:t>, without </a:t>
            </a:r>
            <a:r>
              <a:rPr lang="en-US" sz="3200" dirty="0" err="1" smtClean="0">
                <a:latin typeface="Tw Cen MT Condensed" panose="020B0606020104020203" pitchFamily="34" charset="0"/>
              </a:rPr>
              <a:t>metabolization</a:t>
            </a:r>
            <a:r>
              <a:rPr lang="en-US" sz="3200" dirty="0" smtClean="0">
                <a:latin typeface="Tw Cen MT Condensed" panose="020B0606020104020203" pitchFamily="34" charset="0"/>
              </a:rPr>
              <a:t>;</a:t>
            </a:r>
          </a:p>
          <a:p>
            <a:pPr marL="457200" indent="-457200" algn="just">
              <a:buFont typeface="Arial" panose="020B0604020202020204" pitchFamily="34" charset="0"/>
              <a:buChar char="•"/>
            </a:pPr>
            <a:r>
              <a:rPr lang="en-US" sz="3200" dirty="0" smtClean="0">
                <a:latin typeface="Tw Cen MT Condensed" panose="020B0606020104020203" pitchFamily="34" charset="0"/>
              </a:rPr>
              <a:t>Infection by </a:t>
            </a:r>
            <a:r>
              <a:rPr lang="en-US" sz="3200" i="1" dirty="0" err="1" smtClean="0">
                <a:latin typeface="Tw Cen MT Condensed" panose="020B0606020104020203" pitchFamily="34" charset="0"/>
              </a:rPr>
              <a:t>Leishmania</a:t>
            </a:r>
            <a:r>
              <a:rPr lang="en-US" sz="3200" dirty="0" smtClean="0">
                <a:latin typeface="Tw Cen MT Condensed" panose="020B0606020104020203" pitchFamily="34" charset="0"/>
              </a:rPr>
              <a:t> itself cause mutation in mammalian cells;</a:t>
            </a:r>
          </a:p>
          <a:p>
            <a:pPr marL="457200" indent="-457200" algn="just">
              <a:buFont typeface="Arial" panose="020B0604020202020204" pitchFamily="34" charset="0"/>
              <a:buChar char="•"/>
            </a:pPr>
            <a:r>
              <a:rPr lang="en-US" sz="3200" dirty="0" err="1" smtClean="0">
                <a:latin typeface="Tw Cen MT Condensed" panose="020B0606020104020203" pitchFamily="34" charset="0"/>
              </a:rPr>
              <a:t>Glucantime</a:t>
            </a:r>
            <a:r>
              <a:rPr lang="en-US" sz="3200" dirty="0" smtClean="0">
                <a:latin typeface="Tw Cen MT Condensed" panose="020B0606020104020203" pitchFamily="34" charset="0"/>
              </a:rPr>
              <a:t>® increases even more the frequency of mutations in infected animals;</a:t>
            </a:r>
          </a:p>
          <a:p>
            <a:pPr marL="457200" indent="-457200" algn="just">
              <a:buFont typeface="Arial" panose="020B0604020202020204" pitchFamily="34" charset="0"/>
              <a:buChar char="•"/>
            </a:pPr>
            <a:r>
              <a:rPr lang="en-US" sz="3200" dirty="0" smtClean="0">
                <a:latin typeface="Tw Cen MT Condensed" panose="020B0606020104020203" pitchFamily="34" charset="0"/>
              </a:rPr>
              <a:t>SOD activity increases in infected animals treated with </a:t>
            </a:r>
            <a:r>
              <a:rPr lang="en-US" sz="3200" dirty="0" err="1" smtClean="0">
                <a:latin typeface="Tw Cen MT Condensed" panose="020B0606020104020203" pitchFamily="34" charset="0"/>
              </a:rPr>
              <a:t>Glucantime</a:t>
            </a:r>
            <a:r>
              <a:rPr lang="en-US" sz="3200" dirty="0">
                <a:latin typeface="Tw Cen MT Condensed" panose="020B0606020104020203" pitchFamily="34" charset="0"/>
              </a:rPr>
              <a:t> ®</a:t>
            </a:r>
            <a:r>
              <a:rPr lang="en-US" sz="3200" dirty="0" smtClean="0">
                <a:latin typeface="Tw Cen MT Condensed" panose="020B0606020104020203" pitchFamily="34" charset="0"/>
              </a:rPr>
              <a:t>;</a:t>
            </a:r>
          </a:p>
          <a:p>
            <a:pPr marL="457200" indent="-457200" algn="just">
              <a:buFont typeface="Arial" panose="020B0604020202020204" pitchFamily="34" charset="0"/>
              <a:buChar char="•"/>
            </a:pPr>
            <a:r>
              <a:rPr lang="en-US" sz="3200" dirty="0" err="1" smtClean="0">
                <a:latin typeface="Tw Cen MT Condensed" panose="020B0606020104020203" pitchFamily="34" charset="0"/>
              </a:rPr>
              <a:t>Glucantime</a:t>
            </a:r>
            <a:r>
              <a:rPr lang="en-US" sz="3200" dirty="0" smtClean="0">
                <a:latin typeface="Tw Cen MT Condensed" panose="020B0606020104020203" pitchFamily="34" charset="0"/>
              </a:rPr>
              <a:t>® is a </a:t>
            </a:r>
            <a:r>
              <a:rPr lang="en-US" sz="3200" dirty="0" err="1" smtClean="0">
                <a:latin typeface="Tw Cen MT Condensed" panose="020B0606020104020203" pitchFamily="34" charset="0"/>
              </a:rPr>
              <a:t>promutagen</a:t>
            </a:r>
            <a:r>
              <a:rPr lang="en-US" sz="3200" dirty="0" smtClean="0">
                <a:latin typeface="Tw Cen MT Condensed" panose="020B0606020104020203" pitchFamily="34" charset="0"/>
              </a:rPr>
              <a:t> which requires </a:t>
            </a:r>
            <a:r>
              <a:rPr lang="en-US" sz="3200" dirty="0" err="1" smtClean="0">
                <a:latin typeface="Tw Cen MT Condensed" panose="020B0606020104020203" pitchFamily="34" charset="0"/>
              </a:rPr>
              <a:t>metabolization</a:t>
            </a:r>
            <a:r>
              <a:rPr lang="en-US" sz="3200" dirty="0" smtClean="0">
                <a:latin typeface="Tw Cen MT Condensed" panose="020B0606020104020203" pitchFamily="34" charset="0"/>
              </a:rPr>
              <a:t> to exert its mutagenic action;</a:t>
            </a:r>
          </a:p>
          <a:p>
            <a:pPr marL="457200" indent="-457200" algn="just">
              <a:buFont typeface="Arial" panose="020B0604020202020204" pitchFamily="34" charset="0"/>
              <a:buChar char="•"/>
            </a:pPr>
            <a:r>
              <a:rPr lang="en-US" sz="3200" dirty="0" err="1" smtClean="0">
                <a:latin typeface="Tw Cen MT Condensed" panose="020B0606020104020203" pitchFamily="34" charset="0"/>
              </a:rPr>
              <a:t>Glucantime</a:t>
            </a:r>
            <a:r>
              <a:rPr lang="en-US" sz="3200" dirty="0" smtClean="0">
                <a:latin typeface="Tw Cen MT Condensed" panose="020B0606020104020203" pitchFamily="34" charset="0"/>
              </a:rPr>
              <a:t>® induces oxidative damage in DNA base.</a:t>
            </a:r>
          </a:p>
          <a:p>
            <a:pPr marL="457200" indent="-457200" algn="just">
              <a:buFont typeface="Arial" panose="020B0604020202020204" pitchFamily="34" charset="0"/>
              <a:buChar char="•"/>
            </a:pPr>
            <a:r>
              <a:rPr lang="en-US" sz="3200" dirty="0" err="1" smtClean="0">
                <a:latin typeface="Tw Cen MT Condensed" panose="020B0606020104020203" pitchFamily="34" charset="0"/>
              </a:rPr>
              <a:t>Genistein</a:t>
            </a:r>
            <a:r>
              <a:rPr lang="en-US" sz="3200" dirty="0" smtClean="0">
                <a:latin typeface="Tw Cen MT Condensed" panose="020B0606020104020203" pitchFamily="34" charset="0"/>
              </a:rPr>
              <a:t> and Vitamin C present high efficiency to prevent genomic lesions and mutations caused by the </a:t>
            </a:r>
            <a:r>
              <a:rPr lang="en-US" sz="3200" dirty="0" err="1" smtClean="0">
                <a:latin typeface="Tw Cen MT Condensed" panose="020B0606020104020203" pitchFamily="34" charset="0"/>
              </a:rPr>
              <a:t>antileishmanial</a:t>
            </a:r>
            <a:r>
              <a:rPr lang="en-US" sz="3200" dirty="0" smtClean="0">
                <a:latin typeface="Tw Cen MT Condensed" panose="020B0606020104020203" pitchFamily="34" charset="0"/>
              </a:rPr>
              <a:t> </a:t>
            </a:r>
            <a:r>
              <a:rPr lang="en-US" sz="3200" dirty="0" err="1" smtClean="0">
                <a:latin typeface="Tw Cen MT Condensed" panose="020B0606020104020203" pitchFamily="34" charset="0"/>
              </a:rPr>
              <a:t>Glucantime</a:t>
            </a:r>
            <a:r>
              <a:rPr lang="en-US" sz="3200" dirty="0" smtClean="0">
                <a:latin typeface="Tw Cen MT Condensed" panose="020B0606020104020203" pitchFamily="34" charset="0"/>
              </a:rPr>
              <a:t>®.</a:t>
            </a:r>
            <a:endParaRPr lang="pt-BR" sz="3200" dirty="0" smtClean="0">
              <a:latin typeface="Tw Cen MT Condensed" panose="020B0606020104020203" pitchFamily="34" charset="0"/>
            </a:endParaRPr>
          </a:p>
        </p:txBody>
      </p:sp>
    </p:spTree>
    <p:extLst>
      <p:ext uri="{BB962C8B-B14F-4D97-AF65-F5344CB8AC3E}">
        <p14:creationId xmlns:p14="http://schemas.microsoft.com/office/powerpoint/2010/main" val="26181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aixaDeTexto 11"/>
          <p:cNvSpPr txBox="1"/>
          <p:nvPr/>
        </p:nvSpPr>
        <p:spPr>
          <a:xfrm>
            <a:off x="1585192" y="2493597"/>
            <a:ext cx="8396420" cy="1446550"/>
          </a:xfrm>
          <a:prstGeom prst="rect">
            <a:avLst/>
          </a:prstGeom>
          <a:noFill/>
        </p:spPr>
        <p:txBody>
          <a:bodyPr wrap="square" rtlCol="0">
            <a:spAutoFit/>
          </a:bodyPr>
          <a:lstStyle>
            <a:defPPr>
              <a:defRPr lang="pt-BR"/>
            </a:defPPr>
            <a:lvl1pPr algn="ctr">
              <a:defRPr sz="4400" b="1">
                <a:solidFill>
                  <a:schemeClr val="bg1"/>
                </a:solidFill>
                <a:latin typeface="Tw Cen MT Condensed" panose="020B0606020104020203" pitchFamily="34" charset="0"/>
              </a:defRPr>
            </a:lvl1pPr>
          </a:lstStyle>
          <a:p>
            <a:r>
              <a:rPr lang="pt-BR" dirty="0">
                <a:solidFill>
                  <a:schemeClr val="accent2">
                    <a:lumMod val="75000"/>
                  </a:schemeClr>
                </a:solidFill>
              </a:rPr>
              <a:t>The </a:t>
            </a:r>
            <a:r>
              <a:rPr lang="pt-BR" dirty="0" err="1">
                <a:solidFill>
                  <a:schemeClr val="accent2">
                    <a:lumMod val="75000"/>
                  </a:schemeClr>
                </a:solidFill>
              </a:rPr>
              <a:t>antileishmanial</a:t>
            </a:r>
            <a:r>
              <a:rPr lang="pt-BR" dirty="0">
                <a:solidFill>
                  <a:schemeClr val="accent2">
                    <a:lumMod val="75000"/>
                  </a:schemeClr>
                </a:solidFill>
              </a:rPr>
              <a:t> </a:t>
            </a:r>
            <a:r>
              <a:rPr lang="pt-BR" dirty="0" err="1">
                <a:solidFill>
                  <a:schemeClr val="accent2">
                    <a:lumMod val="75000"/>
                  </a:schemeClr>
                </a:solidFill>
              </a:rPr>
              <a:t>Glucantime</a:t>
            </a:r>
            <a:r>
              <a:rPr lang="pt-BR" dirty="0">
                <a:solidFill>
                  <a:schemeClr val="accent2">
                    <a:lumMod val="75000"/>
                  </a:schemeClr>
                </a:solidFill>
              </a:rPr>
              <a:t>® </a:t>
            </a:r>
            <a:r>
              <a:rPr lang="pt-BR" dirty="0" smtClean="0">
                <a:solidFill>
                  <a:schemeClr val="accent2">
                    <a:lumMod val="75000"/>
                  </a:schemeClr>
                </a:solidFill>
              </a:rPr>
              <a:t>does </a:t>
            </a:r>
            <a:r>
              <a:rPr lang="en-US" dirty="0" smtClean="0">
                <a:solidFill>
                  <a:schemeClr val="accent2">
                    <a:lumMod val="75000"/>
                  </a:schemeClr>
                </a:solidFill>
              </a:rPr>
              <a:t>cause </a:t>
            </a:r>
            <a:r>
              <a:rPr lang="en-US" dirty="0">
                <a:solidFill>
                  <a:schemeClr val="accent2">
                    <a:lumMod val="75000"/>
                  </a:schemeClr>
                </a:solidFill>
              </a:rPr>
              <a:t>DNA damage by oxidative </a:t>
            </a:r>
            <a:r>
              <a:rPr lang="en-US" dirty="0" smtClean="0">
                <a:solidFill>
                  <a:schemeClr val="accent2">
                    <a:lumMod val="75000"/>
                  </a:schemeClr>
                </a:solidFill>
              </a:rPr>
              <a:t>stress!</a:t>
            </a:r>
            <a:endParaRPr lang="pt-BR" dirty="0">
              <a:solidFill>
                <a:schemeClr val="accent2">
                  <a:lumMod val="75000"/>
                </a:schemeClr>
              </a:solidFill>
            </a:endParaRP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cxnSp>
        <p:nvCxnSpPr>
          <p:cNvPr id="3" name="Conector reto 2"/>
          <p:cNvCxnSpPr/>
          <p:nvPr/>
        </p:nvCxnSpPr>
        <p:spPr>
          <a:xfrm>
            <a:off x="4683177" y="4056436"/>
            <a:ext cx="0" cy="10640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9139730" y="5044584"/>
            <a:ext cx="1500187" cy="707886"/>
          </a:xfrm>
          <a:prstGeom prst="rect">
            <a:avLst/>
          </a:prstGeom>
          <a:noFill/>
        </p:spPr>
        <p:txBody>
          <a:bodyPr wrap="square" rtlCol="0">
            <a:spAutoFit/>
          </a:bodyPr>
          <a:lstStyle/>
          <a:p>
            <a:r>
              <a:rPr lang="en-US" sz="4000" b="1" dirty="0" smtClean="0">
                <a:solidFill>
                  <a:schemeClr val="bg1"/>
                </a:solidFill>
                <a:latin typeface="Tw Cen MT Condensed" panose="020B0606020104020203" pitchFamily="34" charset="0"/>
              </a:rPr>
              <a:t>How?</a:t>
            </a:r>
            <a:endParaRPr lang="pt-BR" sz="4000" b="1" dirty="0">
              <a:solidFill>
                <a:schemeClr val="bg1"/>
              </a:solidFill>
              <a:latin typeface="Tw Cen MT Condensed" panose="020B0606020104020203" pitchFamily="34" charset="0"/>
            </a:endParaRPr>
          </a:p>
        </p:txBody>
      </p:sp>
      <p:sp>
        <p:nvSpPr>
          <p:cNvPr id="2" name="Retângulo 1"/>
          <p:cNvSpPr/>
          <p:nvPr/>
        </p:nvSpPr>
        <p:spPr>
          <a:xfrm>
            <a:off x="5662311" y="4182164"/>
            <a:ext cx="256796" cy="369332"/>
          </a:xfrm>
          <a:prstGeom prst="rect">
            <a:avLst/>
          </a:prstGeom>
        </p:spPr>
        <p:txBody>
          <a:bodyPr wrap="square">
            <a:spAutoFit/>
          </a:bodyPr>
          <a:lstStyle/>
          <a:p>
            <a:pPr algn="ctr"/>
            <a:r>
              <a:rPr lang="pt-BR" b="1" dirty="0">
                <a:solidFill>
                  <a:schemeClr val="bg1"/>
                </a:solidFill>
                <a:latin typeface="Tw Cen MT Condensed" panose="020B0606020104020203" pitchFamily="34" charset="0"/>
              </a:rPr>
              <a:t>®</a:t>
            </a:r>
          </a:p>
        </p:txBody>
      </p:sp>
      <p:sp>
        <p:nvSpPr>
          <p:cNvPr id="18" name="Arco 17"/>
          <p:cNvSpPr/>
          <p:nvPr/>
        </p:nvSpPr>
        <p:spPr>
          <a:xfrm rot="483046">
            <a:off x="6478662" y="3673087"/>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Arco 19"/>
          <p:cNvSpPr/>
          <p:nvPr/>
        </p:nvSpPr>
        <p:spPr>
          <a:xfrm rot="12152232">
            <a:off x="502138" y="353020"/>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2" name="Arco 21"/>
          <p:cNvSpPr/>
          <p:nvPr/>
        </p:nvSpPr>
        <p:spPr>
          <a:xfrm rot="507167">
            <a:off x="663125" y="1110023"/>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4" name="Arco 23"/>
          <p:cNvSpPr/>
          <p:nvPr/>
        </p:nvSpPr>
        <p:spPr>
          <a:xfrm rot="11452106">
            <a:off x="6182913" y="2530578"/>
            <a:ext cx="4169055" cy="3450879"/>
          </a:xfrm>
          <a:prstGeom prst="arc">
            <a:avLst>
              <a:gd name="adj1" fmla="val 14134953"/>
              <a:gd name="adj2" fmla="val 0"/>
            </a:avLst>
          </a:prstGeom>
          <a:ln w="5715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88939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0" name="Espaço Reservado para Conteúdo 2"/>
          <p:cNvSpPr txBox="1">
            <a:spLocks/>
          </p:cNvSpPr>
          <p:nvPr/>
        </p:nvSpPr>
        <p:spPr>
          <a:xfrm>
            <a:off x="501325" y="2174822"/>
            <a:ext cx="10802203" cy="4029728"/>
          </a:xfrm>
          <a:prstGeom prst="rect">
            <a:avLst/>
          </a:prstGeom>
        </p:spPr>
        <p:txBody>
          <a:bodyPr vert="horz" lIns="91440" tIns="45720" rIns="91440" bIns="45720" rtlCol="0">
            <a:noAutofit/>
          </a:bodyPr>
          <a:lstStyle>
            <a:defPPr>
              <a:defRPr lang="pt-BR"/>
            </a:defPPr>
            <a:lvl1pPr marL="342900" indent="-342900" algn="just">
              <a:lnSpc>
                <a:spcPct val="90000"/>
              </a:lnSpc>
              <a:spcBef>
                <a:spcPts val="1000"/>
              </a:spcBef>
              <a:buFont typeface="Arial" panose="020B0604020202020204" pitchFamily="34" charset="0"/>
              <a:buChar char="•"/>
              <a:defRPr sz="2400">
                <a:latin typeface="Adobe Gurmukhi" panose="01010101010101010101" pitchFamily="50" charset="0"/>
                <a:cs typeface="Adobe Gurmukhi" panose="01010101010101010101" pitchFamily="50"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4400" b="1" dirty="0">
                <a:latin typeface="Tw Cen MT Condensed" panose="020B0606020104020203" pitchFamily="34" charset="0"/>
              </a:rPr>
              <a:t>Is there any differential gene expression in mammalian cells due to oxidative stress induced by Glucantime? </a:t>
            </a:r>
          </a:p>
          <a:p>
            <a:pPr marL="0" indent="0">
              <a:buNone/>
            </a:pPr>
            <a:endParaRPr lang="en-US" sz="4400" b="1" dirty="0">
              <a:latin typeface="Tw Cen MT Condensed" panose="020B0606020104020203" pitchFamily="34" charset="0"/>
            </a:endParaRPr>
          </a:p>
          <a:p>
            <a:r>
              <a:rPr lang="en-US" sz="4400" b="1" dirty="0" smtClean="0">
                <a:latin typeface="Tw Cen MT Condensed" panose="020B0606020104020203" pitchFamily="34" charset="0"/>
              </a:rPr>
              <a:t>Does </a:t>
            </a:r>
            <a:r>
              <a:rPr lang="en-US" sz="4400" b="1" dirty="0">
                <a:latin typeface="Tw Cen MT Condensed" panose="020B0606020104020203" pitchFamily="34" charset="0"/>
              </a:rPr>
              <a:t>Vitamin C decrease the </a:t>
            </a:r>
            <a:r>
              <a:rPr lang="en-US" sz="4400" b="1" dirty="0" err="1" smtClean="0">
                <a:latin typeface="Tw Cen MT Condensed" panose="020B0606020104020203" pitchFamily="34" charset="0"/>
              </a:rPr>
              <a:t>antileishmanial</a:t>
            </a:r>
            <a:r>
              <a:rPr lang="en-US" sz="4400" b="1" dirty="0" smtClean="0">
                <a:latin typeface="Tw Cen MT Condensed" panose="020B0606020104020203" pitchFamily="34" charset="0"/>
              </a:rPr>
              <a:t> </a:t>
            </a:r>
            <a:r>
              <a:rPr lang="en-US" sz="4400" b="1" dirty="0">
                <a:latin typeface="Tw Cen MT Condensed" panose="020B0606020104020203" pitchFamily="34" charset="0"/>
              </a:rPr>
              <a:t>activity of Glucantime?</a:t>
            </a:r>
          </a:p>
        </p:txBody>
      </p:sp>
      <p:sp>
        <p:nvSpPr>
          <p:cNvPr id="11" name="Título 1"/>
          <p:cNvSpPr txBox="1">
            <a:spLocks/>
          </p:cNvSpPr>
          <p:nvPr/>
        </p:nvSpPr>
        <p:spPr>
          <a:xfrm>
            <a:off x="1787627" y="939494"/>
            <a:ext cx="8229600" cy="1143000"/>
          </a:xfrm>
          <a:prstGeom prst="rect">
            <a:avLst/>
          </a:prstGeom>
        </p:spPr>
        <p:txBody>
          <a:bodyPr vert="horz" lIns="91440" tIns="45720" rIns="91440" bIns="45720" rtlCol="0" anchor="b">
            <a:noAutofit/>
          </a:bodyPr>
          <a:lstStyle>
            <a:defPPr>
              <a:defRPr lang="pt-BR"/>
            </a:defPPr>
            <a:lvl1pPr algn="ctr">
              <a:lnSpc>
                <a:spcPct val="90000"/>
              </a:lnSpc>
              <a:spcBef>
                <a:spcPct val="0"/>
              </a:spcBef>
              <a:buNone/>
              <a:defRPr sz="8800" b="1">
                <a:solidFill>
                  <a:schemeClr val="tx2">
                    <a:lumMod val="50000"/>
                  </a:schemeClr>
                </a:solidFill>
                <a:latin typeface="Tw Cen MT Condensed" panose="020B0606020104020203" pitchFamily="34" charset="0"/>
              </a:defRPr>
            </a:lvl1pPr>
          </a:lstStyle>
          <a:p>
            <a:r>
              <a:rPr lang="en-US" dirty="0" smtClean="0">
                <a:solidFill>
                  <a:schemeClr val="accent2">
                    <a:lumMod val="75000"/>
                  </a:schemeClr>
                </a:solidFill>
              </a:rPr>
              <a:t>Other </a:t>
            </a:r>
            <a:r>
              <a:rPr lang="en-US" dirty="0">
                <a:solidFill>
                  <a:schemeClr val="accent2">
                    <a:lumMod val="75000"/>
                  </a:schemeClr>
                </a:solidFill>
              </a:rPr>
              <a:t>Questions</a:t>
            </a:r>
            <a:endParaRPr lang="pt-BR" dirty="0">
              <a:solidFill>
                <a:schemeClr val="accent2">
                  <a:lumMod val="75000"/>
                </a:schemeClr>
              </a:solidFill>
            </a:endParaRPr>
          </a:p>
        </p:txBody>
      </p:sp>
    </p:spTree>
    <p:extLst>
      <p:ext uri="{BB962C8B-B14F-4D97-AF65-F5344CB8AC3E}">
        <p14:creationId xmlns:p14="http://schemas.microsoft.com/office/powerpoint/2010/main" val="112658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8" descr="https://fbcdn-sphotos-b-a.akamaihd.net/hphotos-ak-xap1/v/t1.0-9/1378870_628254453919621_6922217972292141456_n.jpg?oh=fd6da54c3655038ff2f3f34adb276e1f&amp;oe=56384073&amp;__gda__=1447119930_9637079d5ae6af8206a58e67122be3b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547" y="1199460"/>
            <a:ext cx="3416279" cy="2752607"/>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8" name="Título 1"/>
          <p:cNvSpPr txBox="1">
            <a:spLocks/>
          </p:cNvSpPr>
          <p:nvPr/>
        </p:nvSpPr>
        <p:spPr>
          <a:xfrm>
            <a:off x="2097686" y="84010"/>
            <a:ext cx="8229600" cy="1143000"/>
          </a:xfrm>
          <a:prstGeom prst="rect">
            <a:avLst/>
          </a:prstGeom>
        </p:spPr>
        <p:txBody>
          <a:bodyPr vert="horz" lIns="91440" tIns="45720" rIns="91440" bIns="45720" rtlCol="0" anchor="b">
            <a:noAutofit/>
          </a:bodyPr>
          <a:lstStyle>
            <a:defPPr>
              <a:defRPr lang="pt-BR"/>
            </a:defPPr>
            <a:lvl1pPr algn="ctr">
              <a:lnSpc>
                <a:spcPct val="90000"/>
              </a:lnSpc>
              <a:spcBef>
                <a:spcPct val="0"/>
              </a:spcBef>
              <a:buNone/>
              <a:defRPr sz="8800" b="1">
                <a:solidFill>
                  <a:schemeClr val="tx2">
                    <a:lumMod val="50000"/>
                  </a:schemeClr>
                </a:solidFill>
                <a:latin typeface="Tw Cen MT Condensed" panose="020B0606020104020203" pitchFamily="34" charset="0"/>
              </a:defRPr>
            </a:lvl1pPr>
          </a:lstStyle>
          <a:p>
            <a:r>
              <a:rPr lang="en-US" sz="6600" dirty="0">
                <a:solidFill>
                  <a:schemeClr val="accent2">
                    <a:lumMod val="75000"/>
                  </a:schemeClr>
                </a:solidFill>
              </a:rPr>
              <a:t>Acknowledgments </a:t>
            </a:r>
            <a:endParaRPr lang="pt-BR" sz="6600" dirty="0">
              <a:solidFill>
                <a:schemeClr val="accent2">
                  <a:lumMod val="75000"/>
                </a:schemeClr>
              </a:solidFill>
            </a:endParaRPr>
          </a:p>
        </p:txBody>
      </p:sp>
      <p:pic>
        <p:nvPicPr>
          <p:cNvPr id="9" name="Picture 4" descr="http://www.fapema.br/site2012/images/stories/Noticia_SAOLUIS/fape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1299" y="4819973"/>
            <a:ext cx="2117234" cy="7708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npq.br/image/image_gallery?uuid=93be9ef0-6f46-4291-86ee-e0246da82a25&amp;groupId=10157&amp;t=133608126185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6440" y="5836230"/>
            <a:ext cx="1719141" cy="74954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6"/>
          <a:stretch>
            <a:fillRect/>
          </a:stretch>
        </p:blipFill>
        <p:spPr>
          <a:xfrm>
            <a:off x="3836677" y="1199460"/>
            <a:ext cx="4518645" cy="5386315"/>
          </a:xfrm>
          <a:prstGeom prst="rect">
            <a:avLst/>
          </a:prstGeom>
        </p:spPr>
      </p:pic>
    </p:spTree>
    <p:extLst>
      <p:ext uri="{BB962C8B-B14F-4D97-AF65-F5344CB8AC3E}">
        <p14:creationId xmlns:p14="http://schemas.microsoft.com/office/powerpoint/2010/main" val="277254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0" name="Título 1"/>
          <p:cNvSpPr txBox="1">
            <a:spLocks/>
          </p:cNvSpPr>
          <p:nvPr/>
        </p:nvSpPr>
        <p:spPr>
          <a:xfrm>
            <a:off x="2150465" y="167296"/>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solidFill>
                  <a:schemeClr val="accent2">
                    <a:lumMod val="75000"/>
                  </a:schemeClr>
                </a:solidFill>
                <a:latin typeface="Tw Cen MT Condensed" panose="020B0606020104020203" pitchFamily="34" charset="0"/>
                <a:ea typeface="+mn-ea"/>
                <a:cs typeface="+mn-cs"/>
              </a:rPr>
              <a:t>Thank you!</a:t>
            </a:r>
            <a:endParaRPr lang="pt-BR" sz="6600" b="1" dirty="0">
              <a:solidFill>
                <a:schemeClr val="accent2">
                  <a:lumMod val="75000"/>
                </a:schemeClr>
              </a:solidFill>
              <a:latin typeface="Tw Cen MT Condensed" panose="020B0606020104020203" pitchFamily="34" charset="0"/>
              <a:ea typeface="+mn-ea"/>
              <a:cs typeface="+mn-cs"/>
            </a:endParaRPr>
          </a:p>
        </p:txBody>
      </p:sp>
      <p:pic>
        <p:nvPicPr>
          <p:cNvPr id="13" name="Picture 6" descr="http://www.imoveisdeluxo.com.br/images/somente%20alto%20padrao/5867/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446" y="3854726"/>
            <a:ext cx="3349912" cy="25124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www.brasilescola.com/upload/e/mapa-maranh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726" y="1408768"/>
            <a:ext cx="23241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p:cNvSpPr/>
          <p:nvPr/>
        </p:nvSpPr>
        <p:spPr>
          <a:xfrm>
            <a:off x="9369500" y="761004"/>
            <a:ext cx="2021131" cy="461665"/>
          </a:xfrm>
          <a:prstGeom prst="rect">
            <a:avLst/>
          </a:prstGeom>
        </p:spPr>
        <p:txBody>
          <a:bodyPr wrap="none">
            <a:spAutoFit/>
          </a:bodyPr>
          <a:lstStyle/>
          <a:p>
            <a:r>
              <a:rPr lang="en-US" sz="2400" b="1" dirty="0" err="1">
                <a:latin typeface="Tw Cen MT Condensed" panose="020B0606020104020203" pitchFamily="34" charset="0"/>
              </a:rPr>
              <a:t>Maranh</a:t>
            </a:r>
            <a:r>
              <a:rPr lang="pt-BR" sz="2400" b="1" dirty="0" err="1">
                <a:latin typeface="Tw Cen MT Condensed" panose="020B0606020104020203" pitchFamily="34" charset="0"/>
              </a:rPr>
              <a:t>ão</a:t>
            </a:r>
            <a:r>
              <a:rPr lang="pt-BR" sz="2400" b="1" dirty="0">
                <a:latin typeface="Tw Cen MT Condensed" panose="020B0606020104020203" pitchFamily="34" charset="0"/>
              </a:rPr>
              <a:t>, </a:t>
            </a:r>
            <a:r>
              <a:rPr lang="pt-BR" sz="2400" b="1" dirty="0" err="1">
                <a:latin typeface="Tw Cen MT Condensed" panose="020B0606020104020203" pitchFamily="34" charset="0"/>
              </a:rPr>
              <a:t>Brazil</a:t>
            </a:r>
            <a:endParaRPr lang="pt-BR" sz="2400" b="1" dirty="0">
              <a:latin typeface="Tw Cen MT Condensed" panose="020B0606020104020203" pitchFamily="34" charset="0"/>
            </a:endParaRPr>
          </a:p>
        </p:txBody>
      </p:sp>
      <p:pic>
        <p:nvPicPr>
          <p:cNvPr id="21" name="Imagem 20"/>
          <p:cNvPicPr>
            <a:picLocks noChangeAspect="1"/>
          </p:cNvPicPr>
          <p:nvPr/>
        </p:nvPicPr>
        <p:blipFill>
          <a:blip r:embed="rId5"/>
          <a:stretch>
            <a:fillRect/>
          </a:stretch>
        </p:blipFill>
        <p:spPr>
          <a:xfrm>
            <a:off x="1979781" y="426615"/>
            <a:ext cx="685800" cy="923925"/>
          </a:xfrm>
          <a:prstGeom prst="rect">
            <a:avLst/>
          </a:prstGeom>
        </p:spPr>
      </p:pic>
      <p:pic>
        <p:nvPicPr>
          <p:cNvPr id="22" name="Picture 2" descr="http://www.pousadajagata.com.br/images/slides/slide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863" y="1435891"/>
            <a:ext cx="4748637" cy="19690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p:cNvPicPr>
            <a:picLocks noChangeAspect="1"/>
          </p:cNvPicPr>
          <p:nvPr/>
        </p:nvPicPr>
        <p:blipFill>
          <a:blip r:embed="rId7"/>
          <a:stretch>
            <a:fillRect/>
          </a:stretch>
        </p:blipFill>
        <p:spPr>
          <a:xfrm>
            <a:off x="7995162" y="1323112"/>
            <a:ext cx="3864853" cy="2191599"/>
          </a:xfrm>
          <a:prstGeom prst="rect">
            <a:avLst/>
          </a:prstGeom>
        </p:spPr>
      </p:pic>
      <p:pic>
        <p:nvPicPr>
          <p:cNvPr id="24" name="Picture 2" descr="http://www.qualviagem.com.br/wp-content/uploads/2015/04/lencois-maranhenses-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239" y="3750743"/>
            <a:ext cx="3397829" cy="25483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imgms.viajeaqui.abril.com.br/71/foto-galeria-materia-620-s0.jpeg?13306432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0489" y="3826050"/>
            <a:ext cx="4159965" cy="256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2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7" name="CaixaDeTexto 16"/>
          <p:cNvSpPr txBox="1"/>
          <p:nvPr/>
        </p:nvSpPr>
        <p:spPr>
          <a:xfrm>
            <a:off x="3193139" y="76522"/>
            <a:ext cx="4112023"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Leishmaniasis</a:t>
            </a:r>
            <a:r>
              <a:rPr lang="pt-BR" sz="6000" b="1" dirty="0" smtClean="0">
                <a:solidFill>
                  <a:schemeClr val="accent1">
                    <a:lumMod val="50000"/>
                  </a:schemeClr>
                </a:solidFill>
                <a:latin typeface="Tw Cen MT Condensed" panose="020B0606020104020203" pitchFamily="34" charset="0"/>
              </a:rPr>
              <a:t>:</a:t>
            </a:r>
            <a:endParaRPr lang="pt-BR" sz="6000" dirty="0" smtClean="0">
              <a:solidFill>
                <a:schemeClr val="accent1">
                  <a:lumMod val="50000"/>
                </a:schemeClr>
              </a:solidFill>
              <a:latin typeface="Tw Cen MT Condensed" panose="020B0606020104020203" pitchFamily="34" charset="0"/>
            </a:endParaRPr>
          </a:p>
        </p:txBody>
      </p:sp>
      <p:cxnSp>
        <p:nvCxnSpPr>
          <p:cNvPr id="18" name="Conector reto 17"/>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Espaço Reservado para Conteúdo 2"/>
          <p:cNvSpPr txBox="1">
            <a:spLocks/>
          </p:cNvSpPr>
          <p:nvPr/>
        </p:nvSpPr>
        <p:spPr>
          <a:xfrm>
            <a:off x="274320" y="1340769"/>
            <a:ext cx="11430000" cy="1729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smtClean="0">
                <a:latin typeface="Tw Cen MT" panose="020B0602020104020603" pitchFamily="34" charset="0"/>
              </a:rPr>
              <a:t>Neglected tropical disease caused by over 20 </a:t>
            </a:r>
            <a:r>
              <a:rPr lang="en-US" sz="3600" i="1" dirty="0" err="1" smtClean="0">
                <a:latin typeface="Tw Cen MT" panose="020B0602020104020603" pitchFamily="34" charset="0"/>
              </a:rPr>
              <a:t>Leishmania</a:t>
            </a:r>
            <a:r>
              <a:rPr lang="en-US" sz="3600" dirty="0" smtClean="0">
                <a:latin typeface="Tw Cen MT" panose="020B0602020104020603" pitchFamily="34" charset="0"/>
              </a:rPr>
              <a:t> species which are transmitted by the bite of infected female </a:t>
            </a:r>
            <a:r>
              <a:rPr lang="en-US" sz="3600" dirty="0" err="1" smtClean="0">
                <a:latin typeface="Tw Cen MT" panose="020B0602020104020603" pitchFamily="34" charset="0"/>
              </a:rPr>
              <a:t>phlebotomine</a:t>
            </a:r>
            <a:r>
              <a:rPr lang="en-US" sz="3600" dirty="0" smtClean="0">
                <a:latin typeface="Tw Cen MT" panose="020B0602020104020603" pitchFamily="34" charset="0"/>
              </a:rPr>
              <a:t> sandflies.</a:t>
            </a:r>
          </a:p>
          <a:p>
            <a:endParaRPr lang="en-US" sz="3600" dirty="0" smtClean="0">
              <a:latin typeface="Tw Cen MT" panose="020B0602020104020603" pitchFamily="34" charset="0"/>
            </a:endParaRPr>
          </a:p>
          <a:p>
            <a:endParaRPr lang="en-US" sz="3600" dirty="0" smtClean="0">
              <a:latin typeface="Tw Cen MT" panose="020B0602020104020603" pitchFamily="34" charset="0"/>
            </a:endParaRPr>
          </a:p>
          <a:p>
            <a:endParaRPr lang="en-US" sz="3600" dirty="0" smtClean="0">
              <a:latin typeface="Tw Cen MT" panose="020B0602020104020603" pitchFamily="34" charset="0"/>
            </a:endParaRPr>
          </a:p>
          <a:p>
            <a:endParaRPr lang="en-US" sz="3600" dirty="0" smtClean="0">
              <a:latin typeface="Tw Cen MT" panose="020B0602020104020603" pitchFamily="34" charset="0"/>
            </a:endParaRPr>
          </a:p>
        </p:txBody>
      </p:sp>
      <p:pic>
        <p:nvPicPr>
          <p:cNvPr id="20" name="Picture 4" descr="http://www.brasilescola.com/upload/conteudo/images/deb3161f3108f1ebfdb1f26e4b44514a.jpg"/>
          <p:cNvPicPr>
            <a:picLocks noChangeAspect="1" noChangeArrowheads="1"/>
          </p:cNvPicPr>
          <p:nvPr/>
        </p:nvPicPr>
        <p:blipFill>
          <a:blip r:embed="rId3" cstate="print"/>
          <a:srcRect/>
          <a:stretch>
            <a:fillRect/>
          </a:stretch>
        </p:blipFill>
        <p:spPr bwMode="auto">
          <a:xfrm>
            <a:off x="1341120" y="3067392"/>
            <a:ext cx="4538856" cy="3025904"/>
          </a:xfrm>
          <a:prstGeom prst="rect">
            <a:avLst/>
          </a:prstGeom>
          <a:noFill/>
        </p:spPr>
      </p:pic>
      <p:pic>
        <p:nvPicPr>
          <p:cNvPr id="21" name="Picture 6" descr="http://cienciahoje.uol.com.br/noticias/2011/07/imagens/demaosdadas01.jpg"/>
          <p:cNvPicPr>
            <a:picLocks noChangeAspect="1" noChangeArrowheads="1"/>
          </p:cNvPicPr>
          <p:nvPr/>
        </p:nvPicPr>
        <p:blipFill>
          <a:blip r:embed="rId4" cstate="print"/>
          <a:srcRect/>
          <a:stretch>
            <a:fillRect/>
          </a:stretch>
        </p:blipFill>
        <p:spPr bwMode="auto">
          <a:xfrm>
            <a:off x="6312024" y="3067392"/>
            <a:ext cx="4674788" cy="3145876"/>
          </a:xfrm>
          <a:prstGeom prst="rect">
            <a:avLst/>
          </a:prstGeom>
          <a:noFill/>
          <a:ln>
            <a:solidFill>
              <a:schemeClr val="accent1">
                <a:lumMod val="50000"/>
              </a:schemeClr>
            </a:solidFill>
          </a:ln>
        </p:spPr>
      </p:pic>
    </p:spTree>
    <p:extLst>
      <p:ext uri="{BB962C8B-B14F-4D97-AF65-F5344CB8AC3E}">
        <p14:creationId xmlns:p14="http://schemas.microsoft.com/office/powerpoint/2010/main" val="2508906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Elipse 26"/>
          <p:cNvSpPr/>
          <p:nvPr/>
        </p:nvSpPr>
        <p:spPr>
          <a:xfrm>
            <a:off x="300037" y="1226339"/>
            <a:ext cx="4986337" cy="4928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4112023"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Leishmaniasis</a:t>
            </a:r>
            <a:r>
              <a:rPr lang="pt-BR" sz="6000" b="1" dirty="0" smtClean="0">
                <a:solidFill>
                  <a:schemeClr val="accent1">
                    <a:lumMod val="50000"/>
                  </a:schemeClr>
                </a:solidFill>
                <a:latin typeface="Tw Cen MT Condensed" panose="020B0606020104020203" pitchFamily="34" charset="0"/>
              </a:rPr>
              <a:t>:</a:t>
            </a:r>
            <a:endParaRPr lang="pt-BR" sz="6000" dirty="0" smtClean="0">
              <a:solidFill>
                <a:schemeClr val="accent1">
                  <a:lumMod val="50000"/>
                </a:schemeClr>
              </a:solidFill>
              <a:latin typeface="Tw Cen MT Condensed" panose="020B0606020104020203" pitchFamily="34" charset="0"/>
            </a:endParaRPr>
          </a:p>
        </p:txBody>
      </p:sp>
      <p:sp>
        <p:nvSpPr>
          <p:cNvPr id="2" name="Retângulo 1"/>
          <p:cNvSpPr/>
          <p:nvPr/>
        </p:nvSpPr>
        <p:spPr>
          <a:xfrm>
            <a:off x="7261762" y="338603"/>
            <a:ext cx="4731658" cy="646331"/>
          </a:xfrm>
          <a:prstGeom prst="rect">
            <a:avLst/>
          </a:prstGeom>
        </p:spPr>
        <p:txBody>
          <a:bodyPr wrap="square">
            <a:spAutoFit/>
          </a:bodyPr>
          <a:lstStyle/>
          <a:p>
            <a:pPr algn="ctr">
              <a:lnSpc>
                <a:spcPct val="100000"/>
              </a:lnSpc>
            </a:pPr>
            <a:r>
              <a:rPr lang="en-US" sz="3600" dirty="0">
                <a:solidFill>
                  <a:srgbClr val="000000"/>
                </a:solidFill>
                <a:latin typeface="Tw Cen MT Condensed" panose="020B0606020104020203" pitchFamily="34" charset="0"/>
              </a:rPr>
              <a:t>Three main forms of the disease</a:t>
            </a:r>
            <a:endParaRPr lang="en-US" sz="3600" dirty="0">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442666" y="1374237"/>
            <a:ext cx="4692620" cy="4644008"/>
            <a:chOff x="3638581" y="1171366"/>
            <a:chExt cx="4692620" cy="4644008"/>
          </a:xfrm>
          <a:effectLst>
            <a:outerShdw blurRad="50800" dist="38100" dir="2700000" algn="tl" rotWithShape="0">
              <a:prstClr val="black">
                <a:alpha val="40000"/>
              </a:prstClr>
            </a:outerShdw>
          </a:effectLst>
        </p:grpSpPr>
        <p:sp>
          <p:nvSpPr>
            <p:cNvPr id="9" name="Forma livre 8"/>
            <p:cNvSpPr/>
            <p:nvPr/>
          </p:nvSpPr>
          <p:spPr>
            <a:xfrm>
              <a:off x="3779521" y="1171366"/>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505" tIns="890693" rIns="583455" bIns="2245361" numCol="1" spcCol="1270" anchor="ctr" anchorCtr="0">
              <a:noAutofit/>
            </a:bodyPr>
            <a:lstStyle/>
            <a:p>
              <a:pPr lvl="0" algn="ctr" defTabSz="1778000">
                <a:lnSpc>
                  <a:spcPct val="90000"/>
                </a:lnSpc>
                <a:spcBef>
                  <a:spcPct val="0"/>
                </a:spcBef>
                <a:spcAft>
                  <a:spcPct val="35000"/>
                </a:spcAft>
              </a:pPr>
              <a:endParaRPr lang="pt-BR" sz="4000" kern="1200"/>
            </a:p>
          </p:txBody>
        </p:sp>
        <p:sp>
          <p:nvSpPr>
            <p:cNvPr id="10" name="Forma livre 9"/>
            <p:cNvSpPr/>
            <p:nvPr/>
          </p:nvSpPr>
          <p:spPr>
            <a:xfrm>
              <a:off x="3682204" y="1263694"/>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4874" tIns="2940474" rIns="1314873" bIns="339513" numCol="1" spcCol="1270" anchor="ctr" anchorCtr="0">
              <a:noAutofit/>
            </a:bodyPr>
            <a:lstStyle/>
            <a:p>
              <a:pPr lvl="0" algn="ctr" defTabSz="2400300">
                <a:lnSpc>
                  <a:spcPct val="90000"/>
                </a:lnSpc>
                <a:spcBef>
                  <a:spcPct val="0"/>
                </a:spcBef>
                <a:spcAft>
                  <a:spcPct val="35000"/>
                </a:spcAft>
              </a:pPr>
              <a:endParaRPr lang="pt-BR" sz="5400" kern="1200"/>
            </a:p>
          </p:txBody>
        </p:sp>
        <p:sp>
          <p:nvSpPr>
            <p:cNvPr id="12" name="Forma livre 11"/>
            <p:cNvSpPr/>
            <p:nvPr/>
          </p:nvSpPr>
          <p:spPr>
            <a:xfrm>
              <a:off x="3638581" y="1171366"/>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480" tIns="944880" rIns="2570480" bIns="2191174" numCol="1" spcCol="1270" anchor="ctr" anchorCtr="0">
              <a:noAutofit/>
            </a:bodyPr>
            <a:lstStyle/>
            <a:p>
              <a:pPr lvl="0" algn="ctr" defTabSz="1778000">
                <a:lnSpc>
                  <a:spcPct val="90000"/>
                </a:lnSpc>
                <a:spcBef>
                  <a:spcPct val="0"/>
                </a:spcBef>
                <a:spcAft>
                  <a:spcPct val="35000"/>
                </a:spcAft>
              </a:pPr>
              <a:endParaRPr lang="pt-BR" sz="4000" kern="1200"/>
            </a:p>
          </p:txBody>
        </p:sp>
      </p:grpSp>
      <p:sp>
        <p:nvSpPr>
          <p:cNvPr id="20" name="CaixaDeTexto 19"/>
          <p:cNvSpPr txBox="1"/>
          <p:nvPr/>
        </p:nvSpPr>
        <p:spPr>
          <a:xfrm>
            <a:off x="760186" y="2466015"/>
            <a:ext cx="1861003" cy="1077218"/>
          </a:xfrm>
          <a:prstGeom prst="rect">
            <a:avLst/>
          </a:prstGeom>
          <a:noFill/>
        </p:spPr>
        <p:txBody>
          <a:bodyPr wrap="square" rtlCol="0">
            <a:spAutoFit/>
          </a:bodyPr>
          <a:lstStyle/>
          <a:p>
            <a:pPr algn="ctr"/>
            <a:r>
              <a:rPr lang="en-US" sz="3200" dirty="0" smtClean="0">
                <a:solidFill>
                  <a:srgbClr val="000000"/>
                </a:solidFill>
                <a:latin typeface="Tw Cen MT Condensed" panose="020B0606020104020203" pitchFamily="34" charset="0"/>
              </a:rPr>
              <a:t>Visceral </a:t>
            </a:r>
            <a:r>
              <a:rPr lang="en-US"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1" name="CaixaDeTexto 20"/>
          <p:cNvSpPr txBox="1"/>
          <p:nvPr/>
        </p:nvSpPr>
        <p:spPr>
          <a:xfrm>
            <a:off x="2718506" y="2466015"/>
            <a:ext cx="2332465"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3" name="CaixaDeTexto 22"/>
          <p:cNvSpPr txBox="1"/>
          <p:nvPr/>
        </p:nvSpPr>
        <p:spPr>
          <a:xfrm>
            <a:off x="1696483" y="4430708"/>
            <a:ext cx="2251402"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Mucocutaneous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smtClean="0">
              <a:latin typeface="Tw Cen MT Condensed" panose="020B0606020104020203" pitchFamily="34" charset="0"/>
            </a:endParaRPr>
          </a:p>
        </p:txBody>
      </p:sp>
    </p:spTree>
    <p:extLst>
      <p:ext uri="{BB962C8B-B14F-4D97-AF65-F5344CB8AC3E}">
        <p14:creationId xmlns:p14="http://schemas.microsoft.com/office/powerpoint/2010/main" val="30012133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Elipse 26"/>
          <p:cNvSpPr/>
          <p:nvPr/>
        </p:nvSpPr>
        <p:spPr>
          <a:xfrm>
            <a:off x="300037" y="1226339"/>
            <a:ext cx="4986337" cy="4928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p:cNvSpPr/>
          <p:nvPr/>
        </p:nvSpPr>
        <p:spPr>
          <a:xfrm>
            <a:off x="8382312" y="2001571"/>
            <a:ext cx="497013" cy="504898"/>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4112023"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Leishmaniasis</a:t>
            </a:r>
            <a:r>
              <a:rPr lang="pt-BR" sz="6000" b="1" dirty="0" smtClean="0">
                <a:solidFill>
                  <a:schemeClr val="accent1">
                    <a:lumMod val="50000"/>
                  </a:schemeClr>
                </a:solidFill>
                <a:latin typeface="Tw Cen MT Condensed" panose="020B0606020104020203" pitchFamily="34" charset="0"/>
              </a:rPr>
              <a:t>:</a:t>
            </a:r>
            <a:endParaRPr lang="pt-BR" sz="6000" dirty="0" smtClean="0">
              <a:solidFill>
                <a:schemeClr val="accent1">
                  <a:lumMod val="50000"/>
                </a:schemeClr>
              </a:solidFill>
              <a:latin typeface="Tw Cen MT Condensed" panose="020B0606020104020203" pitchFamily="34" charset="0"/>
            </a:endParaRPr>
          </a:p>
        </p:txBody>
      </p:sp>
      <p:sp>
        <p:nvSpPr>
          <p:cNvPr id="2" name="Retângulo 1"/>
          <p:cNvSpPr/>
          <p:nvPr/>
        </p:nvSpPr>
        <p:spPr>
          <a:xfrm>
            <a:off x="7261762" y="338603"/>
            <a:ext cx="4731658" cy="646331"/>
          </a:xfrm>
          <a:prstGeom prst="rect">
            <a:avLst/>
          </a:prstGeom>
        </p:spPr>
        <p:txBody>
          <a:bodyPr wrap="square">
            <a:spAutoFit/>
          </a:bodyPr>
          <a:lstStyle/>
          <a:p>
            <a:pPr algn="ctr">
              <a:lnSpc>
                <a:spcPct val="100000"/>
              </a:lnSpc>
            </a:pPr>
            <a:r>
              <a:rPr lang="en-US" sz="3600" dirty="0">
                <a:solidFill>
                  <a:srgbClr val="000000"/>
                </a:solidFill>
                <a:latin typeface="Tw Cen MT Condensed" panose="020B0606020104020203" pitchFamily="34" charset="0"/>
              </a:rPr>
              <a:t>Three main forms of the disease</a:t>
            </a:r>
            <a:endParaRPr lang="en-US" sz="3600" dirty="0">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442666" y="1374237"/>
            <a:ext cx="4692620" cy="4644008"/>
            <a:chOff x="3638581" y="1171366"/>
            <a:chExt cx="4692620" cy="4644008"/>
          </a:xfrm>
          <a:effectLst>
            <a:outerShdw blurRad="50800" dist="38100" dir="2700000" algn="tl" rotWithShape="0">
              <a:prstClr val="black">
                <a:alpha val="40000"/>
              </a:prstClr>
            </a:outerShdw>
          </a:effectLst>
        </p:grpSpPr>
        <p:sp>
          <p:nvSpPr>
            <p:cNvPr id="9" name="Forma livre 8"/>
            <p:cNvSpPr/>
            <p:nvPr/>
          </p:nvSpPr>
          <p:spPr>
            <a:xfrm>
              <a:off x="3779521" y="1171366"/>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505" tIns="890693" rIns="583455" bIns="2245361" numCol="1" spcCol="1270" anchor="ctr" anchorCtr="0">
              <a:noAutofit/>
            </a:bodyPr>
            <a:lstStyle/>
            <a:p>
              <a:pPr lvl="0" algn="ctr" defTabSz="1778000">
                <a:lnSpc>
                  <a:spcPct val="90000"/>
                </a:lnSpc>
                <a:spcBef>
                  <a:spcPct val="0"/>
                </a:spcBef>
                <a:spcAft>
                  <a:spcPct val="35000"/>
                </a:spcAft>
              </a:pPr>
              <a:endParaRPr lang="pt-BR" sz="4000" kern="1200"/>
            </a:p>
          </p:txBody>
        </p:sp>
        <p:sp>
          <p:nvSpPr>
            <p:cNvPr id="10" name="Forma livre 9"/>
            <p:cNvSpPr/>
            <p:nvPr/>
          </p:nvSpPr>
          <p:spPr>
            <a:xfrm>
              <a:off x="3682204" y="1263694"/>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4874" tIns="2940474" rIns="1314873" bIns="339513" numCol="1" spcCol="1270" anchor="ctr" anchorCtr="0">
              <a:noAutofit/>
            </a:bodyPr>
            <a:lstStyle/>
            <a:p>
              <a:pPr lvl="0" algn="ctr" defTabSz="2400300">
                <a:lnSpc>
                  <a:spcPct val="90000"/>
                </a:lnSpc>
                <a:spcBef>
                  <a:spcPct val="0"/>
                </a:spcBef>
                <a:spcAft>
                  <a:spcPct val="35000"/>
                </a:spcAft>
              </a:pPr>
              <a:endParaRPr lang="pt-BR" sz="5400" kern="1200"/>
            </a:p>
          </p:txBody>
        </p:sp>
        <p:sp>
          <p:nvSpPr>
            <p:cNvPr id="12" name="Forma livre 11"/>
            <p:cNvSpPr/>
            <p:nvPr/>
          </p:nvSpPr>
          <p:spPr>
            <a:xfrm>
              <a:off x="3638581" y="1171366"/>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480" tIns="944880" rIns="2570480" bIns="2191174" numCol="1" spcCol="1270" anchor="ctr" anchorCtr="0">
              <a:noAutofit/>
            </a:bodyPr>
            <a:lstStyle/>
            <a:p>
              <a:pPr lvl="0" algn="ctr" defTabSz="1778000">
                <a:lnSpc>
                  <a:spcPct val="90000"/>
                </a:lnSpc>
                <a:spcBef>
                  <a:spcPct val="0"/>
                </a:spcBef>
                <a:spcAft>
                  <a:spcPct val="35000"/>
                </a:spcAft>
              </a:pPr>
              <a:endParaRPr lang="pt-BR" sz="4000" kern="1200"/>
            </a:p>
          </p:txBody>
        </p:sp>
      </p:grpSp>
      <p:sp>
        <p:nvSpPr>
          <p:cNvPr id="20" name="CaixaDeTexto 19"/>
          <p:cNvSpPr txBox="1"/>
          <p:nvPr/>
        </p:nvSpPr>
        <p:spPr>
          <a:xfrm>
            <a:off x="760186" y="2466015"/>
            <a:ext cx="1861003" cy="1077218"/>
          </a:xfrm>
          <a:prstGeom prst="rect">
            <a:avLst/>
          </a:prstGeom>
          <a:noFill/>
        </p:spPr>
        <p:txBody>
          <a:bodyPr wrap="square" rtlCol="0">
            <a:spAutoFit/>
          </a:bodyPr>
          <a:lstStyle/>
          <a:p>
            <a:pPr algn="ctr"/>
            <a:r>
              <a:rPr lang="en-US" sz="3200" dirty="0" smtClean="0">
                <a:solidFill>
                  <a:srgbClr val="000000"/>
                </a:solidFill>
                <a:latin typeface="Tw Cen MT Condensed" panose="020B0606020104020203" pitchFamily="34" charset="0"/>
              </a:rPr>
              <a:t>Visceral </a:t>
            </a:r>
            <a:r>
              <a:rPr lang="en-US"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1" name="CaixaDeTexto 20"/>
          <p:cNvSpPr txBox="1"/>
          <p:nvPr/>
        </p:nvSpPr>
        <p:spPr>
          <a:xfrm>
            <a:off x="2718506" y="2466015"/>
            <a:ext cx="2332465"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3" name="CaixaDeTexto 22"/>
          <p:cNvSpPr txBox="1"/>
          <p:nvPr/>
        </p:nvSpPr>
        <p:spPr>
          <a:xfrm>
            <a:off x="1696483" y="4430708"/>
            <a:ext cx="2251402"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Mucocutaneous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smtClean="0">
              <a:latin typeface="Tw Cen MT Condensed" panose="020B0606020104020203" pitchFamily="34" charset="0"/>
            </a:endParaRPr>
          </a:p>
        </p:txBody>
      </p:sp>
      <p:pic>
        <p:nvPicPr>
          <p:cNvPr id="17" name="Picture 2"/>
          <p:cNvPicPr/>
          <p:nvPr/>
        </p:nvPicPr>
        <p:blipFill>
          <a:blip r:embed="rId3"/>
          <a:stretch>
            <a:fillRect/>
          </a:stretch>
        </p:blipFill>
        <p:spPr>
          <a:xfrm>
            <a:off x="5620913" y="2092787"/>
            <a:ext cx="2135136" cy="302442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8" name="Retângulo 17"/>
          <p:cNvSpPr/>
          <p:nvPr/>
        </p:nvSpPr>
        <p:spPr>
          <a:xfrm>
            <a:off x="6127050" y="2589994"/>
            <a:ext cx="1212131" cy="284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10699925" y="6197580"/>
            <a:ext cx="1240018" cy="400110"/>
          </a:xfrm>
          <a:prstGeom prst="rect">
            <a:avLst/>
          </a:prstGeom>
          <a:noFill/>
          <a:ln>
            <a:solidFill>
              <a:schemeClr val="accent1">
                <a:lumMod val="50000"/>
              </a:schemeClr>
            </a:solidFill>
          </a:ln>
        </p:spPr>
        <p:txBody>
          <a:bodyPr wrap="square" rtlCol="0">
            <a:spAutoFit/>
          </a:bodyPr>
          <a:lstStyle/>
          <a:p>
            <a:pPr algn="ctr"/>
            <a:r>
              <a:rPr lang="en-US" sz="2000" dirty="0" smtClean="0">
                <a:solidFill>
                  <a:srgbClr val="000000"/>
                </a:solidFill>
                <a:latin typeface="Tw Cen MT Condensed" panose="020B0606020104020203" pitchFamily="34" charset="0"/>
              </a:rPr>
              <a:t>(WHO, 2015)</a:t>
            </a:r>
            <a:endParaRPr lang="en-US" sz="2000" dirty="0" smtClean="0">
              <a:latin typeface="Tw Cen MT Condensed" panose="020B0606020104020203" pitchFamily="34" charset="0"/>
            </a:endParaRPr>
          </a:p>
        </p:txBody>
      </p:sp>
      <p:sp>
        <p:nvSpPr>
          <p:cNvPr id="33" name="Retângulo 32"/>
          <p:cNvSpPr/>
          <p:nvPr/>
        </p:nvSpPr>
        <p:spPr>
          <a:xfrm>
            <a:off x="10992855" y="2920585"/>
            <a:ext cx="497013" cy="504898"/>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8550593" y="2127853"/>
            <a:ext cx="2774406" cy="1142237"/>
          </a:xfrm>
          <a:prstGeom prst="rect">
            <a:avLst/>
          </a:prstGeom>
          <a:solidFill>
            <a:schemeClr val="bg1"/>
          </a:solidFill>
          <a:ln>
            <a:solidFill>
              <a:schemeClr val="accent1">
                <a:lumMod val="75000"/>
              </a:schemeClr>
            </a:solidFill>
          </a:ln>
        </p:spPr>
        <p:txBody>
          <a:bodyPr wrap="square" rtlCol="0">
            <a:spAutoFit/>
          </a:bodyPr>
          <a:lstStyle/>
          <a:p>
            <a:pPr algn="ctr"/>
            <a:endParaRPr lang="pt-BR" sz="3600" dirty="0">
              <a:solidFill>
                <a:schemeClr val="bg2">
                  <a:lumMod val="10000"/>
                </a:schemeClr>
              </a:solidFill>
              <a:latin typeface="Rockwell Condensed" panose="02060603050405020104" pitchFamily="18" charset="0"/>
            </a:endParaRPr>
          </a:p>
        </p:txBody>
      </p:sp>
      <p:sp>
        <p:nvSpPr>
          <p:cNvPr id="14" name="Retângulo 13"/>
          <p:cNvSpPr/>
          <p:nvPr/>
        </p:nvSpPr>
        <p:spPr>
          <a:xfrm>
            <a:off x="8661372" y="2110877"/>
            <a:ext cx="2579990" cy="1138773"/>
          </a:xfrm>
          <a:prstGeom prst="rect">
            <a:avLst/>
          </a:prstGeom>
        </p:spPr>
        <p:txBody>
          <a:bodyPr wrap="square">
            <a:spAutoFit/>
          </a:bodyPr>
          <a:lstStyle/>
          <a:p>
            <a:pPr algn="ctr">
              <a:lnSpc>
                <a:spcPct val="100000"/>
              </a:lnSpc>
            </a:pPr>
            <a:r>
              <a:rPr lang="en-US" sz="4400" dirty="0">
                <a:solidFill>
                  <a:schemeClr val="tx2">
                    <a:lumMod val="50000"/>
                  </a:schemeClr>
                </a:solidFill>
                <a:latin typeface="Tekton Pro" panose="020F0603020208020904" pitchFamily="34" charset="0"/>
              </a:rPr>
              <a:t>300,000</a:t>
            </a:r>
          </a:p>
          <a:p>
            <a:pPr algn="ctr">
              <a:lnSpc>
                <a:spcPct val="100000"/>
              </a:lnSpc>
            </a:pPr>
            <a:r>
              <a:rPr lang="en-US" sz="2400" dirty="0">
                <a:solidFill>
                  <a:schemeClr val="tx2">
                    <a:lumMod val="50000"/>
                  </a:schemeClr>
                </a:solidFill>
                <a:latin typeface="Tekton Pro" panose="020F0603020208020904" pitchFamily="34" charset="0"/>
              </a:rPr>
              <a:t>estimated cases</a:t>
            </a:r>
          </a:p>
        </p:txBody>
      </p:sp>
      <p:sp>
        <p:nvSpPr>
          <p:cNvPr id="39" name="Retângulo 38"/>
          <p:cNvSpPr/>
          <p:nvPr/>
        </p:nvSpPr>
        <p:spPr>
          <a:xfrm>
            <a:off x="11042851" y="3842301"/>
            <a:ext cx="497013" cy="504898"/>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p:cNvSpPr/>
          <p:nvPr/>
        </p:nvSpPr>
        <p:spPr>
          <a:xfrm>
            <a:off x="8356106" y="4815641"/>
            <a:ext cx="497013" cy="504898"/>
          </a:xfrm>
          <a:prstGeom prst="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p:cNvSpPr txBox="1"/>
          <p:nvPr/>
        </p:nvSpPr>
        <p:spPr>
          <a:xfrm>
            <a:off x="8534935" y="3995414"/>
            <a:ext cx="2774406" cy="1142237"/>
          </a:xfrm>
          <a:prstGeom prst="rect">
            <a:avLst/>
          </a:prstGeom>
          <a:solidFill>
            <a:schemeClr val="bg1"/>
          </a:solidFill>
          <a:ln>
            <a:solidFill>
              <a:schemeClr val="accent1">
                <a:lumMod val="75000"/>
              </a:schemeClr>
            </a:solidFill>
          </a:ln>
        </p:spPr>
        <p:txBody>
          <a:bodyPr wrap="square" rtlCol="0">
            <a:spAutoFit/>
          </a:bodyPr>
          <a:lstStyle/>
          <a:p>
            <a:pPr algn="ctr"/>
            <a:endParaRPr lang="pt-BR" sz="3600" dirty="0">
              <a:solidFill>
                <a:schemeClr val="bg2">
                  <a:lumMod val="10000"/>
                </a:schemeClr>
              </a:solidFill>
              <a:latin typeface="Rockwell Condensed" panose="02060603050405020104" pitchFamily="18" charset="0"/>
            </a:endParaRPr>
          </a:p>
        </p:txBody>
      </p:sp>
      <p:sp>
        <p:nvSpPr>
          <p:cNvPr id="42" name="Retângulo 41"/>
          <p:cNvSpPr/>
          <p:nvPr/>
        </p:nvSpPr>
        <p:spPr>
          <a:xfrm>
            <a:off x="8645714" y="4135599"/>
            <a:ext cx="2579990" cy="1297791"/>
          </a:xfrm>
          <a:prstGeom prst="rect">
            <a:avLst/>
          </a:prstGeom>
        </p:spPr>
        <p:txBody>
          <a:bodyPr wrap="square">
            <a:spAutoFit/>
          </a:bodyPr>
          <a:lstStyle/>
          <a:p>
            <a:pPr algn="ctr">
              <a:lnSpc>
                <a:spcPts val="3200"/>
              </a:lnSpc>
            </a:pPr>
            <a:r>
              <a:rPr lang="en-US" sz="2000" dirty="0">
                <a:solidFill>
                  <a:schemeClr val="tx2">
                    <a:lumMod val="50000"/>
                  </a:schemeClr>
                </a:solidFill>
                <a:latin typeface="Tekton Pro" panose="020F0603020208020904" pitchFamily="34" charset="0"/>
              </a:rPr>
              <a:t>over </a:t>
            </a:r>
            <a:r>
              <a:rPr lang="en-US" sz="4400" dirty="0" smtClean="0">
                <a:solidFill>
                  <a:schemeClr val="tx2">
                    <a:lumMod val="50000"/>
                  </a:schemeClr>
                </a:solidFill>
                <a:latin typeface="Tekton Pro" panose="020F0603020208020904" pitchFamily="34" charset="0"/>
              </a:rPr>
              <a:t>20,000</a:t>
            </a:r>
          </a:p>
          <a:p>
            <a:pPr algn="ctr">
              <a:lnSpc>
                <a:spcPts val="3200"/>
              </a:lnSpc>
            </a:pPr>
            <a:r>
              <a:rPr lang="en-US" sz="2000" dirty="0" smtClean="0">
                <a:solidFill>
                  <a:schemeClr val="tx2">
                    <a:lumMod val="50000"/>
                  </a:schemeClr>
                </a:solidFill>
                <a:latin typeface="Tekton Pro" panose="020F0603020208020904" pitchFamily="34" charset="0"/>
              </a:rPr>
              <a:t>deaths annually</a:t>
            </a:r>
            <a:endParaRPr lang="en-US" sz="2000" dirty="0">
              <a:solidFill>
                <a:schemeClr val="tx2">
                  <a:lumMod val="50000"/>
                </a:schemeClr>
              </a:solidFill>
              <a:latin typeface="Tekton Pro" panose="020F0603020208020904" pitchFamily="34" charset="0"/>
            </a:endParaRPr>
          </a:p>
        </p:txBody>
      </p:sp>
    </p:spTree>
    <p:extLst>
      <p:ext uri="{BB962C8B-B14F-4D97-AF65-F5344CB8AC3E}">
        <p14:creationId xmlns:p14="http://schemas.microsoft.com/office/powerpoint/2010/main" val="186883175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p:cNvSpPr/>
          <p:nvPr/>
        </p:nvSpPr>
        <p:spPr>
          <a:xfrm>
            <a:off x="314325" y="1226339"/>
            <a:ext cx="4986337" cy="4928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25"/>
          <p:cNvSpPr/>
          <p:nvPr/>
        </p:nvSpPr>
        <p:spPr>
          <a:xfrm>
            <a:off x="7090847" y="4002538"/>
            <a:ext cx="3183968" cy="25951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7025182" y="3927796"/>
            <a:ext cx="3096000" cy="2542199"/>
          </a:xfrm>
          <a:prstGeom prst="rect">
            <a:avLst/>
          </a:prstGeom>
          <a:solidFill>
            <a:schemeClr val="bg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4112023"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Leishmaniasis</a:t>
            </a:r>
            <a:r>
              <a:rPr lang="pt-BR" sz="6000" b="1" dirty="0" smtClean="0">
                <a:solidFill>
                  <a:schemeClr val="accent1">
                    <a:lumMod val="50000"/>
                  </a:schemeClr>
                </a:solidFill>
                <a:latin typeface="Tw Cen MT Condensed" panose="020B0606020104020203" pitchFamily="34" charset="0"/>
              </a:rPr>
              <a:t>:</a:t>
            </a:r>
            <a:endParaRPr lang="pt-BR" sz="6000" dirty="0" smtClean="0">
              <a:solidFill>
                <a:schemeClr val="accent1">
                  <a:lumMod val="50000"/>
                </a:schemeClr>
              </a:solidFill>
              <a:latin typeface="Tw Cen MT Condensed" panose="020B0606020104020203" pitchFamily="34" charset="0"/>
            </a:endParaRPr>
          </a:p>
        </p:txBody>
      </p:sp>
      <p:sp>
        <p:nvSpPr>
          <p:cNvPr id="2" name="Retângulo 1"/>
          <p:cNvSpPr/>
          <p:nvPr/>
        </p:nvSpPr>
        <p:spPr>
          <a:xfrm>
            <a:off x="7261762" y="338603"/>
            <a:ext cx="4731658" cy="646331"/>
          </a:xfrm>
          <a:prstGeom prst="rect">
            <a:avLst/>
          </a:prstGeom>
        </p:spPr>
        <p:txBody>
          <a:bodyPr wrap="square">
            <a:spAutoFit/>
          </a:bodyPr>
          <a:lstStyle/>
          <a:p>
            <a:pPr algn="ctr">
              <a:lnSpc>
                <a:spcPct val="100000"/>
              </a:lnSpc>
            </a:pPr>
            <a:r>
              <a:rPr lang="en-US" sz="3600" dirty="0">
                <a:solidFill>
                  <a:srgbClr val="000000"/>
                </a:solidFill>
                <a:latin typeface="Tw Cen MT Condensed" panose="020B0606020104020203" pitchFamily="34" charset="0"/>
              </a:rPr>
              <a:t>Three main forms of the disease</a:t>
            </a:r>
            <a:endParaRPr lang="en-US" sz="3600" dirty="0">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442666" y="1374237"/>
            <a:ext cx="4692620" cy="4644008"/>
            <a:chOff x="3638581" y="1171366"/>
            <a:chExt cx="4692620" cy="4644008"/>
          </a:xfrm>
          <a:effectLst>
            <a:outerShdw blurRad="50800" dist="38100" dir="2700000" algn="tl" rotWithShape="0">
              <a:prstClr val="black">
                <a:alpha val="40000"/>
              </a:prstClr>
            </a:outerShdw>
          </a:effectLst>
        </p:grpSpPr>
        <p:sp>
          <p:nvSpPr>
            <p:cNvPr id="9" name="Forma livre 8"/>
            <p:cNvSpPr/>
            <p:nvPr/>
          </p:nvSpPr>
          <p:spPr>
            <a:xfrm>
              <a:off x="3779521" y="1171366"/>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505" tIns="890693" rIns="583455" bIns="2245361" numCol="1" spcCol="1270" anchor="ctr" anchorCtr="0">
              <a:noAutofit/>
            </a:bodyPr>
            <a:lstStyle/>
            <a:p>
              <a:pPr lvl="0" algn="ctr" defTabSz="1778000">
                <a:lnSpc>
                  <a:spcPct val="90000"/>
                </a:lnSpc>
                <a:spcBef>
                  <a:spcPct val="0"/>
                </a:spcBef>
                <a:spcAft>
                  <a:spcPct val="35000"/>
                </a:spcAft>
              </a:pPr>
              <a:endParaRPr lang="pt-BR" sz="4000" kern="1200"/>
            </a:p>
          </p:txBody>
        </p:sp>
        <p:sp>
          <p:nvSpPr>
            <p:cNvPr id="10" name="Forma livre 9"/>
            <p:cNvSpPr/>
            <p:nvPr/>
          </p:nvSpPr>
          <p:spPr>
            <a:xfrm>
              <a:off x="3682204" y="1263694"/>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4874" tIns="2940474" rIns="1314873" bIns="339513" numCol="1" spcCol="1270" anchor="ctr" anchorCtr="0">
              <a:noAutofit/>
            </a:bodyPr>
            <a:lstStyle/>
            <a:p>
              <a:pPr lvl="0" algn="ctr" defTabSz="2400300">
                <a:lnSpc>
                  <a:spcPct val="90000"/>
                </a:lnSpc>
                <a:spcBef>
                  <a:spcPct val="0"/>
                </a:spcBef>
                <a:spcAft>
                  <a:spcPct val="35000"/>
                </a:spcAft>
              </a:pPr>
              <a:endParaRPr lang="pt-BR" sz="5400" kern="1200"/>
            </a:p>
          </p:txBody>
        </p:sp>
        <p:sp>
          <p:nvSpPr>
            <p:cNvPr id="12" name="Forma livre 11"/>
            <p:cNvSpPr/>
            <p:nvPr/>
          </p:nvSpPr>
          <p:spPr>
            <a:xfrm>
              <a:off x="3638581" y="1171366"/>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480" tIns="944880" rIns="2570480" bIns="2191174" numCol="1" spcCol="1270" anchor="ctr" anchorCtr="0">
              <a:noAutofit/>
            </a:bodyPr>
            <a:lstStyle/>
            <a:p>
              <a:pPr lvl="0" algn="ctr" defTabSz="1778000">
                <a:lnSpc>
                  <a:spcPct val="90000"/>
                </a:lnSpc>
                <a:spcBef>
                  <a:spcPct val="0"/>
                </a:spcBef>
                <a:spcAft>
                  <a:spcPct val="35000"/>
                </a:spcAft>
              </a:pPr>
              <a:endParaRPr lang="pt-BR" sz="4000" kern="1200"/>
            </a:p>
          </p:txBody>
        </p:sp>
      </p:grpSp>
      <p:sp>
        <p:nvSpPr>
          <p:cNvPr id="20" name="CaixaDeTexto 19"/>
          <p:cNvSpPr txBox="1"/>
          <p:nvPr/>
        </p:nvSpPr>
        <p:spPr>
          <a:xfrm>
            <a:off x="760186" y="2466015"/>
            <a:ext cx="1861003" cy="1077218"/>
          </a:xfrm>
          <a:prstGeom prst="rect">
            <a:avLst/>
          </a:prstGeom>
          <a:noFill/>
        </p:spPr>
        <p:txBody>
          <a:bodyPr wrap="square" rtlCol="0">
            <a:spAutoFit/>
          </a:bodyPr>
          <a:lstStyle/>
          <a:p>
            <a:pPr algn="ctr"/>
            <a:r>
              <a:rPr lang="en-US" sz="3200" dirty="0" smtClean="0">
                <a:solidFill>
                  <a:srgbClr val="000000"/>
                </a:solidFill>
                <a:latin typeface="Tw Cen MT Condensed" panose="020B0606020104020203" pitchFamily="34" charset="0"/>
              </a:rPr>
              <a:t>Visceral </a:t>
            </a:r>
            <a:r>
              <a:rPr lang="en-US"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1" name="CaixaDeTexto 20"/>
          <p:cNvSpPr txBox="1"/>
          <p:nvPr/>
        </p:nvSpPr>
        <p:spPr>
          <a:xfrm>
            <a:off x="2718506" y="2466015"/>
            <a:ext cx="2332465"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3" name="CaixaDeTexto 22"/>
          <p:cNvSpPr txBox="1"/>
          <p:nvPr/>
        </p:nvSpPr>
        <p:spPr>
          <a:xfrm>
            <a:off x="1696483" y="4430708"/>
            <a:ext cx="2251402"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Mucocutaneous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smtClean="0">
              <a:latin typeface="Tw Cen MT Condensed" panose="020B0606020104020203" pitchFamily="34" charset="0"/>
            </a:endParaRPr>
          </a:p>
        </p:txBody>
      </p:sp>
      <p:pic>
        <p:nvPicPr>
          <p:cNvPr id="17" name="Picture 8"/>
          <p:cNvPicPr/>
          <p:nvPr/>
        </p:nvPicPr>
        <p:blipFill>
          <a:blip r:embed="rId3"/>
          <a:stretch>
            <a:fillRect/>
          </a:stretch>
        </p:blipFill>
        <p:spPr>
          <a:xfrm>
            <a:off x="7096622" y="1552042"/>
            <a:ext cx="3096000" cy="2322000"/>
          </a:xfrm>
          <a:prstGeom prst="rect">
            <a:avLst/>
          </a:prstGeom>
          <a:ln>
            <a:noFill/>
          </a:ln>
        </p:spPr>
      </p:pic>
      <p:sp>
        <p:nvSpPr>
          <p:cNvPr id="24" name="CaixaDeTexto 23"/>
          <p:cNvSpPr txBox="1"/>
          <p:nvPr/>
        </p:nvSpPr>
        <p:spPr>
          <a:xfrm>
            <a:off x="10699925" y="6197580"/>
            <a:ext cx="1240018" cy="400110"/>
          </a:xfrm>
          <a:prstGeom prst="rect">
            <a:avLst/>
          </a:prstGeom>
          <a:noFill/>
          <a:ln>
            <a:solidFill>
              <a:schemeClr val="accent1">
                <a:lumMod val="50000"/>
              </a:schemeClr>
            </a:solidFill>
          </a:ln>
        </p:spPr>
        <p:txBody>
          <a:bodyPr wrap="square" rtlCol="0">
            <a:spAutoFit/>
          </a:bodyPr>
          <a:lstStyle/>
          <a:p>
            <a:pPr algn="ctr"/>
            <a:r>
              <a:rPr lang="en-US" sz="2000" dirty="0" smtClean="0">
                <a:solidFill>
                  <a:srgbClr val="000000"/>
                </a:solidFill>
                <a:latin typeface="Tw Cen MT Condensed" panose="020B0606020104020203" pitchFamily="34" charset="0"/>
              </a:rPr>
              <a:t>(WHO, 2015)</a:t>
            </a:r>
            <a:endParaRPr lang="en-US" sz="2000" dirty="0" smtClean="0">
              <a:latin typeface="Tw Cen MT Condensed" panose="020B0606020104020203" pitchFamily="34" charset="0"/>
            </a:endParaRPr>
          </a:p>
        </p:txBody>
      </p:sp>
      <p:sp>
        <p:nvSpPr>
          <p:cNvPr id="28" name="Retângulo 27"/>
          <p:cNvSpPr/>
          <p:nvPr/>
        </p:nvSpPr>
        <p:spPr>
          <a:xfrm>
            <a:off x="6466857" y="3915454"/>
            <a:ext cx="4270019" cy="2616101"/>
          </a:xfrm>
          <a:prstGeom prst="rect">
            <a:avLst/>
          </a:prstGeom>
        </p:spPr>
        <p:txBody>
          <a:bodyPr wrap="square">
            <a:spAutoFit/>
          </a:bodyPr>
          <a:lstStyle/>
          <a:p>
            <a:pPr algn="ctr"/>
            <a:r>
              <a:rPr lang="en-US" sz="5400" dirty="0">
                <a:latin typeface="Tekton Pro" panose="020F0603020208020904" pitchFamily="34" charset="0"/>
              </a:rPr>
              <a:t>1 million </a:t>
            </a:r>
          </a:p>
          <a:p>
            <a:pPr algn="ctr">
              <a:lnSpc>
                <a:spcPct val="100000"/>
              </a:lnSpc>
            </a:pPr>
            <a:r>
              <a:rPr lang="en-US" sz="2800" dirty="0" smtClean="0">
                <a:latin typeface="Tekton Pro" panose="020F0603020208020904" pitchFamily="34" charset="0"/>
              </a:rPr>
              <a:t>cases </a:t>
            </a:r>
            <a:r>
              <a:rPr lang="en-US" sz="2800" dirty="0">
                <a:latin typeface="Tekton Pro" panose="020F0603020208020904" pitchFamily="34" charset="0"/>
              </a:rPr>
              <a:t>of </a:t>
            </a:r>
            <a:r>
              <a:rPr lang="en-US" sz="3600" dirty="0">
                <a:latin typeface="Tekton Pro" panose="020F0603020208020904" pitchFamily="34" charset="0"/>
              </a:rPr>
              <a:t>(</a:t>
            </a:r>
            <a:r>
              <a:rPr lang="en-US" sz="3600" b="1" dirty="0">
                <a:latin typeface="Tekton Pro" panose="020F0603020208020904" pitchFamily="34" charset="0"/>
              </a:rPr>
              <a:t>CL</a:t>
            </a:r>
            <a:r>
              <a:rPr lang="en-US" sz="3600" dirty="0">
                <a:latin typeface="Tekton Pro" panose="020F0603020208020904" pitchFamily="34" charset="0"/>
              </a:rPr>
              <a:t>) </a:t>
            </a:r>
            <a:endParaRPr lang="en-US" sz="3600" dirty="0" smtClean="0">
              <a:latin typeface="Tekton Pro" panose="020F0603020208020904" pitchFamily="34" charset="0"/>
            </a:endParaRPr>
          </a:p>
          <a:p>
            <a:pPr algn="ctr">
              <a:lnSpc>
                <a:spcPct val="100000"/>
              </a:lnSpc>
            </a:pPr>
            <a:r>
              <a:rPr lang="en-US" sz="2000" dirty="0" smtClean="0">
                <a:latin typeface="Tekton Pro" panose="020F0603020208020904" pitchFamily="34" charset="0"/>
              </a:rPr>
              <a:t>reported </a:t>
            </a:r>
            <a:r>
              <a:rPr lang="en-US" sz="2000" dirty="0">
                <a:latin typeface="Tekton Pro" panose="020F0603020208020904" pitchFamily="34" charset="0"/>
              </a:rPr>
              <a:t>in the last </a:t>
            </a:r>
            <a:endParaRPr lang="en-US" sz="2000" dirty="0" smtClean="0">
              <a:latin typeface="Tekton Pro" panose="020F0603020208020904" pitchFamily="34" charset="0"/>
            </a:endParaRPr>
          </a:p>
          <a:p>
            <a:pPr algn="ctr">
              <a:lnSpc>
                <a:spcPct val="100000"/>
              </a:lnSpc>
            </a:pPr>
            <a:r>
              <a:rPr lang="en-US" sz="5400" dirty="0" smtClean="0">
                <a:latin typeface="Tekton Pro" panose="020F0603020208020904" pitchFamily="34" charset="0"/>
              </a:rPr>
              <a:t>5 </a:t>
            </a:r>
            <a:r>
              <a:rPr lang="en-US" sz="5400" dirty="0">
                <a:latin typeface="Tekton Pro" panose="020F0603020208020904" pitchFamily="34" charset="0"/>
              </a:rPr>
              <a:t>years</a:t>
            </a:r>
            <a:endParaRPr lang="en-US" sz="5400" dirty="0">
              <a:solidFill>
                <a:schemeClr val="tx2">
                  <a:lumMod val="50000"/>
                </a:schemeClr>
              </a:solidFill>
              <a:latin typeface="Tekton Pro" panose="020F0603020208020904" pitchFamily="34" charset="0"/>
            </a:endParaRPr>
          </a:p>
        </p:txBody>
      </p:sp>
    </p:spTree>
    <p:extLst>
      <p:ext uri="{BB962C8B-B14F-4D97-AF65-F5344CB8AC3E}">
        <p14:creationId xmlns:p14="http://schemas.microsoft.com/office/powerpoint/2010/main" val="29037539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ipse 17"/>
          <p:cNvSpPr/>
          <p:nvPr/>
        </p:nvSpPr>
        <p:spPr>
          <a:xfrm>
            <a:off x="314325" y="1226339"/>
            <a:ext cx="4986337" cy="4928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4112023"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Leishmaniasis</a:t>
            </a:r>
            <a:r>
              <a:rPr lang="pt-BR" sz="6000" b="1" dirty="0" smtClean="0">
                <a:solidFill>
                  <a:schemeClr val="accent1">
                    <a:lumMod val="50000"/>
                  </a:schemeClr>
                </a:solidFill>
                <a:latin typeface="Tw Cen MT Condensed" panose="020B0606020104020203" pitchFamily="34" charset="0"/>
              </a:rPr>
              <a:t>:</a:t>
            </a:r>
            <a:endParaRPr lang="pt-BR" sz="6000" dirty="0" smtClean="0">
              <a:solidFill>
                <a:schemeClr val="accent1">
                  <a:lumMod val="50000"/>
                </a:schemeClr>
              </a:solidFill>
              <a:latin typeface="Tw Cen MT Condensed" panose="020B0606020104020203" pitchFamily="34" charset="0"/>
            </a:endParaRPr>
          </a:p>
        </p:txBody>
      </p:sp>
      <p:sp>
        <p:nvSpPr>
          <p:cNvPr id="2" name="Retângulo 1"/>
          <p:cNvSpPr/>
          <p:nvPr/>
        </p:nvSpPr>
        <p:spPr>
          <a:xfrm>
            <a:off x="7261762" y="338603"/>
            <a:ext cx="4731658" cy="646331"/>
          </a:xfrm>
          <a:prstGeom prst="rect">
            <a:avLst/>
          </a:prstGeom>
        </p:spPr>
        <p:txBody>
          <a:bodyPr wrap="square">
            <a:spAutoFit/>
          </a:bodyPr>
          <a:lstStyle/>
          <a:p>
            <a:pPr algn="ctr">
              <a:lnSpc>
                <a:spcPct val="100000"/>
              </a:lnSpc>
            </a:pPr>
            <a:r>
              <a:rPr lang="en-US" sz="3600" dirty="0">
                <a:solidFill>
                  <a:srgbClr val="000000"/>
                </a:solidFill>
                <a:latin typeface="Tw Cen MT Condensed" panose="020B0606020104020203" pitchFamily="34" charset="0"/>
              </a:rPr>
              <a:t>Three main forms of the disease</a:t>
            </a:r>
            <a:endParaRPr lang="en-US" sz="3600" dirty="0">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 name="Grupo 7"/>
          <p:cNvGrpSpPr/>
          <p:nvPr/>
        </p:nvGrpSpPr>
        <p:grpSpPr>
          <a:xfrm>
            <a:off x="442666" y="1374237"/>
            <a:ext cx="4692620" cy="4644008"/>
            <a:chOff x="3638581" y="1171366"/>
            <a:chExt cx="4692620" cy="4644008"/>
          </a:xfrm>
          <a:effectLst>
            <a:outerShdw blurRad="50800" dist="38100" dir="2700000" algn="tl" rotWithShape="0">
              <a:prstClr val="black">
                <a:alpha val="40000"/>
              </a:prstClr>
            </a:outerShdw>
          </a:effectLst>
        </p:grpSpPr>
        <p:sp>
          <p:nvSpPr>
            <p:cNvPr id="9" name="Forma livre 8"/>
            <p:cNvSpPr/>
            <p:nvPr/>
          </p:nvSpPr>
          <p:spPr>
            <a:xfrm>
              <a:off x="3779521" y="1171366"/>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25505" tIns="890693" rIns="583455" bIns="2245361" numCol="1" spcCol="1270" anchor="ctr" anchorCtr="0">
              <a:noAutofit/>
            </a:bodyPr>
            <a:lstStyle/>
            <a:p>
              <a:pPr lvl="0" algn="ctr" defTabSz="1778000">
                <a:lnSpc>
                  <a:spcPct val="90000"/>
                </a:lnSpc>
                <a:spcBef>
                  <a:spcPct val="0"/>
                </a:spcBef>
                <a:spcAft>
                  <a:spcPct val="35000"/>
                </a:spcAft>
              </a:pPr>
              <a:endParaRPr lang="pt-BR" sz="4000" kern="1200"/>
            </a:p>
          </p:txBody>
        </p:sp>
        <p:sp>
          <p:nvSpPr>
            <p:cNvPr id="10" name="Forma livre 9"/>
            <p:cNvSpPr/>
            <p:nvPr/>
          </p:nvSpPr>
          <p:spPr>
            <a:xfrm>
              <a:off x="3682204" y="1263694"/>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4874" tIns="2940474" rIns="1314873" bIns="339513" numCol="1" spcCol="1270" anchor="ctr" anchorCtr="0">
              <a:noAutofit/>
            </a:bodyPr>
            <a:lstStyle/>
            <a:p>
              <a:pPr lvl="0" algn="ctr" defTabSz="2400300">
                <a:lnSpc>
                  <a:spcPct val="90000"/>
                </a:lnSpc>
                <a:spcBef>
                  <a:spcPct val="0"/>
                </a:spcBef>
                <a:spcAft>
                  <a:spcPct val="35000"/>
                </a:spcAft>
              </a:pPr>
              <a:endParaRPr lang="pt-BR" sz="5400" kern="1200"/>
            </a:p>
          </p:txBody>
        </p:sp>
        <p:sp>
          <p:nvSpPr>
            <p:cNvPr id="12" name="Forma livre 11"/>
            <p:cNvSpPr/>
            <p:nvPr/>
          </p:nvSpPr>
          <p:spPr>
            <a:xfrm>
              <a:off x="3638581" y="1171366"/>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480" tIns="944880" rIns="2570480" bIns="2191174" numCol="1" spcCol="1270" anchor="ctr" anchorCtr="0">
              <a:noAutofit/>
            </a:bodyPr>
            <a:lstStyle/>
            <a:p>
              <a:pPr lvl="0" algn="ctr" defTabSz="1778000">
                <a:lnSpc>
                  <a:spcPct val="90000"/>
                </a:lnSpc>
                <a:spcBef>
                  <a:spcPct val="0"/>
                </a:spcBef>
                <a:spcAft>
                  <a:spcPct val="35000"/>
                </a:spcAft>
              </a:pPr>
              <a:endParaRPr lang="pt-BR" sz="4000" kern="1200"/>
            </a:p>
          </p:txBody>
        </p:sp>
      </p:grpSp>
      <p:sp>
        <p:nvSpPr>
          <p:cNvPr id="20" name="CaixaDeTexto 19"/>
          <p:cNvSpPr txBox="1"/>
          <p:nvPr/>
        </p:nvSpPr>
        <p:spPr>
          <a:xfrm>
            <a:off x="760186" y="2466015"/>
            <a:ext cx="1861003" cy="1077218"/>
          </a:xfrm>
          <a:prstGeom prst="rect">
            <a:avLst/>
          </a:prstGeom>
          <a:noFill/>
        </p:spPr>
        <p:txBody>
          <a:bodyPr wrap="square" rtlCol="0">
            <a:spAutoFit/>
          </a:bodyPr>
          <a:lstStyle/>
          <a:p>
            <a:pPr algn="ctr"/>
            <a:r>
              <a:rPr lang="en-US" sz="3200" dirty="0" smtClean="0">
                <a:solidFill>
                  <a:srgbClr val="000000"/>
                </a:solidFill>
                <a:latin typeface="Tw Cen MT Condensed" panose="020B0606020104020203" pitchFamily="34" charset="0"/>
              </a:rPr>
              <a:t>Visceral </a:t>
            </a:r>
            <a:r>
              <a:rPr lang="en-US"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1" name="CaixaDeTexto 20"/>
          <p:cNvSpPr txBox="1"/>
          <p:nvPr/>
        </p:nvSpPr>
        <p:spPr>
          <a:xfrm>
            <a:off x="2718506" y="2466015"/>
            <a:ext cx="2332465"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a:latin typeface="Tw Cen MT Condensed" panose="020B0606020104020203" pitchFamily="34" charset="0"/>
            </a:endParaRPr>
          </a:p>
        </p:txBody>
      </p:sp>
      <p:sp>
        <p:nvSpPr>
          <p:cNvPr id="23" name="CaixaDeTexto 22"/>
          <p:cNvSpPr txBox="1"/>
          <p:nvPr/>
        </p:nvSpPr>
        <p:spPr>
          <a:xfrm>
            <a:off x="1696483" y="4430708"/>
            <a:ext cx="2251402" cy="1077218"/>
          </a:xfrm>
          <a:prstGeom prst="rect">
            <a:avLst/>
          </a:prstGeom>
          <a:noFill/>
        </p:spPr>
        <p:txBody>
          <a:bodyPr wrap="square" rtlCol="0">
            <a:spAutoFit/>
          </a:bodyPr>
          <a:lstStyle/>
          <a:p>
            <a:pPr algn="ctr"/>
            <a:r>
              <a:rPr lang="pt-BR" sz="3200" dirty="0" err="1" smtClean="0">
                <a:solidFill>
                  <a:srgbClr val="000000"/>
                </a:solidFill>
                <a:latin typeface="Tw Cen MT Condensed" panose="020B0606020104020203" pitchFamily="34" charset="0"/>
              </a:rPr>
              <a:t>Mucocutaneous</a:t>
            </a:r>
            <a:r>
              <a:rPr lang="pt-BR" sz="3200" dirty="0" smtClean="0">
                <a:solidFill>
                  <a:srgbClr val="000000"/>
                </a:solidFill>
                <a:latin typeface="Tw Cen MT Condensed" panose="020B0606020104020203" pitchFamily="34" charset="0"/>
              </a:rPr>
              <a:t>  </a:t>
            </a:r>
            <a:r>
              <a:rPr lang="pt-BR" sz="3200" dirty="0" err="1" smtClean="0">
                <a:solidFill>
                  <a:srgbClr val="000000"/>
                </a:solidFill>
                <a:latin typeface="Tw Cen MT Condensed" panose="020B0606020104020203" pitchFamily="34" charset="0"/>
              </a:rPr>
              <a:t>leishmaniasis</a:t>
            </a:r>
            <a:endParaRPr lang="pt-BR" sz="3200" dirty="0" smtClean="0">
              <a:latin typeface="Tw Cen MT Condensed" panose="020B0606020104020203" pitchFamily="34" charset="0"/>
            </a:endParaRPr>
          </a:p>
        </p:txBody>
      </p:sp>
      <p:pic>
        <p:nvPicPr>
          <p:cNvPr id="17" name="Picture 9"/>
          <p:cNvPicPr/>
          <p:nvPr/>
        </p:nvPicPr>
        <p:blipFill>
          <a:blip r:embed="rId3"/>
          <a:stretch>
            <a:fillRect/>
          </a:stretch>
        </p:blipFill>
        <p:spPr>
          <a:xfrm>
            <a:off x="6828923" y="2466014"/>
            <a:ext cx="3592334" cy="2730099"/>
          </a:xfrm>
          <a:prstGeom prst="rect">
            <a:avLst/>
          </a:prstGeom>
          <a:ln w="9360">
            <a:noFill/>
          </a:ln>
        </p:spPr>
      </p:pic>
      <p:sp>
        <p:nvSpPr>
          <p:cNvPr id="3" name="CaixaDeTexto 2"/>
          <p:cNvSpPr txBox="1"/>
          <p:nvPr/>
        </p:nvSpPr>
        <p:spPr>
          <a:xfrm>
            <a:off x="6477195" y="5259417"/>
            <a:ext cx="4295790" cy="923330"/>
          </a:xfrm>
          <a:prstGeom prst="rect">
            <a:avLst/>
          </a:prstGeom>
          <a:noFill/>
        </p:spPr>
        <p:txBody>
          <a:bodyPr wrap="square" rtlCol="0">
            <a:spAutoFit/>
          </a:bodyPr>
          <a:lstStyle/>
          <a:p>
            <a:pPr algn="just"/>
            <a:r>
              <a:rPr lang="en-US" dirty="0" smtClean="0">
                <a:latin typeface="Tw Cen MT Condensed" panose="020B0606020104020203" pitchFamily="34" charset="0"/>
              </a:rPr>
              <a:t>It </a:t>
            </a:r>
            <a:r>
              <a:rPr lang="en-US" dirty="0">
                <a:latin typeface="Tw Cen MT Condensed" panose="020B0606020104020203" pitchFamily="34" charset="0"/>
              </a:rPr>
              <a:t>is hard to treat and presents poor prognosis. It is not clear which factors contribute to the evolution of the cutaneous disease into this late form.</a:t>
            </a:r>
            <a:endParaRPr lang="pt-BR" dirty="0">
              <a:latin typeface="Tw Cen MT Condensed" panose="020B0606020104020203" pitchFamily="34" charset="0"/>
            </a:endParaRPr>
          </a:p>
        </p:txBody>
      </p:sp>
    </p:spTree>
    <p:extLst>
      <p:ext uri="{BB962C8B-B14F-4D97-AF65-F5344CB8AC3E}">
        <p14:creationId xmlns:p14="http://schemas.microsoft.com/office/powerpoint/2010/main" val="35442416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Elipse 33"/>
          <p:cNvSpPr/>
          <p:nvPr/>
        </p:nvSpPr>
        <p:spPr>
          <a:xfrm>
            <a:off x="7823997" y="1569810"/>
            <a:ext cx="3849286" cy="44941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13"/>
          <p:cNvSpPr/>
          <p:nvPr/>
        </p:nvSpPr>
        <p:spPr>
          <a:xfrm>
            <a:off x="8016480" y="1712686"/>
            <a:ext cx="3464320" cy="420914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3" name="Picture 4"/>
          <p:cNvPicPr/>
          <p:nvPr/>
        </p:nvPicPr>
        <p:blipFill>
          <a:blip r:embed="rId3"/>
          <a:stretch>
            <a:fillRect/>
          </a:stretch>
        </p:blipFill>
        <p:spPr>
          <a:xfrm>
            <a:off x="332885" y="1184513"/>
            <a:ext cx="7416360" cy="5298850"/>
          </a:xfrm>
          <a:prstGeom prst="rect">
            <a:avLst/>
          </a:prstGeom>
          <a:ln>
            <a:noFill/>
          </a:ln>
        </p:spPr>
      </p:pic>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6227987" cy="1015663"/>
          </a:xfrm>
          <a:prstGeom prst="rect">
            <a:avLst/>
          </a:prstGeom>
          <a:noFill/>
        </p:spPr>
        <p:txBody>
          <a:bodyPr wrap="none" rtlCol="0">
            <a:spAutoFit/>
          </a:bodyPr>
          <a:lstStyle/>
          <a:p>
            <a:r>
              <a:rPr lang="pt-BR" sz="6000" b="1" dirty="0" smtClean="0">
                <a:solidFill>
                  <a:schemeClr val="accent1">
                    <a:lumMod val="50000"/>
                  </a:schemeClr>
                </a:solidFill>
                <a:latin typeface="Tw Cen MT Condensed" panose="020B0606020104020203" pitchFamily="34" charset="0"/>
              </a:rPr>
              <a:t>Visceral </a:t>
            </a:r>
            <a:r>
              <a:rPr lang="pt-BR" sz="6000" b="1" dirty="0" err="1" smtClean="0">
                <a:solidFill>
                  <a:schemeClr val="accent1">
                    <a:lumMod val="50000"/>
                  </a:schemeClr>
                </a:solidFill>
                <a:latin typeface="Tw Cen MT Condensed" panose="020B0606020104020203" pitchFamily="34" charset="0"/>
              </a:rPr>
              <a:t>Leishmaniasis</a:t>
            </a:r>
            <a:endParaRPr lang="pt-BR" sz="6000" dirty="0" smtClean="0">
              <a:solidFill>
                <a:schemeClr val="accent1">
                  <a:lumMod val="50000"/>
                </a:schemeClr>
              </a:solidFill>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8016480" y="2172020"/>
            <a:ext cx="3467611" cy="3385542"/>
          </a:xfrm>
          <a:prstGeom prst="rect">
            <a:avLst/>
          </a:prstGeom>
        </p:spPr>
        <p:txBody>
          <a:bodyPr wrap="square">
            <a:spAutoFit/>
          </a:bodyPr>
          <a:lstStyle/>
          <a:p>
            <a:pPr algn="ctr"/>
            <a:r>
              <a:rPr lang="pt-BR" sz="5400" dirty="0" smtClean="0">
                <a:solidFill>
                  <a:schemeClr val="bg1"/>
                </a:solidFill>
                <a:latin typeface="Tw Cen MT Condensed" panose="020B0606020104020203" pitchFamily="34" charset="0"/>
              </a:rPr>
              <a:t>310 </a:t>
            </a:r>
            <a:r>
              <a:rPr lang="pt-BR" sz="5400" dirty="0" err="1" smtClean="0">
                <a:solidFill>
                  <a:schemeClr val="bg1"/>
                </a:solidFill>
                <a:latin typeface="Tw Cen MT Condensed" panose="020B0606020104020203" pitchFamily="34" charset="0"/>
              </a:rPr>
              <a:t>million</a:t>
            </a:r>
            <a:r>
              <a:rPr lang="pt-BR" sz="5400" dirty="0" smtClean="0">
                <a:solidFill>
                  <a:schemeClr val="bg1"/>
                </a:solidFill>
                <a:latin typeface="Tw Cen MT Condensed" panose="020B0606020104020203" pitchFamily="34" charset="0"/>
              </a:rPr>
              <a:t> </a:t>
            </a:r>
          </a:p>
          <a:p>
            <a:pPr algn="ctr"/>
            <a:r>
              <a:rPr lang="pt-BR" sz="2800" dirty="0" err="1" smtClean="0">
                <a:solidFill>
                  <a:schemeClr val="bg1"/>
                </a:solidFill>
                <a:latin typeface="Tw Cen MT Condensed" panose="020B0606020104020203" pitchFamily="34" charset="0"/>
              </a:rPr>
              <a:t>people</a:t>
            </a:r>
            <a:r>
              <a:rPr lang="pt-BR" sz="2800" dirty="0" smtClean="0">
                <a:solidFill>
                  <a:schemeClr val="bg1"/>
                </a:solidFill>
                <a:latin typeface="Tw Cen MT Condensed" panose="020B0606020104020203" pitchFamily="34" charset="0"/>
              </a:rPr>
              <a:t> </a:t>
            </a:r>
            <a:r>
              <a:rPr lang="pt-BR" sz="2800" dirty="0">
                <a:solidFill>
                  <a:schemeClr val="bg1"/>
                </a:solidFill>
                <a:latin typeface="Tw Cen MT Condensed" panose="020B0606020104020203" pitchFamily="34" charset="0"/>
              </a:rPr>
              <a:t>are </a:t>
            </a:r>
            <a:r>
              <a:rPr lang="pt-BR" sz="2800" dirty="0" err="1">
                <a:solidFill>
                  <a:schemeClr val="bg1"/>
                </a:solidFill>
                <a:latin typeface="Tw Cen MT Condensed" panose="020B0606020104020203" pitchFamily="34" charset="0"/>
              </a:rPr>
              <a:t>at</a:t>
            </a:r>
            <a:r>
              <a:rPr lang="pt-BR" sz="2800" dirty="0">
                <a:solidFill>
                  <a:schemeClr val="bg1"/>
                </a:solidFill>
                <a:latin typeface="Tw Cen MT Condensed" panose="020B0606020104020203" pitchFamily="34" charset="0"/>
              </a:rPr>
              <a:t> </a:t>
            </a:r>
            <a:endParaRPr lang="pt-BR" sz="2800" dirty="0" smtClean="0">
              <a:solidFill>
                <a:schemeClr val="bg1"/>
              </a:solidFill>
              <a:latin typeface="Tw Cen MT Condensed" panose="020B0606020104020203" pitchFamily="34" charset="0"/>
            </a:endParaRPr>
          </a:p>
          <a:p>
            <a:pPr algn="ctr"/>
            <a:r>
              <a:rPr lang="pt-BR" sz="3200" u="sng" dirty="0" err="1" smtClean="0">
                <a:solidFill>
                  <a:schemeClr val="bg1"/>
                </a:solidFill>
                <a:latin typeface="Tw Cen MT Condensed" panose="020B0606020104020203" pitchFamily="34" charset="0"/>
              </a:rPr>
              <a:t>risk</a:t>
            </a:r>
            <a:r>
              <a:rPr lang="pt-BR" sz="3200" u="sng" dirty="0" smtClean="0">
                <a:solidFill>
                  <a:schemeClr val="bg1"/>
                </a:solidFill>
                <a:latin typeface="Tw Cen MT Condensed" panose="020B0606020104020203" pitchFamily="34" charset="0"/>
              </a:rPr>
              <a:t> </a:t>
            </a:r>
            <a:r>
              <a:rPr lang="pt-BR" sz="3200" u="sng" dirty="0" err="1">
                <a:solidFill>
                  <a:schemeClr val="bg1"/>
                </a:solidFill>
                <a:latin typeface="Tw Cen MT Condensed" panose="020B0606020104020203" pitchFamily="34" charset="0"/>
              </a:rPr>
              <a:t>of</a:t>
            </a:r>
            <a:r>
              <a:rPr lang="pt-BR" sz="3200" u="sng" dirty="0">
                <a:solidFill>
                  <a:schemeClr val="bg1"/>
                </a:solidFill>
                <a:latin typeface="Tw Cen MT Condensed" panose="020B0606020104020203" pitchFamily="34" charset="0"/>
              </a:rPr>
              <a:t> </a:t>
            </a:r>
            <a:r>
              <a:rPr lang="pt-BR" sz="3200" u="sng" dirty="0" err="1">
                <a:solidFill>
                  <a:schemeClr val="bg1"/>
                </a:solidFill>
                <a:latin typeface="Tw Cen MT Condensed" panose="020B0606020104020203" pitchFamily="34" charset="0"/>
              </a:rPr>
              <a:t>infection</a:t>
            </a:r>
            <a:r>
              <a:rPr lang="pt-BR" sz="3200" u="sng" dirty="0">
                <a:solidFill>
                  <a:schemeClr val="bg1"/>
                </a:solidFill>
                <a:latin typeface="Tw Cen MT Condensed" panose="020B0606020104020203" pitchFamily="34" charset="0"/>
              </a:rPr>
              <a:t> </a:t>
            </a:r>
            <a:endParaRPr lang="pt-BR" sz="3200" u="sng" dirty="0" smtClean="0">
              <a:solidFill>
                <a:schemeClr val="bg1"/>
              </a:solidFill>
              <a:latin typeface="Tw Cen MT Condensed" panose="020B0606020104020203" pitchFamily="34" charset="0"/>
            </a:endParaRPr>
          </a:p>
          <a:p>
            <a:pPr algn="ctr"/>
            <a:r>
              <a:rPr lang="pt-BR" sz="2800" dirty="0" smtClean="0">
                <a:solidFill>
                  <a:schemeClr val="bg1"/>
                </a:solidFill>
                <a:latin typeface="Tw Cen MT Condensed" panose="020B0606020104020203" pitchFamily="34" charset="0"/>
              </a:rPr>
              <a:t>in </a:t>
            </a:r>
            <a:r>
              <a:rPr lang="pt-BR" sz="2800" dirty="0" err="1">
                <a:solidFill>
                  <a:schemeClr val="bg1"/>
                </a:solidFill>
                <a:latin typeface="Tw Cen MT Condensed" panose="020B0606020104020203" pitchFamily="34" charset="0"/>
              </a:rPr>
              <a:t>six</a:t>
            </a:r>
            <a:r>
              <a:rPr lang="pt-BR" sz="2800" dirty="0">
                <a:solidFill>
                  <a:schemeClr val="bg1"/>
                </a:solidFill>
                <a:latin typeface="Tw Cen MT Condensed" panose="020B0606020104020203" pitchFamily="34" charset="0"/>
              </a:rPr>
              <a:t> countries </a:t>
            </a:r>
            <a:r>
              <a:rPr lang="pt-BR" sz="2800" dirty="0" err="1">
                <a:solidFill>
                  <a:schemeClr val="bg1"/>
                </a:solidFill>
                <a:latin typeface="Tw Cen MT Condensed" panose="020B0606020104020203" pitchFamily="34" charset="0"/>
              </a:rPr>
              <a:t>that</a:t>
            </a:r>
            <a:r>
              <a:rPr lang="pt-BR" sz="2800" dirty="0">
                <a:solidFill>
                  <a:schemeClr val="bg1"/>
                </a:solidFill>
                <a:latin typeface="Tw Cen MT Condensed" panose="020B0606020104020203" pitchFamily="34" charset="0"/>
              </a:rPr>
              <a:t> </a:t>
            </a:r>
            <a:r>
              <a:rPr lang="pt-BR" sz="2800" dirty="0" err="1">
                <a:solidFill>
                  <a:schemeClr val="bg1"/>
                </a:solidFill>
                <a:latin typeface="Tw Cen MT Condensed" panose="020B0606020104020203" pitchFamily="34" charset="0"/>
              </a:rPr>
              <a:t>report</a:t>
            </a:r>
            <a:r>
              <a:rPr lang="pt-BR" sz="2800" dirty="0">
                <a:solidFill>
                  <a:schemeClr val="bg1"/>
                </a:solidFill>
                <a:latin typeface="Tw Cen MT Condensed" panose="020B0606020104020203" pitchFamily="34" charset="0"/>
              </a:rPr>
              <a:t> </a:t>
            </a:r>
            <a:r>
              <a:rPr lang="pt-BR" sz="2800" u="sng" dirty="0" smtClean="0">
                <a:solidFill>
                  <a:schemeClr val="bg1"/>
                </a:solidFill>
                <a:latin typeface="Tw Cen MT Condensed" panose="020B0606020104020203" pitchFamily="34" charset="0"/>
              </a:rPr>
              <a:t>over </a:t>
            </a:r>
            <a:r>
              <a:rPr lang="pt-BR" sz="2800" u="sng" dirty="0">
                <a:solidFill>
                  <a:schemeClr val="bg1"/>
                </a:solidFill>
                <a:latin typeface="Tw Cen MT Condensed" panose="020B0606020104020203" pitchFamily="34" charset="0"/>
              </a:rPr>
              <a:t>90%</a:t>
            </a:r>
            <a:r>
              <a:rPr lang="pt-BR" sz="2800" dirty="0">
                <a:solidFill>
                  <a:schemeClr val="bg1"/>
                </a:solidFill>
                <a:latin typeface="Tw Cen MT Condensed" panose="020B0606020104020203" pitchFamily="34" charset="0"/>
              </a:rPr>
              <a:t> </a:t>
            </a:r>
            <a:r>
              <a:rPr lang="pt-BR" sz="2800" dirty="0" err="1" smtClean="0">
                <a:solidFill>
                  <a:schemeClr val="bg1"/>
                </a:solidFill>
                <a:latin typeface="Tw Cen MT Condensed" panose="020B0606020104020203" pitchFamily="34" charset="0"/>
              </a:rPr>
              <a:t>of</a:t>
            </a:r>
            <a:r>
              <a:rPr lang="pt-BR" sz="2800" dirty="0" smtClean="0">
                <a:solidFill>
                  <a:schemeClr val="bg1"/>
                </a:solidFill>
                <a:latin typeface="Tw Cen MT Condensed" panose="020B0606020104020203" pitchFamily="34" charset="0"/>
              </a:rPr>
              <a:t> </a:t>
            </a:r>
            <a:r>
              <a:rPr lang="pt-BR" sz="2800" dirty="0">
                <a:solidFill>
                  <a:schemeClr val="bg1"/>
                </a:solidFill>
                <a:latin typeface="Tw Cen MT Condensed" panose="020B0606020104020203" pitchFamily="34" charset="0"/>
              </a:rPr>
              <a:t>VL cases </a:t>
            </a:r>
            <a:endParaRPr lang="pt-BR" sz="2800" dirty="0" smtClean="0">
              <a:solidFill>
                <a:schemeClr val="bg1"/>
              </a:solidFill>
              <a:latin typeface="Tw Cen MT Condensed" panose="020B0606020104020203" pitchFamily="34" charset="0"/>
            </a:endParaRPr>
          </a:p>
          <a:p>
            <a:pPr algn="ctr"/>
            <a:r>
              <a:rPr lang="pt-BR" sz="4400" dirty="0" err="1" smtClean="0">
                <a:solidFill>
                  <a:schemeClr val="bg1"/>
                </a:solidFill>
                <a:latin typeface="Tw Cen MT Condensed" panose="020B0606020104020203" pitchFamily="34" charset="0"/>
              </a:rPr>
              <a:t>worldwide</a:t>
            </a:r>
            <a:endParaRPr lang="pt-BR" sz="4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0114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p:cNvSpPr/>
          <p:nvPr/>
        </p:nvSpPr>
        <p:spPr>
          <a:xfrm>
            <a:off x="65650" y="63304"/>
            <a:ext cx="12060701" cy="6724358"/>
          </a:xfrm>
          <a:prstGeom prst="rect">
            <a:avLst/>
          </a:prstGeom>
          <a:noFill/>
          <a:ln w="152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1589648" y="21892"/>
            <a:ext cx="1322363" cy="386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0"/>
            <a:ext cx="1589649" cy="7315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extShape 1"/>
          <p:cNvSpPr txBox="1"/>
          <p:nvPr/>
        </p:nvSpPr>
        <p:spPr>
          <a:xfrm>
            <a:off x="22027" y="-29024"/>
            <a:ext cx="3531200" cy="876190"/>
          </a:xfrm>
          <a:prstGeom prst="rect">
            <a:avLst/>
          </a:prstGeom>
        </p:spPr>
        <p:txBody>
          <a:bodyPr anchor="ctr"/>
          <a:lstStyle/>
          <a:p>
            <a:pPr algn="just">
              <a:lnSpc>
                <a:spcPct val="100000"/>
              </a:lnSpc>
            </a:pPr>
            <a:r>
              <a:rPr lang="pt-BR" sz="1400" b="1" dirty="0">
                <a:solidFill>
                  <a:srgbClr val="000000"/>
                </a:solidFill>
                <a:latin typeface="Century Gothic" panose="020B0502020202020204" pitchFamily="34" charset="0"/>
              </a:rPr>
              <a:t>4</a:t>
            </a:r>
            <a:r>
              <a:rPr lang="pt-BR" sz="1400" b="1" baseline="30000" dirty="0">
                <a:solidFill>
                  <a:srgbClr val="000000"/>
                </a:solidFill>
                <a:latin typeface="Century Gothic" panose="020B0502020202020204" pitchFamily="34" charset="0"/>
              </a:rPr>
              <a:t>th</a:t>
            </a:r>
            <a:r>
              <a:rPr lang="pt-BR" sz="1400" b="1" dirty="0">
                <a:solidFill>
                  <a:srgbClr val="000000"/>
                </a:solidFill>
                <a:latin typeface="Century Gothic" panose="020B0502020202020204" pitchFamily="34" charset="0"/>
              </a:rPr>
              <a:t> </a:t>
            </a:r>
            <a:r>
              <a:rPr lang="pt-BR" sz="1400" dirty="0">
                <a:solidFill>
                  <a:srgbClr val="000000"/>
                </a:solidFill>
                <a:latin typeface="Century Gothic" panose="020B0502020202020204" pitchFamily="34" charset="0"/>
              </a:rPr>
              <a:t>Global Summit on </a:t>
            </a:r>
            <a:r>
              <a:rPr lang="pt-BR" sz="1400" dirty="0" err="1">
                <a:solidFill>
                  <a:srgbClr val="000000"/>
                </a:solidFill>
                <a:latin typeface="Century Gothic" panose="020B0502020202020204" pitchFamily="34" charset="0"/>
              </a:rPr>
              <a:t>Toxicology</a:t>
            </a:r>
            <a:r>
              <a:rPr lang="pt-BR" sz="1200" dirty="0">
                <a:solidFill>
                  <a:srgbClr val="000000"/>
                </a:solidFill>
                <a:latin typeface="Century Gothic" panose="020B0502020202020204" pitchFamily="34" charset="0"/>
              </a:rPr>
              <a:t>
August 24-26, 2015 </a:t>
            </a:r>
            <a:endParaRPr lang="pt-BR" sz="1200" dirty="0" smtClean="0">
              <a:solidFill>
                <a:srgbClr val="000000"/>
              </a:solidFill>
              <a:latin typeface="Century Gothic" panose="020B0502020202020204" pitchFamily="34" charset="0"/>
            </a:endParaRPr>
          </a:p>
          <a:p>
            <a:pPr algn="just">
              <a:lnSpc>
                <a:spcPct val="100000"/>
              </a:lnSpc>
            </a:pPr>
            <a:r>
              <a:rPr lang="pt-BR" sz="1200" dirty="0" smtClean="0">
                <a:solidFill>
                  <a:srgbClr val="000000"/>
                </a:solidFill>
                <a:latin typeface="Century Gothic" panose="020B0502020202020204" pitchFamily="34" charset="0"/>
              </a:rPr>
              <a:t>Philadelphia</a:t>
            </a:r>
            <a:r>
              <a:rPr lang="pt-BR" sz="1200" dirty="0">
                <a:solidFill>
                  <a:srgbClr val="000000"/>
                </a:solidFill>
                <a:latin typeface="Century Gothic" panose="020B0502020202020204" pitchFamily="34" charset="0"/>
              </a:rPr>
              <a:t>, USA </a:t>
            </a:r>
            <a:endParaRPr dirty="0">
              <a:latin typeface="Century Gothic" panose="020B0502020202020204" pitchFamily="34" charset="0"/>
            </a:endParaRPr>
          </a:p>
        </p:txBody>
      </p:sp>
      <p:sp>
        <p:nvSpPr>
          <p:cNvPr id="11" name="CaixaDeTexto 10"/>
          <p:cNvSpPr txBox="1"/>
          <p:nvPr/>
        </p:nvSpPr>
        <p:spPr>
          <a:xfrm>
            <a:off x="3193139" y="76522"/>
            <a:ext cx="6917278" cy="1015663"/>
          </a:xfrm>
          <a:prstGeom prst="rect">
            <a:avLst/>
          </a:prstGeom>
          <a:noFill/>
        </p:spPr>
        <p:txBody>
          <a:bodyPr wrap="none" rtlCol="0">
            <a:spAutoFit/>
          </a:bodyPr>
          <a:lstStyle/>
          <a:p>
            <a:r>
              <a:rPr lang="pt-BR" sz="6000" b="1" dirty="0" err="1" smtClean="0">
                <a:solidFill>
                  <a:schemeClr val="accent1">
                    <a:lumMod val="50000"/>
                  </a:schemeClr>
                </a:solidFill>
                <a:latin typeface="Tw Cen MT Condensed" panose="020B0606020104020203" pitchFamily="34" charset="0"/>
              </a:rPr>
              <a:t>Cutaneous</a:t>
            </a:r>
            <a:r>
              <a:rPr lang="pt-BR" sz="6000" b="1" dirty="0" smtClean="0">
                <a:solidFill>
                  <a:schemeClr val="accent1">
                    <a:lumMod val="50000"/>
                  </a:schemeClr>
                </a:solidFill>
                <a:latin typeface="Tw Cen MT Condensed" panose="020B0606020104020203" pitchFamily="34" charset="0"/>
              </a:rPr>
              <a:t> </a:t>
            </a:r>
            <a:r>
              <a:rPr lang="pt-BR" sz="6000" b="1" dirty="0" err="1" smtClean="0">
                <a:solidFill>
                  <a:schemeClr val="accent1">
                    <a:lumMod val="50000"/>
                  </a:schemeClr>
                </a:solidFill>
                <a:latin typeface="Tw Cen MT Condensed" panose="020B0606020104020203" pitchFamily="34" charset="0"/>
              </a:rPr>
              <a:t>Leishmaniasis</a:t>
            </a:r>
            <a:endParaRPr lang="pt-BR" sz="6000" dirty="0" smtClean="0">
              <a:solidFill>
                <a:schemeClr val="accent1">
                  <a:lumMod val="50000"/>
                </a:schemeClr>
              </a:solidFill>
              <a:latin typeface="Tw Cen MT Condensed" panose="020B0606020104020203" pitchFamily="34" charset="0"/>
            </a:endParaRPr>
          </a:p>
        </p:txBody>
      </p:sp>
      <p:cxnSp>
        <p:nvCxnSpPr>
          <p:cNvPr id="16" name="Conector reto 15"/>
          <p:cNvCxnSpPr/>
          <p:nvPr/>
        </p:nvCxnSpPr>
        <p:spPr>
          <a:xfrm>
            <a:off x="3161344" y="981320"/>
            <a:ext cx="9175802" cy="2378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2"/>
          <p:cNvPicPr/>
          <p:nvPr/>
        </p:nvPicPr>
        <p:blipFill>
          <a:blip r:embed="rId3"/>
          <a:stretch>
            <a:fillRect/>
          </a:stretch>
        </p:blipFill>
        <p:spPr>
          <a:xfrm>
            <a:off x="2048106" y="1046512"/>
            <a:ext cx="8095789" cy="5649523"/>
          </a:xfrm>
          <a:prstGeom prst="rect">
            <a:avLst/>
          </a:prstGeom>
          <a:ln>
            <a:noFill/>
          </a:ln>
        </p:spPr>
      </p:pic>
    </p:spTree>
    <p:extLst>
      <p:ext uri="{BB962C8B-B14F-4D97-AF65-F5344CB8AC3E}">
        <p14:creationId xmlns:p14="http://schemas.microsoft.com/office/powerpoint/2010/main" val="137178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2460</TotalTime>
  <Words>2600</Words>
  <Application>Microsoft Office PowerPoint</Application>
  <PresentationFormat>Widescreen</PresentationFormat>
  <Paragraphs>337</Paragraphs>
  <Slides>29</Slides>
  <Notes>29</Notes>
  <HiddenSlides>0</HiddenSlides>
  <MMClips>0</MMClips>
  <ScaleCrop>false</ScaleCrop>
  <HeadingPairs>
    <vt:vector size="6" baseType="variant">
      <vt:variant>
        <vt:lpstr>Fontes usadas</vt:lpstr>
      </vt:variant>
      <vt:variant>
        <vt:i4>15</vt:i4>
      </vt:variant>
      <vt:variant>
        <vt:lpstr>Tema</vt:lpstr>
      </vt:variant>
      <vt:variant>
        <vt:i4>1</vt:i4>
      </vt:variant>
      <vt:variant>
        <vt:lpstr>Títulos de slides</vt:lpstr>
      </vt:variant>
      <vt:variant>
        <vt:i4>29</vt:i4>
      </vt:variant>
    </vt:vector>
  </HeadingPairs>
  <TitlesOfParts>
    <vt:vector size="45" baseType="lpstr">
      <vt:lpstr>Arial Unicode MS</vt:lpstr>
      <vt:lpstr>Batang</vt:lpstr>
      <vt:lpstr>Adobe Gurmukhi</vt:lpstr>
      <vt:lpstr>Adobe Myungjo Std M</vt:lpstr>
      <vt:lpstr>Aharoni</vt:lpstr>
      <vt:lpstr>Arial</vt:lpstr>
      <vt:lpstr>Britannic Bold</vt:lpstr>
      <vt:lpstr>Calibri</vt:lpstr>
      <vt:lpstr>Calibri Light</vt:lpstr>
      <vt:lpstr>Century Gothic</vt:lpstr>
      <vt:lpstr>Rockwell Condensed</vt:lpstr>
      <vt:lpstr>Tekton Pro</vt:lpstr>
      <vt:lpstr>Times New Roman</vt:lpstr>
      <vt:lpstr>Tw Cen MT</vt:lpstr>
      <vt:lpstr>Tw Cen MT Condensed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Genistein, a potent antioxidant, reduces DNA damage caused by Glucantime®</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Anderson Morais</dc:creator>
  <cp:lastModifiedBy>Silma</cp:lastModifiedBy>
  <cp:revision>157</cp:revision>
  <dcterms:created xsi:type="dcterms:W3CDTF">2015-07-30T22:11:23Z</dcterms:created>
  <dcterms:modified xsi:type="dcterms:W3CDTF">2015-08-22T14:27:21Z</dcterms:modified>
</cp:coreProperties>
</file>