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</c:v>
                </c:pt>
                <c:pt idx="1">
                  <c:v>34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1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PSEUDOCYST</c:v>
                </c:pt>
                <c:pt idx="1">
                  <c:v>CCP</c:v>
                </c:pt>
                <c:pt idx="2">
                  <c:v>PD LEAK</c:v>
                </c:pt>
                <c:pt idx="3">
                  <c:v>DIVISUM</c:v>
                </c:pt>
                <c:pt idx="4">
                  <c:v>TRAUMATIC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32</c:v>
                </c:pt>
                <c:pt idx="2">
                  <c:v>12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</c:ser>
        <c:overlap val="100"/>
        <c:axId val="64594688"/>
        <c:axId val="64596224"/>
      </c:barChart>
      <c:catAx>
        <c:axId val="64594688"/>
        <c:scaling>
          <c:orientation val="minMax"/>
        </c:scaling>
        <c:axPos val="b"/>
        <c:tickLblPos val="nextTo"/>
        <c:crossAx val="64596224"/>
        <c:crosses val="autoZero"/>
        <c:auto val="1"/>
        <c:lblAlgn val="ctr"/>
        <c:lblOffset val="100"/>
      </c:catAx>
      <c:valAx>
        <c:axId val="64596224"/>
        <c:scaling>
          <c:orientation val="minMax"/>
        </c:scaling>
        <c:axPos val="l"/>
        <c:majorGridlines/>
        <c:numFmt formatCode="General" sourceLinked="1"/>
        <c:tickLblPos val="nextTo"/>
        <c:crossAx val="64594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pseudocyst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15</c:v>
                </c:pt>
              </c:numCache>
            </c:numRef>
          </c:val>
        </c:ser>
        <c:shape val="box"/>
        <c:axId val="73548160"/>
        <c:axId val="73549696"/>
        <c:axId val="73551872"/>
      </c:bar3DChart>
      <c:catAx>
        <c:axId val="73548160"/>
        <c:scaling>
          <c:orientation val="minMax"/>
        </c:scaling>
        <c:axPos val="b"/>
        <c:tickLblPos val="nextTo"/>
        <c:crossAx val="73549696"/>
        <c:crosses val="autoZero"/>
        <c:auto val="1"/>
        <c:lblAlgn val="ctr"/>
        <c:lblOffset val="100"/>
      </c:catAx>
      <c:valAx>
        <c:axId val="73549696"/>
        <c:scaling>
          <c:orientation val="minMax"/>
        </c:scaling>
        <c:axPos val="l"/>
        <c:majorGridlines/>
        <c:numFmt formatCode="General" sourceLinked="1"/>
        <c:tickLblPos val="nextTo"/>
        <c:crossAx val="73548160"/>
        <c:crosses val="autoZero"/>
        <c:crossBetween val="between"/>
      </c:valAx>
      <c:serAx>
        <c:axId val="73551872"/>
        <c:scaling>
          <c:orientation val="minMax"/>
        </c:scaling>
        <c:axPos val="b"/>
        <c:tickLblPos val="nextTo"/>
        <c:crossAx val="7354969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CCP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23</c:v>
                </c:pt>
              </c:numCache>
            </c:numRef>
          </c:val>
        </c:ser>
        <c:shape val="box"/>
        <c:axId val="73618560"/>
        <c:axId val="73620096"/>
        <c:axId val="73554112"/>
      </c:bar3DChart>
      <c:catAx>
        <c:axId val="73618560"/>
        <c:scaling>
          <c:orientation val="minMax"/>
        </c:scaling>
        <c:axPos val="b"/>
        <c:tickLblPos val="nextTo"/>
        <c:crossAx val="73620096"/>
        <c:crosses val="autoZero"/>
        <c:auto val="1"/>
        <c:lblAlgn val="ctr"/>
        <c:lblOffset val="100"/>
      </c:catAx>
      <c:valAx>
        <c:axId val="73620096"/>
        <c:scaling>
          <c:orientation val="minMax"/>
        </c:scaling>
        <c:axPos val="l"/>
        <c:majorGridlines/>
        <c:numFmt formatCode="General" sourceLinked="1"/>
        <c:tickLblPos val="nextTo"/>
        <c:crossAx val="73618560"/>
        <c:crosses val="autoZero"/>
        <c:crossBetween val="between"/>
      </c:valAx>
      <c:serAx>
        <c:axId val="73554112"/>
        <c:scaling>
          <c:orientation val="minMax"/>
        </c:scaling>
        <c:axPos val="b"/>
        <c:tickLblPos val="nextTo"/>
        <c:crossAx val="7362009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PD FISTULA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val>
        </c:ser>
        <c:shape val="box"/>
        <c:axId val="74712192"/>
        <c:axId val="74713728"/>
        <c:axId val="73555456"/>
      </c:bar3DChart>
      <c:catAx>
        <c:axId val="74712192"/>
        <c:scaling>
          <c:orientation val="minMax"/>
        </c:scaling>
        <c:axPos val="b"/>
        <c:tickLblPos val="nextTo"/>
        <c:crossAx val="74713728"/>
        <c:crosses val="autoZero"/>
        <c:auto val="1"/>
        <c:lblAlgn val="ctr"/>
        <c:lblOffset val="100"/>
      </c:catAx>
      <c:valAx>
        <c:axId val="74713728"/>
        <c:scaling>
          <c:orientation val="minMax"/>
        </c:scaling>
        <c:axPos val="l"/>
        <c:majorGridlines/>
        <c:numFmt formatCode="General" sourceLinked="1"/>
        <c:tickLblPos val="nextTo"/>
        <c:crossAx val="74712192"/>
        <c:crosses val="autoZero"/>
        <c:crossBetween val="between"/>
      </c:valAx>
      <c:serAx>
        <c:axId val="73555456"/>
        <c:scaling>
          <c:orientation val="minMax"/>
        </c:scaling>
        <c:axPos val="b"/>
        <c:tickLblPos val="nextTo"/>
        <c:crossAx val="7471372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DIVISUM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1</c:v>
                </c:pt>
              </c:numCache>
            </c:numRef>
          </c:val>
        </c:ser>
        <c:shape val="box"/>
        <c:axId val="74797824"/>
        <c:axId val="74799360"/>
        <c:axId val="74716032"/>
      </c:bar3DChart>
      <c:catAx>
        <c:axId val="74797824"/>
        <c:scaling>
          <c:orientation val="minMax"/>
        </c:scaling>
        <c:axPos val="b"/>
        <c:tickLblPos val="nextTo"/>
        <c:crossAx val="74799360"/>
        <c:crosses val="autoZero"/>
        <c:auto val="1"/>
        <c:lblAlgn val="ctr"/>
        <c:lblOffset val="100"/>
      </c:catAx>
      <c:valAx>
        <c:axId val="74799360"/>
        <c:scaling>
          <c:orientation val="minMax"/>
        </c:scaling>
        <c:axPos val="l"/>
        <c:majorGridlines/>
        <c:numFmt formatCode="General" sourceLinked="1"/>
        <c:tickLblPos val="nextTo"/>
        <c:crossAx val="74797824"/>
        <c:crosses val="autoZero"/>
        <c:crossBetween val="between"/>
      </c:valAx>
      <c:serAx>
        <c:axId val="74716032"/>
        <c:scaling>
          <c:orientation val="minMax"/>
        </c:scaling>
        <c:axPos val="b"/>
        <c:tickLblPos val="nextTo"/>
        <c:crossAx val="7479936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TRUMATIC PANCREATITIS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</c:ser>
        <c:shape val="box"/>
        <c:axId val="74893184"/>
        <c:axId val="74894720"/>
        <c:axId val="74875328"/>
      </c:bar3DChart>
      <c:catAx>
        <c:axId val="74893184"/>
        <c:scaling>
          <c:orientation val="minMax"/>
        </c:scaling>
        <c:axPos val="b"/>
        <c:tickLblPos val="nextTo"/>
        <c:crossAx val="74894720"/>
        <c:crosses val="autoZero"/>
        <c:auto val="1"/>
        <c:lblAlgn val="ctr"/>
        <c:lblOffset val="100"/>
      </c:catAx>
      <c:valAx>
        <c:axId val="74894720"/>
        <c:scaling>
          <c:orientation val="minMax"/>
        </c:scaling>
        <c:axPos val="l"/>
        <c:majorGridlines/>
        <c:numFmt formatCode="General" sourceLinked="1"/>
        <c:tickLblPos val="nextTo"/>
        <c:crossAx val="74893184"/>
        <c:crosses val="autoZero"/>
        <c:crossBetween val="between"/>
      </c:valAx>
      <c:serAx>
        <c:axId val="74875328"/>
        <c:scaling>
          <c:orientation val="minMax"/>
        </c:scaling>
        <c:axPos val="b"/>
        <c:tickLblPos val="nextTo"/>
        <c:crossAx val="7489472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SUCCESS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PSEUDOCYST</c:v>
                </c:pt>
                <c:pt idx="1">
                  <c:v>CCP</c:v>
                </c:pt>
                <c:pt idx="2">
                  <c:v>PD FISTULA</c:v>
                </c:pt>
                <c:pt idx="3">
                  <c:v>DIVISUM</c:v>
                </c:pt>
                <c:pt idx="4">
                  <c:v>TRAUMATIC PANCREATITIS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4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FAILURE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PSEUDOCYST</c:v>
                </c:pt>
                <c:pt idx="1">
                  <c:v>CCP</c:v>
                </c:pt>
                <c:pt idx="2">
                  <c:v>PD FISTULA</c:v>
                </c:pt>
                <c:pt idx="3">
                  <c:v>DIVISUM</c:v>
                </c:pt>
                <c:pt idx="4">
                  <c:v>TRAUMATIC PANCREATITIS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23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axId val="74925568"/>
        <c:axId val="74927104"/>
      </c:barChart>
      <c:catAx>
        <c:axId val="74925568"/>
        <c:scaling>
          <c:orientation val="minMax"/>
        </c:scaling>
        <c:axPos val="b"/>
        <c:tickLblPos val="nextTo"/>
        <c:crossAx val="74927104"/>
        <c:crosses val="autoZero"/>
        <c:auto val="1"/>
        <c:lblAlgn val="ctr"/>
        <c:lblOffset val="100"/>
      </c:catAx>
      <c:valAx>
        <c:axId val="74927104"/>
        <c:scaling>
          <c:orientation val="minMax"/>
        </c:scaling>
        <c:axPos val="l"/>
        <c:majorGridlines/>
        <c:numFmt formatCode="General" sourceLinked="1"/>
        <c:tickLblPos val="nextTo"/>
        <c:crossAx val="749255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C51555-F291-479F-93A2-5912F791978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AA0650-7AA2-4051-868C-A8B4BFC64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Dr.Sibithooran</a:t>
            </a:r>
            <a:r>
              <a:rPr lang="en-US" dirty="0" smtClean="0"/>
              <a:t> K, </a:t>
            </a:r>
            <a:r>
              <a:rPr lang="en-US" dirty="0" err="1" smtClean="0"/>
              <a:t>Dr.Ratnakar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, </a:t>
            </a:r>
            <a:r>
              <a:rPr lang="en-US" dirty="0" err="1" smtClean="0"/>
              <a:t>Dr.Kani</a:t>
            </a:r>
            <a:r>
              <a:rPr lang="en-US" dirty="0" smtClean="0"/>
              <a:t> sheikh </a:t>
            </a:r>
            <a:r>
              <a:rPr lang="en-US" dirty="0" err="1" smtClean="0"/>
              <a:t>mohammed</a:t>
            </a:r>
            <a:r>
              <a:rPr lang="en-US" dirty="0" smtClean="0"/>
              <a:t>, </a:t>
            </a:r>
            <a:r>
              <a:rPr lang="en-US" dirty="0" err="1" smtClean="0"/>
              <a:t>Dr.AR.Venkateshwaran</a:t>
            </a:r>
            <a:r>
              <a:rPr lang="en-US" dirty="0" smtClean="0"/>
              <a:t>, </a:t>
            </a:r>
            <a:r>
              <a:rPr lang="en-US" dirty="0" err="1" smtClean="0"/>
              <a:t>Dr.K.Premkumar</a:t>
            </a:r>
            <a:r>
              <a:rPr lang="en-US" dirty="0" smtClean="0"/>
              <a:t>. </a:t>
            </a:r>
            <a:r>
              <a:rPr lang="en-US" dirty="0" err="1" smtClean="0"/>
              <a:t>Dr.Thinakarmani</a:t>
            </a:r>
            <a:r>
              <a:rPr lang="en-US" dirty="0" smtClean="0"/>
              <a:t>, </a:t>
            </a:r>
            <a:r>
              <a:rPr lang="en-US" dirty="0" err="1" smtClean="0"/>
              <a:t>Dr.Mohammed</a:t>
            </a:r>
            <a:r>
              <a:rPr lang="en-US" dirty="0" smtClean="0"/>
              <a:t> </a:t>
            </a:r>
            <a:r>
              <a:rPr lang="en-US" dirty="0" err="1" smtClean="0"/>
              <a:t>noufal</a:t>
            </a:r>
            <a:r>
              <a:rPr lang="en-US" dirty="0" smtClean="0"/>
              <a:t>, </a:t>
            </a:r>
            <a:r>
              <a:rPr lang="en-US" dirty="0" err="1" smtClean="0"/>
              <a:t>Dr.Radhakrishnan</a:t>
            </a:r>
            <a:r>
              <a:rPr lang="en-US" dirty="0" smtClean="0"/>
              <a:t>, </a:t>
            </a:r>
            <a:r>
              <a:rPr lang="en-US" dirty="0" err="1" smtClean="0"/>
              <a:t>Dr.Pugazhendi</a:t>
            </a:r>
            <a:r>
              <a:rPr lang="en-US" dirty="0" smtClean="0"/>
              <a:t> T. (Madras medical college, Chennai)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ERCP </a:t>
            </a:r>
            <a:r>
              <a:rPr lang="en-US" dirty="0"/>
              <a:t>FOR </a:t>
            </a:r>
            <a:r>
              <a:rPr lang="en-US" dirty="0" smtClean="0"/>
              <a:t>PANCREATIC DISEASES  - </a:t>
            </a:r>
            <a:br>
              <a:rPr lang="en-US" dirty="0" smtClean="0"/>
            </a:br>
            <a:r>
              <a:rPr lang="en-US" dirty="0" smtClean="0"/>
              <a:t>EXPERIENCE </a:t>
            </a:r>
            <a:r>
              <a:rPr lang="en-US" dirty="0"/>
              <a:t>IN OUR TERTIARY CENTRE 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56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SYMPTOMATIC PANCREATIC PSEUDOCYST </a:t>
            </a:r>
          </a:p>
          <a:p>
            <a:endParaRPr lang="en-US" dirty="0" smtClean="0"/>
          </a:p>
          <a:p>
            <a:r>
              <a:rPr lang="en-US" dirty="0" smtClean="0"/>
              <a:t>21 patients underwent ERCP for </a:t>
            </a:r>
            <a:r>
              <a:rPr lang="en-US" dirty="0" err="1" smtClean="0"/>
              <a:t>pseudocyst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In 6 (29%)patients nothing more than </a:t>
            </a:r>
            <a:r>
              <a:rPr lang="en-US" dirty="0" err="1" smtClean="0"/>
              <a:t>transpapillary</a:t>
            </a:r>
            <a:r>
              <a:rPr lang="en-US" dirty="0" smtClean="0"/>
              <a:t> PD </a:t>
            </a:r>
            <a:r>
              <a:rPr lang="en-US" dirty="0" err="1" smtClean="0"/>
              <a:t>stenting</a:t>
            </a:r>
            <a:r>
              <a:rPr lang="en-US" dirty="0" smtClean="0"/>
              <a:t> was required . Where as in the other 15(71%) the </a:t>
            </a:r>
            <a:r>
              <a:rPr lang="en-US" dirty="0" err="1" smtClean="0"/>
              <a:t>stenting</a:t>
            </a:r>
            <a:r>
              <a:rPr lang="en-US" dirty="0" smtClean="0"/>
              <a:t> was not possible technically or patient required other forms of therapy in the form of </a:t>
            </a:r>
            <a:r>
              <a:rPr lang="en-US" dirty="0" err="1" smtClean="0"/>
              <a:t>percutaneous</a:t>
            </a:r>
            <a:r>
              <a:rPr lang="en-US" dirty="0" smtClean="0"/>
              <a:t> or endoscopic </a:t>
            </a:r>
            <a:r>
              <a:rPr lang="en-US" dirty="0" err="1" smtClean="0"/>
              <a:t>transmural</a:t>
            </a:r>
            <a:r>
              <a:rPr lang="en-US" dirty="0" smtClean="0"/>
              <a:t> drainage or surgery.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success of the procedure largely depended on the communication of the pancreatic duct with the cyst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Pseudocyst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CHRONIC PANCREATITIS 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32 patients PD </a:t>
            </a:r>
            <a:r>
              <a:rPr lang="en-US" dirty="0" err="1" smtClean="0"/>
              <a:t>stenting</a:t>
            </a:r>
            <a:r>
              <a:rPr lang="en-US" dirty="0" smtClean="0"/>
              <a:t> was attempted for chronic </a:t>
            </a:r>
            <a:r>
              <a:rPr lang="en-US" dirty="0" err="1" smtClean="0"/>
              <a:t>calcific</a:t>
            </a:r>
            <a:r>
              <a:rPr lang="en-US" dirty="0" smtClean="0"/>
              <a:t> pancreatitis with persistent symptoms and had significant strictures and / or calculi on imaging.</a:t>
            </a:r>
          </a:p>
          <a:p>
            <a:endParaRPr lang="en-US" dirty="0" smtClean="0"/>
          </a:p>
          <a:p>
            <a:r>
              <a:rPr lang="en-US" dirty="0" smtClean="0"/>
              <a:t>9 patients did not require anything more than trans papillary PD </a:t>
            </a:r>
            <a:r>
              <a:rPr lang="en-US" dirty="0" err="1" smtClean="0"/>
              <a:t>stenting</a:t>
            </a:r>
            <a:r>
              <a:rPr lang="en-US" smtClean="0"/>
              <a:t> (28</a:t>
            </a:r>
            <a:r>
              <a:rPr lang="en-US" dirty="0" smtClean="0"/>
              <a:t>%) .</a:t>
            </a:r>
          </a:p>
          <a:p>
            <a:endParaRPr lang="en-US" dirty="0" smtClean="0"/>
          </a:p>
          <a:p>
            <a:r>
              <a:rPr lang="en-US" dirty="0" smtClean="0"/>
              <a:t> Rest of the 23 patients (72%) who had persistent symptoms following the procedure were suggested surgical management.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PANCREATITIS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FISTULA WITH ASCITES OR PLEURAL EFFUSION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12 patients underwent PD </a:t>
            </a:r>
            <a:r>
              <a:rPr lang="en-US" dirty="0" err="1" smtClean="0"/>
              <a:t>stenting</a:t>
            </a:r>
            <a:r>
              <a:rPr lang="en-US" dirty="0" smtClean="0"/>
              <a:t> for this problem.</a:t>
            </a:r>
          </a:p>
          <a:p>
            <a:endParaRPr lang="en-US" dirty="0" smtClean="0"/>
          </a:p>
          <a:p>
            <a:r>
              <a:rPr lang="en-US" dirty="0" smtClean="0"/>
              <a:t> 4(33%) of them responded very well. </a:t>
            </a:r>
          </a:p>
          <a:p>
            <a:endParaRPr lang="en-US" dirty="0" smtClean="0"/>
          </a:p>
          <a:p>
            <a:r>
              <a:rPr lang="en-US" dirty="0" smtClean="0"/>
              <a:t>Other 8 did not(66%)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FISTULA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RECURRENT ACUTE PANCREATITIS OR CHRONIC PANCREATITIS DUE TO PANCREAS DIVISUM :</a:t>
            </a:r>
          </a:p>
          <a:p>
            <a:endParaRPr lang="en-US" dirty="0" smtClean="0"/>
          </a:p>
          <a:p>
            <a:r>
              <a:rPr lang="en-US" dirty="0" smtClean="0"/>
              <a:t>11 patients were treated for pancreatic </a:t>
            </a:r>
            <a:r>
              <a:rPr lang="en-US" dirty="0" err="1" smtClean="0"/>
              <a:t>divisum</a:t>
            </a:r>
            <a:r>
              <a:rPr lang="en-US" dirty="0" smtClean="0"/>
              <a:t> with papillary </a:t>
            </a:r>
            <a:r>
              <a:rPr lang="en-US" dirty="0" err="1" smtClean="0"/>
              <a:t>sphincterotomy</a:t>
            </a:r>
            <a:r>
              <a:rPr lang="en-US" dirty="0" smtClean="0"/>
              <a:t> and PD </a:t>
            </a:r>
            <a:r>
              <a:rPr lang="en-US" dirty="0" err="1" smtClean="0"/>
              <a:t>stenting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10 (91%) patients did not require anything more.</a:t>
            </a:r>
          </a:p>
          <a:p>
            <a:endParaRPr lang="en-US" dirty="0" smtClean="0"/>
          </a:p>
          <a:p>
            <a:r>
              <a:rPr lang="en-US" dirty="0" smtClean="0"/>
              <a:t> This was statistically significant with a P value of 0.005.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DIVISUM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TRAUMATIC PANCREATITS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 patients with partial PD injury after a blunt abdominal trauma who developed acute pancreatitis were taken up for PD </a:t>
            </a:r>
            <a:r>
              <a:rPr lang="en-US" dirty="0" err="1" smtClean="0"/>
              <a:t>stenting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Was successfully accomplished in 6 (85%).</a:t>
            </a:r>
          </a:p>
          <a:p>
            <a:endParaRPr lang="en-US" dirty="0" smtClean="0"/>
          </a:p>
          <a:p>
            <a:r>
              <a:rPr lang="en-US" dirty="0" smtClean="0"/>
              <a:t>This was statistically significant with a P value of  0.01.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PANCREATITIS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ERCP was originally developed almost half a century ago as a diagnostic tool for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pancreatico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biliary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disorder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1,2</a:t>
            </a:r>
          </a:p>
          <a:p>
            <a:pPr>
              <a:buNone/>
            </a:pPr>
            <a:endParaRPr lang="en-US" baseline="30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baseline="30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the development of non invasive and minimally invasive diagnostic alternatives such as magnetic resonance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cholangiopancreatography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(MRCP) and endoscopic ultra sound, ERCP has evolved from primarily a diagnostic modality to almost an entirely therapeutic procedure.</a:t>
            </a:r>
            <a:endParaRPr lang="en-US" baseline="30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Pancreatic </a:t>
            </a:r>
            <a:r>
              <a:rPr lang="en-US" dirty="0" err="1" smtClean="0"/>
              <a:t>endotherapy</a:t>
            </a:r>
            <a:r>
              <a:rPr lang="en-US" dirty="0" smtClean="0"/>
              <a:t> is being increasingly used for treatment of variety of pancreatic disorders including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-Chronic pancreatitis</a:t>
            </a:r>
          </a:p>
          <a:p>
            <a:pPr>
              <a:buNone/>
            </a:pPr>
            <a:r>
              <a:rPr lang="en-US" dirty="0" smtClean="0"/>
              <a:t>-Idiopathic recurrent acute pancreatitis</a:t>
            </a:r>
          </a:p>
          <a:p>
            <a:pPr>
              <a:buNone/>
            </a:pPr>
            <a:r>
              <a:rPr lang="en-US" dirty="0" smtClean="0"/>
              <a:t>-Pancreatic duct leaks or disruptions, </a:t>
            </a:r>
          </a:p>
          <a:p>
            <a:pPr>
              <a:buNone/>
            </a:pPr>
            <a:r>
              <a:rPr lang="en-US" dirty="0" smtClean="0"/>
              <a:t>-Drainage of </a:t>
            </a:r>
            <a:r>
              <a:rPr lang="en-US" dirty="0" err="1" smtClean="0"/>
              <a:t>pseudocysts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-Prevention of </a:t>
            </a:r>
            <a:r>
              <a:rPr lang="en-US" dirty="0" err="1" smtClean="0"/>
              <a:t>of</a:t>
            </a:r>
            <a:r>
              <a:rPr lang="en-US" dirty="0" smtClean="0"/>
              <a:t> pancreatitis following ERCP.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</a:t>
            </a:r>
            <a:r>
              <a:rPr lang="en-US" dirty="0" err="1" smtClean="0"/>
              <a:t>divisum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dirty="0" smtClean="0"/>
              <a:t>Pancreas </a:t>
            </a:r>
            <a:r>
              <a:rPr lang="en-US" dirty="0" err="1" smtClean="0"/>
              <a:t>divisum</a:t>
            </a:r>
            <a:r>
              <a:rPr lang="en-US" dirty="0" smtClean="0"/>
              <a:t> is the most common congenital pancreatic anomaly occurring in approximately 7% of </a:t>
            </a:r>
            <a:r>
              <a:rPr lang="en-US" dirty="0" err="1" smtClean="0"/>
              <a:t>of</a:t>
            </a:r>
            <a:r>
              <a:rPr lang="en-US" dirty="0" smtClean="0"/>
              <a:t> subjects in autopsy series(6,7). </a:t>
            </a:r>
          </a:p>
          <a:p>
            <a:endParaRPr lang="en-US" dirty="0" smtClean="0"/>
          </a:p>
          <a:p>
            <a:r>
              <a:rPr lang="en-US" dirty="0" smtClean="0"/>
              <a:t>More than 95% of patients with pancreatic </a:t>
            </a:r>
            <a:r>
              <a:rPr lang="en-US" dirty="0" err="1" smtClean="0"/>
              <a:t>divisum</a:t>
            </a:r>
            <a:r>
              <a:rPr lang="en-US" dirty="0" smtClean="0"/>
              <a:t> remain asymptomatic .</a:t>
            </a:r>
          </a:p>
          <a:p>
            <a:endParaRPr lang="en-US" dirty="0" smtClean="0"/>
          </a:p>
          <a:p>
            <a:r>
              <a:rPr lang="en-US" dirty="0" smtClean="0"/>
              <a:t>Dilatation of the dorsal pancreatic duct implies that there is a pathologic narrowing at the minor papilla and the patient might benefit from minor papilla </a:t>
            </a:r>
            <a:r>
              <a:rPr lang="en-US" dirty="0" err="1" smtClean="0"/>
              <a:t>sphincterotomy</a:t>
            </a:r>
            <a:r>
              <a:rPr lang="en-US" dirty="0" smtClean="0"/>
              <a:t> with or without </a:t>
            </a:r>
            <a:r>
              <a:rPr lang="en-US" dirty="0" err="1" smtClean="0"/>
              <a:t>stenting</a:t>
            </a:r>
            <a:r>
              <a:rPr lang="en-US" dirty="0" smtClean="0"/>
              <a:t>(8).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Blunt or penetrating trauma can damage the pancreas , although these injuries are uncommon due to the retroperitoneal location of the gland (9,10). </a:t>
            </a:r>
          </a:p>
          <a:p>
            <a:endParaRPr lang="en-US" dirty="0" smtClean="0"/>
          </a:p>
          <a:p>
            <a:r>
              <a:rPr lang="en-US" dirty="0" smtClean="0"/>
              <a:t>Trauma can range from a mild contusion to a severe crush injury or transaction of the gland ; the later usually occurs at </a:t>
            </a:r>
            <a:r>
              <a:rPr lang="en-US" dirty="0" err="1" smtClean="0"/>
              <a:t>at</a:t>
            </a:r>
            <a:r>
              <a:rPr lang="en-US" dirty="0" smtClean="0"/>
              <a:t> the point where gland crosses the spine.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Healing of pancreatic </a:t>
            </a:r>
            <a:r>
              <a:rPr lang="en-US" dirty="0" err="1" smtClean="0"/>
              <a:t>ductal</a:t>
            </a:r>
            <a:r>
              <a:rPr lang="en-US" dirty="0" smtClean="0"/>
              <a:t> injuries can lead to scarring and stricture of the main pancreatic </a:t>
            </a:r>
            <a:r>
              <a:rPr lang="en-US" dirty="0" err="1" smtClean="0"/>
              <a:t>ductwith</a:t>
            </a:r>
            <a:r>
              <a:rPr lang="en-US" dirty="0" smtClean="0"/>
              <a:t> resultant obstructive pancreatitis.</a:t>
            </a:r>
          </a:p>
          <a:p>
            <a:endParaRPr lang="en-US" dirty="0" smtClean="0"/>
          </a:p>
          <a:p>
            <a:r>
              <a:rPr lang="en-US" dirty="0" smtClean="0"/>
              <a:t> Hence it becomes important to manage trauma to the PD effectively which can be done by a rather minimally invasive </a:t>
            </a:r>
            <a:r>
              <a:rPr lang="en-US" dirty="0" err="1" smtClean="0"/>
              <a:t>endotherapy</a:t>
            </a:r>
            <a:r>
              <a:rPr lang="en-US" dirty="0" smtClean="0"/>
              <a:t> in selected cases.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/>
          <a:lstStyle/>
          <a:p>
            <a:r>
              <a:rPr lang="en-US" dirty="0" smtClean="0"/>
              <a:t>ERCP is  very effective in managing cases of pancreas </a:t>
            </a:r>
            <a:r>
              <a:rPr lang="en-US" dirty="0" err="1" smtClean="0"/>
              <a:t>divisum</a:t>
            </a:r>
            <a:r>
              <a:rPr lang="en-US" dirty="0" smtClean="0"/>
              <a:t> and traumatic pancreatitis</a:t>
            </a:r>
          </a:p>
          <a:p>
            <a:r>
              <a:rPr lang="en-US" dirty="0" smtClean="0"/>
              <a:t>In other cases careful selection of the patients for </a:t>
            </a:r>
            <a:r>
              <a:rPr lang="en-US" dirty="0" err="1" smtClean="0"/>
              <a:t>endotherapy</a:t>
            </a:r>
            <a:r>
              <a:rPr lang="en-US" dirty="0" smtClean="0"/>
              <a:t> is the major determinant of success</a:t>
            </a:r>
          </a:p>
          <a:p>
            <a:r>
              <a:rPr lang="en-US" dirty="0" smtClean="0"/>
              <a:t>In cases of </a:t>
            </a:r>
            <a:r>
              <a:rPr lang="en-US" dirty="0" err="1" smtClean="0"/>
              <a:t>pseudocysts</a:t>
            </a:r>
            <a:r>
              <a:rPr lang="en-US" dirty="0" smtClean="0"/>
              <a:t> communication with pancreatic duct is the factor which determines the outcome</a:t>
            </a:r>
          </a:p>
          <a:p>
            <a:r>
              <a:rPr lang="en-US" dirty="0" smtClean="0"/>
              <a:t>In cases of chronic </a:t>
            </a:r>
            <a:r>
              <a:rPr lang="en-US" dirty="0" err="1" smtClean="0"/>
              <a:t>calcific</a:t>
            </a:r>
            <a:r>
              <a:rPr lang="en-US" dirty="0" smtClean="0"/>
              <a:t> pancreatitis strictures or calculi near the </a:t>
            </a:r>
            <a:r>
              <a:rPr lang="en-US" dirty="0" err="1" smtClean="0"/>
              <a:t>ampulla</a:t>
            </a:r>
            <a:r>
              <a:rPr lang="en-US" dirty="0" smtClean="0"/>
              <a:t> in head region are more likely to respond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1.McCune WS, </a:t>
            </a:r>
            <a:r>
              <a:rPr lang="en-US" dirty="0" err="1" smtClean="0"/>
              <a:t>Shorb</a:t>
            </a:r>
            <a:r>
              <a:rPr lang="en-US" dirty="0" smtClean="0"/>
              <a:t> PE, </a:t>
            </a:r>
            <a:r>
              <a:rPr lang="en-US" dirty="0" err="1" smtClean="0"/>
              <a:t>Moscovitz</a:t>
            </a:r>
            <a:r>
              <a:rPr lang="en-US" dirty="0" smtClean="0"/>
              <a:t> H. Endoscopic </a:t>
            </a:r>
            <a:r>
              <a:rPr lang="en-US" dirty="0" err="1" smtClean="0"/>
              <a:t>cannulation</a:t>
            </a:r>
            <a:r>
              <a:rPr lang="en-US" dirty="0" smtClean="0"/>
              <a:t> of the </a:t>
            </a:r>
            <a:r>
              <a:rPr lang="en-US" dirty="0" err="1" smtClean="0"/>
              <a:t>ampulla</a:t>
            </a:r>
            <a:r>
              <a:rPr lang="en-US" dirty="0" smtClean="0"/>
              <a:t> of </a:t>
            </a:r>
            <a:r>
              <a:rPr lang="en-US" dirty="0" err="1" smtClean="0"/>
              <a:t>vater</a:t>
            </a:r>
            <a:r>
              <a:rPr lang="en-US" dirty="0" smtClean="0"/>
              <a:t>: a preliminary report. Ann </a:t>
            </a:r>
            <a:r>
              <a:rPr lang="en-US" dirty="0" err="1" smtClean="0"/>
              <a:t>Surg</a:t>
            </a:r>
            <a:r>
              <a:rPr lang="en-US" dirty="0" smtClean="0"/>
              <a:t> 1968; 167(5):752-6.</a:t>
            </a:r>
          </a:p>
          <a:p>
            <a:r>
              <a:rPr lang="en-US" dirty="0" smtClean="0"/>
              <a:t>2.Freeman ML, Nelson DB, Sherman S, et al. Same day discharge after endoscopic </a:t>
            </a:r>
            <a:r>
              <a:rPr lang="en-US" dirty="0" err="1" smtClean="0"/>
              <a:t>biliary</a:t>
            </a:r>
            <a:r>
              <a:rPr lang="en-US" dirty="0" smtClean="0"/>
              <a:t> </a:t>
            </a:r>
            <a:r>
              <a:rPr lang="en-US" dirty="0" err="1" smtClean="0"/>
              <a:t>sphincterotomy</a:t>
            </a:r>
            <a:r>
              <a:rPr lang="en-US" dirty="0" smtClean="0"/>
              <a:t>: observations from a prospective multicenter complication study. The Multicenter Endoscopic </a:t>
            </a:r>
            <a:r>
              <a:rPr lang="en-US" dirty="0" err="1" smtClean="0"/>
              <a:t>Sphincterotomy</a:t>
            </a:r>
            <a:r>
              <a:rPr lang="en-US" dirty="0" smtClean="0"/>
              <a:t> (MESH) Study Group. Gastrointestinal </a:t>
            </a:r>
            <a:r>
              <a:rPr lang="en-US" dirty="0" err="1" smtClean="0"/>
              <a:t>Endosc</a:t>
            </a:r>
            <a:r>
              <a:rPr lang="en-US" dirty="0" smtClean="0"/>
              <a:t> 1999;49(5):580-6.</a:t>
            </a:r>
          </a:p>
          <a:p>
            <a:r>
              <a:rPr lang="en-US" dirty="0" smtClean="0"/>
              <a:t>3.Wehrmann T, </a:t>
            </a:r>
            <a:r>
              <a:rPr lang="en-US" dirty="0" err="1" smtClean="0"/>
              <a:t>Schimitt</a:t>
            </a:r>
            <a:r>
              <a:rPr lang="en-US" dirty="0" smtClean="0"/>
              <a:t> T, Seifert H. Endoscopic </a:t>
            </a:r>
            <a:r>
              <a:rPr lang="en-US" dirty="0" err="1" smtClean="0"/>
              <a:t>botulinium</a:t>
            </a:r>
            <a:r>
              <a:rPr lang="en-US" dirty="0" smtClean="0"/>
              <a:t> toxin </a:t>
            </a:r>
            <a:r>
              <a:rPr lang="en-US" dirty="0" err="1" smtClean="0"/>
              <a:t>iinjection</a:t>
            </a:r>
            <a:r>
              <a:rPr lang="en-US" dirty="0" smtClean="0"/>
              <a:t> into the minor papilla for treatment of idiopathic recurrent pancreatitis in patients with pancreas </a:t>
            </a:r>
            <a:r>
              <a:rPr lang="en-US" dirty="0" err="1" smtClean="0"/>
              <a:t>divisum</a:t>
            </a:r>
            <a:r>
              <a:rPr lang="en-US" dirty="0" smtClean="0"/>
              <a:t>. </a:t>
            </a:r>
            <a:r>
              <a:rPr lang="en-US" dirty="0" err="1" smtClean="0"/>
              <a:t>Gastrointest</a:t>
            </a:r>
            <a:r>
              <a:rPr lang="en-US" dirty="0" smtClean="0"/>
              <a:t> </a:t>
            </a:r>
            <a:r>
              <a:rPr lang="en-US" dirty="0" err="1" smtClean="0"/>
              <a:t>Endosc</a:t>
            </a:r>
            <a:r>
              <a:rPr lang="en-US" dirty="0" smtClean="0"/>
              <a:t> 1999;50(4);545-8.</a:t>
            </a:r>
          </a:p>
          <a:p>
            <a:r>
              <a:rPr lang="en-US" dirty="0" smtClean="0"/>
              <a:t>4.Dumonceau JM, </a:t>
            </a:r>
            <a:r>
              <a:rPr lang="en-US" dirty="0" err="1" smtClean="0"/>
              <a:t>Delhaye</a:t>
            </a:r>
            <a:r>
              <a:rPr lang="en-US" dirty="0" smtClean="0"/>
              <a:t> M, </a:t>
            </a:r>
            <a:r>
              <a:rPr lang="en-US" dirty="0" err="1" smtClean="0"/>
              <a:t>Tringali</a:t>
            </a:r>
            <a:r>
              <a:rPr lang="en-US" dirty="0" smtClean="0"/>
              <a:t> A, et al. Endoscopic treatment of chronic pancreatitis : </a:t>
            </a:r>
            <a:r>
              <a:rPr lang="en-US" dirty="0" err="1" smtClean="0"/>
              <a:t>Eueopean</a:t>
            </a:r>
            <a:r>
              <a:rPr lang="en-US" dirty="0" smtClean="0"/>
              <a:t> society of gastrointestinal endoscopy (ESGE) Clinical Guideline. Endoscopy 2012;44:784-800.</a:t>
            </a:r>
          </a:p>
          <a:p>
            <a:r>
              <a:rPr lang="en-US" dirty="0" smtClean="0"/>
              <a:t>5.Elta GH. Temporary prophylactic pancreatic stents: which patients need them? </a:t>
            </a:r>
            <a:r>
              <a:rPr lang="en-US" dirty="0" err="1" smtClean="0"/>
              <a:t>Gastrointest</a:t>
            </a:r>
            <a:r>
              <a:rPr lang="en-US" dirty="0" smtClean="0"/>
              <a:t> </a:t>
            </a:r>
            <a:r>
              <a:rPr lang="en-US" dirty="0" err="1" smtClean="0"/>
              <a:t>Endosc</a:t>
            </a:r>
            <a:r>
              <a:rPr lang="en-US" dirty="0" smtClean="0"/>
              <a:t> 2008; 67:262.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atinLnBrk="1"/>
            <a:r>
              <a:rPr lang="en-US" dirty="0" smtClean="0"/>
              <a:t>6.Smanio T. Proposed nomenclature and classification of the human pancreatic ducts and duodenal papillae. Study based on 200 post mortems.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Surg</a:t>
            </a:r>
            <a:r>
              <a:rPr lang="en-US" dirty="0" smtClean="0"/>
              <a:t> 1969; 52:125.</a:t>
            </a:r>
          </a:p>
          <a:p>
            <a:pPr latinLnBrk="1"/>
            <a:r>
              <a:rPr lang="en-US" dirty="0" smtClean="0"/>
              <a:t>7.Stimec B, </a:t>
            </a:r>
            <a:r>
              <a:rPr lang="en-US" dirty="0" err="1" smtClean="0"/>
              <a:t>Bulaji</a:t>
            </a:r>
            <a:r>
              <a:rPr lang="en-US" dirty="0" smtClean="0"/>
              <a:t>�� M, </a:t>
            </a:r>
            <a:r>
              <a:rPr lang="en-US" dirty="0" err="1" smtClean="0"/>
              <a:t>Korneti</a:t>
            </a:r>
            <a:r>
              <a:rPr lang="en-US" dirty="0" smtClean="0"/>
              <a:t> V, et al. </a:t>
            </a:r>
            <a:r>
              <a:rPr lang="en-US" dirty="0" err="1" smtClean="0"/>
              <a:t>Ductal</a:t>
            </a:r>
            <a:r>
              <a:rPr lang="en-US" dirty="0" smtClean="0"/>
              <a:t> </a:t>
            </a:r>
            <a:r>
              <a:rPr lang="en-US" dirty="0" err="1" smtClean="0"/>
              <a:t>morphometry</a:t>
            </a:r>
            <a:r>
              <a:rPr lang="en-US" dirty="0" smtClean="0"/>
              <a:t> of ventral pancreas in pancreas </a:t>
            </a:r>
            <a:r>
              <a:rPr lang="en-US" dirty="0" err="1" smtClean="0"/>
              <a:t>divisum</a:t>
            </a:r>
            <a:r>
              <a:rPr lang="en-US" dirty="0" smtClean="0"/>
              <a:t>. Comparison between clinical and anatomical results. Ital J </a:t>
            </a:r>
            <a:r>
              <a:rPr lang="en-US" dirty="0" err="1" smtClean="0"/>
              <a:t>Gastroenterol</a:t>
            </a:r>
            <a:r>
              <a:rPr lang="en-US" dirty="0" smtClean="0"/>
              <a:t> 1996; 28:76.</a:t>
            </a:r>
          </a:p>
          <a:p>
            <a:pPr latinLnBrk="1"/>
            <a:r>
              <a:rPr lang="en-US" dirty="0" smtClean="0"/>
              <a:t>8.Guelrud M, Mendoza S, </a:t>
            </a:r>
            <a:r>
              <a:rPr lang="en-US" dirty="0" err="1" smtClean="0"/>
              <a:t>Viera</a:t>
            </a:r>
            <a:r>
              <a:rPr lang="en-US" dirty="0" smtClean="0"/>
              <a:t> L, </a:t>
            </a:r>
            <a:r>
              <a:rPr lang="en-US" dirty="0" err="1" smtClean="0"/>
              <a:t>Gelrud</a:t>
            </a:r>
            <a:r>
              <a:rPr lang="en-US" dirty="0" smtClean="0"/>
              <a:t> D. </a:t>
            </a:r>
            <a:r>
              <a:rPr lang="en-US" dirty="0" err="1" smtClean="0"/>
              <a:t>Somatostatin</a:t>
            </a:r>
            <a:r>
              <a:rPr lang="en-US" dirty="0" smtClean="0"/>
              <a:t> prevents acute pancreatitis after pancreatic duct sphincter hydrostatic balloon dilation in patients with idiopathic recurrent pancreatitis. </a:t>
            </a:r>
            <a:r>
              <a:rPr lang="en-US" dirty="0" err="1" smtClean="0"/>
              <a:t>Gastrointest</a:t>
            </a:r>
            <a:r>
              <a:rPr lang="en-US" dirty="0" smtClean="0"/>
              <a:t> </a:t>
            </a:r>
            <a:r>
              <a:rPr lang="en-US" dirty="0" err="1" smtClean="0"/>
              <a:t>Endosc</a:t>
            </a:r>
            <a:r>
              <a:rPr lang="en-US" dirty="0" smtClean="0"/>
              <a:t> 1991; 37:44.</a:t>
            </a:r>
          </a:p>
          <a:p>
            <a:pPr latinLnBrk="1"/>
            <a:r>
              <a:rPr lang="en-US" dirty="0" smtClean="0"/>
              <a:t>9.Wilson RH, </a:t>
            </a:r>
            <a:r>
              <a:rPr lang="en-US" dirty="0" err="1" smtClean="0"/>
              <a:t>Moorehead</a:t>
            </a:r>
            <a:r>
              <a:rPr lang="en-US" dirty="0" smtClean="0"/>
              <a:t> RJ. Current management of trauma to the pancreas. Br J </a:t>
            </a:r>
            <a:r>
              <a:rPr lang="en-US" dirty="0" err="1" smtClean="0"/>
              <a:t>Surg</a:t>
            </a:r>
            <a:r>
              <a:rPr lang="en-US" dirty="0" smtClean="0"/>
              <a:t> 1991; 78:1196.</a:t>
            </a:r>
          </a:p>
          <a:p>
            <a:pPr latinLnBrk="1"/>
            <a:r>
              <a:rPr lang="en-US" dirty="0" smtClean="0"/>
              <a:t>10.Gerson LB, </a:t>
            </a:r>
            <a:r>
              <a:rPr lang="en-US" dirty="0" err="1" smtClean="0"/>
              <a:t>Tokar</a:t>
            </a:r>
            <a:r>
              <a:rPr lang="en-US" dirty="0" smtClean="0"/>
              <a:t> J, </a:t>
            </a:r>
            <a:r>
              <a:rPr lang="en-US" dirty="0" err="1" smtClean="0"/>
              <a:t>Chiorean</a:t>
            </a:r>
            <a:r>
              <a:rPr lang="en-US" dirty="0" smtClean="0"/>
              <a:t> M, et al. Complications associated with double balloon </a:t>
            </a:r>
            <a:r>
              <a:rPr lang="en-US" dirty="0" err="1" smtClean="0"/>
              <a:t>enteroscopy</a:t>
            </a:r>
            <a:r>
              <a:rPr lang="en-US" dirty="0" smtClean="0"/>
              <a:t> at nine US centers.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Gastroenterol</a:t>
            </a:r>
            <a:r>
              <a:rPr lang="en-US" dirty="0" smtClean="0"/>
              <a:t> </a:t>
            </a:r>
            <a:r>
              <a:rPr lang="en-US" dirty="0" err="1" smtClean="0"/>
              <a:t>Hepatol</a:t>
            </a:r>
            <a:r>
              <a:rPr lang="en-US" dirty="0" smtClean="0"/>
              <a:t> 2009; 7:1177.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ACUTE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Patients with recurrent acute pancreatitis are prone to develop chronic pancreatitis and the management options are limited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Endoscopic therapy in the form of papillary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sphincterotomy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with or without pancreatic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ductal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stenting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is useful in cases of pancreatic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divisum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, idiopathic RAP or smoldering AP.</a:t>
            </a: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Also in cases of acute pancreatitis complicated by fluid collections or fistulae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endotherapy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has a major role to play.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chronic pancreatitis evidence that </a:t>
            </a:r>
            <a:r>
              <a:rPr lang="en-US" dirty="0" err="1" smtClean="0"/>
              <a:t>ductal</a:t>
            </a:r>
            <a:r>
              <a:rPr lang="en-US" dirty="0" smtClean="0"/>
              <a:t> hypertension can result in inflammation and pain justifies the </a:t>
            </a:r>
            <a:r>
              <a:rPr lang="en-US" dirty="0" err="1" smtClean="0"/>
              <a:t>ductal</a:t>
            </a:r>
            <a:r>
              <a:rPr lang="en-US" dirty="0" smtClean="0"/>
              <a:t> decompression for amelioration of pain.</a:t>
            </a:r>
          </a:p>
          <a:p>
            <a:endParaRPr lang="en-US" dirty="0" smtClean="0"/>
          </a:p>
          <a:p>
            <a:r>
              <a:rPr lang="en-US" dirty="0" smtClean="0"/>
              <a:t>Decompression with endoscopic approach is currently recommended as the first line modality by </a:t>
            </a:r>
            <a:r>
              <a:rPr lang="en-US" dirty="0" err="1" smtClean="0"/>
              <a:t>european</a:t>
            </a:r>
            <a:r>
              <a:rPr lang="en-US" dirty="0" smtClean="0"/>
              <a:t> society of gastrointestinal endoscopy(ESGE)</a:t>
            </a:r>
            <a:r>
              <a:rPr lang="en-US" baseline="30000" dirty="0" smtClean="0"/>
              <a:t>4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352800"/>
            <a:ext cx="8503920" cy="4572000"/>
          </a:xfrm>
        </p:spPr>
        <p:txBody>
          <a:bodyPr/>
          <a:lstStyle/>
          <a:p>
            <a:r>
              <a:rPr lang="en-US" dirty="0" smtClean="0"/>
              <a:t>To assess the success rates of Pancreatic </a:t>
            </a:r>
            <a:r>
              <a:rPr lang="en-US" dirty="0" err="1" smtClean="0"/>
              <a:t>ductal</a:t>
            </a:r>
            <a:r>
              <a:rPr lang="en-US" dirty="0" smtClean="0"/>
              <a:t>  </a:t>
            </a:r>
            <a:r>
              <a:rPr lang="en-US" dirty="0" err="1" smtClean="0"/>
              <a:t>stenting</a:t>
            </a:r>
            <a:r>
              <a:rPr lang="en-US" dirty="0" smtClean="0"/>
              <a:t> with respect to indications.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MATERIALS  AND METHODS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Venue : Institute of Medical gastroenterology, Madras medical college</a:t>
            </a:r>
          </a:p>
          <a:p>
            <a:endParaRPr lang="en-US" dirty="0" smtClean="0"/>
          </a:p>
          <a:p>
            <a:r>
              <a:rPr lang="en-US" dirty="0" smtClean="0"/>
              <a:t>Duration : August 2015 to </a:t>
            </a:r>
            <a:r>
              <a:rPr lang="en-US" dirty="0" err="1" smtClean="0"/>
              <a:t>july</a:t>
            </a:r>
            <a:r>
              <a:rPr lang="en-US" dirty="0" smtClean="0"/>
              <a:t> 2017</a:t>
            </a:r>
          </a:p>
          <a:p>
            <a:endParaRPr lang="en-US" dirty="0" smtClean="0"/>
          </a:p>
          <a:p>
            <a:r>
              <a:rPr lang="en-US" dirty="0" smtClean="0"/>
              <a:t>Excluding patients who underwent </a:t>
            </a:r>
            <a:r>
              <a:rPr lang="en-US" dirty="0" err="1" smtClean="0"/>
              <a:t>biliary</a:t>
            </a:r>
            <a:r>
              <a:rPr lang="en-US" dirty="0" smtClean="0"/>
              <a:t> </a:t>
            </a:r>
            <a:r>
              <a:rPr lang="en-US" dirty="0" err="1" smtClean="0"/>
              <a:t>stenting</a:t>
            </a:r>
            <a:r>
              <a:rPr lang="en-US" dirty="0" smtClean="0"/>
              <a:t> for </a:t>
            </a:r>
            <a:r>
              <a:rPr lang="en-US" dirty="0" err="1" smtClean="0"/>
              <a:t>biliary</a:t>
            </a:r>
            <a:r>
              <a:rPr lang="en-US" dirty="0" smtClean="0"/>
              <a:t> pancreatitis all the other patients for whom ERCP was done for pancreatic diseases were included.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POPULATION, 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83 Patients met the study criteria</a:t>
            </a:r>
          </a:p>
          <a:p>
            <a:endParaRPr lang="en-US" dirty="0" smtClean="0"/>
          </a:p>
          <a:p>
            <a:r>
              <a:rPr lang="en-US" dirty="0" smtClean="0"/>
              <a:t>49 were males and 34 were females</a:t>
            </a:r>
          </a:p>
          <a:p>
            <a:endParaRPr lang="en-US" dirty="0" smtClean="0"/>
          </a:p>
          <a:p>
            <a:r>
              <a:rPr lang="en-US" dirty="0" smtClean="0"/>
              <a:t>Outcomes were dichotomously categorized into success or failure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0" y="4267200"/>
          <a:ext cx="3352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971800"/>
            <a:ext cx="8503920" cy="4572000"/>
          </a:xfrm>
        </p:spPr>
        <p:txBody>
          <a:bodyPr/>
          <a:lstStyle/>
          <a:p>
            <a:r>
              <a:rPr lang="en-US" dirty="0" smtClean="0"/>
              <a:t>The success rates with respect to individual indications of </a:t>
            </a:r>
            <a:r>
              <a:rPr lang="en-US" dirty="0" err="1" smtClean="0"/>
              <a:t>endotherapy</a:t>
            </a:r>
            <a:r>
              <a:rPr lang="en-US" dirty="0" smtClean="0"/>
              <a:t> were </a:t>
            </a:r>
            <a:r>
              <a:rPr lang="en-US" dirty="0" err="1" smtClean="0"/>
              <a:t>analysed</a:t>
            </a:r>
            <a:r>
              <a:rPr lang="en-US" dirty="0" smtClean="0"/>
              <a:t> using the logistic regression method using the software SPSS and the results were obtained.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1203</Words>
  <Application>Microsoft Office PowerPoint</Application>
  <PresentationFormat>On-screen Show (4:3)</PresentationFormat>
  <Paragraphs>127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Civic</vt:lpstr>
      <vt:lpstr>ERCP FOR PANCREATIC DISEASES  -  EXPERIENCE IN OUR TERTIARY CENTRE   </vt:lpstr>
      <vt:lpstr>INTRODUCTION</vt:lpstr>
      <vt:lpstr>RECURRENT ACUTE PANCREATITIS</vt:lpstr>
      <vt:lpstr>CHRONIC PANCREATITIS</vt:lpstr>
      <vt:lpstr>AIM</vt:lpstr>
      <vt:lpstr>MATERIALS  AND METHODS :</vt:lpstr>
      <vt:lpstr>STUDY POPULATION, MATERIALS AND METHODS</vt:lpstr>
      <vt:lpstr>STATISTICAL ANALYSIS</vt:lpstr>
      <vt:lpstr>INDICATIONS </vt:lpstr>
      <vt:lpstr>RESULTS</vt:lpstr>
      <vt:lpstr>Pseudocyst </vt:lpstr>
      <vt:lpstr>RESULTS</vt:lpstr>
      <vt:lpstr>CHRONIC PANCREATITIS</vt:lpstr>
      <vt:lpstr>RESULTS</vt:lpstr>
      <vt:lpstr>PD FISTULA</vt:lpstr>
      <vt:lpstr>RESULTS</vt:lpstr>
      <vt:lpstr>PANCREAS DIVISUM</vt:lpstr>
      <vt:lpstr>RESULTS</vt:lpstr>
      <vt:lpstr>TRAUMATIC PANCREATITIS</vt:lpstr>
      <vt:lpstr>SUMMARY</vt:lpstr>
      <vt:lpstr>DISCUSSION</vt:lpstr>
      <vt:lpstr>Pancreas divisum</vt:lpstr>
      <vt:lpstr>TRAUMATIC PANCREATITIS</vt:lpstr>
      <vt:lpstr>TRAUMATIC PANCREATITIS</vt:lpstr>
      <vt:lpstr>CONCLUSION 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ERCP FOR PANCREATIC DISEASES  -  EXPERIENCE IN OUR TERTIARY CENTRE</dc:title>
  <dc:creator>karmegam</dc:creator>
  <cp:lastModifiedBy>karmegam</cp:lastModifiedBy>
  <cp:revision>23</cp:revision>
  <dcterms:created xsi:type="dcterms:W3CDTF">2017-12-11T05:24:52Z</dcterms:created>
  <dcterms:modified xsi:type="dcterms:W3CDTF">2017-12-11T15:31:45Z</dcterms:modified>
</cp:coreProperties>
</file>