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1"/>
  </p:notesMasterIdLst>
  <p:sldIdLst>
    <p:sldId id="256" r:id="rId2"/>
    <p:sldId id="257" r:id="rId3"/>
    <p:sldId id="271" r:id="rId4"/>
    <p:sldId id="280" r:id="rId5"/>
    <p:sldId id="272" r:id="rId6"/>
    <p:sldId id="270" r:id="rId7"/>
    <p:sldId id="260" r:id="rId8"/>
    <p:sldId id="259" r:id="rId9"/>
    <p:sldId id="261" r:id="rId10"/>
    <p:sldId id="262" r:id="rId11"/>
    <p:sldId id="263" r:id="rId12"/>
    <p:sldId id="264" r:id="rId13"/>
    <p:sldId id="265" r:id="rId14"/>
    <p:sldId id="266" r:id="rId15"/>
    <p:sldId id="278" r:id="rId16"/>
    <p:sldId id="267" r:id="rId17"/>
    <p:sldId id="269" r:id="rId18"/>
    <p:sldId id="268" r:id="rId19"/>
    <p:sldId id="274"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007" autoAdjust="0"/>
  </p:normalViewPr>
  <p:slideViewPr>
    <p:cSldViewPr>
      <p:cViewPr varScale="1">
        <p:scale>
          <a:sx n="50" d="100"/>
          <a:sy n="50" d="100"/>
        </p:scale>
        <p:origin x="-195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25991;&#26723;\&#20799;&#23569;\&#23454;&#39564;&#23460;\&#30002;&#22522;&#21270;&#25968;&#25454;\8-HIF3Asnp&#25968;&#25454;\&#20122;&#29305;&#20848;&#22823;&#20250;&#35758;\&#26032;&#24314;%20Microsoft%20Office%20Excel%202007%20Workbook.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25991;&#26723;\&#20799;&#23569;\&#23454;&#39564;&#23460;\&#30002;&#22522;&#21270;&#25968;&#25454;\8-HIF3Asnp&#25968;&#25454;\HIF3Asnp&#32467;&#26524;.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14"/>
    </mc:Choice>
    <mc:Fallback>
      <c:style val="14"/>
    </mc:Fallback>
  </mc:AlternateContent>
  <c:chart>
    <c:autoTitleDeleted val="0"/>
    <c:plotArea>
      <c:layout>
        <c:manualLayout>
          <c:layoutTarget val="inner"/>
          <c:xMode val="edge"/>
          <c:yMode val="edge"/>
          <c:x val="0.11866217931784391"/>
          <c:y val="0.1273751293303996"/>
          <c:w val="0.62044148468055904"/>
          <c:h val="0.72458662073917857"/>
        </c:manualLayout>
      </c:layout>
      <c:barChart>
        <c:barDir val="col"/>
        <c:grouping val="clustered"/>
        <c:varyColors val="0"/>
        <c:ser>
          <c:idx val="0"/>
          <c:order val="0"/>
          <c:tx>
            <c:strRef>
              <c:f>Sheet2!$B$9</c:f>
              <c:strCache>
                <c:ptCount val="1"/>
                <c:pt idx="0">
                  <c:v>Obese Children (n=107)</c:v>
                </c:pt>
              </c:strCache>
            </c:strRef>
          </c:tx>
          <c:invertIfNegative val="0"/>
          <c:errBars>
            <c:errBarType val="both"/>
            <c:errValType val="cust"/>
            <c:noEndCap val="0"/>
            <c:plus>
              <c:numRef>
                <c:f>Sheet2!$D$10:$D$14</c:f>
                <c:numCache>
                  <c:formatCode>General</c:formatCode>
                  <c:ptCount val="5"/>
                  <c:pt idx="0">
                    <c:v>5.6</c:v>
                  </c:pt>
                  <c:pt idx="1">
                    <c:v>8</c:v>
                  </c:pt>
                  <c:pt idx="2">
                    <c:v>5.9</c:v>
                  </c:pt>
                  <c:pt idx="3">
                    <c:v>9.3000000000000007</c:v>
                  </c:pt>
                  <c:pt idx="4">
                    <c:v>5.0999999999999996</c:v>
                  </c:pt>
                </c:numCache>
              </c:numRef>
            </c:plus>
            <c:minus>
              <c:numRef>
                <c:f>Sheet2!$D$10:$D$14</c:f>
                <c:numCache>
                  <c:formatCode>General</c:formatCode>
                  <c:ptCount val="5"/>
                  <c:pt idx="0">
                    <c:v>5.6</c:v>
                  </c:pt>
                  <c:pt idx="1">
                    <c:v>8</c:v>
                  </c:pt>
                  <c:pt idx="2">
                    <c:v>5.9</c:v>
                  </c:pt>
                  <c:pt idx="3">
                    <c:v>9.3000000000000007</c:v>
                  </c:pt>
                  <c:pt idx="4">
                    <c:v>5.0999999999999996</c:v>
                  </c:pt>
                </c:numCache>
              </c:numRef>
            </c:minus>
          </c:errBars>
          <c:cat>
            <c:strRef>
              <c:f>Sheet2!$A$10:$A$14</c:f>
              <c:strCache>
                <c:ptCount val="5"/>
                <c:pt idx="0">
                  <c:v>CpG1.2</c:v>
                </c:pt>
                <c:pt idx="1">
                  <c:v>CpG5</c:v>
                </c:pt>
                <c:pt idx="2">
                  <c:v>CpG6.7.8</c:v>
                </c:pt>
                <c:pt idx="3">
                  <c:v>CpG11</c:v>
                </c:pt>
                <c:pt idx="4">
                  <c:v>CpG13.14</c:v>
                </c:pt>
              </c:strCache>
            </c:strRef>
          </c:cat>
          <c:val>
            <c:numRef>
              <c:f>Sheet2!$B$10:$B$14</c:f>
              <c:numCache>
                <c:formatCode>General</c:formatCode>
                <c:ptCount val="5"/>
                <c:pt idx="0">
                  <c:v>38.799999999999997</c:v>
                </c:pt>
                <c:pt idx="1">
                  <c:v>27.7</c:v>
                </c:pt>
                <c:pt idx="2">
                  <c:v>50.7</c:v>
                </c:pt>
                <c:pt idx="3">
                  <c:v>48.3</c:v>
                </c:pt>
                <c:pt idx="4">
                  <c:v>34.200000000000003</c:v>
                </c:pt>
              </c:numCache>
            </c:numRef>
          </c:val>
        </c:ser>
        <c:ser>
          <c:idx val="1"/>
          <c:order val="1"/>
          <c:tx>
            <c:strRef>
              <c:f>Sheet2!$C$9</c:f>
              <c:strCache>
                <c:ptCount val="1"/>
                <c:pt idx="0">
                  <c:v>Controls (n=105)</c:v>
                </c:pt>
              </c:strCache>
            </c:strRef>
          </c:tx>
          <c:invertIfNegative val="0"/>
          <c:errBars>
            <c:errBarType val="both"/>
            <c:errValType val="cust"/>
            <c:noEndCap val="0"/>
            <c:plus>
              <c:numRef>
                <c:f>Sheet2!$E$10:$E$14</c:f>
                <c:numCache>
                  <c:formatCode>General</c:formatCode>
                  <c:ptCount val="5"/>
                  <c:pt idx="0">
                    <c:v>5.3</c:v>
                  </c:pt>
                  <c:pt idx="1">
                    <c:v>7.9</c:v>
                  </c:pt>
                  <c:pt idx="2">
                    <c:v>6.1</c:v>
                  </c:pt>
                  <c:pt idx="3">
                    <c:v>9.6999999999999993</c:v>
                  </c:pt>
                  <c:pt idx="4">
                    <c:v>5.5</c:v>
                  </c:pt>
                </c:numCache>
              </c:numRef>
            </c:plus>
            <c:minus>
              <c:numRef>
                <c:f>Sheet2!$E$10:$E$14</c:f>
                <c:numCache>
                  <c:formatCode>General</c:formatCode>
                  <c:ptCount val="5"/>
                  <c:pt idx="0">
                    <c:v>5.3</c:v>
                  </c:pt>
                  <c:pt idx="1">
                    <c:v>7.9</c:v>
                  </c:pt>
                  <c:pt idx="2">
                    <c:v>6.1</c:v>
                  </c:pt>
                  <c:pt idx="3">
                    <c:v>9.6999999999999993</c:v>
                  </c:pt>
                  <c:pt idx="4">
                    <c:v>5.5</c:v>
                  </c:pt>
                </c:numCache>
              </c:numRef>
            </c:minus>
          </c:errBars>
          <c:cat>
            <c:strRef>
              <c:f>Sheet2!$A$10:$A$14</c:f>
              <c:strCache>
                <c:ptCount val="5"/>
                <c:pt idx="0">
                  <c:v>CpG1.2</c:v>
                </c:pt>
                <c:pt idx="1">
                  <c:v>CpG5</c:v>
                </c:pt>
                <c:pt idx="2">
                  <c:v>CpG6.7.8</c:v>
                </c:pt>
                <c:pt idx="3">
                  <c:v>CpG11</c:v>
                </c:pt>
                <c:pt idx="4">
                  <c:v>CpG13.14</c:v>
                </c:pt>
              </c:strCache>
            </c:strRef>
          </c:cat>
          <c:val>
            <c:numRef>
              <c:f>Sheet2!$C$10:$C$14</c:f>
              <c:numCache>
                <c:formatCode>General</c:formatCode>
                <c:ptCount val="5"/>
                <c:pt idx="0">
                  <c:v>38</c:v>
                </c:pt>
                <c:pt idx="1">
                  <c:v>25.4</c:v>
                </c:pt>
                <c:pt idx="2">
                  <c:v>49.5</c:v>
                </c:pt>
                <c:pt idx="3">
                  <c:v>45.4</c:v>
                </c:pt>
                <c:pt idx="4">
                  <c:v>34.700000000000003</c:v>
                </c:pt>
              </c:numCache>
            </c:numRef>
          </c:val>
        </c:ser>
        <c:dLbls>
          <c:showLegendKey val="0"/>
          <c:showVal val="0"/>
          <c:showCatName val="0"/>
          <c:showSerName val="0"/>
          <c:showPercent val="0"/>
          <c:showBubbleSize val="0"/>
        </c:dLbls>
        <c:gapWidth val="150"/>
        <c:axId val="130189952"/>
        <c:axId val="130191744"/>
      </c:barChart>
      <c:catAx>
        <c:axId val="130189952"/>
        <c:scaling>
          <c:orientation val="minMax"/>
        </c:scaling>
        <c:delete val="0"/>
        <c:axPos val="b"/>
        <c:majorTickMark val="out"/>
        <c:minorTickMark val="none"/>
        <c:tickLblPos val="nextTo"/>
        <c:txPr>
          <a:bodyPr/>
          <a:lstStyle/>
          <a:p>
            <a:pPr>
              <a:defRPr sz="1200">
                <a:latin typeface="Times New Roman" panose="02020603050405020304" pitchFamily="18" charset="0"/>
                <a:cs typeface="Times New Roman" panose="02020603050405020304" pitchFamily="18" charset="0"/>
              </a:defRPr>
            </a:pPr>
            <a:endParaRPr lang="zh-CN"/>
          </a:p>
        </c:txPr>
        <c:crossAx val="130191744"/>
        <c:crosses val="autoZero"/>
        <c:auto val="1"/>
        <c:lblAlgn val="ctr"/>
        <c:lblOffset val="100"/>
        <c:noMultiLvlLbl val="0"/>
      </c:catAx>
      <c:valAx>
        <c:axId val="130191744"/>
        <c:scaling>
          <c:orientation val="minMax"/>
          <c:max val="60"/>
          <c:min val="10"/>
        </c:scaling>
        <c:delete val="0"/>
        <c:axPos val="l"/>
        <c:title>
          <c:tx>
            <c:rich>
              <a:bodyPr rot="-5400000" vert="horz"/>
              <a:lstStyle/>
              <a:p>
                <a:pPr>
                  <a:defRPr sz="1600" b="0">
                    <a:latin typeface="Times New Roman" panose="02020603050405020304" pitchFamily="18" charset="0"/>
                    <a:cs typeface="Times New Roman" panose="02020603050405020304" pitchFamily="18" charset="0"/>
                  </a:defRPr>
                </a:pPr>
                <a:r>
                  <a:rPr lang="en-US" altLang="zh-CN" sz="1600" b="0" i="0" u="none" strike="noStrike" baseline="0">
                    <a:effectLst/>
                    <a:latin typeface="Times New Roman" panose="02020603050405020304" pitchFamily="18" charset="0"/>
                    <a:cs typeface="Times New Roman" panose="02020603050405020304" pitchFamily="18" charset="0"/>
                  </a:rPr>
                  <a:t>Methylation values (in %) </a:t>
                </a:r>
                <a:endParaRPr lang="zh-CN" altLang="en-US" sz="1600" b="0">
                  <a:latin typeface="Times New Roman" panose="02020603050405020304" pitchFamily="18" charset="0"/>
                  <a:cs typeface="Times New Roman" panose="02020603050405020304" pitchFamily="18" charset="0"/>
                </a:endParaRPr>
              </a:p>
            </c:rich>
          </c:tx>
          <c:layout>
            <c:manualLayout>
              <c:xMode val="edge"/>
              <c:yMode val="edge"/>
              <c:x val="1.4035085134210963E-2"/>
              <c:y val="7.6830932503163765E-2"/>
            </c:manualLayout>
          </c:layout>
          <c:overlay val="0"/>
        </c:title>
        <c:numFmt formatCode="General" sourceLinked="1"/>
        <c:majorTickMark val="out"/>
        <c:minorTickMark val="none"/>
        <c:tickLblPos val="nextTo"/>
        <c:txPr>
          <a:bodyPr/>
          <a:lstStyle/>
          <a:p>
            <a:pPr>
              <a:defRPr sz="1200"/>
            </a:pPr>
            <a:endParaRPr lang="zh-CN"/>
          </a:p>
        </c:txPr>
        <c:crossAx val="130189952"/>
        <c:crosses val="autoZero"/>
        <c:crossBetween val="between"/>
      </c:valAx>
    </c:plotArea>
    <c:legend>
      <c:legendPos val="r"/>
      <c:layout>
        <c:manualLayout>
          <c:xMode val="edge"/>
          <c:yMode val="edge"/>
          <c:x val="0.73326217092080992"/>
          <c:y val="0.1848325273125267"/>
          <c:w val="0.2480650472806924"/>
          <c:h val="0.36052039507648642"/>
        </c:manualLayout>
      </c:layout>
      <c:overlay val="0"/>
      <c:txPr>
        <a:bodyPr/>
        <a:lstStyle/>
        <a:p>
          <a:pPr>
            <a:defRPr sz="1600">
              <a:latin typeface="Times New Roman" panose="02020603050405020304" pitchFamily="18" charset="0"/>
              <a:cs typeface="Times New Roman" panose="02020603050405020304" pitchFamily="18" charset="0"/>
            </a:defRPr>
          </a:pPr>
          <a:endParaRPr lang="zh-CN"/>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1800">
                <a:latin typeface="Times New Roman" panose="02020603050405020304" pitchFamily="18" charset="0"/>
                <a:cs typeface="Times New Roman" panose="02020603050405020304" pitchFamily="18" charset="0"/>
              </a:defRPr>
            </a:pPr>
            <a:r>
              <a:rPr lang="en-US" sz="1800">
                <a:latin typeface="Times New Roman" panose="02020603050405020304" pitchFamily="18" charset="0"/>
                <a:cs typeface="Times New Roman" panose="02020603050405020304" pitchFamily="18" charset="0"/>
              </a:rPr>
              <a:t>Figure 1. Plasma ALT levels in different groups devided by rs3826795 genotype and obesity</a:t>
            </a:r>
            <a:endParaRPr lang="zh-CN" sz="1800">
              <a:latin typeface="Times New Roman" panose="02020603050405020304" pitchFamily="18" charset="0"/>
              <a:cs typeface="Times New Roman" panose="02020603050405020304" pitchFamily="18" charset="0"/>
            </a:endParaRPr>
          </a:p>
        </c:rich>
      </c:tx>
      <c:layout>
        <c:manualLayout>
          <c:xMode val="edge"/>
          <c:yMode val="edge"/>
          <c:x val="0.15027778832015809"/>
          <c:y val="0.84320626450310376"/>
        </c:manualLayout>
      </c:layout>
      <c:overlay val="0"/>
    </c:title>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0.16789129483814524"/>
          <c:y val="6.0659813356663747E-2"/>
          <c:w val="0.64905427174758357"/>
          <c:h val="0.71162489214298286"/>
        </c:manualLayout>
      </c:layout>
      <c:bar3DChart>
        <c:barDir val="col"/>
        <c:grouping val="standard"/>
        <c:varyColors val="0"/>
        <c:ser>
          <c:idx val="0"/>
          <c:order val="0"/>
          <c:tx>
            <c:strRef>
              <c:f>按照obese与nonobese分组!$B$23</c:f>
              <c:strCache>
                <c:ptCount val="1"/>
                <c:pt idx="0">
                  <c:v>Non-obese</c:v>
                </c:pt>
              </c:strCache>
            </c:strRef>
          </c:tx>
          <c:spPr>
            <a:gradFill rotWithShape="1">
              <a:gsLst>
                <a:gs pos="0">
                  <a:schemeClr val="accent1">
                    <a:tint val="35000"/>
                    <a:satMod val="260000"/>
                  </a:schemeClr>
                </a:gs>
                <a:gs pos="30000">
                  <a:schemeClr val="accent1">
                    <a:tint val="38000"/>
                    <a:satMod val="260000"/>
                  </a:schemeClr>
                </a:gs>
                <a:gs pos="75000">
                  <a:schemeClr val="accent1">
                    <a:tint val="55000"/>
                    <a:satMod val="255000"/>
                  </a:schemeClr>
                </a:gs>
                <a:gs pos="100000">
                  <a:schemeClr val="accent1">
                    <a:tint val="70000"/>
                    <a:satMod val="255000"/>
                  </a:schemeClr>
                </a:gs>
              </a:gsLst>
              <a:path path="circle">
                <a:fillToRect l="5000" t="100000" r="120000" b="10000"/>
              </a:path>
            </a:gradFill>
            <a:ln w="12700" cap="flat" cmpd="sng" algn="ctr">
              <a:solidFill>
                <a:schemeClr val="accent1">
                  <a:shade val="70000"/>
                  <a:satMod val="150000"/>
                </a:schemeClr>
              </a:solidFill>
              <a:prstDash val="solid"/>
            </a:ln>
            <a:effectLst>
              <a:outerShdw blurRad="50800" dist="25000" dir="5400000" rotWithShape="0">
                <a:srgbClr val="000000">
                  <a:alpha val="40000"/>
                </a:srgbClr>
              </a:outerShdw>
            </a:effectLst>
          </c:spPr>
          <c:invertIfNegative val="0"/>
          <c:cat>
            <c:strRef>
              <c:f>按照obese与nonobese分组!$C$22:$E$22</c:f>
              <c:strCache>
                <c:ptCount val="3"/>
                <c:pt idx="0">
                  <c:v>AA</c:v>
                </c:pt>
                <c:pt idx="1">
                  <c:v>AG</c:v>
                </c:pt>
                <c:pt idx="2">
                  <c:v>GG</c:v>
                </c:pt>
              </c:strCache>
            </c:strRef>
          </c:cat>
          <c:val>
            <c:numRef>
              <c:f>按照obese与nonobese分组!$C$23:$E$23</c:f>
              <c:numCache>
                <c:formatCode>General</c:formatCode>
                <c:ptCount val="3"/>
                <c:pt idx="0">
                  <c:v>1.04</c:v>
                </c:pt>
                <c:pt idx="1">
                  <c:v>1.06</c:v>
                </c:pt>
                <c:pt idx="2">
                  <c:v>1.05</c:v>
                </c:pt>
              </c:numCache>
            </c:numRef>
          </c:val>
        </c:ser>
        <c:ser>
          <c:idx val="1"/>
          <c:order val="1"/>
          <c:tx>
            <c:strRef>
              <c:f>按照obese与nonobese分组!$B$24</c:f>
              <c:strCache>
                <c:ptCount val="1"/>
                <c:pt idx="0">
                  <c:v>Obese</c:v>
                </c:pt>
              </c:strCache>
            </c:strRef>
          </c:tx>
          <c:spPr>
            <a:solidFill>
              <a:schemeClr val="accent1"/>
            </a:solidFill>
            <a:ln w="25400" cap="flat" cmpd="sng" algn="ctr">
              <a:solidFill>
                <a:schemeClr val="accent1">
                  <a:shade val="50000"/>
                </a:schemeClr>
              </a:solidFill>
              <a:prstDash val="solid"/>
            </a:ln>
            <a:effectLst/>
          </c:spPr>
          <c:invertIfNegative val="0"/>
          <c:cat>
            <c:strRef>
              <c:f>按照obese与nonobese分组!$C$22:$E$22</c:f>
              <c:strCache>
                <c:ptCount val="3"/>
                <c:pt idx="0">
                  <c:v>AA</c:v>
                </c:pt>
                <c:pt idx="1">
                  <c:v>AG</c:v>
                </c:pt>
                <c:pt idx="2">
                  <c:v>GG</c:v>
                </c:pt>
              </c:strCache>
            </c:strRef>
          </c:cat>
          <c:val>
            <c:numRef>
              <c:f>按照obese与nonobese分组!$C$24:$E$24</c:f>
              <c:numCache>
                <c:formatCode>General</c:formatCode>
                <c:ptCount val="3"/>
                <c:pt idx="0">
                  <c:v>1.24</c:v>
                </c:pt>
                <c:pt idx="1">
                  <c:v>1.25</c:v>
                </c:pt>
                <c:pt idx="2">
                  <c:v>1.3</c:v>
                </c:pt>
              </c:numCache>
            </c:numRef>
          </c:val>
        </c:ser>
        <c:dLbls>
          <c:showLegendKey val="0"/>
          <c:showVal val="0"/>
          <c:showCatName val="0"/>
          <c:showSerName val="0"/>
          <c:showPercent val="0"/>
          <c:showBubbleSize val="0"/>
        </c:dLbls>
        <c:gapWidth val="150"/>
        <c:shape val="box"/>
        <c:axId val="129551360"/>
        <c:axId val="129561344"/>
        <c:axId val="129515968"/>
      </c:bar3DChart>
      <c:catAx>
        <c:axId val="129551360"/>
        <c:scaling>
          <c:orientation val="minMax"/>
        </c:scaling>
        <c:delete val="0"/>
        <c:axPos val="b"/>
        <c:majorTickMark val="out"/>
        <c:minorTickMark val="none"/>
        <c:tickLblPos val="nextTo"/>
        <c:crossAx val="129561344"/>
        <c:crosses val="autoZero"/>
        <c:auto val="1"/>
        <c:lblAlgn val="ctr"/>
        <c:lblOffset val="100"/>
        <c:noMultiLvlLbl val="0"/>
      </c:catAx>
      <c:valAx>
        <c:axId val="129561344"/>
        <c:scaling>
          <c:orientation val="minMax"/>
          <c:min val="1"/>
        </c:scaling>
        <c:delete val="0"/>
        <c:axPos val="l"/>
        <c:majorGridlines/>
        <c:title>
          <c:tx>
            <c:rich>
              <a:bodyPr rot="-5400000" vert="horz"/>
              <a:lstStyle/>
              <a:p>
                <a:pPr>
                  <a:defRPr>
                    <a:latin typeface="Times New Roman" panose="02020603050405020304" pitchFamily="18" charset="0"/>
                    <a:cs typeface="Times New Roman" panose="02020603050405020304" pitchFamily="18" charset="0"/>
                  </a:defRPr>
                </a:pPr>
                <a:r>
                  <a:rPr lang="en-US">
                    <a:latin typeface="Times New Roman" panose="02020603050405020304" pitchFamily="18" charset="0"/>
                    <a:cs typeface="Times New Roman" panose="02020603050405020304" pitchFamily="18" charset="0"/>
                  </a:rPr>
                  <a:t>Means of LgALT (IU/L)</a:t>
                </a:r>
                <a:endParaRPr lang="zh-CN">
                  <a:latin typeface="Times New Roman" panose="02020603050405020304" pitchFamily="18" charset="0"/>
                  <a:cs typeface="Times New Roman" panose="02020603050405020304" pitchFamily="18" charset="0"/>
                </a:endParaRPr>
              </a:p>
            </c:rich>
          </c:tx>
          <c:layout>
            <c:manualLayout>
              <c:xMode val="edge"/>
              <c:yMode val="edge"/>
              <c:x val="5.4539372117594201E-2"/>
              <c:y val="0.24617500272260429"/>
            </c:manualLayout>
          </c:layout>
          <c:overlay val="0"/>
        </c:title>
        <c:numFmt formatCode="General" sourceLinked="1"/>
        <c:majorTickMark val="out"/>
        <c:minorTickMark val="none"/>
        <c:tickLblPos val="nextTo"/>
        <c:crossAx val="129551360"/>
        <c:crosses val="autoZero"/>
        <c:crossBetween val="between"/>
      </c:valAx>
      <c:serAx>
        <c:axId val="129515968"/>
        <c:scaling>
          <c:orientation val="minMax"/>
        </c:scaling>
        <c:delete val="0"/>
        <c:axPos val="b"/>
        <c:majorTickMark val="out"/>
        <c:minorTickMark val="none"/>
        <c:tickLblPos val="nextTo"/>
        <c:txPr>
          <a:bodyPr/>
          <a:lstStyle/>
          <a:p>
            <a:pPr>
              <a:defRPr>
                <a:latin typeface="Times New Roman" panose="02020603050405020304" pitchFamily="18" charset="0"/>
                <a:cs typeface="Times New Roman" panose="02020603050405020304" pitchFamily="18" charset="0"/>
              </a:defRPr>
            </a:pPr>
            <a:endParaRPr lang="zh-CN"/>
          </a:p>
        </c:txPr>
        <c:crossAx val="129561344"/>
        <c:crosses val="autoZero"/>
      </c:serAx>
    </c:plotArea>
    <c:plotVisOnly val="1"/>
    <c:dispBlanksAs val="gap"/>
    <c:showDLblsOverMax val="0"/>
  </c:chart>
  <c:txPr>
    <a:bodyPr/>
    <a:lstStyle/>
    <a:p>
      <a:pPr>
        <a:defRPr sz="1800"/>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69DD04-C81B-404C-BB83-D92009B90323}" type="datetimeFigureOut">
              <a:rPr lang="zh-CN" altLang="en-US" smtClean="0"/>
              <a:t>2016-08-25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4A0B6D-3DCB-416A-A0E1-402D26574738}" type="slidenum">
              <a:rPr lang="zh-CN" altLang="en-US" smtClean="0"/>
              <a:t>‹#›</a:t>
            </a:fld>
            <a:endParaRPr lang="zh-CN" altLang="en-US"/>
          </a:p>
        </p:txBody>
      </p:sp>
    </p:spTree>
    <p:extLst>
      <p:ext uri="{BB962C8B-B14F-4D97-AF65-F5344CB8AC3E}">
        <p14:creationId xmlns:p14="http://schemas.microsoft.com/office/powerpoint/2010/main" val="2863732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04A0B6D-3DCB-416A-A0E1-402D26574738}" type="slidenum">
              <a:rPr lang="zh-CN" altLang="en-US" smtClean="0"/>
              <a:t>1</a:t>
            </a:fld>
            <a:endParaRPr lang="zh-CN" altLang="en-US"/>
          </a:p>
        </p:txBody>
      </p:sp>
    </p:spTree>
    <p:extLst>
      <p:ext uri="{BB962C8B-B14F-4D97-AF65-F5344CB8AC3E}">
        <p14:creationId xmlns:p14="http://schemas.microsoft.com/office/powerpoint/2010/main" val="3354882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04A0B6D-3DCB-416A-A0E1-402D26574738}" type="slidenum">
              <a:rPr lang="zh-CN" altLang="en-US" smtClean="0"/>
              <a:t>10</a:t>
            </a:fld>
            <a:endParaRPr lang="zh-CN" altLang="en-US"/>
          </a:p>
        </p:txBody>
      </p:sp>
    </p:spTree>
    <p:extLst>
      <p:ext uri="{BB962C8B-B14F-4D97-AF65-F5344CB8AC3E}">
        <p14:creationId xmlns:p14="http://schemas.microsoft.com/office/powerpoint/2010/main" val="2676753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因此我们进一步分析</a:t>
            </a:r>
            <a:r>
              <a:rPr lang="en-US" altLang="zh-CN" dirty="0" err="1" smtClean="0"/>
              <a:t>snp</a:t>
            </a:r>
            <a:r>
              <a:rPr lang="zh-CN" altLang="en-US" dirty="0" smtClean="0"/>
              <a:t>，但是并没有如预期中发现</a:t>
            </a:r>
            <a:r>
              <a:rPr lang="en-US" altLang="zh-CN" dirty="0" err="1" smtClean="0"/>
              <a:t>snp</a:t>
            </a:r>
            <a:r>
              <a:rPr lang="en-US" altLang="zh-CN" dirty="0" smtClean="0"/>
              <a:t>-alt</a:t>
            </a:r>
            <a:r>
              <a:rPr lang="zh-CN" altLang="en-US" dirty="0" smtClean="0"/>
              <a:t>的关联</a:t>
            </a:r>
            <a:endParaRPr lang="en-US" altLang="zh-CN" dirty="0" smtClean="0"/>
          </a:p>
          <a:p>
            <a:r>
              <a:rPr lang="en-US" altLang="zh-CN" dirty="0" smtClean="0"/>
              <a:t>In</a:t>
            </a:r>
            <a:r>
              <a:rPr lang="en-US" altLang="zh-CN" baseline="0" dirty="0" smtClean="0"/>
              <a:t> order to explain this</a:t>
            </a:r>
          </a:p>
          <a:p>
            <a:r>
              <a:rPr lang="en-US" altLang="zh-CN" baseline="0" dirty="0" smtClean="0"/>
              <a:t>Which were 705 obese children and 1325 non-obese children</a:t>
            </a:r>
            <a:endParaRPr lang="zh-CN" altLang="en-US" dirty="0"/>
          </a:p>
        </p:txBody>
      </p:sp>
      <p:sp>
        <p:nvSpPr>
          <p:cNvPr id="4" name="灯片编号占位符 3"/>
          <p:cNvSpPr>
            <a:spLocks noGrp="1"/>
          </p:cNvSpPr>
          <p:nvPr>
            <p:ph type="sldNum" sz="quarter" idx="10"/>
          </p:nvPr>
        </p:nvSpPr>
        <p:spPr/>
        <p:txBody>
          <a:bodyPr/>
          <a:lstStyle/>
          <a:p>
            <a:fld id="{904A0B6D-3DCB-416A-A0E1-402D26574738}" type="slidenum">
              <a:rPr lang="zh-CN" altLang="en-US" smtClean="0"/>
              <a:t>11</a:t>
            </a:fld>
            <a:endParaRPr lang="zh-CN" altLang="en-US"/>
          </a:p>
        </p:txBody>
      </p:sp>
    </p:spTree>
    <p:extLst>
      <p:ext uri="{BB962C8B-B14F-4D97-AF65-F5344CB8AC3E}">
        <p14:creationId xmlns:p14="http://schemas.microsoft.com/office/powerpoint/2010/main" val="4204235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multivariate linear regression model</a:t>
            </a:r>
          </a:p>
          <a:p>
            <a:r>
              <a:rPr lang="en-US" altLang="zh-CN" dirty="0" smtClean="0"/>
              <a:t>tested and there was a significant interaction between the G-allele number in the </a:t>
            </a:r>
            <a:r>
              <a:rPr lang="en-US" altLang="zh-CN" i="1" dirty="0" smtClean="0"/>
              <a:t>HIF3A</a:t>
            </a:r>
            <a:r>
              <a:rPr lang="en-US" altLang="zh-CN" dirty="0" smtClean="0"/>
              <a:t> rs3826795 polymorphism and obesity on ALT </a:t>
            </a:r>
            <a:endParaRPr lang="zh-CN" altLang="en-US" dirty="0"/>
          </a:p>
        </p:txBody>
      </p:sp>
      <p:sp>
        <p:nvSpPr>
          <p:cNvPr id="4" name="灯片编号占位符 3"/>
          <p:cNvSpPr>
            <a:spLocks noGrp="1"/>
          </p:cNvSpPr>
          <p:nvPr>
            <p:ph type="sldNum" sz="quarter" idx="10"/>
          </p:nvPr>
        </p:nvSpPr>
        <p:spPr/>
        <p:txBody>
          <a:bodyPr/>
          <a:lstStyle/>
          <a:p>
            <a:fld id="{904A0B6D-3DCB-416A-A0E1-402D26574738}" type="slidenum">
              <a:rPr lang="zh-CN" altLang="en-US" smtClean="0"/>
              <a:t>12</a:t>
            </a:fld>
            <a:endParaRPr lang="zh-CN" altLang="en-US"/>
          </a:p>
        </p:txBody>
      </p:sp>
    </p:spTree>
    <p:extLst>
      <p:ext uri="{BB962C8B-B14F-4D97-AF65-F5344CB8AC3E}">
        <p14:creationId xmlns:p14="http://schemas.microsoft.com/office/powerpoint/2010/main" val="3801858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Since we found the association between HIF3A </a:t>
            </a:r>
            <a:r>
              <a:rPr lang="en-US" altLang="zh-CN" dirty="0" err="1" smtClean="0"/>
              <a:t>snp</a:t>
            </a:r>
            <a:r>
              <a:rPr lang="en-US" altLang="zh-CN" dirty="0" smtClean="0"/>
              <a:t> and alt in obese children,</a:t>
            </a:r>
            <a:r>
              <a:rPr lang="en-US" altLang="zh-CN" baseline="0" dirty="0" smtClean="0"/>
              <a:t> the next thing we wanted to know is the relation among the three factors: HIF3A variant, methylation and ALT. So we conducted mediation analyses among obese children</a:t>
            </a:r>
          </a:p>
          <a:p>
            <a:r>
              <a:rPr lang="en-US" altLang="zh-CN" baseline="0" dirty="0" smtClean="0"/>
              <a:t>Here we used the mediation analyses model </a:t>
            </a:r>
            <a:r>
              <a:rPr lang="en-US" altLang="zh-CN" baseline="0" dirty="0" err="1" smtClean="0"/>
              <a:t>develeped</a:t>
            </a:r>
            <a:r>
              <a:rPr lang="en-US" altLang="zh-CN" baseline="0" dirty="0" smtClean="0"/>
              <a:t> by …, and we used Y X M to represent the dependent variable, the independent variable and the mediation factor, we used a b c to represent the </a:t>
            </a:r>
            <a:r>
              <a:rPr lang="en-US" altLang="zh-CN" baseline="0" dirty="0" err="1" smtClean="0"/>
              <a:t>coefficents</a:t>
            </a:r>
            <a:r>
              <a:rPr lang="en-US" altLang="zh-CN" baseline="0" dirty="0" smtClean="0"/>
              <a:t> in each equation, and age, age square and gender were adjusted for in each equation. </a:t>
            </a:r>
          </a:p>
          <a:p>
            <a:r>
              <a:rPr lang="en-US" altLang="zh-CN" baseline="0" dirty="0" smtClean="0"/>
              <a:t>By testing b, we can know that the mediation effect was significant. The analyses also provided method to test whether the mediator acts as a complete or incomplete mediator, by testing c’. </a:t>
            </a:r>
          </a:p>
          <a:p>
            <a:r>
              <a:rPr lang="en-US" altLang="zh-CN" baseline="0" dirty="0" smtClean="0"/>
              <a:t>This doesn’t mean the effect of </a:t>
            </a:r>
            <a:r>
              <a:rPr lang="en-US" altLang="zh-CN" baseline="0" dirty="0" err="1" smtClean="0"/>
              <a:t>snp</a:t>
            </a:r>
            <a:r>
              <a:rPr lang="en-US" altLang="zh-CN" baseline="0" dirty="0" smtClean="0"/>
              <a:t> on alt should be 100% mediated by methylation, instead, it means the pure effect of </a:t>
            </a:r>
            <a:r>
              <a:rPr lang="en-US" altLang="zh-CN" baseline="0" dirty="0" err="1" smtClean="0"/>
              <a:t>snp</a:t>
            </a:r>
            <a:r>
              <a:rPr lang="en-US" altLang="zh-CN" baseline="0" dirty="0" smtClean="0"/>
              <a:t> on alt without the existence of methylation was </a:t>
            </a:r>
            <a:r>
              <a:rPr lang="en-US" altLang="zh-CN" baseline="0" dirty="0" err="1" smtClean="0"/>
              <a:t>insignificant.In</a:t>
            </a:r>
            <a:r>
              <a:rPr lang="en-US" altLang="zh-CN" baseline="0" dirty="0" smtClean="0"/>
              <a:t> fact, when we calculated the ab/c, we got 81.3%, which means that around 80% of the effect was mediated by methylation. </a:t>
            </a:r>
            <a:endParaRPr lang="zh-CN" altLang="en-US" dirty="0"/>
          </a:p>
        </p:txBody>
      </p:sp>
      <p:sp>
        <p:nvSpPr>
          <p:cNvPr id="4" name="灯片编号占位符 3"/>
          <p:cNvSpPr>
            <a:spLocks noGrp="1"/>
          </p:cNvSpPr>
          <p:nvPr>
            <p:ph type="sldNum" sz="quarter" idx="10"/>
          </p:nvPr>
        </p:nvSpPr>
        <p:spPr/>
        <p:txBody>
          <a:bodyPr/>
          <a:lstStyle/>
          <a:p>
            <a:fld id="{904A0B6D-3DCB-416A-A0E1-402D26574738}" type="slidenum">
              <a:rPr lang="zh-CN" altLang="en-US" smtClean="0"/>
              <a:t>13</a:t>
            </a:fld>
            <a:endParaRPr lang="zh-CN" altLang="en-US"/>
          </a:p>
        </p:txBody>
      </p:sp>
    </p:spTree>
    <p:extLst>
      <p:ext uri="{BB962C8B-B14F-4D97-AF65-F5344CB8AC3E}">
        <p14:creationId xmlns:p14="http://schemas.microsoft.com/office/powerpoint/2010/main" val="785150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first thing I want to discuss is the association</a:t>
            </a:r>
            <a:r>
              <a:rPr lang="en-US" altLang="zh-CN" baseline="0" dirty="0" smtClean="0"/>
              <a:t> between </a:t>
            </a:r>
            <a:r>
              <a:rPr lang="en-US" altLang="zh-CN" baseline="0" dirty="0" err="1" smtClean="0"/>
              <a:t>snp</a:t>
            </a:r>
            <a:r>
              <a:rPr lang="en-US" altLang="zh-CN" baseline="0" dirty="0" smtClean="0"/>
              <a:t> and methylation. DNA methylation got famous because as an epigenetic factor, it could be influenced by environmental factors. Meanwhile, the DNA methylation is also associated with </a:t>
            </a:r>
            <a:r>
              <a:rPr lang="en-US" altLang="zh-CN" baseline="0" dirty="0" err="1" smtClean="0"/>
              <a:t>snp</a:t>
            </a:r>
            <a:r>
              <a:rPr lang="en-US" altLang="zh-CN" baseline="0" dirty="0" smtClean="0"/>
              <a:t>, and studies show that about 28% of DNA methylation sites were associated with SNPs.</a:t>
            </a:r>
            <a:endParaRPr lang="zh-CN" altLang="en-US" dirty="0"/>
          </a:p>
        </p:txBody>
      </p:sp>
      <p:sp>
        <p:nvSpPr>
          <p:cNvPr id="4" name="灯片编号占位符 3"/>
          <p:cNvSpPr>
            <a:spLocks noGrp="1"/>
          </p:cNvSpPr>
          <p:nvPr>
            <p:ph type="sldNum" sz="quarter" idx="10"/>
          </p:nvPr>
        </p:nvSpPr>
        <p:spPr/>
        <p:txBody>
          <a:bodyPr/>
          <a:lstStyle/>
          <a:p>
            <a:fld id="{904A0B6D-3DCB-416A-A0E1-402D26574738}" type="slidenum">
              <a:rPr lang="zh-CN" altLang="en-US" smtClean="0"/>
              <a:t>14</a:t>
            </a:fld>
            <a:endParaRPr lang="zh-CN" altLang="en-US"/>
          </a:p>
        </p:txBody>
      </p:sp>
    </p:spTree>
    <p:extLst>
      <p:ext uri="{BB962C8B-B14F-4D97-AF65-F5344CB8AC3E}">
        <p14:creationId xmlns:p14="http://schemas.microsoft.com/office/powerpoint/2010/main" val="3177180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Basically,</a:t>
            </a:r>
            <a:r>
              <a:rPr lang="en-US" altLang="zh-CN" baseline="0" dirty="0" smtClean="0"/>
              <a:t> we should say the mechanism that… is still unknown. So let’s start with ALT.</a:t>
            </a:r>
          </a:p>
          <a:p>
            <a:r>
              <a:rPr lang="en-US" altLang="zh-CN" dirty="0" smtClean="0"/>
              <a:t>ALT is clinically used to reflect the defect of liver function.</a:t>
            </a:r>
          </a:p>
          <a:p>
            <a:r>
              <a:rPr lang="en-US" altLang="zh-CN" dirty="0" smtClean="0"/>
              <a:t>A review [] focusing on biochemical and metabolic relation of obesity and liver</a:t>
            </a:r>
            <a:r>
              <a:rPr lang="en-US" altLang="zh-CN" baseline="0" dirty="0" smtClean="0"/>
              <a:t> diseases</a:t>
            </a:r>
            <a:r>
              <a:rPr lang="en-US" altLang="zh-CN" dirty="0" smtClean="0"/>
              <a:t> claimed that two most critical factors contributing to liver injury</a:t>
            </a:r>
            <a:r>
              <a:rPr lang="en-US" altLang="zh-CN" baseline="0" dirty="0" smtClean="0"/>
              <a:t> progression is 1)</a:t>
            </a:r>
            <a:r>
              <a:rPr lang="en-US" altLang="zh-CN" dirty="0" smtClean="0"/>
              <a:t>chronic low-grade inflammation from visceral adipose tissue; and 2) excess free fatty acids.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In another review focusing on obesity and inflammation, the author explained that in the status of obesity, a variety of cell populations began to exhibit an </a:t>
            </a:r>
            <a:r>
              <a:rPr lang="en-US" altLang="zh-CN" b="1" dirty="0" smtClean="0"/>
              <a:t>increased adipose mass and adipocyte diameter</a:t>
            </a:r>
            <a:r>
              <a:rPr lang="en-US" altLang="zh-CN" dirty="0" smtClean="0"/>
              <a:t>, which could lead to </a:t>
            </a:r>
            <a:r>
              <a:rPr lang="en-US" altLang="zh-CN" b="1" dirty="0" smtClean="0"/>
              <a:t>cellular hypoxia </a:t>
            </a:r>
            <a:r>
              <a:rPr lang="en-US" altLang="zh-CN" dirty="0" smtClean="0"/>
              <a:t>and further result in pro-inflammatory cytokine production. </a:t>
            </a:r>
          </a:p>
          <a:p>
            <a:endParaRPr lang="en-US" altLang="zh-CN" baseline="0" dirty="0" smtClean="0"/>
          </a:p>
          <a:p>
            <a:endParaRPr lang="en-US" altLang="zh-CN" baseline="0" dirty="0" smtClean="0"/>
          </a:p>
          <a:p>
            <a:endParaRPr lang="zh-CN" altLang="en-US" dirty="0"/>
          </a:p>
        </p:txBody>
      </p:sp>
      <p:sp>
        <p:nvSpPr>
          <p:cNvPr id="4" name="灯片编号占位符 3"/>
          <p:cNvSpPr>
            <a:spLocks noGrp="1"/>
          </p:cNvSpPr>
          <p:nvPr>
            <p:ph type="sldNum" sz="quarter" idx="10"/>
          </p:nvPr>
        </p:nvSpPr>
        <p:spPr/>
        <p:txBody>
          <a:bodyPr/>
          <a:lstStyle/>
          <a:p>
            <a:fld id="{904A0B6D-3DCB-416A-A0E1-402D26574738}" type="slidenum">
              <a:rPr lang="zh-CN" altLang="en-US" smtClean="0"/>
              <a:t>15</a:t>
            </a:fld>
            <a:endParaRPr lang="zh-CN" altLang="en-US"/>
          </a:p>
        </p:txBody>
      </p:sp>
    </p:spTree>
    <p:extLst>
      <p:ext uri="{BB962C8B-B14F-4D97-AF65-F5344CB8AC3E}">
        <p14:creationId xmlns:p14="http://schemas.microsoft.com/office/powerpoint/2010/main" val="843145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smtClean="0"/>
              <a:t>So a possible speculation should be…</a:t>
            </a:r>
          </a:p>
          <a:p>
            <a:r>
              <a:rPr lang="en-US" altLang="zh-CN" baseline="0" dirty="0" smtClean="0"/>
              <a:t>This chain is still incomplete, so further studies on the mechanism are still needed.</a:t>
            </a:r>
          </a:p>
          <a:p>
            <a:endParaRPr lang="en-US" altLang="zh-CN" baseline="0" dirty="0" smtClean="0"/>
          </a:p>
          <a:p>
            <a:endParaRPr lang="zh-CN" altLang="en-US" dirty="0"/>
          </a:p>
        </p:txBody>
      </p:sp>
      <p:sp>
        <p:nvSpPr>
          <p:cNvPr id="4" name="灯片编号占位符 3"/>
          <p:cNvSpPr>
            <a:spLocks noGrp="1"/>
          </p:cNvSpPr>
          <p:nvPr>
            <p:ph type="sldNum" sz="quarter" idx="10"/>
          </p:nvPr>
        </p:nvSpPr>
        <p:spPr/>
        <p:txBody>
          <a:bodyPr/>
          <a:lstStyle/>
          <a:p>
            <a:fld id="{904A0B6D-3DCB-416A-A0E1-402D26574738}" type="slidenum">
              <a:rPr lang="zh-CN" altLang="en-US" smtClean="0"/>
              <a:t>16</a:t>
            </a:fld>
            <a:endParaRPr lang="zh-CN" altLang="en-US"/>
          </a:p>
        </p:txBody>
      </p:sp>
    </p:spTree>
    <p:extLst>
      <p:ext uri="{BB962C8B-B14F-4D97-AF65-F5344CB8AC3E}">
        <p14:creationId xmlns:p14="http://schemas.microsoft.com/office/powerpoint/2010/main" val="843145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Several limitations of the current study should be noticed. </a:t>
            </a:r>
          </a:p>
          <a:p>
            <a:r>
              <a:rPr lang="en-US" altLang="zh-CN" dirty="0" smtClean="0"/>
              <a:t>First of all, though we have tested the relation among obesity, ALT, </a:t>
            </a:r>
            <a:r>
              <a:rPr lang="en-US" altLang="zh-CN" i="1" dirty="0" smtClean="0"/>
              <a:t>HIF3A</a:t>
            </a:r>
            <a:r>
              <a:rPr lang="en-US" altLang="zh-CN" dirty="0" smtClean="0"/>
              <a:t> SNP and methylation by conducting the interaction analysis and the mediation analysis, the case-control design of the current study means that we cannot assess the causality. And we didn’t conduct further</a:t>
            </a:r>
            <a:r>
              <a:rPr lang="en-US" altLang="zh-CN" baseline="0" dirty="0" smtClean="0"/>
              <a:t> molecular studies to understand the mechanism.</a:t>
            </a:r>
            <a:endParaRPr lang="en-US" altLang="zh-CN" dirty="0" smtClean="0"/>
          </a:p>
          <a:p>
            <a:endParaRPr lang="en-US" altLang="zh-CN" dirty="0" smtClean="0"/>
          </a:p>
          <a:p>
            <a:r>
              <a:rPr lang="en-US" altLang="zh-CN" dirty="0" smtClean="0"/>
              <a:t>Secondly, known to be a tissue specific biomarker, the </a:t>
            </a:r>
            <a:r>
              <a:rPr lang="en-US" altLang="zh-CN" i="1" dirty="0" smtClean="0"/>
              <a:t>HIF3A</a:t>
            </a:r>
            <a:r>
              <a:rPr lang="en-US" altLang="zh-CN" dirty="0" smtClean="0"/>
              <a:t> methylation levels were examined in the current study using peripheral blood samples instead of adipose issues or hepatic issues, thus we couldn’t know whether the effect was similar in other tissues. </a:t>
            </a:r>
          </a:p>
          <a:p>
            <a:r>
              <a:rPr lang="en-US" altLang="zh-CN" dirty="0" smtClean="0"/>
              <a:t>However, several other studies also used peripheral blood to test DNA methylation [12,26], and by</a:t>
            </a:r>
            <a:r>
              <a:rPr lang="en-US" altLang="zh-CN" baseline="0" dirty="0" smtClean="0"/>
              <a:t> comparing the results from different tissue, the EWAS study </a:t>
            </a:r>
            <a:r>
              <a:rPr lang="en-US" altLang="zh-CN" dirty="0" smtClean="0"/>
              <a:t>supported the use of whole-blood DNA methylation profiling for identification of relevant epigenetic changes. Thirdly, we didn’t test gene expression or cytokines data. </a:t>
            </a:r>
          </a:p>
          <a:p>
            <a:endParaRPr lang="en-US" altLang="zh-CN" dirty="0" smtClean="0"/>
          </a:p>
        </p:txBody>
      </p:sp>
      <p:sp>
        <p:nvSpPr>
          <p:cNvPr id="4" name="灯片编号占位符 3"/>
          <p:cNvSpPr>
            <a:spLocks noGrp="1"/>
          </p:cNvSpPr>
          <p:nvPr>
            <p:ph type="sldNum" sz="quarter" idx="10"/>
          </p:nvPr>
        </p:nvSpPr>
        <p:spPr/>
        <p:txBody>
          <a:bodyPr/>
          <a:lstStyle/>
          <a:p>
            <a:fld id="{904A0B6D-3DCB-416A-A0E1-402D26574738}" type="slidenum">
              <a:rPr lang="zh-CN" altLang="en-US" smtClean="0"/>
              <a:t>17</a:t>
            </a:fld>
            <a:endParaRPr lang="zh-CN" altLang="en-US"/>
          </a:p>
        </p:txBody>
      </p:sp>
    </p:spTree>
    <p:extLst>
      <p:ext uri="{BB962C8B-B14F-4D97-AF65-F5344CB8AC3E}">
        <p14:creationId xmlns:p14="http://schemas.microsoft.com/office/powerpoint/2010/main" val="1126584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04A0B6D-3DCB-416A-A0E1-402D26574738}" type="slidenum">
              <a:rPr lang="zh-CN" altLang="en-US" smtClean="0"/>
              <a:t>19</a:t>
            </a:fld>
            <a:endParaRPr lang="zh-CN" altLang="en-US"/>
          </a:p>
        </p:txBody>
      </p:sp>
    </p:spTree>
    <p:extLst>
      <p:ext uri="{BB962C8B-B14F-4D97-AF65-F5344CB8AC3E}">
        <p14:creationId xmlns:p14="http://schemas.microsoft.com/office/powerpoint/2010/main" val="3354882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First,</a:t>
            </a:r>
            <a:r>
              <a:rPr lang="en-US" altLang="zh-CN" baseline="0" dirty="0" smtClean="0"/>
              <a:t> I’ll introduce the DNA methylation very briefly.</a:t>
            </a:r>
          </a:p>
        </p:txBody>
      </p:sp>
      <p:sp>
        <p:nvSpPr>
          <p:cNvPr id="4" name="灯片编号占位符 3"/>
          <p:cNvSpPr>
            <a:spLocks noGrp="1"/>
          </p:cNvSpPr>
          <p:nvPr>
            <p:ph type="sldNum" sz="quarter" idx="10"/>
          </p:nvPr>
        </p:nvSpPr>
        <p:spPr/>
        <p:txBody>
          <a:bodyPr/>
          <a:lstStyle/>
          <a:p>
            <a:fld id="{904A0B6D-3DCB-416A-A0E1-402D26574738}" type="slidenum">
              <a:rPr lang="zh-CN" altLang="en-US" smtClean="0"/>
              <a:t>2</a:t>
            </a:fld>
            <a:endParaRPr lang="zh-CN" altLang="en-US"/>
          </a:p>
        </p:txBody>
      </p:sp>
    </p:spTree>
    <p:extLst>
      <p:ext uri="{BB962C8B-B14F-4D97-AF65-F5344CB8AC3E}">
        <p14:creationId xmlns:p14="http://schemas.microsoft.com/office/powerpoint/2010/main" val="2315482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Just like the GWAS studies, scientists investigated the DNA methylation</a:t>
            </a:r>
            <a:r>
              <a:rPr lang="en-US" altLang="zh-CN" baseline="0" dirty="0" smtClean="0"/>
              <a:t> in a genomic scale, which is called EWAS.</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Identified</a:t>
            </a:r>
            <a:r>
              <a:rPr lang="en-US" altLang="zh-CN" baseline="0" dirty="0" smtClean="0"/>
              <a:t> … </a:t>
            </a:r>
            <a:r>
              <a:rPr lang="en-US" altLang="zh-CN" dirty="0" smtClean="0"/>
              <a:t> at 3 </a:t>
            </a:r>
            <a:r>
              <a:rPr lang="en-US" altLang="zh-CN" dirty="0" err="1" smtClean="0"/>
              <a:t>CpG</a:t>
            </a:r>
            <a:r>
              <a:rPr lang="en-US" altLang="zh-CN" dirty="0" smtClean="0"/>
              <a:t> sites of the </a:t>
            </a:r>
            <a:r>
              <a:rPr lang="en-US" altLang="zh-CN" i="1" dirty="0" smtClean="0"/>
              <a:t>HIF3A </a:t>
            </a:r>
            <a:r>
              <a:rPr lang="en-US" altLang="zh-CN" dirty="0" smtClean="0"/>
              <a:t>gene, and also reported nearby SNPs to be associated with methylation. In this picture,</a:t>
            </a:r>
            <a:r>
              <a:rPr lang="en-US" altLang="zh-CN" baseline="0" dirty="0" smtClean="0"/>
              <a:t> the three methylation sites were shown in red, and the SNPs were shown in blue. The three methylation sites all locate at the first intron of the gene.</a:t>
            </a:r>
            <a:endParaRPr lang="en-US" altLang="zh-CN" dirty="0" smtClean="0"/>
          </a:p>
          <a:p>
            <a:r>
              <a:rPr lang="en-US" altLang="zh-CN" dirty="0" smtClean="0"/>
              <a:t>The</a:t>
            </a:r>
            <a:r>
              <a:rPr lang="en-US" altLang="zh-CN" baseline="0" dirty="0" smtClean="0"/>
              <a:t> name of this gene is …</a:t>
            </a:r>
          </a:p>
          <a:p>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904A0B6D-3DCB-416A-A0E1-402D26574738}" type="slidenum">
              <a:rPr lang="zh-CN" altLang="en-US" smtClean="0"/>
              <a:t>3</a:t>
            </a:fld>
            <a:endParaRPr lang="zh-CN" altLang="en-US"/>
          </a:p>
        </p:txBody>
      </p:sp>
    </p:spTree>
    <p:extLst>
      <p:ext uri="{BB962C8B-B14F-4D97-AF65-F5344CB8AC3E}">
        <p14:creationId xmlns:p14="http://schemas.microsoft.com/office/powerpoint/2010/main" val="4204676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thus</a:t>
            </a:r>
            <a:r>
              <a:rPr lang="zh-CN" altLang="en-US" dirty="0" smtClean="0"/>
              <a:t>，</a:t>
            </a:r>
            <a:r>
              <a:rPr lang="en-US" altLang="zh-CN" dirty="0" smtClean="0"/>
              <a:t>HIF3A became a very promising gene related to obesity</a:t>
            </a:r>
            <a:endParaRPr lang="zh-CN" altLang="en-US" dirty="0" smtClean="0"/>
          </a:p>
          <a:p>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904A0B6D-3DCB-416A-A0E1-402D26574738}" type="slidenum">
              <a:rPr lang="zh-CN" altLang="en-US" smtClean="0"/>
              <a:t>4</a:t>
            </a:fld>
            <a:endParaRPr lang="zh-CN" altLang="en-US"/>
          </a:p>
        </p:txBody>
      </p:sp>
    </p:spTree>
    <p:extLst>
      <p:ext uri="{BB962C8B-B14F-4D97-AF65-F5344CB8AC3E}">
        <p14:creationId xmlns:p14="http://schemas.microsoft.com/office/powerpoint/2010/main" val="4204676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Therefore</a:t>
            </a:r>
            <a:r>
              <a:rPr lang="zh-CN" altLang="en-US" dirty="0" smtClean="0"/>
              <a:t>，</a:t>
            </a:r>
            <a:r>
              <a:rPr lang="en-US" altLang="zh-CN" dirty="0" smtClean="0"/>
              <a:t>in this study we focused on the HIF3A gene, and investigated on both the SNP level and DNA methylation </a:t>
            </a:r>
            <a:r>
              <a:rPr lang="en-US" altLang="zh-CN" dirty="0" err="1" smtClean="0"/>
              <a:t>level.dy</a:t>
            </a:r>
            <a:r>
              <a:rPr lang="en-US" altLang="zh-CN"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The aims of the study are:…</a:t>
            </a:r>
          </a:p>
          <a:p>
            <a:endParaRPr lang="zh-CN" altLang="en-US" dirty="0"/>
          </a:p>
        </p:txBody>
      </p:sp>
      <p:sp>
        <p:nvSpPr>
          <p:cNvPr id="4" name="灯片编号占位符 3"/>
          <p:cNvSpPr>
            <a:spLocks noGrp="1"/>
          </p:cNvSpPr>
          <p:nvPr>
            <p:ph type="sldNum" sz="quarter" idx="10"/>
          </p:nvPr>
        </p:nvSpPr>
        <p:spPr/>
        <p:txBody>
          <a:bodyPr/>
          <a:lstStyle/>
          <a:p>
            <a:fld id="{904A0B6D-3DCB-416A-A0E1-402D26574738}" type="slidenum">
              <a:rPr lang="zh-CN" altLang="en-US" smtClean="0"/>
              <a:t>5</a:t>
            </a:fld>
            <a:endParaRPr lang="zh-CN" altLang="en-US"/>
          </a:p>
        </p:txBody>
      </p:sp>
    </p:spTree>
    <p:extLst>
      <p:ext uri="{BB962C8B-B14F-4D97-AF65-F5344CB8AC3E}">
        <p14:creationId xmlns:p14="http://schemas.microsoft.com/office/powerpoint/2010/main" val="2822178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SNP (rs3826795), anthropometric measurement, serological markers including (TC, TG, HDL-C, LDL-C, GLU, insulin, ALT): among 2030 Chinese 7-18y children (705 obese cases and 1325 non-obese controls)</a:t>
            </a:r>
          </a:p>
          <a:p>
            <a:pPr marL="0" indent="0">
              <a:buNone/>
            </a:pPr>
            <a:r>
              <a:rPr lang="en-US" altLang="zh-CN" dirty="0" smtClean="0"/>
              <a:t>DNA methylation (HIF3A) was measured among 110 severely obese children and 110 age- and gender- matched normal-weight controls.</a:t>
            </a:r>
          </a:p>
          <a:p>
            <a:endParaRPr lang="zh-CN" altLang="en-US" dirty="0"/>
          </a:p>
        </p:txBody>
      </p:sp>
      <p:sp>
        <p:nvSpPr>
          <p:cNvPr id="4" name="灯片编号占位符 3"/>
          <p:cNvSpPr>
            <a:spLocks noGrp="1"/>
          </p:cNvSpPr>
          <p:nvPr>
            <p:ph type="sldNum" sz="quarter" idx="10"/>
          </p:nvPr>
        </p:nvSpPr>
        <p:spPr/>
        <p:txBody>
          <a:bodyPr/>
          <a:lstStyle/>
          <a:p>
            <a:fld id="{904A0B6D-3DCB-416A-A0E1-402D26574738}" type="slidenum">
              <a:rPr lang="zh-CN" altLang="en-US" smtClean="0"/>
              <a:t>6</a:t>
            </a:fld>
            <a:endParaRPr lang="zh-CN" altLang="en-US"/>
          </a:p>
        </p:txBody>
      </p:sp>
    </p:spTree>
    <p:extLst>
      <p:ext uri="{BB962C8B-B14F-4D97-AF65-F5344CB8AC3E}">
        <p14:creationId xmlns:p14="http://schemas.microsoft.com/office/powerpoint/2010/main" val="1879062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Methylation detection was conducted in duplicate for all the samples. Data with more than 30% disparity between duplicate samples were excluded. A fully-methylated positive control and a 0-methylated negative control were included for each run.</a:t>
            </a:r>
          </a:p>
          <a:p>
            <a:endParaRPr lang="zh-CN" altLang="en-US" dirty="0"/>
          </a:p>
        </p:txBody>
      </p:sp>
      <p:sp>
        <p:nvSpPr>
          <p:cNvPr id="4" name="灯片编号占位符 3"/>
          <p:cNvSpPr>
            <a:spLocks noGrp="1"/>
          </p:cNvSpPr>
          <p:nvPr>
            <p:ph type="sldNum" sz="quarter" idx="10"/>
          </p:nvPr>
        </p:nvSpPr>
        <p:spPr/>
        <p:txBody>
          <a:bodyPr/>
          <a:lstStyle/>
          <a:p>
            <a:fld id="{904A0B6D-3DCB-416A-A0E1-402D26574738}" type="slidenum">
              <a:rPr lang="zh-CN" altLang="en-US" smtClean="0"/>
              <a:t>7</a:t>
            </a:fld>
            <a:endParaRPr lang="zh-CN" altLang="en-US"/>
          </a:p>
        </p:txBody>
      </p:sp>
    </p:spTree>
    <p:extLst>
      <p:ext uri="{BB962C8B-B14F-4D97-AF65-F5344CB8AC3E}">
        <p14:creationId xmlns:p14="http://schemas.microsoft.com/office/powerpoint/2010/main" val="1131506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截取的</a:t>
            </a:r>
            <a:r>
              <a:rPr lang="en-US" altLang="zh-CN" dirty="0" smtClean="0"/>
              <a:t>output</a:t>
            </a:r>
          </a:p>
          <a:p>
            <a:r>
              <a:rPr lang="zh-CN" altLang="en-US" dirty="0" smtClean="0"/>
              <a:t>某些位点距离太近，只能以</a:t>
            </a:r>
            <a:r>
              <a:rPr lang="en-US" altLang="zh-CN" dirty="0" smtClean="0"/>
              <a:t>unit</a:t>
            </a:r>
            <a:r>
              <a:rPr lang="zh-CN" altLang="en-US" dirty="0" smtClean="0"/>
              <a:t>形式得到均值</a:t>
            </a:r>
            <a:endParaRPr lang="en-US" altLang="zh-CN" dirty="0" smtClean="0"/>
          </a:p>
          <a:p>
            <a:r>
              <a:rPr lang="zh-CN" altLang="en-US" dirty="0" smtClean="0"/>
              <a:t>某些位点被</a:t>
            </a:r>
            <a:r>
              <a:rPr lang="en-US" altLang="zh-CN" dirty="0" smtClean="0"/>
              <a:t>exclude</a:t>
            </a:r>
            <a:r>
              <a:rPr lang="zh-CN" altLang="en-US" dirty="0" smtClean="0"/>
              <a:t>，包括</a:t>
            </a:r>
            <a:r>
              <a:rPr lang="en-US" altLang="zh-CN" dirty="0" smtClean="0"/>
              <a:t>CpG9</a:t>
            </a:r>
            <a:r>
              <a:rPr lang="en-US" altLang="zh-CN" baseline="0" dirty="0" smtClean="0"/>
              <a:t> 10</a:t>
            </a:r>
            <a:r>
              <a:rPr lang="zh-CN" altLang="en-US" baseline="0" dirty="0" smtClean="0"/>
              <a:t>因为。。，以及</a:t>
            </a:r>
            <a:r>
              <a:rPr lang="en-US" altLang="zh-CN" baseline="0" dirty="0" smtClean="0"/>
              <a:t>CpG12</a:t>
            </a:r>
            <a:r>
              <a:rPr lang="zh-CN" altLang="en-US" baseline="0" dirty="0" smtClean="0"/>
              <a:t>因为</a:t>
            </a:r>
            <a:r>
              <a:rPr lang="en-US" altLang="zh-CN" baseline="0" dirty="0" smtClean="0"/>
              <a:t>low call rate</a:t>
            </a:r>
          </a:p>
          <a:p>
            <a:r>
              <a:rPr lang="en-US" altLang="zh-CN" baseline="0" dirty="0" smtClean="0"/>
              <a:t>Finally</a:t>
            </a:r>
            <a:r>
              <a:rPr lang="zh-CN" altLang="en-US" baseline="0" dirty="0" smtClean="0"/>
              <a:t>，得到。。</a:t>
            </a:r>
            <a:endParaRPr lang="en-US" altLang="zh-CN" baseline="0" dirty="0" smtClean="0"/>
          </a:p>
          <a:p>
            <a:r>
              <a:rPr lang="zh-CN" altLang="en-US" baseline="0" dirty="0" smtClean="0"/>
              <a:t>标出的是三个以前研究报道过的位点</a:t>
            </a:r>
            <a:endParaRPr lang="en-US" altLang="zh-CN" baseline="0" dirty="0" smtClean="0"/>
          </a:p>
          <a:p>
            <a:r>
              <a:rPr lang="en-US" altLang="zh-CN" dirty="0" smtClean="0"/>
              <a:t>whereas the remaining 6 </a:t>
            </a:r>
            <a:r>
              <a:rPr lang="en-US" altLang="zh-CN" dirty="0" err="1" smtClean="0"/>
              <a:t>CpG</a:t>
            </a:r>
            <a:r>
              <a:rPr lang="en-US" altLang="zh-CN" dirty="0" smtClean="0"/>
              <a:t> sites were not included in the Illumina 450K Bead Chip used by the two EWAS studies, nor had been reported to be associated with obesity-related phenotypes in other studies.</a:t>
            </a:r>
            <a:endParaRPr lang="en-US" altLang="zh-CN" baseline="0" dirty="0" smtClean="0"/>
          </a:p>
        </p:txBody>
      </p:sp>
      <p:sp>
        <p:nvSpPr>
          <p:cNvPr id="4" name="灯片编号占位符 3"/>
          <p:cNvSpPr>
            <a:spLocks noGrp="1"/>
          </p:cNvSpPr>
          <p:nvPr>
            <p:ph type="sldNum" sz="quarter" idx="10"/>
          </p:nvPr>
        </p:nvSpPr>
        <p:spPr/>
        <p:txBody>
          <a:bodyPr/>
          <a:lstStyle/>
          <a:p>
            <a:fld id="{904A0B6D-3DCB-416A-A0E1-402D26574738}" type="slidenum">
              <a:rPr lang="zh-CN" altLang="en-US" smtClean="0"/>
              <a:t>8</a:t>
            </a:fld>
            <a:endParaRPr lang="zh-CN" altLang="en-US"/>
          </a:p>
        </p:txBody>
      </p:sp>
    </p:spTree>
    <p:extLst>
      <p:ext uri="{BB962C8B-B14F-4D97-AF65-F5344CB8AC3E}">
        <p14:creationId xmlns:p14="http://schemas.microsoft.com/office/powerpoint/2010/main" val="3273560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性别年龄间无差别</a:t>
            </a:r>
            <a:endParaRPr lang="en-US" altLang="zh-CN" dirty="0" smtClean="0"/>
          </a:p>
          <a:p>
            <a:r>
              <a:rPr lang="en-US" altLang="zh-CN" dirty="0" smtClean="0"/>
              <a:t>We observed significantly higher methylation levels in obese children than in controls at both CpG5 and CpG11 (</a:t>
            </a:r>
            <a:r>
              <a:rPr lang="en-US" altLang="zh-CN" i="1" dirty="0" smtClean="0"/>
              <a:t>P</a:t>
            </a:r>
            <a:r>
              <a:rPr lang="en-US" altLang="zh-CN" dirty="0" smtClean="0"/>
              <a:t> &lt;0.05) </a:t>
            </a:r>
          </a:p>
          <a:p>
            <a:r>
              <a:rPr lang="zh-CN" altLang="en-US" dirty="0" smtClean="0"/>
              <a:t>其中</a:t>
            </a:r>
            <a:r>
              <a:rPr lang="en-US" altLang="zh-CN" dirty="0" smtClean="0"/>
              <a:t>Cpg5</a:t>
            </a:r>
            <a:r>
              <a:rPr lang="zh-CN" altLang="en-US" dirty="0" smtClean="0"/>
              <a:t>直接验证了既往研究，而</a:t>
            </a:r>
            <a:r>
              <a:rPr lang="en-US" altLang="zh-CN" dirty="0" smtClean="0"/>
              <a:t>CpG11</a:t>
            </a:r>
            <a:r>
              <a:rPr lang="zh-CN" altLang="en-US" dirty="0" smtClean="0"/>
              <a:t>是新位点</a:t>
            </a:r>
            <a:endParaRPr lang="en-US" altLang="zh-CN" dirty="0" smtClean="0"/>
          </a:p>
          <a:p>
            <a:r>
              <a:rPr lang="zh-CN" altLang="en-US" dirty="0" smtClean="0"/>
              <a:t>另外两个</a:t>
            </a:r>
            <a:r>
              <a:rPr lang="en-US" altLang="zh-CN" dirty="0" smtClean="0"/>
              <a:t>site</a:t>
            </a:r>
            <a:r>
              <a:rPr lang="zh-CN" altLang="en-US" dirty="0" smtClean="0"/>
              <a:t>，</a:t>
            </a:r>
            <a:r>
              <a:rPr lang="en-US" altLang="zh-CN" dirty="0" smtClean="0"/>
              <a:t>slightly higher</a:t>
            </a:r>
            <a:r>
              <a:rPr lang="zh-CN" altLang="en-US" dirty="0" smtClean="0"/>
              <a:t>，</a:t>
            </a:r>
            <a:r>
              <a:rPr lang="en-US" altLang="zh-CN" dirty="0" smtClean="0"/>
              <a:t>but</a:t>
            </a:r>
            <a:r>
              <a:rPr lang="en-US" altLang="zh-CN" baseline="0" dirty="0" smtClean="0"/>
              <a:t> not significant</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904A0B6D-3DCB-416A-A0E1-402D26574738}" type="slidenum">
              <a:rPr lang="zh-CN" altLang="en-US" smtClean="0"/>
              <a:t>9</a:t>
            </a:fld>
            <a:endParaRPr lang="zh-CN" altLang="en-US"/>
          </a:p>
        </p:txBody>
      </p:sp>
    </p:spTree>
    <p:extLst>
      <p:ext uri="{BB962C8B-B14F-4D97-AF65-F5344CB8AC3E}">
        <p14:creationId xmlns:p14="http://schemas.microsoft.com/office/powerpoint/2010/main" val="2355906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1"/>
      </p:bgRef>
    </p:bg>
    <p:spTree>
      <p:nvGrpSpPr>
        <p:cNvPr id="1" name=""/>
        <p:cNvGrpSpPr/>
        <p:nvPr/>
      </p:nvGrpSpPr>
      <p:grpSpPr>
        <a:xfrm>
          <a:off x="0" y="0"/>
          <a:ext cx="0" cy="0"/>
          <a:chOff x="0" y="0"/>
          <a:chExt cx="0" cy="0"/>
        </a:xfrm>
      </p:grpSpPr>
      <p:sp>
        <p:nvSpPr>
          <p:cNvPr id="8" name="标题 7"/>
          <p:cNvSpPr>
            <a:spLocks noGrp="1"/>
          </p:cNvSpPr>
          <p:nvPr>
            <p:ph type="ctrTitle"/>
          </p:nvPr>
        </p:nvSpPr>
        <p:spPr>
          <a:xfrm>
            <a:off x="2286000" y="3124200"/>
            <a:ext cx="6172200" cy="1894362"/>
          </a:xfrm>
        </p:spPr>
        <p:txBody>
          <a:bodyPr/>
          <a:lstStyle>
            <a:lvl1pPr>
              <a:defRPr b="1"/>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bwMode="auto">
          <a:xfrm rot="5400000">
            <a:off x="7764621" y="1174097"/>
            <a:ext cx="2286000" cy="381000"/>
          </a:xfrm>
        </p:spPr>
        <p:txBody>
          <a:bodyPr/>
          <a:lstStyle/>
          <a:p>
            <a:fld id="{F763489B-B908-45B3-85CD-E8495F0C2C0F}" type="datetime1">
              <a:rPr lang="zh-CN" altLang="en-US" smtClean="0"/>
              <a:t>2016-08-25</a:t>
            </a:fld>
            <a:endParaRPr lang="zh-CN" altLang="en-US"/>
          </a:p>
        </p:txBody>
      </p:sp>
      <p:sp>
        <p:nvSpPr>
          <p:cNvPr id="17" name="页脚占位符 16"/>
          <p:cNvSpPr>
            <a:spLocks noGrp="1"/>
          </p:cNvSpPr>
          <p:nvPr>
            <p:ph type="ftr" sz="quarter" idx="11"/>
          </p:nvPr>
        </p:nvSpPr>
        <p:spPr bwMode="auto">
          <a:xfrm rot="5400000">
            <a:off x="7077269" y="4181669"/>
            <a:ext cx="3657600" cy="384048"/>
          </a:xfrm>
        </p:spPr>
        <p:txBody>
          <a:bodyPr/>
          <a:lstStyle/>
          <a:p>
            <a:endParaRPr lang="zh-CN"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接连接符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接连接符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接连接符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椭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椭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椭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灯片编号占位符 28"/>
          <p:cNvSpPr>
            <a:spLocks noGrp="1"/>
          </p:cNvSpPr>
          <p:nvPr>
            <p:ph type="sldNum" sz="quarter" idx="12"/>
          </p:nvPr>
        </p:nvSpPr>
        <p:spPr bwMode="auto">
          <a:xfrm>
            <a:off x="1325544" y="4928702"/>
            <a:ext cx="609600" cy="517524"/>
          </a:xfrm>
        </p:spPr>
        <p:txBody>
          <a:bodyPr/>
          <a:lstStyle/>
          <a:p>
            <a:fld id="{0C913308-F349-4B6D-A68A-DD1791B4A57B}"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AC3CED5F-49D4-4B6C-9816-EA0D08BE7C14}" type="datetime1">
              <a:rPr lang="zh-CN" altLang="en-US" smtClean="0"/>
              <a:t>2016-08-25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445EEA37-FE49-4A1D-A885-87B972E9AA02}" type="datetime1">
              <a:rPr lang="zh-CN" altLang="en-US" smtClean="0"/>
              <a:t>2016-08-25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8" name="内容占位符 7"/>
          <p:cNvSpPr>
            <a:spLocks noGrp="1"/>
          </p:cNvSpPr>
          <p:nvPr>
            <p:ph sz="quarter" idx="1"/>
          </p:nvPr>
        </p:nvSpPr>
        <p:spPr>
          <a:xfrm>
            <a:off x="457200" y="1600200"/>
            <a:ext cx="7467600" cy="4873752"/>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4"/>
          </p:nvPr>
        </p:nvSpPr>
        <p:spPr/>
        <p:txBody>
          <a:bodyPr rtlCol="0"/>
          <a:lstStyle/>
          <a:p>
            <a:fld id="{BB3D891C-64D1-4160-A87F-9AADD83D1CCB}" type="datetime1">
              <a:rPr lang="zh-CN" altLang="en-US" smtClean="0"/>
              <a:t>2016-08-25</a:t>
            </a:fld>
            <a:endParaRPr lang="zh-CN" altLang="en-US"/>
          </a:p>
        </p:txBody>
      </p:sp>
      <p:sp>
        <p:nvSpPr>
          <p:cNvPr id="9" name="灯片编号占位符 8"/>
          <p:cNvSpPr>
            <a:spLocks noGrp="1"/>
          </p:cNvSpPr>
          <p:nvPr>
            <p:ph type="sldNum" sz="quarter" idx="15"/>
          </p:nvPr>
        </p:nvSpPr>
        <p:spPr/>
        <p:txBody>
          <a:bodyPr rtlCol="0"/>
          <a:lstStyle/>
          <a:p>
            <a:fld id="{0C913308-F349-4B6D-A68A-DD1791B4A57B}" type="slidenum">
              <a:rPr lang="zh-CN" altLang="en-US" smtClean="0"/>
              <a:t>‹#›</a:t>
            </a:fld>
            <a:endParaRPr lang="zh-CN" altLang="en-US"/>
          </a:p>
        </p:txBody>
      </p:sp>
      <p:sp>
        <p:nvSpPr>
          <p:cNvPr id="10" name="页脚占位符 9"/>
          <p:cNvSpPr>
            <a:spLocks noGrp="1"/>
          </p:cNvSpPr>
          <p:nvPr>
            <p:ph type="ftr" sz="quarter" idx="16"/>
          </p:nvPr>
        </p:nvSpPr>
        <p:spPr/>
        <p:txBody>
          <a:bodyPr rtlCol="0"/>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286000" y="2895600"/>
            <a:ext cx="6172200" cy="2053590"/>
          </a:xfrm>
        </p:spPr>
        <p:txBody>
          <a:bodyPr/>
          <a:lstStyle>
            <a:lvl1pPr algn="l">
              <a:buNone/>
              <a:defRPr sz="3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bwMode="auto">
          <a:xfrm rot="5400000">
            <a:off x="7763256" y="1170432"/>
            <a:ext cx="2286000" cy="381000"/>
          </a:xfrm>
        </p:spPr>
        <p:txBody>
          <a:bodyPr/>
          <a:lstStyle/>
          <a:p>
            <a:fld id="{F540A207-E9C6-4948-AD53-AF9E41C15627}" type="datetime1">
              <a:rPr lang="zh-CN" altLang="en-US" smtClean="0"/>
              <a:t>2016-08-25</a:t>
            </a:fld>
            <a:endParaRPr lang="zh-CN" altLang="en-US"/>
          </a:p>
        </p:txBody>
      </p:sp>
      <p:sp>
        <p:nvSpPr>
          <p:cNvPr id="5" name="页脚占位符 4"/>
          <p:cNvSpPr>
            <a:spLocks noGrp="1"/>
          </p:cNvSpPr>
          <p:nvPr>
            <p:ph type="ftr" sz="quarter" idx="11"/>
          </p:nvPr>
        </p:nvSpPr>
        <p:spPr bwMode="auto">
          <a:xfrm rot="5400000">
            <a:off x="7077456" y="4178808"/>
            <a:ext cx="3657600" cy="384048"/>
          </a:xfrm>
        </p:spPr>
        <p:txBody>
          <a:bodyPr/>
          <a:lstStyle/>
          <a:p>
            <a:endParaRPr lang="zh-CN"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接连接符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接连接符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椭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椭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椭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接连接符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灯片编号占位符 5"/>
          <p:cNvSpPr>
            <a:spLocks noGrp="1"/>
          </p:cNvSpPr>
          <p:nvPr>
            <p:ph type="sldNum" sz="quarter" idx="12"/>
          </p:nvPr>
        </p:nvSpPr>
        <p:spPr bwMode="auto">
          <a:xfrm>
            <a:off x="1340616" y="4928702"/>
            <a:ext cx="609600" cy="517524"/>
          </a:xfrm>
        </p:spPr>
        <p:txBody>
          <a:bodyPr/>
          <a:lstStyle/>
          <a:p>
            <a:fld id="{0C913308-F349-4B6D-A68A-DD1791B4A57B}"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7865F58A-E0C3-4662-9F50-CEC9822E6320}" type="datetime1">
              <a:rPr lang="zh-CN" altLang="en-US" smtClean="0"/>
              <a:t>2016-08-25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内容占位符 8"/>
          <p:cNvSpPr>
            <a:spLocks noGrp="1"/>
          </p:cNvSpPr>
          <p:nvPr>
            <p:ph sz="quarter" idx="1"/>
          </p:nvPr>
        </p:nvSpPr>
        <p:spPr>
          <a:xfrm>
            <a:off x="457200"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270248"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nchor="b"/>
          <a:lstStyle>
            <a:lvl1pPr>
              <a:defRPr/>
            </a:lvl1pPr>
          </a:lstStyle>
          <a:p>
            <a:r>
              <a:rPr kumimoji="0" lang="zh-CN" altLang="en-US" smtClean="0"/>
              <a:t>单击此处编辑母版标题样式</a:t>
            </a:r>
            <a:endParaRPr kumimoji="0" lang="en-US"/>
          </a:p>
        </p:txBody>
      </p:sp>
      <p:sp>
        <p:nvSpPr>
          <p:cNvPr id="7" name="日期占位符 6"/>
          <p:cNvSpPr>
            <a:spLocks noGrp="1"/>
          </p:cNvSpPr>
          <p:nvPr>
            <p:ph type="dt" sz="half" idx="10"/>
          </p:nvPr>
        </p:nvSpPr>
        <p:spPr/>
        <p:txBody>
          <a:bodyPr/>
          <a:lstStyle/>
          <a:p>
            <a:fld id="{3E99FC9A-0808-4380-8086-8D13453F4D8B}" type="datetime1">
              <a:rPr lang="zh-CN" altLang="en-US" smtClean="0"/>
              <a:t>2016-08-25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1" name="内容占位符 10"/>
          <p:cNvSpPr>
            <a:spLocks noGrp="1"/>
          </p:cNvSpPr>
          <p:nvPr>
            <p:ph sz="quarter" idx="2"/>
          </p:nvPr>
        </p:nvSpPr>
        <p:spPr>
          <a:xfrm>
            <a:off x="457200"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371975"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6" name="日期占位符 5"/>
          <p:cNvSpPr>
            <a:spLocks noGrp="1"/>
          </p:cNvSpPr>
          <p:nvPr>
            <p:ph type="dt" sz="half" idx="10"/>
          </p:nvPr>
        </p:nvSpPr>
        <p:spPr/>
        <p:txBody>
          <a:bodyPr rtlCol="0"/>
          <a:lstStyle/>
          <a:p>
            <a:fld id="{5E6C17D1-39C1-4637-8E42-E10F86B65CBA}" type="datetime1">
              <a:rPr lang="zh-CN" altLang="en-US" smtClean="0"/>
              <a:t>2016-08-25</a:t>
            </a:fld>
            <a:endParaRPr lang="zh-CN" altLang="en-US"/>
          </a:p>
        </p:txBody>
      </p:sp>
      <p:sp>
        <p:nvSpPr>
          <p:cNvPr id="7" name="灯片编号占位符 6"/>
          <p:cNvSpPr>
            <a:spLocks noGrp="1"/>
          </p:cNvSpPr>
          <p:nvPr>
            <p:ph type="sldNum" sz="quarter" idx="11"/>
          </p:nvPr>
        </p:nvSpPr>
        <p:spPr/>
        <p:txBody>
          <a:bodyPr rtlCol="0"/>
          <a:lstStyle/>
          <a:p>
            <a:fld id="{0C913308-F349-4B6D-A68A-DD1791B4A57B}" type="slidenum">
              <a:rPr lang="zh-CN" altLang="en-US" smtClean="0"/>
              <a:t>‹#›</a:t>
            </a:fld>
            <a:endParaRPr lang="zh-CN" altLang="en-US"/>
          </a:p>
        </p:txBody>
      </p:sp>
      <p:sp>
        <p:nvSpPr>
          <p:cNvPr id="8" name="页脚占位符 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F2E80A2-0C0F-4753-B5F7-6D728BF251D6}" type="datetime1">
              <a:rPr lang="zh-CN" altLang="en-US" smtClean="0"/>
              <a:t>2016-08-25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1">
        <a:schemeClr val="bg1"/>
      </p:bgRef>
    </p:bg>
    <p:spTree>
      <p:nvGrpSpPr>
        <p:cNvPr id="1" name=""/>
        <p:cNvGrpSpPr/>
        <p:nvPr/>
      </p:nvGrpSpPr>
      <p:grpSpPr>
        <a:xfrm>
          <a:off x="0" y="0"/>
          <a:ext cx="0" cy="0"/>
          <a:chOff x="0" y="0"/>
          <a:chExt cx="0" cy="0"/>
        </a:xfrm>
      </p:grpSpPr>
      <p:sp>
        <p:nvSpPr>
          <p:cNvPr id="10" name="直接连接符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标题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8" name="直接连接符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接连接符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接连接符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椭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内容占位符 17"/>
          <p:cNvSpPr>
            <a:spLocks noGrp="1"/>
          </p:cNvSpPr>
          <p:nvPr>
            <p:ph sz="quarter" idx="1"/>
          </p:nvPr>
        </p:nvSpPr>
        <p:spPr>
          <a:xfrm>
            <a:off x="304800" y="274320"/>
            <a:ext cx="5638800" cy="6327648"/>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4"/>
          </p:nvPr>
        </p:nvSpPr>
        <p:spPr/>
        <p:txBody>
          <a:bodyPr rtlCol="0"/>
          <a:lstStyle/>
          <a:p>
            <a:fld id="{A2B1233A-C67E-4820-997E-30F5B8DE0550}" type="datetime1">
              <a:rPr lang="zh-CN" altLang="en-US" smtClean="0"/>
              <a:t>2016-08-25</a:t>
            </a:fld>
            <a:endParaRPr lang="zh-CN" altLang="en-US"/>
          </a:p>
        </p:txBody>
      </p:sp>
      <p:sp>
        <p:nvSpPr>
          <p:cNvPr id="22" name="灯片编号占位符 21"/>
          <p:cNvSpPr>
            <a:spLocks noGrp="1"/>
          </p:cNvSpPr>
          <p:nvPr>
            <p:ph type="sldNum" sz="quarter" idx="15"/>
          </p:nvPr>
        </p:nvSpPr>
        <p:spPr/>
        <p:txBody>
          <a:bodyPr rtlCol="0"/>
          <a:lstStyle/>
          <a:p>
            <a:fld id="{0C913308-F349-4B6D-A68A-DD1791B4A57B}" type="slidenum">
              <a:rPr lang="zh-CN" altLang="en-US" smtClean="0"/>
              <a:t>‹#›</a:t>
            </a:fld>
            <a:endParaRPr lang="zh-CN" altLang="en-US"/>
          </a:p>
        </p:txBody>
      </p:sp>
      <p:sp>
        <p:nvSpPr>
          <p:cNvPr id="23" name="页脚占位符 22"/>
          <p:cNvSpPr>
            <a:spLocks noGrp="1"/>
          </p:cNvSpPr>
          <p:nvPr>
            <p:ph type="ftr" sz="quarter" idx="16"/>
          </p:nvPr>
        </p:nvSpPr>
        <p:spPr/>
        <p:txBody>
          <a:bodyPr rtlCol="0"/>
          <a:lstStyle/>
          <a:p>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直接连接符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椭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标题 1"/>
          <p:cNvSpPr>
            <a:spLocks noGrp="1"/>
          </p:cNvSpPr>
          <p:nvPr>
            <p:ph type="title"/>
          </p:nvPr>
        </p:nvSpPr>
        <p:spPr>
          <a:xfrm rot="5400000">
            <a:off x="3350133" y="3200400"/>
            <a:ext cx="6309360" cy="457200"/>
          </a:xfrm>
        </p:spPr>
        <p:txBody>
          <a:bodyPr anchor="b"/>
          <a:lstStyle>
            <a:lvl1pPr algn="l">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CN" altLang="en-US" smtClean="0"/>
              <a:t>单击图标添加图片</a:t>
            </a:r>
            <a:endParaRPr kumimoji="0" lang="en-US" dirty="0"/>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10" name="直接连接符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接连接符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接连接符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接连接符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占位符 16"/>
          <p:cNvSpPr>
            <a:spLocks noGrp="1"/>
          </p:cNvSpPr>
          <p:nvPr>
            <p:ph type="dt" sz="half" idx="10"/>
          </p:nvPr>
        </p:nvSpPr>
        <p:spPr/>
        <p:txBody>
          <a:bodyPr rtlCol="0"/>
          <a:lstStyle/>
          <a:p>
            <a:fld id="{76E0BE6B-7EC3-4B04-A106-5FACCBCC07B9}" type="datetime1">
              <a:rPr lang="zh-CN" altLang="en-US" smtClean="0"/>
              <a:t>2016-08-25</a:t>
            </a:fld>
            <a:endParaRPr lang="zh-CN" altLang="en-US"/>
          </a:p>
        </p:txBody>
      </p:sp>
      <p:sp>
        <p:nvSpPr>
          <p:cNvPr id="18" name="灯片编号占位符 17"/>
          <p:cNvSpPr>
            <a:spLocks noGrp="1"/>
          </p:cNvSpPr>
          <p:nvPr>
            <p:ph type="sldNum" sz="quarter" idx="11"/>
          </p:nvPr>
        </p:nvSpPr>
        <p:spPr/>
        <p:txBody>
          <a:bodyPr rtlCol="0"/>
          <a:lstStyle/>
          <a:p>
            <a:fld id="{0C913308-F349-4B6D-A68A-DD1791B4A57B}" type="slidenum">
              <a:rPr lang="zh-CN" altLang="en-US" smtClean="0"/>
              <a:t>‹#›</a:t>
            </a:fld>
            <a:endParaRPr lang="zh-CN" altLang="en-US"/>
          </a:p>
        </p:txBody>
      </p:sp>
      <p:sp>
        <p:nvSpPr>
          <p:cNvPr id="21" name="页脚占位符 20"/>
          <p:cNvSpPr>
            <a:spLocks noGrp="1"/>
          </p:cNvSpPr>
          <p:nvPr>
            <p:ph type="ftr" sz="quarter" idx="12"/>
          </p:nvPr>
        </p:nvSpPr>
        <p:spPr/>
        <p:txBody>
          <a:bodyPr rtlCol="0"/>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标题占位符 21"/>
          <p:cNvSpPr>
            <a:spLocks noGrp="1"/>
          </p:cNvSpPr>
          <p:nvPr>
            <p:ph type="title"/>
          </p:nvPr>
        </p:nvSpPr>
        <p:spPr>
          <a:xfrm>
            <a:off x="457200" y="274638"/>
            <a:ext cx="7467600" cy="1143000"/>
          </a:xfrm>
          <a:prstGeom prst="rect">
            <a:avLst/>
          </a:prstGeom>
        </p:spPr>
        <p:txBody>
          <a:bodyPr vert="horz" anchor="b">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FD86653-B6C6-43E0-B43A-E872557A7585}" type="datetime1">
              <a:rPr lang="zh-CN" altLang="en-US" smtClean="0"/>
              <a:t>2016-08-25</a:t>
            </a:fld>
            <a:endParaRPr lang="zh-CN" altLang="en-US"/>
          </a:p>
        </p:txBody>
      </p:sp>
      <p:sp>
        <p:nvSpPr>
          <p:cNvPr id="3" name="页脚占位符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接连接符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椭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灯片编号占位符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en-US" altLang="zh-CN" sz="3200" i="1" dirty="0">
                <a:latin typeface="Times New Roman" panose="02020603050405020304" pitchFamily="18" charset="0"/>
                <a:cs typeface="Times New Roman" panose="02020603050405020304" pitchFamily="18" charset="0"/>
              </a:rPr>
              <a:t>HIF3A</a:t>
            </a:r>
            <a:r>
              <a:rPr lang="en-US" altLang="zh-CN" sz="3200" dirty="0">
                <a:latin typeface="Times New Roman" panose="02020603050405020304" pitchFamily="18" charset="0"/>
                <a:cs typeface="Times New Roman" panose="02020603050405020304" pitchFamily="18" charset="0"/>
              </a:rPr>
              <a:t> variant interacts with obesity on ALT mediated by DNA methylation</a:t>
            </a:r>
            <a:br>
              <a:rPr lang="en-US" altLang="zh-CN" sz="3200" dirty="0">
                <a:latin typeface="Times New Roman" panose="02020603050405020304" pitchFamily="18" charset="0"/>
                <a:cs typeface="Times New Roman" panose="02020603050405020304" pitchFamily="18" charset="0"/>
              </a:rPr>
            </a:br>
            <a:endParaRPr lang="zh-CN" altLang="en-US" dirty="0"/>
          </a:p>
        </p:txBody>
      </p:sp>
      <p:sp>
        <p:nvSpPr>
          <p:cNvPr id="3" name="副标题 2"/>
          <p:cNvSpPr>
            <a:spLocks noGrp="1"/>
          </p:cNvSpPr>
          <p:nvPr>
            <p:ph type="subTitle" idx="1"/>
          </p:nvPr>
        </p:nvSpPr>
        <p:spPr>
          <a:xfrm>
            <a:off x="2987824" y="4941168"/>
            <a:ext cx="5184576" cy="1371600"/>
          </a:xfrm>
        </p:spPr>
        <p:txBody>
          <a:bodyPr>
            <a:normAutofit fontScale="85000" lnSpcReduction="20000"/>
          </a:bodyPr>
          <a:lstStyle/>
          <a:p>
            <a:r>
              <a:rPr lang="en-US" altLang="zh-CN" sz="2400" dirty="0" err="1" smtClean="0"/>
              <a:t>Shuo</a:t>
            </a:r>
            <a:r>
              <a:rPr lang="en-US" altLang="zh-CN" sz="2400" dirty="0" smtClean="0"/>
              <a:t> Wang</a:t>
            </a:r>
          </a:p>
          <a:p>
            <a:r>
              <a:rPr lang="en-US" altLang="zh-CN" dirty="0" smtClean="0"/>
              <a:t>PhD student</a:t>
            </a:r>
          </a:p>
          <a:p>
            <a:r>
              <a:rPr lang="en-US" altLang="zh-CN" dirty="0" smtClean="0"/>
              <a:t>Institute of Child and Adolescent Health </a:t>
            </a:r>
          </a:p>
          <a:p>
            <a:r>
              <a:rPr lang="en-US" altLang="zh-CN" dirty="0" smtClean="0"/>
              <a:t>of Peking University, China</a:t>
            </a:r>
          </a:p>
          <a:p>
            <a:r>
              <a:rPr lang="en-US" altLang="zh-CN" dirty="0" smtClean="0"/>
              <a:t>Advisor: Jun Ma, </a:t>
            </a:r>
            <a:r>
              <a:rPr lang="en-US" altLang="zh-CN" dirty="0" err="1" smtClean="0"/>
              <a:t>Haijun</a:t>
            </a:r>
            <a:r>
              <a:rPr lang="en-US" altLang="zh-CN" dirty="0" smtClean="0"/>
              <a:t> Wang</a:t>
            </a:r>
            <a:endParaRPr lang="zh-CN" altLang="en-US" dirty="0"/>
          </a:p>
        </p:txBody>
      </p:sp>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76056" y="88901"/>
            <a:ext cx="3948204" cy="665035"/>
          </a:xfrm>
          <a:prstGeom prst="rect">
            <a:avLst/>
          </a:prstGeom>
        </p:spPr>
      </p:pic>
    </p:spTree>
    <p:extLst>
      <p:ext uri="{BB962C8B-B14F-4D97-AF65-F5344CB8AC3E}">
        <p14:creationId xmlns:p14="http://schemas.microsoft.com/office/powerpoint/2010/main" val="2939177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147248" cy="1143000"/>
          </a:xfrm>
        </p:spPr>
        <p:txBody>
          <a:bodyPr>
            <a:normAutofit fontScale="90000"/>
          </a:bodyPr>
          <a:lstStyle/>
          <a:p>
            <a:r>
              <a:rPr lang="en-US" altLang="zh-CN" sz="3200" b="1" dirty="0" smtClean="0">
                <a:latin typeface="Times New Roman" panose="02020603050405020304" pitchFamily="18" charset="0"/>
                <a:cs typeface="Times New Roman" panose="02020603050405020304" pitchFamily="18" charset="0"/>
              </a:rPr>
              <a:t>2. Association between </a:t>
            </a:r>
            <a:r>
              <a:rPr lang="en-US" altLang="zh-CN" sz="3200" b="1" i="1" dirty="0" smtClean="0">
                <a:latin typeface="Times New Roman" panose="02020603050405020304" pitchFamily="18" charset="0"/>
                <a:cs typeface="Times New Roman" panose="02020603050405020304" pitchFamily="18" charset="0"/>
              </a:rPr>
              <a:t>HIF3A</a:t>
            </a:r>
            <a:r>
              <a:rPr lang="en-US" altLang="zh-CN" sz="3200" b="1" dirty="0" smtClean="0">
                <a:latin typeface="Times New Roman" panose="02020603050405020304" pitchFamily="18" charset="0"/>
                <a:cs typeface="Times New Roman" panose="02020603050405020304" pitchFamily="18" charset="0"/>
              </a:rPr>
              <a:t> methylation and obesity-related phenotypes</a:t>
            </a:r>
            <a:endParaRPr lang="zh-CN" altLang="en-US" b="1"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t>10</a:t>
            </a:fld>
            <a:endParaRPr lang="zh-CN" altLang="en-US"/>
          </a:p>
        </p:txBody>
      </p:sp>
      <p:grpSp>
        <p:nvGrpSpPr>
          <p:cNvPr id="17" name="组合 16"/>
          <p:cNvGrpSpPr/>
          <p:nvPr/>
        </p:nvGrpSpPr>
        <p:grpSpPr>
          <a:xfrm>
            <a:off x="755576" y="1628800"/>
            <a:ext cx="6912768" cy="3033628"/>
            <a:chOff x="755576" y="1628800"/>
            <a:chExt cx="6912768" cy="3033628"/>
          </a:xfrm>
        </p:grpSpPr>
        <p:sp>
          <p:nvSpPr>
            <p:cNvPr id="6" name="TextBox 5"/>
            <p:cNvSpPr txBox="1"/>
            <p:nvPr/>
          </p:nvSpPr>
          <p:spPr>
            <a:xfrm>
              <a:off x="6300192" y="1628800"/>
              <a:ext cx="136815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altLang="zh-CN" dirty="0" smtClean="0"/>
                <a:t>TC</a:t>
              </a:r>
              <a:endParaRPr lang="zh-CN" altLang="en-US" dirty="0"/>
            </a:p>
          </p:txBody>
        </p:sp>
        <p:sp>
          <p:nvSpPr>
            <p:cNvPr id="7" name="TextBox 6"/>
            <p:cNvSpPr txBox="1"/>
            <p:nvPr/>
          </p:nvSpPr>
          <p:spPr>
            <a:xfrm>
              <a:off x="6300192" y="2075450"/>
              <a:ext cx="136815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altLang="zh-CN" dirty="0" smtClean="0"/>
                <a:t>TG</a:t>
              </a:r>
              <a:endParaRPr lang="zh-CN" altLang="en-US" dirty="0"/>
            </a:p>
          </p:txBody>
        </p:sp>
        <p:sp>
          <p:nvSpPr>
            <p:cNvPr id="8" name="TextBox 7"/>
            <p:cNvSpPr txBox="1"/>
            <p:nvPr/>
          </p:nvSpPr>
          <p:spPr>
            <a:xfrm>
              <a:off x="6300192" y="2530072"/>
              <a:ext cx="136815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altLang="zh-CN" dirty="0" smtClean="0"/>
                <a:t>LDL-C</a:t>
              </a:r>
              <a:endParaRPr lang="zh-CN" altLang="en-US" dirty="0"/>
            </a:p>
          </p:txBody>
        </p:sp>
        <p:sp>
          <p:nvSpPr>
            <p:cNvPr id="9" name="TextBox 8"/>
            <p:cNvSpPr txBox="1"/>
            <p:nvPr/>
          </p:nvSpPr>
          <p:spPr>
            <a:xfrm>
              <a:off x="6300192" y="2987660"/>
              <a:ext cx="136815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altLang="zh-CN" dirty="0" smtClean="0"/>
                <a:t>HDL-C</a:t>
              </a:r>
              <a:endParaRPr lang="zh-CN" altLang="en-US" dirty="0"/>
            </a:p>
          </p:txBody>
        </p:sp>
        <p:sp>
          <p:nvSpPr>
            <p:cNvPr id="10" name="TextBox 9"/>
            <p:cNvSpPr txBox="1"/>
            <p:nvPr/>
          </p:nvSpPr>
          <p:spPr>
            <a:xfrm>
              <a:off x="6300192" y="3429000"/>
              <a:ext cx="136815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altLang="zh-CN" dirty="0" smtClean="0"/>
                <a:t>GLU</a:t>
              </a:r>
              <a:endParaRPr lang="zh-CN" altLang="en-US" dirty="0"/>
            </a:p>
          </p:txBody>
        </p:sp>
        <p:sp>
          <p:nvSpPr>
            <p:cNvPr id="11" name="TextBox 10"/>
            <p:cNvSpPr txBox="1"/>
            <p:nvPr/>
          </p:nvSpPr>
          <p:spPr>
            <a:xfrm>
              <a:off x="6300192" y="3861048"/>
              <a:ext cx="136815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altLang="zh-CN" dirty="0" smtClean="0"/>
                <a:t>HOMO-IR</a:t>
              </a:r>
              <a:endParaRPr lang="zh-CN" altLang="en-US" dirty="0"/>
            </a:p>
          </p:txBody>
        </p:sp>
        <p:sp>
          <p:nvSpPr>
            <p:cNvPr id="12" name="TextBox 11"/>
            <p:cNvSpPr txBox="1"/>
            <p:nvPr/>
          </p:nvSpPr>
          <p:spPr>
            <a:xfrm>
              <a:off x="6300192" y="4293096"/>
              <a:ext cx="136815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altLang="zh-CN" dirty="0" smtClean="0"/>
                <a:t>ALT</a:t>
              </a:r>
              <a:endParaRPr lang="zh-CN" altLang="en-US" dirty="0"/>
            </a:p>
          </p:txBody>
        </p:sp>
        <p:sp>
          <p:nvSpPr>
            <p:cNvPr id="15" name="TextBox 14"/>
            <p:cNvSpPr txBox="1"/>
            <p:nvPr/>
          </p:nvSpPr>
          <p:spPr>
            <a:xfrm>
              <a:off x="755576" y="2636912"/>
              <a:ext cx="1584176"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altLang="zh-CN" i="1" dirty="0" smtClean="0"/>
                <a:t>HIF3A</a:t>
              </a:r>
              <a:r>
                <a:rPr lang="en-US" altLang="zh-CN" dirty="0" smtClean="0"/>
                <a:t> methylation</a:t>
              </a:r>
              <a:endParaRPr lang="zh-CN" altLang="en-US" dirty="0"/>
            </a:p>
          </p:txBody>
        </p:sp>
      </p:grpSp>
      <p:grpSp>
        <p:nvGrpSpPr>
          <p:cNvPr id="18" name="组合 17"/>
          <p:cNvGrpSpPr/>
          <p:nvPr/>
        </p:nvGrpSpPr>
        <p:grpSpPr>
          <a:xfrm>
            <a:off x="2627784" y="2573201"/>
            <a:ext cx="3140603" cy="414459"/>
            <a:chOff x="2627784" y="2573201"/>
            <a:chExt cx="3140603" cy="414459"/>
          </a:xfrm>
        </p:grpSpPr>
        <p:cxnSp>
          <p:nvCxnSpPr>
            <p:cNvPr id="14" name="直接连接符 13"/>
            <p:cNvCxnSpPr/>
            <p:nvPr/>
          </p:nvCxnSpPr>
          <p:spPr>
            <a:xfrm>
              <a:off x="2627784" y="2987660"/>
              <a:ext cx="302433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627784" y="2573201"/>
              <a:ext cx="3140603" cy="369332"/>
            </a:xfrm>
            <a:prstGeom prst="rect">
              <a:avLst/>
            </a:prstGeom>
            <a:noFill/>
          </p:spPr>
          <p:txBody>
            <a:bodyPr wrap="none" rtlCol="0">
              <a:spAutoFit/>
            </a:bodyPr>
            <a:lstStyle/>
            <a:p>
              <a:r>
                <a:rPr lang="en-US" altLang="zh-CN" dirty="0" smtClean="0"/>
                <a:t>Partial correlation analyses</a:t>
              </a:r>
              <a:endParaRPr lang="zh-CN" altLang="en-US" dirty="0"/>
            </a:p>
          </p:txBody>
        </p:sp>
      </p:grpSp>
      <p:grpSp>
        <p:nvGrpSpPr>
          <p:cNvPr id="24" name="组合 23"/>
          <p:cNvGrpSpPr/>
          <p:nvPr/>
        </p:nvGrpSpPr>
        <p:grpSpPr>
          <a:xfrm>
            <a:off x="683568" y="1628800"/>
            <a:ext cx="7176247" cy="2693913"/>
            <a:chOff x="683568" y="1628800"/>
            <a:chExt cx="7176247" cy="2693913"/>
          </a:xfrm>
        </p:grpSpPr>
        <p:sp>
          <p:nvSpPr>
            <p:cNvPr id="21" name="矩形 20"/>
            <p:cNvSpPr/>
            <p:nvPr/>
          </p:nvSpPr>
          <p:spPr>
            <a:xfrm>
              <a:off x="6203631" y="1628800"/>
              <a:ext cx="1656184" cy="172819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TextBox 21"/>
            <p:cNvSpPr txBox="1"/>
            <p:nvPr/>
          </p:nvSpPr>
          <p:spPr>
            <a:xfrm>
              <a:off x="683568" y="3861048"/>
              <a:ext cx="4248472" cy="461665"/>
            </a:xfrm>
            <a:prstGeom prst="rect">
              <a:avLst/>
            </a:prstGeom>
            <a:noFill/>
          </p:spPr>
          <p:txBody>
            <a:bodyPr wrap="square" rtlCol="0">
              <a:spAutoFit/>
            </a:bodyPr>
            <a:lstStyle/>
            <a:p>
              <a:r>
                <a:rPr lang="en-US" altLang="zh-CN" sz="2400" dirty="0"/>
                <a:t>Before adjusting for BMI</a:t>
              </a:r>
              <a:r>
                <a:rPr lang="zh-CN" altLang="en-US" sz="2400" dirty="0" smtClean="0"/>
                <a:t>：</a:t>
              </a:r>
              <a:endParaRPr lang="zh-CN" altLang="en-US" sz="2400" dirty="0"/>
            </a:p>
          </p:txBody>
        </p:sp>
      </p:grpSp>
      <p:grpSp>
        <p:nvGrpSpPr>
          <p:cNvPr id="29" name="组合 28"/>
          <p:cNvGrpSpPr/>
          <p:nvPr/>
        </p:nvGrpSpPr>
        <p:grpSpPr>
          <a:xfrm>
            <a:off x="683568" y="3356992"/>
            <a:ext cx="7848872" cy="2535381"/>
            <a:chOff x="683568" y="3356992"/>
            <a:chExt cx="7848872" cy="2535381"/>
          </a:xfrm>
        </p:grpSpPr>
        <p:grpSp>
          <p:nvGrpSpPr>
            <p:cNvPr id="27" name="组合 26"/>
            <p:cNvGrpSpPr/>
            <p:nvPr/>
          </p:nvGrpSpPr>
          <p:grpSpPr>
            <a:xfrm>
              <a:off x="683568" y="3356992"/>
              <a:ext cx="7848872" cy="2535381"/>
              <a:chOff x="683568" y="3356992"/>
              <a:chExt cx="7848872" cy="2535381"/>
            </a:xfrm>
          </p:grpSpPr>
          <p:sp>
            <p:nvSpPr>
              <p:cNvPr id="25" name="TextBox 24"/>
              <p:cNvSpPr txBox="1"/>
              <p:nvPr/>
            </p:nvSpPr>
            <p:spPr>
              <a:xfrm>
                <a:off x="683568" y="4322713"/>
                <a:ext cx="7848872" cy="1569660"/>
              </a:xfrm>
              <a:prstGeom prst="rect">
                <a:avLst/>
              </a:prstGeom>
              <a:noFill/>
            </p:spPr>
            <p:txBody>
              <a:bodyPr wrap="square" rtlCol="0">
                <a:spAutoFit/>
              </a:bodyPr>
              <a:lstStyle/>
              <a:p>
                <a:r>
                  <a:rPr lang="en-US" altLang="zh-CN" sz="2400" dirty="0"/>
                  <a:t>After</a:t>
                </a:r>
                <a:r>
                  <a:rPr lang="en-US" altLang="zh-CN" sz="2400" dirty="0" smtClean="0"/>
                  <a:t> </a:t>
                </a:r>
                <a:r>
                  <a:rPr lang="en-US" altLang="zh-CN" sz="2400" dirty="0"/>
                  <a:t>adjusting for BMI</a:t>
                </a:r>
                <a:r>
                  <a:rPr lang="zh-CN" altLang="en-US" sz="2400" dirty="0" smtClean="0"/>
                  <a:t>：</a:t>
                </a:r>
                <a:endParaRPr lang="en-US" altLang="zh-CN" sz="2400" dirty="0" smtClean="0"/>
              </a:p>
              <a:p>
                <a:r>
                  <a:rPr lang="en-US" altLang="zh-CN" sz="2400" dirty="0"/>
                  <a:t>(</a:t>
                </a:r>
                <a:r>
                  <a:rPr lang="en-US" altLang="zh-CN" sz="2400" dirty="0" smtClean="0"/>
                  <a:t>r=0.226</a:t>
                </a:r>
                <a:r>
                  <a:rPr lang="en-US" altLang="zh-CN" sz="2400" dirty="0"/>
                  <a:t>, </a:t>
                </a:r>
                <a:r>
                  <a:rPr lang="en-US" altLang="zh-CN" sz="2400" i="1" dirty="0"/>
                  <a:t>P</a:t>
                </a:r>
                <a:r>
                  <a:rPr lang="en-US" altLang="zh-CN" sz="2400" dirty="0"/>
                  <a:t> =</a:t>
                </a:r>
                <a:r>
                  <a:rPr lang="en-US" altLang="zh-CN" sz="2400" dirty="0" smtClean="0"/>
                  <a:t>0.007 at CpG11)</a:t>
                </a:r>
              </a:p>
              <a:p>
                <a:r>
                  <a:rPr lang="en-US" altLang="zh-CN" sz="2400" i="1" dirty="0" smtClean="0"/>
                  <a:t>HIF3A</a:t>
                </a:r>
                <a:r>
                  <a:rPr lang="en-US" altLang="zh-CN" sz="2400" dirty="0" smtClean="0"/>
                  <a:t> methylation may </a:t>
                </a:r>
                <a:r>
                  <a:rPr lang="en-US" altLang="zh-CN" sz="2400" dirty="0"/>
                  <a:t>have a BMI-independent association with </a:t>
                </a:r>
                <a:r>
                  <a:rPr lang="en-US" altLang="zh-CN" sz="2400" dirty="0" smtClean="0"/>
                  <a:t>ALT.</a:t>
                </a:r>
                <a:endParaRPr lang="zh-CN" altLang="en-US" sz="2400" dirty="0"/>
              </a:p>
            </p:txBody>
          </p:sp>
          <p:sp>
            <p:nvSpPr>
              <p:cNvPr id="26" name="矩形 25"/>
              <p:cNvSpPr/>
              <p:nvPr/>
            </p:nvSpPr>
            <p:spPr>
              <a:xfrm>
                <a:off x="6228184" y="3356992"/>
                <a:ext cx="1656184" cy="936104"/>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8" name="矩形 27"/>
            <p:cNvSpPr/>
            <p:nvPr/>
          </p:nvSpPr>
          <p:spPr>
            <a:xfrm>
              <a:off x="765340" y="3798332"/>
              <a:ext cx="3950676" cy="56677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332211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179512" y="1556792"/>
            <a:ext cx="8496944" cy="3024336"/>
          </a:xfrm>
        </p:spPr>
        <p:txBody>
          <a:bodyPr/>
          <a:lstStyle/>
          <a:p>
            <a:r>
              <a:rPr lang="en-US" altLang="zh-CN" dirty="0" smtClean="0"/>
              <a:t>The </a:t>
            </a:r>
            <a:r>
              <a:rPr lang="en-US" altLang="zh-CN" i="1" dirty="0" smtClean="0"/>
              <a:t>HIF3A</a:t>
            </a:r>
            <a:r>
              <a:rPr lang="en-US" altLang="zh-CN" dirty="0" smtClean="0"/>
              <a:t> rs3826795 were detected in </a:t>
            </a:r>
            <a:r>
              <a:rPr lang="en-US" altLang="zh-CN" dirty="0"/>
              <a:t>2030 </a:t>
            </a:r>
            <a:r>
              <a:rPr lang="en-US" altLang="zh-CN" dirty="0" smtClean="0"/>
              <a:t>subjects</a:t>
            </a:r>
          </a:p>
          <a:p>
            <a:r>
              <a:rPr lang="en-US" altLang="zh-CN" dirty="0" smtClean="0"/>
              <a:t>No significant </a:t>
            </a:r>
            <a:r>
              <a:rPr lang="en-US" altLang="zh-CN" dirty="0"/>
              <a:t>association </a:t>
            </a:r>
            <a:r>
              <a:rPr lang="en-US" altLang="zh-CN" dirty="0" smtClean="0"/>
              <a:t>of rs3826795 </a:t>
            </a:r>
            <a:r>
              <a:rPr lang="en-US" altLang="zh-CN" dirty="0"/>
              <a:t>was </a:t>
            </a:r>
            <a:r>
              <a:rPr lang="en-US" altLang="zh-CN" dirty="0" smtClean="0"/>
              <a:t>found </a:t>
            </a:r>
            <a:r>
              <a:rPr lang="en-US" altLang="zh-CN" dirty="0"/>
              <a:t>with obesity (</a:t>
            </a:r>
            <a:r>
              <a:rPr lang="en-US" altLang="zh-CN" i="1" dirty="0"/>
              <a:t>P</a:t>
            </a:r>
            <a:r>
              <a:rPr lang="en-US" altLang="zh-CN" dirty="0"/>
              <a:t>=0.843</a:t>
            </a:r>
            <a:r>
              <a:rPr lang="en-US" altLang="zh-CN" dirty="0" smtClean="0"/>
              <a:t>), </a:t>
            </a:r>
            <a:r>
              <a:rPr lang="en-US" altLang="zh-CN" dirty="0"/>
              <a:t>BMI (</a:t>
            </a:r>
            <a:r>
              <a:rPr lang="en-US" altLang="zh-CN" i="1" dirty="0"/>
              <a:t>P</a:t>
            </a:r>
            <a:r>
              <a:rPr lang="en-US" altLang="zh-CN" dirty="0"/>
              <a:t>=0.268</a:t>
            </a:r>
            <a:r>
              <a:rPr lang="en-US" altLang="zh-CN" dirty="0" smtClean="0"/>
              <a:t>) or ALT </a:t>
            </a:r>
            <a:r>
              <a:rPr lang="en-US" altLang="zh-CN" dirty="0"/>
              <a:t>(</a:t>
            </a:r>
            <a:r>
              <a:rPr lang="en-US" altLang="zh-CN" i="1" dirty="0"/>
              <a:t>P</a:t>
            </a:r>
            <a:r>
              <a:rPr lang="en-US" altLang="zh-CN" dirty="0"/>
              <a:t>=0.340</a:t>
            </a:r>
            <a:r>
              <a:rPr lang="en-US" altLang="zh-CN" dirty="0" smtClean="0"/>
              <a:t>).</a:t>
            </a:r>
          </a:p>
          <a:p>
            <a:endParaRPr lang="en-US" altLang="zh-CN" dirty="0"/>
          </a:p>
          <a:p>
            <a:pPr marL="0" indent="0">
              <a:buNone/>
            </a:pPr>
            <a:endParaRPr lang="en-US" altLang="zh-CN" dirty="0" smtClean="0"/>
          </a:p>
          <a:p>
            <a:r>
              <a:rPr lang="en-US" altLang="zh-CN" dirty="0" smtClean="0"/>
              <a:t>Stratified analyses was conducted in subgroups based on the obesity status</a:t>
            </a:r>
          </a:p>
          <a:p>
            <a:endParaRPr lang="zh-CN" altLang="en-US"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t>11</a:t>
            </a:fld>
            <a:endParaRPr lang="zh-CN" altLang="en-US"/>
          </a:p>
        </p:txBody>
      </p:sp>
      <p:sp>
        <p:nvSpPr>
          <p:cNvPr id="7" name="标题 1"/>
          <p:cNvSpPr txBox="1">
            <a:spLocks noGrp="1"/>
          </p:cNvSpPr>
          <p:nvPr>
            <p:ph type="title"/>
          </p:nvPr>
        </p:nvSpPr>
        <p:spPr>
          <a:xfrm>
            <a:off x="457200" y="274638"/>
            <a:ext cx="74676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altLang="zh-CN" dirty="0" smtClean="0"/>
              <a:t>Does the association still exist on the </a:t>
            </a:r>
            <a:r>
              <a:rPr lang="en-US" altLang="zh-CN" dirty="0" err="1" smtClean="0"/>
              <a:t>snp</a:t>
            </a:r>
            <a:r>
              <a:rPr lang="en-US" altLang="zh-CN" dirty="0" smtClean="0"/>
              <a:t> level?</a:t>
            </a:r>
            <a:endParaRPr lang="zh-CN" altLang="en-US" dirty="0"/>
          </a:p>
        </p:txBody>
      </p:sp>
      <p:sp>
        <p:nvSpPr>
          <p:cNvPr id="9" name="标题 1"/>
          <p:cNvSpPr txBox="1">
            <a:spLocks/>
          </p:cNvSpPr>
          <p:nvPr/>
        </p:nvSpPr>
        <p:spPr>
          <a:xfrm>
            <a:off x="539552" y="3068960"/>
            <a:ext cx="7467600" cy="5715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altLang="zh-CN" dirty="0" smtClean="0"/>
              <a:t>Why?</a:t>
            </a:r>
            <a:endParaRPr lang="zh-CN" altLang="en-US" dirty="0"/>
          </a:p>
        </p:txBody>
      </p:sp>
      <p:sp>
        <p:nvSpPr>
          <p:cNvPr id="10" name="TextBox 9"/>
          <p:cNvSpPr txBox="1"/>
          <p:nvPr/>
        </p:nvSpPr>
        <p:spPr>
          <a:xfrm>
            <a:off x="755576" y="5085185"/>
            <a:ext cx="2304256"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altLang="zh-CN" sz="2400" dirty="0" smtClean="0">
                <a:solidFill>
                  <a:schemeClr val="tx1"/>
                </a:solidFill>
              </a:rPr>
              <a:t>2030 subjects</a:t>
            </a:r>
            <a:endParaRPr lang="zh-CN" altLang="en-US" sz="2400" dirty="0">
              <a:solidFill>
                <a:schemeClr val="tx1"/>
              </a:solidFill>
            </a:endParaRPr>
          </a:p>
        </p:txBody>
      </p:sp>
      <p:grpSp>
        <p:nvGrpSpPr>
          <p:cNvPr id="19" name="组合 18"/>
          <p:cNvGrpSpPr/>
          <p:nvPr/>
        </p:nvGrpSpPr>
        <p:grpSpPr>
          <a:xfrm>
            <a:off x="3059832" y="4623520"/>
            <a:ext cx="4752528" cy="1384995"/>
            <a:chOff x="3059832" y="4623520"/>
            <a:chExt cx="4752528" cy="1384995"/>
          </a:xfrm>
        </p:grpSpPr>
        <p:sp>
          <p:nvSpPr>
            <p:cNvPr id="11" name="TextBox 10"/>
            <p:cNvSpPr txBox="1"/>
            <p:nvPr/>
          </p:nvSpPr>
          <p:spPr>
            <a:xfrm>
              <a:off x="4139952" y="4623520"/>
              <a:ext cx="3672408"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altLang="zh-CN" sz="2400" dirty="0" smtClean="0">
                  <a:solidFill>
                    <a:schemeClr val="tx1"/>
                  </a:solidFill>
                </a:rPr>
                <a:t>705 obese children</a:t>
              </a:r>
              <a:endParaRPr lang="zh-CN" altLang="en-US" sz="2400" dirty="0">
                <a:solidFill>
                  <a:schemeClr val="tx1"/>
                </a:solidFill>
              </a:endParaRPr>
            </a:p>
          </p:txBody>
        </p:sp>
        <p:sp>
          <p:nvSpPr>
            <p:cNvPr id="12" name="TextBox 11"/>
            <p:cNvSpPr txBox="1"/>
            <p:nvPr/>
          </p:nvSpPr>
          <p:spPr>
            <a:xfrm>
              <a:off x="4139952" y="5546850"/>
              <a:ext cx="3672408"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altLang="zh-CN" sz="2400" dirty="0" smtClean="0">
                  <a:solidFill>
                    <a:schemeClr val="tx1"/>
                  </a:solidFill>
                </a:rPr>
                <a:t>1325 non-obese children</a:t>
              </a:r>
              <a:endParaRPr lang="zh-CN" altLang="en-US" sz="2400" dirty="0">
                <a:solidFill>
                  <a:schemeClr val="tx1"/>
                </a:solidFill>
              </a:endParaRPr>
            </a:p>
          </p:txBody>
        </p:sp>
        <p:cxnSp>
          <p:nvCxnSpPr>
            <p:cNvPr id="14" name="直接箭头连接符 13"/>
            <p:cNvCxnSpPr>
              <a:stCxn id="10" idx="3"/>
              <a:endCxn id="11" idx="1"/>
            </p:cNvCxnSpPr>
            <p:nvPr/>
          </p:nvCxnSpPr>
          <p:spPr>
            <a:xfrm flipV="1">
              <a:off x="3059832" y="4854353"/>
              <a:ext cx="1080120" cy="46166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a:stCxn id="10" idx="3"/>
              <a:endCxn id="12" idx="1"/>
            </p:cNvCxnSpPr>
            <p:nvPr/>
          </p:nvCxnSpPr>
          <p:spPr>
            <a:xfrm>
              <a:off x="3059832" y="5316018"/>
              <a:ext cx="1080120" cy="46166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048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5"/>
          </p:nvPr>
        </p:nvSpPr>
        <p:spPr/>
        <p:txBody>
          <a:bodyPr/>
          <a:lstStyle/>
          <a:p>
            <a:fld id="{0C913308-F349-4B6D-A68A-DD1791B4A57B}" type="slidenum">
              <a:rPr lang="zh-CN" altLang="en-US" smtClean="0"/>
              <a:t>12</a:t>
            </a:fld>
            <a:endParaRPr lang="zh-CN" altLang="en-US"/>
          </a:p>
        </p:txBody>
      </p:sp>
      <p:sp>
        <p:nvSpPr>
          <p:cNvPr id="5" name="标题 1"/>
          <p:cNvSpPr txBox="1">
            <a:spLocks noGrp="1"/>
          </p:cNvSpPr>
          <p:nvPr>
            <p:ph type="title"/>
          </p:nvPr>
        </p:nvSpPr>
        <p:spPr>
          <a:xfrm>
            <a:off x="107504" y="44624"/>
            <a:ext cx="8856984"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altLang="zh-CN" sz="3200" b="1" dirty="0" smtClean="0">
                <a:latin typeface="Times New Roman" panose="02020603050405020304" pitchFamily="18" charset="0"/>
                <a:cs typeface="Times New Roman" panose="02020603050405020304" pitchFamily="18" charset="0"/>
              </a:rPr>
              <a:t>3. Interaction of obesity and </a:t>
            </a:r>
            <a:r>
              <a:rPr lang="en-US" altLang="zh-CN" sz="3200" b="1" i="1" dirty="0" smtClean="0">
                <a:latin typeface="Times New Roman" panose="02020603050405020304" pitchFamily="18" charset="0"/>
                <a:cs typeface="Times New Roman" panose="02020603050405020304" pitchFamily="18" charset="0"/>
              </a:rPr>
              <a:t>HIF3A</a:t>
            </a:r>
            <a:r>
              <a:rPr lang="en-US" altLang="zh-CN" sz="3200" b="1" dirty="0" smtClean="0">
                <a:latin typeface="Times New Roman" panose="02020603050405020304" pitchFamily="18" charset="0"/>
                <a:cs typeface="Times New Roman" panose="02020603050405020304" pitchFamily="18" charset="0"/>
              </a:rPr>
              <a:t> variant on plasma ALT</a:t>
            </a:r>
            <a:endParaRPr lang="zh-CN" altLang="en-US" dirty="0"/>
          </a:p>
        </p:txBody>
      </p:sp>
      <p:graphicFrame>
        <p:nvGraphicFramePr>
          <p:cNvPr id="6" name="图表 5"/>
          <p:cNvGraphicFramePr/>
          <p:nvPr>
            <p:extLst>
              <p:ext uri="{D42A27DB-BD31-4B8C-83A1-F6EECF244321}">
                <p14:modId xmlns:p14="http://schemas.microsoft.com/office/powerpoint/2010/main" val="2495921380"/>
              </p:ext>
            </p:extLst>
          </p:nvPr>
        </p:nvGraphicFramePr>
        <p:xfrm>
          <a:off x="2483768" y="2636912"/>
          <a:ext cx="6336704" cy="3960440"/>
        </p:xfrm>
        <a:graphic>
          <a:graphicData uri="http://schemas.openxmlformats.org/drawingml/2006/chart">
            <c:chart xmlns:c="http://schemas.openxmlformats.org/drawingml/2006/chart" xmlns:r="http://schemas.openxmlformats.org/officeDocument/2006/relationships" r:id="rId3"/>
          </a:graphicData>
        </a:graphic>
      </p:graphicFrame>
      <p:grpSp>
        <p:nvGrpSpPr>
          <p:cNvPr id="16" name="组合 15"/>
          <p:cNvGrpSpPr/>
          <p:nvPr/>
        </p:nvGrpSpPr>
        <p:grpSpPr>
          <a:xfrm>
            <a:off x="179512" y="1220869"/>
            <a:ext cx="8928992" cy="1128011"/>
            <a:chOff x="179512" y="1220869"/>
            <a:chExt cx="8928992" cy="1128011"/>
          </a:xfrm>
        </p:grpSpPr>
        <p:sp>
          <p:nvSpPr>
            <p:cNvPr id="7" name="TextBox 6"/>
            <p:cNvSpPr txBox="1"/>
            <p:nvPr/>
          </p:nvSpPr>
          <p:spPr>
            <a:xfrm>
              <a:off x="179512" y="1700808"/>
              <a:ext cx="1800200"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altLang="zh-CN" sz="2400" dirty="0" smtClean="0">
                  <a:solidFill>
                    <a:schemeClr val="tx1"/>
                  </a:solidFill>
                </a:rPr>
                <a:t>Obese</a:t>
              </a:r>
              <a:endParaRPr lang="zh-CN" altLang="en-US" sz="2400" dirty="0">
                <a:solidFill>
                  <a:schemeClr val="tx1"/>
                </a:solidFill>
              </a:endParaRPr>
            </a:p>
          </p:txBody>
        </p:sp>
        <p:sp>
          <p:nvSpPr>
            <p:cNvPr id="11" name="内容占位符 2"/>
            <p:cNvSpPr txBox="1">
              <a:spLocks/>
            </p:cNvSpPr>
            <p:nvPr/>
          </p:nvSpPr>
          <p:spPr>
            <a:xfrm>
              <a:off x="1947711" y="1220869"/>
              <a:ext cx="7160793" cy="1128011"/>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altLang="zh-CN" sz="2000" dirty="0" smtClean="0">
                  <a:latin typeface="Times New Roman" panose="02020603050405020304" pitchFamily="18" charset="0"/>
                  <a:cs typeface="Times New Roman" panose="02020603050405020304" pitchFamily="18" charset="0"/>
                </a:rPr>
                <a:t>The </a:t>
              </a:r>
              <a:r>
                <a:rPr lang="en-US" altLang="zh-CN" sz="2000" dirty="0">
                  <a:latin typeface="Times New Roman" panose="02020603050405020304" pitchFamily="18" charset="0"/>
                  <a:cs typeface="Times New Roman" panose="02020603050405020304" pitchFamily="18" charset="0"/>
                </a:rPr>
                <a:t>G-allele number was positively associated with elevated ALT (β’=0.075, </a:t>
              </a:r>
              <a:r>
                <a:rPr lang="en-US" altLang="zh-CN" sz="2000" i="1" dirty="0">
                  <a:latin typeface="Times New Roman" panose="02020603050405020304" pitchFamily="18" charset="0"/>
                  <a:cs typeface="Times New Roman" panose="02020603050405020304" pitchFamily="18" charset="0"/>
                </a:rPr>
                <a:t>P</a:t>
              </a:r>
              <a:r>
                <a:rPr lang="en-US" altLang="zh-CN" sz="2000" dirty="0">
                  <a:latin typeface="Times New Roman" panose="02020603050405020304" pitchFamily="18" charset="0"/>
                  <a:cs typeface="Times New Roman" panose="02020603050405020304" pitchFamily="18" charset="0"/>
                </a:rPr>
                <a:t>=0.037</a:t>
              </a:r>
              <a:r>
                <a:rPr lang="en-US" altLang="zh-CN" sz="2000" dirty="0" smtClean="0">
                  <a:latin typeface="Times New Roman" panose="02020603050405020304" pitchFamily="18" charset="0"/>
                  <a:cs typeface="Times New Roman" panose="02020603050405020304" pitchFamily="18" charset="0"/>
                </a:rPr>
                <a:t>).</a:t>
              </a:r>
            </a:p>
            <a:p>
              <a:r>
                <a:rPr lang="en-US" altLang="zh-CN" sz="2000" dirty="0">
                  <a:latin typeface="Times New Roman" panose="02020603050405020304" pitchFamily="18" charset="0"/>
                  <a:cs typeface="Times New Roman" panose="02020603050405020304" pitchFamily="18" charset="0"/>
                </a:rPr>
                <a:t>Each G-allele increased the </a:t>
              </a:r>
              <a:r>
                <a:rPr lang="en-US" altLang="zh-CN" sz="2000" dirty="0" err="1">
                  <a:latin typeface="Times New Roman" panose="02020603050405020304" pitchFamily="18" charset="0"/>
                  <a:cs typeface="Times New Roman" panose="02020603050405020304" pitchFamily="18" charset="0"/>
                </a:rPr>
                <a:t>LgALT</a:t>
              </a:r>
              <a:r>
                <a:rPr lang="en-US" altLang="zh-CN" sz="2000" dirty="0">
                  <a:latin typeface="Times New Roman" panose="02020603050405020304" pitchFamily="18" charset="0"/>
                  <a:cs typeface="Times New Roman" panose="02020603050405020304" pitchFamily="18" charset="0"/>
                </a:rPr>
                <a:t> level by 0.030</a:t>
              </a:r>
              <a:r>
                <a:rPr lang="en-US" altLang="zh-CN" sz="2000" dirty="0" smtClean="0">
                  <a:latin typeface="Times New Roman" panose="02020603050405020304" pitchFamily="18" charset="0"/>
                  <a:cs typeface="Times New Roman" panose="02020603050405020304" pitchFamily="18" charset="0"/>
                </a:rPr>
                <a:t>.</a:t>
              </a:r>
            </a:p>
          </p:txBody>
        </p:sp>
      </p:grpSp>
      <p:grpSp>
        <p:nvGrpSpPr>
          <p:cNvPr id="15" name="组合 14"/>
          <p:cNvGrpSpPr/>
          <p:nvPr/>
        </p:nvGrpSpPr>
        <p:grpSpPr>
          <a:xfrm>
            <a:off x="200846" y="2348880"/>
            <a:ext cx="8943154" cy="792088"/>
            <a:chOff x="200846" y="2348880"/>
            <a:chExt cx="8943154" cy="792088"/>
          </a:xfrm>
        </p:grpSpPr>
        <p:cxnSp>
          <p:nvCxnSpPr>
            <p:cNvPr id="10" name="直接连接符 9"/>
            <p:cNvCxnSpPr/>
            <p:nvPr/>
          </p:nvCxnSpPr>
          <p:spPr>
            <a:xfrm>
              <a:off x="1979712" y="2348880"/>
              <a:ext cx="6408712" cy="0"/>
            </a:xfrm>
            <a:prstGeom prst="line">
              <a:avLst/>
            </a:prstGeom>
          </p:spPr>
          <p:style>
            <a:lnRef idx="2">
              <a:schemeClr val="accent2"/>
            </a:lnRef>
            <a:fillRef idx="0">
              <a:schemeClr val="accent2"/>
            </a:fillRef>
            <a:effectRef idx="1">
              <a:schemeClr val="accent2"/>
            </a:effectRef>
            <a:fontRef idx="minor">
              <a:schemeClr val="tx1"/>
            </a:fontRef>
          </p:style>
        </p:cxnSp>
        <p:grpSp>
          <p:nvGrpSpPr>
            <p:cNvPr id="14" name="组合 13"/>
            <p:cNvGrpSpPr/>
            <p:nvPr/>
          </p:nvGrpSpPr>
          <p:grpSpPr>
            <a:xfrm>
              <a:off x="200846" y="2564903"/>
              <a:ext cx="8943154" cy="576065"/>
              <a:chOff x="200846" y="2564903"/>
              <a:chExt cx="8943154" cy="576065"/>
            </a:xfrm>
          </p:grpSpPr>
          <p:sp>
            <p:nvSpPr>
              <p:cNvPr id="8" name="TextBox 7"/>
              <p:cNvSpPr txBox="1"/>
              <p:nvPr/>
            </p:nvSpPr>
            <p:spPr>
              <a:xfrm>
                <a:off x="200846" y="2564903"/>
                <a:ext cx="1778866"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altLang="zh-CN" sz="2400" dirty="0" smtClean="0">
                    <a:solidFill>
                      <a:schemeClr val="tx1"/>
                    </a:solidFill>
                  </a:rPr>
                  <a:t>Non-obese</a:t>
                </a:r>
                <a:endParaRPr lang="zh-CN" altLang="en-US" sz="2400" dirty="0">
                  <a:solidFill>
                    <a:schemeClr val="tx1"/>
                  </a:solidFill>
                </a:endParaRPr>
              </a:p>
            </p:txBody>
          </p:sp>
          <p:sp>
            <p:nvSpPr>
              <p:cNvPr id="13" name="内容占位符 2"/>
              <p:cNvSpPr txBox="1">
                <a:spLocks/>
              </p:cNvSpPr>
              <p:nvPr/>
            </p:nvSpPr>
            <p:spPr>
              <a:xfrm>
                <a:off x="1983207" y="2564904"/>
                <a:ext cx="7160793" cy="576064"/>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altLang="zh-CN" sz="2000" dirty="0" smtClean="0">
                    <a:latin typeface="Times New Roman" panose="02020603050405020304" pitchFamily="18" charset="0"/>
                    <a:cs typeface="Times New Roman" panose="02020603050405020304" pitchFamily="18" charset="0"/>
                  </a:rPr>
                  <a:t>No </a:t>
                </a:r>
                <a:r>
                  <a:rPr lang="en-US" altLang="zh-CN" sz="2000" dirty="0">
                    <a:latin typeface="Times New Roman" panose="02020603050405020304" pitchFamily="18" charset="0"/>
                    <a:cs typeface="Times New Roman" panose="02020603050405020304" pitchFamily="18" charset="0"/>
                  </a:rPr>
                  <a:t>significant </a:t>
                </a:r>
                <a:r>
                  <a:rPr lang="en-US" altLang="zh-CN" sz="2000" dirty="0" smtClean="0">
                    <a:latin typeface="Times New Roman" panose="02020603050405020304" pitchFamily="18" charset="0"/>
                    <a:cs typeface="Times New Roman" panose="02020603050405020304" pitchFamily="18" charset="0"/>
                  </a:rPr>
                  <a:t>association between ALT and the SNP (</a:t>
                </a:r>
                <a:r>
                  <a:rPr lang="en-US" altLang="zh-CN" sz="2000" i="1" dirty="0" smtClean="0">
                    <a:latin typeface="Times New Roman" panose="02020603050405020304" pitchFamily="18" charset="0"/>
                    <a:cs typeface="Times New Roman" panose="02020603050405020304" pitchFamily="18" charset="0"/>
                  </a:rPr>
                  <a:t>P</a:t>
                </a:r>
                <a:r>
                  <a:rPr lang="en-US" altLang="zh-CN" sz="2000" dirty="0" smtClean="0">
                    <a:latin typeface="Times New Roman" panose="02020603050405020304" pitchFamily="18" charset="0"/>
                    <a:cs typeface="Times New Roman" panose="02020603050405020304" pitchFamily="18" charset="0"/>
                  </a:rPr>
                  <a:t>=0.741</a:t>
                </a:r>
                <a:r>
                  <a:rPr lang="en-US" altLang="zh-CN" sz="2000" dirty="0">
                    <a:latin typeface="Times New Roman" panose="02020603050405020304" pitchFamily="18" charset="0"/>
                    <a:cs typeface="Times New Roman" panose="02020603050405020304" pitchFamily="18" charset="0"/>
                  </a:rPr>
                  <a:t>)</a:t>
                </a:r>
                <a:endParaRPr lang="zh-CN" altLang="en-US" sz="2000" dirty="0">
                  <a:latin typeface="Times New Roman" panose="02020603050405020304" pitchFamily="18" charset="0"/>
                  <a:cs typeface="Times New Roman" panose="02020603050405020304" pitchFamily="18" charset="0"/>
                </a:endParaRPr>
              </a:p>
            </p:txBody>
          </p:sp>
        </p:grpSp>
      </p:grpSp>
      <p:sp>
        <p:nvSpPr>
          <p:cNvPr id="17" name="内容占位符 2"/>
          <p:cNvSpPr>
            <a:spLocks noGrp="1"/>
          </p:cNvSpPr>
          <p:nvPr>
            <p:ph sz="quarter" idx="1"/>
          </p:nvPr>
        </p:nvSpPr>
        <p:spPr>
          <a:xfrm>
            <a:off x="179512" y="4077072"/>
            <a:ext cx="2592288" cy="936104"/>
          </a:xfrm>
        </p:spPr>
        <p:txBody>
          <a:bodyPr>
            <a:noAutofit/>
          </a:bodyPr>
          <a:lstStyle/>
          <a:p>
            <a:pPr marL="0" indent="0">
              <a:buNone/>
            </a:pPr>
            <a:r>
              <a:rPr lang="en-US" altLang="zh-CN" sz="2000" b="1" i="1" dirty="0" smtClean="0">
                <a:latin typeface="Times New Roman" panose="02020603050405020304" pitchFamily="18" charset="0"/>
                <a:cs typeface="Times New Roman" panose="02020603050405020304" pitchFamily="18" charset="0"/>
              </a:rPr>
              <a:t>SNP × </a:t>
            </a:r>
            <a:r>
              <a:rPr lang="en-US" altLang="zh-CN" sz="2000" b="1" i="1" dirty="0" err="1" smtClean="0">
                <a:latin typeface="Times New Roman" panose="02020603050405020304" pitchFamily="18" charset="0"/>
                <a:cs typeface="Times New Roman" panose="02020603050405020304" pitchFamily="18" charset="0"/>
              </a:rPr>
              <a:t>besity_status</a:t>
            </a:r>
            <a:endParaRPr lang="en-US" altLang="zh-CN" sz="2000" b="1" i="1" dirty="0" smtClean="0">
              <a:latin typeface="Times New Roman" panose="02020603050405020304" pitchFamily="18" charset="0"/>
              <a:cs typeface="Times New Roman" panose="02020603050405020304" pitchFamily="18" charset="0"/>
            </a:endParaRPr>
          </a:p>
          <a:p>
            <a:pPr marL="0" indent="0">
              <a:buNone/>
            </a:pPr>
            <a:r>
              <a:rPr lang="en-US" altLang="zh-CN" sz="2000" b="1" i="1" dirty="0" smtClean="0">
                <a:latin typeface="Times New Roman" panose="02020603050405020304" pitchFamily="18" charset="0"/>
                <a:cs typeface="Times New Roman" panose="02020603050405020304" pitchFamily="18" charset="0"/>
              </a:rPr>
              <a:t>P</a:t>
            </a:r>
            <a:r>
              <a:rPr lang="en-US" altLang="zh-CN" sz="2000" b="1" i="1" baseline="-25000" dirty="0" smtClean="0">
                <a:latin typeface="Times New Roman" panose="02020603050405020304" pitchFamily="18" charset="0"/>
                <a:cs typeface="Times New Roman" panose="02020603050405020304" pitchFamily="18" charset="0"/>
              </a:rPr>
              <a:t>inter</a:t>
            </a:r>
            <a:r>
              <a:rPr lang="en-US" altLang="zh-CN" sz="2000" b="1" dirty="0" smtClean="0">
                <a:latin typeface="Times New Roman" panose="02020603050405020304" pitchFamily="18" charset="0"/>
                <a:cs typeface="Times New Roman" panose="02020603050405020304" pitchFamily="18" charset="0"/>
              </a:rPr>
              <a:t>=0.042</a:t>
            </a:r>
            <a:endParaRPr lang="en-US" altLang="zh-CN"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0283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animEffect transition="in" filter="fade">
                                      <p:cBhvr>
                                        <p:cTn id="15" dur="500"/>
                                        <p:tgtEl>
                                          <p:spTgt spid="1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7">
                                            <p:txEl>
                                              <p:pRg st="1" end="1"/>
                                            </p:txEl>
                                          </p:spTgt>
                                        </p:tgtEl>
                                        <p:attrNameLst>
                                          <p:attrName>style.visibility</p:attrName>
                                        </p:attrNameLst>
                                      </p:cBhvr>
                                      <p:to>
                                        <p:strVal val="visible"/>
                                      </p:to>
                                    </p:set>
                                    <p:animEffect transition="in" filter="fade">
                                      <p:cBhvr>
                                        <p:cTn id="20" dur="500"/>
                                        <p:tgtEl>
                                          <p:spTgt spid="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116632"/>
            <a:ext cx="8784976" cy="1143000"/>
          </a:xfrm>
        </p:spPr>
        <p:txBody>
          <a:bodyPr>
            <a:normAutofit fontScale="90000"/>
          </a:bodyPr>
          <a:lstStyle/>
          <a:p>
            <a:r>
              <a:rPr lang="en-US" altLang="zh-CN" sz="3200" b="1" dirty="0">
                <a:latin typeface="Times New Roman" panose="02020603050405020304" pitchFamily="18" charset="0"/>
                <a:cs typeface="Times New Roman" panose="02020603050405020304" pitchFamily="18" charset="0"/>
              </a:rPr>
              <a:t>4. Mediation analyses of </a:t>
            </a:r>
            <a:r>
              <a:rPr lang="en-US" altLang="zh-CN" sz="3200" b="1" i="1" dirty="0">
                <a:latin typeface="Times New Roman" panose="02020603050405020304" pitchFamily="18" charset="0"/>
                <a:cs typeface="Times New Roman" panose="02020603050405020304" pitchFamily="18" charset="0"/>
              </a:rPr>
              <a:t>HIF3A</a:t>
            </a:r>
            <a:r>
              <a:rPr lang="en-US" altLang="zh-CN" sz="3200" b="1" dirty="0">
                <a:latin typeface="Times New Roman" panose="02020603050405020304" pitchFamily="18" charset="0"/>
                <a:cs typeface="Times New Roman" panose="02020603050405020304" pitchFamily="18" charset="0"/>
              </a:rPr>
              <a:t> variant, </a:t>
            </a:r>
            <a:r>
              <a:rPr lang="en-US" altLang="zh-CN" sz="3600" b="1" dirty="0">
                <a:latin typeface="Times New Roman" panose="02020603050405020304" pitchFamily="18" charset="0"/>
                <a:cs typeface="Times New Roman" panose="02020603050405020304" pitchFamily="18" charset="0"/>
              </a:rPr>
              <a:t>methylation</a:t>
            </a:r>
            <a:r>
              <a:rPr lang="en-US" altLang="zh-CN" sz="3200" b="1" dirty="0">
                <a:latin typeface="Times New Roman" panose="02020603050405020304" pitchFamily="18" charset="0"/>
                <a:cs typeface="Times New Roman" panose="02020603050405020304" pitchFamily="18" charset="0"/>
              </a:rPr>
              <a:t> and plasma </a:t>
            </a:r>
            <a:r>
              <a:rPr lang="en-US" altLang="zh-CN" sz="3200" b="1" dirty="0" smtClean="0">
                <a:latin typeface="Times New Roman" panose="02020603050405020304" pitchFamily="18" charset="0"/>
                <a:cs typeface="Times New Roman" panose="02020603050405020304" pitchFamily="18" charset="0"/>
              </a:rPr>
              <a:t>ALT in obese children</a:t>
            </a:r>
            <a:endParaRPr lang="zh-CN" altLang="en-US"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t>13</a:t>
            </a:fld>
            <a:endParaRPr lang="zh-CN" altLang="en-US"/>
          </a:p>
        </p:txBody>
      </p:sp>
      <p:grpSp>
        <p:nvGrpSpPr>
          <p:cNvPr id="32" name="组合 31"/>
          <p:cNvGrpSpPr/>
          <p:nvPr/>
        </p:nvGrpSpPr>
        <p:grpSpPr>
          <a:xfrm>
            <a:off x="2771800" y="2276872"/>
            <a:ext cx="4936645" cy="3096345"/>
            <a:chOff x="2771800" y="2276872"/>
            <a:chExt cx="4936645" cy="3096345"/>
          </a:xfrm>
        </p:grpSpPr>
        <p:sp>
          <p:nvSpPr>
            <p:cNvPr id="22" name="文本框 2"/>
            <p:cNvSpPr txBox="1">
              <a:spLocks noChangeArrowheads="1"/>
            </p:cNvSpPr>
            <p:nvPr/>
          </p:nvSpPr>
          <p:spPr bwMode="auto">
            <a:xfrm>
              <a:off x="2771800" y="4996631"/>
              <a:ext cx="1563504" cy="36553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rot="0" vert="horz" wrap="square" lIns="91440" tIns="45720" rIns="91440" bIns="45720" anchor="t" anchorCtr="0">
              <a:noAutofit/>
            </a:bodyPr>
            <a:lstStyle/>
            <a:p>
              <a:pPr algn="just">
                <a:spcAft>
                  <a:spcPts val="0"/>
                </a:spcAft>
              </a:pPr>
              <a:r>
                <a:rPr lang="en-US" sz="1600" i="1" kern="100" dirty="0">
                  <a:effectLst/>
                  <a:latin typeface="Times New Roman" panose="02020603050405020304" pitchFamily="18" charset="0"/>
                  <a:ea typeface="宋体"/>
                  <a:cs typeface="Times New Roman" panose="02020603050405020304" pitchFamily="18" charset="0"/>
                </a:rPr>
                <a:t>HIF3A</a:t>
              </a:r>
              <a:r>
                <a:rPr lang="en-US" sz="1600" kern="100" dirty="0">
                  <a:effectLst/>
                  <a:latin typeface="Times New Roman" panose="02020603050405020304" pitchFamily="18" charset="0"/>
                  <a:ea typeface="宋体"/>
                  <a:cs typeface="Times New Roman" panose="02020603050405020304" pitchFamily="18" charset="0"/>
                </a:rPr>
                <a:t> SNP (</a:t>
              </a:r>
              <a:r>
                <a:rPr lang="en-US" sz="1600" b="1" kern="100" dirty="0">
                  <a:effectLst/>
                  <a:latin typeface="Times New Roman" panose="02020603050405020304" pitchFamily="18" charset="0"/>
                  <a:ea typeface="宋体"/>
                  <a:cs typeface="Times New Roman" panose="02020603050405020304" pitchFamily="18" charset="0"/>
                </a:rPr>
                <a:t>X</a:t>
              </a:r>
              <a:r>
                <a:rPr lang="en-US" sz="1600" kern="100" dirty="0">
                  <a:effectLst/>
                  <a:latin typeface="Times New Roman" panose="02020603050405020304" pitchFamily="18" charset="0"/>
                  <a:ea typeface="宋体"/>
                  <a:cs typeface="Times New Roman" panose="02020603050405020304" pitchFamily="18" charset="0"/>
                </a:rPr>
                <a:t>)</a:t>
              </a:r>
              <a:endParaRPr lang="zh-CN" sz="1600" kern="100" dirty="0">
                <a:effectLst/>
                <a:latin typeface="Times New Roman" panose="02020603050405020304" pitchFamily="18" charset="0"/>
                <a:ea typeface="宋体"/>
                <a:cs typeface="Times New Roman" panose="02020603050405020304" pitchFamily="18" charset="0"/>
              </a:endParaRPr>
            </a:p>
          </p:txBody>
        </p:sp>
        <p:sp>
          <p:nvSpPr>
            <p:cNvPr id="23" name="文本框 2"/>
            <p:cNvSpPr txBox="1">
              <a:spLocks noChangeArrowheads="1"/>
            </p:cNvSpPr>
            <p:nvPr/>
          </p:nvSpPr>
          <p:spPr bwMode="auto">
            <a:xfrm>
              <a:off x="6176215" y="5012628"/>
              <a:ext cx="1532230" cy="360589"/>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rot="0" vert="horz" wrap="square" lIns="91440" tIns="45720" rIns="91440" bIns="45720" anchor="t" anchorCtr="0">
              <a:noAutofit/>
            </a:bodyPr>
            <a:lstStyle/>
            <a:p>
              <a:pPr algn="just">
                <a:spcAft>
                  <a:spcPts val="0"/>
                </a:spcAft>
              </a:pPr>
              <a:r>
                <a:rPr lang="en-US" sz="1600" kern="100" dirty="0" smtClean="0">
                  <a:effectLst/>
                  <a:latin typeface="Times New Roman" panose="02020603050405020304" pitchFamily="18" charset="0"/>
                  <a:ea typeface="宋体"/>
                  <a:cs typeface="Times New Roman" panose="02020603050405020304" pitchFamily="18" charset="0"/>
                </a:rPr>
                <a:t>     ALT </a:t>
              </a:r>
              <a:r>
                <a:rPr lang="en-US" sz="1600" kern="100" dirty="0">
                  <a:effectLst/>
                  <a:latin typeface="Times New Roman" panose="02020603050405020304" pitchFamily="18" charset="0"/>
                  <a:ea typeface="宋体"/>
                  <a:cs typeface="Times New Roman" panose="02020603050405020304" pitchFamily="18" charset="0"/>
                </a:rPr>
                <a:t>(</a:t>
              </a:r>
              <a:r>
                <a:rPr lang="en-US" sz="1600" b="1" kern="100" dirty="0">
                  <a:effectLst/>
                  <a:latin typeface="Times New Roman" panose="02020603050405020304" pitchFamily="18" charset="0"/>
                  <a:ea typeface="宋体"/>
                  <a:cs typeface="Times New Roman" panose="02020603050405020304" pitchFamily="18" charset="0"/>
                </a:rPr>
                <a:t>Y</a:t>
              </a:r>
              <a:r>
                <a:rPr lang="en-US" sz="1600" kern="100" dirty="0">
                  <a:effectLst/>
                  <a:latin typeface="Times New Roman" panose="02020603050405020304" pitchFamily="18" charset="0"/>
                  <a:ea typeface="宋体"/>
                  <a:cs typeface="Times New Roman" panose="02020603050405020304" pitchFamily="18" charset="0"/>
                </a:rPr>
                <a:t>)</a:t>
              </a:r>
              <a:endParaRPr lang="zh-CN" sz="1600" kern="100" dirty="0">
                <a:effectLst/>
                <a:latin typeface="Times New Roman" panose="02020603050405020304" pitchFamily="18" charset="0"/>
                <a:ea typeface="宋体"/>
                <a:cs typeface="Times New Roman" panose="02020603050405020304" pitchFamily="18" charset="0"/>
              </a:endParaRPr>
            </a:p>
          </p:txBody>
        </p:sp>
        <p:sp>
          <p:nvSpPr>
            <p:cNvPr id="18" name="文本框 2"/>
            <p:cNvSpPr txBox="1">
              <a:spLocks noChangeArrowheads="1"/>
            </p:cNvSpPr>
            <p:nvPr/>
          </p:nvSpPr>
          <p:spPr bwMode="auto">
            <a:xfrm>
              <a:off x="4100810" y="2276872"/>
              <a:ext cx="2222471" cy="35558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rot="0" vert="horz" wrap="square" lIns="91440" tIns="45720" rIns="91440" bIns="45720" anchor="t" anchorCtr="0">
              <a:noAutofit/>
            </a:bodyPr>
            <a:lstStyle/>
            <a:p>
              <a:pPr algn="just">
                <a:spcAft>
                  <a:spcPts val="0"/>
                </a:spcAft>
              </a:pPr>
              <a:r>
                <a:rPr lang="en-US" sz="1600" i="1" kern="100" dirty="0">
                  <a:effectLst/>
                  <a:latin typeface="Times New Roman" panose="02020603050405020304" pitchFamily="18" charset="0"/>
                  <a:ea typeface="宋体"/>
                  <a:cs typeface="Times New Roman" panose="02020603050405020304" pitchFamily="18" charset="0"/>
                </a:rPr>
                <a:t>HIF3A</a:t>
              </a:r>
              <a:r>
                <a:rPr lang="en-US" sz="1600" kern="100" dirty="0">
                  <a:effectLst/>
                  <a:latin typeface="Times New Roman" panose="02020603050405020304" pitchFamily="18" charset="0"/>
                  <a:ea typeface="宋体"/>
                  <a:cs typeface="Times New Roman" panose="02020603050405020304" pitchFamily="18" charset="0"/>
                </a:rPr>
                <a:t> methylation (</a:t>
              </a:r>
              <a:r>
                <a:rPr lang="en-US" sz="1600" b="1" kern="100" dirty="0">
                  <a:effectLst/>
                  <a:latin typeface="Times New Roman" panose="02020603050405020304" pitchFamily="18" charset="0"/>
                  <a:ea typeface="宋体"/>
                  <a:cs typeface="Times New Roman" panose="02020603050405020304" pitchFamily="18" charset="0"/>
                </a:rPr>
                <a:t>M)</a:t>
              </a:r>
              <a:endParaRPr lang="zh-CN" sz="1600" b="1" kern="100" dirty="0">
                <a:effectLst/>
                <a:latin typeface="Times New Roman" panose="02020603050405020304" pitchFamily="18" charset="0"/>
                <a:ea typeface="宋体"/>
                <a:cs typeface="Times New Roman" panose="02020603050405020304" pitchFamily="18" charset="0"/>
              </a:endParaRPr>
            </a:p>
          </p:txBody>
        </p:sp>
      </p:grpSp>
      <p:grpSp>
        <p:nvGrpSpPr>
          <p:cNvPr id="40" name="组合 39"/>
          <p:cNvGrpSpPr/>
          <p:nvPr/>
        </p:nvGrpSpPr>
        <p:grpSpPr>
          <a:xfrm>
            <a:off x="3407618" y="2684834"/>
            <a:ext cx="1796062" cy="2241301"/>
            <a:chOff x="3407618" y="2684834"/>
            <a:chExt cx="1796062" cy="2241301"/>
          </a:xfrm>
        </p:grpSpPr>
        <p:sp>
          <p:nvSpPr>
            <p:cNvPr id="24" name="右箭头 23"/>
            <p:cNvSpPr/>
            <p:nvPr/>
          </p:nvSpPr>
          <p:spPr>
            <a:xfrm rot="18039755">
              <a:off x="4295868" y="3734167"/>
              <a:ext cx="464738" cy="257142"/>
            </a:xfrm>
            <a:prstGeom prst="rightArrow">
              <a:avLst>
                <a:gd name="adj1" fmla="val 36071"/>
                <a:gd name="adj2" fmla="val 12365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sz="1600">
                <a:latin typeface="Times New Roman" panose="02020603050405020304" pitchFamily="18" charset="0"/>
                <a:cs typeface="Times New Roman" panose="02020603050405020304" pitchFamily="18" charset="0"/>
              </a:endParaRPr>
            </a:p>
          </p:txBody>
        </p:sp>
        <p:sp>
          <p:nvSpPr>
            <p:cNvPr id="20" name="文本框 2"/>
            <p:cNvSpPr txBox="1">
              <a:spLocks noChangeArrowheads="1"/>
            </p:cNvSpPr>
            <p:nvPr/>
          </p:nvSpPr>
          <p:spPr bwMode="auto">
            <a:xfrm>
              <a:off x="3407618" y="3415780"/>
              <a:ext cx="1172084" cy="712407"/>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sz="1600" kern="100" dirty="0">
                  <a:effectLst/>
                  <a:latin typeface="Times New Roman" panose="02020603050405020304" pitchFamily="18" charset="0"/>
                  <a:ea typeface="宋体"/>
                  <a:cs typeface="Times New Roman" panose="02020603050405020304" pitchFamily="18" charset="0"/>
                </a:rPr>
                <a:t>a=0.252</a:t>
              </a:r>
              <a:endParaRPr lang="zh-CN" sz="1600" kern="100" dirty="0">
                <a:effectLst/>
                <a:latin typeface="Times New Roman" panose="02020603050405020304" pitchFamily="18" charset="0"/>
                <a:ea typeface="宋体"/>
                <a:cs typeface="Times New Roman" panose="02020603050405020304" pitchFamily="18" charset="0"/>
              </a:endParaRPr>
            </a:p>
            <a:p>
              <a:pPr algn="just">
                <a:spcAft>
                  <a:spcPts val="0"/>
                </a:spcAft>
              </a:pPr>
              <a:r>
                <a:rPr lang="en-US" sz="1600" kern="100" dirty="0">
                  <a:effectLst/>
                  <a:latin typeface="Times New Roman" panose="02020603050405020304" pitchFamily="18" charset="0"/>
                  <a:ea typeface="宋体"/>
                  <a:cs typeface="Times New Roman" panose="02020603050405020304" pitchFamily="18" charset="0"/>
                </a:rPr>
                <a:t>(</a:t>
              </a:r>
              <a:r>
                <a:rPr lang="en-US" sz="1600" i="1" kern="100" dirty="0">
                  <a:effectLst/>
                  <a:latin typeface="Times New Roman" panose="02020603050405020304" pitchFamily="18" charset="0"/>
                  <a:ea typeface="宋体"/>
                  <a:cs typeface="Times New Roman" panose="02020603050405020304" pitchFamily="18" charset="0"/>
                </a:rPr>
                <a:t>P</a:t>
              </a:r>
              <a:r>
                <a:rPr lang="en-US" sz="1600" kern="100" dirty="0">
                  <a:effectLst/>
                  <a:latin typeface="Times New Roman" panose="02020603050405020304" pitchFamily="18" charset="0"/>
                  <a:ea typeface="宋体"/>
                  <a:cs typeface="Times New Roman" panose="02020603050405020304" pitchFamily="18" charset="0"/>
                </a:rPr>
                <a:t>=0.009)</a:t>
              </a:r>
              <a:endParaRPr lang="zh-CN" sz="1600" kern="100" dirty="0">
                <a:effectLst/>
                <a:latin typeface="Times New Roman" panose="02020603050405020304" pitchFamily="18" charset="0"/>
                <a:ea typeface="宋体"/>
                <a:cs typeface="Times New Roman" panose="02020603050405020304" pitchFamily="18" charset="0"/>
              </a:endParaRPr>
            </a:p>
          </p:txBody>
        </p:sp>
        <p:cxnSp>
          <p:nvCxnSpPr>
            <p:cNvPr id="9" name="直接连接符 8"/>
            <p:cNvCxnSpPr/>
            <p:nvPr/>
          </p:nvCxnSpPr>
          <p:spPr>
            <a:xfrm flipV="1">
              <a:off x="3882301" y="2684834"/>
              <a:ext cx="1321379" cy="2241301"/>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41" name="组合 40"/>
          <p:cNvGrpSpPr/>
          <p:nvPr/>
        </p:nvGrpSpPr>
        <p:grpSpPr>
          <a:xfrm>
            <a:off x="5174167" y="2684834"/>
            <a:ext cx="2934989" cy="2226521"/>
            <a:chOff x="5174167" y="2684834"/>
            <a:chExt cx="2934989" cy="2226521"/>
          </a:xfrm>
        </p:grpSpPr>
        <p:sp>
          <p:nvSpPr>
            <p:cNvPr id="25" name="右箭头 24"/>
            <p:cNvSpPr/>
            <p:nvPr/>
          </p:nvSpPr>
          <p:spPr>
            <a:xfrm rot="3488531">
              <a:off x="5778670" y="3808386"/>
              <a:ext cx="464738" cy="257142"/>
            </a:xfrm>
            <a:prstGeom prst="rightArrow">
              <a:avLst>
                <a:gd name="adj1" fmla="val 50000"/>
                <a:gd name="adj2" fmla="val 12365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sz="1600">
                <a:latin typeface="Times New Roman" panose="02020603050405020304" pitchFamily="18" charset="0"/>
                <a:cs typeface="Times New Roman" panose="02020603050405020304" pitchFamily="18" charset="0"/>
              </a:endParaRPr>
            </a:p>
          </p:txBody>
        </p:sp>
        <p:sp>
          <p:nvSpPr>
            <p:cNvPr id="21" name="文本框 2"/>
            <p:cNvSpPr txBox="1">
              <a:spLocks noChangeArrowheads="1"/>
            </p:cNvSpPr>
            <p:nvPr/>
          </p:nvSpPr>
          <p:spPr bwMode="auto">
            <a:xfrm>
              <a:off x="6011038" y="3409691"/>
              <a:ext cx="2098118" cy="712407"/>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sz="1600" kern="100" dirty="0">
                  <a:effectLst/>
                  <a:latin typeface="Times New Roman" panose="02020603050405020304" pitchFamily="18" charset="0"/>
                  <a:ea typeface="宋体"/>
                  <a:cs typeface="Times New Roman" panose="02020603050405020304" pitchFamily="18" charset="0"/>
                </a:rPr>
                <a:t>b=0.242 </a:t>
              </a:r>
              <a:endParaRPr lang="zh-CN" sz="1600" kern="100" dirty="0">
                <a:effectLst/>
                <a:latin typeface="Times New Roman" panose="02020603050405020304" pitchFamily="18" charset="0"/>
                <a:ea typeface="宋体"/>
                <a:cs typeface="Times New Roman" panose="02020603050405020304" pitchFamily="18" charset="0"/>
              </a:endParaRPr>
            </a:p>
            <a:p>
              <a:pPr algn="just">
                <a:spcAft>
                  <a:spcPts val="0"/>
                </a:spcAft>
              </a:pPr>
              <a:r>
                <a:rPr lang="en-US" sz="1600" kern="100" dirty="0">
                  <a:effectLst/>
                  <a:latin typeface="Times New Roman" panose="02020603050405020304" pitchFamily="18" charset="0"/>
                  <a:ea typeface="宋体"/>
                  <a:cs typeface="Times New Roman" panose="02020603050405020304" pitchFamily="18" charset="0"/>
                </a:rPr>
                <a:t>(</a:t>
              </a:r>
              <a:r>
                <a:rPr lang="en-US" sz="1600" i="1" kern="100" dirty="0">
                  <a:effectLst/>
                  <a:latin typeface="Times New Roman" panose="02020603050405020304" pitchFamily="18" charset="0"/>
                  <a:ea typeface="宋体"/>
                  <a:cs typeface="Times New Roman" panose="02020603050405020304" pitchFamily="18" charset="0"/>
                </a:rPr>
                <a:t>P</a:t>
              </a:r>
              <a:r>
                <a:rPr lang="en-US" sz="1600" kern="100" dirty="0">
                  <a:effectLst/>
                  <a:latin typeface="Times New Roman" panose="02020603050405020304" pitchFamily="18" charset="0"/>
                  <a:ea typeface="宋体"/>
                  <a:cs typeface="Times New Roman" panose="02020603050405020304" pitchFamily="18" charset="0"/>
                </a:rPr>
                <a:t>=0.014)</a:t>
              </a:r>
              <a:endParaRPr lang="zh-CN" sz="1600" kern="100" dirty="0">
                <a:effectLst/>
                <a:latin typeface="Times New Roman" panose="02020603050405020304" pitchFamily="18" charset="0"/>
                <a:ea typeface="宋体"/>
                <a:cs typeface="Times New Roman" panose="02020603050405020304" pitchFamily="18" charset="0"/>
              </a:endParaRPr>
            </a:p>
          </p:txBody>
        </p:sp>
        <p:cxnSp>
          <p:nvCxnSpPr>
            <p:cNvPr id="10" name="直接连接符 9"/>
            <p:cNvCxnSpPr/>
            <p:nvPr/>
          </p:nvCxnSpPr>
          <p:spPr>
            <a:xfrm>
              <a:off x="5174167" y="2684834"/>
              <a:ext cx="1464076" cy="22265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9" name="组合 38"/>
          <p:cNvGrpSpPr/>
          <p:nvPr/>
        </p:nvGrpSpPr>
        <p:grpSpPr>
          <a:xfrm>
            <a:off x="3911814" y="4778496"/>
            <a:ext cx="2722632" cy="900078"/>
            <a:chOff x="3911814" y="4778496"/>
            <a:chExt cx="2722632" cy="900078"/>
          </a:xfrm>
        </p:grpSpPr>
        <p:sp>
          <p:nvSpPr>
            <p:cNvPr id="12" name="右箭头 11"/>
            <p:cNvSpPr/>
            <p:nvPr/>
          </p:nvSpPr>
          <p:spPr>
            <a:xfrm>
              <a:off x="5109668" y="4778496"/>
              <a:ext cx="483060" cy="247441"/>
            </a:xfrm>
            <a:prstGeom prst="rightArrow">
              <a:avLst>
                <a:gd name="adj1" fmla="val 50000"/>
                <a:gd name="adj2" fmla="val 12365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sz="1600">
                <a:latin typeface="Times New Roman" panose="02020603050405020304" pitchFamily="18" charset="0"/>
                <a:cs typeface="Times New Roman" panose="02020603050405020304" pitchFamily="18" charset="0"/>
              </a:endParaRPr>
            </a:p>
          </p:txBody>
        </p:sp>
        <p:sp>
          <p:nvSpPr>
            <p:cNvPr id="19" name="文本框 2"/>
            <p:cNvSpPr txBox="1">
              <a:spLocks noChangeArrowheads="1"/>
            </p:cNvSpPr>
            <p:nvPr/>
          </p:nvSpPr>
          <p:spPr bwMode="auto">
            <a:xfrm>
              <a:off x="4797705" y="4966167"/>
              <a:ext cx="1525576" cy="712407"/>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sz="1600" kern="100" dirty="0" smtClean="0">
                  <a:effectLst/>
                  <a:latin typeface="Times New Roman" panose="02020603050405020304" pitchFamily="18" charset="0"/>
                  <a:ea typeface="宋体"/>
                  <a:cs typeface="Times New Roman" panose="02020603050405020304" pitchFamily="18" charset="0"/>
                </a:rPr>
                <a:t>c’=0.140 (</a:t>
              </a:r>
              <a:r>
                <a:rPr lang="en-US" sz="1600" i="1" kern="100" dirty="0" smtClean="0">
                  <a:effectLst/>
                  <a:latin typeface="Times New Roman" panose="02020603050405020304" pitchFamily="18" charset="0"/>
                  <a:ea typeface="宋体"/>
                  <a:cs typeface="Times New Roman" panose="02020603050405020304" pitchFamily="18" charset="0"/>
                </a:rPr>
                <a:t>P</a:t>
              </a:r>
              <a:r>
                <a:rPr lang="en-US" sz="1600" kern="100" dirty="0" smtClean="0">
                  <a:effectLst/>
                  <a:latin typeface="Times New Roman" panose="02020603050405020304" pitchFamily="18" charset="0"/>
                  <a:ea typeface="宋体"/>
                  <a:cs typeface="Times New Roman" panose="02020603050405020304" pitchFamily="18" charset="0"/>
                </a:rPr>
                <a:t>=0.144)</a:t>
              </a:r>
              <a:endParaRPr lang="zh-CN" sz="1600" kern="100" dirty="0">
                <a:effectLst/>
                <a:latin typeface="Times New Roman" panose="02020603050405020304" pitchFamily="18" charset="0"/>
                <a:ea typeface="宋体"/>
                <a:cs typeface="Times New Roman" panose="02020603050405020304" pitchFamily="18" charset="0"/>
              </a:endParaRPr>
            </a:p>
          </p:txBody>
        </p:sp>
        <p:cxnSp>
          <p:nvCxnSpPr>
            <p:cNvPr id="11" name="直接连接符 10"/>
            <p:cNvCxnSpPr/>
            <p:nvPr/>
          </p:nvCxnSpPr>
          <p:spPr>
            <a:xfrm flipV="1">
              <a:off x="3911814" y="4912789"/>
              <a:ext cx="2722632" cy="26688"/>
            </a:xfrm>
            <a:prstGeom prst="line">
              <a:avLst/>
            </a:prstGeom>
            <a:ln w="28575">
              <a:prstDash val="dash"/>
            </a:ln>
          </p:spPr>
          <p:style>
            <a:lnRef idx="1">
              <a:schemeClr val="dk1"/>
            </a:lnRef>
            <a:fillRef idx="0">
              <a:schemeClr val="dk1"/>
            </a:fillRef>
            <a:effectRef idx="0">
              <a:schemeClr val="dk1"/>
            </a:effectRef>
            <a:fontRef idx="minor">
              <a:schemeClr val="tx1"/>
            </a:fontRef>
          </p:style>
        </p:cxnSp>
      </p:grpSp>
      <p:sp>
        <p:nvSpPr>
          <p:cNvPr id="31" name="TextBox 30"/>
          <p:cNvSpPr txBox="1"/>
          <p:nvPr/>
        </p:nvSpPr>
        <p:spPr>
          <a:xfrm>
            <a:off x="186389" y="1353542"/>
            <a:ext cx="4310795" cy="923330"/>
          </a:xfrm>
          <a:prstGeom prst="rect">
            <a:avLst/>
          </a:prstGeom>
          <a:noFill/>
        </p:spPr>
        <p:txBody>
          <a:bodyPr wrap="none" rtlCol="0">
            <a:spAutoFit/>
          </a:bodyPr>
          <a:lstStyle/>
          <a:p>
            <a:r>
              <a:rPr lang="en-US" altLang="zh-CN" i="1" dirty="0" smtClean="0"/>
              <a:t>Y </a:t>
            </a:r>
            <a:r>
              <a:rPr lang="en-US" altLang="zh-CN" i="1" dirty="0"/>
              <a:t>= </a:t>
            </a:r>
            <a:r>
              <a:rPr lang="en-US" altLang="zh-CN" i="1" dirty="0" err="1"/>
              <a:t>cX</a:t>
            </a:r>
            <a:r>
              <a:rPr lang="en-US" altLang="zh-CN" i="1" dirty="0"/>
              <a:t> + </a:t>
            </a:r>
            <a:r>
              <a:rPr lang="en-US" altLang="zh-CN" i="1" dirty="0" smtClean="0"/>
              <a:t>age </a:t>
            </a:r>
            <a:r>
              <a:rPr lang="en-US" altLang="zh-CN" i="1" dirty="0"/>
              <a:t>+ </a:t>
            </a:r>
            <a:r>
              <a:rPr lang="en-US" altLang="zh-CN" i="1" dirty="0" smtClean="0"/>
              <a:t>age</a:t>
            </a:r>
            <a:r>
              <a:rPr lang="en-US" altLang="zh-CN" i="1" baseline="30000" dirty="0" smtClean="0"/>
              <a:t>2</a:t>
            </a:r>
            <a:r>
              <a:rPr lang="en-US" altLang="zh-CN" i="1" dirty="0" smtClean="0"/>
              <a:t> </a:t>
            </a:r>
            <a:r>
              <a:rPr lang="en-US" altLang="zh-CN" i="1" dirty="0"/>
              <a:t>+ </a:t>
            </a:r>
            <a:r>
              <a:rPr lang="en-US" altLang="zh-CN" i="1" dirty="0" smtClean="0"/>
              <a:t>gender </a:t>
            </a:r>
            <a:r>
              <a:rPr lang="en-US" altLang="zh-CN" i="1" dirty="0"/>
              <a:t>+ </a:t>
            </a:r>
            <a:r>
              <a:rPr lang="en-US" altLang="zh-CN" i="1" dirty="0" smtClean="0"/>
              <a:t>e</a:t>
            </a:r>
            <a:r>
              <a:rPr lang="en-US" altLang="zh-CN" i="1" baseline="-25000" dirty="0" smtClean="0"/>
              <a:t>1</a:t>
            </a:r>
            <a:endParaRPr lang="en-US" altLang="zh-CN" dirty="0"/>
          </a:p>
          <a:p>
            <a:r>
              <a:rPr lang="en-US" altLang="zh-CN" i="1" dirty="0" smtClean="0"/>
              <a:t>M </a:t>
            </a:r>
            <a:r>
              <a:rPr lang="en-US" altLang="zh-CN" i="1" dirty="0"/>
              <a:t>= ax + </a:t>
            </a:r>
            <a:r>
              <a:rPr lang="en-US" altLang="zh-CN" i="1" dirty="0" smtClean="0"/>
              <a:t>age + age</a:t>
            </a:r>
            <a:r>
              <a:rPr lang="en-US" altLang="zh-CN" i="1" baseline="30000" dirty="0" smtClean="0"/>
              <a:t>2</a:t>
            </a:r>
            <a:r>
              <a:rPr lang="en-US" altLang="zh-CN" i="1" dirty="0" smtClean="0"/>
              <a:t> </a:t>
            </a:r>
            <a:r>
              <a:rPr lang="en-US" altLang="zh-CN" i="1" dirty="0"/>
              <a:t>+ </a:t>
            </a:r>
            <a:r>
              <a:rPr lang="en-US" altLang="zh-CN" i="1" dirty="0" smtClean="0"/>
              <a:t>gender </a:t>
            </a:r>
            <a:r>
              <a:rPr lang="en-US" altLang="zh-CN" i="1" dirty="0"/>
              <a:t>+ </a:t>
            </a:r>
            <a:r>
              <a:rPr lang="en-US" altLang="zh-CN" i="1" dirty="0" smtClean="0"/>
              <a:t>e</a:t>
            </a:r>
            <a:r>
              <a:rPr lang="en-US" altLang="zh-CN" i="1" baseline="-25000" dirty="0" smtClean="0"/>
              <a:t>2</a:t>
            </a:r>
            <a:endParaRPr lang="en-US" altLang="zh-CN" dirty="0"/>
          </a:p>
          <a:p>
            <a:r>
              <a:rPr lang="en-US" altLang="zh-CN" i="1" dirty="0" smtClean="0"/>
              <a:t>Y </a:t>
            </a:r>
            <a:r>
              <a:rPr lang="en-US" altLang="zh-CN" i="1" dirty="0"/>
              <a:t>= </a:t>
            </a:r>
            <a:r>
              <a:rPr lang="en-US" altLang="zh-CN" i="1" dirty="0" err="1"/>
              <a:t>c’X</a:t>
            </a:r>
            <a:r>
              <a:rPr lang="en-US" altLang="zh-CN" i="1" dirty="0"/>
              <a:t> + </a:t>
            </a:r>
            <a:r>
              <a:rPr lang="en-US" altLang="zh-CN" i="1" dirty="0" err="1"/>
              <a:t>bM</a:t>
            </a:r>
            <a:r>
              <a:rPr lang="en-US" altLang="zh-CN" i="1" dirty="0"/>
              <a:t> + </a:t>
            </a:r>
            <a:r>
              <a:rPr lang="en-US" altLang="zh-CN" i="1" dirty="0" smtClean="0"/>
              <a:t>age</a:t>
            </a:r>
            <a:r>
              <a:rPr lang="en-US" altLang="zh-CN" i="1" dirty="0"/>
              <a:t>+ </a:t>
            </a:r>
            <a:r>
              <a:rPr lang="en-US" altLang="zh-CN" i="1" dirty="0" smtClean="0"/>
              <a:t>age</a:t>
            </a:r>
            <a:r>
              <a:rPr lang="en-US" altLang="zh-CN" i="1" baseline="30000" dirty="0" smtClean="0"/>
              <a:t>2</a:t>
            </a:r>
            <a:r>
              <a:rPr lang="en-US" altLang="zh-CN" i="1" dirty="0" smtClean="0"/>
              <a:t> </a:t>
            </a:r>
            <a:r>
              <a:rPr lang="en-US" altLang="zh-CN" i="1" dirty="0"/>
              <a:t>+ </a:t>
            </a:r>
            <a:r>
              <a:rPr lang="en-US" altLang="zh-CN" i="1" dirty="0" smtClean="0"/>
              <a:t>gender </a:t>
            </a:r>
            <a:r>
              <a:rPr lang="en-US" altLang="zh-CN" i="1" dirty="0"/>
              <a:t>+ e</a:t>
            </a:r>
            <a:r>
              <a:rPr lang="en-US" altLang="zh-CN" i="1" baseline="-25000" dirty="0"/>
              <a:t>3</a:t>
            </a:r>
            <a:r>
              <a:rPr lang="en-US" altLang="zh-CN" dirty="0"/>
              <a:t>.</a:t>
            </a:r>
            <a:endParaRPr lang="zh-CN" altLang="en-US" dirty="0"/>
          </a:p>
        </p:txBody>
      </p:sp>
      <p:sp>
        <p:nvSpPr>
          <p:cNvPr id="36" name="文本框 2"/>
          <p:cNvSpPr txBox="1">
            <a:spLocks noChangeArrowheads="1"/>
          </p:cNvSpPr>
          <p:nvPr/>
        </p:nvSpPr>
        <p:spPr bwMode="auto">
          <a:xfrm>
            <a:off x="4846624" y="5596913"/>
            <a:ext cx="1525576" cy="712407"/>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sz="1600" kern="100" dirty="0" smtClean="0">
                <a:effectLst/>
                <a:latin typeface="Times New Roman" panose="02020603050405020304" pitchFamily="18" charset="0"/>
                <a:ea typeface="宋体"/>
                <a:cs typeface="Times New Roman" panose="02020603050405020304" pitchFamily="18" charset="0"/>
              </a:rPr>
              <a:t>c</a:t>
            </a:r>
            <a:r>
              <a:rPr lang="en-US" altLang="zh-CN" sz="1600" dirty="0" smtClean="0">
                <a:latin typeface="Times New Roman" panose="02020603050405020304" pitchFamily="18" charset="0"/>
                <a:cs typeface="Times New Roman" panose="02020603050405020304" pitchFamily="18" charset="0"/>
              </a:rPr>
              <a:t>=0.075</a:t>
            </a:r>
            <a:r>
              <a:rPr lang="en-US" altLang="zh-CN" sz="1600" dirty="0">
                <a:latin typeface="Times New Roman" panose="02020603050405020304" pitchFamily="18" charset="0"/>
                <a:cs typeface="Times New Roman" panose="02020603050405020304" pitchFamily="18" charset="0"/>
              </a:rPr>
              <a:t>, </a:t>
            </a:r>
            <a:r>
              <a:rPr lang="en-US" altLang="zh-CN" sz="1600" dirty="0" smtClean="0">
                <a:latin typeface="Times New Roman" panose="02020603050405020304" pitchFamily="18" charset="0"/>
                <a:cs typeface="Times New Roman" panose="02020603050405020304" pitchFamily="18" charset="0"/>
              </a:rPr>
              <a:t>(</a:t>
            </a:r>
            <a:r>
              <a:rPr lang="en-US" altLang="zh-CN" sz="1600" i="1" dirty="0" smtClean="0">
                <a:latin typeface="Times New Roman" panose="02020603050405020304" pitchFamily="18" charset="0"/>
                <a:cs typeface="Times New Roman" panose="02020603050405020304" pitchFamily="18" charset="0"/>
              </a:rPr>
              <a:t>P</a:t>
            </a:r>
            <a:r>
              <a:rPr lang="en-US" altLang="zh-CN" sz="1600" dirty="0" smtClean="0">
                <a:latin typeface="Times New Roman" panose="02020603050405020304" pitchFamily="18" charset="0"/>
                <a:cs typeface="Times New Roman" panose="02020603050405020304" pitchFamily="18" charset="0"/>
              </a:rPr>
              <a:t>=0.037)</a:t>
            </a:r>
            <a:endParaRPr lang="zh-CN" sz="1600" kern="100" dirty="0">
              <a:effectLst/>
              <a:latin typeface="Times New Roman" panose="02020603050405020304" pitchFamily="18" charset="0"/>
              <a:ea typeface="宋体"/>
              <a:cs typeface="Times New Roman" panose="02020603050405020304" pitchFamily="18" charset="0"/>
            </a:endParaRPr>
          </a:p>
        </p:txBody>
      </p:sp>
      <p:sp>
        <p:nvSpPr>
          <p:cNvPr id="43" name="TextBox 42"/>
          <p:cNvSpPr txBox="1"/>
          <p:nvPr/>
        </p:nvSpPr>
        <p:spPr>
          <a:xfrm>
            <a:off x="66196" y="3524815"/>
            <a:ext cx="3281668" cy="1200329"/>
          </a:xfrm>
          <a:prstGeom prst="rect">
            <a:avLst/>
          </a:prstGeom>
          <a:noFill/>
        </p:spPr>
        <p:txBody>
          <a:bodyPr wrap="none" rtlCol="0">
            <a:spAutoFit/>
          </a:bodyPr>
          <a:lstStyle/>
          <a:p>
            <a:r>
              <a:rPr lang="en-US" altLang="zh-CN" dirty="0" smtClean="0"/>
              <a:t>Testing b:</a:t>
            </a:r>
          </a:p>
          <a:p>
            <a:r>
              <a:rPr lang="en-US" altLang="zh-CN" dirty="0"/>
              <a:t> </a:t>
            </a:r>
            <a:r>
              <a:rPr lang="en-US" altLang="zh-CN" dirty="0" smtClean="0"/>
              <a:t>  significant mediation effect</a:t>
            </a:r>
          </a:p>
          <a:p>
            <a:r>
              <a:rPr lang="en-US" altLang="zh-CN" dirty="0" smtClean="0"/>
              <a:t>Testing c’:</a:t>
            </a:r>
          </a:p>
          <a:p>
            <a:r>
              <a:rPr lang="en-US" altLang="zh-CN" dirty="0"/>
              <a:t> </a:t>
            </a:r>
            <a:r>
              <a:rPr lang="en-US" altLang="zh-CN" dirty="0" smtClean="0"/>
              <a:t>  a complete mediation effect</a:t>
            </a:r>
            <a:endParaRPr lang="zh-CN" altLang="en-US" dirty="0"/>
          </a:p>
        </p:txBody>
      </p:sp>
      <p:sp>
        <p:nvSpPr>
          <p:cNvPr id="44" name="TextBox 43"/>
          <p:cNvSpPr txBox="1"/>
          <p:nvPr/>
        </p:nvSpPr>
        <p:spPr>
          <a:xfrm>
            <a:off x="66196" y="4877544"/>
            <a:ext cx="2081019" cy="646331"/>
          </a:xfrm>
          <a:prstGeom prst="rect">
            <a:avLst/>
          </a:prstGeom>
          <a:noFill/>
        </p:spPr>
        <p:txBody>
          <a:bodyPr wrap="none" rtlCol="0">
            <a:spAutoFit/>
          </a:bodyPr>
          <a:lstStyle/>
          <a:p>
            <a:r>
              <a:rPr lang="en-US" altLang="zh-CN" dirty="0" smtClean="0"/>
              <a:t>ab/c*100%=81.3%</a:t>
            </a:r>
          </a:p>
          <a:p>
            <a:endParaRPr lang="zh-CN" altLang="en-US" dirty="0"/>
          </a:p>
        </p:txBody>
      </p:sp>
    </p:spTree>
    <p:extLst>
      <p:ext uri="{BB962C8B-B14F-4D97-AF65-F5344CB8AC3E}">
        <p14:creationId xmlns:p14="http://schemas.microsoft.com/office/powerpoint/2010/main" val="150581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6" grpId="0"/>
      <p:bldP spid="43" grpId="0"/>
      <p:bldP spid="4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260648"/>
            <a:ext cx="7467600" cy="652934"/>
          </a:xfrm>
        </p:spPr>
        <p:txBody>
          <a:bodyPr/>
          <a:lstStyle/>
          <a:p>
            <a:r>
              <a:rPr lang="en-US" altLang="zh-CN" dirty="0" smtClean="0"/>
              <a:t>Discussion</a:t>
            </a:r>
            <a:endParaRPr lang="zh-CN" altLang="en-US" dirty="0"/>
          </a:p>
        </p:txBody>
      </p:sp>
      <p:sp>
        <p:nvSpPr>
          <p:cNvPr id="3" name="内容占位符 2"/>
          <p:cNvSpPr>
            <a:spLocks noGrp="1"/>
          </p:cNvSpPr>
          <p:nvPr>
            <p:ph sz="quarter" idx="1"/>
          </p:nvPr>
        </p:nvSpPr>
        <p:spPr>
          <a:xfrm>
            <a:off x="323528" y="980728"/>
            <a:ext cx="8352928" cy="4873752"/>
          </a:xfrm>
        </p:spPr>
        <p:txBody>
          <a:bodyPr>
            <a:normAutofit/>
          </a:bodyPr>
          <a:lstStyle/>
          <a:p>
            <a:pPr marL="0" indent="0">
              <a:buNone/>
            </a:pPr>
            <a:r>
              <a:rPr lang="en-US" altLang="zh-CN" dirty="0"/>
              <a:t>Known to be influenced by environmental factors, DNA methylation can also be modulated by genetic </a:t>
            </a:r>
            <a:r>
              <a:rPr lang="en-US" altLang="zh-CN" dirty="0" smtClean="0"/>
              <a:t>variants.</a:t>
            </a:r>
          </a:p>
          <a:p>
            <a:pPr marL="0" indent="0">
              <a:buNone/>
            </a:pPr>
            <a:endParaRPr lang="en-US" altLang="zh-CN" dirty="0" smtClean="0"/>
          </a:p>
          <a:p>
            <a:endParaRPr lang="en-US" altLang="zh-CN" b="1" dirty="0" smtClean="0"/>
          </a:p>
          <a:p>
            <a:endParaRPr lang="en-US" altLang="zh-CN" b="1" dirty="0"/>
          </a:p>
          <a:p>
            <a:pPr marL="0" indent="0">
              <a:buNone/>
            </a:pPr>
            <a:endParaRPr lang="en-US" altLang="zh-CN" b="1" dirty="0"/>
          </a:p>
          <a:p>
            <a:pPr marL="0" indent="0">
              <a:buNone/>
            </a:pPr>
            <a:r>
              <a:rPr lang="en-US" altLang="zh-CN" dirty="0" smtClean="0"/>
              <a:t>Effect size of </a:t>
            </a:r>
            <a:r>
              <a:rPr lang="en-US" altLang="zh-CN" dirty="0" err="1" smtClean="0"/>
              <a:t>metQTL</a:t>
            </a:r>
            <a:r>
              <a:rPr lang="en-US" altLang="zh-CN" dirty="0" smtClean="0"/>
              <a:t> (rs3826795-CpG </a:t>
            </a:r>
            <a:r>
              <a:rPr lang="en-US" altLang="zh-CN" dirty="0"/>
              <a:t>site </a:t>
            </a:r>
            <a:r>
              <a:rPr lang="en-US" altLang="zh-CN" dirty="0" smtClean="0"/>
              <a:t>46801642): </a:t>
            </a:r>
            <a:endParaRPr lang="en-US" altLang="zh-CN" dirty="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t>14</a:t>
            </a:fld>
            <a:endParaRPr lang="zh-CN" altLang="en-US"/>
          </a:p>
        </p:txBody>
      </p:sp>
      <p:sp>
        <p:nvSpPr>
          <p:cNvPr id="8" name="内容占位符 2"/>
          <p:cNvSpPr txBox="1">
            <a:spLocks/>
          </p:cNvSpPr>
          <p:nvPr/>
        </p:nvSpPr>
        <p:spPr>
          <a:xfrm>
            <a:off x="611560" y="2060848"/>
            <a:ext cx="7931224" cy="487375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altLang="zh-CN" sz="2000" dirty="0" err="1"/>
              <a:t>Grundberg</a:t>
            </a:r>
            <a:r>
              <a:rPr lang="en-US" altLang="zh-CN" sz="2000" dirty="0"/>
              <a:t>, et al. [10] conducted analysis of </a:t>
            </a:r>
            <a:r>
              <a:rPr lang="en-US" altLang="zh-CN" sz="2000" dirty="0" err="1"/>
              <a:t>metQTL</a:t>
            </a:r>
            <a:r>
              <a:rPr lang="en-US" altLang="zh-CN" sz="2000" dirty="0"/>
              <a:t> in a genome study and revealed that 28% genome </a:t>
            </a:r>
            <a:r>
              <a:rPr lang="en-US" altLang="zh-CN" sz="2000" dirty="0" err="1"/>
              <a:t>CpGs</a:t>
            </a:r>
            <a:r>
              <a:rPr lang="en-US" altLang="zh-CN" sz="2000" dirty="0"/>
              <a:t> were associated with nearby SNPs (within 100 kb). </a:t>
            </a:r>
          </a:p>
          <a:p>
            <a:r>
              <a:rPr lang="en-US" altLang="zh-CN" sz="2000" b="1" dirty="0" err="1" smtClean="0"/>
              <a:t>metQTL</a:t>
            </a:r>
            <a:r>
              <a:rPr lang="en-US" altLang="zh-CN" sz="2000" b="1" dirty="0" smtClean="0"/>
              <a:t>: methylation quantitative-trait locus</a:t>
            </a:r>
          </a:p>
          <a:p>
            <a:endParaRPr lang="en-US" altLang="zh-CN" sz="2000" dirty="0"/>
          </a:p>
          <a:p>
            <a:endParaRPr lang="en-US" altLang="zh-CN" sz="2000" dirty="0" smtClean="0"/>
          </a:p>
          <a:p>
            <a:r>
              <a:rPr lang="en-US" altLang="zh-CN" sz="2000" dirty="0" smtClean="0"/>
              <a:t>In the EWAS study [13] : each G allele increased the methylation level by </a:t>
            </a:r>
            <a:r>
              <a:rPr lang="en-US" altLang="zh-CN" sz="2000" b="1" dirty="0" smtClean="0"/>
              <a:t>0.039-0.051 </a:t>
            </a:r>
            <a:r>
              <a:rPr lang="en-US" altLang="zh-CN" sz="2000" dirty="0" smtClean="0"/>
              <a:t>in different cohorts.</a:t>
            </a:r>
          </a:p>
          <a:p>
            <a:r>
              <a:rPr lang="en-US" altLang="zh-CN" sz="2000" dirty="0" smtClean="0"/>
              <a:t>In our study:  each G allele increased the methylation level by </a:t>
            </a:r>
            <a:r>
              <a:rPr lang="en-US" altLang="zh-CN" sz="2000" b="1" dirty="0" smtClean="0"/>
              <a:t>0.029</a:t>
            </a:r>
            <a:r>
              <a:rPr lang="en-US" altLang="zh-CN" sz="2000" dirty="0" smtClean="0"/>
              <a:t> in obese children, and </a:t>
            </a:r>
            <a:r>
              <a:rPr lang="en-US" altLang="zh-CN" sz="2000" b="1" dirty="0" smtClean="0"/>
              <a:t>0.022</a:t>
            </a:r>
            <a:r>
              <a:rPr lang="en-US" altLang="zh-CN" sz="2000" dirty="0" smtClean="0"/>
              <a:t> in non-obese children. </a:t>
            </a:r>
          </a:p>
          <a:p>
            <a:r>
              <a:rPr lang="en-US" altLang="zh-CN" sz="2000" dirty="0" smtClean="0"/>
              <a:t>Ethnic difference? Age difference?</a:t>
            </a:r>
            <a:endParaRPr lang="zh-CN" altLang="en-US" sz="2000" dirty="0"/>
          </a:p>
        </p:txBody>
      </p:sp>
    </p:spTree>
    <p:extLst>
      <p:ext uri="{BB962C8B-B14F-4D97-AF65-F5344CB8AC3E}">
        <p14:creationId xmlns:p14="http://schemas.microsoft.com/office/powerpoint/2010/main" val="1099866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5"/>
          </p:nvPr>
        </p:nvSpPr>
        <p:spPr/>
        <p:txBody>
          <a:bodyPr/>
          <a:lstStyle/>
          <a:p>
            <a:fld id="{0C913308-F349-4B6D-A68A-DD1791B4A57B}" type="slidenum">
              <a:rPr lang="zh-CN" altLang="en-US" smtClean="0"/>
              <a:t>15</a:t>
            </a:fld>
            <a:endParaRPr lang="zh-CN" altLang="en-US"/>
          </a:p>
        </p:txBody>
      </p:sp>
      <p:sp>
        <p:nvSpPr>
          <p:cNvPr id="5" name="标题 1"/>
          <p:cNvSpPr>
            <a:spLocks noGrp="1"/>
          </p:cNvSpPr>
          <p:nvPr>
            <p:ph type="title"/>
          </p:nvPr>
        </p:nvSpPr>
        <p:spPr>
          <a:xfrm>
            <a:off x="251520" y="332656"/>
            <a:ext cx="8352928" cy="868958"/>
          </a:xfrm>
        </p:spPr>
        <p:txBody>
          <a:bodyPr>
            <a:normAutofit fontScale="90000"/>
          </a:bodyPr>
          <a:lstStyle/>
          <a:p>
            <a:r>
              <a:rPr lang="en-US" altLang="zh-CN" dirty="0" smtClean="0"/>
              <a:t>MECHANISM that the </a:t>
            </a:r>
            <a:r>
              <a:rPr lang="en-US" altLang="zh-CN" i="1" dirty="0" smtClean="0"/>
              <a:t>hif3a</a:t>
            </a:r>
            <a:r>
              <a:rPr lang="en-US" altLang="zh-CN" dirty="0" smtClean="0"/>
              <a:t> </a:t>
            </a:r>
            <a:r>
              <a:rPr lang="en-US" altLang="zh-CN" dirty="0"/>
              <a:t>gene </a:t>
            </a:r>
            <a:r>
              <a:rPr lang="en-US" altLang="zh-CN" dirty="0" smtClean="0"/>
              <a:t>leads to alt elevation </a:t>
            </a:r>
            <a:r>
              <a:rPr lang="en-US" altLang="zh-CN" dirty="0"/>
              <a:t>in obese children</a:t>
            </a:r>
            <a:endParaRPr lang="zh-CN" altLang="en-US" dirty="0"/>
          </a:p>
        </p:txBody>
      </p:sp>
      <p:sp>
        <p:nvSpPr>
          <p:cNvPr id="24" name="矩形 23"/>
          <p:cNvSpPr/>
          <p:nvPr/>
        </p:nvSpPr>
        <p:spPr>
          <a:xfrm>
            <a:off x="3292226" y="1572536"/>
            <a:ext cx="5184576" cy="400110"/>
          </a:xfrm>
          <a:prstGeom prst="rect">
            <a:avLst/>
          </a:prstGeom>
        </p:spPr>
        <p:txBody>
          <a:bodyPr wrap="square">
            <a:spAutoFit/>
          </a:bodyPr>
          <a:lstStyle/>
          <a:p>
            <a:endParaRPr lang="zh-CN" altLang="en-US" sz="2000" dirty="0"/>
          </a:p>
        </p:txBody>
      </p:sp>
      <p:grpSp>
        <p:nvGrpSpPr>
          <p:cNvPr id="32" name="组合 31"/>
          <p:cNvGrpSpPr/>
          <p:nvPr/>
        </p:nvGrpSpPr>
        <p:grpSpPr>
          <a:xfrm>
            <a:off x="6032147" y="4005064"/>
            <a:ext cx="3004349" cy="1457960"/>
            <a:chOff x="6032147" y="4005064"/>
            <a:chExt cx="3004349" cy="1457960"/>
          </a:xfrm>
        </p:grpSpPr>
        <p:sp>
          <p:nvSpPr>
            <p:cNvPr id="11" name="TextBox 10"/>
            <p:cNvSpPr txBox="1"/>
            <p:nvPr/>
          </p:nvSpPr>
          <p:spPr>
            <a:xfrm>
              <a:off x="7092280" y="4816693"/>
              <a:ext cx="1224136"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altLang="zh-CN" dirty="0" smtClean="0"/>
                <a:t>ALT</a:t>
              </a:r>
            </a:p>
            <a:p>
              <a:pPr algn="ctr"/>
              <a:r>
                <a:rPr lang="en-US" altLang="zh-CN" dirty="0" smtClean="0"/>
                <a:t>Elevation</a:t>
              </a:r>
              <a:endParaRPr lang="zh-CN" altLang="en-US" dirty="0"/>
            </a:p>
          </p:txBody>
        </p:sp>
        <p:sp>
          <p:nvSpPr>
            <p:cNvPr id="2" name="TextBox 1"/>
            <p:cNvSpPr txBox="1"/>
            <p:nvPr/>
          </p:nvSpPr>
          <p:spPr>
            <a:xfrm>
              <a:off x="6032147" y="4005064"/>
              <a:ext cx="3004349" cy="646331"/>
            </a:xfrm>
            <a:prstGeom prst="rect">
              <a:avLst/>
            </a:prstGeom>
            <a:noFill/>
          </p:spPr>
          <p:txBody>
            <a:bodyPr wrap="none" rtlCol="0">
              <a:spAutoFit/>
            </a:bodyPr>
            <a:lstStyle/>
            <a:p>
              <a:r>
                <a:rPr lang="en-US" altLang="zh-CN" dirty="0" smtClean="0"/>
                <a:t>A biomarker to reflect the </a:t>
              </a:r>
            </a:p>
            <a:p>
              <a:r>
                <a:rPr lang="en-US" altLang="zh-CN" dirty="0" smtClean="0"/>
                <a:t>defect </a:t>
              </a:r>
              <a:r>
                <a:rPr lang="en-US" altLang="zh-CN" dirty="0"/>
                <a:t>of liver function</a:t>
              </a:r>
              <a:endParaRPr lang="zh-CN" altLang="en-US" dirty="0"/>
            </a:p>
          </p:txBody>
        </p:sp>
      </p:grpSp>
      <p:grpSp>
        <p:nvGrpSpPr>
          <p:cNvPr id="34" name="组合 33"/>
          <p:cNvGrpSpPr/>
          <p:nvPr/>
        </p:nvGrpSpPr>
        <p:grpSpPr>
          <a:xfrm>
            <a:off x="1259632" y="3356992"/>
            <a:ext cx="3024336" cy="1368152"/>
            <a:chOff x="1259632" y="3356992"/>
            <a:chExt cx="3024336" cy="1368152"/>
          </a:xfrm>
        </p:grpSpPr>
        <p:sp>
          <p:nvSpPr>
            <p:cNvPr id="21" name="TextBox 20"/>
            <p:cNvSpPr txBox="1"/>
            <p:nvPr/>
          </p:nvSpPr>
          <p:spPr>
            <a:xfrm>
              <a:off x="1384014" y="3356992"/>
              <a:ext cx="2899954"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altLang="zh-CN" dirty="0" smtClean="0"/>
                <a:t>Increased Adipose Mass </a:t>
              </a:r>
              <a:r>
                <a:rPr lang="en-US" altLang="zh-CN" dirty="0"/>
                <a:t>and </a:t>
              </a:r>
              <a:r>
                <a:rPr lang="en-US" altLang="zh-CN" dirty="0" smtClean="0"/>
                <a:t>Adipocyte Diameter</a:t>
              </a:r>
              <a:endParaRPr lang="zh-CN" altLang="en-US" dirty="0"/>
            </a:p>
          </p:txBody>
        </p:sp>
        <p:cxnSp>
          <p:nvCxnSpPr>
            <p:cNvPr id="26" name="直接箭头连接符 25"/>
            <p:cNvCxnSpPr/>
            <p:nvPr/>
          </p:nvCxnSpPr>
          <p:spPr>
            <a:xfrm flipV="1">
              <a:off x="1259632" y="4121042"/>
              <a:ext cx="1449977" cy="60410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grpSp>
        <p:nvGrpSpPr>
          <p:cNvPr id="35" name="组合 34"/>
          <p:cNvGrpSpPr/>
          <p:nvPr/>
        </p:nvGrpSpPr>
        <p:grpSpPr>
          <a:xfrm>
            <a:off x="3419872" y="2350621"/>
            <a:ext cx="2880321" cy="1006371"/>
            <a:chOff x="3419872" y="2350621"/>
            <a:chExt cx="2880321" cy="1006371"/>
          </a:xfrm>
        </p:grpSpPr>
        <p:sp>
          <p:nvSpPr>
            <p:cNvPr id="22" name="TextBox 21"/>
            <p:cNvSpPr txBox="1"/>
            <p:nvPr/>
          </p:nvSpPr>
          <p:spPr>
            <a:xfrm>
              <a:off x="3419872" y="2350621"/>
              <a:ext cx="2880321" cy="646331"/>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altLang="zh-CN" dirty="0" smtClean="0"/>
                <a:t>Cellular </a:t>
              </a:r>
            </a:p>
            <a:p>
              <a:pPr algn="ctr"/>
              <a:r>
                <a:rPr lang="en-US" altLang="zh-CN" dirty="0" smtClean="0"/>
                <a:t>Hypoxia</a:t>
              </a:r>
              <a:endParaRPr lang="zh-CN" altLang="en-US" dirty="0"/>
            </a:p>
          </p:txBody>
        </p:sp>
        <p:cxnSp>
          <p:nvCxnSpPr>
            <p:cNvPr id="27" name="直接箭头连接符 26"/>
            <p:cNvCxnSpPr/>
            <p:nvPr/>
          </p:nvCxnSpPr>
          <p:spPr>
            <a:xfrm flipV="1">
              <a:off x="4329580" y="3133047"/>
              <a:ext cx="521882" cy="22394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grpSp>
        <p:nvGrpSpPr>
          <p:cNvPr id="33" name="组合 32"/>
          <p:cNvGrpSpPr/>
          <p:nvPr/>
        </p:nvGrpSpPr>
        <p:grpSpPr>
          <a:xfrm>
            <a:off x="539552" y="4509120"/>
            <a:ext cx="7488832" cy="1861646"/>
            <a:chOff x="539552" y="4509120"/>
            <a:chExt cx="7488832" cy="1861646"/>
          </a:xfrm>
        </p:grpSpPr>
        <p:sp>
          <p:nvSpPr>
            <p:cNvPr id="7" name="TextBox 6"/>
            <p:cNvSpPr txBox="1"/>
            <p:nvPr/>
          </p:nvSpPr>
          <p:spPr>
            <a:xfrm>
              <a:off x="539552" y="4797151"/>
              <a:ext cx="1224136"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altLang="zh-CN" dirty="0" smtClean="0"/>
                <a:t>Obesity</a:t>
              </a:r>
            </a:p>
            <a:p>
              <a:pPr algn="ctr"/>
              <a:r>
                <a:rPr lang="en-US" altLang="zh-CN" dirty="0" smtClean="0"/>
                <a:t>Status</a:t>
              </a:r>
              <a:endParaRPr lang="zh-CN" altLang="en-US" dirty="0"/>
            </a:p>
          </p:txBody>
        </p:sp>
        <p:cxnSp>
          <p:nvCxnSpPr>
            <p:cNvPr id="19" name="直接箭头连接符 18"/>
            <p:cNvCxnSpPr/>
            <p:nvPr/>
          </p:nvCxnSpPr>
          <p:spPr>
            <a:xfrm>
              <a:off x="1907704" y="5120320"/>
              <a:ext cx="4968552" cy="19538"/>
            </a:xfrm>
            <a:prstGeom prst="straightConnector1">
              <a:avLst/>
            </a:prstGeom>
            <a:ln w="57150">
              <a:tailEnd type="arrow"/>
            </a:ln>
          </p:spPr>
          <p:style>
            <a:lnRef idx="1">
              <a:schemeClr val="accent6"/>
            </a:lnRef>
            <a:fillRef idx="0">
              <a:schemeClr val="accent6"/>
            </a:fillRef>
            <a:effectRef idx="0">
              <a:schemeClr val="accent6"/>
            </a:effectRef>
            <a:fontRef idx="minor">
              <a:schemeClr val="tx1"/>
            </a:fontRef>
          </p:style>
        </p:cxnSp>
        <p:sp>
          <p:nvSpPr>
            <p:cNvPr id="20" name="TextBox 19"/>
            <p:cNvSpPr txBox="1"/>
            <p:nvPr/>
          </p:nvSpPr>
          <p:spPr>
            <a:xfrm>
              <a:off x="2267744" y="4509120"/>
              <a:ext cx="4808519" cy="1000274"/>
            </a:xfrm>
            <a:prstGeom prst="rect">
              <a:avLst/>
            </a:prstGeom>
            <a:noFill/>
          </p:spPr>
          <p:txBody>
            <a:bodyPr wrap="square" rtlCol="0">
              <a:spAutoFit/>
            </a:bodyPr>
            <a:lstStyle/>
            <a:p>
              <a:r>
                <a:rPr lang="en-US" altLang="zh-CN" dirty="0" smtClean="0"/>
                <a:t>a. chronic </a:t>
              </a:r>
              <a:r>
                <a:rPr lang="en-US" altLang="zh-CN" dirty="0"/>
                <a:t>low-grade inflammation </a:t>
              </a:r>
              <a:endParaRPr lang="en-US" altLang="zh-CN" dirty="0" smtClean="0"/>
            </a:p>
            <a:p>
              <a:r>
                <a:rPr lang="en-US" altLang="zh-CN" dirty="0"/>
                <a:t>f</a:t>
              </a:r>
              <a:r>
                <a:rPr lang="en-US" altLang="zh-CN" dirty="0" smtClean="0"/>
                <a:t>rom visceral </a:t>
              </a:r>
              <a:r>
                <a:rPr lang="en-US" altLang="zh-CN" dirty="0"/>
                <a:t>adipose tissue</a:t>
              </a:r>
              <a:r>
                <a:rPr lang="en-US" altLang="zh-CN" dirty="0" smtClean="0"/>
                <a:t>;</a:t>
              </a:r>
              <a:endParaRPr lang="en-US" altLang="zh-CN" sz="400" dirty="0" smtClean="0"/>
            </a:p>
            <a:p>
              <a:r>
                <a:rPr lang="en-US" altLang="zh-CN" sz="400" dirty="0" smtClean="0"/>
                <a:t> </a:t>
              </a:r>
              <a:endParaRPr lang="en-US" altLang="zh-CN" sz="800" dirty="0" smtClean="0"/>
            </a:p>
            <a:p>
              <a:r>
                <a:rPr lang="en-US" altLang="zh-CN" dirty="0" smtClean="0"/>
                <a:t>b. excess </a:t>
              </a:r>
              <a:r>
                <a:rPr lang="en-US" altLang="zh-CN" dirty="0"/>
                <a:t>free fatty acids</a:t>
              </a:r>
              <a:endParaRPr lang="zh-CN" altLang="en-US" dirty="0"/>
            </a:p>
          </p:txBody>
        </p:sp>
        <p:sp>
          <p:nvSpPr>
            <p:cNvPr id="30" name="矩形 29"/>
            <p:cNvSpPr/>
            <p:nvPr/>
          </p:nvSpPr>
          <p:spPr>
            <a:xfrm>
              <a:off x="1006226" y="5909101"/>
              <a:ext cx="7022158" cy="461665"/>
            </a:xfrm>
            <a:prstGeom prst="rect">
              <a:avLst/>
            </a:prstGeom>
          </p:spPr>
          <p:txBody>
            <a:bodyPr wrap="square">
              <a:spAutoFit/>
            </a:bodyPr>
            <a:lstStyle/>
            <a:p>
              <a:r>
                <a:rPr lang="en-US" altLang="zh-CN" sz="1200" dirty="0" smtClean="0"/>
                <a:t>  </a:t>
              </a:r>
              <a:r>
                <a:rPr lang="en-US" altLang="zh-CN" sz="1200" dirty="0" err="1" smtClean="0"/>
                <a:t>Milić</a:t>
              </a:r>
              <a:r>
                <a:rPr lang="en-US" altLang="zh-CN" sz="1200" dirty="0" smtClean="0"/>
                <a:t> </a:t>
              </a:r>
              <a:r>
                <a:rPr lang="en-US" altLang="zh-CN" sz="1200" dirty="0"/>
                <a:t>S, </a:t>
              </a:r>
              <a:r>
                <a:rPr lang="en-US" altLang="zh-CN" sz="1200" dirty="0" err="1"/>
                <a:t>Lulić</a:t>
              </a:r>
              <a:r>
                <a:rPr lang="en-US" altLang="zh-CN" sz="1200" dirty="0"/>
                <a:t> D, </a:t>
              </a:r>
              <a:r>
                <a:rPr lang="en-US" altLang="zh-CN" sz="1200" dirty="0" err="1"/>
                <a:t>Štimac</a:t>
              </a:r>
              <a:r>
                <a:rPr lang="en-US" altLang="zh-CN" sz="1200" dirty="0"/>
                <a:t> D. Non-alcoholic fatty liver disease and obesity: biochemical, metabolic and clinical presentations. World J Gastroenterol,2014,20(28):9330-9337.</a:t>
              </a:r>
              <a:endParaRPr lang="zh-CN" altLang="en-US" sz="1200" dirty="0"/>
            </a:p>
          </p:txBody>
        </p:sp>
      </p:grpSp>
      <p:sp>
        <p:nvSpPr>
          <p:cNvPr id="23" name="TextBox 22"/>
          <p:cNvSpPr txBox="1"/>
          <p:nvPr/>
        </p:nvSpPr>
        <p:spPr>
          <a:xfrm>
            <a:off x="5414534" y="1326315"/>
            <a:ext cx="2880321"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altLang="zh-CN" dirty="0" smtClean="0"/>
              <a:t>Pro-inflammatory Cytokine Production</a:t>
            </a:r>
            <a:endParaRPr lang="zh-CN" altLang="en-US" dirty="0"/>
          </a:p>
        </p:txBody>
      </p:sp>
      <p:cxnSp>
        <p:nvCxnSpPr>
          <p:cNvPr id="28" name="直接箭头连接符 27"/>
          <p:cNvCxnSpPr/>
          <p:nvPr/>
        </p:nvCxnSpPr>
        <p:spPr>
          <a:xfrm flipV="1">
            <a:off x="6354374" y="2126676"/>
            <a:ext cx="521882" cy="22394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1006226" y="6279703"/>
            <a:ext cx="7022158" cy="461665"/>
          </a:xfrm>
          <a:prstGeom prst="rect">
            <a:avLst/>
          </a:prstGeom>
        </p:spPr>
        <p:txBody>
          <a:bodyPr wrap="square">
            <a:spAutoFit/>
          </a:bodyPr>
          <a:lstStyle/>
          <a:p>
            <a:r>
              <a:rPr lang="en-US" altLang="zh-CN" sz="1200" dirty="0" smtClean="0"/>
              <a:t>  Johnson </a:t>
            </a:r>
            <a:r>
              <a:rPr lang="en-US" altLang="zh-CN" sz="1200" dirty="0"/>
              <a:t>AR, Milner JJ, </a:t>
            </a:r>
            <a:r>
              <a:rPr lang="en-US" altLang="zh-CN" sz="1200" dirty="0" err="1"/>
              <a:t>Makowski</a:t>
            </a:r>
            <a:r>
              <a:rPr lang="en-US" altLang="zh-CN" sz="1200" dirty="0"/>
              <a:t> L. The inflammation highway: metabolism accelerates inflammatory traffic in obesity. </a:t>
            </a:r>
            <a:r>
              <a:rPr lang="en-US" altLang="zh-CN" sz="1200" dirty="0" err="1"/>
              <a:t>Immunol</a:t>
            </a:r>
            <a:r>
              <a:rPr lang="en-US" altLang="zh-CN" sz="1200" dirty="0"/>
              <a:t> Rev, 2012,249(1):218-238.</a:t>
            </a:r>
            <a:endParaRPr lang="zh-CN" altLang="en-US" sz="1200" dirty="0"/>
          </a:p>
        </p:txBody>
      </p:sp>
    </p:spTree>
    <p:extLst>
      <p:ext uri="{BB962C8B-B14F-4D97-AF65-F5344CB8AC3E}">
        <p14:creationId xmlns:p14="http://schemas.microsoft.com/office/powerpoint/2010/main" val="1776790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5"/>
          </p:nvPr>
        </p:nvSpPr>
        <p:spPr/>
        <p:txBody>
          <a:bodyPr/>
          <a:lstStyle/>
          <a:p>
            <a:fld id="{0C913308-F349-4B6D-A68A-DD1791B4A57B}" type="slidenum">
              <a:rPr lang="zh-CN" altLang="en-US" smtClean="0"/>
              <a:t>16</a:t>
            </a:fld>
            <a:endParaRPr lang="zh-CN" altLang="en-US"/>
          </a:p>
        </p:txBody>
      </p:sp>
      <p:sp>
        <p:nvSpPr>
          <p:cNvPr id="5" name="标题 1"/>
          <p:cNvSpPr>
            <a:spLocks noGrp="1"/>
          </p:cNvSpPr>
          <p:nvPr>
            <p:ph type="title"/>
          </p:nvPr>
        </p:nvSpPr>
        <p:spPr>
          <a:xfrm>
            <a:off x="251520" y="332656"/>
            <a:ext cx="8352928" cy="868958"/>
          </a:xfrm>
        </p:spPr>
        <p:txBody>
          <a:bodyPr>
            <a:normAutofit fontScale="90000"/>
          </a:bodyPr>
          <a:lstStyle/>
          <a:p>
            <a:r>
              <a:rPr lang="en-US" altLang="zh-CN" dirty="0" smtClean="0"/>
              <a:t>MECHANISM that the </a:t>
            </a:r>
            <a:r>
              <a:rPr lang="en-US" altLang="zh-CN" i="1" dirty="0" smtClean="0"/>
              <a:t>hif3a</a:t>
            </a:r>
            <a:r>
              <a:rPr lang="en-US" altLang="zh-CN" dirty="0" smtClean="0"/>
              <a:t> </a:t>
            </a:r>
            <a:r>
              <a:rPr lang="en-US" altLang="zh-CN" dirty="0"/>
              <a:t>gene </a:t>
            </a:r>
            <a:r>
              <a:rPr lang="en-US" altLang="zh-CN" dirty="0" smtClean="0"/>
              <a:t>leads to alt elevation </a:t>
            </a:r>
            <a:r>
              <a:rPr lang="en-US" altLang="zh-CN" dirty="0"/>
              <a:t>in obese children</a:t>
            </a:r>
            <a:endParaRPr lang="zh-CN" altLang="en-US" dirty="0"/>
          </a:p>
        </p:txBody>
      </p:sp>
      <p:sp>
        <p:nvSpPr>
          <p:cNvPr id="7" name="TextBox 6"/>
          <p:cNvSpPr txBox="1"/>
          <p:nvPr/>
        </p:nvSpPr>
        <p:spPr>
          <a:xfrm>
            <a:off x="539552" y="4797151"/>
            <a:ext cx="1224136"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altLang="zh-CN" dirty="0" smtClean="0"/>
              <a:t>Obesity</a:t>
            </a:r>
          </a:p>
          <a:p>
            <a:pPr algn="ctr"/>
            <a:r>
              <a:rPr lang="en-US" altLang="zh-CN" dirty="0" smtClean="0"/>
              <a:t>Status</a:t>
            </a:r>
            <a:endParaRPr lang="zh-CN" altLang="en-US" dirty="0"/>
          </a:p>
        </p:txBody>
      </p:sp>
      <p:sp>
        <p:nvSpPr>
          <p:cNvPr id="8" name="TextBox 7"/>
          <p:cNvSpPr txBox="1"/>
          <p:nvPr/>
        </p:nvSpPr>
        <p:spPr>
          <a:xfrm>
            <a:off x="2411760" y="4797152"/>
            <a:ext cx="1584176"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altLang="zh-CN" i="1" dirty="0" smtClean="0"/>
              <a:t>HIF3A</a:t>
            </a:r>
            <a:r>
              <a:rPr lang="en-US" altLang="zh-CN" dirty="0" smtClean="0"/>
              <a:t> </a:t>
            </a:r>
          </a:p>
          <a:p>
            <a:pPr algn="ctr"/>
            <a:r>
              <a:rPr lang="en-US" altLang="zh-CN" dirty="0" smtClean="0"/>
              <a:t>Methylation</a:t>
            </a:r>
            <a:endParaRPr lang="zh-CN" altLang="en-US" dirty="0"/>
          </a:p>
        </p:txBody>
      </p:sp>
      <p:sp>
        <p:nvSpPr>
          <p:cNvPr id="9" name="TextBox 8"/>
          <p:cNvSpPr txBox="1"/>
          <p:nvPr/>
        </p:nvSpPr>
        <p:spPr>
          <a:xfrm>
            <a:off x="4644008" y="4797152"/>
            <a:ext cx="18002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altLang="zh-CN" dirty="0" smtClean="0"/>
              <a:t>Inflammatory</a:t>
            </a:r>
          </a:p>
          <a:p>
            <a:pPr algn="ctr"/>
            <a:r>
              <a:rPr lang="en-US" altLang="zh-CN" dirty="0" smtClean="0"/>
              <a:t>Cytokines</a:t>
            </a:r>
            <a:endParaRPr lang="zh-CN" altLang="en-US" dirty="0"/>
          </a:p>
        </p:txBody>
      </p:sp>
      <p:sp>
        <p:nvSpPr>
          <p:cNvPr id="11" name="TextBox 10"/>
          <p:cNvSpPr txBox="1"/>
          <p:nvPr/>
        </p:nvSpPr>
        <p:spPr>
          <a:xfrm>
            <a:off x="7092280" y="4816693"/>
            <a:ext cx="1224136"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altLang="zh-CN" dirty="0" smtClean="0"/>
              <a:t>ALT</a:t>
            </a:r>
          </a:p>
          <a:p>
            <a:pPr algn="ctr"/>
            <a:r>
              <a:rPr lang="en-US" altLang="zh-CN" dirty="0" smtClean="0"/>
              <a:t>Elevation</a:t>
            </a:r>
            <a:endParaRPr lang="zh-CN" altLang="en-US" dirty="0"/>
          </a:p>
        </p:txBody>
      </p:sp>
      <p:cxnSp>
        <p:nvCxnSpPr>
          <p:cNvPr id="13" name="直接箭头连接符 12"/>
          <p:cNvCxnSpPr/>
          <p:nvPr/>
        </p:nvCxnSpPr>
        <p:spPr>
          <a:xfrm flipV="1">
            <a:off x="1835696" y="5120317"/>
            <a:ext cx="504056" cy="1"/>
          </a:xfrm>
          <a:prstGeom prst="straightConnector1">
            <a:avLst/>
          </a:prstGeom>
          <a:ln w="57150">
            <a:tailEnd type="arrow"/>
          </a:ln>
        </p:spPr>
        <p:style>
          <a:lnRef idx="1">
            <a:schemeClr val="accent6"/>
          </a:lnRef>
          <a:fillRef idx="0">
            <a:schemeClr val="accent6"/>
          </a:fillRef>
          <a:effectRef idx="0">
            <a:schemeClr val="accent6"/>
          </a:effectRef>
          <a:fontRef idx="minor">
            <a:schemeClr val="tx1"/>
          </a:fontRef>
        </p:style>
      </p:cxnSp>
      <p:cxnSp>
        <p:nvCxnSpPr>
          <p:cNvPr id="15" name="直接箭头连接符 14"/>
          <p:cNvCxnSpPr/>
          <p:nvPr/>
        </p:nvCxnSpPr>
        <p:spPr>
          <a:xfrm flipV="1">
            <a:off x="4067944" y="5157191"/>
            <a:ext cx="504056" cy="1"/>
          </a:xfrm>
          <a:prstGeom prst="straightConnector1">
            <a:avLst/>
          </a:prstGeom>
          <a:ln w="28575">
            <a:prstDash val="sysDot"/>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flipV="1">
            <a:off x="6516216" y="5157192"/>
            <a:ext cx="504056" cy="1"/>
          </a:xfrm>
          <a:prstGeom prst="straightConnector1">
            <a:avLst/>
          </a:prstGeom>
          <a:ln w="28575">
            <a:prstDash val="sysDot"/>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475656" y="3429000"/>
            <a:ext cx="1224136" cy="646331"/>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US" altLang="zh-CN" i="1" dirty="0" smtClean="0"/>
              <a:t>HIF3A</a:t>
            </a:r>
          </a:p>
          <a:p>
            <a:pPr algn="ctr"/>
            <a:r>
              <a:rPr lang="en-US" altLang="zh-CN" dirty="0" smtClean="0"/>
              <a:t>SNP</a:t>
            </a:r>
            <a:endParaRPr lang="zh-CN" altLang="en-US" dirty="0"/>
          </a:p>
        </p:txBody>
      </p:sp>
      <p:cxnSp>
        <p:nvCxnSpPr>
          <p:cNvPr id="18" name="直接箭头连接符 17"/>
          <p:cNvCxnSpPr/>
          <p:nvPr/>
        </p:nvCxnSpPr>
        <p:spPr>
          <a:xfrm>
            <a:off x="2087724" y="4271337"/>
            <a:ext cx="0" cy="669831"/>
          </a:xfrm>
          <a:prstGeom prst="straightConnector1">
            <a:avLst/>
          </a:prstGeom>
          <a:ln w="28575">
            <a:tailEnd type="arrow"/>
          </a:ln>
        </p:spPr>
        <p:style>
          <a:lnRef idx="1">
            <a:schemeClr val="accent4"/>
          </a:lnRef>
          <a:fillRef idx="0">
            <a:schemeClr val="accent4"/>
          </a:fillRef>
          <a:effectRef idx="0">
            <a:schemeClr val="accent4"/>
          </a:effectRef>
          <a:fontRef idx="minor">
            <a:schemeClr val="tx1"/>
          </a:fontRef>
        </p:style>
      </p:cxnSp>
      <p:sp>
        <p:nvSpPr>
          <p:cNvPr id="24" name="矩形 23"/>
          <p:cNvSpPr/>
          <p:nvPr/>
        </p:nvSpPr>
        <p:spPr>
          <a:xfrm>
            <a:off x="3292226" y="1572536"/>
            <a:ext cx="5184576" cy="400110"/>
          </a:xfrm>
          <a:prstGeom prst="rect">
            <a:avLst/>
          </a:prstGeom>
        </p:spPr>
        <p:txBody>
          <a:bodyPr wrap="square">
            <a:spAutoFit/>
          </a:bodyPr>
          <a:lstStyle/>
          <a:p>
            <a:endParaRPr lang="zh-CN" altLang="en-US" sz="2000" dirty="0"/>
          </a:p>
        </p:txBody>
      </p:sp>
      <p:sp>
        <p:nvSpPr>
          <p:cNvPr id="25" name="内容占位符 2"/>
          <p:cNvSpPr txBox="1">
            <a:spLocks/>
          </p:cNvSpPr>
          <p:nvPr/>
        </p:nvSpPr>
        <p:spPr>
          <a:xfrm>
            <a:off x="3347864" y="1412776"/>
            <a:ext cx="5184576" cy="3193476"/>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altLang="zh-CN" sz="2000" dirty="0"/>
              <a:t>A possible speculation:</a:t>
            </a:r>
          </a:p>
          <a:p>
            <a:r>
              <a:rPr lang="en-US" altLang="zh-CN" sz="2000" dirty="0"/>
              <a:t>Obesity started a cellular hypoxia status through expanded adipocyte </a:t>
            </a:r>
            <a:r>
              <a:rPr lang="en-US" altLang="zh-CN" sz="2000" dirty="0" smtClean="0"/>
              <a:t>size</a:t>
            </a:r>
          </a:p>
          <a:p>
            <a:r>
              <a:rPr lang="en-US" altLang="zh-CN" sz="2000" dirty="0" smtClean="0"/>
              <a:t>Inflammatory </a:t>
            </a:r>
            <a:r>
              <a:rPr lang="en-US" altLang="zh-CN" sz="2000" dirty="0"/>
              <a:t>cytokines are activated by </a:t>
            </a:r>
            <a:r>
              <a:rPr lang="en-US" altLang="zh-CN" sz="2000" dirty="0" smtClean="0"/>
              <a:t>hypoxia</a:t>
            </a:r>
          </a:p>
          <a:p>
            <a:r>
              <a:rPr lang="en-US" altLang="zh-CN" sz="2000" dirty="0" smtClean="0"/>
              <a:t>Resulting </a:t>
            </a:r>
            <a:r>
              <a:rPr lang="en-US" altLang="zh-CN" sz="2000" dirty="0"/>
              <a:t>in the defect of liver function and elevated ALT.</a:t>
            </a:r>
          </a:p>
          <a:p>
            <a:r>
              <a:rPr lang="en-US" altLang="zh-CN" sz="2000" dirty="0"/>
              <a:t>This process could be modulated by the </a:t>
            </a:r>
            <a:r>
              <a:rPr lang="en-US" altLang="zh-CN" sz="2000" i="1" dirty="0"/>
              <a:t>HIF3A</a:t>
            </a:r>
            <a:r>
              <a:rPr lang="en-US" altLang="zh-CN" sz="2000" dirty="0"/>
              <a:t> polymorphism.</a:t>
            </a:r>
            <a:endParaRPr lang="zh-CN" altLang="en-US" sz="2000" dirty="0"/>
          </a:p>
        </p:txBody>
      </p:sp>
    </p:spTree>
    <p:extLst>
      <p:ext uri="{BB962C8B-B14F-4D97-AF65-F5344CB8AC3E}">
        <p14:creationId xmlns:p14="http://schemas.microsoft.com/office/powerpoint/2010/main" val="124403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limitations</a:t>
            </a:r>
            <a:endParaRPr lang="zh-CN" altLang="en-US" dirty="0"/>
          </a:p>
        </p:txBody>
      </p:sp>
      <p:sp>
        <p:nvSpPr>
          <p:cNvPr id="3" name="内容占位符 2"/>
          <p:cNvSpPr>
            <a:spLocks noGrp="1"/>
          </p:cNvSpPr>
          <p:nvPr>
            <p:ph sz="quarter" idx="1"/>
          </p:nvPr>
        </p:nvSpPr>
        <p:spPr>
          <a:xfrm>
            <a:off x="457200" y="1600200"/>
            <a:ext cx="7467600" cy="964704"/>
          </a:xfrm>
        </p:spPr>
        <p:txBody>
          <a:bodyPr>
            <a:normAutofit/>
          </a:bodyPr>
          <a:lstStyle/>
          <a:p>
            <a:r>
              <a:rPr lang="en-US" altLang="zh-CN" dirty="0" smtClean="0"/>
              <a:t>Case-control design and causality</a:t>
            </a:r>
            <a:endParaRPr lang="en-US" altLang="zh-CN" dirty="0"/>
          </a:p>
          <a:p>
            <a:r>
              <a:rPr lang="en-US" altLang="zh-CN" dirty="0" smtClean="0"/>
              <a:t>Methylation and tissue problem</a:t>
            </a:r>
          </a:p>
        </p:txBody>
      </p:sp>
      <p:sp>
        <p:nvSpPr>
          <p:cNvPr id="4" name="灯片编号占位符 3"/>
          <p:cNvSpPr>
            <a:spLocks noGrp="1"/>
          </p:cNvSpPr>
          <p:nvPr>
            <p:ph type="sldNum" sz="quarter" idx="15"/>
          </p:nvPr>
        </p:nvSpPr>
        <p:spPr/>
        <p:txBody>
          <a:bodyPr/>
          <a:lstStyle/>
          <a:p>
            <a:fld id="{0C913308-F349-4B6D-A68A-DD1791B4A57B}" type="slidenum">
              <a:rPr lang="zh-CN" altLang="en-US" smtClean="0"/>
              <a:t>17</a:t>
            </a:fld>
            <a:endParaRPr lang="zh-CN" altLang="en-US"/>
          </a:p>
        </p:txBody>
      </p:sp>
      <p:sp>
        <p:nvSpPr>
          <p:cNvPr id="5" name="内容占位符 2"/>
          <p:cNvSpPr txBox="1">
            <a:spLocks/>
          </p:cNvSpPr>
          <p:nvPr/>
        </p:nvSpPr>
        <p:spPr>
          <a:xfrm>
            <a:off x="899592" y="2564904"/>
            <a:ext cx="7467600" cy="108012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altLang="zh-CN" sz="2000" dirty="0" smtClean="0"/>
              <a:t>By comparing the results from different tissue, the EWAS study supported the use of whole-blood DNA methylation profiling for identification of relevant epigenetic changes.</a:t>
            </a:r>
            <a:endParaRPr lang="en-US" altLang="zh-CN" dirty="0" smtClean="0"/>
          </a:p>
        </p:txBody>
      </p:sp>
      <p:sp>
        <p:nvSpPr>
          <p:cNvPr id="6" name="内容占位符 2"/>
          <p:cNvSpPr txBox="1">
            <a:spLocks/>
          </p:cNvSpPr>
          <p:nvPr/>
        </p:nvSpPr>
        <p:spPr>
          <a:xfrm>
            <a:off x="467544" y="3840506"/>
            <a:ext cx="7467600" cy="1218438"/>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altLang="zh-CN" dirty="0" smtClean="0"/>
              <a:t>Further studies were needed for understanding the mechanism of the relation among obesity, ALT and the </a:t>
            </a:r>
            <a:r>
              <a:rPr lang="en-US" altLang="zh-CN" i="1" dirty="0" smtClean="0"/>
              <a:t>HIF3A</a:t>
            </a:r>
            <a:r>
              <a:rPr lang="en-US" altLang="zh-CN" dirty="0" smtClean="0"/>
              <a:t> gene.</a:t>
            </a:r>
            <a:endParaRPr lang="zh-CN" altLang="en-US" dirty="0"/>
          </a:p>
        </p:txBody>
      </p:sp>
      <p:sp>
        <p:nvSpPr>
          <p:cNvPr id="7" name="矩形 6"/>
          <p:cNvSpPr/>
          <p:nvPr/>
        </p:nvSpPr>
        <p:spPr>
          <a:xfrm>
            <a:off x="690265" y="6093296"/>
            <a:ext cx="7022158" cy="461665"/>
          </a:xfrm>
          <a:prstGeom prst="rect">
            <a:avLst/>
          </a:prstGeom>
        </p:spPr>
        <p:txBody>
          <a:bodyPr wrap="square">
            <a:spAutoFit/>
          </a:bodyPr>
          <a:lstStyle/>
          <a:p>
            <a:r>
              <a:rPr lang="en-US" altLang="zh-CN" sz="1200" dirty="0" smtClean="0"/>
              <a:t>  </a:t>
            </a:r>
            <a:r>
              <a:rPr lang="en-US" altLang="zh-CN" sz="1200" dirty="0"/>
              <a:t>Dick KJ, Nelson CP, </a:t>
            </a:r>
            <a:r>
              <a:rPr lang="en-US" altLang="zh-CN" sz="1200" dirty="0" err="1"/>
              <a:t>Tsaprouni</a:t>
            </a:r>
            <a:r>
              <a:rPr lang="en-US" altLang="zh-CN" sz="1200" dirty="0"/>
              <a:t> L, </a:t>
            </a:r>
            <a:r>
              <a:rPr lang="en-US" altLang="zh-CN" sz="1200" dirty="0" err="1"/>
              <a:t>Sandling</a:t>
            </a:r>
            <a:r>
              <a:rPr lang="en-US" altLang="zh-CN" sz="1200" dirty="0"/>
              <a:t> JK, </a:t>
            </a:r>
            <a:r>
              <a:rPr lang="en-US" altLang="zh-CN" sz="1200" dirty="0" err="1"/>
              <a:t>Aïssi</a:t>
            </a:r>
            <a:r>
              <a:rPr lang="en-US" altLang="zh-CN" sz="1200" dirty="0"/>
              <a:t> D, Wahl S, et al. DNA methylation and body-mass index: a genome-wide analysis. Lancet,2014, 383(9933): 1990–1998.</a:t>
            </a:r>
            <a:endParaRPr lang="zh-CN" altLang="en-US" sz="1200" dirty="0"/>
          </a:p>
        </p:txBody>
      </p:sp>
    </p:spTree>
    <p:extLst>
      <p:ext uri="{BB962C8B-B14F-4D97-AF65-F5344CB8AC3E}">
        <p14:creationId xmlns:p14="http://schemas.microsoft.com/office/powerpoint/2010/main" val="2914123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sz="quarter" idx="1"/>
          </p:nvPr>
        </p:nvSpPr>
        <p:spPr/>
        <p:txBody>
          <a:bodyPr/>
          <a:lstStyle/>
          <a:p>
            <a:r>
              <a:rPr lang="en-US" altLang="zh-CN" dirty="0"/>
              <a:t>In conclusion, we found that obesity interacts with the </a:t>
            </a:r>
            <a:r>
              <a:rPr lang="en-US" altLang="zh-CN" i="1" dirty="0"/>
              <a:t>HIF3A</a:t>
            </a:r>
            <a:r>
              <a:rPr lang="en-US" altLang="zh-CN" dirty="0"/>
              <a:t> rs3826795 polymorphism on plasma ALT, and the effect of rs3826795 on ALT in obese children could be mediated by </a:t>
            </a:r>
            <a:r>
              <a:rPr lang="en-US" altLang="zh-CN" i="1" dirty="0"/>
              <a:t>HIF3A</a:t>
            </a:r>
            <a:r>
              <a:rPr lang="en-US" altLang="zh-CN" dirty="0"/>
              <a:t> DNA methylation. </a:t>
            </a:r>
            <a:endParaRPr lang="en-US" altLang="zh-CN" dirty="0" smtClean="0"/>
          </a:p>
          <a:p>
            <a:r>
              <a:rPr lang="en-US" altLang="zh-CN" dirty="0" smtClean="0"/>
              <a:t>The </a:t>
            </a:r>
            <a:r>
              <a:rPr lang="en-US" altLang="zh-CN" dirty="0"/>
              <a:t>results provided new evidence to the function of the </a:t>
            </a:r>
            <a:r>
              <a:rPr lang="en-US" altLang="zh-CN" i="1" dirty="0"/>
              <a:t>HIF3A</a:t>
            </a:r>
            <a:r>
              <a:rPr lang="en-US" altLang="zh-CN" dirty="0"/>
              <a:t> gene and the mechanism linking obesity and ALT. </a:t>
            </a:r>
            <a:endParaRPr lang="en-US" altLang="zh-CN" dirty="0" smtClean="0"/>
          </a:p>
          <a:p>
            <a:r>
              <a:rPr lang="en-US" altLang="zh-CN" dirty="0" smtClean="0"/>
              <a:t>The </a:t>
            </a:r>
            <a:r>
              <a:rPr lang="en-US" altLang="zh-CN" dirty="0"/>
              <a:t>study would be helpful for future risk assessment and personalized medicine of liver diseases such as NAFLD.</a:t>
            </a:r>
            <a:endParaRPr lang="zh-CN" altLang="en-US"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t>18</a:t>
            </a:fld>
            <a:endParaRPr lang="zh-CN" altLang="en-US"/>
          </a:p>
        </p:txBody>
      </p:sp>
    </p:spTree>
    <p:extLst>
      <p:ext uri="{BB962C8B-B14F-4D97-AF65-F5344CB8AC3E}">
        <p14:creationId xmlns:p14="http://schemas.microsoft.com/office/powerpoint/2010/main" val="305670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339752" y="3284984"/>
            <a:ext cx="6172200" cy="1894362"/>
          </a:xfrm>
        </p:spPr>
        <p:txBody>
          <a:bodyPr>
            <a:normAutofit/>
          </a:bodyPr>
          <a:lstStyle/>
          <a:p>
            <a:r>
              <a:rPr lang="en-US" altLang="zh-CN" sz="3200" dirty="0">
                <a:latin typeface="Times New Roman" panose="02020603050405020304" pitchFamily="18" charset="0"/>
                <a:cs typeface="Times New Roman" panose="02020603050405020304" pitchFamily="18" charset="0"/>
              </a:rPr>
              <a:t/>
            </a:r>
            <a:br>
              <a:rPr lang="en-US" altLang="zh-CN" sz="3200" dirty="0">
                <a:latin typeface="Times New Roman" panose="02020603050405020304" pitchFamily="18" charset="0"/>
                <a:cs typeface="Times New Roman" panose="02020603050405020304" pitchFamily="18" charset="0"/>
              </a:rPr>
            </a:br>
            <a:endParaRPr lang="zh-CN" altLang="en-US" dirty="0"/>
          </a:p>
        </p:txBody>
      </p:sp>
      <p:sp>
        <p:nvSpPr>
          <p:cNvPr id="3" name="副标题 2"/>
          <p:cNvSpPr>
            <a:spLocks noGrp="1"/>
          </p:cNvSpPr>
          <p:nvPr>
            <p:ph type="subTitle" idx="1"/>
          </p:nvPr>
        </p:nvSpPr>
        <p:spPr>
          <a:xfrm>
            <a:off x="2615548" y="4149080"/>
            <a:ext cx="6408712" cy="2091680"/>
          </a:xfrm>
        </p:spPr>
        <p:txBody>
          <a:bodyPr>
            <a:noAutofit/>
          </a:bodyPr>
          <a:lstStyle/>
          <a:p>
            <a:r>
              <a:rPr lang="en-US" altLang="zh-CN" sz="2400" i="1" dirty="0">
                <a:latin typeface="Times New Roman" panose="02020603050405020304" pitchFamily="18" charset="0"/>
                <a:cs typeface="Times New Roman" panose="02020603050405020304" pitchFamily="18" charset="0"/>
              </a:rPr>
              <a:t>HIF3A</a:t>
            </a:r>
            <a:r>
              <a:rPr lang="en-US" altLang="zh-CN" sz="2400" dirty="0">
                <a:latin typeface="Times New Roman" panose="02020603050405020304" pitchFamily="18" charset="0"/>
                <a:cs typeface="Times New Roman" panose="02020603050405020304" pitchFamily="18" charset="0"/>
              </a:rPr>
              <a:t> variant interacts with obesity on ALT mediated by DNA methylation</a:t>
            </a:r>
            <a:endParaRPr lang="en-US" altLang="zh-CN" sz="2400" dirty="0" smtClean="0">
              <a:latin typeface="Times New Roman" panose="02020603050405020304" pitchFamily="18" charset="0"/>
              <a:cs typeface="Times New Roman" panose="02020603050405020304" pitchFamily="18" charset="0"/>
            </a:endParaRPr>
          </a:p>
          <a:p>
            <a:r>
              <a:rPr lang="en-US" altLang="zh-CN" sz="1600" dirty="0" err="1" smtClean="0">
                <a:latin typeface="Times New Roman" panose="02020603050405020304" pitchFamily="18" charset="0"/>
                <a:cs typeface="Times New Roman" panose="02020603050405020304" pitchFamily="18" charset="0"/>
              </a:rPr>
              <a:t>Shuo</a:t>
            </a:r>
            <a:r>
              <a:rPr lang="en-US" altLang="zh-CN" sz="1600" dirty="0" smtClean="0">
                <a:latin typeface="Times New Roman" panose="02020603050405020304" pitchFamily="18" charset="0"/>
                <a:cs typeface="Times New Roman" panose="02020603050405020304" pitchFamily="18" charset="0"/>
              </a:rPr>
              <a:t> Wang</a:t>
            </a:r>
          </a:p>
          <a:p>
            <a:r>
              <a:rPr lang="en-US" altLang="zh-CN" sz="1600" dirty="0" smtClean="0">
                <a:latin typeface="Times New Roman" panose="02020603050405020304" pitchFamily="18" charset="0"/>
                <a:cs typeface="Times New Roman" panose="02020603050405020304" pitchFamily="18" charset="0"/>
              </a:rPr>
              <a:t>PhD student, Institute of Child and Adolescent Health  of Peking University, China</a:t>
            </a:r>
          </a:p>
          <a:p>
            <a:r>
              <a:rPr lang="en-US" altLang="zh-CN" sz="1600" dirty="0" smtClean="0">
                <a:latin typeface="Times New Roman" panose="02020603050405020304" pitchFamily="18" charset="0"/>
                <a:cs typeface="Times New Roman" panose="02020603050405020304" pitchFamily="18" charset="0"/>
              </a:rPr>
              <a:t>Advisor: Jun Ma, </a:t>
            </a:r>
            <a:r>
              <a:rPr lang="en-US" altLang="zh-CN" sz="1600" dirty="0" err="1" smtClean="0">
                <a:latin typeface="Times New Roman" panose="02020603050405020304" pitchFamily="18" charset="0"/>
                <a:cs typeface="Times New Roman" panose="02020603050405020304" pitchFamily="18" charset="0"/>
              </a:rPr>
              <a:t>Haijun</a:t>
            </a:r>
            <a:r>
              <a:rPr lang="en-US" altLang="zh-CN" sz="1600" dirty="0" smtClean="0">
                <a:latin typeface="Times New Roman" panose="02020603050405020304" pitchFamily="18" charset="0"/>
                <a:cs typeface="Times New Roman" panose="02020603050405020304" pitchFamily="18" charset="0"/>
              </a:rPr>
              <a:t> Wang</a:t>
            </a:r>
            <a:endParaRPr lang="zh-CN" altLang="en-US" sz="1600" dirty="0">
              <a:latin typeface="Times New Roman" panose="02020603050405020304" pitchFamily="18" charset="0"/>
              <a:cs typeface="Times New Roman" panose="02020603050405020304" pitchFamily="18" charset="0"/>
            </a:endParaRPr>
          </a:p>
        </p:txBody>
      </p:sp>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76056" y="88901"/>
            <a:ext cx="3948204" cy="665035"/>
          </a:xfrm>
          <a:prstGeom prst="rect">
            <a:avLst/>
          </a:prstGeom>
        </p:spPr>
      </p:pic>
      <p:sp>
        <p:nvSpPr>
          <p:cNvPr id="5" name="标题 1"/>
          <p:cNvSpPr txBox="1">
            <a:spLocks/>
          </p:cNvSpPr>
          <p:nvPr/>
        </p:nvSpPr>
        <p:spPr>
          <a:xfrm>
            <a:off x="2267744" y="1562649"/>
            <a:ext cx="6172200" cy="1894362"/>
          </a:xfrm>
          <a:prstGeom prst="rect">
            <a:avLst/>
          </a:prstGeom>
        </p:spPr>
        <p:txBody>
          <a:bodyPr vert="horz" anchor="b">
            <a:normAutofit fontScale="97500"/>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r>
              <a:rPr lang="en-US" altLang="zh-CN" sz="3200" i="1" dirty="0" smtClean="0">
                <a:latin typeface="Times New Roman" panose="02020603050405020304" pitchFamily="18" charset="0"/>
                <a:cs typeface="Times New Roman" panose="02020603050405020304" pitchFamily="18" charset="0"/>
              </a:rPr>
              <a:t>Thank you for </a:t>
            </a:r>
            <a:r>
              <a:rPr lang="en-US" altLang="zh-CN" sz="3200" i="1" smtClean="0">
                <a:latin typeface="Times New Roman" panose="02020603050405020304" pitchFamily="18" charset="0"/>
                <a:cs typeface="Times New Roman" panose="02020603050405020304" pitchFamily="18" charset="0"/>
              </a:rPr>
              <a:t>your </a:t>
            </a:r>
            <a:r>
              <a:rPr lang="en-US" altLang="zh-CN" sz="3200" i="1" smtClean="0">
                <a:latin typeface="Times New Roman" panose="02020603050405020304" pitchFamily="18" charset="0"/>
                <a:cs typeface="Times New Roman" panose="02020603050405020304" pitchFamily="18" charset="0"/>
              </a:rPr>
              <a:t>attention!</a:t>
            </a:r>
            <a:r>
              <a:rPr lang="en-US" altLang="zh-CN" sz="3200" dirty="0" smtClean="0">
                <a:latin typeface="Times New Roman" panose="02020603050405020304" pitchFamily="18" charset="0"/>
                <a:cs typeface="Times New Roman" panose="02020603050405020304" pitchFamily="18" charset="0"/>
              </a:rPr>
              <a:t/>
            </a:r>
            <a:br>
              <a:rPr lang="en-US" altLang="zh-CN" sz="3200" dirty="0" smtClean="0">
                <a:latin typeface="Times New Roman" panose="02020603050405020304" pitchFamily="18" charset="0"/>
                <a:cs typeface="Times New Roman" panose="02020603050405020304" pitchFamily="18" charset="0"/>
              </a:rPr>
            </a:br>
            <a:endParaRPr lang="zh-CN" altLang="en-US" dirty="0"/>
          </a:p>
        </p:txBody>
      </p:sp>
    </p:spTree>
    <p:extLst>
      <p:ext uri="{BB962C8B-B14F-4D97-AF65-F5344CB8AC3E}">
        <p14:creationId xmlns:p14="http://schemas.microsoft.com/office/powerpoint/2010/main" val="4130262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376" y="260648"/>
            <a:ext cx="7467600" cy="724942"/>
          </a:xfrm>
        </p:spPr>
        <p:txBody>
          <a:bodyPr/>
          <a:lstStyle/>
          <a:p>
            <a:r>
              <a:rPr lang="en-US" altLang="zh-CN" dirty="0"/>
              <a:t>I</a:t>
            </a:r>
            <a:r>
              <a:rPr lang="en-US" altLang="zh-CN" dirty="0" smtClean="0"/>
              <a:t>ntroduction</a:t>
            </a:r>
            <a:endParaRPr lang="zh-CN" altLang="en-US" dirty="0"/>
          </a:p>
        </p:txBody>
      </p:sp>
      <p:sp>
        <p:nvSpPr>
          <p:cNvPr id="3" name="内容占位符 2"/>
          <p:cNvSpPr>
            <a:spLocks noGrp="1"/>
          </p:cNvSpPr>
          <p:nvPr>
            <p:ph sz="quarter" idx="1"/>
          </p:nvPr>
        </p:nvSpPr>
        <p:spPr>
          <a:xfrm>
            <a:off x="341596" y="980728"/>
            <a:ext cx="8622892" cy="1008112"/>
          </a:xfrm>
        </p:spPr>
        <p:txBody>
          <a:bodyPr>
            <a:noAutofit/>
          </a:bodyPr>
          <a:lstStyle/>
          <a:p>
            <a:r>
              <a:rPr lang="en-US" altLang="zh-CN" dirty="0" smtClean="0"/>
              <a:t>Epigenetic</a:t>
            </a:r>
          </a:p>
          <a:p>
            <a:pPr marL="0" indent="0">
              <a:buNone/>
            </a:pPr>
            <a:r>
              <a:rPr lang="en-US" altLang="zh-CN" dirty="0"/>
              <a:t> </a:t>
            </a:r>
            <a:r>
              <a:rPr lang="en-US" altLang="zh-CN" dirty="0" smtClean="0"/>
              <a:t>  Heritable </a:t>
            </a:r>
            <a:r>
              <a:rPr lang="en-US" altLang="zh-CN" dirty="0"/>
              <a:t>events not caused by changes in DNA </a:t>
            </a:r>
            <a:r>
              <a:rPr lang="en-US" altLang="zh-CN" dirty="0" smtClean="0"/>
              <a:t>sequence, and can influence gene expression</a:t>
            </a:r>
          </a:p>
          <a:p>
            <a:endParaRPr lang="zh-CN" altLang="en-US"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t>2</a:t>
            </a:fld>
            <a:endParaRPr lang="zh-CN" altLang="en-US"/>
          </a:p>
        </p:txBody>
      </p:sp>
      <p:sp>
        <p:nvSpPr>
          <p:cNvPr id="6" name="内容占位符 2"/>
          <p:cNvSpPr txBox="1">
            <a:spLocks/>
          </p:cNvSpPr>
          <p:nvPr/>
        </p:nvSpPr>
        <p:spPr>
          <a:xfrm>
            <a:off x="323528" y="1484784"/>
            <a:ext cx="8478875" cy="1320902"/>
          </a:xfrm>
          <a:prstGeom prst="rect">
            <a:avLst/>
          </a:prstGeom>
          <a:solidFill>
            <a:schemeClr val="bg1"/>
          </a:solidFill>
        </p:spPr>
        <p:txBody>
          <a:bodyPr vert="horz">
            <a:normAutofit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altLang="zh-CN" dirty="0" smtClean="0"/>
              <a:t>Missing heritability</a:t>
            </a:r>
          </a:p>
          <a:p>
            <a:pPr marL="0" indent="0">
              <a:buNone/>
            </a:pPr>
            <a:r>
              <a:rPr lang="en-US" altLang="zh-CN" dirty="0"/>
              <a:t> </a:t>
            </a:r>
            <a:r>
              <a:rPr lang="en-US" altLang="zh-CN" dirty="0" smtClean="0"/>
              <a:t>   DNA methylation could contribute to the development </a:t>
            </a:r>
          </a:p>
          <a:p>
            <a:pPr marL="0" indent="0">
              <a:buNone/>
            </a:pPr>
            <a:r>
              <a:rPr lang="en-US" altLang="zh-CN" dirty="0"/>
              <a:t> </a:t>
            </a:r>
            <a:r>
              <a:rPr lang="en-US" altLang="zh-CN" dirty="0" smtClean="0"/>
              <a:t>   of obesity and other diseases like NAFLD</a:t>
            </a:r>
            <a:endParaRPr lang="zh-CN" altLang="en-US" dirty="0"/>
          </a:p>
        </p:txBody>
      </p:sp>
      <p:grpSp>
        <p:nvGrpSpPr>
          <p:cNvPr id="9" name="组合 8"/>
          <p:cNvGrpSpPr/>
          <p:nvPr/>
        </p:nvGrpSpPr>
        <p:grpSpPr>
          <a:xfrm>
            <a:off x="336526" y="1971322"/>
            <a:ext cx="8478875" cy="5175895"/>
            <a:chOff x="336526" y="1971322"/>
            <a:chExt cx="8478875" cy="5175895"/>
          </a:xfrm>
        </p:grpSpPr>
        <p:grpSp>
          <p:nvGrpSpPr>
            <p:cNvPr id="8" name="组合 7"/>
            <p:cNvGrpSpPr/>
            <p:nvPr/>
          </p:nvGrpSpPr>
          <p:grpSpPr>
            <a:xfrm>
              <a:off x="402206" y="3501008"/>
              <a:ext cx="7703258" cy="3646209"/>
              <a:chOff x="426614" y="4013290"/>
              <a:chExt cx="7703258" cy="3646209"/>
            </a:xfrm>
          </p:grpSpPr>
          <p:pic>
            <p:nvPicPr>
              <p:cNvPr id="1026" name="Picture 2" descr="“dna methylation 图片”的图片搜索结果"/>
              <p:cNvPicPr>
                <a:picLocks noChangeAspect="1" noChangeArrowheads="1"/>
              </p:cNvPicPr>
              <p:nvPr/>
            </p:nvPicPr>
            <p:blipFill rotWithShape="1">
              <a:blip r:embed="rId3">
                <a:extLst>
                  <a:ext uri="{28A0092B-C50C-407E-A947-70E740481C1C}">
                    <a14:useLocalDpi xmlns:a14="http://schemas.microsoft.com/office/drawing/2010/main" val="0"/>
                  </a:ext>
                </a:extLst>
              </a:blip>
              <a:srcRect l="-11131" t="11299" r="11131" b="-11299"/>
              <a:stretch/>
            </p:blipFill>
            <p:spPr bwMode="auto">
              <a:xfrm>
                <a:off x="426614" y="4013290"/>
                <a:ext cx="7703258" cy="364620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5" name="矩形 4"/>
              <p:cNvSpPr/>
              <p:nvPr/>
            </p:nvSpPr>
            <p:spPr>
              <a:xfrm>
                <a:off x="1956756" y="4313048"/>
                <a:ext cx="2999692"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err="1" smtClean="0">
                    <a:solidFill>
                      <a:schemeClr val="tx1"/>
                    </a:solidFill>
                  </a:rPr>
                  <a:t>CpG</a:t>
                </a:r>
                <a:r>
                  <a:rPr lang="en-US" altLang="zh-CN" b="1" dirty="0" smtClean="0">
                    <a:solidFill>
                      <a:schemeClr val="tx1"/>
                    </a:solidFill>
                  </a:rPr>
                  <a:t> sites</a:t>
                </a:r>
                <a:endParaRPr lang="zh-CN" altLang="en-US" b="1" dirty="0">
                  <a:solidFill>
                    <a:schemeClr val="tx1"/>
                  </a:solidFill>
                </a:endParaRPr>
              </a:p>
            </p:txBody>
          </p:sp>
        </p:grpSp>
        <p:sp>
          <p:nvSpPr>
            <p:cNvPr id="7" name="内容占位符 2"/>
            <p:cNvSpPr txBox="1">
              <a:spLocks/>
            </p:cNvSpPr>
            <p:nvPr/>
          </p:nvSpPr>
          <p:spPr>
            <a:xfrm>
              <a:off x="336526" y="1971322"/>
              <a:ext cx="8478875" cy="1896966"/>
            </a:xfrm>
            <a:prstGeom prst="rect">
              <a:avLst/>
            </a:prstGeom>
            <a:solidFill>
              <a:schemeClr val="bg1"/>
            </a:solidFill>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altLang="zh-CN" dirty="0" smtClean="0"/>
                <a:t>DNA methylation</a:t>
              </a:r>
            </a:p>
            <a:p>
              <a:pPr marL="0" indent="0">
                <a:buNone/>
              </a:pPr>
              <a:r>
                <a:rPr lang="en-US" altLang="zh-CN" dirty="0"/>
                <a:t> </a:t>
              </a:r>
              <a:r>
                <a:rPr lang="en-US" altLang="zh-CN" dirty="0" smtClean="0"/>
                <a:t>  A common epigenetic </a:t>
              </a:r>
              <a:r>
                <a:rPr lang="en-US" altLang="zh-CN" dirty="0"/>
                <a:t>mechanism that occurs by the addition of a methyl (CH</a:t>
              </a:r>
              <a:r>
                <a:rPr lang="en-US" altLang="zh-CN" baseline="-25000" dirty="0"/>
                <a:t>3</a:t>
              </a:r>
              <a:r>
                <a:rPr lang="en-US" altLang="zh-CN" dirty="0"/>
                <a:t>) group </a:t>
              </a:r>
              <a:r>
                <a:rPr lang="en-US" altLang="zh-CN" dirty="0" smtClean="0"/>
                <a:t>to </a:t>
              </a:r>
              <a:r>
                <a:rPr lang="en-US" altLang="zh-CN" b="1" dirty="0" smtClean="0"/>
                <a:t>DNA</a:t>
              </a:r>
              <a:r>
                <a:rPr lang="en-US" altLang="zh-CN" dirty="0"/>
                <a:t>, thereby often modifying the function of the genes</a:t>
              </a:r>
              <a:r>
                <a:rPr lang="en-US" altLang="zh-CN" dirty="0" smtClean="0"/>
                <a:t>.  </a:t>
              </a:r>
            </a:p>
            <a:p>
              <a:endParaRPr lang="zh-CN" altLang="en-US" dirty="0"/>
            </a:p>
          </p:txBody>
        </p:sp>
      </p:grpSp>
    </p:spTree>
    <p:extLst>
      <p:ext uri="{BB962C8B-B14F-4D97-AF65-F5344CB8AC3E}">
        <p14:creationId xmlns:p14="http://schemas.microsoft.com/office/powerpoint/2010/main" val="3420780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340717" y="736104"/>
            <a:ext cx="7467600" cy="964704"/>
          </a:xfrm>
        </p:spPr>
        <p:txBody>
          <a:bodyPr>
            <a:normAutofit/>
          </a:bodyPr>
          <a:lstStyle/>
          <a:p>
            <a:r>
              <a:rPr lang="en-US" altLang="zh-CN" dirty="0" smtClean="0"/>
              <a:t>EWAS</a:t>
            </a:r>
          </a:p>
          <a:p>
            <a:pPr marL="0" indent="0">
              <a:buNone/>
            </a:pPr>
            <a:r>
              <a:rPr lang="en-US" altLang="zh-CN" dirty="0"/>
              <a:t> </a:t>
            </a:r>
            <a:r>
              <a:rPr lang="en-US" altLang="zh-CN" dirty="0" smtClean="0"/>
              <a:t>    </a:t>
            </a:r>
            <a:r>
              <a:rPr lang="en-US" altLang="zh-CN" dirty="0" smtClean="0"/>
              <a:t>epigenetic genomic association study</a:t>
            </a:r>
          </a:p>
          <a:p>
            <a:endParaRPr lang="zh-CN" altLang="en-US"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t>3</a:t>
            </a:fld>
            <a:endParaRPr lang="zh-CN" altLang="en-US"/>
          </a:p>
        </p:txBody>
      </p:sp>
      <p:grpSp>
        <p:nvGrpSpPr>
          <p:cNvPr id="9" name="组合 8"/>
          <p:cNvGrpSpPr/>
          <p:nvPr/>
        </p:nvGrpSpPr>
        <p:grpSpPr>
          <a:xfrm>
            <a:off x="135942" y="1268760"/>
            <a:ext cx="8514878" cy="5077974"/>
            <a:chOff x="125176" y="1916832"/>
            <a:chExt cx="8514878" cy="5077974"/>
          </a:xfrm>
        </p:grpSpPr>
        <p:sp>
          <p:nvSpPr>
            <p:cNvPr id="5" name="内容占位符 2"/>
            <p:cNvSpPr txBox="1">
              <a:spLocks/>
            </p:cNvSpPr>
            <p:nvPr/>
          </p:nvSpPr>
          <p:spPr>
            <a:xfrm>
              <a:off x="323527" y="1916832"/>
              <a:ext cx="8208913" cy="792088"/>
            </a:xfrm>
            <a:prstGeom prst="rect">
              <a:avLst/>
            </a:prstGeom>
            <a:solidFill>
              <a:schemeClr val="bg1"/>
            </a:solidFill>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altLang="zh-CN" dirty="0" smtClean="0"/>
                <a:t>In 2014, Dick </a:t>
              </a:r>
              <a:r>
                <a:rPr lang="en-US" altLang="zh-CN" dirty="0"/>
                <a:t>et al</a:t>
              </a:r>
              <a:r>
                <a:rPr lang="en-US" altLang="zh-CN" dirty="0" smtClean="0"/>
                <a:t>. identified a </a:t>
              </a:r>
              <a:r>
                <a:rPr lang="en-US" altLang="zh-CN" dirty="0"/>
                <a:t>specific association between BMI and DNA </a:t>
              </a:r>
              <a:r>
                <a:rPr lang="en-US" altLang="zh-CN" dirty="0" smtClean="0"/>
                <a:t>methylation</a:t>
              </a:r>
            </a:p>
          </p:txBody>
        </p:sp>
        <p:sp>
          <p:nvSpPr>
            <p:cNvPr id="7" name="矩形 6"/>
            <p:cNvSpPr/>
            <p:nvPr/>
          </p:nvSpPr>
          <p:spPr>
            <a:xfrm>
              <a:off x="323527" y="6410031"/>
              <a:ext cx="7776053" cy="584775"/>
            </a:xfrm>
            <a:prstGeom prst="rect">
              <a:avLst/>
            </a:prstGeom>
          </p:spPr>
          <p:txBody>
            <a:bodyPr wrap="square">
              <a:spAutoFit/>
            </a:bodyPr>
            <a:lstStyle/>
            <a:p>
              <a:r>
                <a:rPr lang="en-US" altLang="zh-CN" sz="1600" dirty="0"/>
                <a:t>Dick KJ, Nelson CP, </a:t>
              </a:r>
              <a:r>
                <a:rPr lang="en-US" altLang="zh-CN" sz="1600" dirty="0" err="1"/>
                <a:t>Tsaprouni</a:t>
              </a:r>
              <a:r>
                <a:rPr lang="en-US" altLang="zh-CN" sz="1600" dirty="0"/>
                <a:t> L, </a:t>
              </a:r>
              <a:r>
                <a:rPr lang="en-US" altLang="zh-CN" sz="1600" dirty="0" smtClean="0"/>
                <a:t>et </a:t>
              </a:r>
              <a:r>
                <a:rPr lang="en-US" altLang="zh-CN" sz="1600" dirty="0"/>
                <a:t>al. DNA methylation and body-mass index: a genome-wide analysis. Lancet,2014, 383(9933): 1990–1998.</a:t>
              </a:r>
              <a:endParaRPr lang="zh-CN" altLang="en-US" sz="1600" dirty="0"/>
            </a:p>
          </p:txBody>
        </p:sp>
        <p:pic>
          <p:nvPicPr>
            <p:cNvPr id="2050" name="Picture 2" descr="D:\文档\儿少\实验室\甲基化数据\8-HIF3Asnp数据\亚特兰大会议\Lance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176" y="4293096"/>
              <a:ext cx="8514878" cy="2065740"/>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内容占位符 2"/>
          <p:cNvSpPr txBox="1">
            <a:spLocks/>
          </p:cNvSpPr>
          <p:nvPr/>
        </p:nvSpPr>
        <p:spPr>
          <a:xfrm>
            <a:off x="323528" y="2060848"/>
            <a:ext cx="8219678" cy="1512168"/>
          </a:xfrm>
          <a:prstGeom prst="rect">
            <a:avLst/>
          </a:prstGeom>
          <a:solidFill>
            <a:schemeClr val="bg1"/>
          </a:solidFill>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altLang="zh-CN" i="1" dirty="0" smtClean="0"/>
              <a:t>HIF3A</a:t>
            </a:r>
            <a:r>
              <a:rPr lang="en-US" altLang="zh-CN" dirty="0" smtClean="0"/>
              <a:t>: </a:t>
            </a:r>
            <a:r>
              <a:rPr lang="en-US" altLang="zh-CN" i="1" dirty="0"/>
              <a:t>Hypoxia Inducible Factor 3 Alpha </a:t>
            </a:r>
            <a:r>
              <a:rPr lang="en-US" altLang="zh-CN" i="1" dirty="0" smtClean="0"/>
              <a:t>Subunit, e</a:t>
            </a:r>
            <a:r>
              <a:rPr lang="en-US" altLang="zh-CN" dirty="0" smtClean="0"/>
              <a:t>ncoding the α-3 </a:t>
            </a:r>
            <a:r>
              <a:rPr lang="en-US" altLang="zh-CN" dirty="0"/>
              <a:t>subunit of the hypoxia inducible transcription factors (HIFs</a:t>
            </a:r>
            <a:r>
              <a:rPr lang="en-US" altLang="zh-CN" dirty="0" smtClean="0"/>
              <a:t>), which regulate </a:t>
            </a:r>
            <a:r>
              <a:rPr lang="en-US" altLang="zh-CN" dirty="0"/>
              <a:t>adaptive responses to low oxygen tension (hypoxia</a:t>
            </a:r>
            <a:r>
              <a:rPr lang="en-US" altLang="zh-CN" dirty="0" smtClean="0"/>
              <a:t>)</a:t>
            </a:r>
            <a:endParaRPr lang="en-US" altLang="zh-CN" sz="2000" dirty="0" smtClean="0"/>
          </a:p>
        </p:txBody>
      </p:sp>
    </p:spTree>
    <p:extLst>
      <p:ext uri="{BB962C8B-B14F-4D97-AF65-F5344CB8AC3E}">
        <p14:creationId xmlns:p14="http://schemas.microsoft.com/office/powerpoint/2010/main" val="245323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340717" y="736104"/>
            <a:ext cx="7467600" cy="964704"/>
          </a:xfrm>
        </p:spPr>
        <p:txBody>
          <a:bodyPr>
            <a:normAutofit/>
          </a:bodyPr>
          <a:lstStyle/>
          <a:p>
            <a:r>
              <a:rPr lang="en-US" altLang="zh-CN" dirty="0" smtClean="0"/>
              <a:t>EWAS</a:t>
            </a:r>
          </a:p>
          <a:p>
            <a:pPr marL="0" indent="0">
              <a:buNone/>
            </a:pPr>
            <a:r>
              <a:rPr lang="en-US" altLang="zh-CN" dirty="0"/>
              <a:t> </a:t>
            </a:r>
            <a:r>
              <a:rPr lang="en-US" altLang="zh-CN" dirty="0" smtClean="0"/>
              <a:t>    </a:t>
            </a:r>
            <a:r>
              <a:rPr lang="en-US" altLang="zh-CN" dirty="0" smtClean="0"/>
              <a:t>epigenetic genomic association study</a:t>
            </a:r>
          </a:p>
          <a:p>
            <a:endParaRPr lang="zh-CN" altLang="en-US"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t>4</a:t>
            </a:fld>
            <a:endParaRPr lang="zh-CN" altLang="en-US"/>
          </a:p>
        </p:txBody>
      </p:sp>
      <p:sp>
        <p:nvSpPr>
          <p:cNvPr id="5" name="内容占位符 2"/>
          <p:cNvSpPr txBox="1">
            <a:spLocks/>
          </p:cNvSpPr>
          <p:nvPr/>
        </p:nvSpPr>
        <p:spPr>
          <a:xfrm>
            <a:off x="334293" y="1268760"/>
            <a:ext cx="8208913" cy="792088"/>
          </a:xfrm>
          <a:prstGeom prst="rect">
            <a:avLst/>
          </a:prstGeom>
          <a:solidFill>
            <a:schemeClr val="bg1"/>
          </a:solidFill>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altLang="zh-CN" dirty="0" smtClean="0"/>
              <a:t>In 2014, Dick </a:t>
            </a:r>
            <a:r>
              <a:rPr lang="en-US" altLang="zh-CN" dirty="0"/>
              <a:t>et al</a:t>
            </a:r>
            <a:r>
              <a:rPr lang="en-US" altLang="zh-CN" dirty="0" smtClean="0"/>
              <a:t>. identified a </a:t>
            </a:r>
            <a:r>
              <a:rPr lang="en-US" altLang="zh-CN" dirty="0"/>
              <a:t>specific association between BMI and DNA </a:t>
            </a:r>
            <a:r>
              <a:rPr lang="en-US" altLang="zh-CN" dirty="0" smtClean="0"/>
              <a:t>methylation</a:t>
            </a:r>
          </a:p>
        </p:txBody>
      </p:sp>
      <p:sp>
        <p:nvSpPr>
          <p:cNvPr id="11" name="内容占位符 2"/>
          <p:cNvSpPr txBox="1">
            <a:spLocks/>
          </p:cNvSpPr>
          <p:nvPr/>
        </p:nvSpPr>
        <p:spPr>
          <a:xfrm>
            <a:off x="323527" y="2188040"/>
            <a:ext cx="8208913" cy="1673008"/>
          </a:xfrm>
          <a:prstGeom prst="rect">
            <a:avLst/>
          </a:prstGeom>
          <a:solidFill>
            <a:schemeClr val="bg1"/>
          </a:solidFill>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altLang="zh-CN" dirty="0" smtClean="0"/>
              <a:t>In 2015, </a:t>
            </a:r>
            <a:r>
              <a:rPr lang="en-US" altLang="zh-CN" dirty="0" err="1" smtClean="0"/>
              <a:t>Demerath</a:t>
            </a:r>
            <a:r>
              <a:rPr lang="en-US" altLang="zh-CN" dirty="0" smtClean="0"/>
              <a:t> </a:t>
            </a:r>
            <a:r>
              <a:rPr lang="en-US" altLang="zh-CN" dirty="0"/>
              <a:t>et al. </a:t>
            </a:r>
            <a:r>
              <a:rPr lang="en-US" altLang="zh-CN" dirty="0" smtClean="0"/>
              <a:t>validated </a:t>
            </a:r>
            <a:r>
              <a:rPr lang="en-US" altLang="zh-CN" dirty="0"/>
              <a:t>the results through another EWAS study and found that </a:t>
            </a:r>
            <a:r>
              <a:rPr lang="en-US" altLang="zh-CN" i="1" dirty="0"/>
              <a:t>HIF3A</a:t>
            </a:r>
            <a:r>
              <a:rPr lang="en-US" altLang="zh-CN" dirty="0"/>
              <a:t> methylation was associated with </a:t>
            </a:r>
            <a:r>
              <a:rPr lang="en-US" altLang="zh-CN" dirty="0" smtClean="0"/>
              <a:t>long term BMI </a:t>
            </a:r>
            <a:r>
              <a:rPr lang="en-US" altLang="zh-CN" dirty="0"/>
              <a:t>change</a:t>
            </a:r>
            <a:endParaRPr lang="zh-CN" altLang="zh-CN" dirty="0"/>
          </a:p>
        </p:txBody>
      </p:sp>
      <p:sp>
        <p:nvSpPr>
          <p:cNvPr id="12" name="矩形 11"/>
          <p:cNvSpPr/>
          <p:nvPr/>
        </p:nvSpPr>
        <p:spPr>
          <a:xfrm>
            <a:off x="221600" y="5445224"/>
            <a:ext cx="7878791" cy="1077218"/>
          </a:xfrm>
          <a:prstGeom prst="rect">
            <a:avLst/>
          </a:prstGeom>
        </p:spPr>
        <p:txBody>
          <a:bodyPr wrap="square">
            <a:spAutoFit/>
          </a:bodyPr>
          <a:lstStyle/>
          <a:p>
            <a:r>
              <a:rPr lang="en-US" altLang="zh-CN" sz="1600" dirty="0" err="1"/>
              <a:t>Demerath</a:t>
            </a:r>
            <a:r>
              <a:rPr lang="en-US" altLang="zh-CN" sz="1600" dirty="0"/>
              <a:t> EW, Guan W, Grove ML</a:t>
            </a:r>
            <a:r>
              <a:rPr lang="en-US" altLang="zh-CN" sz="1600" dirty="0" smtClean="0"/>
              <a:t>, </a:t>
            </a:r>
            <a:r>
              <a:rPr lang="en-US" altLang="zh-CN" sz="1600" dirty="0"/>
              <a:t>et al. Epigenome-wide Association Study (EWAS) of BMI, BMI Change, and Waist Circumference in African American Adults Identifies Multiple Replicated Loci. Hum </a:t>
            </a:r>
            <a:r>
              <a:rPr lang="en-US" altLang="zh-CN" sz="1600" dirty="0" err="1"/>
              <a:t>Mol</a:t>
            </a:r>
            <a:r>
              <a:rPr lang="en-US" altLang="zh-CN" sz="1600" dirty="0"/>
              <a:t> Genet, 2015,24(15):4464-4479.</a:t>
            </a:r>
            <a:endParaRPr lang="zh-CN" altLang="en-US" sz="1600" dirty="0"/>
          </a:p>
        </p:txBody>
      </p:sp>
      <p:sp>
        <p:nvSpPr>
          <p:cNvPr id="2" name="TextBox 1"/>
          <p:cNvSpPr txBox="1"/>
          <p:nvPr/>
        </p:nvSpPr>
        <p:spPr>
          <a:xfrm>
            <a:off x="3080875" y="4077072"/>
            <a:ext cx="2160240" cy="707886"/>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altLang="zh-CN" sz="4000" b="1" i="1" dirty="0" smtClean="0"/>
              <a:t>HIF3A</a:t>
            </a:r>
            <a:endParaRPr lang="zh-CN" altLang="en-US" sz="4000" b="1" i="1" dirty="0"/>
          </a:p>
        </p:txBody>
      </p:sp>
    </p:spTree>
    <p:extLst>
      <p:ext uri="{BB962C8B-B14F-4D97-AF65-F5344CB8AC3E}">
        <p14:creationId xmlns:p14="http://schemas.microsoft.com/office/powerpoint/2010/main" val="127216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Aim</a:t>
            </a:r>
            <a:br>
              <a:rPr lang="en-US" altLang="zh-CN" dirty="0"/>
            </a:br>
            <a:endParaRPr lang="zh-CN" altLang="en-US" dirty="0"/>
          </a:p>
        </p:txBody>
      </p:sp>
      <p:sp>
        <p:nvSpPr>
          <p:cNvPr id="3" name="内容占位符 2"/>
          <p:cNvSpPr>
            <a:spLocks noGrp="1"/>
          </p:cNvSpPr>
          <p:nvPr>
            <p:ph sz="quarter" idx="1"/>
          </p:nvPr>
        </p:nvSpPr>
        <p:spPr>
          <a:xfrm>
            <a:off x="251520" y="1600200"/>
            <a:ext cx="8712968" cy="4873752"/>
          </a:xfrm>
        </p:spPr>
        <p:txBody>
          <a:bodyPr/>
          <a:lstStyle/>
          <a:p>
            <a:pPr marL="0" indent="0">
              <a:buNone/>
            </a:pPr>
            <a:r>
              <a:rPr lang="en-US" altLang="zh-CN" dirty="0" smtClean="0"/>
              <a:t>Focus: HIF3A gene, SNP + methylation</a:t>
            </a:r>
          </a:p>
          <a:p>
            <a:pPr marL="0" indent="0">
              <a:buNone/>
            </a:pPr>
            <a:r>
              <a:rPr lang="en-US" altLang="zh-CN" dirty="0" smtClean="0"/>
              <a:t> </a:t>
            </a:r>
            <a:endParaRPr lang="en-US" altLang="zh-CN" dirty="0" smtClean="0"/>
          </a:p>
          <a:p>
            <a:pPr marL="0" indent="0">
              <a:buNone/>
            </a:pPr>
            <a:r>
              <a:rPr lang="en-US" altLang="zh-CN" dirty="0" smtClean="0"/>
              <a:t>1) To </a:t>
            </a:r>
            <a:r>
              <a:rPr lang="en-US" altLang="zh-CN" b="1" dirty="0" smtClean="0"/>
              <a:t>validate</a:t>
            </a:r>
            <a:r>
              <a:rPr lang="en-US" altLang="zh-CN" dirty="0" smtClean="0"/>
              <a:t> the association between </a:t>
            </a:r>
            <a:r>
              <a:rPr lang="en-US" altLang="zh-CN" i="1" dirty="0" smtClean="0"/>
              <a:t>HIF3A</a:t>
            </a:r>
            <a:r>
              <a:rPr lang="en-US" altLang="zh-CN" dirty="0" smtClean="0"/>
              <a:t> methylation </a:t>
            </a:r>
            <a:r>
              <a:rPr lang="en-US" altLang="zh-CN" b="1" dirty="0" smtClean="0"/>
              <a:t>among Chinese children</a:t>
            </a:r>
            <a:r>
              <a:rPr lang="en-US" altLang="zh-CN" dirty="0" smtClean="0"/>
              <a:t>;</a:t>
            </a:r>
            <a:endParaRPr lang="en-US" altLang="zh-CN" dirty="0" smtClean="0"/>
          </a:p>
          <a:p>
            <a:pPr marL="0" indent="0">
              <a:buNone/>
            </a:pPr>
            <a:r>
              <a:rPr lang="en-US" altLang="zh-CN" dirty="0" smtClean="0"/>
              <a:t>2) To </a:t>
            </a:r>
            <a:r>
              <a:rPr lang="en-US" altLang="zh-CN" dirty="0" smtClean="0"/>
              <a:t>find </a:t>
            </a:r>
            <a:r>
              <a:rPr lang="en-US" altLang="zh-CN" b="1" dirty="0" smtClean="0"/>
              <a:t>other obesity-related </a:t>
            </a:r>
            <a:r>
              <a:rPr lang="en-US" altLang="zh-CN" b="1" dirty="0" smtClean="0"/>
              <a:t>phenotypes</a:t>
            </a:r>
            <a:r>
              <a:rPr lang="en-US" altLang="zh-CN" dirty="0" smtClean="0"/>
              <a:t> related to </a:t>
            </a:r>
            <a:r>
              <a:rPr lang="en-US" altLang="zh-CN" i="1" dirty="0" smtClean="0"/>
              <a:t>HIF3A</a:t>
            </a:r>
            <a:r>
              <a:rPr lang="en-US" altLang="zh-CN" dirty="0" smtClean="0"/>
              <a:t> methylation;</a:t>
            </a:r>
            <a:endParaRPr lang="en-US" altLang="zh-CN" dirty="0" smtClean="0"/>
          </a:p>
          <a:p>
            <a:pPr marL="0" indent="0">
              <a:buNone/>
            </a:pPr>
            <a:r>
              <a:rPr lang="en-US" altLang="zh-CN" dirty="0" smtClean="0"/>
              <a:t>3) To </a:t>
            </a:r>
            <a:r>
              <a:rPr lang="en-US" altLang="zh-CN" dirty="0" smtClean="0"/>
              <a:t>explore the </a:t>
            </a:r>
            <a:r>
              <a:rPr lang="en-US" altLang="zh-CN" b="1" dirty="0" smtClean="0"/>
              <a:t>relation among obesity, HIF3A variant, methylation and </a:t>
            </a:r>
            <a:r>
              <a:rPr lang="en-US" altLang="zh-CN" dirty="0" smtClean="0"/>
              <a:t>other obesity-related phenotypes</a:t>
            </a:r>
          </a:p>
          <a:p>
            <a:pPr marL="0" indent="0">
              <a:buNone/>
            </a:pPr>
            <a:endParaRPr lang="en-US" altLang="zh-CN" dirty="0" smtClean="0"/>
          </a:p>
          <a:p>
            <a:pPr marL="0" indent="0">
              <a:buNone/>
            </a:pPr>
            <a:r>
              <a:rPr lang="en-US" altLang="zh-CN" b="1" dirty="0" smtClean="0"/>
              <a:t>ALT</a:t>
            </a:r>
            <a:r>
              <a:rPr lang="en-US" altLang="zh-CN" dirty="0" smtClean="0"/>
              <a:t>(</a:t>
            </a:r>
            <a:r>
              <a:rPr lang="en-US" altLang="zh-CN" dirty="0"/>
              <a:t>alanine aminotransferase</a:t>
            </a:r>
            <a:r>
              <a:rPr lang="en-US" altLang="zh-CN" dirty="0" smtClean="0"/>
              <a:t>)</a:t>
            </a:r>
            <a:endParaRPr lang="en-US" altLang="zh-CN" dirty="0" smtClean="0"/>
          </a:p>
        </p:txBody>
      </p:sp>
      <p:sp>
        <p:nvSpPr>
          <p:cNvPr id="4" name="灯片编号占位符 3"/>
          <p:cNvSpPr>
            <a:spLocks noGrp="1"/>
          </p:cNvSpPr>
          <p:nvPr>
            <p:ph type="sldNum" sz="quarter" idx="15"/>
          </p:nvPr>
        </p:nvSpPr>
        <p:spPr/>
        <p:txBody>
          <a:bodyPr/>
          <a:lstStyle/>
          <a:p>
            <a:fld id="{0C913308-F349-4B6D-A68A-DD1791B4A57B}" type="slidenum">
              <a:rPr lang="zh-CN" altLang="en-US" smtClean="0"/>
              <a:t>5</a:t>
            </a:fld>
            <a:endParaRPr lang="zh-CN" altLang="en-US"/>
          </a:p>
        </p:txBody>
      </p:sp>
    </p:spTree>
    <p:extLst>
      <p:ext uri="{BB962C8B-B14F-4D97-AF65-F5344CB8AC3E}">
        <p14:creationId xmlns:p14="http://schemas.microsoft.com/office/powerpoint/2010/main" val="38921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88640"/>
            <a:ext cx="7467600" cy="692696"/>
          </a:xfrm>
        </p:spPr>
        <p:txBody>
          <a:bodyPr/>
          <a:lstStyle/>
          <a:p>
            <a:r>
              <a:rPr lang="en-US" altLang="zh-CN" dirty="0" smtClean="0"/>
              <a:t>Methods</a:t>
            </a:r>
            <a:endParaRPr lang="zh-CN" altLang="en-US" dirty="0"/>
          </a:p>
        </p:txBody>
      </p:sp>
      <p:sp>
        <p:nvSpPr>
          <p:cNvPr id="3" name="内容占位符 2"/>
          <p:cNvSpPr>
            <a:spLocks noGrp="1"/>
          </p:cNvSpPr>
          <p:nvPr>
            <p:ph sz="quarter" idx="1"/>
          </p:nvPr>
        </p:nvSpPr>
        <p:spPr>
          <a:xfrm>
            <a:off x="323528" y="1052736"/>
            <a:ext cx="7467600" cy="1152128"/>
          </a:xfrm>
        </p:spPr>
        <p:txBody>
          <a:bodyPr>
            <a:normAutofit fontScale="92500" lnSpcReduction="10000"/>
          </a:bodyPr>
          <a:lstStyle/>
          <a:p>
            <a:r>
              <a:rPr lang="en-US" altLang="zh-CN" sz="2200" b="1" i="1" dirty="0"/>
              <a:t>Study design</a:t>
            </a:r>
          </a:p>
          <a:p>
            <a:pPr marL="0" indent="0">
              <a:buNone/>
            </a:pPr>
            <a:r>
              <a:rPr lang="en-US" altLang="zh-CN" dirty="0" smtClean="0"/>
              <a:t> A </a:t>
            </a:r>
            <a:r>
              <a:rPr lang="en-US" altLang="zh-CN" dirty="0"/>
              <a:t>case-control study</a:t>
            </a:r>
            <a:r>
              <a:rPr lang="en-US" altLang="zh-CN" dirty="0" smtClean="0"/>
              <a:t>.</a:t>
            </a:r>
          </a:p>
          <a:p>
            <a:r>
              <a:rPr lang="en-US" altLang="zh-CN" sz="2200" b="1" i="1" dirty="0"/>
              <a:t>Subjects and indicators</a:t>
            </a:r>
          </a:p>
          <a:p>
            <a:pPr marL="0" indent="0">
              <a:buNone/>
            </a:pPr>
            <a:endParaRPr lang="en-US" altLang="zh-CN" dirty="0"/>
          </a:p>
          <a:p>
            <a:endParaRPr lang="zh-CN" altLang="en-US"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t>6</a:t>
            </a:fld>
            <a:endParaRPr lang="zh-CN" altLang="en-US"/>
          </a:p>
        </p:txBody>
      </p:sp>
      <p:sp>
        <p:nvSpPr>
          <p:cNvPr id="5" name="TextBox 4"/>
          <p:cNvSpPr txBox="1"/>
          <p:nvPr/>
        </p:nvSpPr>
        <p:spPr>
          <a:xfrm>
            <a:off x="467544" y="2276872"/>
            <a:ext cx="2232248" cy="707886"/>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US" altLang="zh-CN" sz="2000" dirty="0" smtClean="0"/>
              <a:t>Anthropometric </a:t>
            </a:r>
            <a:r>
              <a:rPr lang="en-US" altLang="zh-CN" sz="2000" dirty="0"/>
              <a:t>M</a:t>
            </a:r>
            <a:r>
              <a:rPr lang="en-US" altLang="zh-CN" sz="2000" dirty="0" smtClean="0"/>
              <a:t>easurement</a:t>
            </a:r>
            <a:endParaRPr lang="zh-CN" altLang="en-US" sz="2000" b="1" dirty="0"/>
          </a:p>
        </p:txBody>
      </p:sp>
      <p:sp>
        <p:nvSpPr>
          <p:cNvPr id="6" name="TextBox 5"/>
          <p:cNvSpPr txBox="1"/>
          <p:nvPr/>
        </p:nvSpPr>
        <p:spPr>
          <a:xfrm>
            <a:off x="467544" y="3153162"/>
            <a:ext cx="2232248" cy="707886"/>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US" altLang="zh-CN" sz="2000" dirty="0" smtClean="0"/>
              <a:t>Serological Markers</a:t>
            </a:r>
            <a:endParaRPr lang="zh-CN" altLang="en-US" sz="2000" b="1" dirty="0"/>
          </a:p>
        </p:txBody>
      </p:sp>
      <p:sp>
        <p:nvSpPr>
          <p:cNvPr id="7" name="TextBox 6"/>
          <p:cNvSpPr txBox="1"/>
          <p:nvPr/>
        </p:nvSpPr>
        <p:spPr>
          <a:xfrm>
            <a:off x="467544" y="4078813"/>
            <a:ext cx="2232248" cy="646331"/>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US" altLang="zh-CN" dirty="0" smtClean="0"/>
              <a:t>SNP</a:t>
            </a:r>
          </a:p>
          <a:p>
            <a:pPr algn="ctr"/>
            <a:r>
              <a:rPr lang="en-US" altLang="zh-CN" dirty="0" smtClean="0"/>
              <a:t> </a:t>
            </a:r>
            <a:r>
              <a:rPr lang="en-US" altLang="zh-CN" dirty="0"/>
              <a:t>(</a:t>
            </a:r>
            <a:r>
              <a:rPr lang="en-US" altLang="zh-CN" dirty="0" smtClean="0"/>
              <a:t>rs3826795)</a:t>
            </a:r>
            <a:endParaRPr lang="zh-CN" altLang="en-US" dirty="0"/>
          </a:p>
        </p:txBody>
      </p:sp>
      <p:sp>
        <p:nvSpPr>
          <p:cNvPr id="8" name="TextBox 7"/>
          <p:cNvSpPr txBox="1"/>
          <p:nvPr/>
        </p:nvSpPr>
        <p:spPr>
          <a:xfrm>
            <a:off x="467544" y="5662989"/>
            <a:ext cx="2232248" cy="646331"/>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US" altLang="zh-CN" dirty="0" smtClean="0"/>
              <a:t>DNA Methylation</a:t>
            </a:r>
          </a:p>
          <a:p>
            <a:pPr algn="ctr"/>
            <a:r>
              <a:rPr lang="en-US" altLang="zh-CN" dirty="0" smtClean="0"/>
              <a:t>(</a:t>
            </a:r>
            <a:r>
              <a:rPr lang="en-US" altLang="zh-CN" i="1" dirty="0" smtClean="0"/>
              <a:t>HIF3A</a:t>
            </a:r>
            <a:r>
              <a:rPr lang="en-US" altLang="zh-CN" dirty="0" smtClean="0"/>
              <a:t>)</a:t>
            </a:r>
            <a:endParaRPr lang="zh-CN" altLang="en-US" dirty="0"/>
          </a:p>
        </p:txBody>
      </p:sp>
      <p:sp>
        <p:nvSpPr>
          <p:cNvPr id="9" name="右大括号 8"/>
          <p:cNvSpPr/>
          <p:nvPr/>
        </p:nvSpPr>
        <p:spPr>
          <a:xfrm>
            <a:off x="2843808" y="2801505"/>
            <a:ext cx="576064" cy="1807429"/>
          </a:xfrm>
          <a:prstGeom prst="rightBrace">
            <a:avLst>
              <a:gd name="adj1" fmla="val 8333"/>
              <a:gd name="adj2" fmla="val 8483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 name="TextBox 11"/>
          <p:cNvSpPr txBox="1"/>
          <p:nvPr/>
        </p:nvSpPr>
        <p:spPr>
          <a:xfrm>
            <a:off x="3635896" y="3932880"/>
            <a:ext cx="4657160" cy="707886"/>
          </a:xfrm>
          <a:prstGeom prst="rect">
            <a:avLst/>
          </a:prstGeom>
          <a:noFill/>
        </p:spPr>
        <p:txBody>
          <a:bodyPr wrap="square" rtlCol="0">
            <a:spAutoFit/>
          </a:bodyPr>
          <a:lstStyle/>
          <a:p>
            <a:r>
              <a:rPr lang="en-US" altLang="zh-CN" sz="2000" dirty="0" smtClean="0"/>
              <a:t>2030 Chinese 7-18y children </a:t>
            </a:r>
          </a:p>
          <a:p>
            <a:r>
              <a:rPr lang="en-US" altLang="zh-CN" sz="2000" dirty="0" smtClean="0"/>
              <a:t>(705 obese;1325 non-obese controls)</a:t>
            </a:r>
            <a:endParaRPr lang="zh-CN" altLang="en-US" sz="2000" dirty="0"/>
          </a:p>
        </p:txBody>
      </p:sp>
      <p:grpSp>
        <p:nvGrpSpPr>
          <p:cNvPr id="16" name="组合 15"/>
          <p:cNvGrpSpPr/>
          <p:nvPr/>
        </p:nvGrpSpPr>
        <p:grpSpPr>
          <a:xfrm>
            <a:off x="2915816" y="5517232"/>
            <a:ext cx="4824536" cy="1015663"/>
            <a:chOff x="2915816" y="5517232"/>
            <a:chExt cx="4824536" cy="1015663"/>
          </a:xfrm>
        </p:grpSpPr>
        <p:cxnSp>
          <p:nvCxnSpPr>
            <p:cNvPr id="11" name="直接连接符 10"/>
            <p:cNvCxnSpPr/>
            <p:nvPr/>
          </p:nvCxnSpPr>
          <p:spPr>
            <a:xfrm>
              <a:off x="2915816" y="5986154"/>
              <a:ext cx="43204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635896" y="5517232"/>
              <a:ext cx="4104456" cy="1015663"/>
            </a:xfrm>
            <a:prstGeom prst="rect">
              <a:avLst/>
            </a:prstGeom>
            <a:noFill/>
          </p:spPr>
          <p:txBody>
            <a:bodyPr wrap="square" rtlCol="0">
              <a:spAutoFit/>
            </a:bodyPr>
            <a:lstStyle/>
            <a:p>
              <a:r>
                <a:rPr lang="en-US" altLang="zh-CN" sz="2000" dirty="0"/>
                <a:t>110 severely obese children and </a:t>
              </a:r>
              <a:endParaRPr lang="en-US" altLang="zh-CN" sz="2000" dirty="0" smtClean="0"/>
            </a:p>
            <a:p>
              <a:r>
                <a:rPr lang="en-US" altLang="zh-CN" sz="2000" dirty="0" smtClean="0"/>
                <a:t>110 </a:t>
              </a:r>
              <a:r>
                <a:rPr lang="en-US" altLang="zh-CN" sz="2000" dirty="0"/>
                <a:t>age- and gender- matched normal-weight controls</a:t>
              </a:r>
              <a:endParaRPr lang="zh-CN" altLang="en-US" sz="2000" dirty="0"/>
            </a:p>
          </p:txBody>
        </p:sp>
      </p:grpSp>
      <p:sp>
        <p:nvSpPr>
          <p:cNvPr id="14" name="TextBox 13"/>
          <p:cNvSpPr txBox="1"/>
          <p:nvPr/>
        </p:nvSpPr>
        <p:spPr>
          <a:xfrm>
            <a:off x="3419872" y="2302906"/>
            <a:ext cx="5377240" cy="40011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zh-CN" sz="2000" dirty="0" smtClean="0"/>
              <a:t>Height, weight, waist circumstance</a:t>
            </a:r>
            <a:endParaRPr lang="zh-CN" altLang="en-US" sz="2000" dirty="0"/>
          </a:p>
        </p:txBody>
      </p:sp>
      <p:sp>
        <p:nvSpPr>
          <p:cNvPr id="17" name="TextBox 16"/>
          <p:cNvSpPr txBox="1"/>
          <p:nvPr/>
        </p:nvSpPr>
        <p:spPr>
          <a:xfrm>
            <a:off x="3419872" y="3193070"/>
            <a:ext cx="5377240" cy="40011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zh-CN" sz="2000" dirty="0"/>
              <a:t>TC, TG, HDL-C, LDL-C, GLU, insulin, ALT</a:t>
            </a:r>
            <a:endParaRPr lang="zh-CN" altLang="en-US" sz="2000" dirty="0"/>
          </a:p>
        </p:txBody>
      </p:sp>
    </p:spTree>
    <p:extLst>
      <p:ext uri="{BB962C8B-B14F-4D97-AF65-F5344CB8AC3E}">
        <p14:creationId xmlns:p14="http://schemas.microsoft.com/office/powerpoint/2010/main" val="2739294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sz="quarter" idx="1"/>
          </p:nvPr>
        </p:nvSpPr>
        <p:spPr>
          <a:xfrm>
            <a:off x="457200" y="1600200"/>
            <a:ext cx="8003232" cy="4873752"/>
          </a:xfrm>
        </p:spPr>
        <p:txBody>
          <a:bodyPr>
            <a:normAutofit/>
          </a:bodyPr>
          <a:lstStyle/>
          <a:p>
            <a:r>
              <a:rPr lang="en-US" altLang="zh-CN" sz="2000" b="1" i="1" dirty="0" smtClean="0"/>
              <a:t>SNP genotyping (rs3826795)</a:t>
            </a:r>
            <a:endParaRPr lang="en-US" altLang="zh-CN" sz="2000" dirty="0"/>
          </a:p>
          <a:p>
            <a:pPr marL="0" indent="0">
              <a:buNone/>
            </a:pPr>
            <a:r>
              <a:rPr lang="en-US" altLang="zh-CN" sz="2000" dirty="0" smtClean="0"/>
              <a:t>   Genotyping </a:t>
            </a:r>
            <a:r>
              <a:rPr lang="en-US" altLang="zh-CN" sz="2000" dirty="0"/>
              <a:t>system: </a:t>
            </a:r>
            <a:r>
              <a:rPr lang="en-US" altLang="zh-CN" sz="2000" dirty="0" err="1"/>
              <a:t>Sequenom’s</a:t>
            </a:r>
            <a:r>
              <a:rPr lang="en-US" altLang="zh-CN" sz="2000" dirty="0"/>
              <a:t> </a:t>
            </a:r>
            <a:r>
              <a:rPr lang="en-US" altLang="zh-CN" sz="2000" dirty="0" err="1"/>
              <a:t>MassARRAY</a:t>
            </a:r>
            <a:r>
              <a:rPr lang="en-US" altLang="zh-CN" sz="2000" dirty="0"/>
              <a:t> system.</a:t>
            </a:r>
          </a:p>
          <a:p>
            <a:pPr marL="0" indent="0">
              <a:buNone/>
            </a:pPr>
            <a:r>
              <a:rPr lang="en-US" altLang="zh-CN" sz="2000" dirty="0" smtClean="0"/>
              <a:t>   The </a:t>
            </a:r>
            <a:r>
              <a:rPr lang="en-US" altLang="zh-CN" sz="2000" dirty="0"/>
              <a:t>genotyping call rate: 97.9%.</a:t>
            </a:r>
          </a:p>
          <a:p>
            <a:r>
              <a:rPr lang="en-US" altLang="zh-CN" sz="2000" b="1" i="1" dirty="0"/>
              <a:t>DNA methylation </a:t>
            </a:r>
            <a:r>
              <a:rPr lang="en-US" altLang="zh-CN" sz="2000" b="1" i="1" dirty="0" smtClean="0"/>
              <a:t>detection (HIF3A)</a:t>
            </a:r>
            <a:endParaRPr lang="en-US" altLang="zh-CN" sz="2000" dirty="0"/>
          </a:p>
          <a:p>
            <a:pPr marL="0" indent="0">
              <a:buNone/>
            </a:pPr>
            <a:r>
              <a:rPr lang="en-US" altLang="zh-CN" sz="2000" dirty="0" smtClean="0"/>
              <a:t>   Genomic </a:t>
            </a:r>
            <a:r>
              <a:rPr lang="en-US" altLang="zh-CN" sz="2000" dirty="0"/>
              <a:t>DNA of peripheral blood </a:t>
            </a:r>
            <a:r>
              <a:rPr lang="en-US" altLang="zh-CN" sz="2000" dirty="0" smtClean="0"/>
              <a:t>leukocytes</a:t>
            </a:r>
          </a:p>
          <a:p>
            <a:pPr marL="0" indent="0">
              <a:buNone/>
            </a:pPr>
            <a:r>
              <a:rPr lang="en-US" altLang="zh-CN" sz="2000" dirty="0" smtClean="0"/>
              <a:t>   </a:t>
            </a:r>
            <a:r>
              <a:rPr lang="en-US" altLang="zh-CN" sz="2000" dirty="0" err="1" smtClean="0"/>
              <a:t>Sequenom’s</a:t>
            </a:r>
            <a:r>
              <a:rPr lang="en-US" altLang="zh-CN" sz="2000" dirty="0" smtClean="0"/>
              <a:t> </a:t>
            </a:r>
            <a:r>
              <a:rPr lang="en-US" altLang="zh-CN" sz="2000" dirty="0" err="1"/>
              <a:t>MassARRAY</a:t>
            </a:r>
            <a:r>
              <a:rPr lang="en-US" altLang="zh-CN" sz="2000" dirty="0"/>
              <a:t> system (MALDI-TOF-MS). </a:t>
            </a:r>
          </a:p>
          <a:p>
            <a:r>
              <a:rPr lang="en-US" altLang="zh-CN" sz="2000" b="1" i="1" dirty="0"/>
              <a:t>Quality </a:t>
            </a:r>
            <a:r>
              <a:rPr lang="en-US" altLang="zh-CN" sz="2000" b="1" i="1" dirty="0" smtClean="0"/>
              <a:t>Control</a:t>
            </a:r>
          </a:p>
          <a:p>
            <a:pPr marL="0" indent="0">
              <a:buNone/>
            </a:pPr>
            <a:r>
              <a:rPr lang="en-US" altLang="zh-CN" sz="2000" b="1" i="1" dirty="0"/>
              <a:t> </a:t>
            </a:r>
            <a:r>
              <a:rPr lang="en-US" altLang="zh-CN" sz="2000" b="1" i="1" dirty="0" smtClean="0"/>
              <a:t>  </a:t>
            </a:r>
            <a:r>
              <a:rPr lang="en-US" altLang="zh-CN" sz="2000" dirty="0"/>
              <a:t>D</a:t>
            </a:r>
            <a:r>
              <a:rPr lang="en-US" altLang="zh-CN" sz="2000" dirty="0" smtClean="0"/>
              <a:t>uplication</a:t>
            </a:r>
          </a:p>
          <a:p>
            <a:pPr marL="0" indent="0">
              <a:buNone/>
            </a:pPr>
            <a:r>
              <a:rPr lang="en-US" altLang="zh-CN" sz="2000" dirty="0"/>
              <a:t> </a:t>
            </a:r>
            <a:r>
              <a:rPr lang="en-US" altLang="zh-CN" sz="2000" dirty="0" smtClean="0"/>
              <a:t>  100% methylated positive controls</a:t>
            </a:r>
          </a:p>
          <a:p>
            <a:pPr marL="0" indent="0">
              <a:buNone/>
            </a:pPr>
            <a:r>
              <a:rPr lang="en-US" altLang="zh-CN" sz="2000" dirty="0"/>
              <a:t> </a:t>
            </a:r>
            <a:r>
              <a:rPr lang="en-US" altLang="zh-CN" sz="2000" dirty="0" smtClean="0"/>
              <a:t>  0% methylated negative controls  </a:t>
            </a:r>
            <a:endParaRPr lang="zh-CN" altLang="en-US" sz="2000"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t>7</a:t>
            </a:fld>
            <a:endParaRPr lang="zh-CN" altLang="en-US"/>
          </a:p>
        </p:txBody>
      </p:sp>
    </p:spTree>
    <p:extLst>
      <p:ext uri="{BB962C8B-B14F-4D97-AF65-F5344CB8AC3E}">
        <p14:creationId xmlns:p14="http://schemas.microsoft.com/office/powerpoint/2010/main" val="265573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0600" y="0"/>
            <a:ext cx="7467600" cy="778098"/>
          </a:xfrm>
        </p:spPr>
        <p:txBody>
          <a:bodyPr/>
          <a:lstStyle/>
          <a:p>
            <a:r>
              <a:rPr lang="en-US" altLang="zh-CN" dirty="0" err="1" smtClean="0"/>
              <a:t>Cpg</a:t>
            </a:r>
            <a:r>
              <a:rPr lang="en-US" altLang="zh-CN" dirty="0" smtClean="0"/>
              <a:t> sites obtained</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3531974514"/>
              </p:ext>
            </p:extLst>
          </p:nvPr>
        </p:nvGraphicFramePr>
        <p:xfrm>
          <a:off x="3743908" y="3753035"/>
          <a:ext cx="3960440" cy="2172991"/>
        </p:xfrm>
        <a:graphic>
          <a:graphicData uri="http://schemas.openxmlformats.org/drawingml/2006/table">
            <a:tbl>
              <a:tblPr firstRow="1" firstCol="1" bandRow="1">
                <a:tableStyleId>{5C22544A-7EE6-4342-B048-85BDC9FD1C3A}</a:tableStyleId>
              </a:tblPr>
              <a:tblGrid>
                <a:gridCol w="1038804"/>
                <a:gridCol w="2921636"/>
              </a:tblGrid>
              <a:tr h="540061">
                <a:tc gridSpan="2">
                  <a:txBody>
                    <a:bodyPr/>
                    <a:lstStyle/>
                    <a:p>
                      <a:pPr marL="0" algn="l" defTabSz="3599776" rtl="0" eaLnBrk="1" latinLnBrk="0" hangingPunct="1">
                        <a:spcAft>
                          <a:spcPts val="0"/>
                        </a:spcAft>
                      </a:pPr>
                      <a:r>
                        <a:rPr lang="en-US" altLang="zh-CN" sz="1600" b="1" kern="0" dirty="0" smtClean="0">
                          <a:solidFill>
                            <a:schemeClr val="lt1"/>
                          </a:solidFill>
                          <a:effectLst/>
                          <a:latin typeface="Times New Roman" panose="02020603050405020304" pitchFamily="18" charset="0"/>
                          <a:ea typeface="+mn-ea"/>
                          <a:cs typeface="Times New Roman" panose="02020603050405020304" pitchFamily="18" charset="0"/>
                        </a:rPr>
                        <a:t>Table. Position of the tested </a:t>
                      </a:r>
                      <a:r>
                        <a:rPr lang="en-US" altLang="zh-CN" sz="1600" b="1" kern="0" dirty="0" err="1" smtClean="0">
                          <a:solidFill>
                            <a:schemeClr val="lt1"/>
                          </a:solidFill>
                          <a:effectLst/>
                          <a:latin typeface="Times New Roman" panose="02020603050405020304" pitchFamily="18" charset="0"/>
                          <a:ea typeface="+mn-ea"/>
                          <a:cs typeface="Times New Roman" panose="02020603050405020304" pitchFamily="18" charset="0"/>
                        </a:rPr>
                        <a:t>CpG</a:t>
                      </a:r>
                      <a:r>
                        <a:rPr lang="en-US" altLang="zh-CN" sz="1600" b="1" kern="0" dirty="0" smtClean="0">
                          <a:solidFill>
                            <a:schemeClr val="lt1"/>
                          </a:solidFill>
                          <a:effectLst/>
                          <a:latin typeface="Times New Roman" panose="02020603050405020304" pitchFamily="18" charset="0"/>
                          <a:ea typeface="+mn-ea"/>
                          <a:cs typeface="Times New Roman" panose="02020603050405020304" pitchFamily="18" charset="0"/>
                        </a:rPr>
                        <a:t> sites </a:t>
                      </a:r>
                    </a:p>
                    <a:p>
                      <a:pPr marL="0" algn="l" defTabSz="3599776" rtl="0" eaLnBrk="1" latinLnBrk="0" hangingPunct="1">
                        <a:spcAft>
                          <a:spcPts val="0"/>
                        </a:spcAft>
                      </a:pPr>
                      <a:r>
                        <a:rPr lang="en-US" altLang="zh-CN" sz="1600" b="1" kern="0" dirty="0" smtClean="0">
                          <a:solidFill>
                            <a:schemeClr val="lt1"/>
                          </a:solidFill>
                          <a:effectLst/>
                          <a:latin typeface="Times New Roman" panose="02020603050405020304" pitchFamily="18" charset="0"/>
                          <a:ea typeface="+mn-ea"/>
                          <a:cs typeface="Times New Roman" panose="02020603050405020304" pitchFamily="18" charset="0"/>
                        </a:rPr>
                        <a:t>(GRCh37/hg19)</a:t>
                      </a:r>
                      <a:endParaRPr lang="zh-CN" altLang="en-US" sz="1600" b="1" kern="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nchor="ctr"/>
                </a:tc>
                <a:tc hMerge="1">
                  <a:txBody>
                    <a:bodyPr/>
                    <a:lstStyle/>
                    <a:p>
                      <a:pPr algn="l">
                        <a:spcAft>
                          <a:spcPts val="0"/>
                        </a:spcAft>
                      </a:pPr>
                      <a:endParaRPr lang="zh-CN" sz="1600" kern="100" dirty="0">
                        <a:effectLst/>
                        <a:latin typeface="Times New Roman" panose="02020603050405020304" pitchFamily="18" charset="0"/>
                        <a:ea typeface="宋体"/>
                        <a:cs typeface="Times New Roman" panose="02020603050405020304" pitchFamily="18" charset="0"/>
                      </a:endParaRPr>
                    </a:p>
                  </a:txBody>
                  <a:tcPr marL="68580" marR="68580" marT="0" marB="0" anchor="ctr"/>
                </a:tc>
              </a:tr>
              <a:tr h="326586">
                <a:tc>
                  <a:txBody>
                    <a:bodyPr/>
                    <a:lstStyle/>
                    <a:p>
                      <a:pPr algn="l">
                        <a:spcAft>
                          <a:spcPts val="0"/>
                        </a:spcAft>
                      </a:pPr>
                      <a:r>
                        <a:rPr lang="en-US" sz="1600" kern="0" dirty="0">
                          <a:effectLst/>
                          <a:latin typeface="Times New Roman" panose="02020603050405020304" pitchFamily="18" charset="0"/>
                          <a:cs typeface="Times New Roman" panose="02020603050405020304" pitchFamily="18" charset="0"/>
                        </a:rPr>
                        <a:t>CpG1.2</a:t>
                      </a:r>
                      <a:endParaRPr lang="zh-CN" sz="1600" kern="100" dirty="0">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l">
                        <a:spcAft>
                          <a:spcPts val="0"/>
                        </a:spcAft>
                      </a:pPr>
                      <a:r>
                        <a:rPr lang="en-US" sz="1600" kern="0" dirty="0">
                          <a:effectLst/>
                          <a:latin typeface="Times New Roman" panose="02020603050405020304" pitchFamily="18" charset="0"/>
                          <a:cs typeface="Times New Roman" panose="02020603050405020304" pitchFamily="18" charset="0"/>
                        </a:rPr>
                        <a:t>46801557*,46801562</a:t>
                      </a:r>
                      <a:endParaRPr lang="zh-CN" sz="1600" kern="100" dirty="0">
                        <a:effectLst/>
                        <a:latin typeface="Times New Roman" panose="02020603050405020304" pitchFamily="18" charset="0"/>
                        <a:ea typeface="宋体"/>
                        <a:cs typeface="Times New Roman" panose="02020603050405020304" pitchFamily="18" charset="0"/>
                      </a:endParaRPr>
                    </a:p>
                  </a:txBody>
                  <a:tcPr marL="68580" marR="68580" marT="0" marB="0" anchor="ctr"/>
                </a:tc>
              </a:tr>
              <a:tr h="326586">
                <a:tc>
                  <a:txBody>
                    <a:bodyPr/>
                    <a:lstStyle/>
                    <a:p>
                      <a:pPr algn="l">
                        <a:spcAft>
                          <a:spcPts val="0"/>
                        </a:spcAft>
                      </a:pPr>
                      <a:r>
                        <a:rPr lang="en-US" sz="1600" kern="0" dirty="0">
                          <a:effectLst/>
                          <a:latin typeface="Times New Roman" panose="02020603050405020304" pitchFamily="18" charset="0"/>
                          <a:cs typeface="Times New Roman" panose="02020603050405020304" pitchFamily="18" charset="0"/>
                        </a:rPr>
                        <a:t>CpG5</a:t>
                      </a:r>
                      <a:endParaRPr lang="zh-CN" sz="1600" kern="100" dirty="0">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l">
                        <a:spcAft>
                          <a:spcPts val="0"/>
                        </a:spcAft>
                      </a:pPr>
                      <a:r>
                        <a:rPr lang="en-US" sz="1600" kern="0" dirty="0">
                          <a:effectLst/>
                          <a:latin typeface="Times New Roman" panose="02020603050405020304" pitchFamily="18" charset="0"/>
                          <a:cs typeface="Times New Roman" panose="02020603050405020304" pitchFamily="18" charset="0"/>
                        </a:rPr>
                        <a:t>46801642*</a:t>
                      </a:r>
                      <a:endParaRPr lang="zh-CN" sz="1600" kern="100" dirty="0">
                        <a:effectLst/>
                        <a:latin typeface="Times New Roman" panose="02020603050405020304" pitchFamily="18" charset="0"/>
                        <a:ea typeface="宋体"/>
                        <a:cs typeface="Times New Roman" panose="02020603050405020304" pitchFamily="18" charset="0"/>
                      </a:endParaRPr>
                    </a:p>
                  </a:txBody>
                  <a:tcPr marL="68580" marR="68580" marT="0" marB="0" anchor="ctr"/>
                </a:tc>
              </a:tr>
              <a:tr h="326586">
                <a:tc>
                  <a:txBody>
                    <a:bodyPr/>
                    <a:lstStyle/>
                    <a:p>
                      <a:pPr algn="l">
                        <a:spcAft>
                          <a:spcPts val="0"/>
                        </a:spcAft>
                      </a:pPr>
                      <a:r>
                        <a:rPr lang="en-US" sz="1600" kern="0" dirty="0">
                          <a:effectLst/>
                          <a:latin typeface="Times New Roman" panose="02020603050405020304" pitchFamily="18" charset="0"/>
                          <a:cs typeface="Times New Roman" panose="02020603050405020304" pitchFamily="18" charset="0"/>
                        </a:rPr>
                        <a:t>CpG6.7.8</a:t>
                      </a:r>
                      <a:endParaRPr lang="zh-CN" sz="1600" kern="100" dirty="0">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l">
                        <a:spcAft>
                          <a:spcPts val="0"/>
                        </a:spcAft>
                      </a:pPr>
                      <a:r>
                        <a:rPr lang="en-US" sz="1600" kern="0" dirty="0">
                          <a:effectLst/>
                          <a:latin typeface="Times New Roman" panose="02020603050405020304" pitchFamily="18" charset="0"/>
                          <a:cs typeface="Times New Roman" panose="02020603050405020304" pitchFamily="18" charset="0"/>
                        </a:rPr>
                        <a:t>46801669,46801672*,46801676</a:t>
                      </a:r>
                      <a:endParaRPr lang="zh-CN" sz="1600" kern="100" dirty="0">
                        <a:effectLst/>
                        <a:latin typeface="Times New Roman" panose="02020603050405020304" pitchFamily="18" charset="0"/>
                        <a:ea typeface="宋体"/>
                        <a:cs typeface="Times New Roman" panose="02020603050405020304" pitchFamily="18" charset="0"/>
                      </a:endParaRPr>
                    </a:p>
                  </a:txBody>
                  <a:tcPr marL="68580" marR="68580" marT="0" marB="0" anchor="ctr"/>
                </a:tc>
              </a:tr>
              <a:tr h="326586">
                <a:tc>
                  <a:txBody>
                    <a:bodyPr/>
                    <a:lstStyle/>
                    <a:p>
                      <a:pPr algn="l">
                        <a:spcAft>
                          <a:spcPts val="0"/>
                        </a:spcAft>
                      </a:pPr>
                      <a:r>
                        <a:rPr lang="en-US" sz="1600" kern="0" dirty="0">
                          <a:effectLst/>
                          <a:latin typeface="Times New Roman" panose="02020603050405020304" pitchFamily="18" charset="0"/>
                          <a:cs typeface="Times New Roman" panose="02020603050405020304" pitchFamily="18" charset="0"/>
                        </a:rPr>
                        <a:t>CpG11</a:t>
                      </a:r>
                      <a:endParaRPr lang="zh-CN" sz="1600" kern="100" dirty="0">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l">
                        <a:spcAft>
                          <a:spcPts val="0"/>
                        </a:spcAft>
                      </a:pPr>
                      <a:r>
                        <a:rPr lang="en-US" sz="1600" kern="0" dirty="0">
                          <a:effectLst/>
                          <a:latin typeface="Times New Roman" panose="02020603050405020304" pitchFamily="18" charset="0"/>
                          <a:cs typeface="Times New Roman" panose="02020603050405020304" pitchFamily="18" charset="0"/>
                        </a:rPr>
                        <a:t>46801699</a:t>
                      </a:r>
                      <a:endParaRPr lang="zh-CN" sz="1600" kern="100" dirty="0">
                        <a:effectLst/>
                        <a:latin typeface="Times New Roman" panose="02020603050405020304" pitchFamily="18" charset="0"/>
                        <a:ea typeface="宋体"/>
                        <a:cs typeface="Times New Roman" panose="02020603050405020304" pitchFamily="18" charset="0"/>
                      </a:endParaRPr>
                    </a:p>
                  </a:txBody>
                  <a:tcPr marL="68580" marR="68580" marT="0" marB="0" anchor="ctr"/>
                </a:tc>
              </a:tr>
              <a:tr h="326586">
                <a:tc>
                  <a:txBody>
                    <a:bodyPr/>
                    <a:lstStyle/>
                    <a:p>
                      <a:pPr algn="l">
                        <a:spcAft>
                          <a:spcPts val="0"/>
                        </a:spcAft>
                      </a:pPr>
                      <a:r>
                        <a:rPr lang="en-US" sz="1600" kern="0" dirty="0">
                          <a:effectLst/>
                          <a:latin typeface="Times New Roman" panose="02020603050405020304" pitchFamily="18" charset="0"/>
                          <a:cs typeface="Times New Roman" panose="02020603050405020304" pitchFamily="18" charset="0"/>
                        </a:rPr>
                        <a:t>CpG13.14</a:t>
                      </a:r>
                      <a:endParaRPr lang="zh-CN" sz="1600" kern="100" dirty="0">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l">
                        <a:spcAft>
                          <a:spcPts val="0"/>
                        </a:spcAft>
                      </a:pPr>
                      <a:r>
                        <a:rPr lang="en-US" sz="1600" kern="0" dirty="0" smtClean="0">
                          <a:effectLst/>
                          <a:latin typeface="Times New Roman" panose="02020603050405020304" pitchFamily="18" charset="0"/>
                          <a:cs typeface="Times New Roman" panose="02020603050405020304" pitchFamily="18" charset="0"/>
                        </a:rPr>
                        <a:t>46801755,46801760</a:t>
                      </a:r>
                      <a:endParaRPr lang="zh-CN" sz="1600" kern="100" dirty="0">
                        <a:effectLst/>
                        <a:latin typeface="Times New Roman" panose="02020603050405020304" pitchFamily="18" charset="0"/>
                        <a:ea typeface="宋体"/>
                        <a:cs typeface="Times New Roman" panose="02020603050405020304" pitchFamily="18" charset="0"/>
                      </a:endParaRPr>
                    </a:p>
                  </a:txBody>
                  <a:tcPr marL="68580" marR="68580" marT="0" marB="0" anchor="ctr"/>
                </a:tc>
              </a:tr>
            </a:tbl>
          </a:graphicData>
        </a:graphic>
      </p:graphicFrame>
      <p:sp>
        <p:nvSpPr>
          <p:cNvPr id="6" name="TextBox 5"/>
          <p:cNvSpPr txBox="1"/>
          <p:nvPr/>
        </p:nvSpPr>
        <p:spPr>
          <a:xfrm>
            <a:off x="3578267" y="5982956"/>
            <a:ext cx="5184576" cy="338554"/>
          </a:xfrm>
          <a:prstGeom prst="rect">
            <a:avLst/>
          </a:prstGeom>
          <a:noFill/>
        </p:spPr>
        <p:txBody>
          <a:bodyPr wrap="square" rtlCol="0">
            <a:spAutoFit/>
          </a:bodyPr>
          <a:lstStyle/>
          <a:p>
            <a:r>
              <a:rPr lang="en-US" altLang="zh-CN" sz="1600" dirty="0" smtClean="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The 3 </a:t>
            </a:r>
            <a:r>
              <a:rPr lang="en-US" altLang="zh-CN" sz="1600" dirty="0" smtClean="0">
                <a:latin typeface="Times New Roman" panose="02020603050405020304" pitchFamily="18" charset="0"/>
                <a:cs typeface="Times New Roman" panose="02020603050405020304" pitchFamily="18" charset="0"/>
              </a:rPr>
              <a:t>sites </a:t>
            </a:r>
            <a:r>
              <a:rPr lang="en-US" altLang="zh-CN" sz="1600" dirty="0">
                <a:latin typeface="Times New Roman" panose="02020603050405020304" pitchFamily="18" charset="0"/>
                <a:cs typeface="Times New Roman" panose="02020603050405020304" pitchFamily="18" charset="0"/>
              </a:rPr>
              <a:t>reported by </a:t>
            </a:r>
            <a:r>
              <a:rPr lang="en-US" altLang="zh-CN" sz="1600" dirty="0" smtClean="0">
                <a:latin typeface="Times New Roman" panose="02020603050405020304" pitchFamily="18" charset="0"/>
                <a:cs typeface="Times New Roman" panose="02020603050405020304" pitchFamily="18" charset="0"/>
              </a:rPr>
              <a:t>previous </a:t>
            </a:r>
            <a:r>
              <a:rPr lang="en-US" altLang="zh-CN" sz="1600" dirty="0">
                <a:latin typeface="Times New Roman" panose="02020603050405020304" pitchFamily="18" charset="0"/>
                <a:cs typeface="Times New Roman" panose="02020603050405020304" pitchFamily="18" charset="0"/>
              </a:rPr>
              <a:t>EWAS </a:t>
            </a:r>
            <a:r>
              <a:rPr lang="en-US" altLang="zh-CN" sz="1600" dirty="0" smtClean="0">
                <a:latin typeface="Times New Roman" panose="02020603050405020304" pitchFamily="18" charset="0"/>
                <a:cs typeface="Times New Roman" panose="02020603050405020304" pitchFamily="18" charset="0"/>
              </a:rPr>
              <a:t>studies [2,3].</a:t>
            </a:r>
            <a:endParaRPr lang="zh-CN" altLang="en-US" sz="1600" dirty="0">
              <a:latin typeface="Times New Roman" panose="02020603050405020304" pitchFamily="18" charset="0"/>
              <a:cs typeface="Times New Roman" panose="02020603050405020304" pitchFamily="18" charset="0"/>
            </a:endParaRPr>
          </a:p>
        </p:txBody>
      </p:sp>
      <p:grpSp>
        <p:nvGrpSpPr>
          <p:cNvPr id="7" name="组合 6"/>
          <p:cNvGrpSpPr/>
          <p:nvPr/>
        </p:nvGrpSpPr>
        <p:grpSpPr>
          <a:xfrm>
            <a:off x="376051" y="1030567"/>
            <a:ext cx="7425367" cy="2376439"/>
            <a:chOff x="25750208" y="14832548"/>
            <a:chExt cx="7587292" cy="2595087"/>
          </a:xfrm>
        </p:grpSpPr>
        <p:pic>
          <p:nvPicPr>
            <p:cNvPr id="8" name="图片 7" descr="s"/>
            <p:cNvPicPr/>
            <p:nvPr/>
          </p:nvPicPr>
          <p:blipFill>
            <a:blip r:embed="rId3">
              <a:extLst>
                <a:ext uri="{28A0092B-C50C-407E-A947-70E740481C1C}">
                  <a14:useLocalDpi xmlns:a14="http://schemas.microsoft.com/office/drawing/2010/main" val="0"/>
                </a:ext>
              </a:extLst>
            </a:blip>
            <a:srcRect/>
            <a:stretch>
              <a:fillRect/>
            </a:stretch>
          </p:blipFill>
          <p:spPr bwMode="auto">
            <a:xfrm>
              <a:off x="25750208" y="14832548"/>
              <a:ext cx="7587292" cy="2179101"/>
            </a:xfrm>
            <a:prstGeom prst="rect">
              <a:avLst/>
            </a:prstGeom>
            <a:noFill/>
            <a:ln>
              <a:noFill/>
            </a:ln>
          </p:spPr>
        </p:pic>
        <p:sp>
          <p:nvSpPr>
            <p:cNvPr id="9" name="TextBox 8"/>
            <p:cNvSpPr txBox="1"/>
            <p:nvPr/>
          </p:nvSpPr>
          <p:spPr>
            <a:xfrm>
              <a:off x="25912133" y="17057932"/>
              <a:ext cx="7182912" cy="369703"/>
            </a:xfrm>
            <a:prstGeom prst="rect">
              <a:avLst/>
            </a:prstGeom>
            <a:noFill/>
          </p:spPr>
          <p:txBody>
            <a:bodyPr wrap="none" rtlCol="0">
              <a:spAutoFit/>
            </a:bodyPr>
            <a:lstStyle/>
            <a:p>
              <a:r>
                <a:rPr lang="en-US" altLang="zh-CN" sz="1600" b="1" dirty="0" smtClean="0">
                  <a:latin typeface="Times New Roman" panose="02020603050405020304" pitchFamily="18" charset="0"/>
                  <a:cs typeface="Times New Roman" panose="02020603050405020304" pitchFamily="18" charset="0"/>
                </a:rPr>
                <a:t>Figure. Simplified output of </a:t>
              </a:r>
              <a:r>
                <a:rPr lang="en-US" altLang="zh-CN" sz="1600" b="1" dirty="0" err="1" smtClean="0">
                  <a:latin typeface="Times New Roman" panose="02020603050405020304" pitchFamily="18" charset="0"/>
                  <a:cs typeface="Times New Roman" panose="02020603050405020304" pitchFamily="18" charset="0"/>
                </a:rPr>
                <a:t>MassARRAY</a:t>
              </a:r>
              <a:r>
                <a:rPr lang="en-US" altLang="zh-CN" sz="1600" b="1" dirty="0" smtClean="0">
                  <a:latin typeface="Times New Roman" panose="02020603050405020304" pitchFamily="18" charset="0"/>
                  <a:cs typeface="Times New Roman" panose="02020603050405020304" pitchFamily="18" charset="0"/>
                </a:rPr>
                <a:t> DNA methylation detection system </a:t>
              </a:r>
              <a:endParaRPr lang="zh-CN" altLang="en-US" sz="1600" b="1" dirty="0">
                <a:latin typeface="Times New Roman" panose="02020603050405020304" pitchFamily="18" charset="0"/>
                <a:cs typeface="Times New Roman" panose="02020603050405020304" pitchFamily="18" charset="0"/>
              </a:endParaRPr>
            </a:p>
          </p:txBody>
        </p:sp>
      </p:grpSp>
      <p:sp>
        <p:nvSpPr>
          <p:cNvPr id="10" name="矩形 9"/>
          <p:cNvSpPr/>
          <p:nvPr/>
        </p:nvSpPr>
        <p:spPr>
          <a:xfrm>
            <a:off x="415458" y="4437112"/>
            <a:ext cx="3148430" cy="1200329"/>
          </a:xfrm>
          <a:prstGeom prst="rect">
            <a:avLst/>
          </a:prstGeom>
        </p:spPr>
        <p:txBody>
          <a:bodyPr wrap="square">
            <a:spAutoFit/>
          </a:bodyPr>
          <a:lstStyle/>
          <a:p>
            <a:r>
              <a:rPr lang="en-US" altLang="zh-CN" dirty="0" smtClean="0"/>
              <a:t>Finally, 9 </a:t>
            </a:r>
            <a:r>
              <a:rPr lang="en-US" altLang="zh-CN" dirty="0" err="1"/>
              <a:t>CpG</a:t>
            </a:r>
            <a:r>
              <a:rPr lang="en-US" altLang="zh-CN" dirty="0"/>
              <a:t> sites in </a:t>
            </a:r>
            <a:r>
              <a:rPr lang="en-US" altLang="zh-CN" dirty="0" smtClean="0"/>
              <a:t>5 </a:t>
            </a:r>
            <a:r>
              <a:rPr lang="en-US" altLang="zh-CN" dirty="0" err="1"/>
              <a:t>CpG</a:t>
            </a:r>
            <a:r>
              <a:rPr lang="en-US" altLang="zh-CN" dirty="0"/>
              <a:t> units were </a:t>
            </a:r>
            <a:r>
              <a:rPr lang="en-US" altLang="zh-CN" dirty="0" smtClean="0"/>
              <a:t>obtained, with </a:t>
            </a:r>
            <a:r>
              <a:rPr lang="en-US" altLang="zh-CN" dirty="0"/>
              <a:t>call rates greater than 80%.</a:t>
            </a:r>
            <a:endParaRPr lang="zh-CN" altLang="en-US" dirty="0"/>
          </a:p>
        </p:txBody>
      </p:sp>
      <p:grpSp>
        <p:nvGrpSpPr>
          <p:cNvPr id="14" name="组合 13"/>
          <p:cNvGrpSpPr/>
          <p:nvPr/>
        </p:nvGrpSpPr>
        <p:grpSpPr>
          <a:xfrm>
            <a:off x="4788024" y="4293096"/>
            <a:ext cx="1728192" cy="936104"/>
            <a:chOff x="4860032" y="4869160"/>
            <a:chExt cx="1728192" cy="936104"/>
          </a:xfrm>
        </p:grpSpPr>
        <p:sp>
          <p:nvSpPr>
            <p:cNvPr id="11" name="矩形 10"/>
            <p:cNvSpPr/>
            <p:nvPr/>
          </p:nvSpPr>
          <p:spPr>
            <a:xfrm>
              <a:off x="4860032" y="4869160"/>
              <a:ext cx="864096" cy="288032"/>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a:p>
          </p:txBody>
        </p:sp>
        <p:sp>
          <p:nvSpPr>
            <p:cNvPr id="12" name="矩形 11"/>
            <p:cNvSpPr/>
            <p:nvPr/>
          </p:nvSpPr>
          <p:spPr>
            <a:xfrm>
              <a:off x="4860032" y="5177454"/>
              <a:ext cx="864096" cy="288032"/>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a:p>
          </p:txBody>
        </p:sp>
        <p:sp>
          <p:nvSpPr>
            <p:cNvPr id="13" name="矩形 12"/>
            <p:cNvSpPr/>
            <p:nvPr/>
          </p:nvSpPr>
          <p:spPr>
            <a:xfrm>
              <a:off x="5724128" y="5517232"/>
              <a:ext cx="864096" cy="288032"/>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a:p>
          </p:txBody>
        </p:sp>
      </p:grpSp>
      <p:sp>
        <p:nvSpPr>
          <p:cNvPr id="15" name="灯片编号占位符 14"/>
          <p:cNvSpPr>
            <a:spLocks noGrp="1"/>
          </p:cNvSpPr>
          <p:nvPr>
            <p:ph type="sldNum" sz="quarter" idx="15"/>
          </p:nvPr>
        </p:nvSpPr>
        <p:spPr/>
        <p:txBody>
          <a:bodyPr/>
          <a:lstStyle/>
          <a:p>
            <a:fld id="{0C913308-F349-4B6D-A68A-DD1791B4A57B}" type="slidenum">
              <a:rPr lang="zh-CN" altLang="en-US" smtClean="0"/>
              <a:t>8</a:t>
            </a:fld>
            <a:endParaRPr lang="zh-CN" altLang="en-US"/>
          </a:p>
        </p:txBody>
      </p:sp>
    </p:spTree>
    <p:extLst>
      <p:ext uri="{BB962C8B-B14F-4D97-AF65-F5344CB8AC3E}">
        <p14:creationId xmlns:p14="http://schemas.microsoft.com/office/powerpoint/2010/main" val="2780770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75518" y="620688"/>
            <a:ext cx="8128929" cy="1143000"/>
          </a:xfrm>
        </p:spPr>
        <p:txBody>
          <a:bodyPr>
            <a:normAutofit fontScale="90000"/>
          </a:bodyPr>
          <a:lstStyle/>
          <a:p>
            <a:r>
              <a:rPr lang="en-US" altLang="zh-CN" b="1" dirty="0" smtClean="0"/>
              <a:t>Results</a:t>
            </a:r>
            <a:r>
              <a:rPr lang="en-US" altLang="zh-CN" dirty="0" smtClean="0"/>
              <a:t/>
            </a:r>
            <a:br>
              <a:rPr lang="en-US" altLang="zh-CN" dirty="0" smtClean="0"/>
            </a:br>
            <a:r>
              <a:rPr lang="en-US" altLang="zh-CN" sz="3200" dirty="0">
                <a:latin typeface="Times New Roman" panose="02020603050405020304" pitchFamily="18" charset="0"/>
                <a:cs typeface="Times New Roman" panose="02020603050405020304" pitchFamily="18" charset="0"/>
              </a:rPr>
              <a:t>1. </a:t>
            </a:r>
            <a:r>
              <a:rPr lang="en-US" altLang="zh-CN" sz="3200" dirty="0" smtClean="0">
                <a:latin typeface="Times New Roman" panose="02020603050405020304" pitchFamily="18" charset="0"/>
                <a:cs typeface="Times New Roman" panose="02020603050405020304" pitchFamily="18" charset="0"/>
              </a:rPr>
              <a:t>Validation of </a:t>
            </a:r>
            <a:r>
              <a:rPr lang="en-US" altLang="zh-CN" sz="3200" i="1" dirty="0" smtClean="0">
                <a:latin typeface="Times New Roman" panose="02020603050405020304" pitchFamily="18" charset="0"/>
                <a:cs typeface="Times New Roman" panose="02020603050405020304" pitchFamily="18" charset="0"/>
              </a:rPr>
              <a:t>HIF3A</a:t>
            </a:r>
            <a:r>
              <a:rPr lang="en-US" altLang="zh-CN" sz="3200" dirty="0" smtClean="0">
                <a:latin typeface="Times New Roman" panose="02020603050405020304" pitchFamily="18" charset="0"/>
                <a:cs typeface="Times New Roman" panose="02020603050405020304" pitchFamily="18" charset="0"/>
              </a:rPr>
              <a:t> methylation </a:t>
            </a:r>
            <a:r>
              <a:rPr lang="en-US" altLang="zh-CN" sz="3200" dirty="0">
                <a:latin typeface="Times New Roman" panose="02020603050405020304" pitchFamily="18" charset="0"/>
                <a:cs typeface="Times New Roman" panose="02020603050405020304" pitchFamily="18" charset="0"/>
              </a:rPr>
              <a:t>difference between obese children and </a:t>
            </a:r>
            <a:r>
              <a:rPr lang="en-US" altLang="zh-CN" sz="3200" dirty="0" smtClean="0">
                <a:latin typeface="Times New Roman" panose="02020603050405020304" pitchFamily="18" charset="0"/>
                <a:cs typeface="Times New Roman" panose="02020603050405020304" pitchFamily="18" charset="0"/>
              </a:rPr>
              <a:t>controls</a:t>
            </a:r>
            <a:endParaRPr lang="zh-CN" altLang="en-US" dirty="0">
              <a:latin typeface="Times New Roman" panose="02020603050405020304" pitchFamily="18" charset="0"/>
              <a:cs typeface="Times New Roman" panose="02020603050405020304" pitchFamily="18" charset="0"/>
            </a:endParaRPr>
          </a:p>
        </p:txBody>
      </p:sp>
      <p:graphicFrame>
        <p:nvGraphicFramePr>
          <p:cNvPr id="21" name="内容占位符 20"/>
          <p:cNvGraphicFramePr>
            <a:graphicFrameLocks noGrp="1"/>
          </p:cNvGraphicFramePr>
          <p:nvPr>
            <p:ph sz="quarter" idx="1"/>
            <p:extLst>
              <p:ext uri="{D42A27DB-BD31-4B8C-83A1-F6EECF244321}">
                <p14:modId xmlns:p14="http://schemas.microsoft.com/office/powerpoint/2010/main" val="958996800"/>
              </p:ext>
            </p:extLst>
          </p:nvPr>
        </p:nvGraphicFramePr>
        <p:xfrm>
          <a:off x="467544" y="2060848"/>
          <a:ext cx="7848872" cy="1280160"/>
        </p:xfrm>
        <a:graphic>
          <a:graphicData uri="http://schemas.openxmlformats.org/drawingml/2006/table">
            <a:tbl>
              <a:tblPr firstRow="1" firstCol="1" bandRow="1">
                <a:tableStyleId>{5C22544A-7EE6-4342-B048-85BDC9FD1C3A}</a:tableStyleId>
              </a:tblPr>
              <a:tblGrid>
                <a:gridCol w="1872208"/>
                <a:gridCol w="2592288"/>
                <a:gridCol w="2088232"/>
                <a:gridCol w="1296144"/>
              </a:tblGrid>
              <a:tr h="180975">
                <a:tc gridSpan="4">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Table 1. General characteristics of the obese children and controls</a:t>
                      </a:r>
                      <a:endParaRPr lang="zh-CN" sz="2000" kern="100" dirty="0">
                        <a:effectLst/>
                        <a:latin typeface="Times New Roman" panose="02020603050405020304" pitchFamily="18" charset="0"/>
                        <a:ea typeface="宋体"/>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09550">
                <a:tc>
                  <a:txBody>
                    <a:bodyPr/>
                    <a:lstStyle/>
                    <a:p>
                      <a:endParaRPr lang="zh-CN" sz="1800" dirty="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algn="l">
                        <a:spcAft>
                          <a:spcPts val="0"/>
                        </a:spcAft>
                      </a:pPr>
                      <a:r>
                        <a:rPr lang="en-US" sz="1600" kern="0" dirty="0">
                          <a:effectLst/>
                          <a:latin typeface="Times New Roman" panose="02020603050405020304" pitchFamily="18" charset="0"/>
                          <a:cs typeface="Times New Roman" panose="02020603050405020304" pitchFamily="18" charset="0"/>
                        </a:rPr>
                        <a:t>Obese Children(n=107)</a:t>
                      </a:r>
                      <a:endParaRPr lang="zh-CN" sz="2000" kern="100" dirty="0">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l">
                        <a:spcAft>
                          <a:spcPts val="0"/>
                        </a:spcAft>
                      </a:pPr>
                      <a:r>
                        <a:rPr lang="en-US" sz="1600" kern="0">
                          <a:effectLst/>
                          <a:latin typeface="Times New Roman" panose="02020603050405020304" pitchFamily="18" charset="0"/>
                          <a:cs typeface="Times New Roman" panose="02020603050405020304" pitchFamily="18" charset="0"/>
                        </a:rPr>
                        <a:t>Controls(n=105)</a:t>
                      </a:r>
                      <a:endParaRPr lang="zh-CN" sz="2000" kern="100">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l">
                        <a:spcAft>
                          <a:spcPts val="0"/>
                        </a:spcAft>
                      </a:pPr>
                      <a:r>
                        <a:rPr lang="en-US" sz="2000" i="1" kern="100" dirty="0">
                          <a:effectLst/>
                          <a:latin typeface="Times New Roman" panose="02020603050405020304" pitchFamily="18" charset="0"/>
                          <a:cs typeface="Times New Roman" panose="02020603050405020304" pitchFamily="18" charset="0"/>
                        </a:rPr>
                        <a:t>P</a:t>
                      </a:r>
                      <a:r>
                        <a:rPr lang="en-US" sz="1600" kern="0" dirty="0">
                          <a:effectLst/>
                          <a:latin typeface="Times New Roman" panose="02020603050405020304" pitchFamily="18" charset="0"/>
                          <a:cs typeface="Times New Roman" panose="02020603050405020304" pitchFamily="18" charset="0"/>
                        </a:rPr>
                        <a:t> Value</a:t>
                      </a:r>
                      <a:endParaRPr lang="zh-CN" sz="2000" kern="100" dirty="0">
                        <a:effectLst/>
                        <a:latin typeface="Times New Roman" panose="02020603050405020304" pitchFamily="18" charset="0"/>
                        <a:ea typeface="宋体"/>
                        <a:cs typeface="Times New Roman" panose="02020603050405020304" pitchFamily="18" charset="0"/>
                      </a:endParaRPr>
                    </a:p>
                  </a:txBody>
                  <a:tcPr marL="68580" marR="68580" marT="0" marB="0" anchor="ctr"/>
                </a:tc>
              </a:tr>
              <a:tr h="171450">
                <a:tc>
                  <a:txBody>
                    <a:bodyPr/>
                    <a:lstStyle/>
                    <a:p>
                      <a:pPr algn="l">
                        <a:spcAft>
                          <a:spcPts val="0"/>
                        </a:spcAft>
                      </a:pPr>
                      <a:r>
                        <a:rPr lang="en-US" sz="1600" kern="0">
                          <a:effectLst/>
                          <a:latin typeface="Times New Roman" panose="02020603050405020304" pitchFamily="18" charset="0"/>
                          <a:cs typeface="Times New Roman" panose="02020603050405020304" pitchFamily="18" charset="0"/>
                        </a:rPr>
                        <a:t>Age (years)</a:t>
                      </a:r>
                      <a:endParaRPr lang="zh-CN" sz="2000" kern="100">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l">
                        <a:spcAft>
                          <a:spcPts val="0"/>
                        </a:spcAft>
                      </a:pPr>
                      <a:r>
                        <a:rPr lang="en-US" sz="1600" kern="0">
                          <a:effectLst/>
                          <a:latin typeface="Times New Roman" panose="02020603050405020304" pitchFamily="18" charset="0"/>
                          <a:cs typeface="Times New Roman" panose="02020603050405020304" pitchFamily="18" charset="0"/>
                        </a:rPr>
                        <a:t>11.1(2.6)</a:t>
                      </a:r>
                      <a:endParaRPr lang="zh-CN" sz="2000" kern="100">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l">
                        <a:spcAft>
                          <a:spcPts val="0"/>
                        </a:spcAft>
                      </a:pPr>
                      <a:r>
                        <a:rPr lang="en-US" sz="1600" kern="0">
                          <a:effectLst/>
                          <a:latin typeface="Times New Roman" panose="02020603050405020304" pitchFamily="18" charset="0"/>
                          <a:cs typeface="Times New Roman" panose="02020603050405020304" pitchFamily="18" charset="0"/>
                        </a:rPr>
                        <a:t>11.0(2.6)</a:t>
                      </a:r>
                      <a:endParaRPr lang="zh-CN" sz="2000" kern="100">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l">
                        <a:spcAft>
                          <a:spcPts val="0"/>
                        </a:spcAft>
                      </a:pPr>
                      <a:r>
                        <a:rPr lang="en-US" sz="1600" kern="0">
                          <a:effectLst/>
                          <a:latin typeface="Times New Roman" panose="02020603050405020304" pitchFamily="18" charset="0"/>
                          <a:cs typeface="Times New Roman" panose="02020603050405020304" pitchFamily="18" charset="0"/>
                        </a:rPr>
                        <a:t>0.919</a:t>
                      </a:r>
                      <a:endParaRPr lang="zh-CN" sz="2000" kern="100">
                        <a:effectLst/>
                        <a:latin typeface="Times New Roman" panose="02020603050405020304" pitchFamily="18" charset="0"/>
                        <a:ea typeface="宋体"/>
                        <a:cs typeface="Times New Roman" panose="02020603050405020304" pitchFamily="18" charset="0"/>
                      </a:endParaRPr>
                    </a:p>
                  </a:txBody>
                  <a:tcPr marL="68580" marR="68580" marT="0" marB="0" anchor="ctr"/>
                </a:tc>
              </a:tr>
              <a:tr h="171450">
                <a:tc>
                  <a:txBody>
                    <a:bodyPr/>
                    <a:lstStyle/>
                    <a:p>
                      <a:pPr algn="l">
                        <a:spcAft>
                          <a:spcPts val="0"/>
                        </a:spcAft>
                      </a:pPr>
                      <a:r>
                        <a:rPr lang="en-US" sz="1600" kern="0">
                          <a:effectLst/>
                          <a:latin typeface="Times New Roman" panose="02020603050405020304" pitchFamily="18" charset="0"/>
                          <a:cs typeface="Times New Roman" panose="02020603050405020304" pitchFamily="18" charset="0"/>
                        </a:rPr>
                        <a:t>Male</a:t>
                      </a:r>
                      <a:endParaRPr lang="zh-CN" sz="2000" kern="100">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l">
                        <a:spcAft>
                          <a:spcPts val="0"/>
                        </a:spcAft>
                      </a:pPr>
                      <a:r>
                        <a:rPr lang="en-US" sz="1600" kern="0">
                          <a:effectLst/>
                          <a:latin typeface="Times New Roman" panose="02020603050405020304" pitchFamily="18" charset="0"/>
                          <a:cs typeface="Times New Roman" panose="02020603050405020304" pitchFamily="18" charset="0"/>
                        </a:rPr>
                        <a:t>55(51.4)</a:t>
                      </a:r>
                      <a:endParaRPr lang="zh-CN" sz="2000" kern="100">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l">
                        <a:spcAft>
                          <a:spcPts val="0"/>
                        </a:spcAft>
                      </a:pPr>
                      <a:r>
                        <a:rPr lang="en-US" sz="1600" kern="0">
                          <a:effectLst/>
                          <a:latin typeface="Times New Roman" panose="02020603050405020304" pitchFamily="18" charset="0"/>
                          <a:cs typeface="Times New Roman" panose="02020603050405020304" pitchFamily="18" charset="0"/>
                        </a:rPr>
                        <a:t>52(49.5)</a:t>
                      </a:r>
                      <a:endParaRPr lang="zh-CN" sz="2000" kern="100">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l">
                        <a:spcAft>
                          <a:spcPts val="0"/>
                        </a:spcAft>
                      </a:pPr>
                      <a:r>
                        <a:rPr lang="en-US" sz="1600" kern="0">
                          <a:effectLst/>
                          <a:latin typeface="Times New Roman" panose="02020603050405020304" pitchFamily="18" charset="0"/>
                          <a:cs typeface="Times New Roman" panose="02020603050405020304" pitchFamily="18" charset="0"/>
                        </a:rPr>
                        <a:t>0.785</a:t>
                      </a:r>
                      <a:endParaRPr lang="zh-CN" sz="2000" kern="100">
                        <a:effectLst/>
                        <a:latin typeface="Times New Roman" panose="02020603050405020304" pitchFamily="18" charset="0"/>
                        <a:ea typeface="宋体"/>
                        <a:cs typeface="Times New Roman" panose="02020603050405020304" pitchFamily="18" charset="0"/>
                      </a:endParaRPr>
                    </a:p>
                  </a:txBody>
                  <a:tcPr marL="68580" marR="68580" marT="0" marB="0" anchor="ctr"/>
                </a:tc>
              </a:tr>
              <a:tr h="180975">
                <a:tc>
                  <a:txBody>
                    <a:bodyPr/>
                    <a:lstStyle/>
                    <a:p>
                      <a:pPr algn="l">
                        <a:spcAft>
                          <a:spcPts val="0"/>
                        </a:spcAft>
                      </a:pPr>
                      <a:r>
                        <a:rPr lang="en-US" sz="1600" kern="0">
                          <a:effectLst/>
                          <a:latin typeface="Times New Roman" panose="02020603050405020304" pitchFamily="18" charset="0"/>
                          <a:cs typeface="Times New Roman" panose="02020603050405020304" pitchFamily="18" charset="0"/>
                        </a:rPr>
                        <a:t>BMI (kg/m</a:t>
                      </a:r>
                      <a:r>
                        <a:rPr lang="en-US" sz="1600" kern="0" baseline="30000">
                          <a:effectLst/>
                          <a:latin typeface="Times New Roman" panose="02020603050405020304" pitchFamily="18" charset="0"/>
                          <a:cs typeface="Times New Roman" panose="02020603050405020304" pitchFamily="18" charset="0"/>
                        </a:rPr>
                        <a:t>2</a:t>
                      </a:r>
                      <a:r>
                        <a:rPr lang="en-US" sz="16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l">
                        <a:spcAft>
                          <a:spcPts val="0"/>
                        </a:spcAft>
                      </a:pPr>
                      <a:r>
                        <a:rPr lang="en-US" sz="1600" kern="0">
                          <a:effectLst/>
                          <a:latin typeface="Times New Roman" panose="02020603050405020304" pitchFamily="18" charset="0"/>
                          <a:cs typeface="Times New Roman" panose="02020603050405020304" pitchFamily="18" charset="0"/>
                        </a:rPr>
                        <a:t>28.4(3.8)</a:t>
                      </a:r>
                      <a:endParaRPr lang="zh-CN" sz="2000" kern="100">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l">
                        <a:spcAft>
                          <a:spcPts val="0"/>
                        </a:spcAft>
                      </a:pPr>
                      <a:r>
                        <a:rPr lang="en-US" sz="1600" kern="0">
                          <a:effectLst/>
                          <a:latin typeface="Times New Roman" panose="02020603050405020304" pitchFamily="18" charset="0"/>
                          <a:cs typeface="Times New Roman" panose="02020603050405020304" pitchFamily="18" charset="0"/>
                        </a:rPr>
                        <a:t>17.1(2.1)</a:t>
                      </a:r>
                      <a:endParaRPr lang="zh-CN" sz="2000" kern="100">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l">
                        <a:spcAft>
                          <a:spcPts val="0"/>
                        </a:spcAft>
                      </a:pPr>
                      <a:r>
                        <a:rPr lang="en-US" sz="1600" kern="0" dirty="0">
                          <a:effectLst/>
                          <a:latin typeface="Times New Roman" panose="02020603050405020304" pitchFamily="18" charset="0"/>
                          <a:cs typeface="Times New Roman" panose="02020603050405020304" pitchFamily="18" charset="0"/>
                        </a:rPr>
                        <a:t>&lt;0.001</a:t>
                      </a:r>
                      <a:endParaRPr lang="zh-CN" sz="2000" kern="100" dirty="0">
                        <a:effectLst/>
                        <a:latin typeface="Times New Roman" panose="02020603050405020304" pitchFamily="18" charset="0"/>
                        <a:ea typeface="宋体"/>
                        <a:cs typeface="Times New Roman" panose="02020603050405020304" pitchFamily="18" charset="0"/>
                      </a:endParaRPr>
                    </a:p>
                  </a:txBody>
                  <a:tcPr marL="68580" marR="68580" marT="0" marB="0" anchor="ctr"/>
                </a:tc>
              </a:tr>
            </a:tbl>
          </a:graphicData>
        </a:graphic>
      </p:graphicFrame>
      <p:sp>
        <p:nvSpPr>
          <p:cNvPr id="4" name="灯片编号占位符 3"/>
          <p:cNvSpPr>
            <a:spLocks noGrp="1"/>
          </p:cNvSpPr>
          <p:nvPr>
            <p:ph type="sldNum" sz="quarter" idx="15"/>
          </p:nvPr>
        </p:nvSpPr>
        <p:spPr/>
        <p:txBody>
          <a:bodyPr/>
          <a:lstStyle/>
          <a:p>
            <a:fld id="{0C913308-F349-4B6D-A68A-DD1791B4A57B}" type="slidenum">
              <a:rPr lang="zh-CN" altLang="en-US" smtClean="0"/>
              <a:t>9</a:t>
            </a:fld>
            <a:endParaRPr lang="zh-CN" altLang="en-US"/>
          </a:p>
        </p:txBody>
      </p:sp>
      <p:grpSp>
        <p:nvGrpSpPr>
          <p:cNvPr id="7" name="组合 6"/>
          <p:cNvGrpSpPr/>
          <p:nvPr/>
        </p:nvGrpSpPr>
        <p:grpSpPr>
          <a:xfrm>
            <a:off x="1673203" y="3645024"/>
            <a:ext cx="6220110" cy="3022261"/>
            <a:chOff x="17356548" y="8848862"/>
            <a:chExt cx="6220110" cy="3022261"/>
          </a:xfrm>
        </p:grpSpPr>
        <p:sp>
          <p:nvSpPr>
            <p:cNvPr id="8" name="TextBox 7"/>
            <p:cNvSpPr txBox="1"/>
            <p:nvPr/>
          </p:nvSpPr>
          <p:spPr>
            <a:xfrm>
              <a:off x="17356548" y="11532569"/>
              <a:ext cx="6194298" cy="338554"/>
            </a:xfrm>
            <a:prstGeom prst="rect">
              <a:avLst/>
            </a:prstGeom>
            <a:noFill/>
          </p:spPr>
          <p:txBody>
            <a:bodyPr wrap="square" rtlCol="0">
              <a:spAutoFit/>
            </a:bodyPr>
            <a:lstStyle/>
            <a:p>
              <a:r>
                <a:rPr lang="en-US" altLang="zh-CN" sz="1600" b="1" dirty="0" smtClean="0">
                  <a:latin typeface="Times New Roman" panose="02020603050405020304" pitchFamily="18" charset="0"/>
                  <a:cs typeface="Times New Roman" panose="02020603050405020304" pitchFamily="18" charset="0"/>
                </a:rPr>
                <a:t>Figure 1. </a:t>
              </a:r>
              <a:r>
                <a:rPr lang="en-US" altLang="zh-CN" sz="1600" b="1" i="1" dirty="0">
                  <a:latin typeface="Times New Roman" panose="02020603050405020304" pitchFamily="18" charset="0"/>
                  <a:cs typeface="Times New Roman" panose="02020603050405020304" pitchFamily="18" charset="0"/>
                </a:rPr>
                <a:t>HIF3A</a:t>
              </a:r>
              <a:r>
                <a:rPr lang="en-US" altLang="zh-CN" sz="1600" b="1" dirty="0">
                  <a:latin typeface="Times New Roman" panose="02020603050405020304" pitchFamily="18" charset="0"/>
                  <a:cs typeface="Times New Roman" panose="02020603050405020304" pitchFamily="18" charset="0"/>
                </a:rPr>
                <a:t> </a:t>
              </a:r>
              <a:r>
                <a:rPr lang="en-US" altLang="zh-CN" sz="1600" b="1" dirty="0" smtClean="0">
                  <a:latin typeface="Times New Roman" panose="02020603050405020304" pitchFamily="18" charset="0"/>
                  <a:cs typeface="Times New Roman" panose="02020603050405020304" pitchFamily="18" charset="0"/>
                </a:rPr>
                <a:t>methylation </a:t>
              </a:r>
              <a:r>
                <a:rPr lang="en-US" altLang="zh-CN" sz="1600" b="1" dirty="0">
                  <a:latin typeface="Times New Roman" panose="02020603050405020304" pitchFamily="18" charset="0"/>
                  <a:cs typeface="Times New Roman" panose="02020603050405020304" pitchFamily="18" charset="0"/>
                </a:rPr>
                <a:t>values </a:t>
              </a:r>
              <a:r>
                <a:rPr lang="en-US" altLang="zh-CN" sz="1600" b="1" dirty="0" smtClean="0">
                  <a:latin typeface="Times New Roman" panose="02020603050405020304" pitchFamily="18" charset="0"/>
                  <a:cs typeface="Times New Roman" panose="02020603050405020304" pitchFamily="18" charset="0"/>
                </a:rPr>
                <a:t>in obese children and controls</a:t>
              </a:r>
              <a:endParaRPr lang="zh-CN" altLang="en-US" sz="1600" b="1" dirty="0">
                <a:latin typeface="Times New Roman" panose="02020603050405020304" pitchFamily="18" charset="0"/>
                <a:cs typeface="Times New Roman" panose="02020603050405020304" pitchFamily="18" charset="0"/>
              </a:endParaRPr>
            </a:p>
          </p:txBody>
        </p:sp>
        <p:grpSp>
          <p:nvGrpSpPr>
            <p:cNvPr id="9" name="组合 8"/>
            <p:cNvGrpSpPr/>
            <p:nvPr/>
          </p:nvGrpSpPr>
          <p:grpSpPr>
            <a:xfrm>
              <a:off x="17455449" y="8848862"/>
              <a:ext cx="6121209" cy="2832338"/>
              <a:chOff x="17455449" y="8848862"/>
              <a:chExt cx="6121209" cy="2832338"/>
            </a:xfrm>
          </p:grpSpPr>
          <p:graphicFrame>
            <p:nvGraphicFramePr>
              <p:cNvPr id="10" name="图表 9"/>
              <p:cNvGraphicFramePr>
                <a:graphicFrameLocks/>
              </p:cNvGraphicFramePr>
              <p:nvPr>
                <p:extLst>
                  <p:ext uri="{D42A27DB-BD31-4B8C-83A1-F6EECF244321}">
                    <p14:modId xmlns:p14="http://schemas.microsoft.com/office/powerpoint/2010/main" val="1901843122"/>
                  </p:ext>
                </p:extLst>
              </p:nvPr>
            </p:nvGraphicFramePr>
            <p:xfrm>
              <a:off x="17455449" y="8857038"/>
              <a:ext cx="6121209" cy="2824162"/>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组合 10"/>
              <p:cNvGrpSpPr/>
              <p:nvPr/>
            </p:nvGrpSpPr>
            <p:grpSpPr>
              <a:xfrm>
                <a:off x="18928105" y="8848862"/>
                <a:ext cx="2698916" cy="1342433"/>
                <a:chOff x="18928105" y="8848862"/>
                <a:chExt cx="2698916" cy="1342433"/>
              </a:xfrm>
            </p:grpSpPr>
            <p:sp>
              <p:nvSpPr>
                <p:cNvPr id="12" name="文本框 2"/>
                <p:cNvSpPr txBox="1">
                  <a:spLocks noChangeArrowheads="1"/>
                </p:cNvSpPr>
                <p:nvPr/>
              </p:nvSpPr>
              <p:spPr bwMode="auto">
                <a:xfrm>
                  <a:off x="18928105" y="9691742"/>
                  <a:ext cx="1172084" cy="356203"/>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sz="1400" i="1" kern="100" dirty="0" smtClean="0">
                      <a:effectLst/>
                      <a:latin typeface="Times New Roman" panose="02020603050405020304" pitchFamily="18" charset="0"/>
                      <a:ea typeface="宋体"/>
                      <a:cs typeface="Times New Roman" panose="02020603050405020304" pitchFamily="18" charset="0"/>
                    </a:rPr>
                    <a:t>P</a:t>
                  </a:r>
                  <a:r>
                    <a:rPr lang="en-US" sz="1400" kern="100" dirty="0" smtClean="0">
                      <a:effectLst/>
                      <a:latin typeface="Times New Roman" panose="02020603050405020304" pitchFamily="18" charset="0"/>
                      <a:ea typeface="宋体"/>
                      <a:cs typeface="Times New Roman" panose="02020603050405020304" pitchFamily="18" charset="0"/>
                    </a:rPr>
                    <a:t>=0.044</a:t>
                  </a:r>
                  <a:endParaRPr lang="zh-CN" sz="1400" kern="100" dirty="0">
                    <a:effectLst/>
                    <a:latin typeface="Times New Roman" panose="02020603050405020304" pitchFamily="18" charset="0"/>
                    <a:ea typeface="宋体"/>
                    <a:cs typeface="Times New Roman" panose="02020603050405020304" pitchFamily="18" charset="0"/>
                  </a:endParaRPr>
                </a:p>
              </p:txBody>
            </p:sp>
            <p:sp>
              <p:nvSpPr>
                <p:cNvPr id="13" name="文本框 2"/>
                <p:cNvSpPr txBox="1">
                  <a:spLocks noChangeArrowheads="1"/>
                </p:cNvSpPr>
                <p:nvPr/>
              </p:nvSpPr>
              <p:spPr bwMode="auto">
                <a:xfrm>
                  <a:off x="20454937" y="8848862"/>
                  <a:ext cx="1172084" cy="712407"/>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sz="1400" i="1" kern="100" dirty="0" smtClean="0">
                      <a:effectLst/>
                      <a:latin typeface="Times New Roman" panose="02020603050405020304" pitchFamily="18" charset="0"/>
                      <a:ea typeface="宋体"/>
                      <a:cs typeface="Times New Roman" panose="02020603050405020304" pitchFamily="18" charset="0"/>
                    </a:rPr>
                    <a:t>P</a:t>
                  </a:r>
                  <a:r>
                    <a:rPr lang="en-US" sz="1400" kern="100" dirty="0" smtClean="0">
                      <a:effectLst/>
                      <a:latin typeface="Times New Roman" panose="02020603050405020304" pitchFamily="18" charset="0"/>
                      <a:ea typeface="宋体"/>
                      <a:cs typeface="Times New Roman" panose="02020603050405020304" pitchFamily="18" charset="0"/>
                    </a:rPr>
                    <a:t>=0.027</a:t>
                  </a:r>
                  <a:endParaRPr lang="zh-CN" sz="1400" kern="100" dirty="0">
                    <a:effectLst/>
                    <a:latin typeface="Times New Roman" panose="02020603050405020304" pitchFamily="18" charset="0"/>
                    <a:ea typeface="宋体"/>
                    <a:cs typeface="Times New Roman" panose="02020603050405020304" pitchFamily="18" charset="0"/>
                  </a:endParaRPr>
                </a:p>
              </p:txBody>
            </p:sp>
            <p:grpSp>
              <p:nvGrpSpPr>
                <p:cNvPr id="14" name="组合 13"/>
                <p:cNvGrpSpPr/>
                <p:nvPr/>
              </p:nvGrpSpPr>
              <p:grpSpPr>
                <a:xfrm>
                  <a:off x="19084303" y="10028897"/>
                  <a:ext cx="429844" cy="162398"/>
                  <a:chOff x="19084303" y="9218389"/>
                  <a:chExt cx="429844" cy="324797"/>
                </a:xfrm>
              </p:grpSpPr>
              <p:cxnSp>
                <p:nvCxnSpPr>
                  <p:cNvPr id="18" name="肘形连接符 17"/>
                  <p:cNvCxnSpPr>
                    <a:endCxn id="12" idx="0"/>
                  </p:cNvCxnSpPr>
                  <p:nvPr/>
                </p:nvCxnSpPr>
                <p:spPr>
                  <a:xfrm>
                    <a:off x="19084303" y="9256491"/>
                    <a:ext cx="429844" cy="286695"/>
                  </a:xfrm>
                  <a:prstGeom prst="bentConnector2">
                    <a:avLst/>
                  </a:prstGeom>
                  <a:ln w="38100"/>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19084303" y="9218389"/>
                    <a:ext cx="0" cy="286695"/>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15" name="组合 14"/>
                <p:cNvGrpSpPr/>
                <p:nvPr/>
              </p:nvGrpSpPr>
              <p:grpSpPr>
                <a:xfrm>
                  <a:off x="20611135" y="9171035"/>
                  <a:ext cx="429844" cy="162398"/>
                  <a:chOff x="19084303" y="9218389"/>
                  <a:chExt cx="429844" cy="324797"/>
                </a:xfrm>
              </p:grpSpPr>
              <p:cxnSp>
                <p:nvCxnSpPr>
                  <p:cNvPr id="16" name="肘形连接符 15"/>
                  <p:cNvCxnSpPr/>
                  <p:nvPr/>
                </p:nvCxnSpPr>
                <p:spPr>
                  <a:xfrm>
                    <a:off x="19084303" y="9256491"/>
                    <a:ext cx="429844" cy="286695"/>
                  </a:xfrm>
                  <a:prstGeom prst="bentConnector2">
                    <a:avLst/>
                  </a:prstGeom>
                  <a:ln w="38100"/>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19084303" y="9218389"/>
                    <a:ext cx="0" cy="286695"/>
                  </a:xfrm>
                  <a:prstGeom prst="line">
                    <a:avLst/>
                  </a:prstGeom>
                  <a:ln w="38100"/>
                </p:spPr>
                <p:style>
                  <a:lnRef idx="1">
                    <a:schemeClr val="accent1"/>
                  </a:lnRef>
                  <a:fillRef idx="0">
                    <a:schemeClr val="accent1"/>
                  </a:fillRef>
                  <a:effectRef idx="0">
                    <a:schemeClr val="accent1"/>
                  </a:effectRef>
                  <a:fontRef idx="minor">
                    <a:schemeClr val="tx1"/>
                  </a:fontRef>
                </p:style>
              </p:cxnSp>
            </p:grpSp>
          </p:grpSp>
        </p:grpSp>
      </p:grpSp>
    </p:spTree>
    <p:extLst>
      <p:ext uri="{BB962C8B-B14F-4D97-AF65-F5344CB8AC3E}">
        <p14:creationId xmlns:p14="http://schemas.microsoft.com/office/powerpoint/2010/main" val="29113041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2978</TotalTime>
  <Words>2402</Words>
  <Application>Microsoft Office PowerPoint</Application>
  <PresentationFormat>全屏显示(4:3)</PresentationFormat>
  <Paragraphs>294</Paragraphs>
  <Slides>19</Slides>
  <Notes>18</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凸显</vt:lpstr>
      <vt:lpstr>HIF3A variant interacts with obesity on ALT mediated by DNA methylation </vt:lpstr>
      <vt:lpstr>Introduction</vt:lpstr>
      <vt:lpstr>PowerPoint 演示文稿</vt:lpstr>
      <vt:lpstr>PowerPoint 演示文稿</vt:lpstr>
      <vt:lpstr>Aim </vt:lpstr>
      <vt:lpstr>Methods</vt:lpstr>
      <vt:lpstr>PowerPoint 演示文稿</vt:lpstr>
      <vt:lpstr>Cpg sites obtained</vt:lpstr>
      <vt:lpstr>Results 1. Validation of HIF3A methylation difference between obese children and controls</vt:lpstr>
      <vt:lpstr>2. Association between HIF3A methylation and obesity-related phenotypes</vt:lpstr>
      <vt:lpstr>Does the association still exist on the snp level?</vt:lpstr>
      <vt:lpstr>3. Interaction of obesity and HIF3A variant on plasma ALT</vt:lpstr>
      <vt:lpstr>4. Mediation analyses of HIF3A variant, methylation and plasma ALT in obese children</vt:lpstr>
      <vt:lpstr>Discussion</vt:lpstr>
      <vt:lpstr>MECHANISM that the hif3a gene leads to alt elevation in obese children</vt:lpstr>
      <vt:lpstr>MECHANISM that the hif3a gene leads to alt elevation in obese children</vt:lpstr>
      <vt:lpstr>limitations</vt:lpstr>
      <vt:lpstr>conclusion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Wang Shuo</dc:creator>
  <cp:lastModifiedBy>Wang Shuo</cp:lastModifiedBy>
  <cp:revision>66</cp:revision>
  <dcterms:created xsi:type="dcterms:W3CDTF">2016-08-13T18:46:09Z</dcterms:created>
  <dcterms:modified xsi:type="dcterms:W3CDTF">2016-08-25T06:45:12Z</dcterms:modified>
</cp:coreProperties>
</file>