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25"/>
  </p:notesMasterIdLst>
  <p:sldIdLst>
    <p:sldId id="413" r:id="rId2"/>
    <p:sldId id="256" r:id="rId3"/>
    <p:sldId id="434" r:id="rId4"/>
    <p:sldId id="436" r:id="rId5"/>
    <p:sldId id="435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99"/>
    <a:srgbClr val="FFFFCC"/>
    <a:srgbClr val="009999"/>
    <a:srgbClr val="33CCCC"/>
    <a:srgbClr val="CCCCFF"/>
    <a:srgbClr val="FF9999"/>
    <a:srgbClr val="CC99FF"/>
    <a:srgbClr val="33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44" autoAdjust="0"/>
    <p:restoredTop sz="99073" autoAdjust="0"/>
  </p:normalViewPr>
  <p:slideViewPr>
    <p:cSldViewPr snapToGrid="0">
      <p:cViewPr varScale="1">
        <p:scale>
          <a:sx n="71" d="100"/>
          <a:sy n="71" d="100"/>
        </p:scale>
        <p:origin x="11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5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03DD2-573B-4EAA-BA3A-0D2A6B003CF0}" type="datetimeFigureOut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72722-2682-45BD-A64C-9579B4D1101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25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z="1200" smtClean="0"/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4E13B89-9E4B-4A8F-A0E6-C7850D9CED79}" type="slidenum">
              <a:rPr lang="zh-TW" altLang="en-US" sz="1200" b="0" smtClean="0">
                <a:latin typeface="Verdana" panose="020B0604030504040204" pitchFamily="34" charset="0"/>
              </a:rPr>
              <a:pPr/>
              <a:t>1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6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A41E538E-71B7-4B88-8F4A-A82EAE2838AF}" type="slidenum">
              <a:rPr lang="zh-TW" altLang="en-US" sz="1200" b="0" smtClean="0">
                <a:latin typeface="Verdana" panose="020B0604030504040204" pitchFamily="34" charset="0"/>
              </a:rPr>
              <a:pPr/>
              <a:t>11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04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DCB332E9-B4E9-4455-8637-91EC7AA8BA74}" type="slidenum">
              <a:rPr lang="zh-TW" altLang="en-US" sz="1200" b="0" smtClean="0">
                <a:latin typeface="Verdana" panose="020B0604030504040204" pitchFamily="34" charset="0"/>
              </a:rPr>
              <a:pPr/>
              <a:t>12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9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F0E10BE-51C1-4968-90E3-8C1368C853A0}" type="slidenum">
              <a:rPr lang="zh-TW" altLang="en-US" sz="1200" b="0" smtClean="0">
                <a:latin typeface="Verdana" panose="020B0604030504040204" pitchFamily="34" charset="0"/>
              </a:rPr>
              <a:pPr/>
              <a:t>13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3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A09F9E4-47F2-4D53-BF22-BC6EA85482B7}" type="slidenum">
              <a:rPr lang="zh-TW" altLang="en-US" sz="1200" b="0" smtClean="0">
                <a:latin typeface="Verdana" panose="020B0604030504040204" pitchFamily="34" charset="0"/>
              </a:rPr>
              <a:pPr/>
              <a:t>14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34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B68EA152-0F99-4277-ACC8-8E068CF1D109}" type="slidenum">
              <a:rPr lang="zh-TW" altLang="en-US" sz="1200" b="0" smtClean="0">
                <a:latin typeface="Verdana" panose="020B0604030504040204" pitchFamily="34" charset="0"/>
              </a:rPr>
              <a:pPr/>
              <a:t>15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1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38E949B7-3865-4FAA-8088-51121E11FF5C}" type="slidenum">
              <a:rPr lang="zh-TW" altLang="en-US" sz="1200" b="0" smtClean="0">
                <a:latin typeface="Verdana" panose="020B0604030504040204" pitchFamily="34" charset="0"/>
              </a:rPr>
              <a:pPr/>
              <a:t>16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9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E0C4A13-671C-43AC-BC70-4DECE57062F1}" type="slidenum">
              <a:rPr lang="zh-TW" altLang="en-US" sz="1200" b="0" smtClean="0">
                <a:latin typeface="Verdana" panose="020B0604030504040204" pitchFamily="34" charset="0"/>
              </a:rPr>
              <a:pPr/>
              <a:t>17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15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  <a:p>
            <a:endParaRPr lang="en-US" altLang="zh-TW" smtClean="0"/>
          </a:p>
          <a:p>
            <a:endParaRPr lang="zh-TW" altLang="en-US" smtClean="0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E709468-9A33-4290-ACF9-6D245206D562}" type="slidenum">
              <a:rPr lang="zh-TW" altLang="en-US" sz="1200" b="0" smtClean="0">
                <a:latin typeface="Verdana" panose="020B0604030504040204" pitchFamily="34" charset="0"/>
              </a:rPr>
              <a:pPr/>
              <a:t>18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32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4D48E2B3-C727-47DA-95E5-D005A7CCFA87}" type="slidenum">
              <a:rPr lang="zh-TW" altLang="en-US" sz="1200" b="0" smtClean="0">
                <a:latin typeface="Verdana" panose="020B0604030504040204" pitchFamily="34" charset="0"/>
              </a:rPr>
              <a:pPr/>
              <a:t>19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84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5F624350-02C9-460B-9A66-80256A6DDFBE}" type="slidenum">
              <a:rPr lang="zh-TW" altLang="en-US" sz="1200" b="0" smtClean="0">
                <a:latin typeface="Verdana" panose="020B0604030504040204" pitchFamily="34" charset="0"/>
              </a:rPr>
              <a:pPr/>
              <a:t>20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5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About CKD: use the table of CKD from the </a:t>
            </a:r>
            <a:r>
              <a:rPr lang="zh-TW" altLang="en-US" dirty="0" smtClean="0"/>
              <a:t>科專計畫 </a:t>
            </a:r>
            <a:r>
              <a:rPr lang="en-US" altLang="zh-TW" dirty="0" smtClean="0"/>
              <a:t>(there is a table illustrating 5 stages of CKD). Mention that over the past 3 years, you’ve served as a principle investigator in the first sub-project of the CKD project, and your role is to do all the screening tasks, and during this period you published xx papers for the team.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72722-2682-45BD-A64C-9579B4D11016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581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EEA0D54D-527A-452E-B25A-6803BDB02555}" type="slidenum">
              <a:rPr lang="zh-TW" altLang="en-US" sz="1200" b="0" smtClean="0">
                <a:latin typeface="Verdana" panose="020B0604030504040204" pitchFamily="34" charset="0"/>
              </a:rPr>
              <a:pPr/>
              <a:t>21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5215F6D-BF1C-49BA-B7B7-79346E0C7668}" type="slidenum">
              <a:rPr lang="zh-TW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9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Our data show that (1) several of </a:t>
            </a:r>
            <a:r>
              <a:rPr kumimoji="1" lang="en-US" altLang="zh-TW" b="0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renoprotective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components, including [a], [b], [c] 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新細明體" pitchFamily="18" charset="-120"/>
                <a:cs typeface="Times New Roman" pitchFamily="18" charset="0"/>
              </a:rPr>
              <a:t>………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. 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新細明體" pitchFamily="18" charset="-120"/>
                <a:cs typeface="Times New Roman" pitchFamily="18" charset="0"/>
              </a:rPr>
              <a:t> 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were verified and they were show capable of ameliorating proteinuria, hematuria, renal </a:t>
            </a:r>
            <a:r>
              <a:rPr kumimoji="1" lang="en-US" altLang="zh-TW" b="0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disfunction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, and severe renal lesions in the mouse models of CKD ; (2) The mechanisms for </a:t>
            </a:r>
            <a:r>
              <a:rPr kumimoji="1" lang="en-US" altLang="zh-TW" b="0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renoprotection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of those compounds includes enhancing Nrf2 antioxidant signaling pathway and decreasing renal NLRP3 </a:t>
            </a:r>
            <a:r>
              <a:rPr kumimoji="1" lang="en-US" altLang="zh-TW" b="0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inflammasome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activation, as well as inhibiting apoptosis pathway; and [3] the employment of nanotechnology to increase the beneficial effects of these candidate </a:t>
            </a:r>
            <a:r>
              <a:rPr kumimoji="1" lang="en-US" altLang="zh-TW" b="0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renoprotective</a:t>
            </a:r>
            <a:r>
              <a:rPr kumimoji="1" lang="en-US" altLang="zh-TW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compounds is highly desirable. </a:t>
            </a:r>
          </a:p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zh-TW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Citral</a:t>
            </a:r>
            <a:r>
              <a:rPr lang="en-US" altLang="zh-TW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kumimoji="1" lang="en-US" altLang="zh-TW" sz="1200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several of </a:t>
            </a:r>
            <a:r>
              <a:rPr lang="en-US" altLang="zh-TW" sz="12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renoprotective</a:t>
            </a:r>
            <a:r>
              <a:rPr lang="en-US" altLang="zh-TW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effects in a FSGS mouse model, including preventing the </a:t>
            </a:r>
            <a:r>
              <a:rPr lang="en-US" altLang="zh-TW" sz="1200" b="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glomerular </a:t>
            </a:r>
            <a:r>
              <a:rPr lang="en-US" altLang="zh-TW" sz="1200" b="0" kern="100" dirty="0" smtClean="0">
                <a:latin typeface="Times New Roman" panose="02020603050405020304" pitchFamily="18" charset="0"/>
                <a:ea typeface="Arial Unicode MS" panose="020B0604020202020204" pitchFamily="34" charset="-120"/>
                <a:cs typeface="Times New Roman" panose="02020603050405020304" pitchFamily="18" charset="0"/>
              </a:rPr>
              <a:t>EPHLs, glomerular </a:t>
            </a:r>
            <a:r>
              <a:rPr lang="en-US" altLang="zh-TW" sz="1200" b="0" kern="100" dirty="0" err="1" smtClean="0">
                <a:latin typeface="Times New Roman" panose="02020603050405020304" pitchFamily="18" charset="0"/>
                <a:ea typeface="Arial Unicode MS" panose="020B0604020202020204" pitchFamily="34" charset="-120"/>
                <a:cs typeface="Times New Roman" panose="02020603050405020304" pitchFamily="18" charset="0"/>
              </a:rPr>
              <a:t>hyalinosis</a:t>
            </a:r>
            <a:r>
              <a:rPr lang="en-US" altLang="zh-TW" sz="1200" b="0" kern="100" dirty="0" smtClean="0">
                <a:latin typeface="Times New Roman" panose="02020603050405020304" pitchFamily="18" charset="0"/>
                <a:ea typeface="Arial Unicode MS" panose="020B0604020202020204" pitchFamily="34" charset="-120"/>
                <a:cs typeface="Times New Roman" panose="02020603050405020304" pitchFamily="18" charset="0"/>
              </a:rPr>
              <a:t>/sclerosis, and mononuclear leukocyte infiltration. </a:t>
            </a:r>
          </a:p>
          <a:p>
            <a:pPr marL="342900" indent="-342900" algn="just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zh-TW" sz="1200" b="0" kern="100" dirty="0" smtClean="0">
                <a:latin typeface="Times New Roman" panose="02020603050405020304" pitchFamily="18" charset="0"/>
                <a:ea typeface="Arial Unicode MS" panose="020B0604020202020204" pitchFamily="34" charset="-120"/>
                <a:cs typeface="Times New Roman" panose="02020603050405020304" pitchFamily="18" charset="0"/>
              </a:rPr>
              <a:t>T</a:t>
            </a:r>
            <a:r>
              <a:rPr lang="en-US" altLang="zh-TW" sz="1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hese effects were closely associated with reduced oxidative stress, apoptosis and</a:t>
            </a:r>
            <a:r>
              <a:rPr lang="en-US" altLang="zh-TW" sz="1200" b="0" dirty="0" smtClean="0">
                <a:latin typeface="Times New Roman" panose="02020603050405020304" pitchFamily="18" charset="0"/>
                <a:ea typeface="CongressSans-ExtraBold"/>
                <a:cs typeface="Times New Roman" panose="02020603050405020304" pitchFamily="18" charset="0"/>
              </a:rPr>
              <a:t> activation of the Nrf2 pathway before the progression of the FSGS model.</a:t>
            </a:r>
            <a:endParaRPr lang="zh-TW" altLang="zh-TW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indent="355600" algn="just">
              <a:lnSpc>
                <a:spcPct val="200000"/>
              </a:lnSpc>
            </a:pPr>
            <a:endParaRPr lang="en-US" altLang="zh-TW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endParaRPr lang="en-US" altLang="zh-TW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endParaRPr lang="en-US" altLang="zh-TW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endParaRPr lang="en-US" altLang="zh-TW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endParaRPr lang="en-US" altLang="zh-TW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r>
              <a:rPr lang="en-US" altLang="zh-TW" dirty="0" smtClean="0">
                <a:ea typeface="標楷體" pitchFamily="65" charset="-120"/>
                <a:cs typeface="Times New Roman" pitchFamily="18" charset="0"/>
              </a:rPr>
              <a:t>3. </a:t>
            </a:r>
            <a:r>
              <a:rPr lang="zh-TW" altLang="zh-TW" dirty="0" smtClean="0">
                <a:ea typeface="標楷體" pitchFamily="65" charset="-120"/>
                <a:cs typeface="Times New Roman" pitchFamily="18" charset="0"/>
              </a:rPr>
              <a:t>由於慢性腎臟病多數並非單一致病因所導致（例如：發炎、氧化壓力、細胞凋亡、血液動力學之異常、凝血之異常，與補體路徑活化等），在臨床前期（</a:t>
            </a:r>
            <a:r>
              <a:rPr lang="en-US" altLang="zh-TW" dirty="0" smtClean="0">
                <a:ea typeface="標楷體" pitchFamily="65" charset="-120"/>
                <a:cs typeface="Times New Roman" pitchFamily="18" charset="0"/>
              </a:rPr>
              <a:t>Preclinical stage</a:t>
            </a:r>
            <a:r>
              <a:rPr lang="zh-TW" altLang="zh-TW" dirty="0" smtClean="0">
                <a:ea typeface="標楷體" pitchFamily="65" charset="-120"/>
                <a:cs typeface="Times New Roman" pitchFamily="18" charset="0"/>
              </a:rPr>
              <a:t>），可考慮以動物模式平台（即非單一種動物模式），結合發炎細胞（如：巨噬細胞）與腎臟本身的細胞（如：腎臟膈細胞）之實驗，共同分析驗證候選成分之作用，並同時評估生效之機轉，將能加速未來在慢性腎臟病之早期診斷與防治方面皆能更有效達成。</a:t>
            </a:r>
            <a:endParaRPr lang="en-US" altLang="zh-TW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endParaRPr lang="en-US" altLang="zh-TW" sz="800" dirty="0" smtClean="0">
              <a:ea typeface="標楷體" pitchFamily="65" charset="-120"/>
              <a:cs typeface="Times New Roman" pitchFamily="18" charset="0"/>
            </a:endParaRPr>
          </a:p>
          <a:p>
            <a:pPr indent="355600" algn="just">
              <a:lnSpc>
                <a:spcPct val="200000"/>
              </a:lnSpc>
            </a:pPr>
            <a:endParaRPr lang="zh-TW" altLang="zh-TW" sz="800" dirty="0" smtClean="0">
              <a:ea typeface="標楷體" pitchFamily="65" charset="-120"/>
              <a:cs typeface="Times New Roman" pitchFamily="18" charset="0"/>
            </a:endParaRPr>
          </a:p>
          <a:p>
            <a:pPr marL="0" marR="0" indent="3556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800" dirty="0" smtClean="0">
                <a:ea typeface="標楷體" pitchFamily="65" charset="-120"/>
                <a:cs typeface="Times New Roman" pitchFamily="18" charset="0"/>
              </a:rPr>
              <a:t> </a:t>
            </a:r>
            <a:r>
              <a:rPr lang="en-US" altLang="zh-TW" sz="800" dirty="0" smtClean="0"/>
              <a:t>In recent years, oxidative stress has drawn considerable attention because of its potential role in the pathogenesis of </a:t>
            </a:r>
            <a:r>
              <a:rPr lang="en-US" altLang="zh-TW" sz="800" i="1" dirty="0" smtClean="0">
                <a:solidFill>
                  <a:srgbClr val="FF0000"/>
                </a:solidFill>
              </a:rPr>
              <a:t>systemic lupus erythematosus (SLE) [1-4</a:t>
            </a:r>
            <a:r>
              <a:rPr lang="en-US" altLang="zh-TW" sz="800" dirty="0" smtClean="0"/>
              <a:t>]. </a:t>
            </a:r>
            <a:r>
              <a:rPr lang="en-US" altLang="zh-TW" sz="800" i="1" dirty="0" smtClean="0">
                <a:solidFill>
                  <a:srgbClr val="FF0000"/>
                </a:solidFill>
              </a:rPr>
              <a:t>Patients with lupus nephritis, a major cause of mortality and morbidity of SLE, show impaired oxidative status [5] and which associated with the progression of lupus nephritis [5-7]. </a:t>
            </a:r>
            <a:r>
              <a:rPr lang="en-US" altLang="zh-TW" sz="800" dirty="0" smtClean="0"/>
              <a:t>Oxidative stress defined as an excess of pro-oxidant species not counterbalanced by an adequate endogenous and exogenous antioxidant defense system [8, 9], can induce inflammation by activating nuclear factor-</a:t>
            </a:r>
            <a:r>
              <a:rPr lang="en-US" altLang="zh-TW" sz="800" dirty="0" err="1" smtClean="0"/>
              <a:t>kappaB</a:t>
            </a:r>
            <a:r>
              <a:rPr lang="en-US" altLang="zh-TW" sz="800" dirty="0" smtClean="0"/>
              <a:t> (NF-</a:t>
            </a:r>
            <a:r>
              <a:rPr lang="en-US" altLang="zh-TW" sz="800" dirty="0" err="1" smtClean="0"/>
              <a:t>κB</a:t>
            </a:r>
            <a:r>
              <a:rPr lang="en-US" altLang="zh-TW" sz="800" dirty="0" smtClean="0"/>
              <a:t>) and stimulating the subsequent production of pro-inflammatory cytokines and </a:t>
            </a:r>
            <a:r>
              <a:rPr lang="en-US" altLang="zh-TW" sz="800" dirty="0" err="1" smtClean="0"/>
              <a:t>chemokines</a:t>
            </a:r>
            <a:r>
              <a:rPr lang="en-US" altLang="zh-TW" sz="800" dirty="0" smtClean="0"/>
              <a:t> [10, 11] to promote chronic kidney disease [12, 13].</a:t>
            </a:r>
            <a:endParaRPr lang="zh-TW" altLang="en-US" sz="800" dirty="0" smtClean="0"/>
          </a:p>
          <a:p>
            <a:pPr indent="355600" algn="just">
              <a:lnSpc>
                <a:spcPct val="150000"/>
              </a:lnSpc>
            </a:pPr>
            <a:endParaRPr lang="zh-TW" altLang="zh-TW" sz="800" dirty="0" smtClean="0">
              <a:ea typeface="標楷體" pitchFamily="65" charset="-120"/>
              <a:cs typeface="Times New Roman" pitchFamily="18" charset="0"/>
            </a:endParaRPr>
          </a:p>
          <a:p>
            <a:pPr indent="355600"/>
            <a:endParaRPr lang="zh-TW" altLang="en-US" dirty="0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C9331CBB-E5EC-41D1-B19D-6C905292044E}" type="slidenum">
              <a:rPr lang="zh-TW" altLang="en-US" sz="1200" b="0">
                <a:latin typeface="Verdana" pitchFamily="34" charset="0"/>
              </a:rPr>
              <a:pPr/>
              <a:t>4</a:t>
            </a:fld>
            <a:endParaRPr lang="zh-TW" altLang="en-US" sz="1200" b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9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5276CC99-06E8-4C47-B428-955861BC56F2}" type="slidenum">
              <a:rPr lang="zh-TW" altLang="en-US" sz="1200" b="0" smtClean="0">
                <a:latin typeface="Verdana" panose="020B0604030504040204" pitchFamily="34" charset="0"/>
              </a:rPr>
              <a:pPr/>
              <a:t>6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22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56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4A65226-4E44-4851-9639-8ACE09089B80}" type="slidenum">
              <a:rPr lang="zh-TW" altLang="en-US" sz="1200" b="0" smtClean="0">
                <a:latin typeface="Verdana" panose="020B0604030504040204" pitchFamily="34" charset="0"/>
              </a:rPr>
              <a:pPr/>
              <a:t>7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7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D51944D-6D4C-4805-A963-F2560658C3AA}" type="slidenum">
              <a:rPr lang="zh-TW" altLang="en-US" sz="12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zh-TW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7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A70E8CE-BC54-42EF-A3C1-7646D36D7DAC}" type="slidenum">
              <a:rPr lang="zh-TW" altLang="en-US" sz="1200" b="0" smtClean="0">
                <a:latin typeface="Verdana" panose="020B0604030504040204" pitchFamily="34" charset="0"/>
              </a:rPr>
              <a:pPr/>
              <a:t>9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73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1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D896E7-0C39-45A5-953B-9EBC535D5F3D}" type="slidenum">
              <a:rPr lang="zh-TW" altLang="en-US" sz="1200" b="0" smtClean="0">
                <a:latin typeface="Verdana" panose="020B0604030504040204" pitchFamily="34" charset="0"/>
              </a:rPr>
              <a:pPr/>
              <a:t>10</a:t>
            </a:fld>
            <a:endParaRPr lang="zh-TW" altLang="en-US" sz="1200" b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8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00849-74E0-42BE-9EE0-F4FAFE61AE41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900C-7E72-4192-9453-F1A04CA95BE4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ED80-3914-4EDF-9727-A21E43E18DC2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0D715-C3E4-4046-86B6-917345AF1D2C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99D0-7D81-4CCE-BC03-83FC045D711F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3599-094B-4F20-A082-4A32B26F2AFF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CD65-A976-4F59-9001-FB157076C390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18E5-2C88-42E9-BCB0-0B26845E9B31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2999-6F80-4ECC-8D59-D1D56C6A6BB0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65BA-806E-40D3-B5F0-636317624B79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1820-2D83-4EAA-9F32-F384EDF0BF36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1781F59-3EAA-4600-A634-F53555655D6B}" type="datetime1">
              <a:rPr lang="zh-TW" altLang="en-US" smtClean="0"/>
              <a:pPr/>
              <a:t>2015/9/11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979ABF9-BC7F-4577-8B6E-5B0A323877A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tupian.hudong.com/s/%E7%B1%BB%E5%9B%BA%E9%86%87%E8%82%8C%E7%97%85/xgtupian/1/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68313" y="571030"/>
            <a:ext cx="8069262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Renoprotective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effects of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Citral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accelerated and severe lupus nephritis mice by inhibiting activation signal of NLRP3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inflammasome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enhancing Nrf2 activation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8037513" y="6550025"/>
            <a:ext cx="950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</a:rPr>
              <a:t>Sep 2015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63588" y="3000375"/>
            <a:ext cx="75612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en-US" altLang="zh-TW" sz="1800" dirty="0">
              <a:latin typeface="Arial Rounded MT Bold"/>
            </a:endParaRPr>
          </a:p>
          <a:p>
            <a:r>
              <a:rPr lang="en-US" altLang="zh-TW" sz="1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Shuk</a:t>
            </a:r>
            <a:r>
              <a:rPr lang="en-US" altLang="zh-TW" sz="1800" dirty="0">
                <a:solidFill>
                  <a:srgbClr val="0000FF"/>
                </a:solidFill>
                <a:cs typeface="Times New Roman" panose="02020603050405020304" pitchFamily="18" charset="0"/>
              </a:rPr>
              <a:t>-Man </a:t>
            </a:r>
            <a:r>
              <a:rPr lang="en-US" altLang="zh-TW" sz="1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Ka</a:t>
            </a:r>
            <a:r>
              <a:rPr lang="en-US" altLang="zh-TW" sz="1800" dirty="0">
                <a:solidFill>
                  <a:srgbClr val="0000FF"/>
                </a:solidFill>
                <a:cs typeface="Times New Roman" panose="02020603050405020304" pitchFamily="18" charset="0"/>
              </a:rPr>
              <a:t>, PhD</a:t>
            </a:r>
          </a:p>
          <a:p>
            <a:r>
              <a:rPr lang="en-US" altLang="zh-TW" sz="1800" dirty="0">
                <a:solidFill>
                  <a:srgbClr val="0000FF"/>
                </a:solidFill>
                <a:cs typeface="Times New Roman" panose="02020603050405020304" pitchFamily="18" charset="0"/>
              </a:rPr>
              <a:t>Associate Professor</a:t>
            </a:r>
          </a:p>
          <a:p>
            <a:endParaRPr lang="en-US" altLang="zh-TW" sz="18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r>
              <a:rPr lang="en-US" altLang="zh-TW" sz="1800" dirty="0">
                <a:cs typeface="Times New Roman" panose="02020603050405020304" pitchFamily="18" charset="0"/>
              </a:rPr>
              <a:t>Academy of Medicine, </a:t>
            </a:r>
          </a:p>
          <a:p>
            <a:r>
              <a:rPr lang="en-US" altLang="zh-TW" sz="1800" dirty="0">
                <a:cs typeface="Times New Roman" panose="02020603050405020304" pitchFamily="18" charset="0"/>
              </a:rPr>
              <a:t>National Defense Medical Center, Taipei, Taiwan</a:t>
            </a:r>
          </a:p>
        </p:txBody>
      </p:sp>
      <p:pic>
        <p:nvPicPr>
          <p:cNvPr id="18437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44" y="2482103"/>
            <a:ext cx="23717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324850" y="6246812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46329BA5-AEC8-4150-8B6D-9A19B4FE1610}" type="slidenum">
              <a:rPr kumimoji="0" lang="en-US" altLang="zh-TW" sz="1200" smtClean="0"/>
              <a:pPr/>
              <a:t>1</a:t>
            </a:fld>
            <a:endParaRPr kumimoji="0"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23022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5900" y="417812"/>
            <a:ext cx="738028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Albuminuria and renal function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723" name="直線接點 3"/>
          <p:cNvCxnSpPr>
            <a:cxnSpLocks noChangeShapeType="1"/>
          </p:cNvCxnSpPr>
          <p:nvPr/>
        </p:nvCxnSpPr>
        <p:spPr bwMode="auto">
          <a:xfrm>
            <a:off x="215900" y="1023938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0724" name="群組 10"/>
          <p:cNvGrpSpPr>
            <a:grpSpLocks/>
          </p:cNvGrpSpPr>
          <p:nvPr/>
        </p:nvGrpSpPr>
        <p:grpSpPr bwMode="auto">
          <a:xfrm>
            <a:off x="107950" y="1484313"/>
            <a:ext cx="8928100" cy="3548062"/>
            <a:chOff x="107504" y="1484784"/>
            <a:chExt cx="8928992" cy="3548045"/>
          </a:xfrm>
        </p:grpSpPr>
        <p:pic>
          <p:nvPicPr>
            <p:cNvPr id="30726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484784"/>
              <a:ext cx="8928992" cy="3548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Rectangle 6"/>
            <p:cNvSpPr>
              <a:spLocks noChangeArrowheads="1"/>
            </p:cNvSpPr>
            <p:nvPr/>
          </p:nvSpPr>
          <p:spPr bwMode="auto">
            <a:xfrm>
              <a:off x="3880237" y="3784821"/>
              <a:ext cx="445273" cy="64188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28" name="Rectangle 31"/>
            <p:cNvSpPr>
              <a:spLocks noChangeArrowheads="1"/>
            </p:cNvSpPr>
            <p:nvPr/>
          </p:nvSpPr>
          <p:spPr bwMode="auto">
            <a:xfrm>
              <a:off x="4564048" y="2870422"/>
              <a:ext cx="461176" cy="156423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29" name="Rectangle 35" descr="5%"/>
            <p:cNvSpPr>
              <a:spLocks noChangeArrowheads="1"/>
            </p:cNvSpPr>
            <p:nvPr/>
          </p:nvSpPr>
          <p:spPr bwMode="auto">
            <a:xfrm>
              <a:off x="5231959" y="3570136"/>
              <a:ext cx="445026" cy="844445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0" name="Rectangle 6"/>
            <p:cNvSpPr>
              <a:spLocks noChangeArrowheads="1"/>
            </p:cNvSpPr>
            <p:nvPr/>
          </p:nvSpPr>
          <p:spPr bwMode="auto">
            <a:xfrm>
              <a:off x="6888055" y="4222143"/>
              <a:ext cx="428471" cy="22974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1" name="Rectangle 31"/>
            <p:cNvSpPr>
              <a:spLocks noChangeArrowheads="1"/>
            </p:cNvSpPr>
            <p:nvPr/>
          </p:nvSpPr>
          <p:spPr bwMode="auto">
            <a:xfrm>
              <a:off x="7555063" y="3093057"/>
              <a:ext cx="459851" cy="136677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2" name="Rectangle 35" descr="5%"/>
            <p:cNvSpPr>
              <a:spLocks noChangeArrowheads="1"/>
            </p:cNvSpPr>
            <p:nvPr/>
          </p:nvSpPr>
          <p:spPr bwMode="auto">
            <a:xfrm>
              <a:off x="8213697" y="4094923"/>
              <a:ext cx="454303" cy="35278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25" name="投影片編號版面配置區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7071409-CD72-403C-A325-EED861C6E677}" type="slidenum">
              <a:rPr kumimoji="0" lang="en-US" altLang="zh-TW" sz="1200" smtClean="0"/>
              <a:pPr/>
              <a:t>10</a:t>
            </a:fld>
            <a:endParaRPr kumimoji="0"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1129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2725" y="334963"/>
            <a:ext cx="2690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pathology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b="63120"/>
          <a:stretch>
            <a:fillRect/>
          </a:stretch>
        </p:blipFill>
        <p:spPr bwMode="auto">
          <a:xfrm>
            <a:off x="215900" y="1235075"/>
            <a:ext cx="87122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2" name="直線接點 5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2773" name="群組 23"/>
          <p:cNvGrpSpPr>
            <a:grpSpLocks/>
          </p:cNvGrpSpPr>
          <p:nvPr/>
        </p:nvGrpSpPr>
        <p:grpSpPr bwMode="auto">
          <a:xfrm>
            <a:off x="925513" y="4486275"/>
            <a:ext cx="7292975" cy="2236788"/>
            <a:chOff x="925579" y="4486826"/>
            <a:chExt cx="7292842" cy="2236269"/>
          </a:xfrm>
        </p:grpSpPr>
        <p:pic>
          <p:nvPicPr>
            <p:cNvPr id="32775" name="圖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" t="36880" b="-2"/>
            <a:stretch>
              <a:fillRect/>
            </a:stretch>
          </p:blipFill>
          <p:spPr bwMode="auto">
            <a:xfrm>
              <a:off x="925579" y="4486826"/>
              <a:ext cx="7292842" cy="223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Rectangle 31"/>
            <p:cNvSpPr>
              <a:spLocks noChangeArrowheads="1"/>
            </p:cNvSpPr>
            <p:nvPr/>
          </p:nvSpPr>
          <p:spPr bwMode="auto">
            <a:xfrm>
              <a:off x="2243470" y="5241851"/>
              <a:ext cx="366036" cy="23391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77" name="Rectangle 35" descr="5%"/>
            <p:cNvSpPr>
              <a:spLocks noChangeArrowheads="1"/>
            </p:cNvSpPr>
            <p:nvPr/>
          </p:nvSpPr>
          <p:spPr bwMode="auto">
            <a:xfrm>
              <a:off x="2785730" y="5429990"/>
              <a:ext cx="419877" cy="4571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78" name="Rectangle 31"/>
            <p:cNvSpPr>
              <a:spLocks noChangeArrowheads="1"/>
            </p:cNvSpPr>
            <p:nvPr/>
          </p:nvSpPr>
          <p:spPr bwMode="auto">
            <a:xfrm>
              <a:off x="4639340" y="5273748"/>
              <a:ext cx="366036" cy="205563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79" name="Rectangle 35" descr="5%"/>
            <p:cNvSpPr>
              <a:spLocks noChangeArrowheads="1"/>
            </p:cNvSpPr>
            <p:nvPr/>
          </p:nvSpPr>
          <p:spPr bwMode="auto">
            <a:xfrm>
              <a:off x="5149702" y="5390707"/>
              <a:ext cx="419877" cy="8854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0" name="Rectangle 31"/>
            <p:cNvSpPr>
              <a:spLocks noChangeArrowheads="1"/>
            </p:cNvSpPr>
            <p:nvPr/>
          </p:nvSpPr>
          <p:spPr bwMode="auto">
            <a:xfrm>
              <a:off x="6967870" y="5114260"/>
              <a:ext cx="366036" cy="35441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1" name="Rectangle 35" descr="5%"/>
            <p:cNvSpPr>
              <a:spLocks noChangeArrowheads="1"/>
            </p:cNvSpPr>
            <p:nvPr/>
          </p:nvSpPr>
          <p:spPr bwMode="auto">
            <a:xfrm>
              <a:off x="7499498" y="5422902"/>
              <a:ext cx="419877" cy="4571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2" name="Rectangle 31"/>
            <p:cNvSpPr>
              <a:spLocks noChangeArrowheads="1"/>
            </p:cNvSpPr>
            <p:nvPr/>
          </p:nvSpPr>
          <p:spPr bwMode="auto">
            <a:xfrm>
              <a:off x="2236382" y="6347637"/>
              <a:ext cx="366036" cy="184298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3" name="Rectangle 35" descr="5%"/>
            <p:cNvSpPr>
              <a:spLocks noChangeArrowheads="1"/>
            </p:cNvSpPr>
            <p:nvPr/>
          </p:nvSpPr>
          <p:spPr bwMode="auto">
            <a:xfrm>
              <a:off x="2757377" y="6475526"/>
              <a:ext cx="419877" cy="4571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4" name="Rectangle 31"/>
            <p:cNvSpPr>
              <a:spLocks noChangeArrowheads="1"/>
            </p:cNvSpPr>
            <p:nvPr/>
          </p:nvSpPr>
          <p:spPr bwMode="auto">
            <a:xfrm>
              <a:off x="4607442" y="6092456"/>
              <a:ext cx="366036" cy="42884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5" name="Rectangle 35" descr="5%"/>
            <p:cNvSpPr>
              <a:spLocks noChangeArrowheads="1"/>
            </p:cNvSpPr>
            <p:nvPr/>
          </p:nvSpPr>
          <p:spPr bwMode="auto">
            <a:xfrm>
              <a:off x="5139070" y="6411434"/>
              <a:ext cx="419877" cy="9917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6" name="Rectangle 31"/>
            <p:cNvSpPr>
              <a:spLocks noChangeArrowheads="1"/>
            </p:cNvSpPr>
            <p:nvPr/>
          </p:nvSpPr>
          <p:spPr bwMode="auto">
            <a:xfrm>
              <a:off x="6967870" y="6177516"/>
              <a:ext cx="366036" cy="34378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7" name="Rectangle 35" descr="5%"/>
            <p:cNvSpPr>
              <a:spLocks noChangeArrowheads="1"/>
            </p:cNvSpPr>
            <p:nvPr/>
          </p:nvSpPr>
          <p:spPr bwMode="auto">
            <a:xfrm>
              <a:off x="7510130" y="6454051"/>
              <a:ext cx="419877" cy="67193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2774" name="投影片編號版面配置區 24"/>
          <p:cNvSpPr>
            <a:spLocks noGrp="1"/>
          </p:cNvSpPr>
          <p:nvPr>
            <p:ph type="sldNum" sz="quarter" idx="12"/>
          </p:nvPr>
        </p:nvSpPr>
        <p:spPr>
          <a:xfrm>
            <a:off x="8426816" y="6281931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B5A0A0A1-6F9F-477B-9472-DD8C1797D33B}" type="slidenum">
              <a:rPr kumimoji="0" lang="en-US" altLang="zh-TW" sz="1200" smtClean="0"/>
              <a:pPr/>
              <a:t>11</a:t>
            </a:fld>
            <a:endParaRPr kumimoji="0"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4518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b="46706"/>
          <a:stretch>
            <a:fillRect/>
          </a:stretch>
        </p:blipFill>
        <p:spPr bwMode="auto">
          <a:xfrm>
            <a:off x="215900" y="1211263"/>
            <a:ext cx="88201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19" name="直線接點 4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矩形 5"/>
          <p:cNvSpPr/>
          <p:nvPr/>
        </p:nvSpPr>
        <p:spPr>
          <a:xfrm>
            <a:off x="151606" y="438944"/>
            <a:ext cx="261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apoptosis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821" name="群組 1"/>
          <p:cNvGrpSpPr>
            <a:grpSpLocks/>
          </p:cNvGrpSpPr>
          <p:nvPr/>
        </p:nvGrpSpPr>
        <p:grpSpPr bwMode="auto">
          <a:xfrm>
            <a:off x="1619250" y="4508500"/>
            <a:ext cx="5616575" cy="2092325"/>
            <a:chOff x="1619672" y="4509120"/>
            <a:chExt cx="5616624" cy="2091352"/>
          </a:xfrm>
        </p:grpSpPr>
        <p:pic>
          <p:nvPicPr>
            <p:cNvPr id="3482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51630" r="29823"/>
            <a:stretch>
              <a:fillRect/>
            </a:stretch>
          </p:blipFill>
          <p:spPr bwMode="auto">
            <a:xfrm>
              <a:off x="1619672" y="4509120"/>
              <a:ext cx="5616624" cy="209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Rectangle 31"/>
            <p:cNvSpPr>
              <a:spLocks noChangeArrowheads="1"/>
            </p:cNvSpPr>
            <p:nvPr/>
          </p:nvSpPr>
          <p:spPr bwMode="auto">
            <a:xfrm>
              <a:off x="3188391" y="5740842"/>
              <a:ext cx="389695" cy="649837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5" name="Rectangle 35" descr="5%"/>
            <p:cNvSpPr>
              <a:spLocks noChangeArrowheads="1"/>
            </p:cNvSpPr>
            <p:nvPr/>
          </p:nvSpPr>
          <p:spPr bwMode="auto">
            <a:xfrm>
              <a:off x="3787153" y="6337190"/>
              <a:ext cx="387282" cy="4931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6" name="Rectangle 31"/>
            <p:cNvSpPr>
              <a:spLocks noChangeArrowheads="1"/>
            </p:cNvSpPr>
            <p:nvPr/>
          </p:nvSpPr>
          <p:spPr bwMode="auto">
            <a:xfrm>
              <a:off x="5798153" y="5160398"/>
              <a:ext cx="389695" cy="124344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7" name="Rectangle 35" descr="5%"/>
            <p:cNvSpPr>
              <a:spLocks noChangeArrowheads="1"/>
            </p:cNvSpPr>
            <p:nvPr/>
          </p:nvSpPr>
          <p:spPr bwMode="auto">
            <a:xfrm>
              <a:off x="6388964" y="6241775"/>
              <a:ext cx="387282" cy="135171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822" name="投影片編號版面配置區 13"/>
          <p:cNvSpPr>
            <a:spLocks noGrp="1"/>
          </p:cNvSpPr>
          <p:nvPr>
            <p:ph type="sldNum" sz="quarter" idx="12"/>
          </p:nvPr>
        </p:nvSpPr>
        <p:spPr>
          <a:xfrm>
            <a:off x="8377311" y="6175506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B5436C2-8FC9-4D44-BB80-99CA87D64FA0}" type="slidenum">
              <a:rPr kumimoji="0" lang="en-US" altLang="zh-TW" sz="1200" smtClean="0"/>
              <a:pPr/>
              <a:t>12</a:t>
            </a:fld>
            <a:endParaRPr kumimoji="0"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32426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866" name="直線接點 2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矩形 1"/>
          <p:cNvSpPr/>
          <p:nvPr/>
        </p:nvSpPr>
        <p:spPr>
          <a:xfrm>
            <a:off x="215900" y="411163"/>
            <a:ext cx="4068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 T cell activation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868" name="群組 26"/>
          <p:cNvGrpSpPr>
            <a:grpSpLocks/>
          </p:cNvGrpSpPr>
          <p:nvPr/>
        </p:nvGrpSpPr>
        <p:grpSpPr bwMode="auto">
          <a:xfrm>
            <a:off x="414338" y="1363663"/>
            <a:ext cx="7978775" cy="4421187"/>
            <a:chOff x="414337" y="1364105"/>
            <a:chExt cx="7978617" cy="4420800"/>
          </a:xfrm>
        </p:grpSpPr>
        <p:pic>
          <p:nvPicPr>
            <p:cNvPr id="36870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" y="1364105"/>
              <a:ext cx="7978617" cy="44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Rectangle 6"/>
            <p:cNvSpPr>
              <a:spLocks noChangeArrowheads="1"/>
            </p:cNvSpPr>
            <p:nvPr/>
          </p:nvSpPr>
          <p:spPr bwMode="auto">
            <a:xfrm>
              <a:off x="3841380" y="3132814"/>
              <a:ext cx="428471" cy="18866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2" name="Rectangle 31"/>
            <p:cNvSpPr>
              <a:spLocks noChangeArrowheads="1"/>
            </p:cNvSpPr>
            <p:nvPr/>
          </p:nvSpPr>
          <p:spPr bwMode="auto">
            <a:xfrm>
              <a:off x="4412974" y="2655735"/>
              <a:ext cx="429370" cy="66573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3" name="Rectangle 35" descr="5%"/>
            <p:cNvSpPr>
              <a:spLocks noChangeArrowheads="1"/>
            </p:cNvSpPr>
            <p:nvPr/>
          </p:nvSpPr>
          <p:spPr bwMode="auto">
            <a:xfrm>
              <a:off x="5011734" y="2981739"/>
              <a:ext cx="426711" cy="33556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4" name="Rectangle 6"/>
            <p:cNvSpPr>
              <a:spLocks noChangeArrowheads="1"/>
            </p:cNvSpPr>
            <p:nvPr/>
          </p:nvSpPr>
          <p:spPr bwMode="auto">
            <a:xfrm>
              <a:off x="3850657" y="5411308"/>
              <a:ext cx="428471" cy="5834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5" name="Rectangle 31"/>
            <p:cNvSpPr>
              <a:spLocks noChangeArrowheads="1"/>
            </p:cNvSpPr>
            <p:nvPr/>
          </p:nvSpPr>
          <p:spPr bwMode="auto">
            <a:xfrm>
              <a:off x="4422251" y="5009323"/>
              <a:ext cx="429370" cy="460330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6" name="Rectangle 35" descr="5%"/>
            <p:cNvSpPr>
              <a:spLocks noChangeArrowheads="1"/>
            </p:cNvSpPr>
            <p:nvPr/>
          </p:nvSpPr>
          <p:spPr bwMode="auto">
            <a:xfrm>
              <a:off x="5021011" y="5361701"/>
              <a:ext cx="426711" cy="10377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7" name="Rectangle 6"/>
            <p:cNvSpPr>
              <a:spLocks noChangeArrowheads="1"/>
            </p:cNvSpPr>
            <p:nvPr/>
          </p:nvSpPr>
          <p:spPr bwMode="auto">
            <a:xfrm>
              <a:off x="1186969" y="3093057"/>
              <a:ext cx="428471" cy="25359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8" name="Rectangle 31"/>
            <p:cNvSpPr>
              <a:spLocks noChangeArrowheads="1"/>
            </p:cNvSpPr>
            <p:nvPr/>
          </p:nvSpPr>
          <p:spPr bwMode="auto">
            <a:xfrm>
              <a:off x="1774764" y="2282024"/>
              <a:ext cx="429370" cy="106462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9" name="Rectangle 35" descr="5%"/>
            <p:cNvSpPr>
              <a:spLocks noChangeArrowheads="1"/>
            </p:cNvSpPr>
            <p:nvPr/>
          </p:nvSpPr>
          <p:spPr bwMode="auto">
            <a:xfrm>
              <a:off x="2357323" y="3005593"/>
              <a:ext cx="426711" cy="33688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0" name="Rectangle 6"/>
            <p:cNvSpPr>
              <a:spLocks noChangeArrowheads="1"/>
            </p:cNvSpPr>
            <p:nvPr/>
          </p:nvSpPr>
          <p:spPr bwMode="auto">
            <a:xfrm>
              <a:off x="1202873" y="5415982"/>
              <a:ext cx="428471" cy="4571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1" name="Rectangle 31"/>
            <p:cNvSpPr>
              <a:spLocks noChangeArrowheads="1"/>
            </p:cNvSpPr>
            <p:nvPr/>
          </p:nvSpPr>
          <p:spPr bwMode="auto">
            <a:xfrm>
              <a:off x="1774467" y="5128591"/>
              <a:ext cx="429370" cy="33310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2" name="Rectangle 35" descr="5%"/>
            <p:cNvSpPr>
              <a:spLocks noChangeArrowheads="1"/>
            </p:cNvSpPr>
            <p:nvPr/>
          </p:nvSpPr>
          <p:spPr bwMode="auto">
            <a:xfrm>
              <a:off x="2373227" y="5154561"/>
              <a:ext cx="426711" cy="302965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3" name="Rectangle 6"/>
            <p:cNvSpPr>
              <a:spLocks noChangeArrowheads="1"/>
            </p:cNvSpPr>
            <p:nvPr/>
          </p:nvSpPr>
          <p:spPr bwMode="auto">
            <a:xfrm>
              <a:off x="6476558" y="3204376"/>
              <a:ext cx="428471" cy="13810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4" name="Rectangle 31"/>
            <p:cNvSpPr>
              <a:spLocks noChangeArrowheads="1"/>
            </p:cNvSpPr>
            <p:nvPr/>
          </p:nvSpPr>
          <p:spPr bwMode="auto">
            <a:xfrm>
              <a:off x="7048152" y="2886323"/>
              <a:ext cx="429370" cy="45615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5" name="Rectangle 35" descr="5%"/>
            <p:cNvSpPr>
              <a:spLocks noChangeArrowheads="1"/>
            </p:cNvSpPr>
            <p:nvPr/>
          </p:nvSpPr>
          <p:spPr bwMode="auto">
            <a:xfrm>
              <a:off x="7624213" y="3237271"/>
              <a:ext cx="426711" cy="101035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6" name="Rectangle 31"/>
            <p:cNvSpPr>
              <a:spLocks noChangeArrowheads="1"/>
            </p:cNvSpPr>
            <p:nvPr/>
          </p:nvSpPr>
          <p:spPr bwMode="auto">
            <a:xfrm>
              <a:off x="7030279" y="5184250"/>
              <a:ext cx="429370" cy="301304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7" name="Rectangle 35" descr="5%"/>
            <p:cNvSpPr>
              <a:spLocks noChangeArrowheads="1"/>
            </p:cNvSpPr>
            <p:nvPr/>
          </p:nvSpPr>
          <p:spPr bwMode="auto">
            <a:xfrm>
              <a:off x="7629039" y="5435661"/>
              <a:ext cx="426711" cy="4571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6869" name="投影片編號版面配置區 27"/>
          <p:cNvSpPr>
            <a:spLocks noGrp="1"/>
          </p:cNvSpPr>
          <p:nvPr>
            <p:ph type="sldNum" sz="quarter" idx="12"/>
          </p:nvPr>
        </p:nvSpPr>
        <p:spPr>
          <a:xfrm>
            <a:off x="8313591" y="6145212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C175C50F-6D63-4DFF-8FAD-72FEC9B35B23}" type="slidenum">
              <a:rPr kumimoji="0" lang="en-US" altLang="zh-TW" sz="1200" smtClean="0"/>
              <a:pPr/>
              <a:t>13</a:t>
            </a:fld>
            <a:endParaRPr kumimoji="0"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19420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165225"/>
            <a:ext cx="8872538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5" name="直線接點 2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矩形 3"/>
          <p:cNvSpPr/>
          <p:nvPr/>
        </p:nvSpPr>
        <p:spPr>
          <a:xfrm>
            <a:off x="215900" y="411163"/>
            <a:ext cx="6418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T cell and macrophage infiltration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470900" y="6252230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322D8E14-5E62-4B51-A1FE-10633A4CE4A1}" type="slidenum">
              <a:rPr kumimoji="0" lang="en-US" altLang="zh-TW" sz="1200" smtClean="0"/>
              <a:pPr/>
              <a:t>14</a:t>
            </a:fld>
            <a:endParaRPr kumimoji="0"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11720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62" name="直線接點 2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0963" name="群組 16"/>
          <p:cNvGrpSpPr>
            <a:grpSpLocks/>
          </p:cNvGrpSpPr>
          <p:nvPr/>
        </p:nvGrpSpPr>
        <p:grpSpPr bwMode="auto">
          <a:xfrm>
            <a:off x="611188" y="1412875"/>
            <a:ext cx="7921625" cy="4384675"/>
            <a:chOff x="611560" y="1412776"/>
            <a:chExt cx="7920880" cy="4384800"/>
          </a:xfrm>
        </p:grpSpPr>
        <p:pic>
          <p:nvPicPr>
            <p:cNvPr id="40966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12776"/>
              <a:ext cx="7920880" cy="43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7" name="Rectangle 31"/>
            <p:cNvSpPr>
              <a:spLocks noChangeArrowheads="1"/>
            </p:cNvSpPr>
            <p:nvPr/>
          </p:nvSpPr>
          <p:spPr bwMode="auto">
            <a:xfrm>
              <a:off x="1871330" y="3285461"/>
              <a:ext cx="382772" cy="74428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68" name="Rectangle 35" descr="5%"/>
            <p:cNvSpPr>
              <a:spLocks noChangeArrowheads="1"/>
            </p:cNvSpPr>
            <p:nvPr/>
          </p:nvSpPr>
          <p:spPr bwMode="auto">
            <a:xfrm>
              <a:off x="2424223" y="3285461"/>
              <a:ext cx="439075" cy="85002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69" name="Rectangle 31"/>
            <p:cNvSpPr>
              <a:spLocks noChangeArrowheads="1"/>
            </p:cNvSpPr>
            <p:nvPr/>
          </p:nvSpPr>
          <p:spPr bwMode="auto">
            <a:xfrm>
              <a:off x="1911179" y="5279111"/>
              <a:ext cx="387302" cy="212651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0" name="Rectangle 35" descr="5%"/>
            <p:cNvSpPr>
              <a:spLocks noChangeArrowheads="1"/>
            </p:cNvSpPr>
            <p:nvPr/>
          </p:nvSpPr>
          <p:spPr bwMode="auto">
            <a:xfrm>
              <a:off x="2466753" y="5422606"/>
              <a:ext cx="419877" cy="53104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1" name="Rectangle 6"/>
            <p:cNvSpPr>
              <a:spLocks noChangeArrowheads="1"/>
            </p:cNvSpPr>
            <p:nvPr/>
          </p:nvSpPr>
          <p:spPr bwMode="auto">
            <a:xfrm>
              <a:off x="6588224" y="4619709"/>
              <a:ext cx="428471" cy="86401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2" name="Rectangle 31"/>
            <p:cNvSpPr>
              <a:spLocks noChangeArrowheads="1"/>
            </p:cNvSpPr>
            <p:nvPr/>
          </p:nvSpPr>
          <p:spPr bwMode="auto">
            <a:xfrm>
              <a:off x="7191152" y="4412512"/>
              <a:ext cx="389861" cy="1077431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3" name="Rectangle 35" descr="5%"/>
            <p:cNvSpPr>
              <a:spLocks noChangeArrowheads="1"/>
            </p:cNvSpPr>
            <p:nvPr/>
          </p:nvSpPr>
          <p:spPr bwMode="auto">
            <a:xfrm>
              <a:off x="7733413" y="4625163"/>
              <a:ext cx="447206" cy="864723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4" name="Rectangle 6"/>
            <p:cNvSpPr>
              <a:spLocks noChangeArrowheads="1"/>
            </p:cNvSpPr>
            <p:nvPr/>
          </p:nvSpPr>
          <p:spPr bwMode="auto">
            <a:xfrm>
              <a:off x="3878155" y="5399570"/>
              <a:ext cx="428471" cy="45719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5" name="Rectangle 31"/>
            <p:cNvSpPr>
              <a:spLocks noChangeArrowheads="1"/>
            </p:cNvSpPr>
            <p:nvPr/>
          </p:nvSpPr>
          <p:spPr bwMode="auto">
            <a:xfrm>
              <a:off x="4489034" y="4699222"/>
              <a:ext cx="389861" cy="744340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6" name="Rectangle 35" descr="5%"/>
            <p:cNvSpPr>
              <a:spLocks noChangeArrowheads="1"/>
            </p:cNvSpPr>
            <p:nvPr/>
          </p:nvSpPr>
          <p:spPr bwMode="auto">
            <a:xfrm>
              <a:off x="5023344" y="5343277"/>
              <a:ext cx="447206" cy="10817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7" name="Rectangle 31"/>
            <p:cNvSpPr>
              <a:spLocks noChangeArrowheads="1"/>
            </p:cNvSpPr>
            <p:nvPr/>
          </p:nvSpPr>
          <p:spPr bwMode="auto">
            <a:xfrm>
              <a:off x="4449277" y="2782956"/>
              <a:ext cx="389861" cy="577361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978" name="Rectangle 35" descr="5%"/>
            <p:cNvSpPr>
              <a:spLocks noChangeArrowheads="1"/>
            </p:cNvSpPr>
            <p:nvPr/>
          </p:nvSpPr>
          <p:spPr bwMode="auto">
            <a:xfrm>
              <a:off x="5008957" y="3333608"/>
              <a:ext cx="447206" cy="4571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201613" y="403225"/>
            <a:ext cx="52562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analysis 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5" name="投影片編號版面配置區 18"/>
          <p:cNvSpPr>
            <a:spLocks noGrp="1"/>
          </p:cNvSpPr>
          <p:nvPr>
            <p:ph type="sldNum" sz="quarter" idx="12"/>
          </p:nvPr>
        </p:nvSpPr>
        <p:spPr>
          <a:xfrm>
            <a:off x="8304213" y="6207124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1B8370F-F750-4FCD-BB7F-7C9770FEFEE6}" type="slidenum">
              <a:rPr kumimoji="0" lang="en-US" altLang="zh-TW" sz="1200" smtClean="0"/>
              <a:pPr/>
              <a:t>15</a:t>
            </a:fld>
            <a:endParaRPr kumimoji="0"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31079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10" name="直線接點 2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矩形 3"/>
          <p:cNvSpPr/>
          <p:nvPr/>
        </p:nvSpPr>
        <p:spPr>
          <a:xfrm>
            <a:off x="173038" y="404813"/>
            <a:ext cx="7160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NLRP3 </a:t>
            </a:r>
            <a:r>
              <a:rPr lang="en-US" altLang="zh-TW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inflammasome</a:t>
            </a: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 pathway 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012" name="群組 20"/>
          <p:cNvGrpSpPr>
            <a:grpSpLocks/>
          </p:cNvGrpSpPr>
          <p:nvPr/>
        </p:nvGrpSpPr>
        <p:grpSpPr bwMode="auto">
          <a:xfrm>
            <a:off x="185738" y="1125538"/>
            <a:ext cx="8707437" cy="5040312"/>
            <a:chOff x="185393" y="1124744"/>
            <a:chExt cx="8707087" cy="5040560"/>
          </a:xfrm>
        </p:grpSpPr>
        <p:pic>
          <p:nvPicPr>
            <p:cNvPr id="43014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93" y="1124744"/>
              <a:ext cx="8707087" cy="504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Rectangle 6"/>
            <p:cNvSpPr>
              <a:spLocks noChangeArrowheads="1"/>
            </p:cNvSpPr>
            <p:nvPr/>
          </p:nvSpPr>
          <p:spPr bwMode="auto">
            <a:xfrm>
              <a:off x="3280482" y="4937760"/>
              <a:ext cx="367593" cy="91967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6" name="Rectangle 31"/>
            <p:cNvSpPr>
              <a:spLocks noChangeArrowheads="1"/>
            </p:cNvSpPr>
            <p:nvPr/>
          </p:nvSpPr>
          <p:spPr bwMode="auto">
            <a:xfrm>
              <a:off x="3748236" y="4540196"/>
              <a:ext cx="350371" cy="1331410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7" name="Rectangle 35" descr="5%"/>
            <p:cNvSpPr>
              <a:spLocks noChangeArrowheads="1"/>
            </p:cNvSpPr>
            <p:nvPr/>
          </p:nvSpPr>
          <p:spPr bwMode="auto">
            <a:xfrm>
              <a:off x="4195083" y="5006825"/>
              <a:ext cx="353064" cy="864723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8" name="Rectangle 6"/>
            <p:cNvSpPr>
              <a:spLocks noChangeArrowheads="1"/>
            </p:cNvSpPr>
            <p:nvPr/>
          </p:nvSpPr>
          <p:spPr bwMode="auto">
            <a:xfrm>
              <a:off x="880182" y="5334000"/>
              <a:ext cx="367593" cy="4472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19" name="Rectangle 31"/>
            <p:cNvSpPr>
              <a:spLocks noChangeArrowheads="1"/>
            </p:cNvSpPr>
            <p:nvPr/>
          </p:nvSpPr>
          <p:spPr bwMode="auto">
            <a:xfrm>
              <a:off x="1347936" y="4676774"/>
              <a:ext cx="350371" cy="1118631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0" name="Rectangle 35" descr="5%"/>
            <p:cNvSpPr>
              <a:spLocks noChangeArrowheads="1"/>
            </p:cNvSpPr>
            <p:nvPr/>
          </p:nvSpPr>
          <p:spPr bwMode="auto">
            <a:xfrm>
              <a:off x="1794783" y="5153025"/>
              <a:ext cx="353064" cy="642323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1" name="Rectangle 6"/>
            <p:cNvSpPr>
              <a:spLocks noChangeArrowheads="1"/>
            </p:cNvSpPr>
            <p:nvPr/>
          </p:nvSpPr>
          <p:spPr bwMode="auto">
            <a:xfrm>
              <a:off x="5195007" y="2962275"/>
              <a:ext cx="348543" cy="46628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2" name="Rectangle 31"/>
            <p:cNvSpPr>
              <a:spLocks noChangeArrowheads="1"/>
            </p:cNvSpPr>
            <p:nvPr/>
          </p:nvSpPr>
          <p:spPr bwMode="auto">
            <a:xfrm>
              <a:off x="5654811" y="2382824"/>
              <a:ext cx="347514" cy="1051956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3" name="Rectangle 35" descr="5%"/>
            <p:cNvSpPr>
              <a:spLocks noChangeArrowheads="1"/>
            </p:cNvSpPr>
            <p:nvPr/>
          </p:nvSpPr>
          <p:spPr bwMode="auto">
            <a:xfrm>
              <a:off x="6109608" y="3154349"/>
              <a:ext cx="353064" cy="280373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4" name="Rectangle 6"/>
            <p:cNvSpPr>
              <a:spLocks noChangeArrowheads="1"/>
            </p:cNvSpPr>
            <p:nvPr/>
          </p:nvSpPr>
          <p:spPr bwMode="auto">
            <a:xfrm>
              <a:off x="7433382" y="3067049"/>
              <a:ext cx="348543" cy="30435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5" name="Rectangle 31"/>
            <p:cNvSpPr>
              <a:spLocks noChangeArrowheads="1"/>
            </p:cNvSpPr>
            <p:nvPr/>
          </p:nvSpPr>
          <p:spPr bwMode="auto">
            <a:xfrm>
              <a:off x="7872562" y="2247900"/>
              <a:ext cx="347514" cy="1137681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026" name="Rectangle 35" descr="5%"/>
            <p:cNvSpPr>
              <a:spLocks noChangeArrowheads="1"/>
            </p:cNvSpPr>
            <p:nvPr/>
          </p:nvSpPr>
          <p:spPr bwMode="auto">
            <a:xfrm>
              <a:off x="8338458" y="3133725"/>
              <a:ext cx="353064" cy="25179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013" name="投影片編號版面配置區 21"/>
          <p:cNvSpPr>
            <a:spLocks noGrp="1"/>
          </p:cNvSpPr>
          <p:nvPr>
            <p:ph type="sldNum" sz="quarter" idx="12"/>
          </p:nvPr>
        </p:nvSpPr>
        <p:spPr>
          <a:xfrm>
            <a:off x="8422081" y="6165850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C820ED3-C9A1-44FA-8C67-9AE1FD9ED742}" type="slidenum">
              <a:rPr kumimoji="0" lang="en-US" altLang="zh-TW" sz="1200" smtClean="0"/>
              <a:pPr/>
              <a:t>16</a:t>
            </a:fld>
            <a:endParaRPr kumimoji="0"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34001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圖片 3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484313"/>
            <a:ext cx="38639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圖片 5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84313"/>
            <a:ext cx="484346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0" name="直線接點 4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矩形 6"/>
          <p:cNvSpPr/>
          <p:nvPr/>
        </p:nvSpPr>
        <p:spPr>
          <a:xfrm>
            <a:off x="173038" y="432949"/>
            <a:ext cx="89709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NLRP3 </a:t>
            </a:r>
            <a:r>
              <a:rPr lang="en-US" altLang="zh-TW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inflammasome</a:t>
            </a: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-- priming signal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305565" y="6196233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C4350C65-5EA8-4C0E-ACFB-10F58155A218}" type="slidenum">
              <a:rPr kumimoji="0" lang="en-US" altLang="zh-TW" sz="1200" smtClean="0"/>
              <a:pPr/>
              <a:t>17</a:t>
            </a:fld>
            <a:endParaRPr kumimoji="0"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13483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/>
          <p:cNvPicPr>
            <a:picLocks noChangeAspect="1"/>
          </p:cNvPicPr>
          <p:nvPr/>
        </p:nvPicPr>
        <p:blipFill>
          <a:blip r:embed="rId3" cstate="print">
            <a:lum bright="-1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452563"/>
            <a:ext cx="4281488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圖片 2"/>
          <p:cNvPicPr>
            <a:picLocks noChangeAspect="1"/>
          </p:cNvPicPr>
          <p:nvPr/>
        </p:nvPicPr>
        <p:blipFill>
          <a:blip r:embed="rId4" cstate="print">
            <a:lum bright="-1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379538"/>
            <a:ext cx="4705350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8" name="直線接點 3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0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91378" y="6168097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15B02A5-A861-4642-A46E-B9276F2523DD}" type="slidenum">
              <a:rPr kumimoji="0" lang="en-US" altLang="zh-TW" sz="1200" smtClean="0"/>
              <a:pPr/>
              <a:t>18</a:t>
            </a:fld>
            <a:endParaRPr kumimoji="0" lang="en-US" altLang="zh-TW" sz="1200" smtClean="0"/>
          </a:p>
        </p:txBody>
      </p:sp>
      <p:sp>
        <p:nvSpPr>
          <p:cNvPr id="7" name="矩形 6"/>
          <p:cNvSpPr/>
          <p:nvPr/>
        </p:nvSpPr>
        <p:spPr>
          <a:xfrm>
            <a:off x="173038" y="404813"/>
            <a:ext cx="89709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NLRP3 </a:t>
            </a:r>
            <a:r>
              <a:rPr lang="en-US" altLang="zh-TW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inflammasome</a:t>
            </a: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-- activation signal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135938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55" name="直線接點 3"/>
          <p:cNvCxnSpPr>
            <a:cxnSpLocks noChangeShapeType="1"/>
          </p:cNvCxnSpPr>
          <p:nvPr/>
        </p:nvCxnSpPr>
        <p:spPr bwMode="auto">
          <a:xfrm>
            <a:off x="215900" y="1003300"/>
            <a:ext cx="871220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矩形 4"/>
          <p:cNvSpPr/>
          <p:nvPr/>
        </p:nvSpPr>
        <p:spPr>
          <a:xfrm>
            <a:off x="117426" y="420688"/>
            <a:ext cx="7224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NLRP3 </a:t>
            </a:r>
            <a:r>
              <a:rPr lang="en-US" altLang="zh-TW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inflammasome</a:t>
            </a: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–pro-IL-b and NLRP3 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582561" y="6296025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E584865-93FA-469A-8D04-49CC6F81D156}" type="slidenum">
              <a:rPr kumimoji="0" lang="en-US" altLang="zh-TW" sz="1200" smtClean="0"/>
              <a:pPr/>
              <a:t>19</a:t>
            </a:fld>
            <a:endParaRPr kumimoji="0" lang="en-US" altLang="zh-TW" sz="1200" dirty="0" smtClean="0"/>
          </a:p>
        </p:txBody>
      </p:sp>
    </p:spTree>
    <p:extLst>
      <p:ext uri="{BB962C8B-B14F-4D97-AF65-F5344CB8AC3E}">
        <p14:creationId xmlns:p14="http://schemas.microsoft.com/office/powerpoint/2010/main" val="39669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8760" y="1559384"/>
            <a:ext cx="80517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Validation of </a:t>
            </a:r>
            <a:r>
              <a:rPr lang="en-US" altLang="zh-TW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renoprotective</a:t>
            </a:r>
            <a:r>
              <a:rPr lang="en-US" altLang="zh-TW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components from TCM against renal inflammation</a:t>
            </a:r>
            <a:endParaRPr lang="zh-TW" altLang="zh-TW" sz="2800" kern="1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26015" y="3386796"/>
            <a:ext cx="247876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1400" b="1" dirty="0" smtClean="0">
                <a:ea typeface="新細明體" pitchFamily="18" charset="-120"/>
                <a:cs typeface="Times New Roman" panose="02020603050405020304" pitchFamily="18" charset="0"/>
              </a:rPr>
              <a:t>Ann Chen, MD, PhD</a:t>
            </a:r>
          </a:p>
          <a:p>
            <a:endParaRPr lang="en-US" altLang="zh-TW" sz="1400" b="1" dirty="0" smtClean="0">
              <a:ea typeface="新細明體" pitchFamily="18" charset="-120"/>
              <a:cs typeface="Times New Roman" panose="02020603050405020304" pitchFamily="18" charset="0"/>
            </a:endParaRPr>
          </a:p>
          <a:p>
            <a:r>
              <a:rPr lang="en-US" altLang="zh-TW" sz="1200" b="1" dirty="0"/>
              <a:t>Professor and Head</a:t>
            </a:r>
            <a:endParaRPr lang="en-US" altLang="zh-TW" sz="1200" b="1" dirty="0" smtClean="0">
              <a:ea typeface="新細明體" pitchFamily="18" charset="-120"/>
              <a:cs typeface="Times New Roman" panose="02020603050405020304" pitchFamily="18" charset="0"/>
            </a:endParaRPr>
          </a:p>
          <a:p>
            <a:pPr fontAlgn="t"/>
            <a:r>
              <a:rPr lang="en-US" altLang="zh-TW" sz="1200" b="1" dirty="0">
                <a:ea typeface="新細明體" pitchFamily="18" charset="-120"/>
                <a:cs typeface="Times New Roman" panose="02020603050405020304" pitchFamily="18" charset="0"/>
              </a:rPr>
              <a:t>Department of </a:t>
            </a:r>
            <a:r>
              <a:rPr lang="en-US" altLang="zh-TW" sz="1200" b="1" dirty="0" smtClean="0">
                <a:ea typeface="新細明體" pitchFamily="18" charset="-120"/>
                <a:cs typeface="Times New Roman" panose="02020603050405020304" pitchFamily="18" charset="0"/>
              </a:rPr>
              <a:t>Pathology and Lab Medicine,</a:t>
            </a:r>
            <a:r>
              <a:rPr lang="en-US" altLang="zh-TW" sz="1200" dirty="0" smtClean="0"/>
              <a:t> </a:t>
            </a:r>
            <a:r>
              <a:rPr lang="en-US" altLang="zh-TW" sz="1200" b="1" dirty="0" smtClean="0">
                <a:ea typeface="新細明體" pitchFamily="18" charset="-120"/>
                <a:cs typeface="Times New Roman" panose="02020603050405020304" pitchFamily="18" charset="0"/>
              </a:rPr>
              <a:t>Tri-Service General Hospital, National Defense Medical Center, Taipei, Taiwan, ROC   </a:t>
            </a:r>
            <a:endParaRPr lang="en-US" altLang="zh-TW" sz="1200" b="1" dirty="0">
              <a:ea typeface="新細明體" pitchFamily="18" charset="-120"/>
              <a:cs typeface="Times New Roman" panose="02020603050405020304" pitchFamily="18" charset="0"/>
            </a:endParaRPr>
          </a:p>
          <a:p>
            <a:pPr algn="ctr"/>
            <a:endParaRPr lang="en-US" altLang="zh-TW" b="1" i="1" dirty="0">
              <a:ea typeface="新細明體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8" name="圖片 9" descr="13025931258439865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207024" y="4536425"/>
            <a:ext cx="6029696" cy="2582873"/>
          </a:xfrm>
          <a:prstGeom prst="rect">
            <a:avLst/>
          </a:prstGeom>
          <a:ln>
            <a:noFill/>
          </a:ln>
          <a:effectLst>
            <a:softEdge rad="635000"/>
          </a:effectLst>
          <a:scene3d>
            <a:camera prst="perspectiveFront"/>
            <a:lightRig rig="threePt" dir="t"/>
          </a:scene3d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29058" y="3429000"/>
            <a:ext cx="289244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1400" b="1" dirty="0" smtClean="0">
                <a:ea typeface="新細明體" pitchFamily="18" charset="-120"/>
                <a:cs typeface="Times New Roman" panose="02020603050405020304" pitchFamily="18" charset="0"/>
              </a:rPr>
              <a:t>Maria, </a:t>
            </a:r>
            <a:r>
              <a:rPr lang="en-US" altLang="zh-TW" sz="1400" b="1" dirty="0" err="1" smtClean="0">
                <a:ea typeface="新細明體" pitchFamily="18" charset="-120"/>
                <a:cs typeface="Times New Roman" panose="02020603050405020304" pitchFamily="18" charset="0"/>
              </a:rPr>
              <a:t>Shuk</a:t>
            </a:r>
            <a:r>
              <a:rPr lang="en-US" altLang="zh-TW" sz="1400" b="1" dirty="0" smtClean="0">
                <a:ea typeface="新細明體" pitchFamily="18" charset="-120"/>
                <a:cs typeface="Times New Roman" panose="02020603050405020304" pitchFamily="18" charset="0"/>
              </a:rPr>
              <a:t>-Man </a:t>
            </a:r>
            <a:r>
              <a:rPr lang="en-US" altLang="zh-TW" sz="1400" b="1" dirty="0" err="1" smtClean="0">
                <a:ea typeface="新細明體" pitchFamily="18" charset="-120"/>
                <a:cs typeface="Times New Roman" panose="02020603050405020304" pitchFamily="18" charset="0"/>
              </a:rPr>
              <a:t>Ka</a:t>
            </a:r>
            <a:r>
              <a:rPr lang="en-US" altLang="zh-TW" sz="1400" b="1" dirty="0" smtClean="0">
                <a:ea typeface="新細明體" pitchFamily="18" charset="-120"/>
                <a:cs typeface="Times New Roman" panose="02020603050405020304" pitchFamily="18" charset="0"/>
              </a:rPr>
              <a:t>, PhD</a:t>
            </a:r>
          </a:p>
          <a:p>
            <a:endParaRPr lang="en-US" altLang="zh-TW" sz="1200" b="1" dirty="0" smtClean="0"/>
          </a:p>
          <a:p>
            <a:r>
              <a:rPr lang="en-US" altLang="zh-TW" sz="1200" b="1" dirty="0" smtClean="0"/>
              <a:t>Associate Professor </a:t>
            </a:r>
            <a:r>
              <a:rPr lang="en-US" altLang="zh-TW" sz="1200" b="1" dirty="0"/>
              <a:t>and </a:t>
            </a:r>
            <a:r>
              <a:rPr lang="en-US" altLang="zh-TW" sz="1200" b="1" dirty="0" smtClean="0"/>
              <a:t>Project Leader</a:t>
            </a:r>
            <a:endParaRPr lang="en-US" altLang="zh-TW" sz="1200" b="1" dirty="0">
              <a:cs typeface="Times New Roman" panose="02020603050405020304" pitchFamily="18" charset="0"/>
            </a:endParaRPr>
          </a:p>
          <a:p>
            <a:r>
              <a:rPr lang="en-US" altLang="zh-TW" sz="1200" b="1" dirty="0" smtClean="0">
                <a:cs typeface="Times New Roman" panose="02020603050405020304" pitchFamily="18" charset="0"/>
              </a:rPr>
              <a:t>Academy of Medicine, </a:t>
            </a:r>
            <a:r>
              <a:rPr lang="zh-TW" altLang="en-US" sz="1200" b="1" dirty="0" smtClean="0">
                <a:cs typeface="Times New Roman" panose="02020603050405020304" pitchFamily="18" charset="0"/>
              </a:rPr>
              <a:t> </a:t>
            </a:r>
            <a:endParaRPr lang="en-US" altLang="zh-TW" sz="1200" b="1" dirty="0" smtClean="0">
              <a:cs typeface="Times New Roman" panose="02020603050405020304" pitchFamily="18" charset="0"/>
            </a:endParaRPr>
          </a:p>
          <a:p>
            <a:r>
              <a:rPr lang="en-US" altLang="zh-TW" sz="1200" b="1" dirty="0" smtClean="0">
                <a:ea typeface="新細明體" pitchFamily="18" charset="-120"/>
                <a:cs typeface="Times New Roman" panose="02020603050405020304" pitchFamily="18" charset="0"/>
              </a:rPr>
              <a:t>National Defense Medical Center, </a:t>
            </a:r>
          </a:p>
          <a:p>
            <a:r>
              <a:rPr lang="en-US" altLang="zh-TW" sz="1200" b="1" dirty="0" smtClean="0">
                <a:ea typeface="新細明體" pitchFamily="18" charset="-120"/>
                <a:cs typeface="Times New Roman" panose="02020603050405020304" pitchFamily="18" charset="0"/>
              </a:rPr>
              <a:t>Taipei, Taiwan, ROC  </a:t>
            </a:r>
          </a:p>
          <a:p>
            <a:pPr algn="ctr"/>
            <a:endParaRPr lang="en-US" altLang="zh-TW" b="1" i="1" dirty="0">
              <a:ea typeface="新細明體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1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94" y="4598356"/>
            <a:ext cx="23717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77225" y="6262688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390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3038" y="404813"/>
            <a:ext cx="4995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Nrf2 pathway activation </a:t>
            </a:r>
            <a:endParaRPr lang="zh-TW" alt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03" name="群組 19"/>
          <p:cNvGrpSpPr>
            <a:grpSpLocks/>
          </p:cNvGrpSpPr>
          <p:nvPr/>
        </p:nvGrpSpPr>
        <p:grpSpPr bwMode="auto">
          <a:xfrm>
            <a:off x="215900" y="1003300"/>
            <a:ext cx="8712200" cy="5729288"/>
            <a:chOff x="215516" y="1003990"/>
            <a:chExt cx="8712968" cy="5728588"/>
          </a:xfrm>
        </p:grpSpPr>
        <p:pic>
          <p:nvPicPr>
            <p:cNvPr id="51205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099884"/>
              <a:ext cx="8352928" cy="563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206" name="直線接點 2"/>
            <p:cNvCxnSpPr>
              <a:cxnSpLocks noChangeShapeType="1"/>
            </p:cNvCxnSpPr>
            <p:nvPr/>
          </p:nvCxnSpPr>
          <p:spPr bwMode="auto">
            <a:xfrm>
              <a:off x="215516" y="1003990"/>
              <a:ext cx="8712968" cy="0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07" name="Rectangle 6"/>
            <p:cNvSpPr>
              <a:spLocks noChangeArrowheads="1"/>
            </p:cNvSpPr>
            <p:nvPr/>
          </p:nvSpPr>
          <p:spPr bwMode="auto">
            <a:xfrm>
              <a:off x="1403648" y="2418735"/>
              <a:ext cx="423740" cy="362833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08" name="Rectangle 31"/>
            <p:cNvSpPr>
              <a:spLocks noChangeArrowheads="1"/>
            </p:cNvSpPr>
            <p:nvPr/>
          </p:nvSpPr>
          <p:spPr bwMode="auto">
            <a:xfrm>
              <a:off x="2002862" y="1806678"/>
              <a:ext cx="422489" cy="959568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09" name="Rectangle 35" descr="5%"/>
            <p:cNvSpPr>
              <a:spLocks noChangeArrowheads="1"/>
            </p:cNvSpPr>
            <p:nvPr/>
          </p:nvSpPr>
          <p:spPr bwMode="auto">
            <a:xfrm>
              <a:off x="2560321" y="2212259"/>
              <a:ext cx="429236" cy="56867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0" name="Rectangle 6"/>
            <p:cNvSpPr>
              <a:spLocks noChangeArrowheads="1"/>
            </p:cNvSpPr>
            <p:nvPr/>
          </p:nvSpPr>
          <p:spPr bwMode="auto">
            <a:xfrm>
              <a:off x="1415938" y="4284406"/>
              <a:ext cx="423740" cy="36037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1" name="Rectangle 31"/>
            <p:cNvSpPr>
              <a:spLocks noChangeArrowheads="1"/>
            </p:cNvSpPr>
            <p:nvPr/>
          </p:nvSpPr>
          <p:spPr bwMode="auto">
            <a:xfrm>
              <a:off x="2000404" y="3591232"/>
              <a:ext cx="422489" cy="104559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2" name="Rectangle 35" descr="5%"/>
            <p:cNvSpPr>
              <a:spLocks noChangeArrowheads="1"/>
            </p:cNvSpPr>
            <p:nvPr/>
          </p:nvSpPr>
          <p:spPr bwMode="auto">
            <a:xfrm>
              <a:off x="2572611" y="4262283"/>
              <a:ext cx="429236" cy="381865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3" name="Rectangle 6"/>
            <p:cNvSpPr>
              <a:spLocks noChangeArrowheads="1"/>
            </p:cNvSpPr>
            <p:nvPr/>
          </p:nvSpPr>
          <p:spPr bwMode="auto">
            <a:xfrm>
              <a:off x="4336119" y="3967317"/>
              <a:ext cx="423740" cy="63322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4" name="Rectangle 31"/>
            <p:cNvSpPr>
              <a:spLocks noChangeArrowheads="1"/>
            </p:cNvSpPr>
            <p:nvPr/>
          </p:nvSpPr>
          <p:spPr bwMode="auto">
            <a:xfrm>
              <a:off x="4905836" y="3628103"/>
              <a:ext cx="422489" cy="971859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5" name="Rectangle 35" descr="5%"/>
            <p:cNvSpPr>
              <a:spLocks noChangeArrowheads="1"/>
            </p:cNvSpPr>
            <p:nvPr/>
          </p:nvSpPr>
          <p:spPr bwMode="auto">
            <a:xfrm>
              <a:off x="5492792" y="3849329"/>
              <a:ext cx="429236" cy="750576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6" name="Rectangle 6"/>
            <p:cNvSpPr>
              <a:spLocks noChangeArrowheads="1"/>
            </p:cNvSpPr>
            <p:nvPr/>
          </p:nvSpPr>
          <p:spPr bwMode="auto">
            <a:xfrm>
              <a:off x="1429522" y="6231194"/>
              <a:ext cx="423740" cy="23307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7" name="Rectangle 31"/>
            <p:cNvSpPr>
              <a:spLocks noChangeArrowheads="1"/>
            </p:cNvSpPr>
            <p:nvPr/>
          </p:nvSpPr>
          <p:spPr bwMode="auto">
            <a:xfrm>
              <a:off x="2013988" y="5375787"/>
              <a:ext cx="422489" cy="1095280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8" name="Rectangle 35" descr="5%"/>
            <p:cNvSpPr>
              <a:spLocks noChangeArrowheads="1"/>
            </p:cNvSpPr>
            <p:nvPr/>
          </p:nvSpPr>
          <p:spPr bwMode="auto">
            <a:xfrm>
              <a:off x="2593569" y="5803490"/>
              <a:ext cx="429236" cy="660145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19" name="Rectangle 6"/>
            <p:cNvSpPr>
              <a:spLocks noChangeArrowheads="1"/>
            </p:cNvSpPr>
            <p:nvPr/>
          </p:nvSpPr>
          <p:spPr bwMode="auto">
            <a:xfrm>
              <a:off x="4375337" y="5604387"/>
              <a:ext cx="423740" cy="83310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20" name="Rectangle 31"/>
            <p:cNvSpPr>
              <a:spLocks noChangeArrowheads="1"/>
            </p:cNvSpPr>
            <p:nvPr/>
          </p:nvSpPr>
          <p:spPr bwMode="auto">
            <a:xfrm>
              <a:off x="4981926" y="6216445"/>
              <a:ext cx="422489" cy="235218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221" name="Rectangle 35" descr="5%"/>
            <p:cNvSpPr>
              <a:spLocks noChangeArrowheads="1"/>
            </p:cNvSpPr>
            <p:nvPr/>
          </p:nvSpPr>
          <p:spPr bwMode="auto">
            <a:xfrm>
              <a:off x="5561507" y="5722374"/>
              <a:ext cx="429236" cy="72185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endParaRPr lang="en-US" altLang="zh-CN" sz="1600">
                <a:solidFill>
                  <a:srgbClr val="99FF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04" name="投影片編號版面配置區 20"/>
          <p:cNvSpPr>
            <a:spLocks noGrp="1"/>
          </p:cNvSpPr>
          <p:nvPr>
            <p:ph type="sldNum" sz="quarter" idx="12"/>
          </p:nvPr>
        </p:nvSpPr>
        <p:spPr>
          <a:xfrm>
            <a:off x="8419514" y="6305035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6DAFA76-6FAF-4BFD-AE86-51BF4394E610}" type="slidenum">
              <a:rPr kumimoji="0" lang="en-US" altLang="zh-TW" sz="1200" smtClean="0"/>
              <a:pPr/>
              <a:t>20</a:t>
            </a:fld>
            <a:endParaRPr kumimoji="0" lang="en-US" altLang="zh-TW" sz="1200" smtClean="0"/>
          </a:p>
        </p:txBody>
      </p:sp>
    </p:spTree>
    <p:extLst>
      <p:ext uri="{BB962C8B-B14F-4D97-AF65-F5344CB8AC3E}">
        <p14:creationId xmlns:p14="http://schemas.microsoft.com/office/powerpoint/2010/main" val="42874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矩形 1"/>
          <p:cNvSpPr>
            <a:spLocks noChangeArrowheads="1"/>
          </p:cNvSpPr>
          <p:nvPr/>
        </p:nvSpPr>
        <p:spPr bwMode="auto">
          <a:xfrm>
            <a:off x="611187" y="1641231"/>
            <a:ext cx="79216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ct val="150000"/>
              </a:lnSpc>
              <a:buFont typeface="Verdana" panose="020B0604030504040204" pitchFamily="34" charset="0"/>
              <a:buAutoNum type="arabicPeriod"/>
            </a:pPr>
            <a:r>
              <a:rPr lang="en-US" altLang="zh-TW" b="0" dirty="0" err="1"/>
              <a:t>Citral</a:t>
            </a:r>
            <a:r>
              <a:rPr lang="en-US" altLang="zh-TW" b="0" dirty="0"/>
              <a:t> inhibited the development of </a:t>
            </a:r>
            <a:r>
              <a:rPr lang="en-US" altLang="zh-TW" b="0" dirty="0" smtClean="0"/>
              <a:t>the lupus nephritis model (ASLN), </a:t>
            </a:r>
            <a:r>
              <a:rPr lang="en-US" altLang="zh-TW" b="0" dirty="0"/>
              <a:t>as demonstrated by </a:t>
            </a:r>
            <a:r>
              <a:rPr lang="en-US" altLang="zh-TW" b="0" dirty="0" smtClean="0"/>
              <a:t>its effects of reducing albuminuria and improving </a:t>
            </a:r>
            <a:r>
              <a:rPr lang="en-US" altLang="zh-TW" b="0" dirty="0"/>
              <a:t>renal </a:t>
            </a:r>
            <a:r>
              <a:rPr lang="en-US" altLang="zh-TW" b="0" dirty="0" smtClean="0"/>
              <a:t>function as well as renal </a:t>
            </a:r>
            <a:r>
              <a:rPr lang="en-US" altLang="zh-TW" b="0" dirty="0"/>
              <a:t>histopathology.</a:t>
            </a:r>
          </a:p>
          <a:p>
            <a:pPr algn="just">
              <a:lnSpc>
                <a:spcPct val="150000"/>
              </a:lnSpc>
              <a:buFont typeface="Verdana" panose="020B0604030504040204" pitchFamily="34" charset="0"/>
              <a:buAutoNum type="arabicPeriod"/>
            </a:pPr>
            <a:r>
              <a:rPr lang="en-US" altLang="zh-TW" b="0" dirty="0"/>
              <a:t> </a:t>
            </a:r>
            <a:r>
              <a:rPr lang="en-US" altLang="zh-TW" b="0" dirty="0" smtClean="0"/>
              <a:t>The major mechanism (mode) of action of </a:t>
            </a:r>
            <a:r>
              <a:rPr lang="en-US" altLang="zh-TW" b="0" dirty="0" err="1" smtClean="0"/>
              <a:t>Citral</a:t>
            </a:r>
            <a:r>
              <a:rPr lang="en-US" altLang="zh-TW" b="0" dirty="0" smtClean="0"/>
              <a:t> for its </a:t>
            </a:r>
            <a:r>
              <a:rPr lang="en-US" altLang="zh-TW" b="0" dirty="0" err="1" smtClean="0"/>
              <a:t>renoprotective</a:t>
            </a:r>
            <a:r>
              <a:rPr lang="en-US" altLang="zh-TW" b="0" dirty="0" smtClean="0"/>
              <a:t> effect involves inhibition </a:t>
            </a:r>
            <a:r>
              <a:rPr lang="en-US" altLang="zh-TW" b="0" dirty="0"/>
              <a:t>of the activation signal of NLRP3 </a:t>
            </a:r>
            <a:r>
              <a:rPr lang="en-US" altLang="zh-TW" b="0" dirty="0" err="1"/>
              <a:t>inflammasome</a:t>
            </a:r>
            <a:r>
              <a:rPr lang="en-US" altLang="zh-TW" b="0" dirty="0"/>
              <a:t> and enhanced activation of Nrf2 antioxidant </a:t>
            </a:r>
            <a:r>
              <a:rPr lang="en-US" altLang="zh-TW" b="0" dirty="0" smtClean="0"/>
              <a:t>pathway.</a:t>
            </a:r>
          </a:p>
          <a:p>
            <a:pPr algn="just">
              <a:lnSpc>
                <a:spcPct val="150000"/>
              </a:lnSpc>
              <a:buFont typeface="Verdana" panose="020B0604030504040204" pitchFamily="34" charset="0"/>
              <a:buAutoNum type="arabicPeriod"/>
            </a:pPr>
            <a:r>
              <a:rPr lang="en-US" altLang="zh-TW" b="0" dirty="0" smtClean="0"/>
              <a:t>Further studies should include pharmacology and toxicology for the compound that is derived a commonly used traditional </a:t>
            </a:r>
            <a:r>
              <a:rPr lang="en-US" altLang="zh-TW" b="0" dirty="0"/>
              <a:t>C</a:t>
            </a:r>
            <a:r>
              <a:rPr lang="en-US" altLang="zh-TW" b="0" dirty="0" smtClean="0"/>
              <a:t>hinese medicine (TCM).</a:t>
            </a:r>
          </a:p>
          <a:p>
            <a:pPr algn="just">
              <a:lnSpc>
                <a:spcPct val="150000"/>
              </a:lnSpc>
              <a:buFont typeface="Verdana" panose="020B0604030504040204" pitchFamily="34" charset="0"/>
              <a:buAutoNum type="arabicPeriod"/>
            </a:pPr>
            <a:r>
              <a:rPr lang="en-US" altLang="zh-TW" b="0" dirty="0" smtClean="0"/>
              <a:t>This work has been considered by Arthritis </a:t>
            </a:r>
            <a:r>
              <a:rPr lang="en-US" altLang="zh-TW" b="0" dirty="0" err="1" smtClean="0"/>
              <a:t>Ther</a:t>
            </a:r>
            <a:r>
              <a:rPr lang="en-US" altLang="zh-TW" b="0" dirty="0" smtClean="0"/>
              <a:t> Res (</a:t>
            </a:r>
            <a:r>
              <a:rPr lang="en-US" altLang="zh-TW" b="0" dirty="0"/>
              <a:t>I</a:t>
            </a:r>
            <a:r>
              <a:rPr lang="en-US" altLang="zh-TW" b="0" dirty="0" smtClean="0"/>
              <a:t>n revision)</a:t>
            </a:r>
            <a:endParaRPr lang="zh-TW" altLang="en-US" dirty="0"/>
          </a:p>
        </p:txBody>
      </p:sp>
      <p:sp>
        <p:nvSpPr>
          <p:cNvPr id="4" name="Text Box 171"/>
          <p:cNvSpPr txBox="1">
            <a:spLocks noChangeArrowheads="1"/>
          </p:cNvSpPr>
          <p:nvPr/>
        </p:nvSpPr>
        <p:spPr bwMode="auto">
          <a:xfrm>
            <a:off x="1856935" y="568227"/>
            <a:ext cx="5824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3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 and conclusion</a:t>
            </a:r>
            <a:endParaRPr lang="en-US" altLang="zh-TW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3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304212" y="6143816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A03EA653-29A1-413A-A4C2-7395A087892A}" type="slidenum">
              <a:rPr kumimoji="0" lang="en-US" altLang="zh-TW" sz="1200" smtClean="0"/>
              <a:pPr/>
              <a:t>21</a:t>
            </a:fld>
            <a:endParaRPr kumimoji="0" lang="en-US" altLang="zh-TW" sz="1200" dirty="0" smtClean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305709" y="1390426"/>
            <a:ext cx="85325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1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69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611188" y="1520825"/>
            <a:ext cx="8640762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TW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of Science and Technology, Taiwan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TW" sz="1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MOST 103-2321-B-016-002</a:t>
            </a:r>
            <a:r>
              <a:rPr lang="en-US" altLang="zh-TW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TW" sz="1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NSC102-2320-B-016-006-MY3</a:t>
            </a:r>
            <a:r>
              <a:rPr lang="en-US" altLang="zh-TW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endParaRPr lang="en-US" altLang="zh-TW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Tri-Service General Hospital, National Defense Medical Center, Taiwan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TW" sz="1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TSGH-C104-073</a:t>
            </a:r>
            <a:endParaRPr lang="en-US" altLang="zh-TW" sz="11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Line 12"/>
          <p:cNvSpPr>
            <a:spLocks noChangeShapeType="1"/>
          </p:cNvSpPr>
          <p:nvPr/>
        </p:nvSpPr>
        <p:spPr bwMode="auto">
          <a:xfrm>
            <a:off x="388938" y="1341438"/>
            <a:ext cx="86106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09750" y="522288"/>
            <a:ext cx="54911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55302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8F2918-E9A8-4788-8751-87AAE7BFDF38}" type="slidenum">
              <a:rPr kumimoji="0" lang="en-US" altLang="zh-TW" sz="1200" smtClean="0"/>
              <a:pPr/>
              <a:t>22</a:t>
            </a:fld>
            <a:endParaRPr kumimoji="0" lang="en-US" altLang="zh-TW" sz="1200" smtClean="0"/>
          </a:p>
        </p:txBody>
      </p:sp>
      <p:sp>
        <p:nvSpPr>
          <p:cNvPr id="55303" name="矩形 12"/>
          <p:cNvSpPr>
            <a:spLocks noChangeArrowheads="1"/>
          </p:cNvSpPr>
          <p:nvPr/>
        </p:nvSpPr>
        <p:spPr bwMode="auto">
          <a:xfrm>
            <a:off x="654050" y="6345238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200"/>
              <a:t>Taitung county, Taiwan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554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185EDA0-5F9E-40EE-A15C-6DC83FCAE5A2}" type="slidenum">
              <a:rPr kumimoji="0" lang="en-US" altLang="zh-TW" sz="1200" smtClean="0"/>
              <a:pPr/>
              <a:t>23</a:t>
            </a:fld>
            <a:endParaRPr kumimoji="0" lang="en-US" altLang="zh-TW" sz="1200" smtClean="0"/>
          </a:p>
        </p:txBody>
      </p:sp>
      <p:pic>
        <p:nvPicPr>
          <p:cNvPr id="56323" name="Picture 7" descr="414425971_91022eb9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8575"/>
            <a:ext cx="9231313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WordArt 6"/>
          <p:cNvSpPr>
            <a:spLocks noChangeArrowheads="1" noChangeShapeType="1" noTextEdit="1"/>
          </p:cNvSpPr>
          <p:nvPr/>
        </p:nvSpPr>
        <p:spPr bwMode="auto">
          <a:xfrm>
            <a:off x="1808163" y="5084763"/>
            <a:ext cx="5527675" cy="666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TW" sz="3200" b="1" kern="10" dirty="0">
                <a:solidFill>
                  <a:srgbClr val="FFFF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very much</a:t>
            </a:r>
            <a:endParaRPr lang="zh-TW" altLang="en-US" sz="3200" b="1" kern="10" dirty="0">
              <a:solidFill>
                <a:srgbClr val="FFFF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7092950" y="1125538"/>
            <a:ext cx="24304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200">
                <a:solidFill>
                  <a:schemeClr val="bg1"/>
                </a:solidFill>
              </a:rPr>
              <a:t>Sky lantern festival, Taipei</a:t>
            </a:r>
          </a:p>
        </p:txBody>
      </p:sp>
    </p:spTree>
    <p:extLst>
      <p:ext uri="{BB962C8B-B14F-4D97-AF65-F5344CB8AC3E}">
        <p14:creationId xmlns:p14="http://schemas.microsoft.com/office/powerpoint/2010/main" val="17423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字方塊 4"/>
          <p:cNvSpPr txBox="1">
            <a:spLocks noChangeArrowheads="1"/>
          </p:cNvSpPr>
          <p:nvPr/>
        </p:nvSpPr>
        <p:spPr bwMode="auto">
          <a:xfrm>
            <a:off x="3058331" y="948292"/>
            <a:ext cx="4894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i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Potential candidates</a:t>
            </a:r>
            <a:r>
              <a:rPr lang="en-US" altLang="zh-TW" sz="1600" i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1400" i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Candidate compounds/extracts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3224777" y="534094"/>
            <a:ext cx="44594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0" lang="zh-TW" altLang="en-US" sz="1600" b="1" dirty="0">
                <a:latin typeface="+mj-ea"/>
                <a:ea typeface="+mj-ea"/>
                <a:cs typeface="Times New Roman" pitchFamily="18" charset="0"/>
              </a:rPr>
              <a:t>中醫藥典籍</a:t>
            </a:r>
            <a:r>
              <a:rPr kumimoji="0" lang="en-US" altLang="zh-TW" sz="1600" b="1" dirty="0">
                <a:latin typeface="+mj-ea"/>
                <a:ea typeface="+mj-ea"/>
                <a:cs typeface="Times New Roman" pitchFamily="18" charset="0"/>
              </a:rPr>
              <a:t>/</a:t>
            </a:r>
            <a:r>
              <a:rPr kumimoji="0" lang="zh-TW" altLang="en-US" sz="1600" b="1" dirty="0">
                <a:latin typeface="+mj-ea"/>
                <a:ea typeface="+mj-ea"/>
                <a:cs typeface="Times New Roman" pitchFamily="18" charset="0"/>
              </a:rPr>
              <a:t>文獻報告</a:t>
            </a:r>
            <a:r>
              <a:rPr kumimoji="0" lang="en-US" altLang="zh-TW" sz="1600" b="1" dirty="0">
                <a:latin typeface="+mj-ea"/>
                <a:ea typeface="+mj-ea"/>
                <a:cs typeface="Times New Roman" pitchFamily="18" charset="0"/>
              </a:rPr>
              <a:t>/</a:t>
            </a:r>
            <a:r>
              <a:rPr kumimoji="0" lang="zh-TW" altLang="en-US" sz="1600" b="1" dirty="0">
                <a:latin typeface="+mj-ea"/>
                <a:ea typeface="+mj-ea"/>
                <a:cs typeface="Times New Roman" pitchFamily="18" charset="0"/>
              </a:rPr>
              <a:t>藥學、醫學最新相關訊息</a:t>
            </a:r>
            <a:endParaRPr kumimoji="0" lang="zh-TW" altLang="en-US" sz="16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2">
                  <a:lumMod val="40000"/>
                  <a:lumOff val="60000"/>
                </a:schemeClr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1268" name="文字方塊 6"/>
          <p:cNvSpPr txBox="1">
            <a:spLocks noChangeArrowheads="1"/>
          </p:cNvSpPr>
          <p:nvPr/>
        </p:nvSpPr>
        <p:spPr bwMode="auto">
          <a:xfrm>
            <a:off x="3950051" y="1374775"/>
            <a:ext cx="25726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(Cell models)</a:t>
            </a:r>
            <a:endParaRPr kumimoji="0" lang="en-US" altLang="zh-TW" sz="16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b="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Macrophages</a:t>
            </a:r>
            <a:r>
              <a:rPr kumimoji="0" lang="zh-TW" altLang="en-US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r>
              <a:rPr kumimoji="0" lang="en-US" altLang="zh-TW" sz="1400" b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Mesangial</a:t>
            </a:r>
            <a:r>
              <a:rPr kumimoji="0" lang="en-US" altLang="zh-TW" sz="1400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cells)</a:t>
            </a:r>
            <a:endParaRPr kumimoji="0" lang="zh-TW" altLang="en-US" sz="1400" b="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269" name="矩形 7"/>
          <p:cNvSpPr>
            <a:spLocks noChangeArrowheads="1"/>
          </p:cNvSpPr>
          <p:nvPr/>
        </p:nvSpPr>
        <p:spPr bwMode="auto">
          <a:xfrm>
            <a:off x="3863975" y="2319338"/>
            <a:ext cx="27733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細胞存活率及 </a:t>
            </a:r>
            <a:r>
              <a:rPr kumimoji="0"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</a:rPr>
              <a:t>IC50</a:t>
            </a:r>
            <a:r>
              <a:rPr kumimoji="0"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kumimoji="0"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分析</a:t>
            </a:r>
            <a:endParaRPr kumimoji="0" lang="en-US" altLang="zh-TW" sz="16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kumimoji="0" lang="en-US" altLang="zh-TW" sz="1200" b="0" dirty="0">
                <a:latin typeface="Calibri" panose="020F0502020204030204" pitchFamily="34" charset="0"/>
                <a:ea typeface="標楷體" panose="03000509000000000000" pitchFamily="65" charset="-120"/>
              </a:rPr>
              <a:t>   </a:t>
            </a:r>
            <a:r>
              <a:rPr kumimoji="0" lang="en-US" altLang="zh-TW" sz="1200" b="0" dirty="0" smtClean="0">
                <a:latin typeface="Calibri" panose="020F0502020204030204" pitchFamily="34" charset="0"/>
                <a:ea typeface="標楷體" panose="03000509000000000000" pitchFamily="65" charset="-120"/>
              </a:rPr>
              <a:t>(Survival and toxicity)</a:t>
            </a:r>
            <a:endParaRPr kumimoji="0" lang="en-US" altLang="zh-TW" sz="1200" b="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5924550" y="5559425"/>
            <a:ext cx="25699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latin typeface="Calibri" panose="020F0502020204030204" pitchFamily="34" charset="0"/>
                <a:ea typeface="標楷體" panose="03000509000000000000" pitchFamily="65" charset="-120"/>
              </a:rPr>
              <a:t>中草</a:t>
            </a:r>
            <a:r>
              <a:rPr kumimoji="0" lang="en-US" altLang="zh-TW" sz="16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kumimoji="0" lang="zh-TW" altLang="en-US" sz="1600" dirty="0">
                <a:latin typeface="Calibri" panose="020F0502020204030204" pitchFamily="34" charset="0"/>
                <a:ea typeface="標楷體" panose="03000509000000000000" pitchFamily="65" charset="-120"/>
              </a:rPr>
              <a:t>植物</a:t>
            </a:r>
            <a:r>
              <a:rPr kumimoji="0" lang="en-US" altLang="zh-TW" sz="16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kumimoji="0" lang="zh-TW" altLang="en-US" sz="1600" dirty="0">
                <a:latin typeface="Calibri" panose="020F0502020204030204" pitchFamily="34" charset="0"/>
                <a:ea typeface="標楷體" panose="03000509000000000000" pitchFamily="65" charset="-120"/>
              </a:rPr>
              <a:t>藥作用機轉</a:t>
            </a:r>
            <a:r>
              <a:rPr kumimoji="0" lang="zh-TW" altLang="en-US" sz="1600" dirty="0" smtClean="0">
                <a:latin typeface="Calibri" panose="020F0502020204030204" pitchFamily="34" charset="0"/>
                <a:ea typeface="標楷體" panose="03000509000000000000" pitchFamily="65" charset="-120"/>
              </a:rPr>
              <a:t>分析</a:t>
            </a:r>
            <a:endParaRPr kumimoji="0" lang="en-US" altLang="zh-TW" sz="1600" dirty="0" smtClean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 smtClean="0">
                <a:latin typeface="Calibri" panose="020F0502020204030204" pitchFamily="34" charset="0"/>
                <a:ea typeface="標楷體" panose="03000509000000000000" pitchFamily="65" charset="-120"/>
              </a:rPr>
              <a:t>       (Mode/mechanism of action)</a:t>
            </a:r>
            <a:endParaRPr kumimoji="0" lang="en-US" altLang="zh-TW" sz="1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1271" name="矩形 9"/>
          <p:cNvSpPr>
            <a:spLocks noChangeArrowheads="1"/>
          </p:cNvSpPr>
          <p:nvPr/>
        </p:nvSpPr>
        <p:spPr bwMode="auto">
          <a:xfrm>
            <a:off x="3690938" y="3230563"/>
            <a:ext cx="326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</a:rPr>
              <a:t>氧化壓力調節作用 </a:t>
            </a:r>
            <a:endParaRPr kumimoji="0" lang="en-US" altLang="zh-TW" sz="16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0" dirty="0">
                <a:latin typeface="Times New Roman" panose="02020603050405020304" pitchFamily="18" charset="0"/>
                <a:ea typeface="標楷體" panose="03000509000000000000" pitchFamily="65" charset="-120"/>
              </a:rPr>
              <a:t>(Reactive oxidative </a:t>
            </a:r>
            <a:r>
              <a:rPr kumimoji="0" lang="en-US" altLang="zh-TW" sz="1600" b="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stress)</a:t>
            </a:r>
            <a:endParaRPr kumimoji="0" lang="zh-TW" altLang="en-US" sz="1600" b="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272" name="矩形 10"/>
          <p:cNvSpPr>
            <a:spLocks noChangeArrowheads="1"/>
          </p:cNvSpPr>
          <p:nvPr/>
        </p:nvSpPr>
        <p:spPr bwMode="auto">
          <a:xfrm>
            <a:off x="1346200" y="4061986"/>
            <a:ext cx="43275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Nrf2 anti-oxidative signal pathway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kumimoji="0" lang="en-US" altLang="zh-TW" sz="12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12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Western </a:t>
            </a:r>
            <a:r>
              <a:rPr kumimoji="0" lang="en-US" altLang="zh-TW" sz="12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blotting)</a:t>
            </a:r>
            <a:endParaRPr kumimoji="0" lang="zh-TW" altLang="en-US" sz="1200" b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zh-TW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273" name="矩形 11"/>
          <p:cNvSpPr>
            <a:spLocks noChangeArrowheads="1"/>
          </p:cNvSpPr>
          <p:nvPr/>
        </p:nvSpPr>
        <p:spPr bwMode="auto">
          <a:xfrm>
            <a:off x="4960938" y="4022725"/>
            <a:ext cx="41163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Inflammatory</a:t>
            </a:r>
            <a:r>
              <a:rPr kumimoji="0"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/fibrosis signal pathway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(Real-time </a:t>
            </a:r>
            <a:r>
              <a:rPr kumimoji="0" lang="en-US" altLang="zh-TW" sz="12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PCR, Western </a:t>
            </a:r>
            <a:r>
              <a:rPr kumimoji="0" lang="en-US" altLang="zh-TW" sz="1200" b="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blotting, </a:t>
            </a:r>
            <a:r>
              <a:rPr kumimoji="0" lang="en-US" altLang="zh-TW" sz="1200" b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ELISA)</a:t>
            </a:r>
            <a:endParaRPr kumimoji="0" lang="zh-TW" altLang="en-US" sz="1200" b="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1274" name="群組 13"/>
          <p:cNvGrpSpPr>
            <a:grpSpLocks/>
          </p:cNvGrpSpPr>
          <p:nvPr/>
        </p:nvGrpSpPr>
        <p:grpSpPr bwMode="auto">
          <a:xfrm>
            <a:off x="4605338" y="860425"/>
            <a:ext cx="725487" cy="742950"/>
            <a:chOff x="3421119" y="1183196"/>
            <a:chExt cx="726007" cy="742855"/>
          </a:xfrm>
        </p:grpSpPr>
        <p:cxnSp>
          <p:nvCxnSpPr>
            <p:cNvPr id="11295" name="直線單箭頭接點 14"/>
            <p:cNvCxnSpPr>
              <a:cxnSpLocks noChangeShapeType="1"/>
            </p:cNvCxnSpPr>
            <p:nvPr/>
          </p:nvCxnSpPr>
          <p:spPr bwMode="auto">
            <a:xfrm rot="5400000">
              <a:off x="3862552" y="1466182"/>
              <a:ext cx="567559" cy="158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弧形 15"/>
            <p:cNvSpPr/>
            <p:nvPr/>
          </p:nvSpPr>
          <p:spPr bwMode="auto">
            <a:xfrm>
              <a:off x="3421119" y="1357799"/>
              <a:ext cx="726007" cy="568252"/>
            </a:xfrm>
            <a:prstGeom prst="arc">
              <a:avLst>
                <a:gd name="adj1" fmla="val 1460609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zh-TW" altLang="en-US"/>
            </a:p>
          </p:txBody>
        </p:sp>
      </p:grpSp>
      <p:cxnSp>
        <p:nvCxnSpPr>
          <p:cNvPr id="11275" name="直線單箭頭接點 16"/>
          <p:cNvCxnSpPr>
            <a:cxnSpLocks noChangeShapeType="1"/>
          </p:cNvCxnSpPr>
          <p:nvPr/>
        </p:nvCxnSpPr>
        <p:spPr bwMode="auto">
          <a:xfrm rot="16200000" flipH="1">
            <a:off x="5105400" y="2124076"/>
            <a:ext cx="382587" cy="47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6" name="直線單箭頭接點 17"/>
          <p:cNvCxnSpPr>
            <a:cxnSpLocks noChangeShapeType="1"/>
          </p:cNvCxnSpPr>
          <p:nvPr/>
        </p:nvCxnSpPr>
        <p:spPr bwMode="auto">
          <a:xfrm rot="16200000" flipH="1">
            <a:off x="5100638" y="3079750"/>
            <a:ext cx="382587" cy="47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7" name="直線單箭頭接點 20"/>
          <p:cNvCxnSpPr>
            <a:cxnSpLocks noChangeShapeType="1"/>
          </p:cNvCxnSpPr>
          <p:nvPr/>
        </p:nvCxnSpPr>
        <p:spPr bwMode="auto">
          <a:xfrm>
            <a:off x="5283200" y="4891088"/>
            <a:ext cx="9525" cy="2540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8" name="矩形 21"/>
          <p:cNvSpPr>
            <a:spLocks noChangeArrowheads="1"/>
          </p:cNvSpPr>
          <p:nvPr/>
        </p:nvSpPr>
        <p:spPr bwMode="auto">
          <a:xfrm>
            <a:off x="1908116" y="5545138"/>
            <a:ext cx="32624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</a:rPr>
              <a:t>臨床表現；病理；免疫與分子</a:t>
            </a:r>
            <a:r>
              <a:rPr kumimoji="0" lang="zh-TW" altLang="en-US" sz="16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分析</a:t>
            </a:r>
            <a:endParaRPr kumimoji="0" lang="en-US" altLang="zh-TW" sz="1600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(Clinical/pathology/molecular analyses)</a:t>
            </a:r>
            <a:endParaRPr kumimoji="0" lang="zh-TW" altLang="en-US" sz="12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cxnSp>
        <p:nvCxnSpPr>
          <p:cNvPr id="11279" name="直線單箭頭接點 23"/>
          <p:cNvCxnSpPr>
            <a:cxnSpLocks noChangeShapeType="1"/>
          </p:cNvCxnSpPr>
          <p:nvPr/>
        </p:nvCxnSpPr>
        <p:spPr bwMode="auto">
          <a:xfrm flipH="1">
            <a:off x="5299075" y="5730875"/>
            <a:ext cx="6350" cy="2524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0" name="矩形 24"/>
          <p:cNvSpPr>
            <a:spLocks noChangeArrowheads="1"/>
          </p:cNvSpPr>
          <p:nvPr/>
        </p:nvSpPr>
        <p:spPr bwMode="auto">
          <a:xfrm>
            <a:off x="3977836" y="5982033"/>
            <a:ext cx="2628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 利</a:t>
            </a:r>
            <a:r>
              <a:rPr kumimoji="0"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sz="1200" b="0" dirty="0" smtClean="0">
                <a:latin typeface="Times New Roman"/>
                <a:ea typeface="標楷體" panose="03000509000000000000" pitchFamily="65" charset="-120"/>
                <a:cs typeface="Times New Roman"/>
              </a:rPr>
              <a:t>(Patent)</a:t>
            </a:r>
            <a:endParaRPr kumimoji="0" lang="zh-TW" altLang="en-US" sz="1200" b="0" dirty="0">
              <a:latin typeface="Times New Roman"/>
              <a:ea typeface="標楷體" panose="03000509000000000000" pitchFamily="65" charset="-120"/>
              <a:cs typeface="Times New Roman"/>
            </a:endParaRPr>
          </a:p>
        </p:txBody>
      </p:sp>
      <p:cxnSp>
        <p:nvCxnSpPr>
          <p:cNvPr id="11281" name="直線單箭頭接點 25"/>
          <p:cNvCxnSpPr>
            <a:cxnSpLocks noChangeShapeType="1"/>
          </p:cNvCxnSpPr>
          <p:nvPr/>
        </p:nvCxnSpPr>
        <p:spPr bwMode="auto">
          <a:xfrm>
            <a:off x="5853113" y="5264150"/>
            <a:ext cx="333375" cy="2714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2" name="直線單箭頭接點 26"/>
          <p:cNvCxnSpPr>
            <a:cxnSpLocks noChangeShapeType="1"/>
          </p:cNvCxnSpPr>
          <p:nvPr/>
        </p:nvCxnSpPr>
        <p:spPr bwMode="auto">
          <a:xfrm rot="10800000" flipV="1">
            <a:off x="4502150" y="5314950"/>
            <a:ext cx="311150" cy="2746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3" name="矩形 24"/>
          <p:cNvSpPr>
            <a:spLocks noChangeArrowheads="1"/>
          </p:cNvSpPr>
          <p:nvPr/>
        </p:nvSpPr>
        <p:spPr bwMode="auto">
          <a:xfrm>
            <a:off x="4733841" y="5094288"/>
            <a:ext cx="1133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動物</a:t>
            </a:r>
            <a:r>
              <a:rPr kumimoji="0" lang="zh-TW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模式</a:t>
            </a:r>
            <a:endParaRPr kumimoji="0" lang="en-US" altLang="zh-TW" sz="16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(CKD models)</a:t>
            </a:r>
            <a:endParaRPr kumimoji="0" lang="en-US" altLang="zh-TW" sz="1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284" name="矩形 24"/>
          <p:cNvSpPr>
            <a:spLocks noChangeArrowheads="1"/>
          </p:cNvSpPr>
          <p:nvPr/>
        </p:nvSpPr>
        <p:spPr bwMode="auto">
          <a:xfrm>
            <a:off x="3446060" y="6478588"/>
            <a:ext cx="32849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kumimoji="0" lang="zh-TW" altLang="en-US" sz="1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 </a:t>
            </a:r>
            <a:r>
              <a:rPr kumimoji="0" lang="en-US" altLang="zh-TW" sz="1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1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</a:t>
            </a:r>
            <a:r>
              <a:rPr kumimoji="0" lang="en-US" altLang="zh-TW" sz="1600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sz="1200" i="1" dirty="0" smtClean="0">
                <a:latin typeface="Times New Roman"/>
                <a:ea typeface="標楷體" panose="03000509000000000000" pitchFamily="65" charset="-120"/>
                <a:cs typeface="Times New Roman"/>
              </a:rPr>
              <a:t>(Tech transfer</a:t>
            </a:r>
            <a:r>
              <a:rPr kumimoji="0" lang="en-US" altLang="zh-TW" sz="1200" b="0" i="1" dirty="0" smtClean="0">
                <a:latin typeface="Times New Roman"/>
                <a:ea typeface="標楷體" panose="03000509000000000000" pitchFamily="65" charset="-120"/>
                <a:cs typeface="Times New Roman"/>
              </a:rPr>
              <a:t>)</a:t>
            </a:r>
            <a:endParaRPr kumimoji="0" lang="zh-TW" altLang="en-US" sz="1200" b="0" i="1" dirty="0">
              <a:latin typeface="Times New Roman"/>
              <a:ea typeface="標楷體" panose="03000509000000000000" pitchFamily="65" charset="-120"/>
              <a:cs typeface="Times New Roman"/>
            </a:endParaRPr>
          </a:p>
        </p:txBody>
      </p:sp>
      <p:cxnSp>
        <p:nvCxnSpPr>
          <p:cNvPr id="11285" name="直線單箭頭接點 25"/>
          <p:cNvCxnSpPr>
            <a:cxnSpLocks noChangeShapeType="1"/>
          </p:cNvCxnSpPr>
          <p:nvPr/>
        </p:nvCxnSpPr>
        <p:spPr bwMode="auto">
          <a:xfrm>
            <a:off x="5718175" y="3783013"/>
            <a:ext cx="333375" cy="2714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6" name="直線單箭頭接點 26"/>
          <p:cNvCxnSpPr>
            <a:cxnSpLocks noChangeShapeType="1"/>
          </p:cNvCxnSpPr>
          <p:nvPr/>
        </p:nvCxnSpPr>
        <p:spPr bwMode="auto">
          <a:xfrm rot="10800000" flipV="1">
            <a:off x="4592638" y="3792538"/>
            <a:ext cx="311150" cy="2746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7" name="直線單箭頭接點 23"/>
          <p:cNvCxnSpPr>
            <a:cxnSpLocks noChangeShapeType="1"/>
            <a:stCxn id="11280" idx="2"/>
          </p:cNvCxnSpPr>
          <p:nvPr/>
        </p:nvCxnSpPr>
        <p:spPr bwMode="auto">
          <a:xfrm flipH="1">
            <a:off x="5285581" y="6309320"/>
            <a:ext cx="6350" cy="24864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90" name="矩形 24"/>
          <p:cNvSpPr>
            <a:spLocks noChangeArrowheads="1"/>
          </p:cNvSpPr>
          <p:nvPr/>
        </p:nvSpPr>
        <p:spPr bwMode="auto">
          <a:xfrm>
            <a:off x="4527181" y="4614446"/>
            <a:ext cx="1736373" cy="338554"/>
          </a:xfrm>
          <a:prstGeom prst="rect">
            <a:avLst/>
          </a:prstGeom>
          <a:noFill/>
          <a:ln w="9525">
            <a:solidFill>
              <a:srgbClr val="D348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600" i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總評估 </a:t>
            </a:r>
            <a:r>
              <a:rPr kumimoji="0"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1600" i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Ranking</a:t>
            </a:r>
            <a:r>
              <a:rPr kumimoji="0"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291" name="文字方塊 18"/>
          <p:cNvSpPr txBox="1">
            <a:spLocks noChangeArrowheads="1"/>
          </p:cNvSpPr>
          <p:nvPr/>
        </p:nvSpPr>
        <p:spPr bwMode="auto">
          <a:xfrm>
            <a:off x="0" y="1359187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Screening</a:t>
            </a:r>
            <a:r>
              <a:rPr kumimoji="0"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292" name="矩形 33"/>
          <p:cNvSpPr>
            <a:spLocks noChangeArrowheads="1"/>
          </p:cNvSpPr>
          <p:nvPr/>
        </p:nvSpPr>
        <p:spPr bwMode="auto">
          <a:xfrm>
            <a:off x="1978024" y="1447800"/>
            <a:ext cx="6937375" cy="35052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 b="0">
              <a:latin typeface="Arial" panose="020B0604020202020204" pitchFamily="34" charset="0"/>
            </a:endParaRPr>
          </a:p>
        </p:txBody>
      </p:sp>
      <p:sp>
        <p:nvSpPr>
          <p:cNvPr id="11294" name="文字方塊 18"/>
          <p:cNvSpPr txBox="1">
            <a:spLocks noChangeArrowheads="1"/>
          </p:cNvSpPr>
          <p:nvPr/>
        </p:nvSpPr>
        <p:spPr bwMode="auto">
          <a:xfrm>
            <a:off x="-22448" y="5059363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24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Validation</a:t>
            </a:r>
            <a:r>
              <a:rPr kumimoji="0"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24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3" name="矩形 33"/>
          <p:cNvSpPr>
            <a:spLocks noChangeArrowheads="1"/>
          </p:cNvSpPr>
          <p:nvPr/>
        </p:nvSpPr>
        <p:spPr bwMode="auto">
          <a:xfrm>
            <a:off x="1981652" y="5034880"/>
            <a:ext cx="6951273" cy="1823119"/>
          </a:xfrm>
          <a:prstGeom prst="rect">
            <a:avLst/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000" b="1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 kumimoji="1" sz="28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細明體" panose="02020509000000000000" pitchFamily="49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 b="0">
              <a:latin typeface="Arial" panose="020B0604020202020204" pitchFamily="34" charset="0"/>
            </a:endParaRPr>
          </a:p>
        </p:txBody>
      </p:sp>
      <p:sp>
        <p:nvSpPr>
          <p:cNvPr id="3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77225" y="6262688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24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 142"/>
          <p:cNvSpPr/>
          <p:nvPr/>
        </p:nvSpPr>
        <p:spPr>
          <a:xfrm>
            <a:off x="5962650" y="1058821"/>
            <a:ext cx="29226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Tsai PY,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SM, Chang JM, Lai JH, Dai MS,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Jheng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HL,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MT, Chen P, Chen A. Arthritis Rheum. 2012 Jan;64 (1):232-42.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Tsai PY,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SM, Chang JM, Chen HC,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Shui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HA, Li CY, Hua KF, Chang WL, Huang JJ, Yang SS, Chen A. Free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2011 Aug 1;51 (3):744-54. 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SM,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SM*, Hua KF, Wu TH, Chuang YP, Lin YW, Yang SS, Lin SH, Chang JM, Chen A. Free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2013  Apr 6;61C:285-297.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Tsai PY,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SM*, Chao TK, Chang JM, Lin SH, Li CY,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MT, Chen P, Chen A. Free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2011 Jun 1;50 (11):1503-16.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-Feng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Ju-Ching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Chou,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Yulin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Lam, Yu-Ling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Tasi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 Chen,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-Man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Zhanxiong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Fang, May-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Feng-Ling Yang, Yu-Liang Yang, Yi-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Chich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Chiu, Shih-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Hsiung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ONE, 2013. Oct 7;8(10):e76754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Chen-Lung Ho, Chai-Yi Lin,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-Man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 Chen, Yu-Ling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Tasi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May-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Liu, Yi-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Chich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Chiu,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-Feng Hua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ONE, 2013 Oct 4;8(10):e75738.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-Feng Hua, Shun-Min Yang, Tzu-Yang Kao,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-Ming Chang,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-Ling Chen, Yung-Jen Tsai, Ann Chen, Sung-Sen Yang, Louis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Kuoping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Shuk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-Man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PLOS ONE 2013 Oct 28;8(10):e77794.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Yang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SM, Hua KF, Lin YC, Chen A, Chang JM,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Kuoping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Chao L, Ho CL,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*.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One. 2013 Sep 17;8(9):e74871. 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Tsai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SM, Chang JM, Chang WL, Huang YJ, Hung LM,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Jheng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HL, Wu RY, Chen A.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Renal Physiol. 2011 Oct;301 (4):F751-64.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n-US" altLang="zh-TW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SM, </a:t>
            </a:r>
            <a:r>
              <a:rPr lang="en-US" altLang="zh-TW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YC, Ho PJ, Tsai PY, Hsu YJ, Tsai WJ, Lin YL, Shen CC, Chen A. </a:t>
            </a:r>
            <a:r>
              <a:rPr lang="en-US" altLang="zh-TW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Rheumatol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 ;49(10):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1840-51</a:t>
            </a:r>
            <a:endParaRPr lang="zh-TW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3" y="3087584"/>
            <a:ext cx="4631377" cy="33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700643" y="1258784"/>
            <a:ext cx="51895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 Among the 225 candidate compounds, 75 items  passed the screening of the cell model platform, and totally 9 items were further validated in the mouse models of CKD; 6 items were proved to be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-protective. 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12520" y="306383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05360" y="6400800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748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45660" y="619577"/>
            <a:ext cx="58031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Systemic lupus </a:t>
            </a:r>
            <a:r>
              <a:rPr lang="en-US" altLang="zh-TW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erythematosus (SLE)</a:t>
            </a:r>
            <a:endParaRPr lang="en-US" altLang="zh-TW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4" name="Picture 4" descr="17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3019425"/>
            <a:ext cx="340995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內容版面配置區 2"/>
          <p:cNvSpPr>
            <a:spLocks/>
          </p:cNvSpPr>
          <p:nvPr/>
        </p:nvSpPr>
        <p:spPr bwMode="auto">
          <a:xfrm>
            <a:off x="482600" y="1883568"/>
            <a:ext cx="83883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95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chronic autoimmune connective tissue disease that can affect any part of the body. </a:t>
            </a:r>
          </a:p>
        </p:txBody>
      </p:sp>
      <p:sp>
        <p:nvSpPr>
          <p:cNvPr id="46087" name="內容版面配置區 2"/>
          <p:cNvSpPr>
            <a:spLocks/>
          </p:cNvSpPr>
          <p:nvPr/>
        </p:nvSpPr>
        <p:spPr bwMode="auto">
          <a:xfrm>
            <a:off x="482600" y="2605087"/>
            <a:ext cx="44640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95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disease occurs nine times more often in women than in men, especially child-bearing female </a:t>
            </a:r>
          </a:p>
          <a:p>
            <a:pPr>
              <a:lnSpc>
                <a:spcPct val="95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autoantibodies </a:t>
            </a:r>
            <a:b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inflammation and tissue damage </a:t>
            </a:r>
          </a:p>
          <a:p>
            <a:pPr>
              <a:lnSpc>
                <a:spcPct val="95000"/>
              </a:lnSpc>
              <a:spcBef>
                <a:spcPct val="30000"/>
              </a:spcBef>
              <a:buFontTx/>
              <a:buBlip>
                <a:blip r:embed="rId3"/>
              </a:buBlip>
            </a:pP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Kidney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nvolvement of SLE is a common, major complication and can lead to end-stage renal disease (uremia). </a:t>
            </a:r>
            <a:endParaRPr lang="en-US" altLang="zh-TW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30000"/>
              </a:spcBef>
            </a:pP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917686" y="5680075"/>
            <a:ext cx="27590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600" dirty="0" smtClean="0"/>
              <a:t>Crispin </a:t>
            </a:r>
            <a:r>
              <a:rPr lang="en-US" altLang="zh-TW" sz="1600" i="1" dirty="0"/>
              <a:t>et al</a:t>
            </a:r>
            <a:r>
              <a:rPr lang="en-US" altLang="zh-TW" sz="1600" dirty="0"/>
              <a:t>., 2010, </a:t>
            </a:r>
            <a:r>
              <a:rPr lang="en-US" altLang="zh-TW" sz="1600" i="1" dirty="0"/>
              <a:t>Trends </a:t>
            </a:r>
            <a:r>
              <a:rPr lang="en-US" altLang="zh-TW" sz="1600" i="1" dirty="0" err="1"/>
              <a:t>Mol</a:t>
            </a:r>
            <a:r>
              <a:rPr lang="en-US" altLang="zh-TW" sz="1600" i="1" dirty="0"/>
              <a:t> Med</a:t>
            </a:r>
          </a:p>
        </p:txBody>
      </p:sp>
      <p:cxnSp>
        <p:nvCxnSpPr>
          <p:cNvPr id="8" name="直線接點 7"/>
          <p:cNvCxnSpPr/>
          <p:nvPr/>
        </p:nvCxnSpPr>
        <p:spPr>
          <a:xfrm flipV="1">
            <a:off x="245660" y="1241946"/>
            <a:ext cx="85325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77225" y="6262688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 dirty="0" smtClean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72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245660" y="581025"/>
            <a:ext cx="7975600" cy="69215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altLang="zh-TW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treatment for lupus nephritis</a:t>
            </a:r>
            <a:endParaRPr lang="zh-TW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4" descr="Dangers of aspir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4437063"/>
            <a:ext cx="23622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矩形 2"/>
          <p:cNvSpPr>
            <a:spLocks noChangeArrowheads="1"/>
          </p:cNvSpPr>
          <p:nvPr/>
        </p:nvSpPr>
        <p:spPr bwMode="auto">
          <a:xfrm>
            <a:off x="2578100" y="6262688"/>
            <a:ext cx="518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sz="900">
                <a:cs typeface="Times New Roman" panose="02020603050405020304" pitchFamily="18" charset="0"/>
              </a:rPr>
              <a:t>Molino C </a:t>
            </a:r>
            <a:r>
              <a:rPr lang="en-US" altLang="zh-TW" sz="900" i="1">
                <a:cs typeface="Times New Roman" panose="02020603050405020304" pitchFamily="18" charset="0"/>
              </a:rPr>
              <a:t>et al</a:t>
            </a:r>
            <a:r>
              <a:rPr lang="en-US" altLang="zh-TW" sz="900">
                <a:cs typeface="Times New Roman" panose="02020603050405020304" pitchFamily="18" charset="0"/>
              </a:rPr>
              <a:t>., </a:t>
            </a:r>
            <a:r>
              <a:rPr lang="en-US" altLang="zh-TW" sz="900" i="1">
                <a:cs typeface="Times New Roman" panose="02020603050405020304" pitchFamily="18" charset="0"/>
              </a:rPr>
              <a:t>Eur J Intern Med,</a:t>
            </a:r>
            <a:r>
              <a:rPr lang="en-US" altLang="zh-TW" sz="900">
                <a:cs typeface="Times New Roman" panose="02020603050405020304" pitchFamily="18" charset="0"/>
              </a:rPr>
              <a:t> 20: 447-453, 2009; Yee CS </a:t>
            </a:r>
            <a:r>
              <a:rPr lang="en-US" altLang="zh-TW" sz="900" i="1">
                <a:cs typeface="Times New Roman" panose="02020603050405020304" pitchFamily="18" charset="0"/>
              </a:rPr>
              <a:t>et a</a:t>
            </a:r>
            <a:r>
              <a:rPr lang="en-US" altLang="zh-TW" sz="900">
                <a:cs typeface="Times New Roman" panose="02020603050405020304" pitchFamily="18" charset="0"/>
              </a:rPr>
              <a:t>l., </a:t>
            </a:r>
            <a:r>
              <a:rPr lang="en-US" altLang="zh-TW" sz="900" i="1">
                <a:cs typeface="Times New Roman" panose="02020603050405020304" pitchFamily="18" charset="0"/>
              </a:rPr>
              <a:t>Ann Rheum Dis,</a:t>
            </a:r>
            <a:r>
              <a:rPr lang="en-US" altLang="zh-TW" sz="900">
                <a:cs typeface="Times New Roman" panose="02020603050405020304" pitchFamily="18" charset="0"/>
              </a:rPr>
              <a:t> 63: 525-529, 2004; Benseler SM </a:t>
            </a:r>
            <a:r>
              <a:rPr lang="en-US" altLang="zh-TW" sz="900" i="1">
                <a:cs typeface="Times New Roman" panose="02020603050405020304" pitchFamily="18" charset="0"/>
              </a:rPr>
              <a:t>et al</a:t>
            </a:r>
            <a:r>
              <a:rPr lang="en-US" altLang="zh-TW" sz="900">
                <a:cs typeface="Times New Roman" panose="02020603050405020304" pitchFamily="18" charset="0"/>
              </a:rPr>
              <a:t>., </a:t>
            </a:r>
            <a:r>
              <a:rPr lang="en-US" altLang="zh-TW" sz="900" i="1">
                <a:cs typeface="Times New Roman" panose="02020603050405020304" pitchFamily="18" charset="0"/>
              </a:rPr>
              <a:t>Rheumatology (Oxford),</a:t>
            </a:r>
            <a:r>
              <a:rPr lang="en-US" altLang="zh-TW" sz="900">
                <a:cs typeface="Times New Roman" panose="02020603050405020304" pitchFamily="18" charset="0"/>
              </a:rPr>
              <a:t> 48: 176-182, 2009.</a:t>
            </a:r>
            <a:endParaRPr lang="zh-TW" altLang="zh-TW" sz="900"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7225" y="4108450"/>
            <a:ext cx="3143250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 err="1">
                <a:latin typeface="+mn-lt"/>
                <a:cs typeface="Times New Roman" panose="02020603050405020304" pitchFamily="18" charset="0"/>
              </a:rPr>
              <a:t>Cyclosphosphamide</a:t>
            </a:r>
            <a:r>
              <a:rPr lang="zh-TW" altLang="en-US" sz="1600" b="0" dirty="0">
                <a:latin typeface="+mn-lt"/>
                <a:cs typeface="Times New Roman" panose="02020603050405020304" pitchFamily="18" charset="0"/>
              </a:rPr>
              <a:t> </a:t>
            </a:r>
            <a:endParaRPr lang="en-US" altLang="zh-TW" sz="1600" b="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 err="1">
                <a:latin typeface="+mn-lt"/>
                <a:cs typeface="Times New Roman" panose="02020603050405020304" pitchFamily="18" charset="0"/>
              </a:rPr>
              <a:t>Chlorambucil</a:t>
            </a:r>
            <a:r>
              <a:rPr lang="zh-TW" altLang="en-US" sz="1600" b="0" dirty="0">
                <a:latin typeface="+mn-lt"/>
                <a:cs typeface="Times New Roman" panose="02020603050405020304" pitchFamily="18" charset="0"/>
              </a:rPr>
              <a:t> </a:t>
            </a:r>
            <a:endParaRPr lang="en-US" altLang="zh-TW" sz="1600" b="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 err="1">
                <a:latin typeface="+mn-lt"/>
                <a:cs typeface="Times New Roman" panose="02020603050405020304" pitchFamily="18" charset="0"/>
              </a:rPr>
              <a:t>Mycophenolate</a:t>
            </a:r>
            <a:r>
              <a:rPr lang="en-US" altLang="zh-TW" sz="1600" b="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TW" sz="1600" b="0" dirty="0" err="1">
                <a:latin typeface="+mn-lt"/>
                <a:cs typeface="Times New Roman" panose="02020603050405020304" pitchFamily="18" charset="0"/>
              </a:rPr>
              <a:t>mofetil</a:t>
            </a:r>
            <a:r>
              <a:rPr lang="en-US" altLang="zh-TW" sz="1600" b="0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>
                <a:latin typeface="+mn-lt"/>
                <a:cs typeface="Times New Roman" panose="02020603050405020304" pitchFamily="18" charset="0"/>
              </a:rPr>
              <a:t>NSAIDs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>
                <a:latin typeface="+mn-lt"/>
                <a:cs typeface="Times New Roman" panose="02020603050405020304" pitchFamily="18" charset="0"/>
              </a:rPr>
              <a:t>ACE inhibitors</a:t>
            </a:r>
          </a:p>
        </p:txBody>
      </p:sp>
      <p:sp>
        <p:nvSpPr>
          <p:cNvPr id="10" name="矩形 9"/>
          <p:cNvSpPr/>
          <p:nvPr/>
        </p:nvSpPr>
        <p:spPr>
          <a:xfrm>
            <a:off x="3730625" y="-31750"/>
            <a:ext cx="45720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dirty="0">
                <a:cs typeface="Times New Roman" panose="02020603050405020304" pitchFamily="18" charset="0"/>
              </a:rPr>
              <a:t>.</a:t>
            </a:r>
            <a:endParaRPr lang="zh-TW" altLang="zh-TW" sz="1050" dirty="0"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3250" y="1689100"/>
            <a:ext cx="7929563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TW" sz="1800" b="0" dirty="0">
                <a:latin typeface="+mn-lt"/>
                <a:cs typeface="Times New Roman" panose="02020603050405020304" pitchFamily="18" charset="0"/>
              </a:rPr>
              <a:t>The current therapy for ASLN is to the mainly use corticosteroids or combined corticosteroids with other cytotoxic agents or </a:t>
            </a:r>
            <a:r>
              <a:rPr lang="en-US" altLang="zh-TW" sz="1800" b="0" dirty="0" err="1">
                <a:latin typeface="+mn-lt"/>
                <a:cs typeface="Times New Roman" panose="02020603050405020304" pitchFamily="18" charset="0"/>
              </a:rPr>
              <a:t>immunomodulators</a:t>
            </a:r>
            <a:r>
              <a:rPr lang="en-US" altLang="zh-TW" sz="1800" b="0" dirty="0">
                <a:latin typeface="+mn-lt"/>
                <a:cs typeface="Times New Roman" panose="02020603050405020304" pitchFamily="18" charset="0"/>
              </a:rPr>
              <a:t> (such as cyclophosphamide, azathioprine or cyclosporine), although many of them are found to have severe systemic side effects.</a:t>
            </a:r>
          </a:p>
        </p:txBody>
      </p:sp>
      <p:pic>
        <p:nvPicPr>
          <p:cNvPr id="22536" name="Picture 2" descr="类固醇肌病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3709988"/>
            <a:ext cx="17732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77225" y="6262688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BA9CA6B3-C0A0-4681-89D9-CCE0E4982AAA}" type="slidenum">
              <a:rPr kumimoji="0" lang="en-US" altLang="zh-TW" sz="1200" smtClean="0"/>
              <a:pPr/>
              <a:t>6</a:t>
            </a:fld>
            <a:endParaRPr kumimoji="0" lang="en-US" altLang="zh-TW" sz="1200" dirty="0" smtClean="0"/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245660" y="1241946"/>
            <a:ext cx="85325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9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45660" y="598749"/>
            <a:ext cx="8466137" cy="69215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altLang="zh-TW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use of Chinese herbal medicines</a:t>
            </a:r>
            <a:endParaRPr lang="zh-TW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483197" y="6180712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56BB8DDA-5CDC-4ECF-8C98-9C17B3F98448}" type="slidenum">
              <a:rPr kumimoji="0" lang="zh-TW" altLang="en-US" sz="1200" smtClean="0"/>
              <a:pPr/>
              <a:t>7</a:t>
            </a:fld>
            <a:endParaRPr kumimoji="0" lang="zh-TW" altLang="en-US" sz="1200" dirty="0" smtClean="0"/>
          </a:p>
        </p:txBody>
      </p:sp>
      <p:sp>
        <p:nvSpPr>
          <p:cNvPr id="7" name="矩形 6"/>
          <p:cNvSpPr/>
          <p:nvPr/>
        </p:nvSpPr>
        <p:spPr>
          <a:xfrm>
            <a:off x="549275" y="1744663"/>
            <a:ext cx="8023225" cy="4105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>
                <a:latin typeface="+mj-lt"/>
                <a:cs typeface="Times New Roman" panose="02020603050405020304" pitchFamily="18" charset="0"/>
              </a:rPr>
              <a:t>Herbal medicines have been widely used around the world since ancient times.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1600" b="0" dirty="0">
                <a:latin typeface="+mj-lt"/>
                <a:cs typeface="Times New Roman" panose="02020603050405020304" pitchFamily="18" charset="0"/>
              </a:rPr>
              <a:t>Traditional herbs are now widely acknowledged for their </a:t>
            </a:r>
            <a:r>
              <a:rPr lang="en-US" altLang="zh-TW" sz="1600" b="0" dirty="0" err="1">
                <a:latin typeface="+mj-lt"/>
                <a:cs typeface="Times New Roman" panose="02020603050405020304" pitchFamily="18" charset="0"/>
              </a:rPr>
              <a:t>immunomodulatory</a:t>
            </a:r>
            <a:r>
              <a:rPr lang="en-US" altLang="zh-TW" sz="1600" b="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altLang="zh-TW" sz="1600" b="0" dirty="0" err="1">
                <a:latin typeface="+mj-lt"/>
                <a:cs typeface="Times New Roman" panose="02020603050405020304" pitchFamily="18" charset="0"/>
              </a:rPr>
              <a:t>antiinflammatory</a:t>
            </a:r>
            <a:r>
              <a:rPr lang="en-US" altLang="zh-TW" sz="1600" b="0" dirty="0">
                <a:latin typeface="+mj-lt"/>
                <a:cs typeface="Times New Roman" panose="02020603050405020304" pitchFamily="18" charset="0"/>
              </a:rPr>
              <a:t> activities.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TW" sz="1600" b="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TW" sz="1600" b="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TW" sz="1600" b="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TW" sz="1600" b="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TW" sz="1600" b="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TW" altLang="en-US" sz="1600" b="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zh-TW" altLang="en-US" sz="1600" b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581" name="矩形 14"/>
          <p:cNvSpPr>
            <a:spLocks noChangeArrowheads="1"/>
          </p:cNvSpPr>
          <p:nvPr/>
        </p:nvSpPr>
        <p:spPr bwMode="auto">
          <a:xfrm>
            <a:off x="3286125" y="3429000"/>
            <a:ext cx="53070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sz="700">
                <a:cs typeface="Times New Roman" panose="02020603050405020304" pitchFamily="18" charset="0"/>
              </a:rPr>
              <a:t>Kuo-Feng Hua et al., PLoS One 2013 8:e77794; Yang SM et al., Free Radic Biol Med. 2013 6. doi:pii;  Yang SM et al., PLoS One. 2013 8:e74871; Tsai PY et al., Arthritis Rheum. 2012 64:232-42.; Tsai PY et al., Free Radic Biol Med. 2011 50:1503-16; Tsai PY et al.,  Free Radic Biol Med. 2011 51:744-54; Tsai PY et al., Am J Physiol Renal Physiol. 2011 301:F751-64.</a:t>
            </a:r>
            <a:endParaRPr lang="zh-TW" altLang="zh-TW" sz="700">
              <a:cs typeface="Times New Roman" panose="02020603050405020304" pitchFamily="18" charset="0"/>
            </a:endParaRPr>
          </a:p>
        </p:txBody>
      </p:sp>
      <p:pic>
        <p:nvPicPr>
          <p:cNvPr id="2458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71963"/>
            <a:ext cx="25876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/>
          <p:cNvCxnSpPr/>
          <p:nvPr/>
        </p:nvCxnSpPr>
        <p:spPr>
          <a:xfrm flipV="1">
            <a:off x="245660" y="1241946"/>
            <a:ext cx="85325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0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245660" y="697174"/>
            <a:ext cx="8748712" cy="990600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altLang="zh-TW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Citral</a:t>
            </a:r>
            <a:r>
              <a:rPr lang="en-US" altLang="zh-TW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pure compound extract from </a:t>
            </a:r>
            <a:r>
              <a:rPr lang="en-US" altLang="zh-TW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Litsea</a:t>
            </a:r>
            <a:r>
              <a:rPr lang="en-US" altLang="zh-TW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cubeba</a:t>
            </a:r>
            <a:r>
              <a:rPr lang="en-US" altLang="zh-TW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2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500438"/>
            <a:ext cx="7345362" cy="1152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133600"/>
            <a:ext cx="7416800" cy="122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9" name="Picture 10" descr="Image De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86325"/>
            <a:ext cx="17795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://tw.f14.yahoofs.com/myper/xI8JYTuTEU.NwTgT0vMTC8g-/blog/ap_20071109115224475.jpg?TTUk6POBCJ2DF5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86325"/>
            <a:ext cx="158273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7" descr="http://ts4.mm.bing.net/images/thumbnail.aspx?q=1535123399547&amp;id=9a760d269cff11212780e389bf1ea1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05375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16913" y="6237288"/>
            <a:ext cx="4572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D9C581B-8391-4822-8E81-817B23D610F0}" type="slidenum">
              <a:rPr kumimoji="0" lang="en-US" altLang="zh-TW" sz="1200" smtClean="0"/>
              <a:pPr/>
              <a:t>8</a:t>
            </a:fld>
            <a:endParaRPr kumimoji="0" lang="en-US" altLang="zh-TW" sz="1200" smtClean="0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245660" y="1241946"/>
            <a:ext cx="85325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9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19263"/>
            <a:ext cx="8153400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矩形 3"/>
          <p:cNvSpPr>
            <a:spLocks noChangeArrowheads="1"/>
          </p:cNvSpPr>
          <p:nvPr/>
        </p:nvSpPr>
        <p:spPr bwMode="auto">
          <a:xfrm>
            <a:off x="4808538" y="59991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de-DE" altLang="zh-TW" sz="1100" b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Jurg Tschopp and Kate Schroder, </a:t>
            </a:r>
            <a:r>
              <a:rPr lang="de-DE" altLang="zh-TW" sz="1100" b="0" i="1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Nature</a:t>
            </a:r>
            <a:r>
              <a:rPr lang="en-US" altLang="zh-TW" sz="1100" b="0"/>
              <a:t> 10: 210-215, 2010</a:t>
            </a:r>
            <a:endParaRPr lang="zh-TW" altLang="en-US" sz="1100" b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5660" y="657746"/>
            <a:ext cx="11520488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3333FF"/>
                </a:solidFill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NLRP3 </a:t>
            </a:r>
            <a:r>
              <a:rPr lang="en-US" altLang="zh-TW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 Unicode MS" pitchFamily="34" charset="-120"/>
                <a:cs typeface="Times New Roman" panose="02020603050405020304" pitchFamily="18" charset="0"/>
              </a:rPr>
              <a:t>inflammsome</a:t>
            </a:r>
            <a:endParaRPr lang="zh-TW" altLang="en-US" sz="2800" b="1" dirty="0">
              <a:solidFill>
                <a:srgbClr val="3333FF"/>
              </a:solidFill>
              <a:latin typeface="Times New Roman" panose="02020603050405020304" pitchFamily="18" charset="0"/>
              <a:ea typeface="Arial Unicode MS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677" name="文字方塊 9"/>
          <p:cNvSpPr txBox="1">
            <a:spLocks noChangeArrowheads="1"/>
          </p:cNvSpPr>
          <p:nvPr/>
        </p:nvSpPr>
        <p:spPr bwMode="auto">
          <a:xfrm>
            <a:off x="488950" y="6383338"/>
            <a:ext cx="5683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800" b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PAMPs, pathogen-associated molecular patterns; DAMPS, danger associated molecular patterns; ASC, apoptosis-associated speck-like protein containing a CARD; NACHT, nucleotide-binding and oligomerization domain;LRR, leucine-rich repeat; PYD, pyrin domain </a:t>
            </a:r>
            <a:endParaRPr lang="zh-TW" altLang="en-US" sz="800" b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8678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321040" y="6259513"/>
            <a:ext cx="457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06682BE0-0BAD-46DC-A966-1BFC31C4EEAF}" type="slidenum">
              <a:rPr kumimoji="0" lang="en-US" altLang="zh-TW" sz="1200" smtClean="0"/>
              <a:pPr/>
              <a:t>9</a:t>
            </a:fld>
            <a:endParaRPr kumimoji="0" lang="en-US" altLang="zh-TW" sz="1200" dirty="0" smtClean="0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245660" y="1241946"/>
            <a:ext cx="853258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0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2932</TotalTime>
  <Words>981</Words>
  <Application>Microsoft Office PowerPoint</Application>
  <PresentationFormat>如螢幕大小 (4:3)</PresentationFormat>
  <Paragraphs>167</Paragraphs>
  <Slides>23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8" baseType="lpstr">
      <vt:lpstr>Arial Rounded MT Bold</vt:lpstr>
      <vt:lpstr>Arial Unicode MS</vt:lpstr>
      <vt:lpstr>CongressSans-ExtraBold</vt:lpstr>
      <vt:lpstr>Franklin Gothic Book</vt:lpstr>
      <vt:lpstr>Perpetua</vt:lpstr>
      <vt:lpstr>微軟正黑體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Wingdings 2</vt:lpstr>
      <vt:lpstr>公正</vt:lpstr>
      <vt:lpstr>PowerPoint 簡報</vt:lpstr>
      <vt:lpstr>PowerPoint 簡報</vt:lpstr>
      <vt:lpstr>PowerPoint 簡報</vt:lpstr>
      <vt:lpstr>PowerPoint 簡報</vt:lpstr>
      <vt:lpstr>PowerPoint 簡報</vt:lpstr>
      <vt:lpstr>Current treatment for lupus nephritis</vt:lpstr>
      <vt:lpstr>Current use of Chinese herbal medicines</vt:lpstr>
      <vt:lpstr>Citral, a pure compound extract from Litsea cubeba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Shukman Ka</dc:creator>
  <cp:lastModifiedBy>Shukman Ka</cp:lastModifiedBy>
  <cp:revision>272</cp:revision>
  <dcterms:created xsi:type="dcterms:W3CDTF">2013-11-23T06:02:22Z</dcterms:created>
  <dcterms:modified xsi:type="dcterms:W3CDTF">2015-09-11T14:28:18Z</dcterms:modified>
</cp:coreProperties>
</file>