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34"/>
  </p:notesMasterIdLst>
  <p:sldIdLst>
    <p:sldId id="287" r:id="rId2"/>
    <p:sldId id="288" r:id="rId3"/>
    <p:sldId id="256" r:id="rId4"/>
    <p:sldId id="276" r:id="rId5"/>
    <p:sldId id="262" r:id="rId6"/>
    <p:sldId id="263" r:id="rId7"/>
    <p:sldId id="261" r:id="rId8"/>
    <p:sldId id="266" r:id="rId9"/>
    <p:sldId id="267" r:id="rId10"/>
    <p:sldId id="257" r:id="rId11"/>
    <p:sldId id="258" r:id="rId12"/>
    <p:sldId id="259" r:id="rId13"/>
    <p:sldId id="260" r:id="rId14"/>
    <p:sldId id="284" r:id="rId15"/>
    <p:sldId id="286" r:id="rId16"/>
    <p:sldId id="268" r:id="rId17"/>
    <p:sldId id="283" r:id="rId18"/>
    <p:sldId id="269" r:id="rId19"/>
    <p:sldId id="270" r:id="rId20"/>
    <p:sldId id="271" r:id="rId21"/>
    <p:sldId id="272" r:id="rId22"/>
    <p:sldId id="273" r:id="rId23"/>
    <p:sldId id="274" r:id="rId24"/>
    <p:sldId id="275" r:id="rId25"/>
    <p:sldId id="277" r:id="rId26"/>
    <p:sldId id="278" r:id="rId27"/>
    <p:sldId id="279" r:id="rId28"/>
    <p:sldId id="280" r:id="rId29"/>
    <p:sldId id="281" r:id="rId30"/>
    <p:sldId id="282" r:id="rId31"/>
    <p:sldId id="285" r:id="rId32"/>
    <p:sldId id="28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08" autoAdjust="0"/>
    <p:restoredTop sz="94576" autoAdjust="0"/>
  </p:normalViewPr>
  <p:slideViewPr>
    <p:cSldViewPr>
      <p:cViewPr>
        <p:scale>
          <a:sx n="81" d="100"/>
          <a:sy n="81" d="100"/>
        </p:scale>
        <p:origin x="-115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5AC77E-F940-4F7C-97D2-617A075C0A24}" type="datetimeFigureOut">
              <a:rPr lang="en-US" smtClean="0"/>
              <a:pPr/>
              <a:t>8/10/2015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C7086E-9092-4D5A-B3DE-072F6FABAF29}" type="slidenum">
              <a:rPr lang="en-US" smtClean="0"/>
              <a:pPr/>
              <a:t>‹#›</a:t>
            </a:fld>
            <a:endParaRPr lang="en-US"/>
          </a:p>
        </p:txBody>
      </p:sp>
    </p:spTree>
    <p:extLst>
      <p:ext uri="{BB962C8B-B14F-4D97-AF65-F5344CB8AC3E}">
        <p14:creationId xmlns:p14="http://schemas.microsoft.com/office/powerpoint/2010/main" val="1803920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C7086E-9092-4D5A-B3DE-072F6FABAF29}"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F940BE6-B101-4A21-B8A4-C4B522D05BF2}" type="datetimeFigureOut">
              <a:rPr lang="en-US" smtClean="0"/>
              <a:pPr/>
              <a:t>8/10/2015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FE7E019-FE01-4B49-BE5A-4886F725DBC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F940BE6-B101-4A21-B8A4-C4B522D05BF2}" type="datetimeFigureOut">
              <a:rPr lang="en-US" smtClean="0"/>
              <a:pPr/>
              <a:t>8/10/2015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7E019-FE01-4B49-BE5A-4886F725DBC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F940BE6-B101-4A21-B8A4-C4B522D05BF2}" type="datetimeFigureOut">
              <a:rPr lang="en-US" smtClean="0"/>
              <a:pPr/>
              <a:t>8/10/2015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7E019-FE01-4B49-BE5A-4886F725DBC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F940BE6-B101-4A21-B8A4-C4B522D05BF2}" type="datetimeFigureOut">
              <a:rPr lang="en-US" smtClean="0"/>
              <a:pPr/>
              <a:t>8/10/2015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7E019-FE01-4B49-BE5A-4886F725DBC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F940BE6-B101-4A21-B8A4-C4B522D05BF2}" type="datetimeFigureOut">
              <a:rPr lang="en-US" smtClean="0"/>
              <a:pPr/>
              <a:t>8/10/2015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7E019-FE01-4B49-BE5A-4886F725DBC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F940BE6-B101-4A21-B8A4-C4B522D05BF2}" type="datetimeFigureOut">
              <a:rPr lang="en-US" smtClean="0"/>
              <a:pPr/>
              <a:t>8/10/2015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E7E019-FE01-4B49-BE5A-4886F725DBC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F940BE6-B101-4A21-B8A4-C4B522D05BF2}" type="datetimeFigureOut">
              <a:rPr lang="en-US" smtClean="0"/>
              <a:pPr/>
              <a:t>8/10/2015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E7E019-FE01-4B49-BE5A-4886F725DBC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F940BE6-B101-4A21-B8A4-C4B522D05BF2}" type="datetimeFigureOut">
              <a:rPr lang="en-US" smtClean="0"/>
              <a:pPr/>
              <a:t>8/10/2015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E7E019-FE01-4B49-BE5A-4886F725DBC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940BE6-B101-4A21-B8A4-C4B522D05BF2}" type="datetimeFigureOut">
              <a:rPr lang="en-US" smtClean="0"/>
              <a:pPr/>
              <a:t>8/10/2015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E7E019-FE01-4B49-BE5A-4886F725DBC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F940BE6-B101-4A21-B8A4-C4B522D05BF2}" type="datetimeFigureOut">
              <a:rPr lang="en-US" smtClean="0"/>
              <a:pPr/>
              <a:t>8/10/2015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E7E019-FE01-4B49-BE5A-4886F725DBC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F940BE6-B101-4A21-B8A4-C4B522D05BF2}" type="datetimeFigureOut">
              <a:rPr lang="en-US" smtClean="0"/>
              <a:pPr/>
              <a:t>8/10/2015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FE7E019-FE01-4B49-BE5A-4886F725DBC4}"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F940BE6-B101-4A21-B8A4-C4B522D05BF2}" type="datetimeFigureOut">
              <a:rPr lang="en-US" smtClean="0"/>
              <a:pPr/>
              <a:t>8/10/2015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FE7E019-FE01-4B49-BE5A-4886F725DBC4}"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2.xml"/><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hyperlink" Target="http://cosmetology-trichology.conferenceseries.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OMICS Group</a:t>
            </a:r>
            <a:endParaRPr lang="en-US" dirty="0"/>
          </a:p>
        </p:txBody>
      </p:sp>
      <p:sp>
        <p:nvSpPr>
          <p:cNvPr id="3" name="Content Placeholder 2"/>
          <p:cNvSpPr>
            <a:spLocks noGrp="1"/>
          </p:cNvSpPr>
          <p:nvPr>
            <p:ph idx="1"/>
          </p:nvPr>
        </p:nvSpPr>
        <p:spPr/>
        <p:txBody>
          <a:bodyPr>
            <a:normAutofit fontScale="85000" lnSpcReduction="20000"/>
          </a:bodyPr>
          <a:lstStyle/>
          <a:p>
            <a:pPr marL="0" indent="0" algn="just">
              <a:buNone/>
            </a:pPr>
            <a:r>
              <a:rPr lang="en-US" dirty="0"/>
              <a:t>OMICS Group is an amalgamation of </a:t>
            </a:r>
            <a:r>
              <a:rPr lang="en-US" dirty="0">
                <a:hlinkClick r:id="rId2"/>
              </a:rPr>
              <a:t>Open Access </a:t>
            </a:r>
            <a:r>
              <a:rPr lang="en-US" dirty="0" smtClean="0">
                <a:hlinkClick r:id="rId2"/>
              </a:rPr>
              <a:t>Publications</a:t>
            </a:r>
            <a:r>
              <a:rPr lang="en-US" dirty="0" smtClean="0"/>
              <a:t> </a:t>
            </a:r>
            <a:r>
              <a:rPr lang="en-US" dirty="0"/>
              <a:t>and worldwide international science conferences and events. Established in the year 2007 with the sole aim of making the information on Sciences and technology ‘Open Access’, OMICS Group publishes 500 online open access </a:t>
            </a:r>
            <a:r>
              <a:rPr lang="en-US" dirty="0">
                <a:hlinkClick r:id="rId3"/>
              </a:rPr>
              <a:t>scholarly journals </a:t>
            </a:r>
            <a:r>
              <a:rPr lang="en-US" dirty="0"/>
              <a:t>in all aspects </a:t>
            </a:r>
            <a:r>
              <a:rPr lang="en-US" dirty="0" smtClean="0"/>
              <a:t>of Science, Engineering, Management </a:t>
            </a:r>
            <a:r>
              <a:rPr lang="en-US" dirty="0"/>
              <a:t>and Technology </a:t>
            </a:r>
            <a:r>
              <a:rPr lang="en-US" dirty="0" smtClean="0"/>
              <a:t>journals. </a:t>
            </a:r>
            <a:r>
              <a:rPr lang="en-US" dirty="0"/>
              <a:t>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500 </a:t>
            </a:r>
            <a:r>
              <a:rPr lang="en-US" dirty="0">
                <a:hlinkClick r:id="rId4"/>
              </a:rPr>
              <a:t>International conferences</a:t>
            </a:r>
            <a:r>
              <a:rPr lang="en-US" dirty="0"/>
              <a:t> annually across the globe, where knowledge transfer takes place through debates, round table discussions, poster presentations, workshops, symposia and exhibitions.</a:t>
            </a:r>
          </a:p>
        </p:txBody>
      </p:sp>
    </p:spTree>
    <p:extLst>
      <p:ext uri="{BB962C8B-B14F-4D97-AF65-F5344CB8AC3E}">
        <p14:creationId xmlns:p14="http://schemas.microsoft.com/office/powerpoint/2010/main" val="2048917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r>
              <a:rPr lang="en-US" dirty="0" smtClean="0"/>
              <a:t>        </a:t>
            </a:r>
            <a:r>
              <a:rPr lang="en-US" sz="4400" dirty="0" err="1" smtClean="0">
                <a:latin typeface="Arial"/>
                <a:cs typeface="Arial"/>
              </a:rPr>
              <a:t>Pigmentary</a:t>
            </a:r>
            <a:r>
              <a:rPr lang="en-US" sz="4400" dirty="0" smtClean="0">
                <a:latin typeface="Arial"/>
                <a:cs typeface="Arial"/>
              </a:rPr>
              <a:t> disorders</a:t>
            </a:r>
            <a:endParaRPr lang="en-US" sz="4400" dirty="0">
              <a:latin typeface="Arial"/>
              <a:cs typeface="Arial"/>
            </a:endParaRPr>
          </a:p>
        </p:txBody>
      </p:sp>
      <p:sp>
        <p:nvSpPr>
          <p:cNvPr id="3" name="Content Placeholder 2"/>
          <p:cNvSpPr>
            <a:spLocks noGrp="1"/>
          </p:cNvSpPr>
          <p:nvPr>
            <p:ph idx="1"/>
          </p:nvPr>
        </p:nvSpPr>
        <p:spPr>
          <a:xfrm>
            <a:off x="457200" y="1676400"/>
            <a:ext cx="8229600" cy="4648200"/>
          </a:xfrm>
        </p:spPr>
        <p:txBody>
          <a:bodyPr>
            <a:normAutofit fontScale="92500" lnSpcReduction="10000"/>
          </a:bodyPr>
          <a:lstStyle/>
          <a:p>
            <a:r>
              <a:rPr lang="en-US" sz="2200" dirty="0" err="1" smtClean="0">
                <a:latin typeface="Arial" pitchFamily="34" charset="0"/>
                <a:cs typeface="Arial" pitchFamily="34" charset="0"/>
              </a:rPr>
              <a:t>Hyperpigmentation</a:t>
            </a:r>
            <a:endParaRPr lang="en-US" sz="2200" dirty="0" smtClean="0">
              <a:latin typeface="Arial" pitchFamily="34" charset="0"/>
              <a:cs typeface="Arial" pitchFamily="34" charset="0"/>
            </a:endParaRPr>
          </a:p>
          <a:p>
            <a:pPr lvl="1"/>
            <a:r>
              <a:rPr lang="en-US" sz="2200" dirty="0" err="1" smtClean="0">
                <a:latin typeface="Arial" pitchFamily="34" charset="0"/>
                <a:cs typeface="Arial" pitchFamily="34" charset="0"/>
              </a:rPr>
              <a:t>Localised</a:t>
            </a:r>
            <a:r>
              <a:rPr lang="en-US" sz="2200" dirty="0" smtClean="0">
                <a:latin typeface="Arial" pitchFamily="34" charset="0"/>
                <a:cs typeface="Arial" pitchFamily="34" charset="0"/>
              </a:rPr>
              <a:t>: </a:t>
            </a:r>
          </a:p>
          <a:p>
            <a:pPr lvl="2"/>
            <a:r>
              <a:rPr lang="en-US" sz="2200" dirty="0" smtClean="0">
                <a:latin typeface="Arial" pitchFamily="34" charset="0"/>
                <a:cs typeface="Arial" pitchFamily="34" charset="0"/>
              </a:rPr>
              <a:t>PIH- Acne, Contact dermatitis, Lupus etc</a:t>
            </a:r>
          </a:p>
          <a:p>
            <a:pPr lvl="2"/>
            <a:r>
              <a:rPr lang="en-US" sz="2200" dirty="0" err="1" smtClean="0">
                <a:latin typeface="Arial" pitchFamily="34" charset="0"/>
                <a:cs typeface="Arial" pitchFamily="34" charset="0"/>
              </a:rPr>
              <a:t>Melasma</a:t>
            </a:r>
            <a:endParaRPr lang="en-US" sz="2200" dirty="0" smtClean="0">
              <a:latin typeface="Arial" pitchFamily="34" charset="0"/>
              <a:cs typeface="Arial" pitchFamily="34" charset="0"/>
            </a:endParaRPr>
          </a:p>
          <a:p>
            <a:pPr lvl="2"/>
            <a:r>
              <a:rPr lang="en-US" sz="2200" dirty="0" err="1" smtClean="0">
                <a:latin typeface="Arial" pitchFamily="34" charset="0"/>
                <a:cs typeface="Arial" pitchFamily="34" charset="0"/>
              </a:rPr>
              <a:t>Acanthosis</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nigricans</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Seborrhoeic</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keratosis</a:t>
            </a:r>
            <a:endParaRPr lang="en-US" sz="2200" dirty="0" smtClean="0">
              <a:latin typeface="Arial" pitchFamily="34" charset="0"/>
              <a:cs typeface="Arial" pitchFamily="34" charset="0"/>
            </a:endParaRPr>
          </a:p>
          <a:p>
            <a:pPr lvl="2"/>
            <a:r>
              <a:rPr lang="en-US" sz="2200" dirty="0" smtClean="0">
                <a:latin typeface="Arial" pitchFamily="34" charset="0"/>
                <a:cs typeface="Arial" pitchFamily="34" charset="0"/>
              </a:rPr>
              <a:t>Café au </a:t>
            </a:r>
            <a:r>
              <a:rPr lang="en-US" sz="2200" dirty="0" err="1" smtClean="0">
                <a:latin typeface="Arial" pitchFamily="34" charset="0"/>
                <a:cs typeface="Arial" pitchFamily="34" charset="0"/>
              </a:rPr>
              <a:t>lait</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Macules</a:t>
            </a:r>
            <a:endParaRPr lang="en-US" sz="2200" dirty="0" smtClean="0">
              <a:latin typeface="Arial" pitchFamily="34" charset="0"/>
              <a:cs typeface="Arial" pitchFamily="34" charset="0"/>
            </a:endParaRPr>
          </a:p>
          <a:p>
            <a:pPr lvl="1"/>
            <a:r>
              <a:rPr lang="en-US" sz="2200" dirty="0" smtClean="0">
                <a:latin typeface="Arial" pitchFamily="34" charset="0"/>
                <a:cs typeface="Arial" pitchFamily="34" charset="0"/>
              </a:rPr>
              <a:t>Diffuse: </a:t>
            </a:r>
          </a:p>
          <a:p>
            <a:pPr lvl="2"/>
            <a:r>
              <a:rPr lang="en-US" sz="2200" dirty="0" smtClean="0">
                <a:latin typeface="Arial" pitchFamily="34" charset="0"/>
                <a:cs typeface="Arial" pitchFamily="34" charset="0"/>
              </a:rPr>
              <a:t>Disease: </a:t>
            </a:r>
            <a:r>
              <a:rPr lang="en-US" sz="2200" dirty="0" err="1" smtClean="0">
                <a:latin typeface="Arial" pitchFamily="34" charset="0"/>
                <a:cs typeface="Arial" pitchFamily="34" charset="0"/>
              </a:rPr>
              <a:t>Haemochromatosis</a:t>
            </a:r>
            <a:r>
              <a:rPr lang="en-US" sz="2200" dirty="0" smtClean="0">
                <a:latin typeface="Arial" pitchFamily="34" charset="0"/>
                <a:cs typeface="Arial" pitchFamily="34" charset="0"/>
              </a:rPr>
              <a:t>, Hyperthyroidism, </a:t>
            </a:r>
            <a:r>
              <a:rPr lang="en-US" sz="2200" dirty="0" err="1" smtClean="0">
                <a:latin typeface="Arial" pitchFamily="34" charset="0"/>
                <a:cs typeface="Arial" pitchFamily="34" charset="0"/>
              </a:rPr>
              <a:t>addison’s</a:t>
            </a:r>
            <a:r>
              <a:rPr lang="en-US" sz="2200" dirty="0" smtClean="0">
                <a:latin typeface="Arial" pitchFamily="34" charset="0"/>
                <a:cs typeface="Arial" pitchFamily="34" charset="0"/>
              </a:rPr>
              <a:t> disease</a:t>
            </a:r>
          </a:p>
          <a:p>
            <a:pPr lvl="2"/>
            <a:r>
              <a:rPr lang="en-US" sz="2200" dirty="0" smtClean="0">
                <a:latin typeface="Arial" pitchFamily="34" charset="0"/>
                <a:cs typeface="Arial" pitchFamily="34" charset="0"/>
              </a:rPr>
              <a:t>Drugs: </a:t>
            </a:r>
            <a:r>
              <a:rPr lang="en-US" sz="2200" dirty="0" err="1" smtClean="0">
                <a:latin typeface="Arial" pitchFamily="34" charset="0"/>
                <a:cs typeface="Arial" pitchFamily="34" charset="0"/>
              </a:rPr>
              <a:t>Tetracyclines</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amiodarone</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griseofulvin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trimethoprim</a:t>
            </a:r>
            <a:r>
              <a:rPr lang="en-US" sz="2200" dirty="0" smtClean="0">
                <a:latin typeface="Arial" pitchFamily="34" charset="0"/>
                <a:cs typeface="Arial" pitchFamily="34" charset="0"/>
              </a:rPr>
              <a:t>, quinine, gold, mercury, bismuth</a:t>
            </a:r>
          </a:p>
          <a:p>
            <a:pPr lvl="2"/>
            <a:r>
              <a:rPr lang="en-US" sz="2200" dirty="0" smtClean="0">
                <a:latin typeface="Arial" pitchFamily="34" charset="0"/>
                <a:cs typeface="Arial" pitchFamily="34" charset="0"/>
              </a:rPr>
              <a:t>Plants/foods:  lemons, limes, fig leaves or stems, celery, dill, parsnips, and carrot juice. </a:t>
            </a:r>
            <a:r>
              <a:rPr lang="en-US" sz="2200" dirty="0" err="1" smtClean="0">
                <a:latin typeface="Arial" pitchFamily="34" charset="0"/>
                <a:cs typeface="Arial" pitchFamily="34" charset="0"/>
              </a:rPr>
              <a:t>Phyto</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photodermatitis</a:t>
            </a:r>
            <a:endParaRPr lang="en-US" sz="2200" dirty="0" smtClean="0">
              <a:latin typeface="Arial" pitchFamily="34" charset="0"/>
              <a:cs typeface="Arial" pitchFamily="34" charset="0"/>
            </a:endParaRPr>
          </a:p>
          <a:p>
            <a:pPr lvl="2"/>
            <a:r>
              <a:rPr lang="en-US" sz="2200" dirty="0" smtClean="0">
                <a:latin typeface="Arial" pitchFamily="34" charset="0"/>
                <a:cs typeface="Arial" pitchFamily="34" charset="0"/>
              </a:rPr>
              <a:t>Neoplasm: Melanoma</a:t>
            </a:r>
          </a:p>
          <a:p>
            <a:pPr lvl="2"/>
            <a:endParaRPr lang="en-US" dirty="0" smtClean="0"/>
          </a:p>
          <a:p>
            <a:pPr>
              <a:buNone/>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219200"/>
          </a:xfrm>
        </p:spPr>
        <p:txBody>
          <a:bodyPr/>
          <a:lstStyle/>
          <a:p>
            <a:r>
              <a:rPr lang="en-US" dirty="0" smtClean="0"/>
              <a:t>               </a:t>
            </a:r>
            <a:r>
              <a:rPr lang="en-US" sz="4400" dirty="0" smtClean="0">
                <a:latin typeface="Arial"/>
                <a:cs typeface="Arial"/>
              </a:rPr>
              <a:t>Consultation</a:t>
            </a:r>
            <a:endParaRPr lang="en-US" sz="4400" dirty="0">
              <a:latin typeface="Arial"/>
              <a:cs typeface="Arial"/>
            </a:endParaRPr>
          </a:p>
        </p:txBody>
      </p:sp>
      <p:sp>
        <p:nvSpPr>
          <p:cNvPr id="3" name="Content Placeholder 2"/>
          <p:cNvSpPr>
            <a:spLocks noGrp="1"/>
          </p:cNvSpPr>
          <p:nvPr>
            <p:ph idx="1"/>
          </p:nvPr>
        </p:nvSpPr>
        <p:spPr/>
        <p:txBody>
          <a:bodyPr/>
          <a:lstStyle/>
          <a:p>
            <a:endParaRPr lang="en-US" sz="2000" dirty="0">
              <a:latin typeface="Arial"/>
              <a:cs typeface="Arial"/>
            </a:endParaRPr>
          </a:p>
          <a:p>
            <a:r>
              <a:rPr lang="en-US" sz="2000" dirty="0" smtClean="0">
                <a:latin typeface="Arial"/>
                <a:cs typeface="Arial"/>
              </a:rPr>
              <a:t>Onset of hyperpigmentation: congenital- café au </a:t>
            </a:r>
            <a:r>
              <a:rPr lang="en-US" sz="2000" dirty="0" err="1" smtClean="0">
                <a:latin typeface="Arial"/>
                <a:cs typeface="Arial"/>
              </a:rPr>
              <a:t>lait</a:t>
            </a:r>
            <a:r>
              <a:rPr lang="en-US" sz="2000" dirty="0" smtClean="0">
                <a:latin typeface="Arial"/>
                <a:cs typeface="Arial"/>
              </a:rPr>
              <a:t> childhood- freckles pregnancy-</a:t>
            </a:r>
            <a:r>
              <a:rPr lang="en-US" sz="2000" dirty="0" err="1" smtClean="0">
                <a:latin typeface="Arial"/>
                <a:cs typeface="Arial"/>
              </a:rPr>
              <a:t>melasma</a:t>
            </a:r>
            <a:endParaRPr lang="en-US" sz="2000" dirty="0" smtClean="0">
              <a:latin typeface="Arial"/>
              <a:cs typeface="Arial"/>
            </a:endParaRPr>
          </a:p>
          <a:p>
            <a:r>
              <a:rPr lang="en-US" sz="2000" dirty="0" smtClean="0">
                <a:latin typeface="Arial"/>
                <a:cs typeface="Arial"/>
              </a:rPr>
              <a:t>Duration</a:t>
            </a:r>
          </a:p>
          <a:p>
            <a:r>
              <a:rPr lang="en-US" sz="2000" dirty="0" smtClean="0">
                <a:latin typeface="Arial"/>
                <a:cs typeface="Arial"/>
              </a:rPr>
              <a:t>Systemic symptoms: adrenal disease, hyperthyroidism, diabetes</a:t>
            </a:r>
          </a:p>
          <a:p>
            <a:r>
              <a:rPr lang="en-US" sz="2000" dirty="0" smtClean="0">
                <a:latin typeface="Arial"/>
                <a:cs typeface="Arial"/>
              </a:rPr>
              <a:t>Drug history- medication, supplements</a:t>
            </a:r>
          </a:p>
          <a:p>
            <a:r>
              <a:rPr lang="en-US" sz="2000" dirty="0" smtClean="0">
                <a:latin typeface="Arial"/>
                <a:cs typeface="Arial"/>
              </a:rPr>
              <a:t>Exposure to plants</a:t>
            </a:r>
          </a:p>
          <a:p>
            <a:r>
              <a:rPr lang="en-US" sz="2000" dirty="0" smtClean="0">
                <a:latin typeface="Arial"/>
                <a:cs typeface="Arial"/>
              </a:rPr>
              <a:t>Exposure to sunlight</a:t>
            </a:r>
          </a:p>
          <a:p>
            <a:endParaRPr lang="en-US" dirty="0" smtClean="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r>
              <a:rPr lang="en-US" dirty="0" smtClean="0"/>
              <a:t>         </a:t>
            </a:r>
            <a:r>
              <a:rPr lang="en-US" sz="4400" dirty="0" smtClean="0">
                <a:latin typeface="Arial"/>
                <a:cs typeface="Arial"/>
              </a:rPr>
              <a:t>Treatment principles</a:t>
            </a:r>
            <a:endParaRPr lang="en-US" sz="4400" dirty="0">
              <a:latin typeface="Arial"/>
              <a:cs typeface="Arial"/>
            </a:endParaRPr>
          </a:p>
        </p:txBody>
      </p:sp>
      <p:sp>
        <p:nvSpPr>
          <p:cNvPr id="3" name="Content Placeholder 2"/>
          <p:cNvSpPr>
            <a:spLocks noGrp="1"/>
          </p:cNvSpPr>
          <p:nvPr>
            <p:ph idx="1"/>
          </p:nvPr>
        </p:nvSpPr>
        <p:spPr/>
        <p:txBody>
          <a:bodyPr/>
          <a:lstStyle/>
          <a:p>
            <a:r>
              <a:rPr lang="en-US" sz="2000" dirty="0" smtClean="0">
                <a:latin typeface="Arial" pitchFamily="34" charset="0"/>
                <a:cs typeface="Arial" pitchFamily="34" charset="0"/>
              </a:rPr>
              <a:t>Identify and treat systemic disease</a:t>
            </a:r>
          </a:p>
          <a:p>
            <a:r>
              <a:rPr lang="en-US" sz="2000" dirty="0" smtClean="0">
                <a:latin typeface="Arial" pitchFamily="34" charset="0"/>
                <a:cs typeface="Arial" pitchFamily="34" charset="0"/>
              </a:rPr>
              <a:t>Stop the offending drug/plant</a:t>
            </a:r>
          </a:p>
          <a:p>
            <a:r>
              <a:rPr lang="en-US" sz="2000" dirty="0" smtClean="0">
                <a:latin typeface="Arial" pitchFamily="34" charset="0"/>
                <a:cs typeface="Arial" pitchFamily="34" charset="0"/>
              </a:rPr>
              <a:t>Treat the underlying inflammatory condition- acne, lupus</a:t>
            </a:r>
          </a:p>
          <a:p>
            <a:r>
              <a:rPr lang="en-US" sz="2000" dirty="0" smtClean="0">
                <a:latin typeface="Arial" pitchFamily="34" charset="0"/>
                <a:cs typeface="Arial" pitchFamily="34" charset="0"/>
              </a:rPr>
              <a:t>Sun awareness- avoid sun, sunscreen</a:t>
            </a:r>
          </a:p>
          <a:p>
            <a:r>
              <a:rPr lang="en-US" sz="2000" dirty="0" smtClean="0">
                <a:latin typeface="Arial" pitchFamily="34" charset="0"/>
                <a:cs typeface="Arial" pitchFamily="34" charset="0"/>
              </a:rPr>
              <a:t>Topical skin lightening agents</a:t>
            </a:r>
          </a:p>
          <a:p>
            <a:r>
              <a:rPr lang="en-US" sz="2000" dirty="0" err="1" smtClean="0">
                <a:latin typeface="Arial" pitchFamily="34" charset="0"/>
                <a:cs typeface="Arial" pitchFamily="34" charset="0"/>
              </a:rPr>
              <a:t>Dermabrasion</a:t>
            </a:r>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Peels</a:t>
            </a:r>
          </a:p>
          <a:p>
            <a:r>
              <a:rPr lang="en-US" sz="2000" dirty="0" smtClean="0">
                <a:latin typeface="Arial" pitchFamily="34" charset="0"/>
                <a:cs typeface="Arial" pitchFamily="34" charset="0"/>
              </a:rPr>
              <a:t>Lasers</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normAutofit/>
          </a:bodyPr>
          <a:lstStyle/>
          <a:p>
            <a:r>
              <a:rPr lang="en-US" sz="4400" dirty="0" smtClean="0">
                <a:latin typeface="Arial"/>
                <a:cs typeface="Arial"/>
              </a:rPr>
              <a:t>Topical skin Lightening agents</a:t>
            </a:r>
            <a:endParaRPr lang="en-US" sz="4400" dirty="0">
              <a:latin typeface="Arial"/>
              <a:cs typeface="Arial"/>
            </a:endParaRPr>
          </a:p>
        </p:txBody>
      </p:sp>
      <p:sp>
        <p:nvSpPr>
          <p:cNvPr id="3" name="Content Placeholder 2"/>
          <p:cNvSpPr>
            <a:spLocks noGrp="1"/>
          </p:cNvSpPr>
          <p:nvPr>
            <p:ph idx="1"/>
          </p:nvPr>
        </p:nvSpPr>
        <p:spPr>
          <a:xfrm>
            <a:off x="457200" y="1935480"/>
            <a:ext cx="8229600" cy="4312920"/>
          </a:xfrm>
        </p:spPr>
        <p:txBody>
          <a:bodyPr numCol="1">
            <a:normAutofit fontScale="40000" lnSpcReduction="20000"/>
          </a:bodyPr>
          <a:lstStyle/>
          <a:p>
            <a:endParaRPr lang="en-US" dirty="0" smtClean="0"/>
          </a:p>
          <a:p>
            <a:r>
              <a:rPr lang="en-US" sz="5000" dirty="0" smtClean="0">
                <a:latin typeface="Arial" pitchFamily="34" charset="0"/>
                <a:cs typeface="Arial" pitchFamily="34" charset="0"/>
              </a:rPr>
              <a:t>Botanicals: </a:t>
            </a:r>
          </a:p>
          <a:p>
            <a:pPr lvl="1"/>
            <a:r>
              <a:rPr lang="en-US" sz="5000" dirty="0" err="1" smtClean="0">
                <a:latin typeface="Arial" pitchFamily="34" charset="0"/>
                <a:cs typeface="Arial" pitchFamily="34" charset="0"/>
              </a:rPr>
              <a:t>Arbutin</a:t>
            </a:r>
            <a:r>
              <a:rPr lang="en-US" sz="5000" dirty="0" smtClean="0">
                <a:latin typeface="Arial" pitchFamily="34" charset="0"/>
                <a:cs typeface="Arial" pitchFamily="34" charset="0"/>
              </a:rPr>
              <a:t> 1%</a:t>
            </a:r>
          </a:p>
          <a:p>
            <a:pPr lvl="1"/>
            <a:r>
              <a:rPr lang="en-US" sz="5000" dirty="0" smtClean="0">
                <a:latin typeface="Arial" pitchFamily="34" charset="0"/>
                <a:cs typeface="Arial" pitchFamily="34" charset="0"/>
              </a:rPr>
              <a:t>Mulberry extract</a:t>
            </a:r>
          </a:p>
          <a:p>
            <a:pPr lvl="1"/>
            <a:r>
              <a:rPr lang="en-US" sz="5000" dirty="0" smtClean="0">
                <a:latin typeface="Arial" pitchFamily="34" charset="0"/>
                <a:cs typeface="Arial" pitchFamily="34" charset="0"/>
              </a:rPr>
              <a:t>Licorice  extract</a:t>
            </a:r>
          </a:p>
          <a:p>
            <a:pPr lvl="1"/>
            <a:r>
              <a:rPr lang="en-US" sz="5000" dirty="0" err="1" smtClean="0">
                <a:latin typeface="Arial" pitchFamily="34" charset="0"/>
                <a:cs typeface="Arial" pitchFamily="34" charset="0"/>
              </a:rPr>
              <a:t>Aloesin</a:t>
            </a:r>
            <a:endParaRPr lang="en-US" sz="5000" dirty="0" smtClean="0">
              <a:latin typeface="Arial" pitchFamily="34" charset="0"/>
              <a:cs typeface="Arial" pitchFamily="34" charset="0"/>
            </a:endParaRPr>
          </a:p>
          <a:p>
            <a:pPr lvl="1"/>
            <a:r>
              <a:rPr lang="en-US" sz="5000" dirty="0" err="1" smtClean="0">
                <a:latin typeface="Arial" pitchFamily="34" charset="0"/>
                <a:cs typeface="Arial" pitchFamily="34" charset="0"/>
              </a:rPr>
              <a:t>Gentisic</a:t>
            </a:r>
            <a:r>
              <a:rPr lang="en-US" sz="5000" dirty="0" smtClean="0">
                <a:latin typeface="Arial" pitchFamily="34" charset="0"/>
                <a:cs typeface="Arial" pitchFamily="34" charset="0"/>
              </a:rPr>
              <a:t> acid</a:t>
            </a:r>
          </a:p>
          <a:p>
            <a:pPr lvl="1"/>
            <a:r>
              <a:rPr lang="en-US" sz="5000" dirty="0" err="1" smtClean="0">
                <a:latin typeface="Arial" pitchFamily="34" charset="0"/>
                <a:cs typeface="Arial" pitchFamily="34" charset="0"/>
              </a:rPr>
              <a:t>Flavonoids</a:t>
            </a:r>
            <a:r>
              <a:rPr lang="en-US" sz="5000" dirty="0" smtClean="0">
                <a:latin typeface="Arial" pitchFamily="34" charset="0"/>
                <a:cs typeface="Arial" pitchFamily="34" charset="0"/>
              </a:rPr>
              <a:t> </a:t>
            </a:r>
          </a:p>
          <a:p>
            <a:pPr lvl="1"/>
            <a:r>
              <a:rPr lang="en-US" sz="5000" dirty="0" err="1" smtClean="0">
                <a:latin typeface="Arial" pitchFamily="34" charset="0"/>
                <a:cs typeface="Arial" pitchFamily="34" charset="0"/>
              </a:rPr>
              <a:t>Hesperidin</a:t>
            </a:r>
            <a:endParaRPr lang="en-US" sz="5000" dirty="0" smtClean="0">
              <a:latin typeface="Arial" pitchFamily="34" charset="0"/>
              <a:cs typeface="Arial" pitchFamily="34" charset="0"/>
            </a:endParaRPr>
          </a:p>
          <a:p>
            <a:pPr lvl="1"/>
            <a:r>
              <a:rPr lang="en-US" sz="5000" dirty="0" smtClean="0">
                <a:latin typeface="Arial" pitchFamily="34" charset="0"/>
                <a:cs typeface="Arial" pitchFamily="34" charset="0"/>
              </a:rPr>
              <a:t>Ascorbic acid</a:t>
            </a:r>
          </a:p>
          <a:p>
            <a:pPr lvl="1"/>
            <a:r>
              <a:rPr lang="en-US" sz="5000" dirty="0" err="1" smtClean="0">
                <a:latin typeface="Arial" pitchFamily="34" charset="0"/>
                <a:cs typeface="Arial" pitchFamily="34" charset="0"/>
              </a:rPr>
              <a:t>Niacinamide</a:t>
            </a:r>
            <a:endParaRPr lang="en-US" sz="5000" dirty="0" smtClean="0">
              <a:latin typeface="Arial" pitchFamily="34" charset="0"/>
              <a:cs typeface="Arial" pitchFamily="34" charset="0"/>
            </a:endParaRPr>
          </a:p>
          <a:p>
            <a:pPr lvl="1"/>
            <a:r>
              <a:rPr lang="en-US" sz="5000" dirty="0" smtClean="0">
                <a:latin typeface="Arial" pitchFamily="34" charset="0"/>
                <a:cs typeface="Arial" pitchFamily="34" charset="0"/>
              </a:rPr>
              <a:t>Poly phenols</a:t>
            </a:r>
          </a:p>
          <a:p>
            <a:pPr lvl="1"/>
            <a:r>
              <a:rPr lang="en-US" sz="5000" dirty="0" smtClean="0">
                <a:latin typeface="Arial" pitchFamily="34" charset="0"/>
                <a:cs typeface="Arial" pitchFamily="34" charset="0"/>
              </a:rPr>
              <a:t>Soy proteins</a:t>
            </a:r>
          </a:p>
          <a:p>
            <a:pPr lvl="1"/>
            <a:r>
              <a:rPr lang="en-US" sz="5000" dirty="0" smtClean="0">
                <a:latin typeface="Arial" pitchFamily="34" charset="0"/>
                <a:cs typeface="Arial" pitchFamily="34" charset="0"/>
              </a:rPr>
              <a:t>Yeast derivatives</a:t>
            </a:r>
          </a:p>
          <a:p>
            <a:pPr lvl="1">
              <a:buNone/>
            </a:pPr>
            <a:endParaRPr lang="en-US" dirty="0" smtClean="0"/>
          </a:p>
          <a:p>
            <a:pPr lvl="1"/>
            <a:endParaRPr lang="en-US" dirty="0" smtClean="0"/>
          </a:p>
          <a:p>
            <a:pPr lvl="1"/>
            <a:endParaRPr lang="en-US" dirty="0" smtClean="0"/>
          </a:p>
          <a:p>
            <a:endParaRPr lang="en-US" dirty="0"/>
          </a:p>
        </p:txBody>
      </p:sp>
      <p:pic>
        <p:nvPicPr>
          <p:cNvPr id="4" name="Picture 3" descr="arbutin.JPG"/>
          <p:cNvPicPr>
            <a:picLocks noChangeAspect="1"/>
          </p:cNvPicPr>
          <p:nvPr/>
        </p:nvPicPr>
        <p:blipFill>
          <a:blip r:embed="rId2"/>
          <a:stretch>
            <a:fillRect/>
          </a:stretch>
        </p:blipFill>
        <p:spPr>
          <a:xfrm>
            <a:off x="3810000" y="2286000"/>
            <a:ext cx="4889500" cy="352044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sz="4400" dirty="0" smtClean="0">
                <a:latin typeface="Arial"/>
                <a:cs typeface="Arial"/>
              </a:rPr>
              <a:t>Topical Skin Lightening Agents</a:t>
            </a:r>
            <a:endParaRPr lang="en-US" sz="4400" dirty="0">
              <a:latin typeface="Arial"/>
              <a:cs typeface="Arial"/>
            </a:endParaRPr>
          </a:p>
        </p:txBody>
      </p:sp>
      <p:sp>
        <p:nvSpPr>
          <p:cNvPr id="3" name="Content Placeholder 2"/>
          <p:cNvSpPr>
            <a:spLocks noGrp="1"/>
          </p:cNvSpPr>
          <p:nvPr>
            <p:ph idx="1"/>
          </p:nvPr>
        </p:nvSpPr>
        <p:spPr>
          <a:xfrm>
            <a:off x="457200" y="1143000"/>
            <a:ext cx="8229600" cy="5715000"/>
          </a:xfrm>
        </p:spPr>
        <p:txBody>
          <a:bodyPr numCol="1">
            <a:normAutofit fontScale="25000" lnSpcReduction="20000"/>
          </a:bodyPr>
          <a:lstStyle/>
          <a:p>
            <a:pPr lvl="1"/>
            <a:r>
              <a:rPr lang="en-US" sz="8000" dirty="0" smtClean="0">
                <a:latin typeface="Arial" pitchFamily="34" charset="0"/>
                <a:cs typeface="Arial" pitchFamily="34" charset="0"/>
              </a:rPr>
              <a:t>Hydroquinone 				</a:t>
            </a:r>
          </a:p>
          <a:p>
            <a:pPr lvl="1"/>
            <a:r>
              <a:rPr lang="en-US" sz="8000" dirty="0" smtClean="0">
                <a:latin typeface="Arial" pitchFamily="34" charset="0"/>
                <a:cs typeface="Arial" pitchFamily="34" charset="0"/>
              </a:rPr>
              <a:t>Topical </a:t>
            </a:r>
            <a:r>
              <a:rPr lang="en-US" sz="8000" dirty="0" err="1" smtClean="0">
                <a:latin typeface="Arial" pitchFamily="34" charset="0"/>
                <a:cs typeface="Arial" pitchFamily="34" charset="0"/>
              </a:rPr>
              <a:t>retinoids</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tretinoin</a:t>
            </a:r>
            <a:endParaRPr lang="en-US" sz="8000" dirty="0" smtClean="0">
              <a:latin typeface="Arial" pitchFamily="34" charset="0"/>
              <a:cs typeface="Arial" pitchFamily="34" charset="0"/>
            </a:endParaRPr>
          </a:p>
          <a:p>
            <a:pPr lvl="1"/>
            <a:r>
              <a:rPr lang="en-US" sz="8000" dirty="0" smtClean="0">
                <a:latin typeface="Arial" pitchFamily="34" charset="0"/>
                <a:cs typeface="Arial" pitchFamily="34" charset="0"/>
              </a:rPr>
              <a:t>Other agents:</a:t>
            </a:r>
          </a:p>
          <a:p>
            <a:pPr lvl="2"/>
            <a:r>
              <a:rPr lang="en-US" sz="8000" dirty="0" err="1" smtClean="0">
                <a:latin typeface="Arial" pitchFamily="34" charset="0"/>
                <a:cs typeface="Arial" pitchFamily="34" charset="0"/>
              </a:rPr>
              <a:t>Azelaic</a:t>
            </a:r>
            <a:r>
              <a:rPr lang="en-US" sz="8000" dirty="0" smtClean="0">
                <a:latin typeface="Arial" pitchFamily="34" charset="0"/>
                <a:cs typeface="Arial" pitchFamily="34" charset="0"/>
              </a:rPr>
              <a:t> acid</a:t>
            </a:r>
          </a:p>
          <a:p>
            <a:pPr lvl="2"/>
            <a:r>
              <a:rPr lang="en-US" sz="8000" dirty="0" err="1" smtClean="0">
                <a:latin typeface="Arial" pitchFamily="34" charset="0"/>
                <a:cs typeface="Arial" pitchFamily="34" charset="0"/>
              </a:rPr>
              <a:t>Kojic</a:t>
            </a:r>
            <a:r>
              <a:rPr lang="en-US" sz="8000" dirty="0" smtClean="0">
                <a:latin typeface="Arial" pitchFamily="34" charset="0"/>
                <a:cs typeface="Arial" pitchFamily="34" charset="0"/>
              </a:rPr>
              <a:t> Acid</a:t>
            </a:r>
          </a:p>
          <a:p>
            <a:pPr lvl="2"/>
            <a:r>
              <a:rPr lang="en-US" sz="8000" dirty="0" err="1" smtClean="0">
                <a:latin typeface="Arial" pitchFamily="34" charset="0"/>
                <a:cs typeface="Arial" pitchFamily="34" charset="0"/>
              </a:rPr>
              <a:t>Mequinol</a:t>
            </a:r>
            <a:endParaRPr lang="en-US" sz="8000" dirty="0" smtClean="0">
              <a:latin typeface="Arial" pitchFamily="34" charset="0"/>
              <a:cs typeface="Arial" pitchFamily="34" charset="0"/>
            </a:endParaRPr>
          </a:p>
          <a:p>
            <a:pPr lvl="2"/>
            <a:r>
              <a:rPr lang="en-US" sz="8000" dirty="0" err="1" smtClean="0">
                <a:latin typeface="Arial" pitchFamily="34" charset="0"/>
                <a:cs typeface="Arial" pitchFamily="34" charset="0"/>
              </a:rPr>
              <a:t>Isopropylcatechol</a:t>
            </a:r>
            <a:endParaRPr lang="en-US" sz="8000" dirty="0" smtClean="0">
              <a:latin typeface="Arial" pitchFamily="34" charset="0"/>
              <a:cs typeface="Arial" pitchFamily="34" charset="0"/>
            </a:endParaRPr>
          </a:p>
          <a:p>
            <a:pPr lvl="2"/>
            <a:r>
              <a:rPr lang="en-US" sz="8000" dirty="0" smtClean="0">
                <a:latin typeface="Arial" pitchFamily="34" charset="0"/>
                <a:cs typeface="Arial" pitchFamily="34" charset="0"/>
              </a:rPr>
              <a:t>N-acetyl-4-cysteaminylphenol</a:t>
            </a:r>
          </a:p>
          <a:p>
            <a:pPr lvl="2"/>
            <a:r>
              <a:rPr lang="en-US" sz="8000" dirty="0" smtClean="0">
                <a:latin typeface="Arial" pitchFamily="34" charset="0"/>
                <a:cs typeface="Arial" pitchFamily="34" charset="0"/>
              </a:rPr>
              <a:t>N-acetyl glucosamine</a:t>
            </a:r>
          </a:p>
          <a:p>
            <a:pPr lvl="2"/>
            <a:r>
              <a:rPr lang="en-US" sz="8000" dirty="0" err="1" smtClean="0">
                <a:latin typeface="Arial" pitchFamily="34" charset="0"/>
                <a:cs typeface="Arial" pitchFamily="34" charset="0"/>
              </a:rPr>
              <a:t>Piceatannol</a:t>
            </a:r>
            <a:endParaRPr lang="en-US" sz="8000" dirty="0" smtClean="0">
              <a:latin typeface="Arial" pitchFamily="34" charset="0"/>
              <a:cs typeface="Arial" pitchFamily="34" charset="0"/>
            </a:endParaRPr>
          </a:p>
          <a:p>
            <a:pPr lvl="1"/>
            <a:r>
              <a:rPr lang="en-US" sz="8000" dirty="0" smtClean="0">
                <a:latin typeface="Arial" pitchFamily="34" charset="0"/>
                <a:cs typeface="Arial" pitchFamily="34" charset="0"/>
              </a:rPr>
              <a:t>Unregulated</a:t>
            </a:r>
          </a:p>
          <a:p>
            <a:pPr lvl="2"/>
            <a:r>
              <a:rPr lang="en-US" sz="8000" dirty="0" smtClean="0">
                <a:latin typeface="Arial" pitchFamily="34" charset="0"/>
                <a:cs typeface="Arial" pitchFamily="34" charset="0"/>
              </a:rPr>
              <a:t>Turmeric</a:t>
            </a:r>
          </a:p>
          <a:p>
            <a:pPr lvl="2"/>
            <a:r>
              <a:rPr lang="en-US" sz="8000" dirty="0" smtClean="0">
                <a:latin typeface="Arial" pitchFamily="34" charset="0"/>
                <a:cs typeface="Arial" pitchFamily="34" charset="0"/>
              </a:rPr>
              <a:t>Lemon juice</a:t>
            </a:r>
          </a:p>
          <a:p>
            <a:pPr lvl="2"/>
            <a:r>
              <a:rPr lang="en-US" sz="8000" dirty="0" smtClean="0">
                <a:latin typeface="Arial" pitchFamily="34" charset="0"/>
                <a:cs typeface="Arial" pitchFamily="34" charset="0"/>
              </a:rPr>
              <a:t>Camphor</a:t>
            </a:r>
          </a:p>
          <a:p>
            <a:pPr lvl="1"/>
            <a:r>
              <a:rPr lang="en-US" sz="8000" dirty="0" smtClean="0">
                <a:latin typeface="Arial" pitchFamily="34" charset="0"/>
                <a:cs typeface="Arial" pitchFamily="34" charset="0"/>
              </a:rPr>
              <a:t>Topical Corticosteroids</a:t>
            </a:r>
          </a:p>
          <a:p>
            <a:pPr lvl="1"/>
            <a:r>
              <a:rPr lang="en-US" sz="8000" dirty="0" smtClean="0">
                <a:latin typeface="Arial" pitchFamily="34" charset="0"/>
                <a:cs typeface="Arial" pitchFamily="34" charset="0"/>
              </a:rPr>
              <a:t>Mercury</a:t>
            </a:r>
          </a:p>
          <a:p>
            <a:pPr lvl="1"/>
            <a:r>
              <a:rPr lang="en-US" sz="8000" i="1" dirty="0" err="1" smtClean="0">
                <a:latin typeface="Arial" pitchFamily="34" charset="0"/>
                <a:cs typeface="Arial" pitchFamily="34" charset="0"/>
              </a:rPr>
              <a:t>Ellagic</a:t>
            </a:r>
            <a:r>
              <a:rPr lang="en-US" sz="8000" i="1" dirty="0" smtClean="0">
                <a:latin typeface="Arial" pitchFamily="34" charset="0"/>
                <a:cs typeface="Arial" pitchFamily="34" charset="0"/>
              </a:rPr>
              <a:t> Acid</a:t>
            </a:r>
          </a:p>
          <a:p>
            <a:pPr lvl="1"/>
            <a:r>
              <a:rPr lang="en-US" sz="8000" i="1" dirty="0" smtClean="0">
                <a:latin typeface="Arial" pitchFamily="34" charset="0"/>
                <a:cs typeface="Arial" pitchFamily="34" charset="0"/>
              </a:rPr>
              <a:t>Lignin </a:t>
            </a:r>
            <a:r>
              <a:rPr lang="en-US" sz="8000" i="1" dirty="0" err="1" smtClean="0">
                <a:latin typeface="Arial" pitchFamily="34" charset="0"/>
                <a:cs typeface="Arial" pitchFamily="34" charset="0"/>
              </a:rPr>
              <a:t>Peroxidase</a:t>
            </a:r>
            <a:endParaRPr lang="en-US" sz="8000" dirty="0" smtClean="0">
              <a:latin typeface="Arial" pitchFamily="34" charset="0"/>
              <a:cs typeface="Arial" pitchFamily="34" charset="0"/>
            </a:endParaRPr>
          </a:p>
          <a:p>
            <a:pPr lvl="1"/>
            <a:endParaRPr lang="en-US" dirty="0" smtClean="0"/>
          </a:p>
          <a:p>
            <a:endParaRPr lang="en-US" dirty="0"/>
          </a:p>
        </p:txBody>
      </p:sp>
      <p:pic>
        <p:nvPicPr>
          <p:cNvPr id="5" name="Picture 4" descr="Hydroquinone_ball_and_spoke.png"/>
          <p:cNvPicPr>
            <a:picLocks noChangeAspect="1"/>
          </p:cNvPicPr>
          <p:nvPr/>
        </p:nvPicPr>
        <p:blipFill>
          <a:blip r:embed="rId2"/>
          <a:stretch>
            <a:fillRect/>
          </a:stretch>
        </p:blipFill>
        <p:spPr>
          <a:xfrm>
            <a:off x="4343400" y="2526180"/>
            <a:ext cx="4627604" cy="372222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lstStyle/>
          <a:p>
            <a:r>
              <a:rPr lang="en-US" dirty="0" smtClean="0"/>
              <a:t>           </a:t>
            </a:r>
            <a:r>
              <a:rPr lang="en-US" sz="4400" dirty="0" smtClean="0">
                <a:latin typeface="Arial"/>
                <a:cs typeface="Arial"/>
              </a:rPr>
              <a:t>Melanin synthesis</a:t>
            </a:r>
            <a:endParaRPr lang="en-US" sz="4400" dirty="0">
              <a:latin typeface="Arial"/>
              <a:cs typeface="Arial"/>
            </a:endParaRPr>
          </a:p>
        </p:txBody>
      </p:sp>
      <p:sp>
        <p:nvSpPr>
          <p:cNvPr id="3" name="Content Placeholder 2"/>
          <p:cNvSpPr>
            <a:spLocks noGrp="1"/>
          </p:cNvSpPr>
          <p:nvPr>
            <p:ph idx="1"/>
          </p:nvPr>
        </p:nvSpPr>
        <p:spPr>
          <a:xfrm>
            <a:off x="457200" y="1371600"/>
            <a:ext cx="8229600" cy="5181600"/>
          </a:xfrm>
        </p:spPr>
        <p:txBody>
          <a:bodyPr/>
          <a:lstStyle/>
          <a:p>
            <a:r>
              <a:rPr lang="en-US" sz="2000" dirty="0">
                <a:latin typeface="Arial"/>
                <a:cs typeface="Arial"/>
              </a:rPr>
              <a:t>I</a:t>
            </a:r>
            <a:r>
              <a:rPr lang="en-US" sz="2000" dirty="0" smtClean="0">
                <a:latin typeface="Arial"/>
                <a:cs typeface="Arial"/>
              </a:rPr>
              <a:t>ncreased </a:t>
            </a:r>
            <a:r>
              <a:rPr lang="en-US" sz="2000" dirty="0">
                <a:latin typeface="Arial"/>
                <a:cs typeface="Arial"/>
              </a:rPr>
              <a:t>melanocyte numbers, increased </a:t>
            </a:r>
            <a:r>
              <a:rPr lang="en-US" sz="2000" dirty="0" err="1">
                <a:latin typeface="Arial"/>
                <a:cs typeface="Arial"/>
              </a:rPr>
              <a:t>melanogenesis</a:t>
            </a:r>
            <a:r>
              <a:rPr lang="en-US" sz="2000" dirty="0">
                <a:latin typeface="Arial"/>
                <a:cs typeface="Arial"/>
              </a:rPr>
              <a:t>, spillage of melanin into the dermis and exogenous pigment deposits</a:t>
            </a:r>
            <a:r>
              <a:rPr lang="en-US" dirty="0">
                <a:latin typeface="Arial"/>
                <a:cs typeface="Arial"/>
              </a:rPr>
              <a:t>. </a:t>
            </a:r>
            <a:endParaRPr lang="en-US" dirty="0" smtClean="0">
              <a:latin typeface="Arial"/>
              <a:cs typeface="Arial"/>
            </a:endParaRPr>
          </a:p>
          <a:p>
            <a:endParaRPr lang="en-US" dirty="0"/>
          </a:p>
          <a:p>
            <a:endParaRPr lang="en-US" dirty="0"/>
          </a:p>
        </p:txBody>
      </p:sp>
      <p:pic>
        <p:nvPicPr>
          <p:cNvPr id="4" name="Picture 3" descr="melanin product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514600"/>
            <a:ext cx="8051671" cy="3939725"/>
          </a:xfrm>
          <a:prstGeom prst="rect">
            <a:avLst/>
          </a:prstGeom>
        </p:spPr>
      </p:pic>
    </p:spTree>
    <p:extLst>
      <p:ext uri="{BB962C8B-B14F-4D97-AF65-F5344CB8AC3E}">
        <p14:creationId xmlns:p14="http://schemas.microsoft.com/office/powerpoint/2010/main" val="1214910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lstStyle/>
          <a:p>
            <a:r>
              <a:rPr lang="en-US" dirty="0" smtClean="0"/>
              <a:t>               </a:t>
            </a:r>
            <a:r>
              <a:rPr lang="en-US" sz="4400" dirty="0" smtClean="0">
                <a:latin typeface="Arial"/>
                <a:cs typeface="Arial"/>
              </a:rPr>
              <a:t>Hydroquinone</a:t>
            </a:r>
            <a:endParaRPr lang="en-US" sz="4400" dirty="0">
              <a:latin typeface="Arial"/>
              <a:cs typeface="Arial"/>
            </a:endParaRPr>
          </a:p>
        </p:txBody>
      </p:sp>
      <p:sp>
        <p:nvSpPr>
          <p:cNvPr id="3" name="Content Placeholder 2"/>
          <p:cNvSpPr>
            <a:spLocks noGrp="1"/>
          </p:cNvSpPr>
          <p:nvPr>
            <p:ph idx="1"/>
          </p:nvPr>
        </p:nvSpPr>
        <p:spPr>
          <a:xfrm>
            <a:off x="457200" y="1371600"/>
            <a:ext cx="8229600" cy="4953000"/>
          </a:xfrm>
        </p:spPr>
        <p:txBody>
          <a:bodyPr>
            <a:noAutofit/>
          </a:bodyPr>
          <a:lstStyle/>
          <a:p>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Gold standard for treating Hyperpigmentation</a:t>
            </a:r>
          </a:p>
          <a:p>
            <a:r>
              <a:rPr lang="en-US" sz="2000" dirty="0" smtClean="0">
                <a:latin typeface="Arial" pitchFamily="34" charset="0"/>
                <a:cs typeface="Arial" pitchFamily="34" charset="0"/>
              </a:rPr>
              <a:t>Used in treatment of PIH, </a:t>
            </a:r>
            <a:r>
              <a:rPr lang="en-US" sz="2000" dirty="0" err="1" smtClean="0">
                <a:latin typeface="Arial" pitchFamily="34" charset="0"/>
                <a:cs typeface="Arial" pitchFamily="34" charset="0"/>
              </a:rPr>
              <a:t>Melasma</a:t>
            </a:r>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Used in concentration of 2-4%. OTC- 2% </a:t>
            </a:r>
          </a:p>
          <a:p>
            <a:r>
              <a:rPr lang="en-US" sz="2000" dirty="0" smtClean="0">
                <a:latin typeface="Arial" pitchFamily="34" charset="0"/>
                <a:cs typeface="Arial" pitchFamily="34" charset="0"/>
              </a:rPr>
              <a:t>Inhibits </a:t>
            </a:r>
            <a:r>
              <a:rPr lang="en-US" sz="2000" dirty="0" err="1" smtClean="0">
                <a:latin typeface="Arial" pitchFamily="34" charset="0"/>
                <a:cs typeface="Arial" pitchFamily="34" charset="0"/>
              </a:rPr>
              <a:t>tyrosinase</a:t>
            </a:r>
            <a:r>
              <a:rPr lang="en-US" sz="2000" dirty="0" smtClean="0">
                <a:latin typeface="Arial" pitchFamily="34" charset="0"/>
                <a:cs typeface="Arial" pitchFamily="34" charset="0"/>
              </a:rPr>
              <a:t>. Reduces conversion of </a:t>
            </a:r>
            <a:r>
              <a:rPr lang="en-US" sz="2000" dirty="0" err="1" smtClean="0">
                <a:latin typeface="Arial" pitchFamily="34" charset="0"/>
                <a:cs typeface="Arial" pitchFamily="34" charset="0"/>
              </a:rPr>
              <a:t>Dopa</a:t>
            </a:r>
            <a:r>
              <a:rPr lang="en-US" sz="2000" dirty="0" smtClean="0">
                <a:latin typeface="Arial" pitchFamily="34" charset="0"/>
                <a:cs typeface="Arial" pitchFamily="34" charset="0"/>
              </a:rPr>
              <a:t> to melanin</a:t>
            </a:r>
          </a:p>
          <a:p>
            <a:r>
              <a:rPr lang="en-US" sz="2000" dirty="0" smtClean="0">
                <a:latin typeface="Arial" pitchFamily="34" charset="0"/>
                <a:cs typeface="Arial" pitchFamily="34" charset="0"/>
              </a:rPr>
              <a:t>Used in combination with </a:t>
            </a:r>
            <a:r>
              <a:rPr lang="en-US" sz="2000" dirty="0" err="1" smtClean="0">
                <a:latin typeface="Arial" pitchFamily="34" charset="0"/>
                <a:cs typeface="Arial" pitchFamily="34" charset="0"/>
              </a:rPr>
              <a:t>retinoids</a:t>
            </a:r>
            <a:r>
              <a:rPr lang="en-US" sz="2000" dirty="0" smtClean="0">
                <a:latin typeface="Arial" pitchFamily="34" charset="0"/>
                <a:cs typeface="Arial" pitchFamily="34" charset="0"/>
              </a:rPr>
              <a:t>, alpha </a:t>
            </a:r>
            <a:r>
              <a:rPr lang="en-US" sz="2000" dirty="0" err="1" smtClean="0">
                <a:latin typeface="Arial" pitchFamily="34" charset="0"/>
                <a:cs typeface="Arial" pitchFamily="34" charset="0"/>
              </a:rPr>
              <a:t>hydroxy</a:t>
            </a:r>
            <a:r>
              <a:rPr lang="en-US" sz="2000" dirty="0" smtClean="0">
                <a:latin typeface="Arial" pitchFamily="34" charset="0"/>
                <a:cs typeface="Arial" pitchFamily="34" charset="0"/>
              </a:rPr>
              <a:t> acids and antioxidants</a:t>
            </a:r>
          </a:p>
          <a:p>
            <a:r>
              <a:rPr lang="en-US" sz="2000" dirty="0" smtClean="0">
                <a:latin typeface="Arial" pitchFamily="34" charset="0"/>
                <a:cs typeface="Arial" pitchFamily="34" charset="0"/>
              </a:rPr>
              <a:t>Used in triple combinations creams with </a:t>
            </a:r>
            <a:r>
              <a:rPr lang="en-US" sz="2000" dirty="0" err="1" smtClean="0">
                <a:latin typeface="Arial" pitchFamily="34" charset="0"/>
                <a:cs typeface="Arial" pitchFamily="34" charset="0"/>
              </a:rPr>
              <a:t>tretinoin</a:t>
            </a:r>
            <a:r>
              <a:rPr lang="en-US" sz="2000" dirty="0" smtClean="0">
                <a:latin typeface="Arial" pitchFamily="34" charset="0"/>
                <a:cs typeface="Arial" pitchFamily="34" charset="0"/>
              </a:rPr>
              <a:t> and </a:t>
            </a:r>
            <a:r>
              <a:rPr lang="en-US" sz="2000" dirty="0" err="1" smtClean="0">
                <a:latin typeface="Arial" pitchFamily="34" charset="0"/>
                <a:cs typeface="Arial" pitchFamily="34" charset="0"/>
              </a:rPr>
              <a:t>fluocinolone</a:t>
            </a:r>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Decrease in lesion size, pigmentation, disease severity</a:t>
            </a:r>
          </a:p>
          <a:p>
            <a:r>
              <a:rPr lang="en-US" sz="2000" dirty="0" smtClean="0">
                <a:latin typeface="Arial" pitchFamily="34" charset="0"/>
                <a:cs typeface="Arial" pitchFamily="34" charset="0"/>
              </a:rPr>
              <a:t>Effects seen as early as 4 weeks. Optimal effect  after 6-10 weeks </a:t>
            </a:r>
          </a:p>
          <a:p>
            <a:pPr marL="0" indent="0">
              <a:buNone/>
            </a:pPr>
            <a:endParaRPr lang="en-US" sz="1800" dirty="0" smtClean="0">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r>
              <a:rPr lang="en-US" dirty="0" smtClean="0"/>
              <a:t>      </a:t>
            </a:r>
            <a:r>
              <a:rPr lang="en-US" sz="4400" dirty="0" smtClean="0">
                <a:latin typeface="Arial"/>
                <a:cs typeface="Arial"/>
              </a:rPr>
              <a:t>Safety of Hydroquinone</a:t>
            </a:r>
            <a:endParaRPr lang="en-US" sz="4400" dirty="0">
              <a:latin typeface="Arial"/>
              <a:cs typeface="Arial"/>
            </a:endParaRPr>
          </a:p>
        </p:txBody>
      </p:sp>
      <p:sp>
        <p:nvSpPr>
          <p:cNvPr id="3" name="Content Placeholder 2"/>
          <p:cNvSpPr>
            <a:spLocks noGrp="1"/>
          </p:cNvSpPr>
          <p:nvPr>
            <p:ph idx="1"/>
          </p:nvPr>
        </p:nvSpPr>
        <p:spPr/>
        <p:txBody>
          <a:bodyPr>
            <a:normAutofit/>
          </a:bodyPr>
          <a:lstStyle/>
          <a:p>
            <a:r>
              <a:rPr lang="en-US" sz="2000" dirty="0" smtClean="0">
                <a:latin typeface="Arial" pitchFamily="34" charset="0"/>
                <a:cs typeface="Arial" pitchFamily="34" charset="0"/>
              </a:rPr>
              <a:t>Oral Hydroquinone – a carcinogen- based on rodent studies</a:t>
            </a:r>
          </a:p>
          <a:p>
            <a:r>
              <a:rPr lang="en-US" sz="2000" dirty="0" smtClean="0">
                <a:latin typeface="Arial" pitchFamily="34" charset="0"/>
                <a:cs typeface="Arial" pitchFamily="34" charset="0"/>
              </a:rPr>
              <a:t>Side effects- </a:t>
            </a:r>
            <a:r>
              <a:rPr lang="en-US" sz="2000" dirty="0" err="1" smtClean="0">
                <a:latin typeface="Arial" pitchFamily="34" charset="0"/>
                <a:cs typeface="Arial" pitchFamily="34" charset="0"/>
              </a:rPr>
              <a:t>ochronosis</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Proloned</a:t>
            </a:r>
            <a:r>
              <a:rPr lang="en-US" sz="2000" dirty="0" smtClean="0">
                <a:latin typeface="Arial" pitchFamily="34" charset="0"/>
                <a:cs typeface="Arial" pitchFamily="34" charset="0"/>
              </a:rPr>
              <a:t> usage of 4-5% HQ with retinoic acid has caused irritant reactions</a:t>
            </a:r>
          </a:p>
          <a:p>
            <a:r>
              <a:rPr lang="en-US" sz="2000" dirty="0" smtClean="0">
                <a:latin typeface="Arial" pitchFamily="34" charset="0"/>
                <a:cs typeface="Arial" pitchFamily="34" charset="0"/>
              </a:rPr>
              <a:t>FDA has proposed to withdraw the 1982 rule that hydroquinone is GRASE and further additional studies should be conducted regarding safety in humans OTC hydroquinone agents in 2006</a:t>
            </a:r>
          </a:p>
          <a:p>
            <a:r>
              <a:rPr lang="en-US" sz="2000" dirty="0" smtClean="0">
                <a:latin typeface="Arial" pitchFamily="34" charset="0"/>
                <a:cs typeface="Arial" pitchFamily="34" charset="0"/>
              </a:rPr>
              <a:t>FDA yet to make a final ruling</a:t>
            </a:r>
          </a:p>
          <a:p>
            <a:pPr marL="0" indent="0">
              <a:buNone/>
            </a:pPr>
            <a:endParaRPr lang="en-US" dirty="0"/>
          </a:p>
        </p:txBody>
      </p:sp>
      <p:pic>
        <p:nvPicPr>
          <p:cNvPr id="4" name="Picture 3" descr="obagi.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4419600"/>
            <a:ext cx="7239000" cy="166064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normAutofit/>
          </a:bodyPr>
          <a:lstStyle/>
          <a:p>
            <a:r>
              <a:rPr lang="en-US" dirty="0" smtClean="0"/>
              <a:t>                   </a:t>
            </a:r>
            <a:r>
              <a:rPr lang="en-US" sz="4400" dirty="0" err="1" smtClean="0">
                <a:latin typeface="Arial"/>
                <a:cs typeface="Arial"/>
              </a:rPr>
              <a:t>Mequinol</a:t>
            </a:r>
            <a:endParaRPr lang="en-US" sz="4400" dirty="0">
              <a:latin typeface="Arial"/>
              <a:cs typeface="Arial"/>
            </a:endParaRPr>
          </a:p>
        </p:txBody>
      </p:sp>
      <p:sp>
        <p:nvSpPr>
          <p:cNvPr id="3" name="Content Placeholder 2"/>
          <p:cNvSpPr>
            <a:spLocks noGrp="1"/>
          </p:cNvSpPr>
          <p:nvPr>
            <p:ph idx="1"/>
          </p:nvPr>
        </p:nvSpPr>
        <p:spPr>
          <a:xfrm>
            <a:off x="457200" y="1828800"/>
            <a:ext cx="8229600" cy="4495800"/>
          </a:xfrm>
        </p:spPr>
        <p:txBody>
          <a:bodyPr/>
          <a:lstStyle/>
          <a:p>
            <a:r>
              <a:rPr lang="en-US" sz="2000" dirty="0" smtClean="0">
                <a:latin typeface="Arial" pitchFamily="34" charset="0"/>
                <a:cs typeface="Arial" pitchFamily="34" charset="0"/>
              </a:rPr>
              <a:t>4-Hydroxyanisole , derivative of </a:t>
            </a:r>
          </a:p>
          <a:p>
            <a:pPr marL="0" indent="0">
              <a:buNone/>
            </a:pPr>
            <a:r>
              <a:rPr lang="en-US" sz="2000" dirty="0" smtClean="0">
                <a:latin typeface="Arial" pitchFamily="34" charset="0"/>
                <a:cs typeface="Arial" pitchFamily="34" charset="0"/>
              </a:rPr>
              <a:t>Hydroquinone</a:t>
            </a:r>
          </a:p>
          <a:p>
            <a:r>
              <a:rPr lang="en-US" sz="2000" dirty="0" smtClean="0">
                <a:latin typeface="Arial" pitchFamily="34" charset="0"/>
                <a:cs typeface="Arial" pitchFamily="34" charset="0"/>
              </a:rPr>
              <a:t>Less </a:t>
            </a:r>
            <a:r>
              <a:rPr lang="en-US" sz="2000" dirty="0" err="1" smtClean="0">
                <a:latin typeface="Arial" pitchFamily="34" charset="0"/>
                <a:cs typeface="Arial" pitchFamily="34" charset="0"/>
              </a:rPr>
              <a:t>irritative</a:t>
            </a:r>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Inhibits </a:t>
            </a:r>
            <a:r>
              <a:rPr lang="en-US" sz="2000" dirty="0" err="1" smtClean="0">
                <a:latin typeface="Arial" pitchFamily="34" charset="0"/>
                <a:cs typeface="Arial" pitchFamily="34" charset="0"/>
              </a:rPr>
              <a:t>Tyrosinase</a:t>
            </a:r>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Used in 2-4% concentration</a:t>
            </a:r>
          </a:p>
          <a:p>
            <a:r>
              <a:rPr lang="en-US" sz="2000" dirty="0" smtClean="0">
                <a:latin typeface="Arial" pitchFamily="34" charset="0"/>
                <a:cs typeface="Arial" pitchFamily="34" charset="0"/>
              </a:rPr>
              <a:t>Used in combination with </a:t>
            </a:r>
            <a:r>
              <a:rPr lang="en-US" sz="2000" dirty="0" err="1" smtClean="0">
                <a:latin typeface="Arial" pitchFamily="34" charset="0"/>
                <a:cs typeface="Arial" pitchFamily="34" charset="0"/>
              </a:rPr>
              <a:t>tretinoin</a:t>
            </a:r>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Safe </a:t>
            </a:r>
            <a:r>
              <a:rPr lang="en-US" sz="2000" dirty="0">
                <a:latin typeface="Arial" pitchFamily="34" charset="0"/>
                <a:cs typeface="Arial" pitchFamily="34" charset="0"/>
              </a:rPr>
              <a:t>&amp;</a:t>
            </a:r>
            <a:r>
              <a:rPr lang="en-US" sz="2000" dirty="0" smtClean="0">
                <a:latin typeface="Arial" pitchFamily="34" charset="0"/>
                <a:cs typeface="Arial" pitchFamily="34" charset="0"/>
              </a:rPr>
              <a:t> effective treatment in dark</a:t>
            </a:r>
          </a:p>
          <a:p>
            <a:pPr marL="0" indent="0">
              <a:buNone/>
            </a:pPr>
            <a:r>
              <a:rPr lang="en-US" sz="2000" dirty="0" smtClean="0">
                <a:latin typeface="Arial" pitchFamily="34" charset="0"/>
                <a:cs typeface="Arial" pitchFamily="34" charset="0"/>
              </a:rPr>
              <a:t> skin types</a:t>
            </a:r>
          </a:p>
          <a:p>
            <a:r>
              <a:rPr lang="en-US" sz="2000" dirty="0" err="1" smtClean="0">
                <a:latin typeface="Arial" pitchFamily="34" charset="0"/>
                <a:cs typeface="Arial" pitchFamily="34" charset="0"/>
              </a:rPr>
              <a:t>Favourable</a:t>
            </a:r>
            <a:r>
              <a:rPr lang="en-US" sz="2000" dirty="0" smtClean="0">
                <a:latin typeface="Arial" pitchFamily="34" charset="0"/>
                <a:cs typeface="Arial" pitchFamily="34" charset="0"/>
              </a:rPr>
              <a:t> benefit-risk ratio compared to </a:t>
            </a:r>
          </a:p>
          <a:p>
            <a:pPr marL="0" indent="0">
              <a:buNone/>
            </a:pPr>
            <a:r>
              <a:rPr lang="en-US" sz="2000" dirty="0" smtClean="0">
                <a:latin typeface="Arial" pitchFamily="34" charset="0"/>
                <a:cs typeface="Arial" pitchFamily="34" charset="0"/>
              </a:rPr>
              <a:t>hydroquinone</a:t>
            </a:r>
          </a:p>
          <a:p>
            <a:endParaRPr lang="en-US" dirty="0" smtClean="0"/>
          </a:p>
          <a:p>
            <a:pPr>
              <a:buNone/>
            </a:pPr>
            <a:endParaRPr lang="en-US" dirty="0"/>
          </a:p>
        </p:txBody>
      </p:sp>
      <p:pic>
        <p:nvPicPr>
          <p:cNvPr id="4" name="Picture 3" descr="sola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3212" y="1981200"/>
            <a:ext cx="3448388" cy="35814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normAutofit/>
          </a:bodyPr>
          <a:lstStyle/>
          <a:p>
            <a:r>
              <a:rPr lang="en-US" dirty="0" smtClean="0"/>
              <a:t>                   </a:t>
            </a:r>
            <a:r>
              <a:rPr lang="en-US" sz="4400" dirty="0" err="1" smtClean="0">
                <a:latin typeface="Arial"/>
                <a:cs typeface="Arial"/>
              </a:rPr>
              <a:t>Retinoids</a:t>
            </a:r>
            <a:endParaRPr lang="en-US" sz="4400" dirty="0">
              <a:latin typeface="Arial"/>
              <a:cs typeface="Arial"/>
            </a:endParaRPr>
          </a:p>
        </p:txBody>
      </p:sp>
      <p:sp>
        <p:nvSpPr>
          <p:cNvPr id="3" name="Content Placeholder 2"/>
          <p:cNvSpPr>
            <a:spLocks noGrp="1"/>
          </p:cNvSpPr>
          <p:nvPr>
            <p:ph idx="1"/>
          </p:nvPr>
        </p:nvSpPr>
        <p:spPr>
          <a:xfrm>
            <a:off x="457200" y="1447800"/>
            <a:ext cx="8229600" cy="5410200"/>
          </a:xfrm>
        </p:spPr>
        <p:txBody>
          <a:bodyPr>
            <a:normAutofit/>
          </a:bodyPr>
          <a:lstStyle/>
          <a:p>
            <a:r>
              <a:rPr lang="en-US" sz="2000" dirty="0" err="1" smtClean="0">
                <a:latin typeface="Arial" pitchFamily="34" charset="0"/>
                <a:cs typeface="Arial" pitchFamily="34" charset="0"/>
              </a:rPr>
              <a:t>Tretinoin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Adapalene</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isotretinoin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tazarotene</a:t>
            </a:r>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Improvement in </a:t>
            </a:r>
            <a:r>
              <a:rPr lang="en-US" sz="2000" dirty="0" err="1" smtClean="0">
                <a:latin typeface="Arial" pitchFamily="34" charset="0"/>
                <a:cs typeface="Arial" pitchFamily="34" charset="0"/>
              </a:rPr>
              <a:t>photoageing</a:t>
            </a:r>
            <a:r>
              <a:rPr lang="en-US" sz="2000" dirty="0" smtClean="0">
                <a:latin typeface="Arial" pitchFamily="34" charset="0"/>
                <a:cs typeface="Arial" pitchFamily="34" charset="0"/>
              </a:rPr>
              <a:t>, PIH, </a:t>
            </a:r>
            <a:r>
              <a:rPr lang="en-US" sz="2000" dirty="0" err="1" smtClean="0">
                <a:latin typeface="Arial" pitchFamily="34" charset="0"/>
                <a:cs typeface="Arial" pitchFamily="34" charset="0"/>
              </a:rPr>
              <a:t>melasma</a:t>
            </a:r>
            <a:endParaRPr lang="en-US" sz="2000" dirty="0" smtClean="0">
              <a:latin typeface="Arial" pitchFamily="34" charset="0"/>
              <a:cs typeface="Arial" pitchFamily="34" charset="0"/>
            </a:endParaRPr>
          </a:p>
          <a:p>
            <a:r>
              <a:rPr lang="en-US" sz="2000" dirty="0" err="1" smtClean="0">
                <a:latin typeface="Arial" pitchFamily="34" charset="0"/>
                <a:cs typeface="Arial" pitchFamily="34" charset="0"/>
              </a:rPr>
              <a:t>Tretinoin</a:t>
            </a:r>
            <a:r>
              <a:rPr lang="en-US" sz="2000" dirty="0" smtClean="0">
                <a:latin typeface="Arial" pitchFamily="34" charset="0"/>
                <a:cs typeface="Arial" pitchFamily="34" charset="0"/>
              </a:rPr>
              <a:t> used in concentration of 0.01-0.1%</a:t>
            </a:r>
          </a:p>
          <a:p>
            <a:r>
              <a:rPr lang="en-US" sz="2000" dirty="0" smtClean="0">
                <a:latin typeface="Arial" pitchFamily="34" charset="0"/>
                <a:cs typeface="Arial" pitchFamily="34" charset="0"/>
              </a:rPr>
              <a:t>Side effects: </a:t>
            </a:r>
            <a:r>
              <a:rPr lang="en-US" sz="2000" dirty="0" err="1" smtClean="0">
                <a:latin typeface="Arial" pitchFamily="34" charset="0"/>
                <a:cs typeface="Arial" pitchFamily="34" charset="0"/>
              </a:rPr>
              <a:t>Erythema</a:t>
            </a:r>
            <a:r>
              <a:rPr lang="en-US" sz="2000" dirty="0" smtClean="0">
                <a:latin typeface="Arial" pitchFamily="34" charset="0"/>
                <a:cs typeface="Arial" pitchFamily="34" charset="0"/>
              </a:rPr>
              <a:t>, peeling, PIH</a:t>
            </a:r>
          </a:p>
          <a:p>
            <a:r>
              <a:rPr lang="en-US" sz="2000" dirty="0" smtClean="0">
                <a:latin typeface="Arial" pitchFamily="34" charset="0"/>
                <a:cs typeface="Arial" pitchFamily="34" charset="0"/>
              </a:rPr>
              <a:t>Irritant dermatitis is a risk in dark skinned individuals  and when used in higher concentration </a:t>
            </a:r>
          </a:p>
          <a:p>
            <a:r>
              <a:rPr lang="en-US" sz="2000" dirty="0" smtClean="0">
                <a:latin typeface="Arial" pitchFamily="34" charset="0"/>
                <a:cs typeface="Arial" pitchFamily="34" charset="0"/>
              </a:rPr>
              <a:t>Reduce dose and titrate to higher doses gradually</a:t>
            </a:r>
          </a:p>
          <a:p>
            <a:r>
              <a:rPr lang="en-US" sz="2000" dirty="0" smtClean="0">
                <a:latin typeface="Arial" pitchFamily="34" charset="0"/>
                <a:cs typeface="Arial" pitchFamily="34" charset="0"/>
              </a:rPr>
              <a:t>Using cream based formulation reduces irritation</a:t>
            </a:r>
          </a:p>
          <a:p>
            <a:r>
              <a:rPr lang="en-US" sz="2000" dirty="0" smtClean="0">
                <a:latin typeface="Arial" pitchFamily="34" charset="0"/>
                <a:cs typeface="Arial" pitchFamily="34" charset="0"/>
              </a:rPr>
              <a:t>Using along with a </a:t>
            </a:r>
            <a:r>
              <a:rPr lang="en-US" sz="2000" dirty="0" err="1" smtClean="0">
                <a:latin typeface="Arial" pitchFamily="34" charset="0"/>
                <a:cs typeface="Arial" pitchFamily="34" charset="0"/>
              </a:rPr>
              <a:t>moisturiser</a:t>
            </a:r>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Maximum effects seen at 8-12 months</a:t>
            </a:r>
          </a:p>
          <a:p>
            <a:pPr>
              <a:buNone/>
            </a:pPr>
            <a:endParaRPr lang="en-US" dirty="0" smtClean="0"/>
          </a:p>
          <a:p>
            <a:endParaRPr lang="en-US" dirty="0"/>
          </a:p>
        </p:txBody>
      </p:sp>
      <p:pic>
        <p:nvPicPr>
          <p:cNvPr id="4" name="Picture 3" descr="retin-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5179079"/>
            <a:ext cx="4038600" cy="165800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OMICS International Conferences</a:t>
            </a:r>
            <a:endParaRPr lang="en-US" dirty="0"/>
          </a:p>
        </p:txBody>
      </p:sp>
      <p:sp>
        <p:nvSpPr>
          <p:cNvPr id="3" name="Content Placeholder 2"/>
          <p:cNvSpPr>
            <a:spLocks noGrp="1"/>
          </p:cNvSpPr>
          <p:nvPr>
            <p:ph idx="1"/>
          </p:nvPr>
        </p:nvSpPr>
        <p:spPr/>
        <p:txBody>
          <a:bodyPr>
            <a:normAutofit fontScale="92500" lnSpcReduction="20000"/>
          </a:bodyPr>
          <a:lstStyle/>
          <a:p>
            <a:pPr marL="0" indent="0" algn="just">
              <a:buNone/>
            </a:pPr>
            <a:r>
              <a:rPr lang="en-US" dirty="0"/>
              <a:t>OMICS International is a pioneer and leading science </a:t>
            </a:r>
            <a:r>
              <a:rPr lang="en-US" dirty="0" smtClean="0"/>
              <a:t>event organizer</a:t>
            </a:r>
            <a:r>
              <a:rPr lang="en-US" dirty="0"/>
              <a:t>, which publishes around 500 open access </a:t>
            </a:r>
            <a:r>
              <a:rPr lang="en-US" dirty="0" smtClean="0"/>
              <a:t>journals and </a:t>
            </a:r>
            <a:r>
              <a:rPr lang="en-US" dirty="0"/>
              <a:t>conducts over 500 Medical, Clinical, Engineering, </a:t>
            </a:r>
            <a:r>
              <a:rPr lang="en-US" dirty="0" smtClean="0"/>
              <a:t>Life Sciences</a:t>
            </a:r>
            <a:r>
              <a:rPr lang="en-US" dirty="0"/>
              <a:t>, </a:t>
            </a:r>
            <a:r>
              <a:rPr lang="en-US" dirty="0" err="1"/>
              <a:t>Pharma</a:t>
            </a:r>
            <a:r>
              <a:rPr lang="en-US" dirty="0"/>
              <a:t> scientific conferences all over the </a:t>
            </a:r>
            <a:r>
              <a:rPr lang="en-US" dirty="0" smtClean="0"/>
              <a:t>globe annually </a:t>
            </a:r>
            <a:r>
              <a:rPr lang="en-US" dirty="0"/>
              <a:t>with the support of more than 1000 </a:t>
            </a:r>
            <a:r>
              <a:rPr lang="en-US" dirty="0" smtClean="0"/>
              <a:t>scientific associations </a:t>
            </a:r>
            <a:r>
              <a:rPr lang="en-US" dirty="0"/>
              <a:t>and 30,000 editorial board members and </a:t>
            </a:r>
            <a:r>
              <a:rPr lang="en-US" dirty="0" smtClean="0"/>
              <a:t>3.5 million </a:t>
            </a:r>
            <a:r>
              <a:rPr lang="en-US" dirty="0"/>
              <a:t>followers to its credit</a:t>
            </a:r>
            <a:r>
              <a:rPr lang="en-US" dirty="0" smtClean="0"/>
              <a:t>.</a:t>
            </a:r>
          </a:p>
          <a:p>
            <a:pPr marL="0" indent="0" algn="just">
              <a:buNone/>
            </a:pPr>
            <a:endParaRPr lang="en-US" dirty="0" smtClean="0"/>
          </a:p>
          <a:p>
            <a:pPr marL="0" indent="0" algn="just">
              <a:buNone/>
            </a:pPr>
            <a:r>
              <a:rPr lang="en-US" dirty="0" smtClean="0"/>
              <a:t>OMICS </a:t>
            </a:r>
            <a:r>
              <a:rPr lang="en-US" dirty="0"/>
              <a:t>Group has organized 500 conferences, </a:t>
            </a:r>
            <a:r>
              <a:rPr lang="en-US" dirty="0" smtClean="0"/>
              <a:t>workshops and </a:t>
            </a:r>
            <a:r>
              <a:rPr lang="en-US" dirty="0"/>
              <a:t>national symposiums across the major cities </a:t>
            </a:r>
            <a:r>
              <a:rPr lang="en-US" dirty="0" smtClean="0"/>
              <a:t>including San </a:t>
            </a:r>
            <a:r>
              <a:rPr lang="en-US" dirty="0"/>
              <a:t>Francisco, Las Vegas, San Antonio, Omaha, </a:t>
            </a:r>
            <a:r>
              <a:rPr lang="en-US" dirty="0" smtClean="0"/>
              <a:t>Orlando, Raleigh</a:t>
            </a:r>
            <a:r>
              <a:rPr lang="en-US" dirty="0"/>
              <a:t>, Santa Clara, Chicago, Philadelphia, </a:t>
            </a:r>
            <a:r>
              <a:rPr lang="en-US" dirty="0" smtClean="0"/>
              <a:t>Baltimore, United </a:t>
            </a:r>
            <a:r>
              <a:rPr lang="en-US" dirty="0"/>
              <a:t>Kingdom, Valencia, Dubai, Beijing, </a:t>
            </a:r>
            <a:r>
              <a:rPr lang="en-US" dirty="0" smtClean="0"/>
              <a:t>Hyderabad, Bengaluru </a:t>
            </a:r>
            <a:r>
              <a:rPr lang="en-US" dirty="0"/>
              <a:t>and Mumbai.</a:t>
            </a:r>
          </a:p>
        </p:txBody>
      </p:sp>
    </p:spTree>
    <p:extLst>
      <p:ext uri="{BB962C8B-B14F-4D97-AF65-F5344CB8AC3E}">
        <p14:creationId xmlns:p14="http://schemas.microsoft.com/office/powerpoint/2010/main" val="3613185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r>
              <a:rPr lang="en-US" dirty="0" smtClean="0"/>
              <a:t>                </a:t>
            </a:r>
            <a:r>
              <a:rPr lang="en-US" sz="4400" dirty="0" err="1" smtClean="0">
                <a:latin typeface="Arial"/>
                <a:cs typeface="Arial"/>
              </a:rPr>
              <a:t>Azelaic</a:t>
            </a:r>
            <a:r>
              <a:rPr lang="en-US" sz="4400" dirty="0" smtClean="0">
                <a:latin typeface="Arial"/>
                <a:cs typeface="Arial"/>
              </a:rPr>
              <a:t> Acid</a:t>
            </a:r>
            <a:endParaRPr lang="en-US" sz="4400" dirty="0">
              <a:latin typeface="Arial"/>
              <a:cs typeface="Arial"/>
            </a:endParaRPr>
          </a:p>
        </p:txBody>
      </p:sp>
      <p:sp>
        <p:nvSpPr>
          <p:cNvPr id="3" name="Content Placeholder 2"/>
          <p:cNvSpPr>
            <a:spLocks noGrp="1"/>
          </p:cNvSpPr>
          <p:nvPr>
            <p:ph idx="1"/>
          </p:nvPr>
        </p:nvSpPr>
        <p:spPr>
          <a:xfrm>
            <a:off x="457200" y="1752600"/>
            <a:ext cx="8229600" cy="5029200"/>
          </a:xfrm>
        </p:spPr>
        <p:txBody>
          <a:bodyPr>
            <a:normAutofit/>
          </a:bodyPr>
          <a:lstStyle/>
          <a:p>
            <a:r>
              <a:rPr lang="en-US" sz="2000" dirty="0" err="1" smtClean="0">
                <a:latin typeface="Arial" pitchFamily="34" charset="0"/>
                <a:cs typeface="Arial" pitchFamily="34" charset="0"/>
              </a:rPr>
              <a:t>Dicarboxylic</a:t>
            </a:r>
            <a:r>
              <a:rPr lang="en-US" sz="2000" dirty="0" smtClean="0">
                <a:latin typeface="Arial" pitchFamily="34" charset="0"/>
                <a:cs typeface="Arial" pitchFamily="34" charset="0"/>
              </a:rPr>
              <a:t> acid isolated from </a:t>
            </a:r>
            <a:r>
              <a:rPr lang="en-US" sz="2000" dirty="0" err="1" smtClean="0">
                <a:latin typeface="Arial" pitchFamily="34" charset="0"/>
                <a:cs typeface="Arial" pitchFamily="34" charset="0"/>
              </a:rPr>
              <a:t>Pityrosporum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ovale</a:t>
            </a:r>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15-20% concentrations as efficient as HQ</a:t>
            </a:r>
          </a:p>
          <a:p>
            <a:r>
              <a:rPr lang="en-US" sz="2000" dirty="0" smtClean="0">
                <a:latin typeface="Arial" pitchFamily="34" charset="0"/>
                <a:cs typeface="Arial" pitchFamily="34" charset="0"/>
              </a:rPr>
              <a:t>Less of an irritant</a:t>
            </a:r>
          </a:p>
          <a:p>
            <a:r>
              <a:rPr lang="en-US" sz="2000" dirty="0" smtClean="0">
                <a:latin typeface="Arial" pitchFamily="34" charset="0"/>
                <a:cs typeface="Arial" pitchFamily="34" charset="0"/>
              </a:rPr>
              <a:t>Significantly greater decreases in </a:t>
            </a:r>
            <a:r>
              <a:rPr lang="en-US" sz="2000" dirty="0" err="1" smtClean="0">
                <a:latin typeface="Arial" pitchFamily="34" charset="0"/>
                <a:cs typeface="Arial" pitchFamily="34" charset="0"/>
              </a:rPr>
              <a:t>pigmentary</a:t>
            </a:r>
            <a:r>
              <a:rPr lang="en-US" sz="2000" dirty="0" smtClean="0">
                <a:latin typeface="Arial" pitchFamily="34" charset="0"/>
                <a:cs typeface="Arial" pitchFamily="34" charset="0"/>
              </a:rPr>
              <a:t> intensity</a:t>
            </a:r>
          </a:p>
          <a:p>
            <a:r>
              <a:rPr lang="en-US" sz="2000" dirty="0" smtClean="0">
                <a:latin typeface="Arial" pitchFamily="34" charset="0"/>
                <a:cs typeface="Arial" pitchFamily="34" charset="0"/>
              </a:rPr>
              <a:t>Combination with 15-20% glycolic- as efficacious as 4% HQ in treating PIH, </a:t>
            </a:r>
            <a:r>
              <a:rPr lang="en-US" sz="2000" dirty="0" err="1" smtClean="0">
                <a:latin typeface="Arial" pitchFamily="34" charset="0"/>
                <a:cs typeface="Arial" pitchFamily="34" charset="0"/>
              </a:rPr>
              <a:t>melasma</a:t>
            </a:r>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Side effects are mild and temporary- </a:t>
            </a:r>
            <a:r>
              <a:rPr lang="en-US" sz="2000" dirty="0" err="1" smtClean="0">
                <a:latin typeface="Arial" pitchFamily="34" charset="0"/>
                <a:cs typeface="Arial" pitchFamily="34" charset="0"/>
              </a:rPr>
              <a:t>pruritus</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erythema</a:t>
            </a:r>
            <a:r>
              <a:rPr lang="en-US" sz="2000" dirty="0" smtClean="0">
                <a:latin typeface="Arial" pitchFamily="34" charset="0"/>
                <a:cs typeface="Arial" pitchFamily="34" charset="0"/>
              </a:rPr>
              <a:t>, scaling and irritation</a:t>
            </a:r>
            <a:endParaRPr lang="en-US" sz="2000" dirty="0">
              <a:latin typeface="Arial" pitchFamily="34" charset="0"/>
              <a:cs typeface="Arial" pitchFamily="34" charset="0"/>
            </a:endParaRPr>
          </a:p>
        </p:txBody>
      </p:sp>
      <p:pic>
        <p:nvPicPr>
          <p:cNvPr id="4" name="Picture 3" descr="Azeclear Crea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4656296"/>
            <a:ext cx="5105400" cy="204930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r>
              <a:rPr lang="en-US" dirty="0" smtClean="0"/>
              <a:t>                  </a:t>
            </a:r>
            <a:r>
              <a:rPr lang="en-US" sz="4400" dirty="0" smtClean="0">
                <a:latin typeface="Arial"/>
                <a:cs typeface="Arial"/>
              </a:rPr>
              <a:t> </a:t>
            </a:r>
            <a:r>
              <a:rPr lang="en-US" sz="4400" dirty="0" err="1" smtClean="0">
                <a:latin typeface="Arial"/>
                <a:cs typeface="Arial"/>
              </a:rPr>
              <a:t>Kojic</a:t>
            </a:r>
            <a:r>
              <a:rPr lang="en-US" sz="4400" dirty="0" smtClean="0">
                <a:latin typeface="Arial"/>
                <a:cs typeface="Arial"/>
              </a:rPr>
              <a:t> Acid</a:t>
            </a:r>
            <a:endParaRPr lang="en-US" sz="4400" dirty="0">
              <a:latin typeface="Arial"/>
              <a:cs typeface="Arial"/>
            </a:endParaRPr>
          </a:p>
        </p:txBody>
      </p:sp>
      <p:sp>
        <p:nvSpPr>
          <p:cNvPr id="3" name="Content Placeholder 2"/>
          <p:cNvSpPr>
            <a:spLocks noGrp="1"/>
          </p:cNvSpPr>
          <p:nvPr>
            <p:ph idx="1"/>
          </p:nvPr>
        </p:nvSpPr>
        <p:spPr>
          <a:xfrm>
            <a:off x="457200" y="1752600"/>
            <a:ext cx="8229600" cy="4876800"/>
          </a:xfrm>
        </p:spPr>
        <p:txBody>
          <a:bodyPr/>
          <a:lstStyle/>
          <a:p>
            <a:r>
              <a:rPr lang="en-US" sz="2000" dirty="0" err="1" smtClean="0">
                <a:latin typeface="Arial" pitchFamily="34" charset="0"/>
                <a:cs typeface="Arial" pitchFamily="34" charset="0"/>
              </a:rPr>
              <a:t>Tyrosinase</a:t>
            </a:r>
            <a:r>
              <a:rPr lang="en-US" sz="2000" dirty="0" smtClean="0">
                <a:latin typeface="Arial" pitchFamily="34" charset="0"/>
                <a:cs typeface="Arial" pitchFamily="34" charset="0"/>
              </a:rPr>
              <a:t> inhibitor</a:t>
            </a:r>
          </a:p>
          <a:p>
            <a:r>
              <a:rPr lang="en-US" sz="2000" dirty="0" err="1" smtClean="0">
                <a:latin typeface="Arial" pitchFamily="34" charset="0"/>
                <a:cs typeface="Arial" pitchFamily="34" charset="0"/>
              </a:rPr>
              <a:t>Chelation</a:t>
            </a:r>
            <a:r>
              <a:rPr lang="en-US" sz="2000" dirty="0" smtClean="0">
                <a:latin typeface="Arial" pitchFamily="34" charset="0"/>
                <a:cs typeface="Arial" pitchFamily="34" charset="0"/>
              </a:rPr>
              <a:t> agent produced by </a:t>
            </a:r>
            <a:r>
              <a:rPr lang="en-US" sz="2000" dirty="0" err="1" smtClean="0">
                <a:latin typeface="Arial" pitchFamily="34" charset="0"/>
                <a:cs typeface="Arial" pitchFamily="34" charset="0"/>
              </a:rPr>
              <a:t>Aspergillus</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oryzae</a:t>
            </a:r>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Used alone or in combination with glycolic acid or Hydroquinone</a:t>
            </a:r>
          </a:p>
          <a:p>
            <a:r>
              <a:rPr lang="en-US" sz="2000" dirty="0" smtClean="0">
                <a:latin typeface="Arial" pitchFamily="34" charset="0"/>
                <a:cs typeface="Arial" pitchFamily="34" charset="0"/>
              </a:rPr>
              <a:t>Used in concentration of 1% in cosmetic creams </a:t>
            </a:r>
          </a:p>
          <a:p>
            <a:r>
              <a:rPr lang="en-US" sz="2000" dirty="0" smtClean="0">
                <a:latin typeface="Arial" pitchFamily="34" charset="0"/>
                <a:cs typeface="Arial" pitchFamily="34" charset="0"/>
              </a:rPr>
              <a:t>1-4% concentration in skin lightening </a:t>
            </a:r>
            <a:r>
              <a:rPr lang="en-US" sz="2000" dirty="0" err="1" smtClean="0">
                <a:latin typeface="Arial" pitchFamily="34" charset="0"/>
                <a:cs typeface="Arial" pitchFamily="34" charset="0"/>
              </a:rPr>
              <a:t>preperations</a:t>
            </a:r>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Adverts effects: contact dermatitis</a:t>
            </a:r>
          </a:p>
          <a:p>
            <a:r>
              <a:rPr lang="en-US" sz="2000" dirty="0" smtClean="0">
                <a:latin typeface="Arial" pitchFamily="34" charset="0"/>
                <a:cs typeface="Arial" pitchFamily="34" charset="0"/>
              </a:rPr>
              <a:t>High </a:t>
            </a:r>
            <a:r>
              <a:rPr lang="en-US" sz="2000" dirty="0" err="1" smtClean="0">
                <a:latin typeface="Arial" pitchFamily="34" charset="0"/>
                <a:cs typeface="Arial" pitchFamily="34" charset="0"/>
              </a:rPr>
              <a:t>sensitising</a:t>
            </a:r>
            <a:r>
              <a:rPr lang="en-US" sz="2000" dirty="0" smtClean="0">
                <a:latin typeface="Arial" pitchFamily="34" charset="0"/>
                <a:cs typeface="Arial" pitchFamily="34" charset="0"/>
              </a:rPr>
              <a:t> potential</a:t>
            </a:r>
          </a:p>
          <a:p>
            <a:r>
              <a:rPr lang="en-US" sz="2000" dirty="0" smtClean="0">
                <a:latin typeface="Arial" pitchFamily="34" charset="0"/>
                <a:cs typeface="Arial" pitchFamily="34" charset="0"/>
              </a:rPr>
              <a:t>Banned in Japan- mutagenicity concerns</a:t>
            </a:r>
          </a:p>
          <a:p>
            <a:pPr marL="0" indent="0">
              <a:buNone/>
            </a:pPr>
            <a:endParaRPr lang="en-US" dirty="0"/>
          </a:p>
        </p:txBody>
      </p:sp>
      <p:pic>
        <p:nvPicPr>
          <p:cNvPr id="4" name="Picture 3" descr="kojic acid crea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3886200"/>
            <a:ext cx="2590800" cy="25908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normAutofit/>
          </a:bodyPr>
          <a:lstStyle/>
          <a:p>
            <a:r>
              <a:rPr lang="en-US" dirty="0" smtClean="0"/>
              <a:t>                     </a:t>
            </a:r>
            <a:r>
              <a:rPr lang="en-US" sz="4400" dirty="0" err="1" smtClean="0">
                <a:latin typeface="Arial"/>
                <a:cs typeface="Arial"/>
              </a:rPr>
              <a:t>Arbutin</a:t>
            </a:r>
            <a:endParaRPr lang="en-US" sz="4400" dirty="0">
              <a:latin typeface="Arial"/>
              <a:cs typeface="Arial"/>
            </a:endParaRPr>
          </a:p>
        </p:txBody>
      </p:sp>
      <p:sp>
        <p:nvSpPr>
          <p:cNvPr id="3" name="Content Placeholder 2"/>
          <p:cNvSpPr>
            <a:spLocks noGrp="1"/>
          </p:cNvSpPr>
          <p:nvPr>
            <p:ph idx="1"/>
          </p:nvPr>
        </p:nvSpPr>
        <p:spPr>
          <a:xfrm>
            <a:off x="457200" y="1600200"/>
            <a:ext cx="8229600" cy="5257800"/>
          </a:xfrm>
        </p:spPr>
        <p:txBody>
          <a:bodyPr>
            <a:normAutofit/>
          </a:bodyPr>
          <a:lstStyle/>
          <a:p>
            <a:r>
              <a:rPr lang="en-US" sz="2000" dirty="0" err="1" smtClean="0">
                <a:latin typeface="Arial" pitchFamily="34" charset="0"/>
                <a:cs typeface="Arial" pitchFamily="34" charset="0"/>
              </a:rPr>
              <a:t>Glycosylated</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hydroquinones</a:t>
            </a:r>
            <a:r>
              <a:rPr lang="en-US" sz="2000" dirty="0" smtClean="0">
                <a:latin typeface="Arial" pitchFamily="34" charset="0"/>
                <a:cs typeface="Arial" pitchFamily="34" charset="0"/>
              </a:rPr>
              <a:t> derived from leaves of bearberry, pear and cranberry</a:t>
            </a:r>
          </a:p>
          <a:p>
            <a:r>
              <a:rPr lang="en-US" sz="2000" dirty="0" smtClean="0">
                <a:latin typeface="Arial" pitchFamily="34" charset="0"/>
                <a:cs typeface="Arial" pitchFamily="34" charset="0"/>
              </a:rPr>
              <a:t>Inhibits </a:t>
            </a:r>
            <a:r>
              <a:rPr lang="en-US" sz="2000" dirty="0" err="1" smtClean="0">
                <a:latin typeface="Arial" pitchFamily="34" charset="0"/>
                <a:cs typeface="Arial" pitchFamily="34" charset="0"/>
              </a:rPr>
              <a:t>Tyrosinase</a:t>
            </a:r>
            <a:r>
              <a:rPr lang="en-US" sz="2000" dirty="0" smtClean="0">
                <a:latin typeface="Arial" pitchFamily="34" charset="0"/>
                <a:cs typeface="Arial" pitchFamily="34" charset="0"/>
              </a:rPr>
              <a:t> activity</a:t>
            </a:r>
          </a:p>
          <a:p>
            <a:r>
              <a:rPr lang="en-US" sz="2000" dirty="0" smtClean="0">
                <a:latin typeface="Arial" pitchFamily="34" charset="0"/>
                <a:cs typeface="Arial" pitchFamily="34" charset="0"/>
              </a:rPr>
              <a:t>Inhibits </a:t>
            </a:r>
            <a:r>
              <a:rPr lang="en-US" sz="2000" dirty="0" err="1" smtClean="0">
                <a:latin typeface="Arial" pitchFamily="34" charset="0"/>
                <a:cs typeface="Arial" pitchFamily="34" charset="0"/>
              </a:rPr>
              <a:t>melanosome</a:t>
            </a:r>
            <a:r>
              <a:rPr lang="en-US" sz="2000" dirty="0" smtClean="0">
                <a:latin typeface="Arial" pitchFamily="34" charset="0"/>
                <a:cs typeface="Arial" pitchFamily="34" charset="0"/>
              </a:rPr>
              <a:t> maturation</a:t>
            </a:r>
          </a:p>
          <a:p>
            <a:r>
              <a:rPr lang="en-US" sz="2000" dirty="0" smtClean="0">
                <a:latin typeface="Arial" pitchFamily="34" charset="0"/>
                <a:cs typeface="Arial" pitchFamily="34" charset="0"/>
              </a:rPr>
              <a:t>Efficacy is concentration dependant</a:t>
            </a:r>
          </a:p>
          <a:p>
            <a:r>
              <a:rPr lang="en-US" sz="2000" dirty="0" smtClean="0">
                <a:latin typeface="Arial" pitchFamily="34" charset="0"/>
                <a:cs typeface="Arial" pitchFamily="34" charset="0"/>
              </a:rPr>
              <a:t>Paradoxical </a:t>
            </a:r>
            <a:r>
              <a:rPr lang="en-US" sz="2000" dirty="0" err="1" smtClean="0">
                <a:latin typeface="Arial" pitchFamily="34" charset="0"/>
                <a:cs typeface="Arial" pitchFamily="34" charset="0"/>
              </a:rPr>
              <a:t>hyperpigmentation</a:t>
            </a:r>
            <a:r>
              <a:rPr lang="en-US" sz="2000" dirty="0" smtClean="0">
                <a:latin typeface="Arial" pitchFamily="34" charset="0"/>
                <a:cs typeface="Arial" pitchFamily="34" charset="0"/>
              </a:rPr>
              <a:t> seen with higher doses</a:t>
            </a:r>
          </a:p>
          <a:p>
            <a:r>
              <a:rPr lang="en-US" sz="2000" dirty="0" smtClean="0">
                <a:latin typeface="Arial" pitchFamily="34" charset="0"/>
                <a:cs typeface="Arial" pitchFamily="34" charset="0"/>
              </a:rPr>
              <a:t>Alpha-</a:t>
            </a:r>
            <a:r>
              <a:rPr lang="en-US" sz="2000" dirty="0" err="1" smtClean="0">
                <a:latin typeface="Arial" pitchFamily="34" charset="0"/>
                <a:cs typeface="Arial" pitchFamily="34" charset="0"/>
              </a:rPr>
              <a:t>Arbutin</a:t>
            </a:r>
            <a:r>
              <a:rPr lang="en-US" sz="2000" dirty="0" smtClean="0">
                <a:latin typeface="Arial" pitchFamily="34" charset="0"/>
                <a:cs typeface="Arial" pitchFamily="34" charset="0"/>
              </a:rPr>
              <a:t> &amp; </a:t>
            </a:r>
            <a:r>
              <a:rPr lang="en-US" sz="2000" dirty="0" err="1" smtClean="0">
                <a:latin typeface="Arial" pitchFamily="34" charset="0"/>
                <a:cs typeface="Arial" pitchFamily="34" charset="0"/>
              </a:rPr>
              <a:t>Deoxy-Arbutin</a:t>
            </a:r>
            <a:r>
              <a:rPr lang="en-US" sz="2000" dirty="0" smtClean="0">
                <a:latin typeface="Arial" pitchFamily="34" charset="0"/>
                <a:cs typeface="Arial" pitchFamily="34" charset="0"/>
              </a:rPr>
              <a:t> are synthetic. Show greater </a:t>
            </a:r>
            <a:r>
              <a:rPr lang="en-US" sz="2000" dirty="0" err="1" smtClean="0">
                <a:latin typeface="Arial" pitchFamily="34" charset="0"/>
                <a:cs typeface="Arial" pitchFamily="34" charset="0"/>
              </a:rPr>
              <a:t>tyrosinase</a:t>
            </a:r>
            <a:r>
              <a:rPr lang="en-US" sz="2000" dirty="0" smtClean="0">
                <a:latin typeface="Arial" pitchFamily="34" charset="0"/>
                <a:cs typeface="Arial" pitchFamily="34" charset="0"/>
              </a:rPr>
              <a:t> inhibition</a:t>
            </a:r>
          </a:p>
          <a:p>
            <a:r>
              <a:rPr lang="en-US" sz="2000" dirty="0" smtClean="0">
                <a:latin typeface="Arial" pitchFamily="34" charset="0"/>
                <a:cs typeface="Arial" pitchFamily="34" charset="0"/>
              </a:rPr>
              <a:t>Effective in lightening solar </a:t>
            </a:r>
            <a:r>
              <a:rPr lang="en-US" sz="2000" dirty="0" err="1" smtClean="0">
                <a:latin typeface="Arial" pitchFamily="34" charset="0"/>
                <a:cs typeface="Arial" pitchFamily="34" charset="0"/>
              </a:rPr>
              <a:t>lentigenes</a:t>
            </a:r>
            <a:endParaRPr lang="en-US" sz="2000" dirty="0" smtClean="0">
              <a:latin typeface="Arial" pitchFamily="34" charset="0"/>
              <a:cs typeface="Arial" pitchFamily="34" charset="0"/>
            </a:endParaRPr>
          </a:p>
          <a:p>
            <a:pPr>
              <a:buNone/>
            </a:pPr>
            <a:endParaRPr lang="en-US" dirty="0"/>
          </a:p>
        </p:txBody>
      </p:sp>
      <p:pic>
        <p:nvPicPr>
          <p:cNvPr id="4" name="Picture 3" descr="arbuti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4191000"/>
            <a:ext cx="2514600" cy="25146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rmAutofit/>
          </a:bodyPr>
          <a:lstStyle/>
          <a:p>
            <a:r>
              <a:rPr lang="en-US" dirty="0" smtClean="0"/>
              <a:t>                </a:t>
            </a:r>
            <a:r>
              <a:rPr lang="en-US" sz="4400" dirty="0" err="1" smtClean="0">
                <a:latin typeface="Arial"/>
                <a:cs typeface="Arial"/>
              </a:rPr>
              <a:t>Niacinamide</a:t>
            </a:r>
            <a:endParaRPr lang="en-US" sz="4400" dirty="0">
              <a:latin typeface="Arial"/>
              <a:cs typeface="Arial"/>
            </a:endParaRPr>
          </a:p>
        </p:txBody>
      </p:sp>
      <p:sp>
        <p:nvSpPr>
          <p:cNvPr id="3" name="Content Placeholder 2"/>
          <p:cNvSpPr>
            <a:spLocks noGrp="1"/>
          </p:cNvSpPr>
          <p:nvPr>
            <p:ph idx="1"/>
          </p:nvPr>
        </p:nvSpPr>
        <p:spPr>
          <a:xfrm>
            <a:off x="457200" y="1935480"/>
            <a:ext cx="8229600" cy="4770120"/>
          </a:xfrm>
        </p:spPr>
        <p:txBody>
          <a:bodyPr/>
          <a:lstStyle/>
          <a:p>
            <a:r>
              <a:rPr lang="en-US" sz="2000" dirty="0" smtClean="0">
                <a:latin typeface="Arial" pitchFamily="34" charset="0"/>
                <a:cs typeface="Arial" pitchFamily="34" charset="0"/>
              </a:rPr>
              <a:t>Derivative of Niacin, </a:t>
            </a:r>
            <a:r>
              <a:rPr lang="en-US" sz="2000" dirty="0" err="1" smtClean="0">
                <a:latin typeface="Arial" pitchFamily="34" charset="0"/>
                <a:cs typeface="Arial" pitchFamily="34" charset="0"/>
              </a:rPr>
              <a:t>Vit</a:t>
            </a:r>
            <a:r>
              <a:rPr lang="en-US" sz="2000" dirty="0" smtClean="0">
                <a:latin typeface="Arial" pitchFamily="34" charset="0"/>
                <a:cs typeface="Arial" pitchFamily="34" charset="0"/>
              </a:rPr>
              <a:t> B3</a:t>
            </a:r>
          </a:p>
          <a:p>
            <a:r>
              <a:rPr lang="en-US" sz="2000" dirty="0" smtClean="0">
                <a:latin typeface="Arial" pitchFamily="34" charset="0"/>
                <a:cs typeface="Arial" pitchFamily="34" charset="0"/>
              </a:rPr>
              <a:t>Treatment of acne</a:t>
            </a:r>
          </a:p>
          <a:p>
            <a:r>
              <a:rPr lang="en-US" sz="2000" dirty="0" err="1" smtClean="0">
                <a:latin typeface="Arial" pitchFamily="34" charset="0"/>
                <a:cs typeface="Arial" pitchFamily="34" charset="0"/>
              </a:rPr>
              <a:t>Decereases</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melenosome</a:t>
            </a:r>
            <a:r>
              <a:rPr lang="en-US" sz="2000" dirty="0" smtClean="0">
                <a:latin typeface="Arial" pitchFamily="34" charset="0"/>
                <a:cs typeface="Arial" pitchFamily="34" charset="0"/>
              </a:rPr>
              <a:t> transfer </a:t>
            </a:r>
          </a:p>
          <a:p>
            <a:r>
              <a:rPr lang="en-US" sz="2000" dirty="0">
                <a:latin typeface="Arial" pitchFamily="34" charset="0"/>
                <a:cs typeface="Arial" pitchFamily="34" charset="0"/>
              </a:rPr>
              <a:t>D</a:t>
            </a:r>
            <a:r>
              <a:rPr lang="en-US" sz="2000" dirty="0" smtClean="0">
                <a:latin typeface="Arial" pitchFamily="34" charset="0"/>
                <a:cs typeface="Arial" pitchFamily="34" charset="0"/>
              </a:rPr>
              <a:t>ecreases </a:t>
            </a:r>
            <a:r>
              <a:rPr lang="en-US" sz="2000" dirty="0" err="1" smtClean="0">
                <a:latin typeface="Arial" pitchFamily="34" charset="0"/>
                <a:cs typeface="Arial" pitchFamily="34" charset="0"/>
              </a:rPr>
              <a:t>melanogenesis</a:t>
            </a:r>
            <a:endParaRPr lang="en-US" sz="2000" dirty="0" smtClean="0">
              <a:latin typeface="Arial" pitchFamily="34" charset="0"/>
              <a:cs typeface="Arial" pitchFamily="34" charset="0"/>
            </a:endParaRPr>
          </a:p>
          <a:p>
            <a:r>
              <a:rPr lang="en-US" sz="2000" dirty="0">
                <a:latin typeface="Arial" pitchFamily="34" charset="0"/>
                <a:cs typeface="Arial" pitchFamily="34" charset="0"/>
              </a:rPr>
              <a:t>C</a:t>
            </a:r>
            <a:r>
              <a:rPr lang="en-US" sz="2000" dirty="0" smtClean="0">
                <a:latin typeface="Arial" pitchFamily="34" charset="0"/>
                <a:cs typeface="Arial" pitchFamily="34" charset="0"/>
              </a:rPr>
              <a:t>oncentrations of 2-5% </a:t>
            </a:r>
          </a:p>
          <a:p>
            <a:r>
              <a:rPr lang="en-US" sz="2000" dirty="0" err="1" smtClean="0">
                <a:latin typeface="Arial" pitchFamily="34" charset="0"/>
                <a:cs typeface="Arial" pitchFamily="34" charset="0"/>
              </a:rPr>
              <a:t>melasma</a:t>
            </a:r>
            <a:r>
              <a:rPr lang="en-US" sz="2000" dirty="0" smtClean="0">
                <a:latin typeface="Arial" pitchFamily="34" charset="0"/>
                <a:cs typeface="Arial" pitchFamily="34" charset="0"/>
              </a:rPr>
              <a:t>, UV induced hyperpigmentation </a:t>
            </a:r>
          </a:p>
          <a:p>
            <a:r>
              <a:rPr lang="en-US" sz="2000" dirty="0" smtClean="0">
                <a:latin typeface="Arial" pitchFamily="34" charset="0"/>
                <a:cs typeface="Arial" pitchFamily="34" charset="0"/>
              </a:rPr>
              <a:t>alone or with N-acetyl glucosamine</a:t>
            </a:r>
          </a:p>
          <a:p>
            <a:r>
              <a:rPr lang="en-US" sz="2000" dirty="0" smtClean="0">
                <a:latin typeface="Arial" pitchFamily="34" charset="0"/>
                <a:cs typeface="Arial" pitchFamily="34" charset="0"/>
              </a:rPr>
              <a:t>Safety </a:t>
            </a:r>
            <a:r>
              <a:rPr lang="en-US" sz="2000" dirty="0">
                <a:latin typeface="Arial" pitchFamily="34" charset="0"/>
                <a:cs typeface="Arial" pitchFamily="34" charset="0"/>
              </a:rPr>
              <a:t>&amp;</a:t>
            </a:r>
            <a:r>
              <a:rPr lang="en-US" sz="2000" dirty="0" smtClean="0">
                <a:latin typeface="Arial" pitchFamily="34" charset="0"/>
                <a:cs typeface="Arial" pitchFamily="34" charset="0"/>
              </a:rPr>
              <a:t> efficacy studies needed in PIH</a:t>
            </a:r>
          </a:p>
          <a:p>
            <a:endParaRPr lang="en-US" dirty="0"/>
          </a:p>
        </p:txBody>
      </p:sp>
      <p:pic>
        <p:nvPicPr>
          <p:cNvPr id="4" name="Picture 3" descr="niacinamid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1905000"/>
            <a:ext cx="3203448" cy="472135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       </a:t>
            </a:r>
            <a:r>
              <a:rPr lang="en-US" sz="4400" dirty="0" smtClean="0">
                <a:latin typeface="Arial"/>
                <a:cs typeface="Arial"/>
              </a:rPr>
              <a:t>N-Acetyl Glucosamine</a:t>
            </a:r>
            <a:endParaRPr lang="en-US" sz="4400" dirty="0">
              <a:latin typeface="Arial"/>
              <a:cs typeface="Arial"/>
            </a:endParaRPr>
          </a:p>
        </p:txBody>
      </p:sp>
      <p:sp>
        <p:nvSpPr>
          <p:cNvPr id="3" name="Content Placeholder 2"/>
          <p:cNvSpPr>
            <a:spLocks noGrp="1"/>
          </p:cNvSpPr>
          <p:nvPr>
            <p:ph idx="1"/>
          </p:nvPr>
        </p:nvSpPr>
        <p:spPr/>
        <p:txBody>
          <a:bodyPr>
            <a:normAutofit/>
          </a:bodyPr>
          <a:lstStyle/>
          <a:p>
            <a:r>
              <a:rPr lang="en-US" sz="2000" dirty="0" smtClean="0">
                <a:latin typeface="Arial" pitchFamily="34" charset="0"/>
                <a:cs typeface="Arial" pitchFamily="34" charset="0"/>
              </a:rPr>
              <a:t>Amino sugar which is a pre cursor to </a:t>
            </a:r>
            <a:r>
              <a:rPr lang="en-US" sz="2000" dirty="0" err="1" smtClean="0">
                <a:latin typeface="Arial" pitchFamily="34" charset="0"/>
                <a:cs typeface="Arial" pitchFamily="34" charset="0"/>
              </a:rPr>
              <a:t>Hyaluronic</a:t>
            </a:r>
            <a:r>
              <a:rPr lang="en-US" sz="2000" dirty="0" smtClean="0">
                <a:latin typeface="Arial" pitchFamily="34" charset="0"/>
                <a:cs typeface="Arial" pitchFamily="34" charset="0"/>
              </a:rPr>
              <a:t> acid</a:t>
            </a:r>
          </a:p>
          <a:p>
            <a:r>
              <a:rPr lang="en-US" sz="2000" dirty="0" smtClean="0">
                <a:latin typeface="Arial" pitchFamily="34" charset="0"/>
                <a:cs typeface="Arial" pitchFamily="34" charset="0"/>
              </a:rPr>
              <a:t>Inhibits </a:t>
            </a:r>
            <a:r>
              <a:rPr lang="en-US" sz="2000" dirty="0" err="1" smtClean="0">
                <a:latin typeface="Arial" pitchFamily="34" charset="0"/>
                <a:cs typeface="Arial" pitchFamily="34" charset="0"/>
              </a:rPr>
              <a:t>tyrosinase</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glycosylation</a:t>
            </a:r>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Used in 2% concentration alone or in combination with </a:t>
            </a:r>
            <a:r>
              <a:rPr lang="en-US" sz="2000" dirty="0" err="1" smtClean="0">
                <a:latin typeface="Arial" pitchFamily="34" charset="0"/>
                <a:cs typeface="Arial" pitchFamily="34" charset="0"/>
              </a:rPr>
              <a:t>niacinamide</a:t>
            </a:r>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Well tolerated with mild- moderate irritation</a:t>
            </a:r>
          </a:p>
          <a:p>
            <a:r>
              <a:rPr lang="en-US" sz="2000" dirty="0" smtClean="0">
                <a:latin typeface="Arial" pitchFamily="34" charset="0"/>
                <a:cs typeface="Arial" pitchFamily="34" charset="0"/>
              </a:rPr>
              <a:t>Safe and efficacious in treatment of </a:t>
            </a:r>
            <a:r>
              <a:rPr lang="en-US" sz="2000" dirty="0" err="1" smtClean="0">
                <a:latin typeface="Arial" pitchFamily="34" charset="0"/>
                <a:cs typeface="Arial" pitchFamily="34" charset="0"/>
              </a:rPr>
              <a:t>hyperpigmentation</a:t>
            </a:r>
            <a:r>
              <a:rPr lang="en-US" sz="2000" dirty="0" smtClean="0">
                <a:latin typeface="Arial" pitchFamily="34" charset="0"/>
                <a:cs typeface="Arial" pitchFamily="34" charset="0"/>
              </a:rPr>
              <a:t> secondary to sun exposure</a:t>
            </a:r>
            <a:endParaRPr lang="en-US" sz="2000" dirty="0">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4400" dirty="0" smtClean="0">
                <a:latin typeface="Arial"/>
                <a:cs typeface="Arial"/>
              </a:rPr>
              <a:t> Ascorbic Acid</a:t>
            </a:r>
            <a:endParaRPr lang="en-US" sz="4400" dirty="0">
              <a:latin typeface="Arial"/>
              <a:cs typeface="Arial"/>
            </a:endParaRPr>
          </a:p>
        </p:txBody>
      </p:sp>
      <p:sp>
        <p:nvSpPr>
          <p:cNvPr id="3" name="Content Placeholder 2"/>
          <p:cNvSpPr>
            <a:spLocks noGrp="1"/>
          </p:cNvSpPr>
          <p:nvPr>
            <p:ph idx="1"/>
          </p:nvPr>
        </p:nvSpPr>
        <p:spPr/>
        <p:txBody>
          <a:bodyPr>
            <a:normAutofit/>
          </a:bodyPr>
          <a:lstStyle/>
          <a:p>
            <a:r>
              <a:rPr lang="en-US" sz="2000" dirty="0" smtClean="0">
                <a:latin typeface="Arial" pitchFamily="34" charset="0"/>
                <a:cs typeface="Arial" pitchFamily="34" charset="0"/>
              </a:rPr>
              <a:t>Naturally </a:t>
            </a:r>
            <a:r>
              <a:rPr lang="en-US" sz="2000" dirty="0" err="1" smtClean="0">
                <a:latin typeface="Arial" pitchFamily="34" charset="0"/>
                <a:cs typeface="Arial" pitchFamily="34" charset="0"/>
              </a:rPr>
              <a:t>occuring</a:t>
            </a:r>
            <a:r>
              <a:rPr lang="en-US" sz="2000" dirty="0" smtClean="0">
                <a:latin typeface="Arial" pitchFamily="34" charset="0"/>
                <a:cs typeface="Arial" pitchFamily="34" charset="0"/>
              </a:rPr>
              <a:t> antioxidant</a:t>
            </a:r>
          </a:p>
          <a:p>
            <a:r>
              <a:rPr lang="en-US" sz="2000" dirty="0" smtClean="0">
                <a:latin typeface="Arial" pitchFamily="34" charset="0"/>
                <a:cs typeface="Arial" pitchFamily="34" charset="0"/>
              </a:rPr>
              <a:t>Suppresses melanin synthesis </a:t>
            </a:r>
          </a:p>
          <a:p>
            <a:r>
              <a:rPr lang="en-US" sz="2000" dirty="0" smtClean="0">
                <a:latin typeface="Arial" pitchFamily="34" charset="0"/>
                <a:cs typeface="Arial" pitchFamily="34" charset="0"/>
              </a:rPr>
              <a:t>Used in 5-10% </a:t>
            </a:r>
            <a:r>
              <a:rPr lang="en-US" sz="2000" dirty="0" err="1" smtClean="0">
                <a:latin typeface="Arial" pitchFamily="34" charset="0"/>
                <a:cs typeface="Arial" pitchFamily="34" charset="0"/>
              </a:rPr>
              <a:t>conc</a:t>
            </a:r>
            <a:r>
              <a:rPr lang="en-US" sz="2000" dirty="0" smtClean="0">
                <a:latin typeface="Arial" pitchFamily="34" charset="0"/>
                <a:cs typeface="Arial" pitchFamily="34" charset="0"/>
              </a:rPr>
              <a:t> in</a:t>
            </a:r>
            <a:endParaRPr lang="en-US" sz="2000" dirty="0">
              <a:latin typeface="Arial" pitchFamily="34" charset="0"/>
              <a:cs typeface="Arial" pitchFamily="34" charset="0"/>
            </a:endParaRPr>
          </a:p>
          <a:p>
            <a:pPr marL="0" indent="0">
              <a:buNone/>
            </a:pPr>
            <a:r>
              <a:rPr lang="en-US" sz="2000" dirty="0" smtClean="0">
                <a:latin typeface="Arial" pitchFamily="34" charset="0"/>
                <a:cs typeface="Arial" pitchFamily="34" charset="0"/>
              </a:rPr>
              <a:t>combination with other agents like HQ</a:t>
            </a:r>
          </a:p>
          <a:p>
            <a:r>
              <a:rPr lang="en-US" sz="2000" dirty="0" smtClean="0">
                <a:latin typeface="Arial" pitchFamily="34" charset="0"/>
                <a:cs typeface="Arial" pitchFamily="34" charset="0"/>
              </a:rPr>
              <a:t>Efficacious in </a:t>
            </a:r>
            <a:r>
              <a:rPr lang="en-US" sz="2000" dirty="0" err="1" smtClean="0">
                <a:latin typeface="Arial" pitchFamily="34" charset="0"/>
                <a:cs typeface="Arial" pitchFamily="34" charset="0"/>
              </a:rPr>
              <a:t>photoageing</a:t>
            </a:r>
            <a:r>
              <a:rPr lang="en-US" sz="2000" dirty="0" smtClean="0">
                <a:latin typeface="Arial" pitchFamily="34" charset="0"/>
                <a:cs typeface="Arial" pitchFamily="34" charset="0"/>
              </a:rPr>
              <a:t> and </a:t>
            </a:r>
            <a:r>
              <a:rPr lang="en-US" sz="2000" dirty="0" err="1" smtClean="0">
                <a:latin typeface="Arial" pitchFamily="34" charset="0"/>
                <a:cs typeface="Arial" pitchFamily="34" charset="0"/>
              </a:rPr>
              <a:t>melasma</a:t>
            </a:r>
            <a:r>
              <a:rPr lang="en-US" sz="2000" dirty="0" smtClean="0">
                <a:latin typeface="Arial" pitchFamily="34" charset="0"/>
                <a:cs typeface="Arial" pitchFamily="34" charset="0"/>
              </a:rPr>
              <a:t> </a:t>
            </a:r>
          </a:p>
          <a:p>
            <a:r>
              <a:rPr lang="en-US" sz="2000" dirty="0" smtClean="0">
                <a:latin typeface="Arial" pitchFamily="34" charset="0"/>
                <a:cs typeface="Arial" pitchFamily="34" charset="0"/>
              </a:rPr>
              <a:t>By itself not efficacious  </a:t>
            </a:r>
            <a:endParaRPr lang="en-US" sz="2000" dirty="0">
              <a:latin typeface="Arial" pitchFamily="34" charset="0"/>
              <a:cs typeface="Arial" pitchFamily="34" charset="0"/>
            </a:endParaRPr>
          </a:p>
        </p:txBody>
      </p:sp>
      <p:pic>
        <p:nvPicPr>
          <p:cNvPr id="4" name="Picture 3" descr="vit c.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1981200"/>
            <a:ext cx="2895600" cy="3742563"/>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r>
              <a:rPr lang="en-US" dirty="0" smtClean="0"/>
              <a:t>           </a:t>
            </a:r>
            <a:r>
              <a:rPr lang="en-US" sz="4400" dirty="0" err="1" smtClean="0">
                <a:latin typeface="Arial"/>
                <a:cs typeface="Arial"/>
              </a:rPr>
              <a:t>Liquorice</a:t>
            </a:r>
            <a:r>
              <a:rPr lang="en-US" sz="4400" dirty="0" smtClean="0">
                <a:latin typeface="Arial"/>
                <a:cs typeface="Arial"/>
              </a:rPr>
              <a:t> Extract</a:t>
            </a:r>
            <a:endParaRPr lang="en-US" sz="4400" dirty="0">
              <a:latin typeface="Arial"/>
              <a:cs typeface="Arial"/>
            </a:endParaRPr>
          </a:p>
        </p:txBody>
      </p:sp>
      <p:sp>
        <p:nvSpPr>
          <p:cNvPr id="3" name="Content Placeholder 2"/>
          <p:cNvSpPr>
            <a:spLocks noGrp="1"/>
          </p:cNvSpPr>
          <p:nvPr>
            <p:ph idx="1"/>
          </p:nvPr>
        </p:nvSpPr>
        <p:spPr/>
        <p:txBody>
          <a:bodyPr/>
          <a:lstStyle/>
          <a:p>
            <a:r>
              <a:rPr lang="en-US" sz="2000" dirty="0" smtClean="0">
                <a:latin typeface="Arial" pitchFamily="34" charset="0"/>
                <a:cs typeface="Arial" pitchFamily="34" charset="0"/>
              </a:rPr>
              <a:t>Plant extract</a:t>
            </a:r>
          </a:p>
          <a:p>
            <a:r>
              <a:rPr lang="en-US" sz="2000" dirty="0" err="1" smtClean="0">
                <a:latin typeface="Arial" pitchFamily="34" charset="0"/>
                <a:cs typeface="Arial" pitchFamily="34" charset="0"/>
              </a:rPr>
              <a:t>Glabridin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licochalcone</a:t>
            </a:r>
            <a:r>
              <a:rPr lang="en-US" sz="2000" dirty="0" smtClean="0">
                <a:latin typeface="Arial" pitchFamily="34" charset="0"/>
                <a:cs typeface="Arial" pitchFamily="34" charset="0"/>
              </a:rPr>
              <a:t> A, </a:t>
            </a:r>
            <a:r>
              <a:rPr lang="en-US" sz="2000" dirty="0" err="1" smtClean="0">
                <a:latin typeface="Arial" pitchFamily="34" charset="0"/>
                <a:cs typeface="Arial" pitchFamily="34" charset="0"/>
              </a:rPr>
              <a:t>Liquiritin</a:t>
            </a:r>
            <a:endParaRPr lang="en-US" sz="2000" dirty="0" smtClean="0">
              <a:latin typeface="Arial" pitchFamily="34" charset="0"/>
              <a:cs typeface="Arial" pitchFamily="34" charset="0"/>
            </a:endParaRPr>
          </a:p>
          <a:p>
            <a:r>
              <a:rPr lang="en-US" sz="2000" dirty="0" err="1" smtClean="0">
                <a:latin typeface="Arial" pitchFamily="34" charset="0"/>
                <a:cs typeface="Arial" pitchFamily="34" charset="0"/>
              </a:rPr>
              <a:t>Galbridin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licochalcone</a:t>
            </a:r>
            <a:r>
              <a:rPr lang="en-US" sz="2000" dirty="0" smtClean="0">
                <a:latin typeface="Arial" pitchFamily="34" charset="0"/>
                <a:cs typeface="Arial" pitchFamily="34" charset="0"/>
              </a:rPr>
              <a:t> A </a:t>
            </a:r>
          </a:p>
          <a:p>
            <a:pPr marL="0" indent="0">
              <a:buNone/>
            </a:pPr>
            <a:r>
              <a:rPr lang="en-US" sz="2000" dirty="0" smtClean="0">
                <a:latin typeface="Arial" pitchFamily="34" charset="0"/>
                <a:cs typeface="Arial" pitchFamily="34" charset="0"/>
              </a:rPr>
              <a:t>-Inhibit </a:t>
            </a:r>
            <a:r>
              <a:rPr lang="en-US" sz="2000" dirty="0" err="1" smtClean="0">
                <a:latin typeface="Arial" pitchFamily="34" charset="0"/>
                <a:cs typeface="Arial" pitchFamily="34" charset="0"/>
              </a:rPr>
              <a:t>tyrosinase</a:t>
            </a:r>
            <a:r>
              <a:rPr lang="en-US" sz="2000" dirty="0" smtClean="0">
                <a:latin typeface="Arial" pitchFamily="34" charset="0"/>
                <a:cs typeface="Arial" pitchFamily="34" charset="0"/>
              </a:rPr>
              <a:t> activity</a:t>
            </a:r>
          </a:p>
          <a:p>
            <a:r>
              <a:rPr lang="en-US" sz="2000" dirty="0" err="1" smtClean="0">
                <a:latin typeface="Arial" pitchFamily="34" charset="0"/>
                <a:cs typeface="Arial" pitchFamily="34" charset="0"/>
              </a:rPr>
              <a:t>Liquiritin</a:t>
            </a:r>
            <a:r>
              <a:rPr lang="en-US" sz="2000" dirty="0" smtClean="0">
                <a:latin typeface="Arial" pitchFamily="34" charset="0"/>
                <a:cs typeface="Arial" pitchFamily="34" charset="0"/>
              </a:rPr>
              <a:t> causes depigmentation </a:t>
            </a:r>
          </a:p>
          <a:p>
            <a:pPr marL="0" indent="0">
              <a:buNone/>
            </a:pPr>
            <a:r>
              <a:rPr lang="en-US" sz="2000" dirty="0" smtClean="0">
                <a:latin typeface="Arial" pitchFamily="34" charset="0"/>
                <a:cs typeface="Arial" pitchFamily="34" charset="0"/>
              </a:rPr>
              <a:t>by causing melanin dispersion</a:t>
            </a:r>
          </a:p>
          <a:p>
            <a:r>
              <a:rPr lang="en-US" sz="2000" dirty="0" smtClean="0">
                <a:latin typeface="Arial" pitchFamily="34" charset="0"/>
                <a:cs typeface="Arial" pitchFamily="34" charset="0"/>
              </a:rPr>
              <a:t>Dosage of 1mg/day- </a:t>
            </a:r>
            <a:r>
              <a:rPr lang="en-US" sz="2000" dirty="0" err="1" smtClean="0">
                <a:latin typeface="Arial" pitchFamily="34" charset="0"/>
                <a:cs typeface="Arial" pitchFamily="34" charset="0"/>
              </a:rPr>
              <a:t>melasma</a:t>
            </a:r>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Used in cosmetic products. </a:t>
            </a:r>
          </a:p>
          <a:p>
            <a:pPr marL="0" indent="0">
              <a:buNone/>
            </a:pPr>
            <a:r>
              <a:rPr lang="en-US" sz="2000" dirty="0" err="1" smtClean="0">
                <a:latin typeface="Arial" pitchFamily="34" charset="0"/>
                <a:cs typeface="Arial" pitchFamily="34" charset="0"/>
              </a:rPr>
              <a:t>Eg</a:t>
            </a:r>
            <a:r>
              <a:rPr lang="en-US" sz="2000" dirty="0" smtClean="0">
                <a:latin typeface="Arial" pitchFamily="34" charset="0"/>
                <a:cs typeface="Arial" pitchFamily="34" charset="0"/>
              </a:rPr>
              <a:t>, Image MD</a:t>
            </a:r>
          </a:p>
          <a:p>
            <a:endParaRPr lang="en-US" sz="2000" dirty="0" smtClean="0">
              <a:latin typeface="Arial" pitchFamily="34" charset="0"/>
              <a:cs typeface="Arial" pitchFamily="34" charset="0"/>
            </a:endParaRPr>
          </a:p>
          <a:p>
            <a:endParaRPr lang="en-US" dirty="0"/>
          </a:p>
        </p:txBody>
      </p:sp>
      <p:pic>
        <p:nvPicPr>
          <p:cNvPr id="4" name="Picture 3" descr="liquoric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1905000"/>
            <a:ext cx="3352800" cy="34290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a:lstStyle/>
          <a:p>
            <a:r>
              <a:rPr lang="en-US" dirty="0" smtClean="0"/>
              <a:t>                       </a:t>
            </a:r>
            <a:r>
              <a:rPr lang="en-US" sz="4400" dirty="0" smtClean="0">
                <a:latin typeface="Arial"/>
                <a:cs typeface="Arial"/>
              </a:rPr>
              <a:t> Soy</a:t>
            </a:r>
            <a:endParaRPr lang="en-US" sz="4400" dirty="0">
              <a:latin typeface="Arial"/>
              <a:cs typeface="Arial"/>
            </a:endParaRPr>
          </a:p>
        </p:txBody>
      </p:sp>
      <p:sp>
        <p:nvSpPr>
          <p:cNvPr id="3" name="Content Placeholder 2"/>
          <p:cNvSpPr>
            <a:spLocks noGrp="1"/>
          </p:cNvSpPr>
          <p:nvPr>
            <p:ph idx="1"/>
          </p:nvPr>
        </p:nvSpPr>
        <p:spPr>
          <a:xfrm>
            <a:off x="457200" y="1143000"/>
            <a:ext cx="8458200" cy="5715000"/>
          </a:xfrm>
        </p:spPr>
        <p:txBody>
          <a:bodyPr>
            <a:normAutofit/>
          </a:bodyPr>
          <a:lstStyle/>
          <a:p>
            <a:r>
              <a:rPr lang="en-US" sz="2000" dirty="0" smtClean="0">
                <a:latin typeface="Arial"/>
                <a:cs typeface="Arial"/>
              </a:rPr>
              <a:t>Protein proteinase inhibitors- </a:t>
            </a:r>
          </a:p>
          <a:p>
            <a:pPr marL="0" indent="0">
              <a:buNone/>
            </a:pPr>
            <a:r>
              <a:rPr lang="en-US" sz="2000" dirty="0" smtClean="0">
                <a:latin typeface="Arial"/>
                <a:cs typeface="Arial"/>
              </a:rPr>
              <a:t>soybean trypsin inhibitor, STI </a:t>
            </a:r>
            <a:r>
              <a:rPr lang="en-US" sz="2000" dirty="0">
                <a:latin typeface="Arial"/>
                <a:cs typeface="Arial"/>
              </a:rPr>
              <a:t>&amp;</a:t>
            </a:r>
            <a:r>
              <a:rPr lang="en-US" sz="2000" dirty="0" smtClean="0">
                <a:latin typeface="Arial"/>
                <a:cs typeface="Arial"/>
              </a:rPr>
              <a:t> </a:t>
            </a:r>
          </a:p>
          <a:p>
            <a:pPr marL="0" indent="0">
              <a:buNone/>
            </a:pPr>
            <a:r>
              <a:rPr lang="en-US" sz="2000" dirty="0" err="1" smtClean="0">
                <a:latin typeface="Arial"/>
                <a:cs typeface="Arial"/>
              </a:rPr>
              <a:t>Bowman±Birk</a:t>
            </a:r>
            <a:r>
              <a:rPr lang="en-US" sz="2000" dirty="0" smtClean="0">
                <a:latin typeface="Arial"/>
                <a:cs typeface="Arial"/>
              </a:rPr>
              <a:t> protease inhibitor (BBI)</a:t>
            </a:r>
          </a:p>
          <a:p>
            <a:r>
              <a:rPr lang="en-US" sz="2000" dirty="0" smtClean="0">
                <a:latin typeface="Arial"/>
                <a:cs typeface="Arial"/>
              </a:rPr>
              <a:t>Complex mechanism of inhibition of </a:t>
            </a:r>
          </a:p>
          <a:p>
            <a:pPr marL="0" indent="0">
              <a:buNone/>
            </a:pPr>
            <a:r>
              <a:rPr lang="en-US" sz="2000" dirty="0" smtClean="0">
                <a:latin typeface="Arial"/>
                <a:cs typeface="Arial"/>
              </a:rPr>
              <a:t>protease-activated receptor 2 (PAR-2) </a:t>
            </a:r>
          </a:p>
          <a:p>
            <a:pPr marL="0" indent="0">
              <a:buNone/>
            </a:pPr>
            <a:r>
              <a:rPr lang="en-US" sz="2000" dirty="0" smtClean="0">
                <a:latin typeface="Arial"/>
                <a:cs typeface="Arial"/>
              </a:rPr>
              <a:t>activation leads to depigmentation</a:t>
            </a:r>
          </a:p>
          <a:p>
            <a:r>
              <a:rPr lang="en-US" sz="2000" dirty="0" smtClean="0">
                <a:latin typeface="Arial"/>
                <a:cs typeface="Arial"/>
              </a:rPr>
              <a:t>Trace amounts of free fatty acids </a:t>
            </a:r>
            <a:r>
              <a:rPr lang="en-US" sz="2000" dirty="0">
                <a:latin typeface="Arial"/>
                <a:cs typeface="Arial"/>
              </a:rPr>
              <a:t>&amp;</a:t>
            </a:r>
            <a:r>
              <a:rPr lang="en-US" sz="2000" dirty="0" smtClean="0">
                <a:latin typeface="Arial"/>
                <a:cs typeface="Arial"/>
              </a:rPr>
              <a:t> their </a:t>
            </a:r>
          </a:p>
          <a:p>
            <a:pPr marL="0" indent="0">
              <a:buNone/>
            </a:pPr>
            <a:r>
              <a:rPr lang="en-US" sz="2000" dirty="0" smtClean="0">
                <a:latin typeface="Arial"/>
                <a:cs typeface="Arial"/>
              </a:rPr>
              <a:t>acyl CoA esters- inhibit trypsin thus adding </a:t>
            </a:r>
          </a:p>
          <a:p>
            <a:pPr marL="0" indent="0">
              <a:buNone/>
            </a:pPr>
            <a:r>
              <a:rPr lang="en-US" sz="2000" dirty="0" smtClean="0">
                <a:latin typeface="Arial"/>
                <a:cs typeface="Arial"/>
              </a:rPr>
              <a:t>to the inhibition of the PAR-2 pathway.</a:t>
            </a:r>
          </a:p>
          <a:p>
            <a:r>
              <a:rPr lang="en-US" sz="2000" dirty="0" smtClean="0">
                <a:latin typeface="Arial"/>
                <a:cs typeface="Arial"/>
              </a:rPr>
              <a:t>Used in cosmetic skin </a:t>
            </a:r>
            <a:r>
              <a:rPr lang="en-US" sz="2000" dirty="0" err="1" smtClean="0">
                <a:latin typeface="Arial"/>
                <a:cs typeface="Arial"/>
              </a:rPr>
              <a:t>moisturisers</a:t>
            </a:r>
            <a:r>
              <a:rPr lang="en-US" sz="2000" dirty="0" smtClean="0">
                <a:latin typeface="Arial"/>
                <a:cs typeface="Arial"/>
              </a:rPr>
              <a:t> </a:t>
            </a:r>
          </a:p>
          <a:p>
            <a:pPr marL="0" indent="0">
              <a:buNone/>
            </a:pPr>
            <a:r>
              <a:rPr lang="en-US" sz="2000" dirty="0" smtClean="0">
                <a:latin typeface="Arial"/>
                <a:cs typeface="Arial"/>
              </a:rPr>
              <a:t>for skin lightening</a:t>
            </a:r>
            <a:endParaRPr lang="en-US" sz="2000" dirty="0">
              <a:latin typeface="Arial"/>
              <a:cs typeface="Arial"/>
            </a:endParaRPr>
          </a:p>
        </p:txBody>
      </p:sp>
      <p:pic>
        <p:nvPicPr>
          <p:cNvPr id="4" name="Picture 3" descr="soy neutrogena.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1219200"/>
            <a:ext cx="2000606" cy="44196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rmAutofit fontScale="90000"/>
          </a:bodyPr>
          <a:lstStyle/>
          <a:p>
            <a:r>
              <a:rPr lang="en-US" dirty="0" smtClean="0"/>
              <a:t>            </a:t>
            </a:r>
            <a:r>
              <a:rPr lang="en-US" sz="4900" dirty="0" smtClean="0">
                <a:latin typeface="Arial"/>
                <a:cs typeface="Arial"/>
              </a:rPr>
              <a:t>Chemical peels</a:t>
            </a:r>
            <a:endParaRPr lang="en-US" sz="4900" dirty="0">
              <a:latin typeface="Arial"/>
              <a:cs typeface="Arial"/>
            </a:endParaRPr>
          </a:p>
        </p:txBody>
      </p:sp>
      <p:sp>
        <p:nvSpPr>
          <p:cNvPr id="3" name="Content Placeholder 2"/>
          <p:cNvSpPr>
            <a:spLocks noGrp="1"/>
          </p:cNvSpPr>
          <p:nvPr>
            <p:ph idx="1"/>
          </p:nvPr>
        </p:nvSpPr>
        <p:spPr>
          <a:xfrm>
            <a:off x="457200" y="990600"/>
            <a:ext cx="8229600" cy="5867400"/>
          </a:xfrm>
        </p:spPr>
        <p:txBody>
          <a:bodyPr>
            <a:normAutofit/>
          </a:bodyPr>
          <a:lstStyle/>
          <a:p>
            <a:r>
              <a:rPr lang="en-US" sz="2000" dirty="0">
                <a:latin typeface="Arial"/>
                <a:cs typeface="Arial"/>
              </a:rPr>
              <a:t>A</a:t>
            </a:r>
            <a:r>
              <a:rPr lang="en-US" sz="2000" dirty="0" smtClean="0">
                <a:latin typeface="Arial"/>
                <a:cs typeface="Arial"/>
              </a:rPr>
              <a:t>lone or in combination with skin lightening agents</a:t>
            </a:r>
          </a:p>
          <a:p>
            <a:r>
              <a:rPr lang="en-US" sz="2000" dirty="0" smtClean="0">
                <a:latin typeface="Arial"/>
                <a:cs typeface="Arial"/>
              </a:rPr>
              <a:t>Reduce </a:t>
            </a:r>
            <a:r>
              <a:rPr lang="en-US" sz="2000" dirty="0" err="1" smtClean="0">
                <a:latin typeface="Arial"/>
                <a:cs typeface="Arial"/>
              </a:rPr>
              <a:t>dyschromias</a:t>
            </a:r>
            <a:r>
              <a:rPr lang="en-US" sz="2000" dirty="0" smtClean="0">
                <a:latin typeface="Arial"/>
                <a:cs typeface="Arial"/>
              </a:rPr>
              <a:t> and PIH</a:t>
            </a:r>
          </a:p>
          <a:p>
            <a:r>
              <a:rPr lang="en-US" sz="2000" dirty="0" smtClean="0">
                <a:latin typeface="Arial"/>
                <a:cs typeface="Arial"/>
              </a:rPr>
              <a:t>Superficial </a:t>
            </a:r>
            <a:r>
              <a:rPr lang="en-US" sz="2000" dirty="0">
                <a:latin typeface="Arial"/>
                <a:cs typeface="Arial"/>
              </a:rPr>
              <a:t>-</a:t>
            </a:r>
            <a:r>
              <a:rPr lang="en-US" sz="2000" dirty="0" smtClean="0">
                <a:latin typeface="Arial"/>
                <a:cs typeface="Arial"/>
              </a:rPr>
              <a:t>Glycolic -20-70% </a:t>
            </a:r>
            <a:r>
              <a:rPr lang="en-US" sz="2000" dirty="0" err="1" smtClean="0">
                <a:latin typeface="Arial"/>
                <a:cs typeface="Arial"/>
              </a:rPr>
              <a:t>conc</a:t>
            </a:r>
            <a:r>
              <a:rPr lang="en-US" sz="2000" dirty="0" smtClean="0">
                <a:latin typeface="Arial"/>
                <a:cs typeface="Arial"/>
              </a:rPr>
              <a:t>, salicylic, lactic</a:t>
            </a:r>
          </a:p>
          <a:p>
            <a:r>
              <a:rPr lang="en-US" sz="2000" dirty="0">
                <a:latin typeface="Arial"/>
                <a:cs typeface="Arial"/>
              </a:rPr>
              <a:t>M</a:t>
            </a:r>
            <a:r>
              <a:rPr lang="en-US" sz="2000" dirty="0" smtClean="0">
                <a:latin typeface="Arial"/>
                <a:cs typeface="Arial"/>
              </a:rPr>
              <a:t>odified </a:t>
            </a:r>
            <a:r>
              <a:rPr lang="en-US" sz="2000" dirty="0" err="1" smtClean="0">
                <a:latin typeface="Arial"/>
                <a:cs typeface="Arial"/>
              </a:rPr>
              <a:t>Jessner’s</a:t>
            </a:r>
            <a:r>
              <a:rPr lang="en-US" sz="2000" dirty="0" smtClean="0">
                <a:latin typeface="Arial"/>
                <a:cs typeface="Arial"/>
              </a:rPr>
              <a:t>, Yellow Peel</a:t>
            </a:r>
          </a:p>
          <a:p>
            <a:r>
              <a:rPr lang="en-US" sz="2000" dirty="0" smtClean="0">
                <a:latin typeface="Arial"/>
                <a:cs typeface="Arial"/>
              </a:rPr>
              <a:t>Moderate Depth- TCA 15-35%</a:t>
            </a:r>
          </a:p>
          <a:p>
            <a:r>
              <a:rPr lang="en-US" sz="2000" dirty="0" smtClean="0">
                <a:latin typeface="Arial"/>
                <a:cs typeface="Arial"/>
              </a:rPr>
              <a:t>Deep peels- Phenol</a:t>
            </a:r>
          </a:p>
          <a:p>
            <a:r>
              <a:rPr lang="en-US" sz="2000" dirty="0">
                <a:latin typeface="Arial"/>
                <a:cs typeface="Arial"/>
              </a:rPr>
              <a:t>Reduce irritation. Use sun </a:t>
            </a:r>
            <a:r>
              <a:rPr lang="en-US" sz="2000" dirty="0" smtClean="0">
                <a:latin typeface="Arial"/>
                <a:cs typeface="Arial"/>
              </a:rPr>
              <a:t>care</a:t>
            </a:r>
          </a:p>
          <a:p>
            <a:r>
              <a:rPr lang="en-US" sz="2000" dirty="0" smtClean="0">
                <a:latin typeface="Arial"/>
                <a:cs typeface="Arial"/>
              </a:rPr>
              <a:t>Pre-treatment- </a:t>
            </a:r>
            <a:r>
              <a:rPr lang="en-US" sz="2000" dirty="0" err="1" smtClean="0">
                <a:latin typeface="Arial"/>
                <a:cs typeface="Arial"/>
              </a:rPr>
              <a:t>tretinoin</a:t>
            </a:r>
            <a:r>
              <a:rPr lang="en-US" sz="2000" dirty="0" smtClean="0">
                <a:latin typeface="Arial"/>
                <a:cs typeface="Arial"/>
              </a:rPr>
              <a:t>, HQ, alpha </a:t>
            </a:r>
            <a:r>
              <a:rPr lang="en-US" sz="2000" dirty="0" err="1" smtClean="0">
                <a:latin typeface="Arial"/>
                <a:cs typeface="Arial"/>
              </a:rPr>
              <a:t>hydroxy</a:t>
            </a:r>
            <a:r>
              <a:rPr lang="en-US" sz="2000" dirty="0" smtClean="0">
                <a:latin typeface="Arial"/>
                <a:cs typeface="Arial"/>
              </a:rPr>
              <a:t> acid</a:t>
            </a:r>
            <a:endParaRPr lang="en-US" sz="2000" dirty="0">
              <a:latin typeface="Arial"/>
              <a:cs typeface="Arial"/>
            </a:endParaRPr>
          </a:p>
        </p:txBody>
      </p:sp>
      <p:pic>
        <p:nvPicPr>
          <p:cNvPr id="4" name="Picture 3" descr="pee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191000"/>
            <a:ext cx="6827012" cy="24384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              </a:t>
            </a:r>
            <a:r>
              <a:rPr lang="en-US" sz="4400" dirty="0" smtClean="0">
                <a:latin typeface="Arial"/>
                <a:cs typeface="Arial"/>
              </a:rPr>
              <a:t> Laser Therapy</a:t>
            </a:r>
            <a:endParaRPr lang="en-US" sz="4400" dirty="0">
              <a:latin typeface="Arial"/>
              <a:cs typeface="Arial"/>
            </a:endParaRPr>
          </a:p>
        </p:txBody>
      </p:sp>
      <p:sp>
        <p:nvSpPr>
          <p:cNvPr id="3" name="Content Placeholder 2"/>
          <p:cNvSpPr>
            <a:spLocks noGrp="1"/>
          </p:cNvSpPr>
          <p:nvPr>
            <p:ph idx="1"/>
          </p:nvPr>
        </p:nvSpPr>
        <p:spPr>
          <a:xfrm>
            <a:off x="457200" y="1066800"/>
            <a:ext cx="8229600" cy="5791200"/>
          </a:xfrm>
        </p:spPr>
        <p:txBody>
          <a:bodyPr/>
          <a:lstStyle/>
          <a:p>
            <a:endParaRPr lang="en-US" sz="2000" dirty="0" smtClean="0">
              <a:latin typeface="Arial"/>
              <a:cs typeface="Arial"/>
            </a:endParaRPr>
          </a:p>
          <a:p>
            <a:r>
              <a:rPr lang="en-US" sz="2000" dirty="0" smtClean="0">
                <a:latin typeface="Arial"/>
                <a:cs typeface="Arial"/>
              </a:rPr>
              <a:t>1064nm QS (</a:t>
            </a:r>
            <a:r>
              <a:rPr lang="en-US" sz="2000" dirty="0" err="1" smtClean="0">
                <a:latin typeface="Arial"/>
                <a:cs typeface="Arial"/>
              </a:rPr>
              <a:t>Nd:YAG</a:t>
            </a:r>
            <a:r>
              <a:rPr lang="en-US" sz="2000" dirty="0" smtClean="0">
                <a:latin typeface="Arial"/>
                <a:cs typeface="Arial"/>
              </a:rPr>
              <a:t>) laser</a:t>
            </a:r>
          </a:p>
          <a:p>
            <a:r>
              <a:rPr lang="en-US" sz="2000" dirty="0" smtClean="0">
                <a:latin typeface="Arial"/>
                <a:cs typeface="Arial"/>
              </a:rPr>
              <a:t>greater margin of safety</a:t>
            </a:r>
          </a:p>
          <a:p>
            <a:r>
              <a:rPr lang="en-US" sz="2000" dirty="0" smtClean="0">
                <a:latin typeface="Arial"/>
                <a:cs typeface="Arial"/>
              </a:rPr>
              <a:t>satisfactory results </a:t>
            </a:r>
          </a:p>
          <a:p>
            <a:r>
              <a:rPr lang="en-US" sz="2000" dirty="0" smtClean="0">
                <a:latin typeface="Arial"/>
                <a:cs typeface="Arial"/>
              </a:rPr>
              <a:t>Safer in dark skinned people</a:t>
            </a:r>
          </a:p>
          <a:p>
            <a:r>
              <a:rPr lang="en-US" sz="2000" dirty="0" smtClean="0">
                <a:latin typeface="Arial"/>
                <a:cs typeface="Arial"/>
              </a:rPr>
              <a:t>Fractional ablative </a:t>
            </a:r>
            <a:r>
              <a:rPr lang="en-US" sz="2000" dirty="0">
                <a:latin typeface="Arial"/>
                <a:cs typeface="Arial"/>
              </a:rPr>
              <a:t>&amp;</a:t>
            </a:r>
            <a:r>
              <a:rPr lang="en-US" sz="2000" dirty="0" smtClean="0">
                <a:latin typeface="Arial"/>
                <a:cs typeface="Arial"/>
              </a:rPr>
              <a:t> non ablative </a:t>
            </a:r>
          </a:p>
          <a:p>
            <a:pPr marL="0" indent="0">
              <a:buNone/>
            </a:pPr>
            <a:r>
              <a:rPr lang="en-US" sz="2000" dirty="0">
                <a:latin typeface="Arial"/>
                <a:cs typeface="Arial"/>
              </a:rPr>
              <a:t>p</a:t>
            </a:r>
            <a:r>
              <a:rPr lang="en-US" sz="2000" dirty="0" smtClean="0">
                <a:latin typeface="Arial"/>
                <a:cs typeface="Arial"/>
              </a:rPr>
              <a:t>ost procedure </a:t>
            </a:r>
            <a:r>
              <a:rPr lang="en-US" sz="2000" dirty="0" err="1" smtClean="0">
                <a:latin typeface="Arial"/>
                <a:cs typeface="Arial"/>
              </a:rPr>
              <a:t>cosmeceutical</a:t>
            </a:r>
            <a:r>
              <a:rPr lang="en-US" sz="2000" dirty="0" smtClean="0">
                <a:latin typeface="Arial"/>
                <a:cs typeface="Arial"/>
              </a:rPr>
              <a:t> use</a:t>
            </a:r>
          </a:p>
          <a:p>
            <a:r>
              <a:rPr lang="en-US" sz="2000" dirty="0" smtClean="0">
                <a:latin typeface="Arial"/>
                <a:cs typeface="Arial"/>
              </a:rPr>
              <a:t>IPL in pigmented lesions</a:t>
            </a:r>
          </a:p>
          <a:p>
            <a:r>
              <a:rPr lang="en-US" sz="2000" dirty="0" smtClean="0">
                <a:latin typeface="Arial"/>
                <a:cs typeface="Arial"/>
              </a:rPr>
              <a:t>Laser induced PIH</a:t>
            </a:r>
          </a:p>
          <a:p>
            <a:r>
              <a:rPr lang="en-US" sz="2000" dirty="0" smtClean="0">
                <a:latin typeface="Arial"/>
                <a:cs typeface="Arial"/>
              </a:rPr>
              <a:t>pre treatment with skin lightening </a:t>
            </a:r>
          </a:p>
          <a:p>
            <a:pPr marL="0" indent="0">
              <a:buNone/>
            </a:pPr>
            <a:r>
              <a:rPr lang="en-US" sz="2000" dirty="0" smtClean="0">
                <a:latin typeface="Arial"/>
                <a:cs typeface="Arial"/>
              </a:rPr>
              <a:t>agents to reduce the risk of PIH</a:t>
            </a:r>
          </a:p>
          <a:p>
            <a:pPr marL="0" indent="0">
              <a:buNone/>
            </a:pPr>
            <a:endParaRPr lang="en-US" dirty="0"/>
          </a:p>
        </p:txBody>
      </p:sp>
      <p:pic>
        <p:nvPicPr>
          <p:cNvPr id="4" name="Picture 3" descr="Q-Switched-ND-YAG-Laser-Tattoo-Removal-Machine-A8-.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1676400"/>
            <a:ext cx="2862071" cy="404308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Review of  Topical Skin Lightening Agents   </a:t>
            </a:r>
            <a:endParaRPr lang="en-US" dirty="0"/>
          </a:p>
        </p:txBody>
      </p:sp>
      <p:sp>
        <p:nvSpPr>
          <p:cNvPr id="5" name="Subtitle 4"/>
          <p:cNvSpPr>
            <a:spLocks noGrp="1"/>
          </p:cNvSpPr>
          <p:nvPr>
            <p:ph type="subTitle" idx="1"/>
          </p:nvPr>
        </p:nvSpPr>
        <p:spPr>
          <a:xfrm>
            <a:off x="533400" y="3886200"/>
            <a:ext cx="7854696" cy="1676400"/>
          </a:xfrm>
        </p:spPr>
        <p:txBody>
          <a:bodyPr>
            <a:normAutofit/>
          </a:bodyPr>
          <a:lstStyle/>
          <a:p>
            <a:r>
              <a:rPr lang="en-US" dirty="0" smtClean="0"/>
              <a:t>Dr. Shuba Dharmana M.B.B.S, D.F.F.P, D.P.D</a:t>
            </a:r>
          </a:p>
          <a:p>
            <a:r>
              <a:rPr lang="en-US" dirty="0" smtClean="0"/>
              <a:t>Dermatologist, Hair Transplant Surgeon</a:t>
            </a:r>
          </a:p>
          <a:p>
            <a:r>
              <a:rPr lang="en-US" dirty="0" smtClean="0"/>
              <a:t>Founder </a:t>
            </a:r>
            <a:r>
              <a:rPr lang="en-US" dirty="0" err="1" smtClean="0"/>
              <a:t>LeJeune</a:t>
            </a:r>
            <a:r>
              <a:rPr lang="en-US" dirty="0" smtClean="0"/>
              <a:t> Group of </a:t>
            </a:r>
            <a:r>
              <a:rPr lang="en-US" dirty="0" err="1" smtClean="0"/>
              <a:t>Medspas</a:t>
            </a:r>
            <a:endParaRPr lang="en-US" dirty="0"/>
          </a:p>
        </p:txBody>
      </p:sp>
    </p:spTree>
  </p:cSld>
  <p:clrMapOvr>
    <a:masterClrMapping/>
  </p:clrMapOvr>
  <p:transition>
    <p:wipe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          </a:t>
            </a:r>
            <a:r>
              <a:rPr lang="en-US" sz="4400" dirty="0" smtClean="0">
                <a:latin typeface="Arial"/>
                <a:cs typeface="Arial"/>
              </a:rPr>
              <a:t>Emerging Therapies</a:t>
            </a:r>
            <a:endParaRPr lang="en-US" sz="4400" dirty="0">
              <a:latin typeface="Arial"/>
              <a:cs typeface="Arial"/>
            </a:endParaRPr>
          </a:p>
        </p:txBody>
      </p:sp>
      <p:sp>
        <p:nvSpPr>
          <p:cNvPr id="3" name="Content Placeholder 2"/>
          <p:cNvSpPr>
            <a:spLocks noGrp="1"/>
          </p:cNvSpPr>
          <p:nvPr>
            <p:ph idx="1"/>
          </p:nvPr>
        </p:nvSpPr>
        <p:spPr/>
        <p:txBody>
          <a:bodyPr>
            <a:normAutofit lnSpcReduction="10000"/>
          </a:bodyPr>
          <a:lstStyle/>
          <a:p>
            <a:r>
              <a:rPr lang="en-US" sz="2200" dirty="0" smtClean="0">
                <a:latin typeface="Arial"/>
                <a:cs typeface="Arial"/>
              </a:rPr>
              <a:t>2% </a:t>
            </a:r>
            <a:r>
              <a:rPr lang="en-US" sz="2200" dirty="0" err="1" smtClean="0">
                <a:latin typeface="Arial"/>
                <a:cs typeface="Arial"/>
              </a:rPr>
              <a:t>Undecylenoyl</a:t>
            </a:r>
            <a:r>
              <a:rPr lang="en-US" sz="2200" dirty="0" smtClean="0">
                <a:latin typeface="Arial"/>
                <a:cs typeface="Arial"/>
              </a:rPr>
              <a:t> phenylalanine – solar </a:t>
            </a:r>
            <a:r>
              <a:rPr lang="en-US" sz="2200" dirty="0" err="1" smtClean="0">
                <a:latin typeface="Arial"/>
                <a:cs typeface="Arial"/>
              </a:rPr>
              <a:t>lentigenes</a:t>
            </a:r>
            <a:endParaRPr lang="en-US" sz="2200" dirty="0" smtClean="0">
              <a:latin typeface="Arial"/>
              <a:cs typeface="Arial"/>
            </a:endParaRPr>
          </a:p>
          <a:p>
            <a:r>
              <a:rPr lang="en-US" sz="2200" dirty="0" smtClean="0">
                <a:latin typeface="Arial"/>
                <a:cs typeface="Arial"/>
              </a:rPr>
              <a:t>5% </a:t>
            </a:r>
            <a:r>
              <a:rPr lang="en-US" sz="2200" dirty="0" err="1" smtClean="0">
                <a:latin typeface="Arial"/>
                <a:cs typeface="Arial"/>
              </a:rPr>
              <a:t>Methimazole</a:t>
            </a:r>
            <a:endParaRPr lang="en-US" sz="2200" dirty="0" smtClean="0">
              <a:latin typeface="Arial"/>
              <a:cs typeface="Arial"/>
            </a:endParaRPr>
          </a:p>
          <a:p>
            <a:r>
              <a:rPr lang="en-US" sz="2200" dirty="0" err="1" smtClean="0">
                <a:latin typeface="Arial"/>
                <a:cs typeface="Arial"/>
              </a:rPr>
              <a:t>Dioic</a:t>
            </a:r>
            <a:r>
              <a:rPr lang="en-US" sz="2200" dirty="0" smtClean="0">
                <a:latin typeface="Arial"/>
                <a:cs typeface="Arial"/>
              </a:rPr>
              <a:t> acid</a:t>
            </a:r>
          </a:p>
          <a:p>
            <a:r>
              <a:rPr lang="en-US" sz="2200" dirty="0" err="1" smtClean="0">
                <a:latin typeface="Arial"/>
                <a:cs typeface="Arial"/>
              </a:rPr>
              <a:t>Aloesin</a:t>
            </a:r>
            <a:endParaRPr lang="en-US" sz="2200" dirty="0" smtClean="0">
              <a:latin typeface="Arial"/>
              <a:cs typeface="Arial"/>
            </a:endParaRPr>
          </a:p>
          <a:p>
            <a:r>
              <a:rPr lang="en-US" sz="2200" dirty="0" smtClean="0">
                <a:latin typeface="Arial"/>
                <a:cs typeface="Arial"/>
              </a:rPr>
              <a:t>4-(1-phenylethyl)1,3-benzenediol</a:t>
            </a:r>
          </a:p>
          <a:p>
            <a:r>
              <a:rPr lang="en-US" sz="2200" dirty="0" smtClean="0">
                <a:latin typeface="Arial"/>
                <a:cs typeface="Arial"/>
              </a:rPr>
              <a:t>Paper mulberry</a:t>
            </a:r>
          </a:p>
          <a:p>
            <a:r>
              <a:rPr lang="en-US" sz="2200" dirty="0" err="1" smtClean="0">
                <a:latin typeface="Arial"/>
                <a:cs typeface="Arial"/>
              </a:rPr>
              <a:t>Ellagic</a:t>
            </a:r>
            <a:r>
              <a:rPr lang="en-US" sz="2200" dirty="0" smtClean="0">
                <a:latin typeface="Arial"/>
                <a:cs typeface="Arial"/>
              </a:rPr>
              <a:t> acid</a:t>
            </a:r>
          </a:p>
          <a:p>
            <a:r>
              <a:rPr lang="en-US" sz="2200" dirty="0" err="1" smtClean="0">
                <a:latin typeface="Arial"/>
                <a:cs typeface="Arial"/>
              </a:rPr>
              <a:t>Quinolines</a:t>
            </a:r>
            <a:endParaRPr lang="en-US" sz="2200" dirty="0" smtClean="0">
              <a:latin typeface="Arial"/>
              <a:cs typeface="Arial"/>
            </a:endParaRPr>
          </a:p>
          <a:p>
            <a:r>
              <a:rPr lang="en-US" sz="2200" dirty="0" err="1" smtClean="0">
                <a:latin typeface="Arial"/>
                <a:cs typeface="Arial"/>
              </a:rPr>
              <a:t>Piperlonguminine</a:t>
            </a:r>
            <a:endParaRPr lang="en-US" sz="2200" dirty="0" smtClean="0">
              <a:latin typeface="Arial"/>
              <a:cs typeface="Arial"/>
            </a:endParaRPr>
          </a:p>
          <a:p>
            <a:r>
              <a:rPr lang="en-US" sz="2200" dirty="0" err="1" smtClean="0">
                <a:latin typeface="Arial"/>
                <a:cs typeface="Arial"/>
              </a:rPr>
              <a:t>Luteolin</a:t>
            </a:r>
            <a:endParaRPr lang="en-US" sz="2200" dirty="0" smtClean="0">
              <a:latin typeface="Arial"/>
              <a:cs typeface="Arial"/>
            </a:endParaRPr>
          </a:p>
          <a:p>
            <a:r>
              <a:rPr lang="en-US" sz="2200" dirty="0" smtClean="0">
                <a:latin typeface="Arial"/>
                <a:cs typeface="Arial"/>
              </a:rPr>
              <a:t>Calycosin2</a:t>
            </a:r>
          </a:p>
          <a:p>
            <a:endParaRPr lang="en-US" dirty="0" smtClean="0"/>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95400"/>
            <a:ext cx="8305800" cy="2057400"/>
          </a:xfrm>
        </p:spPr>
        <p:txBody>
          <a:bodyPr/>
          <a:lstStyle/>
          <a:p>
            <a:r>
              <a:rPr lang="en-US" dirty="0" smtClean="0">
                <a:latin typeface="Arial" pitchFamily="34" charset="0"/>
                <a:cs typeface="Arial" pitchFamily="34" charset="0"/>
              </a:rPr>
              <a:t>Thank You</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ctr"/>
            <a:r>
              <a:rPr lang="en-US" dirty="0" smtClean="0"/>
              <a:t>Let us meet again..</a:t>
            </a:r>
            <a:endParaRPr lang="en-US" dirty="0"/>
          </a:p>
        </p:txBody>
      </p:sp>
      <p:sp>
        <p:nvSpPr>
          <p:cNvPr id="3" name="Content Placeholder 2"/>
          <p:cNvSpPr>
            <a:spLocks noGrp="1"/>
          </p:cNvSpPr>
          <p:nvPr>
            <p:ph idx="1"/>
          </p:nvPr>
        </p:nvSpPr>
        <p:spPr>
          <a:xfrm>
            <a:off x="0" y="1600200"/>
            <a:ext cx="9144000" cy="4525963"/>
          </a:xfrm>
        </p:spPr>
        <p:txBody>
          <a:bodyPr>
            <a:normAutofit/>
          </a:bodyPr>
          <a:lstStyle/>
          <a:p>
            <a:pPr marL="0" indent="0" algn="ctr">
              <a:buNone/>
            </a:pPr>
            <a:r>
              <a:rPr lang="en-US" dirty="0"/>
              <a:t>We welcome you all to </a:t>
            </a:r>
            <a:r>
              <a:rPr lang="en-US" dirty="0" smtClean="0"/>
              <a:t>our future </a:t>
            </a:r>
            <a:r>
              <a:rPr lang="en-US" dirty="0"/>
              <a:t>conferences of </a:t>
            </a:r>
            <a:r>
              <a:rPr lang="en-US" dirty="0" smtClean="0"/>
              <a:t>OMICS International</a:t>
            </a:r>
            <a:endParaRPr lang="en-US" dirty="0"/>
          </a:p>
          <a:p>
            <a:pPr marL="0" indent="0" algn="ctr">
              <a:buNone/>
            </a:pPr>
            <a:r>
              <a:rPr lang="en-US" b="1" dirty="0" smtClean="0"/>
              <a:t>5</a:t>
            </a:r>
            <a:r>
              <a:rPr lang="en-US" b="1" baseline="30000" dirty="0" smtClean="0"/>
              <a:t>th</a:t>
            </a:r>
            <a:r>
              <a:rPr lang="en-US" b="1" dirty="0" smtClean="0"/>
              <a:t> International Conference and Expo </a:t>
            </a:r>
            <a:br>
              <a:rPr lang="en-US" b="1" dirty="0" smtClean="0"/>
            </a:br>
            <a:r>
              <a:rPr lang="en-US" b="1" dirty="0" smtClean="0"/>
              <a:t>on </a:t>
            </a:r>
          </a:p>
          <a:p>
            <a:pPr marL="0" indent="0" algn="ctr">
              <a:buNone/>
            </a:pPr>
            <a:r>
              <a:rPr lang="en-US" b="1" dirty="0" smtClean="0"/>
              <a:t>Cosmetology, Trichology &amp; Aesthetic Practices </a:t>
            </a:r>
          </a:p>
          <a:p>
            <a:pPr marL="0" indent="0" algn="ctr">
              <a:buNone/>
            </a:pPr>
            <a:r>
              <a:rPr lang="en-US" dirty="0" smtClean="0"/>
              <a:t>On</a:t>
            </a:r>
          </a:p>
          <a:p>
            <a:pPr marL="0" indent="0" algn="ctr">
              <a:buNone/>
            </a:pPr>
            <a:r>
              <a:rPr lang="en-US" dirty="0" smtClean="0"/>
              <a:t> </a:t>
            </a:r>
            <a:r>
              <a:rPr lang="en-US" b="1" dirty="0" smtClean="0"/>
              <a:t>April 25-27, 2016 </a:t>
            </a:r>
            <a:r>
              <a:rPr lang="en-US" dirty="0" smtClean="0"/>
              <a:t>at </a:t>
            </a:r>
            <a:r>
              <a:rPr lang="en-US" b="1" dirty="0" smtClean="0"/>
              <a:t>Dubai, UAE</a:t>
            </a:r>
          </a:p>
          <a:p>
            <a:pPr marL="0" indent="0">
              <a:buNone/>
            </a:pPr>
            <a:r>
              <a:rPr lang="en-US" dirty="0" smtClean="0">
                <a:hlinkClick r:id="rId2"/>
              </a:rPr>
              <a:t>           </a:t>
            </a:r>
            <a:r>
              <a:rPr lang="en-US" dirty="0" smtClean="0"/>
              <a:t>http</a:t>
            </a:r>
            <a:r>
              <a:rPr lang="en-US" dirty="0"/>
              <a:t>://</a:t>
            </a:r>
            <a:r>
              <a:rPr lang="en-US" dirty="0" smtClean="0"/>
              <a:t>cosmetology-trichology.conferenceseries.com/</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185459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normAutofit/>
          </a:bodyPr>
          <a:lstStyle/>
          <a:p>
            <a:r>
              <a:rPr lang="en-US" dirty="0" smtClean="0"/>
              <a:t>             </a:t>
            </a:r>
            <a:r>
              <a:rPr lang="en-US" sz="4400" dirty="0" smtClean="0">
                <a:latin typeface="Arial"/>
                <a:cs typeface="Arial"/>
              </a:rPr>
              <a:t>Ancient practices</a:t>
            </a:r>
            <a:endParaRPr lang="en-US" sz="4400" dirty="0">
              <a:latin typeface="Arial"/>
              <a:cs typeface="Arial"/>
            </a:endParaRPr>
          </a:p>
        </p:txBody>
      </p:sp>
      <p:sp>
        <p:nvSpPr>
          <p:cNvPr id="3" name="Content Placeholder 2"/>
          <p:cNvSpPr>
            <a:spLocks noGrp="1"/>
          </p:cNvSpPr>
          <p:nvPr>
            <p:ph idx="1"/>
          </p:nvPr>
        </p:nvSpPr>
        <p:spPr>
          <a:xfrm>
            <a:off x="457200" y="1935480"/>
            <a:ext cx="8458200" cy="4389120"/>
          </a:xfrm>
        </p:spPr>
        <p:txBody>
          <a:bodyPr>
            <a:normAutofit/>
          </a:bodyPr>
          <a:lstStyle/>
          <a:p>
            <a:endParaRPr lang="en-US" sz="2000" dirty="0" smtClean="0">
              <a:latin typeface="Arial"/>
              <a:cs typeface="Arial"/>
            </a:endParaRPr>
          </a:p>
          <a:p>
            <a:endParaRPr lang="en-US" sz="2000" dirty="0">
              <a:latin typeface="Arial"/>
              <a:cs typeface="Arial"/>
            </a:endParaRPr>
          </a:p>
          <a:p>
            <a:r>
              <a:rPr lang="en-US" sz="2000" dirty="0" smtClean="0">
                <a:latin typeface="Arial"/>
                <a:cs typeface="Arial"/>
              </a:rPr>
              <a:t>Queen Cleopatra -milk  </a:t>
            </a:r>
          </a:p>
          <a:p>
            <a:r>
              <a:rPr lang="en-US" sz="2000" dirty="0" smtClean="0">
                <a:latin typeface="Arial"/>
                <a:cs typeface="Arial"/>
              </a:rPr>
              <a:t>Chinese -ground pearl</a:t>
            </a:r>
          </a:p>
          <a:p>
            <a:r>
              <a:rPr lang="en-US" sz="2000" dirty="0" smtClean="0">
                <a:latin typeface="Arial"/>
                <a:cs typeface="Arial"/>
              </a:rPr>
              <a:t>Ancient Romans - lead </a:t>
            </a:r>
          </a:p>
          <a:p>
            <a:r>
              <a:rPr lang="en-US" sz="2000" dirty="0" smtClean="0">
                <a:latin typeface="Arial"/>
                <a:cs typeface="Arial"/>
              </a:rPr>
              <a:t>Japanese -Bird dropping</a:t>
            </a:r>
          </a:p>
          <a:p>
            <a:r>
              <a:rPr lang="en-US" sz="2000" dirty="0" smtClean="0">
                <a:latin typeface="Arial"/>
                <a:cs typeface="Arial"/>
              </a:rPr>
              <a:t>Indians- Turmeric paste</a:t>
            </a:r>
          </a:p>
          <a:p>
            <a:pPr>
              <a:buNone/>
            </a:pPr>
            <a:r>
              <a:rPr lang="en-US" sz="2000" dirty="0" smtClean="0">
                <a:latin typeface="Arial"/>
                <a:cs typeface="Arial"/>
              </a:rPr>
              <a:t> </a:t>
            </a:r>
            <a:endParaRPr lang="en-US" sz="2000" dirty="0">
              <a:latin typeface="Arial"/>
              <a:cs typeface="Arial"/>
            </a:endParaRPr>
          </a:p>
        </p:txBody>
      </p:sp>
      <p:pic>
        <p:nvPicPr>
          <p:cNvPr id="4" name="Picture 3" descr="cleo.jpg"/>
          <p:cNvPicPr>
            <a:picLocks noChangeAspect="1"/>
          </p:cNvPicPr>
          <p:nvPr/>
        </p:nvPicPr>
        <p:blipFill>
          <a:blip r:embed="rId2"/>
          <a:stretch>
            <a:fillRect/>
          </a:stretch>
        </p:blipFill>
        <p:spPr>
          <a:xfrm>
            <a:off x="4724400" y="1981200"/>
            <a:ext cx="4191000" cy="3810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r>
              <a:rPr lang="en-US" dirty="0" smtClean="0"/>
              <a:t>            </a:t>
            </a:r>
            <a:r>
              <a:rPr lang="en-US" sz="4400" dirty="0" smtClean="0">
                <a:latin typeface="Arial"/>
                <a:cs typeface="Arial"/>
              </a:rPr>
              <a:t>Fairness Industry</a:t>
            </a:r>
            <a:endParaRPr lang="en-US" sz="4400" dirty="0">
              <a:latin typeface="Arial"/>
              <a:cs typeface="Arial"/>
            </a:endParaRPr>
          </a:p>
        </p:txBody>
      </p:sp>
      <p:pic>
        <p:nvPicPr>
          <p:cNvPr id="4" name="Content Placeholder 3" descr="fairness1.jpg"/>
          <p:cNvPicPr>
            <a:picLocks noGrp="1" noChangeAspect="1"/>
          </p:cNvPicPr>
          <p:nvPr>
            <p:ph idx="1"/>
          </p:nvPr>
        </p:nvPicPr>
        <p:blipFill>
          <a:blip r:embed="rId2"/>
          <a:stretch>
            <a:fillRect/>
          </a:stretch>
        </p:blipFill>
        <p:spPr>
          <a:xfrm>
            <a:off x="1066800" y="1981200"/>
            <a:ext cx="2667000" cy="2000250"/>
          </a:xfrm>
        </p:spPr>
      </p:pic>
      <p:pic>
        <p:nvPicPr>
          <p:cNvPr id="5" name="Picture 4" descr="fairness 2.jpg"/>
          <p:cNvPicPr>
            <a:picLocks noChangeAspect="1"/>
          </p:cNvPicPr>
          <p:nvPr/>
        </p:nvPicPr>
        <p:blipFill>
          <a:blip r:embed="rId3"/>
          <a:stretch>
            <a:fillRect/>
          </a:stretch>
        </p:blipFill>
        <p:spPr>
          <a:xfrm>
            <a:off x="4267200" y="1981200"/>
            <a:ext cx="3605212" cy="2006379"/>
          </a:xfrm>
          <a:prstGeom prst="rect">
            <a:avLst/>
          </a:prstGeom>
        </p:spPr>
      </p:pic>
      <p:pic>
        <p:nvPicPr>
          <p:cNvPr id="6" name="Picture 5" descr="fairness 3.jpg"/>
          <p:cNvPicPr>
            <a:picLocks noChangeAspect="1"/>
          </p:cNvPicPr>
          <p:nvPr/>
        </p:nvPicPr>
        <p:blipFill>
          <a:blip r:embed="rId4"/>
          <a:stretch>
            <a:fillRect/>
          </a:stretch>
        </p:blipFill>
        <p:spPr>
          <a:xfrm>
            <a:off x="1066800" y="4191000"/>
            <a:ext cx="1752600" cy="2319131"/>
          </a:xfrm>
          <a:prstGeom prst="rect">
            <a:avLst/>
          </a:prstGeom>
        </p:spPr>
      </p:pic>
      <p:pic>
        <p:nvPicPr>
          <p:cNvPr id="8" name="Picture 7" descr="fair 1.jpg"/>
          <p:cNvPicPr>
            <a:picLocks noChangeAspect="1"/>
          </p:cNvPicPr>
          <p:nvPr/>
        </p:nvPicPr>
        <p:blipFill>
          <a:blip r:embed="rId5" cstate="print"/>
          <a:stretch>
            <a:fillRect/>
          </a:stretch>
        </p:blipFill>
        <p:spPr>
          <a:xfrm>
            <a:off x="3276600" y="4191000"/>
            <a:ext cx="4648200" cy="233617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4400" dirty="0" smtClean="0">
                <a:latin typeface="Arial"/>
                <a:cs typeface="Arial"/>
              </a:rPr>
              <a:t>Fair and Lovely?</a:t>
            </a:r>
            <a:endParaRPr lang="en-US" sz="4400" dirty="0">
              <a:latin typeface="Arial"/>
              <a:cs typeface="Arial"/>
            </a:endParaRPr>
          </a:p>
        </p:txBody>
      </p:sp>
      <p:pic>
        <p:nvPicPr>
          <p:cNvPr id="6" name="Content Placeholder 5" descr="fairness 6.jpg"/>
          <p:cNvPicPr>
            <a:picLocks noGrp="1" noChangeAspect="1"/>
          </p:cNvPicPr>
          <p:nvPr>
            <p:ph idx="1"/>
          </p:nvPr>
        </p:nvPicPr>
        <p:blipFill>
          <a:blip r:embed="rId3"/>
          <a:stretch>
            <a:fillRect/>
          </a:stretch>
        </p:blipFill>
        <p:spPr>
          <a:xfrm>
            <a:off x="304800" y="2438400"/>
            <a:ext cx="4267200" cy="3200400"/>
          </a:xfrm>
        </p:spPr>
      </p:pic>
      <p:pic>
        <p:nvPicPr>
          <p:cNvPr id="7" name="Picture 6" descr="fairness 4.jpg"/>
          <p:cNvPicPr>
            <a:picLocks noChangeAspect="1"/>
          </p:cNvPicPr>
          <p:nvPr/>
        </p:nvPicPr>
        <p:blipFill>
          <a:blip r:embed="rId4"/>
          <a:stretch>
            <a:fillRect/>
          </a:stretch>
        </p:blipFill>
        <p:spPr>
          <a:xfrm>
            <a:off x="4731327" y="2438400"/>
            <a:ext cx="4184073" cy="32004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normAutofit/>
          </a:bodyPr>
          <a:lstStyle/>
          <a:p>
            <a:r>
              <a:rPr lang="en-US" dirty="0" smtClean="0"/>
              <a:t>             </a:t>
            </a:r>
            <a:r>
              <a:rPr lang="en-US" sz="4400" dirty="0" smtClean="0">
                <a:latin typeface="Arial"/>
                <a:cs typeface="Arial"/>
              </a:rPr>
              <a:t>Fairness creams</a:t>
            </a:r>
            <a:endParaRPr lang="en-US" dirty="0">
              <a:latin typeface="Arial"/>
              <a:cs typeface="Arial"/>
            </a:endParaRPr>
          </a:p>
        </p:txBody>
      </p:sp>
      <p:pic>
        <p:nvPicPr>
          <p:cNvPr id="4" name="Content Placeholder 3" descr="Skin_Bleaching.jpg"/>
          <p:cNvPicPr>
            <a:picLocks noGrp="1" noChangeAspect="1"/>
          </p:cNvPicPr>
          <p:nvPr>
            <p:ph idx="1"/>
          </p:nvPr>
        </p:nvPicPr>
        <p:blipFill>
          <a:blip r:embed="rId2" cstate="print"/>
          <a:stretch>
            <a:fillRect/>
          </a:stretch>
        </p:blipFill>
        <p:spPr>
          <a:xfrm>
            <a:off x="973986" y="1935163"/>
            <a:ext cx="7196027" cy="4389437"/>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p>
            <a:r>
              <a:rPr lang="en-US" dirty="0" smtClean="0"/>
              <a:t>         </a:t>
            </a:r>
            <a:r>
              <a:rPr lang="en-US" sz="4400" dirty="0" smtClean="0">
                <a:latin typeface="Arial"/>
                <a:cs typeface="Arial"/>
              </a:rPr>
              <a:t>What about Tanning?</a:t>
            </a:r>
            <a:endParaRPr lang="en-US" sz="4400" dirty="0">
              <a:latin typeface="Arial"/>
              <a:cs typeface="Arial"/>
            </a:endParaRPr>
          </a:p>
        </p:txBody>
      </p:sp>
      <p:pic>
        <p:nvPicPr>
          <p:cNvPr id="8" name="Content Placeholder 7" descr="tan 3.jpg"/>
          <p:cNvPicPr>
            <a:picLocks noGrp="1" noChangeAspect="1"/>
          </p:cNvPicPr>
          <p:nvPr>
            <p:ph idx="1"/>
          </p:nvPr>
        </p:nvPicPr>
        <p:blipFill>
          <a:blip r:embed="rId2" cstate="print"/>
          <a:stretch>
            <a:fillRect/>
          </a:stretch>
        </p:blipFill>
        <p:spPr>
          <a:xfrm>
            <a:off x="914400" y="2133600"/>
            <a:ext cx="3733800" cy="2342778"/>
          </a:xfrm>
        </p:spPr>
      </p:pic>
      <p:pic>
        <p:nvPicPr>
          <p:cNvPr id="9" name="Picture 8" descr="tan 2.jpeg"/>
          <p:cNvPicPr>
            <a:picLocks noChangeAspect="1"/>
          </p:cNvPicPr>
          <p:nvPr/>
        </p:nvPicPr>
        <p:blipFill>
          <a:blip r:embed="rId3" cstate="print"/>
          <a:stretch>
            <a:fillRect/>
          </a:stretch>
        </p:blipFill>
        <p:spPr>
          <a:xfrm>
            <a:off x="914400" y="4447211"/>
            <a:ext cx="3733800" cy="2410789"/>
          </a:xfrm>
          <a:prstGeom prst="rect">
            <a:avLst/>
          </a:prstGeom>
        </p:spPr>
      </p:pic>
      <p:pic>
        <p:nvPicPr>
          <p:cNvPr id="10" name="Picture 9" descr="tan 4.jpg"/>
          <p:cNvPicPr>
            <a:picLocks noChangeAspect="1"/>
          </p:cNvPicPr>
          <p:nvPr/>
        </p:nvPicPr>
        <p:blipFill>
          <a:blip r:embed="rId4" cstate="print"/>
          <a:stretch>
            <a:fillRect/>
          </a:stretch>
        </p:blipFill>
        <p:spPr>
          <a:xfrm>
            <a:off x="5486400" y="2057400"/>
            <a:ext cx="2977003" cy="48006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4400" dirty="0" smtClean="0">
                <a:latin typeface="Arial"/>
                <a:cs typeface="Arial"/>
              </a:rPr>
              <a:t>Tanning Industry</a:t>
            </a:r>
            <a:endParaRPr lang="en-US" sz="4400" dirty="0">
              <a:latin typeface="Arial"/>
              <a:cs typeface="Arial"/>
            </a:endParaRPr>
          </a:p>
        </p:txBody>
      </p:sp>
      <p:pic>
        <p:nvPicPr>
          <p:cNvPr id="6" name="Content Placeholder 5" descr="tan 1.jpg"/>
          <p:cNvPicPr>
            <a:picLocks noGrp="1" noChangeAspect="1"/>
          </p:cNvPicPr>
          <p:nvPr>
            <p:ph idx="1"/>
          </p:nvPr>
        </p:nvPicPr>
        <p:blipFill>
          <a:blip r:embed="rId2"/>
          <a:stretch>
            <a:fillRect/>
          </a:stretch>
        </p:blipFill>
        <p:spPr>
          <a:xfrm>
            <a:off x="914400" y="2759860"/>
            <a:ext cx="7772400" cy="2911296"/>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2179</TotalTime>
  <Words>1234</Words>
  <Application>Microsoft Office PowerPoint</Application>
  <PresentationFormat>On-screen Show (4:3)</PresentationFormat>
  <Paragraphs>237</Paragraphs>
  <Slides>32</Slides>
  <Notes>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Flow</vt:lpstr>
      <vt:lpstr>About OMICS Group</vt:lpstr>
      <vt:lpstr>OMICS International Conferences</vt:lpstr>
      <vt:lpstr>Review of  Topical Skin Lightening Agents   </vt:lpstr>
      <vt:lpstr>             Ancient practices</vt:lpstr>
      <vt:lpstr>            Fairness Industry</vt:lpstr>
      <vt:lpstr>             Fair and Lovely?</vt:lpstr>
      <vt:lpstr>             Fairness creams</vt:lpstr>
      <vt:lpstr>         What about Tanning?</vt:lpstr>
      <vt:lpstr>             Tanning Industry</vt:lpstr>
      <vt:lpstr>        Pigmentary disorders</vt:lpstr>
      <vt:lpstr>               Consultation</vt:lpstr>
      <vt:lpstr>         Treatment principles</vt:lpstr>
      <vt:lpstr>Topical skin Lightening agents</vt:lpstr>
      <vt:lpstr>Topical Skin Lightening Agents</vt:lpstr>
      <vt:lpstr>           Melanin synthesis</vt:lpstr>
      <vt:lpstr>               Hydroquinone</vt:lpstr>
      <vt:lpstr>      Safety of Hydroquinone</vt:lpstr>
      <vt:lpstr>                   Mequinol</vt:lpstr>
      <vt:lpstr>                   Retinoids</vt:lpstr>
      <vt:lpstr>                Azelaic Acid</vt:lpstr>
      <vt:lpstr>                   Kojic Acid</vt:lpstr>
      <vt:lpstr>                     Arbutin</vt:lpstr>
      <vt:lpstr>                Niacinamide</vt:lpstr>
      <vt:lpstr>       N-Acetyl Glucosamine</vt:lpstr>
      <vt:lpstr>               Ascorbic Acid</vt:lpstr>
      <vt:lpstr>           Liquorice Extract</vt:lpstr>
      <vt:lpstr>                        Soy</vt:lpstr>
      <vt:lpstr>            Chemical peels</vt:lpstr>
      <vt:lpstr>               Laser Therapy</vt:lpstr>
      <vt:lpstr>          Emerging Therapies</vt:lpstr>
      <vt:lpstr>Thank You….</vt:lpstr>
      <vt:lpstr>Let us meet again..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Alisha Williams</cp:lastModifiedBy>
  <cp:revision>122</cp:revision>
  <dcterms:created xsi:type="dcterms:W3CDTF">2015-06-10T05:48:23Z</dcterms:created>
  <dcterms:modified xsi:type="dcterms:W3CDTF">2015-08-10T14:35:14Z</dcterms:modified>
</cp:coreProperties>
</file>