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9" r:id="rId2"/>
    <p:sldId id="350" r:id="rId3"/>
    <p:sldId id="263" r:id="rId4"/>
    <p:sldId id="269" r:id="rId5"/>
    <p:sldId id="279" r:id="rId6"/>
    <p:sldId id="281" r:id="rId7"/>
    <p:sldId id="284" r:id="rId8"/>
    <p:sldId id="283" r:id="rId9"/>
    <p:sldId id="277" r:id="rId10"/>
    <p:sldId id="272" r:id="rId11"/>
    <p:sldId id="306" r:id="rId12"/>
    <p:sldId id="340" r:id="rId13"/>
    <p:sldId id="282" r:id="rId14"/>
    <p:sldId id="295" r:id="rId15"/>
    <p:sldId id="349" r:id="rId16"/>
    <p:sldId id="292" r:id="rId17"/>
    <p:sldId id="328" r:id="rId18"/>
    <p:sldId id="289" r:id="rId19"/>
    <p:sldId id="330" r:id="rId20"/>
    <p:sldId id="334" r:id="rId21"/>
    <p:sldId id="351" r:id="rId22"/>
    <p:sldId id="333" r:id="rId23"/>
    <p:sldId id="315" r:id="rId24"/>
    <p:sldId id="311" r:id="rId25"/>
    <p:sldId id="323" r:id="rId26"/>
    <p:sldId id="307" r:id="rId27"/>
    <p:sldId id="287" r:id="rId28"/>
    <p:sldId id="302" r:id="rId29"/>
    <p:sldId id="297" r:id="rId30"/>
    <p:sldId id="300" r:id="rId31"/>
    <p:sldId id="324" r:id="rId32"/>
    <p:sldId id="348" r:id="rId33"/>
    <p:sldId id="337" r:id="rId34"/>
    <p:sldId id="336" r:id="rId35"/>
    <p:sldId id="341" r:id="rId3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E0026"/>
    <a:srgbClr val="5F5F5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978" autoAdjust="0"/>
  </p:normalViewPr>
  <p:slideViewPr>
    <p:cSldViewPr snapToGrid="0">
      <p:cViewPr varScale="1">
        <p:scale>
          <a:sx n="67" d="100"/>
          <a:sy n="67" d="100"/>
        </p:scale>
        <p:origin x="-124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973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17A965-1039-47A8-989B-A6DC0B18E317}" type="datetimeFigureOut">
              <a:rPr lang="en-US" smtClean="0"/>
              <a:pPr/>
              <a:t>3/17/2016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9D455F-45B3-4396-860A-3514CD7AC9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31529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9D455F-45B3-4396-860A-3514CD7AC939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255483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9D455F-45B3-4396-860A-3514CD7AC939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9D455F-45B3-4396-860A-3514CD7AC939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211695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9D455F-45B3-4396-860A-3514CD7AC939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960052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9D455F-45B3-4396-860A-3514CD7AC939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493109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9D455F-45B3-4396-860A-3514CD7AC939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651601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9D455F-45B3-4396-860A-3514CD7AC939}" type="slidenum">
              <a:rPr lang="en-US" smtClean="0"/>
              <a:pPr/>
              <a:t>33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9D455F-45B3-4396-860A-3514CD7AC939}" type="slidenum">
              <a:rPr lang="en-US" smtClean="0"/>
              <a:pPr/>
              <a:t>34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?cancel</a:t>
            </a:r>
            <a:r>
              <a:rPr lang="en-US" baseline="0" dirty="0" smtClean="0"/>
              <a:t> the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9D455F-45B3-4396-860A-3514CD7AC939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18334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9D455F-45B3-4396-860A-3514CD7AC939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72189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9D455F-45B3-4396-860A-3514CD7AC939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24731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9D455F-45B3-4396-860A-3514CD7AC939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b="1" dirty="0" smtClean="0">
              <a:effectLst/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9D455F-45B3-4396-860A-3514CD7AC939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65926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9D455F-45B3-4396-860A-3514CD7AC939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242885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6B7312-9DD2-4CA5-BCDC-E32B9C8B782B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571294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9D455F-45B3-4396-860A-3514CD7AC939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72266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96863" y="6388100"/>
            <a:ext cx="4440237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1" hangingPunct="1">
              <a:defRPr/>
            </a:pPr>
            <a:r>
              <a:rPr lang="en-US" sz="1400" dirty="0" smtClean="0">
                <a:solidFill>
                  <a:schemeClr val="bg1"/>
                </a:solidFill>
              </a:rPr>
              <a:t>Rutgers, The State University of New Jersey</a:t>
            </a:r>
          </a:p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6" name="Picture 10" descr="RU_SIG_NJMS_REVWHITE_100K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825" y="368300"/>
            <a:ext cx="37592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37650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94CA1E-F413-4337-A6C3-2038C7BF4CA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="" val="3305218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448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448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EAE2BD-734E-4496-A127-ED043882BDD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="" val="2748595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2E7B09-D635-402C-97FE-EF900F2520E5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9368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585863-0763-48A8-BFA9-41487CF9531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="" val="328106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1BECB3-AEC2-4E7E-882B-AD0ABEED7D7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="" val="988180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F14DB8-6C24-4D2C-9C11-6AB5D522D94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="" val="353168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BF535B-BC39-4C56-A557-FB244BBEDA3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="" val="4219292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465F5A-B1D6-4C01-9B77-62CF9CEBD0F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="" val="1418986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EF7110-83E1-44D4-88B4-395F3C55411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="" val="324441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8A6235-8216-4DB6-B1A7-8BAFAF11DE2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="" val="3995289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09600"/>
            <a:ext cx="82296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229600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5F5F5F"/>
                </a:solidFill>
              </a:defRPr>
            </a:lvl1pPr>
          </a:lstStyle>
          <a:p>
            <a:fld id="{7878BC7F-E85E-4941-AD6C-2D12517F0DA3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031" name="Text Box 10"/>
          <p:cNvSpPr txBox="1">
            <a:spLocks noChangeArrowheads="1"/>
          </p:cNvSpPr>
          <p:nvPr/>
        </p:nvSpPr>
        <p:spPr bwMode="auto">
          <a:xfrm>
            <a:off x="4876800" y="98425"/>
            <a:ext cx="4191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endParaRPr lang="en-US" sz="2000" dirty="0" smtClean="0">
              <a:solidFill>
                <a:schemeClr val="bg1"/>
              </a:solidFill>
            </a:endParaRPr>
          </a:p>
        </p:txBody>
      </p:sp>
      <p:pic>
        <p:nvPicPr>
          <p:cNvPr id="1032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6238" y="144463"/>
            <a:ext cx="144145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ヒラギノ角ゴ Pro W3" charset="0"/>
          <a:cs typeface="Geneva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ヒラギノ角ゴ Pro W3" charset="0"/>
          <a:cs typeface="Genev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ヒラギノ角ゴ Pro W3" charset="0"/>
          <a:cs typeface="Genev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ヒラギノ角ゴ Pro W3" charset="0"/>
          <a:cs typeface="Genev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ヒラギノ角ゴ Pro W3" charset="0"/>
          <a:cs typeface="Geneva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2"/>
          </a:solidFill>
          <a:latin typeface="+mn-lt"/>
          <a:ea typeface="ヒラギノ角ゴ Pro W3" charset="0"/>
          <a:cs typeface="Geneva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2"/>
          </a:solidFill>
          <a:latin typeface="+mn-lt"/>
          <a:ea typeface="Geneva" charset="0"/>
          <a:cs typeface="Geneva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  <a:ea typeface="Geneva" charset="0"/>
          <a:cs typeface="Geneva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2"/>
          </a:solidFill>
          <a:latin typeface="+mn-lt"/>
          <a:ea typeface="Geneva" charset="0"/>
          <a:cs typeface="Geneva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  <a:ea typeface="Geneva" charset="0"/>
          <a:cs typeface="Geneva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5F5F5F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5F5F5F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5F5F5F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5F5F5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0.jpeg"/><Relationship Id="rId7" Type="http://schemas.openxmlformats.org/officeDocument/2006/relationships/image" Target="../media/image5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34.jpeg"/><Relationship Id="rId4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 smtClean="0"/>
              <a:t>Anesthetic challenges when elective case becomes emergent</a:t>
            </a:r>
          </a:p>
        </p:txBody>
      </p:sp>
      <p:sp>
        <p:nvSpPr>
          <p:cNvPr id="13314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dirty="0" smtClean="0"/>
              <a:t>Shridevi  Pandya Shah MD</a:t>
            </a:r>
          </a:p>
          <a:p>
            <a:r>
              <a:rPr lang="en-US" altLang="en-US" dirty="0" smtClean="0"/>
              <a:t>Asst Professor</a:t>
            </a:r>
          </a:p>
          <a:p>
            <a:r>
              <a:rPr lang="en-US" altLang="en-US" dirty="0" smtClean="0"/>
              <a:t>Dept of Anesthesiology</a:t>
            </a:r>
          </a:p>
          <a:p>
            <a:r>
              <a:rPr lang="en-US" altLang="en-US" dirty="0" smtClean="0"/>
              <a:t>Rutgers-NJMS</a:t>
            </a:r>
          </a:p>
          <a:p>
            <a:endParaRPr lang="en-US" altLang="en-US" dirty="0" smtClean="0"/>
          </a:p>
        </p:txBody>
      </p:sp>
      <p:pic>
        <p:nvPicPr>
          <p:cNvPr id="1026" name="Picture 2" descr="C:\Users\spandya\Desktop\AIQ WITH PUSH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3672" y="5525036"/>
            <a:ext cx="3580327" cy="1332963"/>
          </a:xfrm>
          <a:prstGeom prst="rect">
            <a:avLst/>
          </a:prstGeom>
          <a:noFill/>
        </p:spPr>
      </p:pic>
      <p:pic>
        <p:nvPicPr>
          <p:cNvPr id="6" name="Picture 5" descr="PICTURE OF EY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60655" y="1"/>
            <a:ext cx="1983345" cy="20348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8814" y="957263"/>
            <a:ext cx="5757862" cy="1328738"/>
          </a:xfrm>
        </p:spPr>
        <p:txBody>
          <a:bodyPr/>
          <a:lstStyle/>
          <a:p>
            <a:pPr algn="ctr">
              <a:defRPr/>
            </a:pP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smtClean="0">
                <a:solidFill>
                  <a:srgbClr val="FF0000"/>
                </a:solidFill>
              </a:rPr>
              <a:t>Hemangiopericytoma</a:t>
            </a:r>
            <a:r>
              <a:rPr lang="en-US" sz="4000" dirty="0" smtClean="0">
                <a:solidFill>
                  <a:srgbClr val="FF0000"/>
                </a:solidFill>
              </a:rPr>
              <a:t/>
            </a:r>
            <a:br>
              <a:rPr lang="en-US" sz="4000" dirty="0" smtClean="0">
                <a:solidFill>
                  <a:srgbClr val="FF0000"/>
                </a:solidFill>
              </a:rPr>
            </a:br>
            <a:r>
              <a:rPr lang="en-US" sz="4000" dirty="0" smtClean="0">
                <a:solidFill>
                  <a:srgbClr val="FF0000"/>
                </a:solidFill>
              </a:rPr>
              <a:t>Facts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1738" y="2857500"/>
            <a:ext cx="6672262" cy="4000500"/>
          </a:xfrm>
        </p:spPr>
        <p:txBody>
          <a:bodyPr/>
          <a:lstStyle/>
          <a:p>
            <a:pPr>
              <a:defRPr/>
            </a:pPr>
            <a:r>
              <a:rPr lang="en-US" sz="2000" b="1" dirty="0" smtClean="0"/>
              <a:t>Encapsulated  hypercellular , hypervascular  lesions  derived from pericytes  and present as  solitary, deep, soft tissue masses with insidious growth</a:t>
            </a:r>
          </a:p>
          <a:p>
            <a:pPr>
              <a:defRPr/>
            </a:pPr>
            <a:r>
              <a:rPr lang="en-US" sz="2000" b="1" dirty="0" smtClean="0"/>
              <a:t>HPC is a rare m in adults and extremely rare in children</a:t>
            </a:r>
          </a:p>
          <a:p>
            <a:pPr>
              <a:defRPr/>
            </a:pPr>
            <a:r>
              <a:rPr lang="en-US" sz="2000" b="1" dirty="0" smtClean="0"/>
              <a:t>The majority of cases follow a benign clinical course</a:t>
            </a:r>
          </a:p>
          <a:p>
            <a:pPr>
              <a:defRPr/>
            </a:pPr>
            <a:r>
              <a:rPr lang="en-US" sz="2000" b="1" dirty="0" smtClean="0"/>
              <a:t>Recurrent lesions have a more malignant course and can metastasize</a:t>
            </a:r>
          </a:p>
          <a:p>
            <a:pPr>
              <a:defRPr/>
            </a:pPr>
            <a:r>
              <a:rPr lang="en-US" sz="2000" b="1" dirty="0" smtClean="0"/>
              <a:t>There is no correlation between mitotic rate and the clinical behavior</a:t>
            </a:r>
          </a:p>
          <a:p>
            <a:pPr>
              <a:defRPr/>
            </a:pPr>
            <a:endParaRPr lang="en-US" sz="2400" b="1" dirty="0"/>
          </a:p>
        </p:txBody>
      </p:sp>
      <p:pic>
        <p:nvPicPr>
          <p:cNvPr id="6" name="Picture 5" descr="Picture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7175" y="5025148"/>
            <a:ext cx="1843087" cy="1589964"/>
          </a:xfrm>
          <a:prstGeom prst="rect">
            <a:avLst/>
          </a:prstGeom>
        </p:spPr>
      </p:pic>
      <p:pic>
        <p:nvPicPr>
          <p:cNvPr id="7" name="Picture 6" descr="question-mark-1019820_960_7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785811"/>
            <a:ext cx="1971674" cy="40719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2" cstate="print"/>
          <a:srcRect l="10090" t="6837" r="1681" b="8369"/>
          <a:stretch>
            <a:fillRect/>
          </a:stretch>
        </p:blipFill>
        <p:spPr bwMode="auto">
          <a:xfrm>
            <a:off x="27296" y="736980"/>
            <a:ext cx="9065649" cy="586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utt5_c019f005.png"/>
          <p:cNvPicPr>
            <a:picLocks noChangeAspect="1"/>
          </p:cNvPicPr>
          <p:nvPr/>
        </p:nvPicPr>
        <p:blipFill>
          <a:blip r:embed="rId3" cstate="print"/>
          <a:srcRect l="1875" b="8743"/>
          <a:stretch>
            <a:fillRect/>
          </a:stretch>
        </p:blipFill>
        <p:spPr>
          <a:xfrm>
            <a:off x="0" y="628650"/>
            <a:ext cx="9143999" cy="62293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43125" y="4157662"/>
            <a:ext cx="3971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Cormack </a:t>
            </a:r>
            <a:r>
              <a:rPr lang="en-US" sz="2800" dirty="0" smtClean="0"/>
              <a:t>L</a:t>
            </a:r>
            <a:r>
              <a:rPr lang="en-US" sz="2800" dirty="0" smtClean="0"/>
              <a:t>ehane</a:t>
            </a:r>
            <a:r>
              <a:rPr lang="en-US" sz="2800" dirty="0" smtClean="0"/>
              <a:t> view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AutoShape 2" descr="https://griddownmed.files.wordpress.com/2015/04/glidescope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0180" name="AutoShape 4" descr="https://griddownmed.files.wordpress.com/2015/04/glidescope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0182" name="AutoShape 6" descr="Image result for glidescope pictur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0184" name="AutoShape 8" descr="Image result for glidescope pictur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0186" name="AutoShape 10" descr="https://encrypted-tbn0.gstatic.com/images?q=tbn:ANd9GcQJUsA367VInYzcR-QmQ3SNHvJVAAao4oQ2dmX-hv60xT177g3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50187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57488" y="642938"/>
            <a:ext cx="6386512" cy="621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25547" t="41250" r="54883" b="30437"/>
          <a:stretch>
            <a:fillRect/>
          </a:stretch>
        </p:blipFill>
        <p:spPr bwMode="auto">
          <a:xfrm>
            <a:off x="0" y="694096"/>
            <a:ext cx="2386013" cy="215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2949677"/>
            <a:ext cx="27284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Glottic</a:t>
            </a:r>
            <a:r>
              <a:rPr lang="en-US" dirty="0" smtClean="0"/>
              <a:t> and </a:t>
            </a:r>
            <a:r>
              <a:rPr lang="en-US" dirty="0" smtClean="0"/>
              <a:t>supraglottic</a:t>
            </a:r>
            <a:r>
              <a:rPr lang="en-US" dirty="0" smtClean="0"/>
              <a:t> structures in infant -  epiglottis,</a:t>
            </a:r>
          </a:p>
          <a:p>
            <a:r>
              <a:rPr lang="en-US" dirty="0" smtClean="0"/>
              <a:t>vallecula</a:t>
            </a:r>
            <a:r>
              <a:rPr lang="en-US" dirty="0" smtClean="0"/>
              <a:t>, </a:t>
            </a:r>
            <a:r>
              <a:rPr lang="en-US" dirty="0" smtClean="0"/>
              <a:t>pyriform</a:t>
            </a:r>
            <a:r>
              <a:rPr lang="en-US" dirty="0" smtClean="0"/>
              <a:t>  </a:t>
            </a:r>
            <a:r>
              <a:rPr lang="en-US" dirty="0" smtClean="0"/>
              <a:t>fossa</a:t>
            </a:r>
            <a:r>
              <a:rPr lang="en-US" dirty="0" smtClean="0"/>
              <a:t>, larynx and </a:t>
            </a:r>
            <a:r>
              <a:rPr lang="en-US" dirty="0" smtClean="0"/>
              <a:t>hypopharynx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2735" t="16125" r="51601" b="46774"/>
          <a:stretch>
            <a:fillRect/>
          </a:stretch>
        </p:blipFill>
        <p:spPr bwMode="auto">
          <a:xfrm>
            <a:off x="271463" y="671513"/>
            <a:ext cx="29146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image.slidesharecdn.com/bootcamp-airwaybmvandlma-130703151244-phpapp01/95/2013-pediatric-fellows-boot-campadjuncts-bmv-lma-3-638.jpg?cb=1372864637"/>
          <p:cNvPicPr>
            <a:picLocks noChangeAspect="1" noChangeArrowheads="1"/>
          </p:cNvPicPr>
          <p:nvPr/>
        </p:nvPicPr>
        <p:blipFill>
          <a:blip r:embed="rId3" cstate="print"/>
          <a:srcRect l="1676" t="22434" r="3101" b="24746"/>
          <a:stretch>
            <a:fillRect/>
          </a:stretch>
        </p:blipFill>
        <p:spPr bwMode="auto">
          <a:xfrm>
            <a:off x="3814762" y="742949"/>
            <a:ext cx="5329238" cy="311467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 rot="10800000" flipV="1">
            <a:off x="342957" y="5237234"/>
            <a:ext cx="957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2009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4601" y="4986338"/>
            <a:ext cx="662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Anatomy and assessment of pediatric airway: Review article by </a:t>
            </a:r>
            <a:r>
              <a:rPr lang="en-US" dirty="0" smtClean="0">
                <a:solidFill>
                  <a:srgbClr val="002060"/>
                </a:solidFill>
              </a:rPr>
              <a:t>Lola ADEWALE</a:t>
            </a:r>
          </a:p>
          <a:p>
            <a:r>
              <a:rPr lang="en-US" dirty="0" smtClean="0"/>
              <a:t>,Pediatric anesthesia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1-2-16-2.gif"/>
          <p:cNvPicPr>
            <a:picLocks noChangeAspect="1"/>
          </p:cNvPicPr>
          <p:nvPr/>
        </p:nvPicPr>
        <p:blipFill>
          <a:blip r:embed="rId2" cstate="print"/>
          <a:srcRect b="7975"/>
          <a:stretch>
            <a:fillRect/>
          </a:stretch>
        </p:blipFill>
        <p:spPr>
          <a:xfrm>
            <a:off x="0" y="2828926"/>
            <a:ext cx="9144000" cy="2486024"/>
          </a:xfrm>
          <a:prstGeom prst="rect">
            <a:avLst/>
          </a:prstGeom>
        </p:spPr>
      </p:pic>
      <p:pic>
        <p:nvPicPr>
          <p:cNvPr id="32770" name="Picture 2" descr="An external file that holds a picture, illustration, etc.&#10;Object name is i0003-3006-61-2-47-f01.jpg"/>
          <p:cNvPicPr>
            <a:picLocks noChangeAspect="1" noChangeArrowheads="1"/>
          </p:cNvPicPr>
          <p:nvPr/>
        </p:nvPicPr>
        <p:blipFill>
          <a:blip r:embed="rId3" cstate="print"/>
          <a:srcRect t="11705" r="817"/>
          <a:stretch>
            <a:fillRect/>
          </a:stretch>
        </p:blipFill>
        <p:spPr bwMode="auto">
          <a:xfrm>
            <a:off x="414338" y="785812"/>
            <a:ext cx="8315325" cy="1808163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328738" y="5300663"/>
            <a:ext cx="781526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Comparison of the rate of successful </a:t>
            </a:r>
            <a:r>
              <a:rPr lang="en-US" sz="1400" b="1" dirty="0" smtClean="0"/>
              <a:t>endotracheal</a:t>
            </a:r>
            <a:r>
              <a:rPr lang="en-US" sz="1400" b="1" dirty="0" smtClean="0"/>
              <a:t> intubation between the “sniffing” and “ramped” positions in patients with an expected difficult intubation – a prospective randomized </a:t>
            </a:r>
            <a:r>
              <a:rPr lang="en-US" sz="1400" dirty="0" smtClean="0"/>
              <a:t>study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002060"/>
                </a:solidFill>
              </a:rPr>
              <a:t>Ju</a:t>
            </a:r>
            <a:r>
              <a:rPr lang="en-US" b="1" dirty="0" smtClean="0">
                <a:solidFill>
                  <a:srgbClr val="002060"/>
                </a:solidFill>
              </a:rPr>
              <a:t>-Hwan </a:t>
            </a:r>
            <a:r>
              <a:rPr lang="en-US" b="1" dirty="0" smtClean="0">
                <a:solidFill>
                  <a:srgbClr val="002060"/>
                </a:solidFill>
              </a:rPr>
              <a:t>Lee</a:t>
            </a:r>
            <a:r>
              <a:rPr lang="en-US" sz="1400" b="1" dirty="0" smtClean="0"/>
              <a:t>, Hoe-Chang Jung, </a:t>
            </a:r>
            <a:r>
              <a:rPr lang="en-US" sz="1400" b="1" dirty="0" smtClean="0"/>
              <a:t>Ji-Hoon</a:t>
            </a:r>
            <a:r>
              <a:rPr lang="en-US" sz="1400" b="1" dirty="0" smtClean="0"/>
              <a:t> Shim, and </a:t>
            </a:r>
            <a:r>
              <a:rPr lang="en-US" sz="1400" b="1" dirty="0" smtClean="0"/>
              <a:t>Cheol</a:t>
            </a:r>
            <a:r>
              <a:rPr lang="en-US" sz="1400" b="1" dirty="0" smtClean="0"/>
              <a:t> Lee Department of Anesthesiology and Pain Medicine, </a:t>
            </a:r>
            <a:r>
              <a:rPr lang="en-US" sz="1400" b="1" dirty="0" smtClean="0"/>
              <a:t>Wonkwang</a:t>
            </a:r>
            <a:r>
              <a:rPr lang="en-US" sz="1400" b="1" dirty="0" smtClean="0"/>
              <a:t> University School of Medicine, </a:t>
            </a:r>
            <a:r>
              <a:rPr lang="en-US" sz="1400" b="1" dirty="0" smtClean="0"/>
              <a:t>Iksan</a:t>
            </a:r>
            <a:r>
              <a:rPr lang="en-US" sz="1400" b="1" dirty="0" smtClean="0"/>
              <a:t>, Korea</a:t>
            </a:r>
            <a:endParaRPr lang="en-US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00038" y="5929313"/>
            <a:ext cx="870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2015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8656" r="18424" b="13375"/>
          <a:stretch>
            <a:fillRect/>
          </a:stretch>
        </p:blipFill>
        <p:spPr bwMode="auto">
          <a:xfrm>
            <a:off x="0" y="642938"/>
            <a:ext cx="4514850" cy="424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71464" y="5457825"/>
            <a:ext cx="12715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2010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6" descr="hyperextended hea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14862" y="614362"/>
            <a:ext cx="4529137" cy="42291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2038" y="671514"/>
            <a:ext cx="2257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Hyper extended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position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00251" y="5114925"/>
            <a:ext cx="714375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Changes in airway configuration with different head and neck </a:t>
            </a:r>
          </a:p>
          <a:p>
            <a:r>
              <a:rPr lang="en-US" sz="2000" dirty="0" smtClean="0"/>
              <a:t>Positions using magnetic resonance imaging of normal airways:</a:t>
            </a:r>
          </a:p>
          <a:p>
            <a:r>
              <a:rPr lang="en-US" sz="2000" dirty="0" smtClean="0"/>
              <a:t>A new concept with possible clinical applications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Greenland et al </a:t>
            </a:r>
            <a:r>
              <a:rPr lang="en-US" sz="2000" dirty="0" smtClean="0"/>
              <a:t>,British journal of anesthesia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8863" t="4941" r="8068" b="24030"/>
          <a:stretch>
            <a:fillRect/>
          </a:stretch>
        </p:blipFill>
        <p:spPr bwMode="auto">
          <a:xfrm>
            <a:off x="0" y="542924"/>
            <a:ext cx="9144000" cy="631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img.medscape.com/fullsize/migrated/578/622/ccm578622.fig6.gif"/>
          <p:cNvPicPr>
            <a:picLocks noChangeAspect="1" noChangeArrowheads="1"/>
          </p:cNvPicPr>
          <p:nvPr/>
        </p:nvPicPr>
        <p:blipFill>
          <a:blip r:embed="rId3" cstate="print"/>
          <a:srcRect l="2095" t="3566" r="-3859" b="39176"/>
          <a:stretch>
            <a:fillRect/>
          </a:stretch>
        </p:blipFill>
        <p:spPr bwMode="auto">
          <a:xfrm>
            <a:off x="0" y="618564"/>
            <a:ext cx="9144000" cy="62394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4902" t="8471" r="25000" b="6824"/>
          <a:stretch>
            <a:fillRect/>
          </a:stretch>
        </p:blipFill>
        <p:spPr bwMode="auto">
          <a:xfrm>
            <a:off x="6769290" y="630827"/>
            <a:ext cx="2374710" cy="3040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AMBU lm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83096"/>
            <a:ext cx="2415654" cy="6274904"/>
          </a:xfrm>
          <a:prstGeom prst="rect">
            <a:avLst/>
          </a:prstGeom>
        </p:spPr>
      </p:pic>
      <p:pic>
        <p:nvPicPr>
          <p:cNvPr id="4" name="Picture 3" descr="igel LMA.jpg"/>
          <p:cNvPicPr>
            <a:picLocks noChangeAspect="1"/>
          </p:cNvPicPr>
          <p:nvPr/>
        </p:nvPicPr>
        <p:blipFill>
          <a:blip r:embed="rId4" cstate="print"/>
          <a:srcRect r="39104"/>
          <a:stretch>
            <a:fillRect/>
          </a:stretch>
        </p:blipFill>
        <p:spPr>
          <a:xfrm>
            <a:off x="4708477" y="649357"/>
            <a:ext cx="2101755" cy="3035539"/>
          </a:xfrm>
          <a:prstGeom prst="rect">
            <a:avLst/>
          </a:prstGeom>
        </p:spPr>
      </p:pic>
      <p:pic>
        <p:nvPicPr>
          <p:cNvPr id="5" name="Picture 4" descr="supreme-produc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56597" y="655093"/>
            <a:ext cx="2238233" cy="2906973"/>
          </a:xfrm>
          <a:prstGeom prst="rect">
            <a:avLst/>
          </a:prstGeom>
        </p:spPr>
      </p:pic>
      <p:pic>
        <p:nvPicPr>
          <p:cNvPr id="6" name="Picture 5" descr="Picture7.png"/>
          <p:cNvPicPr>
            <a:picLocks noChangeAspect="1"/>
          </p:cNvPicPr>
          <p:nvPr/>
        </p:nvPicPr>
        <p:blipFill>
          <a:blip r:embed="rId6" cstate="print"/>
          <a:srcRect t="22846" r="51511"/>
          <a:stretch>
            <a:fillRect/>
          </a:stretch>
        </p:blipFill>
        <p:spPr>
          <a:xfrm>
            <a:off x="2313618" y="3398293"/>
            <a:ext cx="2190143" cy="32891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66030" y="1214651"/>
            <a:ext cx="1897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LMA Supreme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52382" y="6027003"/>
            <a:ext cx="18460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LMA flexible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076967" y="1310185"/>
            <a:ext cx="1484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 gel LMA</a:t>
            </a:r>
            <a:endParaRPr lang="en-US" dirty="0"/>
          </a:p>
        </p:txBody>
      </p:sp>
      <p:pic>
        <p:nvPicPr>
          <p:cNvPr id="10" name="Picture 9" descr="AIQ WITH PUSHER.jpg"/>
          <p:cNvPicPr>
            <a:picLocks noChangeAspect="1"/>
          </p:cNvPicPr>
          <p:nvPr/>
        </p:nvPicPr>
        <p:blipFill>
          <a:blip r:embed="rId7" cstate="print"/>
          <a:srcRect l="8768" t="-14179" b="40298"/>
          <a:stretch>
            <a:fillRect/>
          </a:stretch>
        </p:blipFill>
        <p:spPr>
          <a:xfrm rot="5400000">
            <a:off x="4193274" y="4241043"/>
            <a:ext cx="3145810" cy="20881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964072" y="4599296"/>
            <a:ext cx="9701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Air Q </a:t>
            </a:r>
          </a:p>
          <a:p>
            <a:r>
              <a:rPr lang="en-US" dirty="0" smtClean="0"/>
              <a:t>LMA</a:t>
            </a:r>
            <a:endParaRPr lang="en-US" dirty="0"/>
          </a:p>
        </p:txBody>
      </p:sp>
      <p:pic>
        <p:nvPicPr>
          <p:cNvPr id="12" name="Picture 11" descr="AuraOnceLarge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64824" y="3671248"/>
            <a:ext cx="2279176" cy="318675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05516" y="6359857"/>
            <a:ext cx="2538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Ambu aura once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0800000" flipV="1">
            <a:off x="732904" y="2957789"/>
            <a:ext cx="79607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Conflicts of interest: none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15618" t="11401" r="14762" b="3650"/>
          <a:stretch>
            <a:fillRect/>
          </a:stretch>
        </p:blipFill>
        <p:spPr bwMode="auto">
          <a:xfrm>
            <a:off x="0" y="591672"/>
            <a:ext cx="9144000" cy="6266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336431"/>
            <a:ext cx="91440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002060"/>
              </a:solidFill>
            </a:endParaRPr>
          </a:p>
          <a:p>
            <a:r>
              <a:rPr lang="en-US" b="1" dirty="0" smtClean="0">
                <a:solidFill>
                  <a:srgbClr val="002060"/>
                </a:solidFill>
              </a:rPr>
              <a:t>LMAs- 1</a:t>
            </a:r>
            <a:r>
              <a:rPr lang="en-US" b="1" baseline="30000" dirty="0" smtClean="0">
                <a:solidFill>
                  <a:srgbClr val="002060"/>
                </a:solidFill>
              </a:rPr>
              <a:t>st</a:t>
            </a:r>
            <a:r>
              <a:rPr lang="en-US" b="1" dirty="0" smtClean="0">
                <a:solidFill>
                  <a:srgbClr val="002060"/>
                </a:solidFill>
              </a:rPr>
              <a:t> Generation- </a:t>
            </a:r>
            <a:r>
              <a:rPr lang="en-US" dirty="0" smtClean="0">
                <a:solidFill>
                  <a:srgbClr val="002060"/>
                </a:solidFill>
              </a:rPr>
              <a:t>airway tube only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2</a:t>
            </a:r>
            <a:r>
              <a:rPr lang="en-US" b="1" baseline="30000" dirty="0" smtClean="0">
                <a:solidFill>
                  <a:srgbClr val="002060"/>
                </a:solidFill>
              </a:rPr>
              <a:t>nd</a:t>
            </a:r>
            <a:r>
              <a:rPr lang="en-US" b="1" dirty="0" smtClean="0">
                <a:solidFill>
                  <a:srgbClr val="002060"/>
                </a:solidFill>
              </a:rPr>
              <a:t> generation</a:t>
            </a:r>
            <a:r>
              <a:rPr lang="en-US" dirty="0" smtClean="0">
                <a:solidFill>
                  <a:srgbClr val="002060"/>
                </a:solidFill>
              </a:rPr>
              <a:t>-gastric channel, improved pharyngeal seal and integral bite block</a:t>
            </a:r>
          </a:p>
          <a:p>
            <a:endParaRPr lang="en-US" dirty="0" smtClean="0">
              <a:solidFill>
                <a:srgbClr val="002060"/>
              </a:solidFill>
            </a:endParaRPr>
          </a:p>
          <a:p>
            <a:r>
              <a:rPr lang="en-US" sz="2000" dirty="0" smtClean="0">
                <a:solidFill>
                  <a:srgbClr val="00B050"/>
                </a:solidFill>
              </a:rPr>
              <a:t>1788-first reference to tracheal intubation in humans</a:t>
            </a:r>
          </a:p>
          <a:p>
            <a:r>
              <a:rPr lang="en-US" sz="2000" dirty="0" smtClean="0">
                <a:solidFill>
                  <a:srgbClr val="00B050"/>
                </a:solidFill>
              </a:rPr>
              <a:t>1878- first administration of anesthetic using endotracheal tube</a:t>
            </a:r>
          </a:p>
          <a:p>
            <a:r>
              <a:rPr lang="en-US" sz="2000" dirty="0" smtClean="0">
                <a:solidFill>
                  <a:srgbClr val="00B050"/>
                </a:solidFill>
              </a:rPr>
              <a:t>1882-birth of extraglottic airway management</a:t>
            </a:r>
          </a:p>
          <a:p>
            <a:r>
              <a:rPr lang="en-US" sz="2000" dirty="0" smtClean="0">
                <a:solidFill>
                  <a:srgbClr val="00B050"/>
                </a:solidFill>
              </a:rPr>
              <a:t>1908-Hewitt airway</a:t>
            </a:r>
          </a:p>
          <a:p>
            <a:r>
              <a:rPr lang="en-US" sz="2000" dirty="0" smtClean="0">
                <a:solidFill>
                  <a:srgbClr val="00B050"/>
                </a:solidFill>
              </a:rPr>
              <a:t>1933- Guedel airway</a:t>
            </a:r>
          </a:p>
          <a:p>
            <a:r>
              <a:rPr lang="en-US" sz="2000" dirty="0" smtClean="0">
                <a:solidFill>
                  <a:srgbClr val="00B050"/>
                </a:solidFill>
              </a:rPr>
              <a:t>1934-1</a:t>
            </a:r>
            <a:r>
              <a:rPr lang="en-US" sz="2000" baseline="30000" dirty="0" smtClean="0">
                <a:solidFill>
                  <a:srgbClr val="00B050"/>
                </a:solidFill>
              </a:rPr>
              <a:t>st</a:t>
            </a:r>
            <a:r>
              <a:rPr lang="en-US" sz="2000" dirty="0" smtClean="0">
                <a:solidFill>
                  <a:srgbClr val="00B050"/>
                </a:solidFill>
              </a:rPr>
              <a:t> cuffed oropharyngeal airway</a:t>
            </a:r>
          </a:p>
          <a:p>
            <a:r>
              <a:rPr lang="en-US" sz="2000" dirty="0" smtClean="0">
                <a:solidFill>
                  <a:srgbClr val="00B050"/>
                </a:solidFill>
              </a:rPr>
              <a:t>1940-Berman airway</a:t>
            </a:r>
          </a:p>
          <a:p>
            <a:r>
              <a:rPr lang="en-US" sz="2000" dirty="0" smtClean="0">
                <a:solidFill>
                  <a:srgbClr val="00B050"/>
                </a:solidFill>
              </a:rPr>
              <a:t>1968-1</a:t>
            </a:r>
            <a:r>
              <a:rPr lang="en-US" sz="2000" baseline="30000" dirty="0" smtClean="0">
                <a:solidFill>
                  <a:srgbClr val="00B050"/>
                </a:solidFill>
              </a:rPr>
              <a:t>st</a:t>
            </a:r>
            <a:r>
              <a:rPr lang="en-US" sz="2000" dirty="0" smtClean="0">
                <a:solidFill>
                  <a:srgbClr val="00B050"/>
                </a:solidFill>
              </a:rPr>
              <a:t> esophageal obturator</a:t>
            </a:r>
          </a:p>
          <a:p>
            <a:r>
              <a:rPr lang="en-US" sz="2000" dirty="0" smtClean="0">
                <a:solidFill>
                  <a:srgbClr val="00B050"/>
                </a:solidFill>
              </a:rPr>
              <a:t>1981-1</a:t>
            </a:r>
            <a:r>
              <a:rPr lang="en-US" sz="2000" baseline="30000" dirty="0" smtClean="0">
                <a:solidFill>
                  <a:srgbClr val="00B050"/>
                </a:solidFill>
              </a:rPr>
              <a:t>st</a:t>
            </a:r>
            <a:r>
              <a:rPr lang="en-US" sz="2000" dirty="0" smtClean="0">
                <a:solidFill>
                  <a:srgbClr val="00B050"/>
                </a:solidFill>
              </a:rPr>
              <a:t> human use of laryngeal mask</a:t>
            </a:r>
          </a:p>
          <a:p>
            <a:r>
              <a:rPr lang="en-US" sz="2000" dirty="0" smtClean="0">
                <a:solidFill>
                  <a:srgbClr val="00B050"/>
                </a:solidFill>
              </a:rPr>
              <a:t>2000-1</a:t>
            </a:r>
            <a:r>
              <a:rPr lang="en-US" sz="2000" baseline="30000" dirty="0" smtClean="0">
                <a:solidFill>
                  <a:srgbClr val="00B050"/>
                </a:solidFill>
              </a:rPr>
              <a:t>st</a:t>
            </a:r>
            <a:r>
              <a:rPr lang="en-US" sz="2000" dirty="0" smtClean="0">
                <a:solidFill>
                  <a:srgbClr val="00B050"/>
                </a:solidFill>
              </a:rPr>
              <a:t> reusable second generation  SAD</a:t>
            </a:r>
          </a:p>
          <a:p>
            <a:r>
              <a:rPr lang="en-US" sz="2000" dirty="0" smtClean="0">
                <a:solidFill>
                  <a:srgbClr val="00B050"/>
                </a:solidFill>
              </a:rPr>
              <a:t>2003-2010 single use second generation LMA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3385" y="689317"/>
            <a:ext cx="71745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Laryngeal mask airway History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MA-Classic-300x3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752063"/>
            <a:ext cx="2690190" cy="23091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84206" y="648929"/>
            <a:ext cx="62740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LMA Classic AND LMA Unique</a:t>
            </a:r>
          </a:p>
          <a:p>
            <a:endParaRPr lang="en-US" dirty="0"/>
          </a:p>
        </p:txBody>
      </p:sp>
      <p:pic>
        <p:nvPicPr>
          <p:cNvPr id="6" name="Picture 5" descr="lma-uniq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3357563"/>
            <a:ext cx="2743200" cy="30051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0" y="1800225"/>
            <a:ext cx="4572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LMA Classic </a:t>
            </a:r>
            <a:r>
              <a:rPr lang="en-US" dirty="0" smtClean="0"/>
              <a:t>is first generation, versatile, reusable airway with aperture bars used extensively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2060"/>
                </a:solidFill>
              </a:rPr>
              <a:t>LMA Unique </a:t>
            </a:r>
            <a:r>
              <a:rPr lang="en-US" dirty="0" smtClean="0"/>
              <a:t>is single use airway packaged sterile and ready for use, suited for areas where a reusable device is not practical, economical or desirable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32799" t="24507" r="23478" b="32348"/>
          <a:stretch>
            <a:fillRect/>
          </a:stretch>
        </p:blipFill>
        <p:spPr bwMode="auto">
          <a:xfrm>
            <a:off x="3571874" y="656824"/>
            <a:ext cx="5572125" cy="3334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AMBU lm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50" y="828674"/>
            <a:ext cx="2100262" cy="5686425"/>
          </a:xfrm>
          <a:prstGeom prst="rect">
            <a:avLst/>
          </a:prstGeom>
        </p:spPr>
      </p:pic>
      <p:pic>
        <p:nvPicPr>
          <p:cNvPr id="4" name="Picture 3" descr="Picture2.png"/>
          <p:cNvPicPr>
            <a:picLocks noChangeAspect="1"/>
          </p:cNvPicPr>
          <p:nvPr/>
        </p:nvPicPr>
        <p:blipFill>
          <a:blip r:embed="rId5" cstate="print"/>
          <a:srcRect l="2895"/>
          <a:stretch>
            <a:fillRect/>
          </a:stretch>
        </p:blipFill>
        <p:spPr>
          <a:xfrm>
            <a:off x="3700463" y="4105956"/>
            <a:ext cx="5443536" cy="25521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14638" y="2157413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2014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28925" y="5400675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2013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501254"/>
            <a:ext cx="2770496" cy="3056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Picture6.jpg"/>
          <p:cNvPicPr>
            <a:picLocks noChangeAspect="1"/>
          </p:cNvPicPr>
          <p:nvPr/>
        </p:nvPicPr>
        <p:blipFill>
          <a:blip r:embed="rId3" cstate="print"/>
          <a:srcRect l="2595" r="792" b="48657"/>
          <a:stretch>
            <a:fillRect/>
          </a:stretch>
        </p:blipFill>
        <p:spPr>
          <a:xfrm>
            <a:off x="6100763" y="1114425"/>
            <a:ext cx="3043237" cy="3471864"/>
          </a:xfrm>
          <a:prstGeom prst="rect">
            <a:avLst/>
          </a:prstGeom>
        </p:spPr>
      </p:pic>
      <p:pic>
        <p:nvPicPr>
          <p:cNvPr id="4" name="Picture 3" descr="AIQ WITH PUSHER.jpg"/>
          <p:cNvPicPr>
            <a:picLocks noChangeAspect="1"/>
          </p:cNvPicPr>
          <p:nvPr/>
        </p:nvPicPr>
        <p:blipFill>
          <a:blip r:embed="rId4" cstate="print"/>
          <a:srcRect t="61754"/>
          <a:stretch>
            <a:fillRect/>
          </a:stretch>
        </p:blipFill>
        <p:spPr>
          <a:xfrm>
            <a:off x="6115050" y="4572000"/>
            <a:ext cx="3028950" cy="3598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1069" y="764275"/>
            <a:ext cx="2415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 gel LMA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36776" y="709683"/>
            <a:ext cx="1603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Air Q LMA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Picture 7" descr="AuraOnceLarg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86611" y="1728790"/>
            <a:ext cx="2743200" cy="31146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11438" y="1323833"/>
            <a:ext cx="2593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Ambu aura once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34269" y="614150"/>
            <a:ext cx="2409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Intubating </a:t>
            </a:r>
            <a:r>
              <a:rPr lang="en-US" b="1" dirty="0" smtClean="0">
                <a:solidFill>
                  <a:srgbClr val="00B050"/>
                </a:solidFill>
              </a:rPr>
              <a:t>LMAs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11" name="Picture 10" descr="intubating LM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71787" y="4972050"/>
            <a:ext cx="3443287" cy="18859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43138" y="5072063"/>
            <a:ext cx="198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LMA </a:t>
            </a:r>
            <a:r>
              <a:rPr lang="en-US" dirty="0" smtClean="0">
                <a:solidFill>
                  <a:srgbClr val="FF0000"/>
                </a:solidFill>
              </a:rPr>
              <a:t>fastrach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2913" y="4483510"/>
            <a:ext cx="900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2015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4339" y="5986464"/>
            <a:ext cx="885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2013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7189" y="988142"/>
            <a:ext cx="87868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</a:t>
            </a:r>
            <a:r>
              <a:rPr lang="en-US" dirty="0" smtClean="0"/>
              <a:t> gel, LMA </a:t>
            </a:r>
            <a:r>
              <a:rPr lang="en-US" dirty="0" smtClean="0"/>
              <a:t>fastrach</a:t>
            </a:r>
            <a:r>
              <a:rPr lang="en-US" dirty="0" smtClean="0"/>
              <a:t>  and air Q permit direct passage of </a:t>
            </a:r>
            <a:r>
              <a:rPr lang="en-US" dirty="0" smtClean="0"/>
              <a:t>endotracheal</a:t>
            </a:r>
            <a:r>
              <a:rPr lang="en-US" dirty="0" smtClean="0"/>
              <a:t> tube</a:t>
            </a:r>
          </a:p>
          <a:p>
            <a:r>
              <a:rPr lang="en-US" dirty="0" smtClean="0"/>
              <a:t>Used as a rescue device for ventilation after induction of anesthesia</a:t>
            </a:r>
          </a:p>
          <a:p>
            <a:r>
              <a:rPr lang="en-US" dirty="0" smtClean="0"/>
              <a:t>Conduit for </a:t>
            </a:r>
            <a:r>
              <a:rPr lang="en-US" dirty="0" smtClean="0"/>
              <a:t>fiberoptic</a:t>
            </a:r>
            <a:r>
              <a:rPr lang="en-US" dirty="0" smtClean="0"/>
              <a:t> intubation</a:t>
            </a:r>
          </a:p>
          <a:p>
            <a:r>
              <a:rPr lang="en-US" dirty="0" smtClean="0"/>
              <a:t>Use of </a:t>
            </a:r>
            <a:r>
              <a:rPr lang="en-US" dirty="0" smtClean="0"/>
              <a:t>Aintree</a:t>
            </a:r>
            <a:r>
              <a:rPr lang="en-US" dirty="0" smtClean="0"/>
              <a:t> intubation catheter where difficulty encountered passing </a:t>
            </a:r>
            <a:r>
              <a:rPr lang="en-US" dirty="0" smtClean="0"/>
              <a:t>endotracheal</a:t>
            </a:r>
            <a:r>
              <a:rPr lang="en-US" dirty="0" smtClean="0"/>
              <a:t> tube through LMA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10800000" flipV="1">
            <a:off x="1585908" y="5598624"/>
            <a:ext cx="75580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To assess the efficacy of </a:t>
            </a:r>
            <a:r>
              <a:rPr lang="en-US" sz="2000" dirty="0" smtClean="0"/>
              <a:t>i</a:t>
            </a:r>
            <a:r>
              <a:rPr lang="en-US" sz="2000" dirty="0" smtClean="0"/>
              <a:t>-gel for ventilation, blind tracheal intubation and </a:t>
            </a:r>
            <a:r>
              <a:rPr lang="en-US" sz="2000" dirty="0" smtClean="0"/>
              <a:t>nasogastric</a:t>
            </a:r>
            <a:r>
              <a:rPr lang="en-US" sz="2000" dirty="0" smtClean="0"/>
              <a:t> tube insertion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Geeta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</a:rPr>
              <a:t>Bhandari</a:t>
            </a:r>
            <a:r>
              <a:rPr lang="en-US" sz="2000" dirty="0" smtClean="0">
                <a:solidFill>
                  <a:srgbClr val="002060"/>
                </a:solidFill>
              </a:rPr>
              <a:t>, </a:t>
            </a:r>
            <a:r>
              <a:rPr lang="en-US" sz="2000" dirty="0" smtClean="0"/>
              <a:t>Anesthesia Essays and researches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1657350" y="3757613"/>
            <a:ext cx="748665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Evaluation of </a:t>
            </a:r>
            <a:r>
              <a:rPr lang="en-US" sz="2000" dirty="0" smtClean="0"/>
              <a:t>glottic</a:t>
            </a:r>
            <a:r>
              <a:rPr lang="en-US" sz="2000" dirty="0" smtClean="0"/>
              <a:t> view through Air-Q </a:t>
            </a:r>
            <a:r>
              <a:rPr lang="en-US" sz="2000" dirty="0" smtClean="0"/>
              <a:t>Intubating</a:t>
            </a:r>
            <a:r>
              <a:rPr lang="en-US" sz="2000" dirty="0" smtClean="0"/>
              <a:t> Laryngeal Airway in the supine and lateral position</a:t>
            </a:r>
          </a:p>
          <a:p>
            <a:r>
              <a:rPr lang="en-US" sz="2000" dirty="0" smtClean="0"/>
              <a:t>And assessing it as a conduit for blind </a:t>
            </a:r>
            <a:r>
              <a:rPr lang="en-US" sz="2000" dirty="0" smtClean="0"/>
              <a:t>endotracheal</a:t>
            </a:r>
            <a:r>
              <a:rPr lang="en-US" sz="2000" dirty="0" smtClean="0"/>
              <a:t> intubation in children in the supine position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Pandey</a:t>
            </a:r>
            <a:r>
              <a:rPr lang="en-US" dirty="0" smtClean="0">
                <a:solidFill>
                  <a:srgbClr val="002060"/>
                </a:solidFill>
              </a:rPr>
              <a:t> RK et al</a:t>
            </a:r>
            <a:r>
              <a:rPr lang="en-US" sz="2000" dirty="0" smtClean="0"/>
              <a:t>, Pediatric anesthesia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trach_image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94852"/>
            <a:ext cx="9144000" cy="49652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0438" y="6061587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2006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30594" y="5560142"/>
            <a:ext cx="7713405" cy="10772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The LMA CTrach</a:t>
            </a:r>
            <a:r>
              <a:rPr lang="en-US" sz="2000" baseline="40000" dirty="0" smtClean="0"/>
              <a:t>TM</a:t>
            </a:r>
            <a:r>
              <a:rPr lang="en-US" sz="2000" dirty="0" smtClean="0"/>
              <a:t>, a new laryngeal mask airway for </a:t>
            </a:r>
            <a:r>
              <a:rPr lang="en-US" sz="2000" dirty="0" smtClean="0"/>
              <a:t>endotracheal</a:t>
            </a:r>
            <a:r>
              <a:rPr lang="en-US" sz="2000" dirty="0" smtClean="0"/>
              <a:t> intubation under vision : evaluation in 100 patients</a:t>
            </a:r>
          </a:p>
          <a:p>
            <a:pPr algn="ctr"/>
            <a:r>
              <a:rPr lang="en-US" baseline="30000" dirty="0" smtClean="0">
                <a:solidFill>
                  <a:srgbClr val="002060"/>
                </a:solidFill>
              </a:rPr>
              <a:t>E.H.C. Liu</a:t>
            </a:r>
            <a:r>
              <a:rPr lang="en-US" baseline="30000" dirty="0" smtClean="0"/>
              <a:t>,</a:t>
            </a:r>
            <a:r>
              <a:rPr lang="en-US" dirty="0" smtClean="0"/>
              <a:t> </a:t>
            </a:r>
            <a:r>
              <a:rPr lang="en-US" baseline="30000" dirty="0" smtClean="0"/>
              <a:t>British Journal of Anesthesia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11250" t="5560" r="9649" b="20125"/>
          <a:stretch>
            <a:fillRect/>
          </a:stretch>
        </p:blipFill>
        <p:spPr bwMode="auto">
          <a:xfrm>
            <a:off x="0" y="614363"/>
            <a:ext cx="9144000" cy="624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6480" y="701610"/>
            <a:ext cx="6156101" cy="583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Air traq</a:t>
            </a:r>
          </a:p>
          <a:p>
            <a:pPr>
              <a:buSzPct val="125000"/>
              <a:buFont typeface="Arial" pitchFamily="34" charset="0"/>
              <a:buChar char="•"/>
            </a:pPr>
            <a:r>
              <a:rPr lang="en-US" sz="2300" dirty="0" smtClean="0"/>
              <a:t>Has a built in channel for the tracheal tube</a:t>
            </a:r>
          </a:p>
          <a:p>
            <a:pPr>
              <a:buSzPct val="125000"/>
              <a:buFont typeface="Arial" pitchFamily="34" charset="0"/>
              <a:buChar char="•"/>
            </a:pPr>
            <a:endParaRPr lang="en-US" sz="2300" dirty="0" smtClean="0"/>
          </a:p>
          <a:p>
            <a:pPr>
              <a:buSzPct val="125000"/>
              <a:buFont typeface="Arial" pitchFamily="34" charset="0"/>
              <a:buChar char="•"/>
            </a:pPr>
            <a:r>
              <a:rPr lang="en-US" sz="2300" dirty="0" smtClean="0"/>
              <a:t>Available in all pediatric sizes</a:t>
            </a:r>
          </a:p>
          <a:p>
            <a:pPr>
              <a:buSzPct val="125000"/>
              <a:buFont typeface="Arial" pitchFamily="34" charset="0"/>
              <a:buChar char="•"/>
            </a:pPr>
            <a:endParaRPr lang="en-US" sz="2300" dirty="0" smtClean="0"/>
          </a:p>
          <a:p>
            <a:pPr>
              <a:buSzPct val="125000"/>
              <a:buFont typeface="Arial" pitchFamily="34" charset="0"/>
              <a:buChar char="•"/>
            </a:pPr>
            <a:r>
              <a:rPr lang="en-US" sz="2300" dirty="0" smtClean="0"/>
              <a:t>Used successfully in children with difficult airways</a:t>
            </a:r>
          </a:p>
          <a:p>
            <a:pPr>
              <a:buSzPct val="125000"/>
              <a:buFont typeface="Arial" pitchFamily="34" charset="0"/>
              <a:buChar char="•"/>
            </a:pPr>
            <a:endParaRPr lang="en-US" sz="2300" dirty="0" smtClean="0"/>
          </a:p>
          <a:p>
            <a:pPr>
              <a:buSzPct val="125000"/>
              <a:buFont typeface="Arial" pitchFamily="34" charset="0"/>
              <a:buChar char="•"/>
            </a:pPr>
            <a:r>
              <a:rPr lang="en-US" sz="2300" dirty="0" smtClean="0"/>
              <a:t>May be more difficult to use in small infants</a:t>
            </a:r>
          </a:p>
          <a:p>
            <a:pPr>
              <a:buSzPct val="125000"/>
              <a:buFont typeface="Arial" pitchFamily="34" charset="0"/>
              <a:buChar char="•"/>
            </a:pPr>
            <a:endParaRPr lang="en-US" sz="2300" dirty="0" smtClean="0"/>
          </a:p>
          <a:p>
            <a:pPr>
              <a:buSzPct val="125000"/>
              <a:buFont typeface="Arial" pitchFamily="34" charset="0"/>
              <a:buChar char="•"/>
            </a:pPr>
            <a:r>
              <a:rPr lang="en-US" sz="2300" dirty="0" smtClean="0"/>
              <a:t>Directs the tube leftward, requires manipulation of the device as a unit to help guide the tube in the trachea.</a:t>
            </a:r>
          </a:p>
          <a:p>
            <a:pPr>
              <a:buSzPct val="125000"/>
              <a:buFont typeface="Arial" pitchFamily="34" charset="0"/>
              <a:buChar char="•"/>
            </a:pPr>
            <a:endParaRPr lang="en-US" sz="2300" dirty="0" smtClean="0"/>
          </a:p>
          <a:p>
            <a:pPr>
              <a:buSzPct val="125000"/>
              <a:buFont typeface="Arial" pitchFamily="34" charset="0"/>
              <a:buChar char="•"/>
            </a:pPr>
            <a:r>
              <a:rPr lang="en-US" sz="2300" dirty="0" smtClean="0"/>
              <a:t>May be used with a bougie or in combination with the fiberoptic bronchoscope</a:t>
            </a:r>
          </a:p>
        </p:txBody>
      </p:sp>
      <p:sp>
        <p:nvSpPr>
          <p:cNvPr id="4098" name="AutoShape 2" descr="Image result for airtraq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6562" name="AutoShape 2" descr="Image result for airtraq 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6564" name="AutoShape 4" descr="https://www.spservices.co.uk/images/products/pics/1446120202IN4114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66565" name="Picture 5"/>
          <p:cNvPicPr>
            <a:picLocks noChangeAspect="1" noChangeArrowheads="1"/>
          </p:cNvPicPr>
          <p:nvPr/>
        </p:nvPicPr>
        <p:blipFill>
          <a:blip r:embed="rId2" cstate="print"/>
          <a:srcRect l="127341" r="-134428"/>
          <a:stretch>
            <a:fillRect/>
          </a:stretch>
        </p:blipFill>
        <p:spPr bwMode="auto">
          <a:xfrm>
            <a:off x="6413679" y="2581275"/>
            <a:ext cx="2550017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6" name="Picture 6"/>
          <p:cNvPicPr>
            <a:picLocks noChangeAspect="1" noChangeArrowheads="1"/>
          </p:cNvPicPr>
          <p:nvPr/>
        </p:nvPicPr>
        <p:blipFill>
          <a:blip r:embed="rId2" cstate="print"/>
          <a:srcRect l="-839" r="-1422" b="3490"/>
          <a:stretch>
            <a:fillRect/>
          </a:stretch>
        </p:blipFill>
        <p:spPr bwMode="auto">
          <a:xfrm>
            <a:off x="6632620" y="1003892"/>
            <a:ext cx="2202287" cy="179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269" y="4293704"/>
            <a:ext cx="2690191" cy="2262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carolinashealthcare.org/images/cmc/Carolinas%20Simulation%20Center/GlideScop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804" y="1274164"/>
            <a:ext cx="4166179" cy="3106767"/>
          </a:xfrm>
          <a:prstGeom prst="rect">
            <a:avLst/>
          </a:prstGeom>
          <a:noFill/>
        </p:spPr>
      </p:pic>
      <p:pic>
        <p:nvPicPr>
          <p:cNvPr id="3" name="Picture 2" descr="IJCCM_2014_18_7_442_136073_u8.jpg"/>
          <p:cNvPicPr>
            <a:picLocks noChangeAspect="1"/>
          </p:cNvPicPr>
          <p:nvPr/>
        </p:nvPicPr>
        <p:blipFill>
          <a:blip r:embed="rId4" cstate="print"/>
          <a:srcRect l="3727" t="1054" b="5601"/>
          <a:stretch>
            <a:fillRect/>
          </a:stretch>
        </p:blipFill>
        <p:spPr>
          <a:xfrm>
            <a:off x="5035826" y="1603513"/>
            <a:ext cx="4108174" cy="20813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53551" y="928468"/>
            <a:ext cx="1875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GlideScope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77719" y="914400"/>
            <a:ext cx="2232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McGrath Video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586414"/>
            <a:ext cx="1085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2011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00151" y="5147187"/>
            <a:ext cx="79438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 comparison of the Glide Scope to the McGrath </a:t>
            </a:r>
            <a:r>
              <a:rPr lang="en-US" sz="2000" dirty="0" smtClean="0"/>
              <a:t>videolaryngoscope</a:t>
            </a:r>
            <a:r>
              <a:rPr lang="en-US" sz="2000" dirty="0" smtClean="0"/>
              <a:t> in patients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Woo Jae </a:t>
            </a:r>
            <a:r>
              <a:rPr lang="en-US" dirty="0" smtClean="0">
                <a:solidFill>
                  <a:srgbClr val="002060"/>
                </a:solidFill>
              </a:rPr>
              <a:t>kyong</a:t>
            </a:r>
            <a:r>
              <a:rPr lang="en-US" dirty="0" smtClean="0">
                <a:solidFill>
                  <a:srgbClr val="002060"/>
                </a:solidFill>
              </a:rPr>
              <a:t> Hun Kim et al</a:t>
            </a:r>
            <a:r>
              <a:rPr lang="en-US" dirty="0" smtClean="0"/>
              <a:t>, Korean society of Anesthesiologists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5086"/>
            <a:ext cx="7467600" cy="783771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rgbClr val="FF0000"/>
                </a:solidFill>
              </a:rPr>
              <a:t>Case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" y="1291771"/>
            <a:ext cx="4252685" cy="5566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2" algn="l"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125000"/>
              <a:defRPr/>
            </a:pPr>
            <a:r>
              <a:rPr lang="en-US" sz="2400" normalizeH="1" dirty="0" smtClean="0">
                <a:latin typeface="+mn-lt"/>
              </a:rPr>
              <a:t> </a:t>
            </a:r>
            <a:r>
              <a:rPr lang="en-US" sz="2000" b="1" dirty="0" smtClean="0">
                <a:latin typeface="+mn-lt"/>
              </a:rPr>
              <a:t>8-week-old girl born at 36 weeks gestation with birth weight of 4 lbs and 3 oz ,found at 4 weeks of age to have  </a:t>
            </a:r>
            <a:r>
              <a:rPr lang="en-US" sz="2000" b="1" dirty="0">
                <a:latin typeface="+mn-lt"/>
              </a:rPr>
              <a:t>left eye </a:t>
            </a:r>
            <a:r>
              <a:rPr lang="en-US" sz="2000" b="1" dirty="0" smtClean="0">
                <a:latin typeface="+mn-lt"/>
              </a:rPr>
              <a:t>discharge without other significant findings</a:t>
            </a:r>
          </a:p>
          <a:p>
            <a:pPr lvl="2" algn="l"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125000"/>
              <a:defRPr/>
            </a:pPr>
            <a:endParaRPr lang="en-US" sz="2000" b="1" dirty="0" smtClean="0">
              <a:latin typeface="+mn-lt"/>
            </a:endParaRPr>
          </a:p>
          <a:p>
            <a:pPr lvl="2" algn="l"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125000"/>
              <a:defRPr/>
            </a:pPr>
            <a:r>
              <a:rPr lang="en-US" sz="2000" b="1" dirty="0" smtClean="0">
                <a:latin typeface="+mn-lt"/>
              </a:rPr>
              <a:t>At </a:t>
            </a:r>
            <a:r>
              <a:rPr lang="en-US" sz="2000" b="1" dirty="0">
                <a:latin typeface="+mn-lt"/>
              </a:rPr>
              <a:t>5 </a:t>
            </a:r>
            <a:r>
              <a:rPr lang="en-US" sz="2000" b="1" dirty="0" smtClean="0">
                <a:latin typeface="+mn-lt"/>
              </a:rPr>
              <a:t>weeks </a:t>
            </a:r>
            <a:r>
              <a:rPr lang="en-US" sz="2000" b="1" dirty="0">
                <a:latin typeface="+mn-lt"/>
              </a:rPr>
              <a:t>mother noted bleeding from medial corner of </a:t>
            </a:r>
            <a:r>
              <a:rPr lang="en-US" sz="2000" b="1" dirty="0" smtClean="0">
                <a:latin typeface="+mn-lt"/>
              </a:rPr>
              <a:t>left eye with some swelling on lateral aspect of eye</a:t>
            </a:r>
          </a:p>
          <a:p>
            <a:pPr lvl="2" algn="l"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125000"/>
              <a:defRPr/>
            </a:pPr>
            <a:endParaRPr lang="en-US" sz="2000" b="1" dirty="0" smtClean="0">
              <a:latin typeface="+mn-lt"/>
            </a:endParaRPr>
          </a:p>
          <a:p>
            <a:pPr lvl="2" algn="l"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125000"/>
              <a:defRPr/>
            </a:pPr>
            <a:r>
              <a:rPr lang="en-US" sz="2000" b="1" dirty="0" smtClean="0">
                <a:latin typeface="+mn-lt"/>
              </a:rPr>
              <a:t>At </a:t>
            </a:r>
            <a:r>
              <a:rPr lang="en-US" sz="2000" b="1" dirty="0">
                <a:latin typeface="+mn-lt"/>
              </a:rPr>
              <a:t>6 </a:t>
            </a:r>
            <a:r>
              <a:rPr lang="en-US" sz="2000" b="1" dirty="0" smtClean="0">
                <a:latin typeface="+mn-lt"/>
              </a:rPr>
              <a:t>weeks </a:t>
            </a:r>
            <a:r>
              <a:rPr lang="en-US" sz="2000" b="1" dirty="0">
                <a:latin typeface="+mn-lt"/>
              </a:rPr>
              <a:t>progressive </a:t>
            </a:r>
            <a:r>
              <a:rPr lang="en-US" sz="2000" b="1" dirty="0" smtClean="0">
                <a:latin typeface="+mn-lt"/>
              </a:rPr>
              <a:t>protruding friable </a:t>
            </a:r>
            <a:r>
              <a:rPr lang="en-US" sz="2000" b="1" dirty="0">
                <a:latin typeface="+mn-lt"/>
              </a:rPr>
              <a:t>mass with </a:t>
            </a:r>
            <a:r>
              <a:rPr lang="en-US" sz="2000" b="1" dirty="0" smtClean="0">
                <a:latin typeface="+mn-lt"/>
              </a:rPr>
              <a:t>inconclusive </a:t>
            </a:r>
            <a:r>
              <a:rPr lang="en-US" sz="2000" b="1" dirty="0">
                <a:latin typeface="+mn-lt"/>
              </a:rPr>
              <a:t>needle </a:t>
            </a:r>
            <a:r>
              <a:rPr lang="en-US" sz="2000" b="1" dirty="0" smtClean="0">
                <a:latin typeface="+mn-lt"/>
              </a:rPr>
              <a:t>aspiration performed at </a:t>
            </a:r>
            <a:r>
              <a:rPr lang="en-US" sz="2000" b="1" dirty="0">
                <a:latin typeface="+mn-lt"/>
              </a:rPr>
              <a:t>the referring center </a:t>
            </a:r>
            <a:r>
              <a:rPr lang="en-US" sz="2000" b="1" dirty="0" smtClean="0">
                <a:latin typeface="+mn-lt"/>
              </a:rPr>
              <a:t>that led </a:t>
            </a:r>
            <a:r>
              <a:rPr lang="en-US" sz="2000" b="1" dirty="0">
                <a:latin typeface="+mn-lt"/>
              </a:rPr>
              <a:t>to more </a:t>
            </a:r>
            <a:r>
              <a:rPr lang="en-US" sz="2000" b="1" dirty="0" smtClean="0">
                <a:latin typeface="+mn-lt"/>
              </a:rPr>
              <a:t>bleeding</a:t>
            </a:r>
          </a:p>
        </p:txBody>
      </p:sp>
      <p:pic>
        <p:nvPicPr>
          <p:cNvPr id="5" name="Picture 4" descr="Picture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799" y="1393370"/>
            <a:ext cx="4162425" cy="50836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839449"/>
            <a:ext cx="4449170" cy="577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mac_blad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8603" y="818866"/>
            <a:ext cx="4285397" cy="57593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14362" y="1114425"/>
            <a:ext cx="78867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</a:t>
            </a:r>
            <a:r>
              <a:rPr lang="en-US" dirty="0" smtClean="0"/>
              <a:t>etter view of glottis than </a:t>
            </a:r>
            <a:r>
              <a:rPr lang="en-US" dirty="0" smtClean="0"/>
              <a:t>Mcintosh</a:t>
            </a:r>
            <a:r>
              <a:rPr lang="en-US" dirty="0" smtClean="0"/>
              <a:t> blade with </a:t>
            </a:r>
            <a:r>
              <a:rPr lang="en-US" dirty="0" smtClean="0"/>
              <a:t>GlideScope</a:t>
            </a:r>
            <a:r>
              <a:rPr lang="en-US" dirty="0" smtClean="0"/>
              <a:t> and </a:t>
            </a:r>
            <a:r>
              <a:rPr lang="en-US" dirty="0" smtClean="0"/>
              <a:t>Storz</a:t>
            </a:r>
            <a:r>
              <a:rPr lang="en-US" dirty="0" smtClean="0"/>
              <a:t> CMAC</a:t>
            </a:r>
          </a:p>
          <a:p>
            <a:endParaRPr lang="en-US" dirty="0" smtClean="0"/>
          </a:p>
          <a:p>
            <a:r>
              <a:rPr lang="en-US" dirty="0" smtClean="0"/>
              <a:t>Views are comparable among </a:t>
            </a:r>
            <a:r>
              <a:rPr lang="en-US" dirty="0" smtClean="0"/>
              <a:t>GlideScope</a:t>
            </a:r>
            <a:r>
              <a:rPr lang="en-US" dirty="0" smtClean="0"/>
              <a:t> and </a:t>
            </a:r>
            <a:r>
              <a:rPr lang="en-US" dirty="0" smtClean="0"/>
              <a:t>Storz</a:t>
            </a:r>
            <a:r>
              <a:rPr lang="en-US" dirty="0" smtClean="0"/>
              <a:t> CMAC </a:t>
            </a:r>
          </a:p>
          <a:p>
            <a:endParaRPr lang="en-US" dirty="0" smtClean="0"/>
          </a:p>
          <a:p>
            <a:r>
              <a:rPr lang="en-US" dirty="0" smtClean="0"/>
              <a:t>Devices like </a:t>
            </a:r>
            <a:r>
              <a:rPr lang="en-US" dirty="0" smtClean="0"/>
              <a:t>bougie</a:t>
            </a:r>
            <a:r>
              <a:rPr lang="en-US" dirty="0" smtClean="0"/>
              <a:t> may be needed for assistance since better </a:t>
            </a:r>
            <a:r>
              <a:rPr lang="en-US" dirty="0" smtClean="0"/>
              <a:t>glottic</a:t>
            </a:r>
            <a:r>
              <a:rPr lang="en-US" dirty="0" smtClean="0"/>
              <a:t> view don’t directly translate into ease of intubation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172200"/>
            <a:ext cx="8707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2012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" y="5086351"/>
            <a:ext cx="102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2013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85875" y="4763728"/>
            <a:ext cx="78581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 comparison of the </a:t>
            </a:r>
            <a:r>
              <a:rPr lang="en-US" sz="2000" dirty="0" smtClean="0"/>
              <a:t>GlideScope</a:t>
            </a:r>
            <a:r>
              <a:rPr lang="en-US" sz="2000" dirty="0" smtClean="0"/>
              <a:t> video laryngoscope to the C-MAC video laryngoscope for intubation in the emergency department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Mosier J et al</a:t>
            </a:r>
            <a:r>
              <a:rPr lang="en-US" dirty="0" smtClean="0"/>
              <a:t>, </a:t>
            </a:r>
            <a:r>
              <a:rPr lang="en-US" sz="2000" dirty="0" smtClean="0"/>
              <a:t>ANN </a:t>
            </a:r>
            <a:r>
              <a:rPr lang="en-US" sz="2000" dirty="0" smtClean="0"/>
              <a:t>Emerg</a:t>
            </a:r>
            <a:r>
              <a:rPr lang="en-US" sz="2000" dirty="0" smtClean="0"/>
              <a:t> med 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1209369" y="5810867"/>
            <a:ext cx="79346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Comparison of the </a:t>
            </a:r>
            <a:r>
              <a:rPr lang="en-US" sz="2000" dirty="0" smtClean="0"/>
              <a:t>GlideScope</a:t>
            </a:r>
            <a:r>
              <a:rPr lang="en-US" sz="2000" dirty="0" smtClean="0"/>
              <a:t>, CMAC,storz DCI with the </a:t>
            </a:r>
            <a:r>
              <a:rPr lang="en-US" sz="2000" dirty="0" smtClean="0"/>
              <a:t>Mcintosh</a:t>
            </a:r>
            <a:r>
              <a:rPr lang="en-US" sz="2000" dirty="0" smtClean="0"/>
              <a:t> laryngoscope during simulated difficult </a:t>
            </a:r>
            <a:r>
              <a:rPr lang="en-US" sz="2000" dirty="0" smtClean="0"/>
              <a:t>laryngoscopy:a</a:t>
            </a:r>
            <a:r>
              <a:rPr lang="en-US" sz="2000" dirty="0" smtClean="0"/>
              <a:t> manikin study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David W Healy et el</a:t>
            </a:r>
            <a:r>
              <a:rPr lang="en-US" sz="2000" dirty="0" smtClean="0"/>
              <a:t>, BMC anesthesiology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 l="14674" t="25049" r="24259" b="20232"/>
          <a:stretch>
            <a:fillRect/>
          </a:stretch>
        </p:blipFill>
        <p:spPr bwMode="auto">
          <a:xfrm>
            <a:off x="2" y="1243014"/>
            <a:ext cx="4371973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Picture1.png"/>
          <p:cNvPicPr>
            <a:picLocks noChangeAspect="1"/>
          </p:cNvPicPr>
          <p:nvPr/>
        </p:nvPicPr>
        <p:blipFill>
          <a:blip r:embed="rId4" cstate="print"/>
          <a:srcRect l="3574" r="5237" b="557"/>
          <a:stretch>
            <a:fillRect/>
          </a:stretch>
        </p:blipFill>
        <p:spPr>
          <a:xfrm>
            <a:off x="4672013" y="596349"/>
            <a:ext cx="4229100" cy="3875639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14674" t="20869" r="25432" b="7554"/>
          <a:stretch>
            <a:fillRect/>
          </a:stretch>
        </p:blipFill>
        <p:spPr bwMode="auto">
          <a:xfrm>
            <a:off x="0" y="1243014"/>
            <a:ext cx="4429125" cy="3300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26455" t="10272" r="22392" b="79524"/>
          <a:stretch>
            <a:fillRect/>
          </a:stretch>
        </p:blipFill>
        <p:spPr bwMode="auto">
          <a:xfrm>
            <a:off x="257174" y="585787"/>
            <a:ext cx="3779719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00039" y="5272088"/>
            <a:ext cx="971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2013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89587" y="4614863"/>
            <a:ext cx="76544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 </a:t>
            </a:r>
            <a:r>
              <a:rPr lang="en-US" sz="2000" dirty="0" smtClean="0"/>
              <a:t>randomized comparison between Cobra PLA and classic laryngeal mask airway and laryngeal tube during</a:t>
            </a:r>
          </a:p>
          <a:p>
            <a:r>
              <a:rPr lang="en-US" sz="2000" dirty="0" smtClean="0"/>
              <a:t>Mechanical ventilation for general anesthesia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Ratajczyk</a:t>
            </a:r>
            <a:r>
              <a:rPr lang="en-US" sz="2000" dirty="0" smtClean="0">
                <a:solidFill>
                  <a:srgbClr val="002060"/>
                </a:solidFill>
              </a:rPr>
              <a:t> P et al </a:t>
            </a:r>
            <a:r>
              <a:rPr lang="en-US" sz="2000" dirty="0" smtClean="0"/>
              <a:t>, </a:t>
            </a:r>
            <a:r>
              <a:rPr lang="en-US" sz="2000" dirty="0" smtClean="0"/>
              <a:t>Anesth</a:t>
            </a:r>
            <a:r>
              <a:rPr lang="en-US" sz="2000" dirty="0" smtClean="0"/>
              <a:t> intensive </a:t>
            </a:r>
            <a:r>
              <a:rPr lang="en-US" sz="2000" dirty="0" smtClean="0"/>
              <a:t>her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1557338" y="6000750"/>
            <a:ext cx="74152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cobra PLA versus LMA unique in children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Ron M Walls</a:t>
            </a:r>
            <a:r>
              <a:rPr lang="en-US" sz="2000" dirty="0" smtClean="0"/>
              <a:t>, </a:t>
            </a:r>
            <a:r>
              <a:rPr lang="en-US" sz="2000" dirty="0" smtClean="0"/>
              <a:t>Anesth</a:t>
            </a:r>
            <a:r>
              <a:rPr lang="en-US" sz="2000" dirty="0" smtClean="0"/>
              <a:t> and analgesia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328613" y="6172200"/>
            <a:ext cx="942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2008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pra-glottic-airway-children-18-1024 (1).jpg"/>
          <p:cNvPicPr>
            <a:picLocks noChangeAspect="1"/>
          </p:cNvPicPr>
          <p:nvPr/>
        </p:nvPicPr>
        <p:blipFill>
          <a:blip r:embed="rId3" cstate="print"/>
          <a:srcRect l="63478" t="59323" r="3478" b="4348"/>
          <a:stretch>
            <a:fillRect/>
          </a:stretch>
        </p:blipFill>
        <p:spPr>
          <a:xfrm>
            <a:off x="6154057" y="4068417"/>
            <a:ext cx="2486360" cy="2491409"/>
          </a:xfrm>
          <a:prstGeom prst="rect">
            <a:avLst/>
          </a:prstGeom>
        </p:spPr>
      </p:pic>
      <p:pic>
        <p:nvPicPr>
          <p:cNvPr id="3" name="Picture 2" descr="obese-ki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67270" y="1119911"/>
            <a:ext cx="2690191" cy="2497931"/>
          </a:xfrm>
          <a:prstGeom prst="rect">
            <a:avLst/>
          </a:prstGeom>
        </p:spPr>
      </p:pic>
      <p:pic>
        <p:nvPicPr>
          <p:cNvPr id="5" name="Picture 4" descr="supra-glottic-airway-children-18-1024.jpg"/>
          <p:cNvPicPr>
            <a:picLocks noChangeAspect="1"/>
          </p:cNvPicPr>
          <p:nvPr/>
        </p:nvPicPr>
        <p:blipFill>
          <a:blip r:embed="rId3" cstate="print"/>
          <a:srcRect l="75102" t="12947" r="3003" b="43382"/>
          <a:stretch>
            <a:fillRect/>
          </a:stretch>
        </p:blipFill>
        <p:spPr>
          <a:xfrm>
            <a:off x="6255657" y="1045029"/>
            <a:ext cx="2380343" cy="2771598"/>
          </a:xfrm>
          <a:prstGeom prst="rect">
            <a:avLst/>
          </a:prstGeom>
        </p:spPr>
      </p:pic>
      <p:pic>
        <p:nvPicPr>
          <p:cNvPr id="6" name="Picture 5" descr="image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1691" y="1103086"/>
            <a:ext cx="2475052" cy="2394857"/>
          </a:xfrm>
          <a:prstGeom prst="rect">
            <a:avLst/>
          </a:prstGeom>
        </p:spPr>
      </p:pic>
      <p:pic>
        <p:nvPicPr>
          <p:cNvPr id="7" name="Picture 6" descr="images (2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43263" y="4005943"/>
            <a:ext cx="2504394" cy="2510971"/>
          </a:xfrm>
          <a:prstGeom prst="rect">
            <a:avLst/>
          </a:prstGeom>
        </p:spPr>
      </p:pic>
      <p:pic>
        <p:nvPicPr>
          <p:cNvPr id="9" name="Picture 8" descr="images (5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7189" y="4029075"/>
            <a:ext cx="2614612" cy="2457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 l="14022" t="3826" r="19240" b="12597"/>
          <a:stretch>
            <a:fillRect/>
          </a:stretch>
        </p:blipFill>
        <p:spPr bwMode="auto">
          <a:xfrm>
            <a:off x="1" y="1214438"/>
            <a:ext cx="4872038" cy="564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069497" y="3909390"/>
            <a:ext cx="30745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 smtClean="0">
              <a:solidFill>
                <a:srgbClr val="FF0000"/>
              </a:solidFill>
            </a:endParaRPr>
          </a:p>
          <a:p>
            <a:endParaRPr lang="en-US" dirty="0" smtClean="0"/>
          </a:p>
          <a:p>
            <a:r>
              <a:rPr lang="en-US" dirty="0" smtClean="0"/>
              <a:t>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 descr="Slide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2064" y="642938"/>
            <a:ext cx="4071936" cy="62150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85790"/>
            <a:ext cx="5614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Esophageal intubation is not a sin !</a:t>
            </a:r>
            <a:endParaRPr lang="en-US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r="32848" b="4717"/>
          <a:stretch>
            <a:fillRect/>
          </a:stretch>
        </p:blipFill>
        <p:spPr bwMode="auto">
          <a:xfrm>
            <a:off x="0" y="622852"/>
            <a:ext cx="9144000" cy="623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414463" y="2414589"/>
            <a:ext cx="51292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</a:rPr>
              <a:t>Thank you</a:t>
            </a:r>
            <a:endParaRPr lang="en-US" sz="8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928914" y="628649"/>
            <a:ext cx="6972074" cy="842963"/>
          </a:xfrm>
        </p:spPr>
        <p:txBody>
          <a:bodyPr/>
          <a:lstStyle/>
          <a:p>
            <a:r>
              <a:rPr lang="en-US" sz="4000" dirty="0" smtClean="0"/>
              <a:t> </a:t>
            </a:r>
            <a:br>
              <a:rPr lang="en-US" sz="4000" dirty="0" smtClean="0"/>
            </a:br>
            <a:r>
              <a:rPr lang="en-US" sz="2800" b="1" dirty="0">
                <a:solidFill>
                  <a:srgbClr val="FF0000"/>
                </a:solidFill>
              </a:rPr>
              <a:t>P</a:t>
            </a:r>
            <a:r>
              <a:rPr lang="en-US" sz="2800" b="1" dirty="0" smtClean="0">
                <a:solidFill>
                  <a:srgbClr val="FF0000"/>
                </a:solidFill>
              </a:rPr>
              <a:t>reoperative </a:t>
            </a:r>
            <a:r>
              <a:rPr lang="en-US" sz="2800" b="1" dirty="0" smtClean="0">
                <a:solidFill>
                  <a:srgbClr val="FF0000"/>
                </a:solidFill>
              </a:rPr>
              <a:t>anesthesia evaluation</a:t>
            </a:r>
            <a:r>
              <a:rPr lang="en-US" sz="4000" b="1" dirty="0">
                <a:solidFill>
                  <a:srgbClr val="FF0000"/>
                </a:solidFill>
              </a:rPr>
              <a:t/>
            </a:r>
            <a:br>
              <a:rPr lang="en-US" sz="4000" b="1" dirty="0">
                <a:solidFill>
                  <a:srgbClr val="FF0000"/>
                </a:solidFill>
              </a:rPr>
            </a:b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199" y="1523999"/>
            <a:ext cx="8686801" cy="5152571"/>
          </a:xfrm>
        </p:spPr>
        <p:txBody>
          <a:bodyPr/>
          <a:lstStyle/>
          <a:p>
            <a:r>
              <a:rPr lang="en-US" dirty="0" smtClean="0"/>
              <a:t>Preoperative interview: low birth weight, NICU stay for poor feeding but otherwise non contributory</a:t>
            </a:r>
          </a:p>
          <a:p>
            <a:r>
              <a:rPr lang="en-US" dirty="0" smtClean="0"/>
              <a:t>no</a:t>
            </a:r>
            <a:r>
              <a:rPr lang="en-US" dirty="0" smtClean="0"/>
              <a:t> </a:t>
            </a:r>
            <a:r>
              <a:rPr lang="en-US" dirty="0"/>
              <a:t>formal pediatric </a:t>
            </a:r>
            <a:r>
              <a:rPr lang="en-US" dirty="0" smtClean="0"/>
              <a:t>clearance , most recent H&amp;P in chart </a:t>
            </a:r>
          </a:p>
          <a:p>
            <a:r>
              <a:rPr lang="en-US" dirty="0" smtClean="0"/>
              <a:t>  </a:t>
            </a:r>
            <a:r>
              <a:rPr lang="en-US" dirty="0"/>
              <a:t>baby </a:t>
            </a:r>
            <a:r>
              <a:rPr lang="en-US" dirty="0" smtClean="0"/>
              <a:t>did </a:t>
            </a:r>
            <a:r>
              <a:rPr lang="en-US" dirty="0"/>
              <a:t>have ECHO </a:t>
            </a:r>
            <a:r>
              <a:rPr lang="en-US" dirty="0" smtClean="0"/>
              <a:t>at birth</a:t>
            </a:r>
            <a:r>
              <a:rPr lang="en-US" dirty="0" smtClean="0"/>
              <a:t> - </a:t>
            </a:r>
            <a:r>
              <a:rPr lang="en-US" dirty="0">
                <a:solidFill>
                  <a:srgbClr val="CC3300"/>
                </a:solidFill>
              </a:rPr>
              <a:t>no congenital cardiac </a:t>
            </a:r>
            <a:r>
              <a:rPr lang="en-US" dirty="0" smtClean="0">
                <a:solidFill>
                  <a:srgbClr val="CC3300"/>
                </a:solidFill>
              </a:rPr>
              <a:t>issues, genetic tests pending in view of low birth weight, failure to thrive, low set ears and slight micrognathia</a:t>
            </a:r>
            <a:endParaRPr lang="en-US" dirty="0">
              <a:solidFill>
                <a:srgbClr val="CC3300"/>
              </a:solidFill>
            </a:endParaRPr>
          </a:p>
          <a:p>
            <a:r>
              <a:rPr lang="en-US" dirty="0" smtClean="0"/>
              <a:t>some </a:t>
            </a:r>
            <a:r>
              <a:rPr lang="en-US" dirty="0"/>
              <a:t>runny </a:t>
            </a:r>
            <a:r>
              <a:rPr lang="en-US" dirty="0" smtClean="0"/>
              <a:t>nose, </a:t>
            </a:r>
            <a:r>
              <a:rPr lang="en-US" dirty="0" smtClean="0"/>
              <a:t>afebrile</a:t>
            </a:r>
            <a:r>
              <a:rPr lang="en-US" dirty="0" smtClean="0"/>
              <a:t>  </a:t>
            </a:r>
            <a:r>
              <a:rPr lang="en-US" dirty="0"/>
              <a:t>and chest </a:t>
            </a:r>
            <a:r>
              <a:rPr lang="en-US" dirty="0" smtClean="0"/>
              <a:t>clear</a:t>
            </a:r>
            <a:endParaRPr lang="en-US" dirty="0" smtClean="0"/>
          </a:p>
          <a:p>
            <a:r>
              <a:rPr lang="en-US" dirty="0" smtClean="0"/>
              <a:t>Preoperative IV </a:t>
            </a:r>
          </a:p>
          <a:p>
            <a:r>
              <a:rPr lang="en-US" dirty="0" smtClean="0"/>
              <a:t> Hemoglobin,</a:t>
            </a:r>
          </a:p>
          <a:p>
            <a:r>
              <a:rPr lang="en-US" dirty="0" smtClean="0"/>
              <a:t> </a:t>
            </a:r>
            <a:r>
              <a:rPr lang="en-US" dirty="0" smtClean="0"/>
              <a:t>type </a:t>
            </a:r>
            <a:r>
              <a:rPr lang="en-US" dirty="0" smtClean="0"/>
              <a:t>and cross                                             </a:t>
            </a:r>
            <a:r>
              <a:rPr lang="en-US" dirty="0" smtClean="0"/>
              <a:t>and cross</a:t>
            </a:r>
          </a:p>
          <a:p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 descr="Picture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0" y="4414838"/>
            <a:ext cx="3157538" cy="22403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 l="51384" t="56003" r="16966" b="4870"/>
          <a:stretch>
            <a:fillRect/>
          </a:stretch>
        </p:blipFill>
        <p:spPr bwMode="auto">
          <a:xfrm>
            <a:off x="0" y="566058"/>
            <a:ext cx="9144000" cy="3483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 rot="10800000" flipV="1">
            <a:off x="188686" y="4361358"/>
            <a:ext cx="878113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Hemodynamic </a:t>
            </a:r>
            <a:r>
              <a:rPr lang="en-US" sz="3200" b="1" dirty="0" smtClean="0">
                <a:solidFill>
                  <a:srgbClr val="FF0000"/>
                </a:solidFill>
              </a:rPr>
              <a:t>instability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Airway</a:t>
            </a:r>
            <a:endParaRPr lang="en-US" sz="3200" b="1" dirty="0" smtClean="0">
              <a:solidFill>
                <a:srgbClr val="FF0000"/>
              </a:solidFill>
            </a:endParaRPr>
          </a:p>
          <a:p>
            <a:r>
              <a:rPr lang="en-US" sz="3200" b="1" dirty="0" smtClean="0">
                <a:solidFill>
                  <a:srgbClr val="FF0000"/>
                </a:solidFill>
              </a:rPr>
              <a:t>Oxygenation </a:t>
            </a:r>
            <a:r>
              <a:rPr lang="en-US" sz="3200" b="1" dirty="0" smtClean="0">
                <a:solidFill>
                  <a:srgbClr val="FF0000"/>
                </a:solidFill>
              </a:rPr>
              <a:t>and ventilation</a:t>
            </a:r>
          </a:p>
          <a:p>
            <a:pPr>
              <a:buSzPct val="125000"/>
            </a:pPr>
            <a:r>
              <a:rPr lang="en-US" sz="3200" b="1" dirty="0" smtClean="0">
                <a:solidFill>
                  <a:srgbClr val="FF0000"/>
                </a:solidFill>
              </a:rPr>
              <a:t>Postoperative </a:t>
            </a:r>
            <a:r>
              <a:rPr lang="en-US" sz="3200" b="1" dirty="0" smtClean="0">
                <a:solidFill>
                  <a:srgbClr val="FF0000"/>
                </a:solidFill>
              </a:rPr>
              <a:t>management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" y="614363"/>
            <a:ext cx="91440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US" sz="4000" b="1" dirty="0" smtClean="0">
                <a:solidFill>
                  <a:srgbClr val="FF0000"/>
                </a:solidFill>
              </a:rPr>
              <a:t>Challenges in operating room</a:t>
            </a:r>
          </a:p>
          <a:p>
            <a:pPr>
              <a:lnSpc>
                <a:spcPts val="3600"/>
              </a:lnSpc>
              <a:buSzPct val="125000"/>
              <a:buFont typeface="Arial" pitchFamily="34" charset="0"/>
              <a:buChar char="•"/>
            </a:pPr>
            <a:r>
              <a:rPr lang="en-US" sz="1800" dirty="0" smtClean="0"/>
              <a:t>Labile vital </a:t>
            </a:r>
            <a:r>
              <a:rPr lang="en-US" sz="1800" dirty="0" smtClean="0"/>
              <a:t>signs</a:t>
            </a:r>
          </a:p>
          <a:p>
            <a:pPr>
              <a:lnSpc>
                <a:spcPts val="3600"/>
              </a:lnSpc>
              <a:buSzPct val="125000"/>
              <a:buFont typeface="Arial" pitchFamily="34" charset="0"/>
              <a:buChar char="•"/>
            </a:pPr>
            <a:r>
              <a:rPr lang="en-US" sz="1800" dirty="0" smtClean="0"/>
              <a:t>mask </a:t>
            </a:r>
            <a:r>
              <a:rPr lang="en-US" sz="1800" dirty="0" smtClean="0"/>
              <a:t>ventilation </a:t>
            </a:r>
          </a:p>
          <a:p>
            <a:pPr>
              <a:lnSpc>
                <a:spcPts val="3600"/>
              </a:lnSpc>
              <a:buSzPct val="125000"/>
              <a:buFont typeface="Arial" pitchFamily="34" charset="0"/>
              <a:buChar char="•"/>
            </a:pPr>
            <a:r>
              <a:rPr lang="en-US" sz="1800" dirty="0" smtClean="0"/>
              <a:t>Direct laryngoscopy revealing grade III Cormack Lehane view of glottis</a:t>
            </a:r>
          </a:p>
          <a:p>
            <a:pPr>
              <a:lnSpc>
                <a:spcPts val="3600"/>
              </a:lnSpc>
              <a:buSzPct val="125000"/>
              <a:buFont typeface="Arial" pitchFamily="34" charset="0"/>
              <a:buChar char="•"/>
            </a:pPr>
            <a:r>
              <a:rPr lang="en-US" sz="1800" dirty="0" smtClean="0"/>
              <a:t>Rapid desaturation limiting time to </a:t>
            </a:r>
            <a:r>
              <a:rPr lang="en-US" sz="1800" dirty="0" smtClean="0"/>
              <a:t>laryngoscopy</a:t>
            </a:r>
            <a:endParaRPr lang="en-US" sz="1800" dirty="0" smtClean="0"/>
          </a:p>
          <a:p>
            <a:pPr>
              <a:lnSpc>
                <a:spcPts val="3600"/>
              </a:lnSpc>
              <a:buSzPct val="125000"/>
              <a:buFont typeface="Arial" pitchFamily="34" charset="0"/>
              <a:buChar char="•"/>
            </a:pPr>
            <a:endParaRPr lang="en-US" sz="1800" dirty="0" smtClean="0"/>
          </a:p>
          <a:p>
            <a:pPr>
              <a:lnSpc>
                <a:spcPts val="3600"/>
              </a:lnSpc>
            </a:pPr>
            <a:r>
              <a:rPr lang="en-US" sz="3200" b="1" dirty="0" smtClean="0">
                <a:solidFill>
                  <a:srgbClr val="FF0000"/>
                </a:solidFill>
              </a:rPr>
              <a:t>Unable to CONFIRM placement of Endotracheal tube with Glide </a:t>
            </a:r>
            <a:r>
              <a:rPr lang="en-US" sz="3200" b="1" dirty="0" smtClean="0">
                <a:solidFill>
                  <a:srgbClr val="FF0000"/>
                </a:solidFill>
              </a:rPr>
              <a:t>Scope</a:t>
            </a:r>
          </a:p>
          <a:p>
            <a:pPr>
              <a:lnSpc>
                <a:spcPts val="3600"/>
              </a:lnSpc>
            </a:pPr>
            <a:endParaRPr lang="en-US" sz="3200" b="1" dirty="0" smtClean="0">
              <a:solidFill>
                <a:srgbClr val="FF0000"/>
              </a:solidFill>
            </a:endParaRPr>
          </a:p>
          <a:p>
            <a:pPr>
              <a:lnSpc>
                <a:spcPts val="3600"/>
              </a:lnSpc>
              <a:buSzPct val="125000"/>
              <a:buFont typeface="Arial" pitchFamily="34" charset="0"/>
              <a:buChar char="•"/>
            </a:pPr>
            <a:r>
              <a:rPr lang="en-US" sz="1800" dirty="0" smtClean="0"/>
              <a:t>Unable to detect ETCO2</a:t>
            </a:r>
          </a:p>
          <a:p>
            <a:pPr>
              <a:lnSpc>
                <a:spcPts val="3600"/>
              </a:lnSpc>
              <a:buSzPct val="125000"/>
              <a:buFont typeface="Arial" pitchFamily="34" charset="0"/>
              <a:buChar char="•"/>
            </a:pPr>
            <a:r>
              <a:rPr lang="en-US" sz="1800" dirty="0" smtClean="0"/>
              <a:t>Decision to abort laryngoscopy</a:t>
            </a:r>
          </a:p>
          <a:p>
            <a:pPr>
              <a:lnSpc>
                <a:spcPts val="3600"/>
              </a:lnSpc>
              <a:buSzPct val="125000"/>
              <a:buFont typeface="Arial" pitchFamily="34" charset="0"/>
              <a:buChar char="•"/>
            </a:pPr>
            <a:r>
              <a:rPr lang="en-US" sz="1800" dirty="0" smtClean="0"/>
              <a:t>Air Q LMA </a:t>
            </a:r>
            <a:r>
              <a:rPr lang="en-US" sz="1800" dirty="0" smtClean="0"/>
              <a:t>insertion</a:t>
            </a:r>
            <a:endParaRPr lang="en-US" sz="1800" dirty="0" smtClean="0"/>
          </a:p>
          <a:p>
            <a:pPr>
              <a:lnSpc>
                <a:spcPts val="3600"/>
              </a:lnSpc>
              <a:buSzPct val="125000"/>
              <a:buFont typeface="Arial" pitchFamily="34" charset="0"/>
              <a:buChar char="•"/>
            </a:pPr>
            <a:r>
              <a:rPr lang="en-US" sz="1800" dirty="0" smtClean="0"/>
              <a:t>successful blind intubation  thru LMA</a:t>
            </a:r>
          </a:p>
          <a:p>
            <a:pPr>
              <a:lnSpc>
                <a:spcPts val="3600"/>
              </a:lnSpc>
              <a:buSzPct val="125000"/>
            </a:pPr>
            <a:endParaRPr lang="en-US" sz="1800" dirty="0" smtClean="0"/>
          </a:p>
        </p:txBody>
      </p:sp>
      <p:pic>
        <p:nvPicPr>
          <p:cNvPr id="4" name="Picture 3" descr="picture 3.png"/>
          <p:cNvPicPr>
            <a:picLocks noChangeAspect="1"/>
          </p:cNvPicPr>
          <p:nvPr/>
        </p:nvPicPr>
        <p:blipFill>
          <a:blip r:embed="rId2" cstate="print"/>
          <a:srcRect l="11546" t="6306" r="18391" b="6449"/>
          <a:stretch>
            <a:fillRect/>
          </a:stretch>
        </p:blipFill>
        <p:spPr>
          <a:xfrm>
            <a:off x="6272440" y="4639355"/>
            <a:ext cx="1814285" cy="1669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ir-Q-BlockerFEATURES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14363"/>
            <a:ext cx="9143999" cy="62436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emergencymedicineireland.com/wp-content/uploads/2012/09/Screen-Shot-2012-09-03-at-09.39.00.jpg"/>
          <p:cNvPicPr>
            <a:picLocks noChangeAspect="1" noChangeArrowheads="1"/>
          </p:cNvPicPr>
          <p:nvPr/>
        </p:nvPicPr>
        <p:blipFill>
          <a:blip r:embed="rId2" cstate="print"/>
          <a:srcRect l="-2521" t="493" b="-95160"/>
          <a:stretch>
            <a:fillRect/>
          </a:stretch>
        </p:blipFill>
        <p:spPr bwMode="auto">
          <a:xfrm>
            <a:off x="-154546" y="721218"/>
            <a:ext cx="9144000" cy="118090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114" y="585788"/>
            <a:ext cx="7549486" cy="1127054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rgbClr val="FF0000"/>
                </a:solidFill>
              </a:rPr>
              <a:t>Our Patient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0963" name="Content Placeholder 2"/>
          <p:cNvSpPr>
            <a:spLocks noGrp="1"/>
          </p:cNvSpPr>
          <p:nvPr>
            <p:ph sz="quarter" idx="1"/>
          </p:nvPr>
        </p:nvSpPr>
        <p:spPr>
          <a:xfrm>
            <a:off x="357188" y="3700463"/>
            <a:ext cx="8458200" cy="1185862"/>
          </a:xfrm>
        </p:spPr>
        <p:txBody>
          <a:bodyPr/>
          <a:lstStyle/>
          <a:p>
            <a:pPr marL="273050" indent="-273050">
              <a:lnSpc>
                <a:spcPct val="80000"/>
              </a:lnSpc>
              <a:buNone/>
              <a:defRPr/>
            </a:pPr>
            <a:r>
              <a:rPr lang="en-US" sz="2400" dirty="0" smtClean="0">
                <a:effectLst/>
              </a:rPr>
              <a:t>   </a:t>
            </a:r>
            <a:r>
              <a:rPr lang="en-US" sz="2400" b="1" dirty="0" smtClean="0">
                <a:effectLst/>
              </a:rPr>
              <a:t>Histopathologic</a:t>
            </a:r>
            <a:r>
              <a:rPr lang="en-US" sz="2400" b="1" dirty="0" smtClean="0">
                <a:effectLst/>
              </a:rPr>
              <a:t> exam of the   specimen revealed </a:t>
            </a:r>
            <a:r>
              <a:rPr lang="en-US" sz="2400" b="1" dirty="0" smtClean="0"/>
              <a:t>H</a:t>
            </a:r>
            <a:r>
              <a:rPr lang="en-US" sz="2400" b="1" dirty="0" smtClean="0">
                <a:effectLst/>
              </a:rPr>
              <a:t>emangiopericytoma</a:t>
            </a:r>
            <a:r>
              <a:rPr lang="en-US" sz="2400" b="1" dirty="0" smtClean="0">
                <a:effectLst/>
              </a:rPr>
              <a:t> </a:t>
            </a:r>
            <a:r>
              <a:rPr lang="en-US" sz="2400" b="1" dirty="0" smtClean="0">
                <a:effectLst/>
              </a:rPr>
              <a:t>of the orbit, She was found to have </a:t>
            </a:r>
            <a:r>
              <a:rPr lang="en-US" sz="2400" b="1" dirty="0" smtClean="0"/>
              <a:t>Trisomy</a:t>
            </a:r>
            <a:r>
              <a:rPr lang="en-US" sz="2400" b="1" dirty="0" smtClean="0">
                <a:effectLst/>
              </a:rPr>
              <a:t> 15</a:t>
            </a:r>
          </a:p>
          <a:p>
            <a:pPr marL="273050" indent="-273050">
              <a:lnSpc>
                <a:spcPct val="80000"/>
              </a:lnSpc>
              <a:defRPr/>
            </a:pPr>
            <a:endParaRPr lang="en-US" sz="2400" b="1" dirty="0" smtClean="0">
              <a:effectLst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screen"/>
          <a:srcRect l="22579" r="9442"/>
          <a:stretch>
            <a:fillRect/>
          </a:stretch>
        </p:blipFill>
        <p:spPr bwMode="auto">
          <a:xfrm>
            <a:off x="3471862" y="5100639"/>
            <a:ext cx="2271713" cy="175736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" name="Picture 4" descr="picture2.jpg"/>
          <p:cNvPicPr>
            <a:picLocks noChangeAspect="1"/>
          </p:cNvPicPr>
          <p:nvPr/>
        </p:nvPicPr>
        <p:blipFill>
          <a:blip r:embed="rId4" cstate="print"/>
          <a:srcRect l="7300" r="18717" b="14327"/>
          <a:stretch>
            <a:fillRect/>
          </a:stretch>
        </p:blipFill>
        <p:spPr>
          <a:xfrm>
            <a:off x="2728913" y="1571625"/>
            <a:ext cx="3614737" cy="2000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U_Template_RED_NJMS">
  <a:themeElements>
    <a:clrScheme name="RU_Template_Verdana_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RU_Template_Verdana_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U_Template_Verdana_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RU_Template_RED_NJMS</Template>
  <TotalTime>21661</TotalTime>
  <Words>997</Words>
  <Application>Microsoft Office PowerPoint</Application>
  <PresentationFormat>On-screen Show (4:3)</PresentationFormat>
  <Paragraphs>164</Paragraphs>
  <Slides>35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RU_Template_RED_NJMS</vt:lpstr>
      <vt:lpstr>Anesthetic challenges when elective case becomes emergent</vt:lpstr>
      <vt:lpstr>Slide 2</vt:lpstr>
      <vt:lpstr>Case</vt:lpstr>
      <vt:lpstr>  Preoperative anesthesia evaluation </vt:lpstr>
      <vt:lpstr>Slide 5</vt:lpstr>
      <vt:lpstr>Slide 6</vt:lpstr>
      <vt:lpstr>Slide 7</vt:lpstr>
      <vt:lpstr>Slide 8</vt:lpstr>
      <vt:lpstr>Our Patient</vt:lpstr>
      <vt:lpstr> Hemangiopericytoma Facts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Demas, Steve</dc:creator>
  <cp:lastModifiedBy>s</cp:lastModifiedBy>
  <cp:revision>103</cp:revision>
  <cp:lastPrinted>2013-07-11T14:43:45Z</cp:lastPrinted>
  <dcterms:created xsi:type="dcterms:W3CDTF">2013-10-17T15:47:44Z</dcterms:created>
  <dcterms:modified xsi:type="dcterms:W3CDTF">2016-03-26T17:02:04Z</dcterms:modified>
</cp:coreProperties>
</file>