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76" r:id="rId3"/>
    <p:sldId id="447" r:id="rId4"/>
    <p:sldId id="448" r:id="rId5"/>
    <p:sldId id="449" r:id="rId6"/>
    <p:sldId id="450" r:id="rId7"/>
    <p:sldId id="456" r:id="rId8"/>
    <p:sldId id="451" r:id="rId9"/>
    <p:sldId id="452" r:id="rId10"/>
    <p:sldId id="453" r:id="rId11"/>
    <p:sldId id="454" r:id="rId12"/>
    <p:sldId id="478" r:id="rId13"/>
    <p:sldId id="491" r:id="rId14"/>
    <p:sldId id="499" r:id="rId15"/>
    <p:sldId id="500" r:id="rId16"/>
    <p:sldId id="457" r:id="rId17"/>
    <p:sldId id="458" r:id="rId18"/>
    <p:sldId id="459" r:id="rId19"/>
    <p:sldId id="460" r:id="rId20"/>
    <p:sldId id="461" r:id="rId21"/>
    <p:sldId id="487" r:id="rId22"/>
    <p:sldId id="498" r:id="rId23"/>
    <p:sldId id="483" r:id="rId24"/>
    <p:sldId id="493" r:id="rId25"/>
    <p:sldId id="496" r:id="rId26"/>
    <p:sldId id="479" r:id="rId27"/>
    <p:sldId id="501" r:id="rId28"/>
    <p:sldId id="470" r:id="rId29"/>
    <p:sldId id="49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CCFF"/>
    <a:srgbClr val="00FF00"/>
    <a:srgbClr val="FFCCCC"/>
    <a:srgbClr val="66FFFF"/>
    <a:srgbClr val="FFCCFF"/>
    <a:srgbClr val="CCFF99"/>
    <a:srgbClr val="FFFF99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0A59-4EDC-4588-981F-C8E3AF5A6DCF}" type="datetimeFigureOut">
              <a:rPr lang="en-US" smtClean="0"/>
              <a:pPr/>
              <a:t>8/18/2015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E1A90-481C-48D8-8A04-21DE5727BC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19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5F3740-D6AE-4946-994F-46AD0E06ED5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F5A7A-4482-4ABA-8DB2-E7F204641D8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897D9-9311-49BD-9040-0CF536B4B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5D48-731C-44DE-8D07-B7CB14862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B8F43-F41E-47EE-BBE7-5049D3C8B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7FF15-3CF6-496B-8381-08B9EC700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1F64E-ABB4-4F84-BB4D-CAE153F87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938A-98D2-46B6-A9B7-4838CF341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21331-0D27-4E4B-B4CB-7402F28AD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172E9-327F-495D-AE7A-AD9209F6E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C4A5-C34D-4987-8432-8C547DEAF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46A7-3A50-45FE-98F4-5B1F6F1E3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2B8C-9C42-44D2-986F-6997D0282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35C330-6CB6-48A1-B936-7CFF48665E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04800" y="152400"/>
            <a:ext cx="8534400" cy="638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 smtClean="0">
                <a:solidFill>
                  <a:srgbClr val="99FF99"/>
                </a:solidFill>
                <a:latin typeface="French Script MT" pitchFamily="66" charset="0"/>
              </a:rPr>
              <a:t>Genetic Engineering of D. </a:t>
            </a:r>
            <a:r>
              <a:rPr lang="en-US" sz="4400" dirty="0" err="1" smtClean="0">
                <a:solidFill>
                  <a:srgbClr val="99FF99"/>
                </a:solidFill>
                <a:latin typeface="French Script MT" pitchFamily="66" charset="0"/>
              </a:rPr>
              <a:t>radiodurans</a:t>
            </a:r>
            <a:r>
              <a:rPr lang="en-US" sz="4400" dirty="0" smtClean="0">
                <a:solidFill>
                  <a:srgbClr val="99FF99"/>
                </a:solidFill>
                <a:latin typeface="French Script MT" pitchFamily="66" charset="0"/>
              </a:rPr>
              <a:t> for uranium bioremediation from high radiation environment</a:t>
            </a:r>
          </a:p>
          <a:p>
            <a:pPr algn="ctr">
              <a:spcBef>
                <a:spcPts val="0"/>
              </a:spcBef>
            </a:pPr>
            <a:endParaRPr lang="en-US" sz="4400" dirty="0">
              <a:solidFill>
                <a:srgbClr val="00FF00"/>
              </a:solidFill>
              <a:latin typeface="French Script MT" pitchFamily="66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4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Shree </a:t>
            </a:r>
            <a:r>
              <a:rPr lang="en-US" sz="2800" dirty="0">
                <a:solidFill>
                  <a:schemeClr val="bg1"/>
                </a:solidFill>
                <a:latin typeface="Monotype Corsiva" pitchFamily="66" charset="0"/>
              </a:rPr>
              <a:t>Kumar </a:t>
            </a:r>
            <a:r>
              <a:rPr lang="en-US" sz="2800" dirty="0" err="1" smtClean="0">
                <a:solidFill>
                  <a:schemeClr val="bg1"/>
                </a:solidFill>
                <a:latin typeface="Monotype Corsiva" pitchFamily="66" charset="0"/>
              </a:rPr>
              <a:t>Apte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3600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FF99"/>
                </a:solidFill>
              </a:rPr>
              <a:t>Molecular Biology Division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 err="1">
                <a:solidFill>
                  <a:srgbClr val="FFFF99"/>
                </a:solidFill>
              </a:rPr>
              <a:t>Bhabha</a:t>
            </a:r>
            <a:r>
              <a:rPr lang="en-US" dirty="0">
                <a:solidFill>
                  <a:srgbClr val="FFFF99"/>
                </a:solidFill>
              </a:rPr>
              <a:t> Atomic Research Centre, </a:t>
            </a:r>
            <a:r>
              <a:rPr lang="en-US" dirty="0" smtClean="0">
                <a:solidFill>
                  <a:srgbClr val="FFFF99"/>
                </a:solidFill>
              </a:rPr>
              <a:t>Mumbai-400085, India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400" dirty="0">
              <a:solidFill>
                <a:srgbClr val="00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400" dirty="0">
              <a:solidFill>
                <a:srgbClr val="00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CCFF"/>
                </a:solidFill>
              </a:rPr>
              <a:t>8</a:t>
            </a:r>
            <a:r>
              <a:rPr lang="en-US" sz="2000" baseline="30000" dirty="0" smtClean="0">
                <a:solidFill>
                  <a:srgbClr val="FFCCFF"/>
                </a:solidFill>
              </a:rPr>
              <a:t>th</a:t>
            </a:r>
            <a:r>
              <a:rPr lang="en-US" sz="2000" dirty="0" smtClean="0">
                <a:solidFill>
                  <a:srgbClr val="FFCCFF"/>
                </a:solidFill>
              </a:rPr>
              <a:t> European Biotechnology Congress, Frankfurt, Germany</a:t>
            </a:r>
            <a:endParaRPr lang="en-US" sz="2000" dirty="0">
              <a:solidFill>
                <a:srgbClr val="FFCC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CCFF"/>
                </a:solidFill>
              </a:rPr>
              <a:t>August 18, 2015</a:t>
            </a:r>
            <a:endParaRPr lang="en-US" sz="2000" dirty="0">
              <a:solidFill>
                <a:srgbClr val="FF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6" name="Group 4"/>
          <p:cNvGrpSpPr>
            <a:grpSpLocks/>
          </p:cNvGrpSpPr>
          <p:nvPr/>
        </p:nvGrpSpPr>
        <p:grpSpPr bwMode="auto">
          <a:xfrm>
            <a:off x="533400" y="228600"/>
            <a:ext cx="8458200" cy="6400800"/>
            <a:chOff x="336" y="144"/>
            <a:chExt cx="5328" cy="4032"/>
          </a:xfrm>
        </p:grpSpPr>
        <p:grpSp>
          <p:nvGrpSpPr>
            <p:cNvPr id="218117" name="Group 5"/>
            <p:cNvGrpSpPr>
              <a:grpSpLocks/>
            </p:cNvGrpSpPr>
            <p:nvPr/>
          </p:nvGrpSpPr>
          <p:grpSpPr bwMode="auto">
            <a:xfrm>
              <a:off x="432" y="2352"/>
              <a:ext cx="5136" cy="1791"/>
              <a:chOff x="336" y="2544"/>
              <a:chExt cx="5136" cy="1791"/>
            </a:xfrm>
          </p:grpSpPr>
          <p:graphicFrame>
            <p:nvGraphicFramePr>
              <p:cNvPr id="218118" name="Object 6"/>
              <p:cNvGraphicFramePr>
                <a:graphicFrameLocks noChangeAspect="1"/>
              </p:cNvGraphicFramePr>
              <p:nvPr/>
            </p:nvGraphicFramePr>
            <p:xfrm>
              <a:off x="336" y="2544"/>
              <a:ext cx="2640" cy="15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123" name="Bitmap Image" r:id="rId3" imgW="3010320" imgH="1714739" progId="PBrush">
                      <p:embed/>
                    </p:oleObj>
                  </mc:Choice>
                  <mc:Fallback>
                    <p:oleObj name="Bitmap Image" r:id="rId3" imgW="3010320" imgH="1714739" progId="PBrush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" y="2544"/>
                            <a:ext cx="2640" cy="15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8119" name="Text Box 7"/>
              <p:cNvSpPr txBox="1">
                <a:spLocks noChangeArrowheads="1"/>
              </p:cNvSpPr>
              <p:nvPr/>
            </p:nvSpPr>
            <p:spPr bwMode="auto">
              <a:xfrm>
                <a:off x="3168" y="2544"/>
                <a:ext cx="2304" cy="1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1 - </a:t>
                </a:r>
                <a:r>
                  <a:rPr lang="en-US" b="1" i="1">
                    <a:solidFill>
                      <a:srgbClr val="FFFF00"/>
                    </a:solidFill>
                  </a:rPr>
                  <a:t>E. coli </a:t>
                </a:r>
                <a:r>
                  <a:rPr lang="en-US" b="1">
                    <a:solidFill>
                      <a:srgbClr val="FFFF00"/>
                    </a:solidFill>
                  </a:rPr>
                  <a:t>- pRAD1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2 - </a:t>
                </a:r>
                <a:r>
                  <a:rPr lang="en-US" b="1" i="1">
                    <a:solidFill>
                      <a:srgbClr val="FFFF00"/>
                    </a:solidFill>
                  </a:rPr>
                  <a:t>E. coli </a:t>
                </a:r>
                <a:r>
                  <a:rPr lang="en-US" b="1">
                    <a:solidFill>
                      <a:srgbClr val="FFFF00"/>
                    </a:solidFill>
                  </a:rPr>
                  <a:t>- </a:t>
                </a:r>
                <a:r>
                  <a:rPr lang="en-US" b="1" i="1">
                    <a:solidFill>
                      <a:srgbClr val="FFFF00"/>
                    </a:solidFill>
                  </a:rPr>
                  <a:t>groESL</a:t>
                </a:r>
                <a:r>
                  <a:rPr lang="en-US" b="1">
                    <a:solidFill>
                      <a:srgbClr val="FFFF00"/>
                    </a:solidFill>
                  </a:rPr>
                  <a:t>+</a:t>
                </a:r>
                <a:r>
                  <a:rPr lang="en-US" b="1" i="1">
                    <a:solidFill>
                      <a:srgbClr val="FFFF00"/>
                    </a:solidFill>
                  </a:rPr>
                  <a:t>phoN</a:t>
                </a:r>
                <a:r>
                  <a:rPr lang="en-US" b="1">
                    <a:solidFill>
                      <a:srgbClr val="FFFF00"/>
                    </a:solidFill>
                  </a:rPr>
                  <a:t> (GN)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3 - </a:t>
                </a:r>
                <a:r>
                  <a:rPr lang="en-US" b="1" i="1">
                    <a:solidFill>
                      <a:srgbClr val="FFFF00"/>
                    </a:solidFill>
                  </a:rPr>
                  <a:t>E. coli </a:t>
                </a:r>
                <a:r>
                  <a:rPr lang="en-US" b="1">
                    <a:solidFill>
                      <a:srgbClr val="FFFF00"/>
                    </a:solidFill>
                  </a:rPr>
                  <a:t>- full </a:t>
                </a:r>
                <a:r>
                  <a:rPr lang="en-US" b="1" i="1">
                    <a:solidFill>
                      <a:srgbClr val="FFFF00"/>
                    </a:solidFill>
                  </a:rPr>
                  <a:t>phoN</a:t>
                </a:r>
                <a:r>
                  <a:rPr lang="en-US" b="1">
                    <a:solidFill>
                      <a:srgbClr val="FFFF00"/>
                    </a:solidFill>
                  </a:rPr>
                  <a:t> (CL#50)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4 - </a:t>
                </a:r>
                <a:r>
                  <a:rPr lang="en-US" b="1" i="1">
                    <a:solidFill>
                      <a:srgbClr val="FFFF00"/>
                    </a:solidFill>
                  </a:rPr>
                  <a:t>D. rad </a:t>
                </a:r>
                <a:r>
                  <a:rPr lang="en-US" b="1">
                    <a:solidFill>
                      <a:srgbClr val="FFFF00"/>
                    </a:solidFill>
                  </a:rPr>
                  <a:t>- pRAD1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5 - </a:t>
                </a:r>
                <a:r>
                  <a:rPr lang="en-US" b="1" i="1">
                    <a:solidFill>
                      <a:srgbClr val="FFFF00"/>
                    </a:solidFill>
                  </a:rPr>
                  <a:t>D. rad </a:t>
                </a:r>
                <a:r>
                  <a:rPr lang="en-US" b="1">
                    <a:solidFill>
                      <a:srgbClr val="FFFF00"/>
                    </a:solidFill>
                  </a:rPr>
                  <a:t>- full </a:t>
                </a:r>
                <a:r>
                  <a:rPr lang="en-US" b="1" i="1">
                    <a:solidFill>
                      <a:srgbClr val="FFFF00"/>
                    </a:solidFill>
                  </a:rPr>
                  <a:t>phoN</a:t>
                </a:r>
                <a:r>
                  <a:rPr lang="en-US" b="1">
                    <a:solidFill>
                      <a:srgbClr val="FFFF00"/>
                    </a:solidFill>
                  </a:rPr>
                  <a:t> (CL#29)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6 - </a:t>
                </a:r>
                <a:r>
                  <a:rPr lang="en-US" b="1" i="1">
                    <a:solidFill>
                      <a:srgbClr val="FFFF00"/>
                    </a:solidFill>
                  </a:rPr>
                  <a:t>D. rad </a:t>
                </a:r>
                <a:r>
                  <a:rPr lang="en-US" b="1">
                    <a:solidFill>
                      <a:srgbClr val="FFFF00"/>
                    </a:solidFill>
                  </a:rPr>
                  <a:t>- </a:t>
                </a:r>
                <a:r>
                  <a:rPr lang="en-US" b="1" i="1">
                    <a:solidFill>
                      <a:srgbClr val="FFFF00"/>
                    </a:solidFill>
                  </a:rPr>
                  <a:t>groESL</a:t>
                </a:r>
                <a:r>
                  <a:rPr lang="en-US" b="1">
                    <a:solidFill>
                      <a:srgbClr val="FFFF00"/>
                    </a:solidFill>
                  </a:rPr>
                  <a:t>+</a:t>
                </a:r>
                <a:r>
                  <a:rPr lang="en-US" b="1" i="1">
                    <a:solidFill>
                      <a:srgbClr val="FFFF00"/>
                    </a:solidFill>
                  </a:rPr>
                  <a:t>phoN</a:t>
                </a:r>
                <a:r>
                  <a:rPr lang="en-US" b="1">
                    <a:solidFill>
                      <a:srgbClr val="FFFF00"/>
                    </a:solidFill>
                  </a:rPr>
                  <a:t> (DN)</a:t>
                </a:r>
              </a:p>
              <a:p>
                <a:pPr eaLnBrk="0" hangingPunct="0">
                  <a:spcBef>
                    <a:spcPct val="50000"/>
                  </a:spcBef>
                </a:pPr>
                <a:endParaRPr lang="en-US" b="1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21812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963"/>
              <a:ext cx="1280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8" y="963"/>
              <a:ext cx="1280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8122" name="Text Box 10"/>
            <p:cNvSpPr txBox="1">
              <a:spLocks noChangeArrowheads="1"/>
            </p:cNvSpPr>
            <p:nvPr/>
          </p:nvSpPr>
          <p:spPr bwMode="auto">
            <a:xfrm>
              <a:off x="1734" y="336"/>
              <a:ext cx="2473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solidFill>
                    <a:srgbClr val="FFCCFF"/>
                  </a:solidFill>
                  <a:latin typeface="Comic Sans MS" pitchFamily="66" charset="0"/>
                </a:rPr>
                <a:t>  Deinococcus radiodurans</a:t>
              </a:r>
              <a:r>
                <a:rPr lang="en-US" sz="3200" b="1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</a:p>
            <a:p>
              <a:r>
                <a:rPr lang="en-US" sz="1600" b="1">
                  <a:solidFill>
                    <a:srgbClr val="FFFF00"/>
                  </a:solidFill>
                  <a:latin typeface="Comic Sans MS" pitchFamily="66" charset="0"/>
                </a:rPr>
                <a:t>    Wild type 	       Engineered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336" y="144"/>
              <a:ext cx="532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66FFFF"/>
                  </a:solidFill>
                </a:rPr>
                <a:t>Genetic engineering of </a:t>
              </a:r>
              <a:r>
                <a:rPr lang="en-US" sz="2400" b="1" i="1">
                  <a:solidFill>
                    <a:srgbClr val="66FFFF"/>
                  </a:solidFill>
                </a:rPr>
                <a:t>phoN </a:t>
              </a:r>
              <a:r>
                <a:rPr lang="en-US" sz="2400" b="1">
                  <a:solidFill>
                    <a:srgbClr val="66FFFF"/>
                  </a:solidFill>
                </a:rPr>
                <a:t>gene into</a:t>
              </a:r>
              <a:r>
                <a:rPr lang="en-US" sz="2400" b="1" i="1">
                  <a:solidFill>
                    <a:srgbClr val="66FFFF"/>
                  </a:solidFill>
                </a:rPr>
                <a:t> D. radiodurans</a:t>
              </a: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2112" y="3984"/>
              <a:ext cx="172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b="1">
                <a:solidFill>
                  <a:srgbClr val="00FF00"/>
                </a:solidFill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</a:rPr>
                <a:t>(Appukuttan , Rao &amp; Apte, Appl. Env. Microbiol.  72: 7873-7878, 2006)</a:t>
              </a:r>
            </a:p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40" name="Group 4"/>
          <p:cNvGrpSpPr>
            <a:grpSpLocks/>
          </p:cNvGrpSpPr>
          <p:nvPr/>
        </p:nvGrpSpPr>
        <p:grpSpPr bwMode="auto">
          <a:xfrm>
            <a:off x="0" y="76200"/>
            <a:ext cx="9067800" cy="6826250"/>
            <a:chOff x="0" y="48"/>
            <a:chExt cx="5712" cy="4300"/>
          </a:xfrm>
        </p:grpSpPr>
        <p:grpSp>
          <p:nvGrpSpPr>
            <p:cNvPr id="219141" name="Group 5"/>
            <p:cNvGrpSpPr>
              <a:grpSpLocks/>
            </p:cNvGrpSpPr>
            <p:nvPr/>
          </p:nvGrpSpPr>
          <p:grpSpPr bwMode="auto">
            <a:xfrm>
              <a:off x="96" y="48"/>
              <a:ext cx="5616" cy="4300"/>
              <a:chOff x="96" y="58"/>
              <a:chExt cx="5616" cy="4300"/>
            </a:xfrm>
          </p:grpSpPr>
          <p:sp>
            <p:nvSpPr>
              <p:cNvPr id="219142" name="Text Box 6"/>
              <p:cNvSpPr txBox="1">
                <a:spLocks noChangeArrowheads="1"/>
              </p:cNvSpPr>
              <p:nvPr/>
            </p:nvSpPr>
            <p:spPr bwMode="auto">
              <a:xfrm>
                <a:off x="3977" y="567"/>
                <a:ext cx="7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FF6600"/>
                    </a:solidFill>
                  </a:rPr>
                  <a:t>E. coli</a:t>
                </a:r>
                <a:r>
                  <a:rPr lang="en-US" b="1">
                    <a:solidFill>
                      <a:srgbClr val="FF6600"/>
                    </a:solidFill>
                  </a:rPr>
                  <a:t> (c)</a:t>
                </a:r>
              </a:p>
            </p:txBody>
          </p:sp>
          <p:sp>
            <p:nvSpPr>
              <p:cNvPr id="219143" name="Text Box 7"/>
              <p:cNvSpPr txBox="1">
                <a:spLocks noChangeArrowheads="1"/>
              </p:cNvSpPr>
              <p:nvPr/>
            </p:nvSpPr>
            <p:spPr bwMode="auto">
              <a:xfrm>
                <a:off x="3953" y="762"/>
                <a:ext cx="13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FFFF00"/>
                    </a:solidFill>
                  </a:rPr>
                  <a:t>D. radiodurans</a:t>
                </a:r>
                <a:r>
                  <a:rPr lang="en-US" b="1">
                    <a:solidFill>
                      <a:srgbClr val="FFFF00"/>
                    </a:solidFill>
                  </a:rPr>
                  <a:t> (c)</a:t>
                </a:r>
              </a:p>
            </p:txBody>
          </p:sp>
          <p:sp>
            <p:nvSpPr>
              <p:cNvPr id="219144" name="Text Box 8"/>
              <p:cNvSpPr txBox="1">
                <a:spLocks noChangeArrowheads="1"/>
              </p:cNvSpPr>
              <p:nvPr/>
            </p:nvSpPr>
            <p:spPr bwMode="auto">
              <a:xfrm>
                <a:off x="3944" y="1006"/>
                <a:ext cx="13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00FFFF"/>
                    </a:solidFill>
                  </a:rPr>
                  <a:t>D. radiodurans </a:t>
                </a:r>
                <a:r>
                  <a:rPr lang="en-US" b="1">
                    <a:solidFill>
                      <a:srgbClr val="00FFFF"/>
                    </a:solidFill>
                  </a:rPr>
                  <a:t>(i)</a:t>
                </a:r>
              </a:p>
            </p:txBody>
          </p:sp>
          <p:sp>
            <p:nvSpPr>
              <p:cNvPr id="219145" name="Text Box 9"/>
              <p:cNvSpPr txBox="1">
                <a:spLocks noChangeArrowheads="1"/>
              </p:cNvSpPr>
              <p:nvPr/>
            </p:nvSpPr>
            <p:spPr bwMode="auto">
              <a:xfrm>
                <a:off x="3874" y="3387"/>
                <a:ext cx="7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FF0000"/>
                    </a:solidFill>
                  </a:rPr>
                  <a:t>E. coli</a:t>
                </a:r>
                <a:r>
                  <a:rPr lang="en-US" b="1">
                    <a:solidFill>
                      <a:srgbClr val="FF0000"/>
                    </a:solidFill>
                  </a:rPr>
                  <a:t> (i)</a:t>
                </a:r>
              </a:p>
            </p:txBody>
          </p:sp>
          <p:sp>
            <p:nvSpPr>
              <p:cNvPr id="219146" name="Text Box 10"/>
              <p:cNvSpPr txBox="1">
                <a:spLocks noChangeArrowheads="1"/>
              </p:cNvSpPr>
              <p:nvPr/>
            </p:nvSpPr>
            <p:spPr bwMode="auto">
              <a:xfrm>
                <a:off x="3381" y="4070"/>
                <a:ext cx="21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9147" name="Rectangle 11"/>
              <p:cNvSpPr>
                <a:spLocks noChangeArrowheads="1"/>
              </p:cNvSpPr>
              <p:nvPr/>
            </p:nvSpPr>
            <p:spPr bwMode="auto">
              <a:xfrm>
                <a:off x="932" y="365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48" name="Rectangle 12"/>
              <p:cNvSpPr>
                <a:spLocks noChangeArrowheads="1"/>
              </p:cNvSpPr>
              <p:nvPr/>
            </p:nvSpPr>
            <p:spPr bwMode="auto">
              <a:xfrm>
                <a:off x="1643" y="365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2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49" name="Rectangle 13"/>
              <p:cNvSpPr>
                <a:spLocks noChangeArrowheads="1"/>
              </p:cNvSpPr>
              <p:nvPr/>
            </p:nvSpPr>
            <p:spPr bwMode="auto">
              <a:xfrm>
                <a:off x="2356" y="365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4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50" name="Rectangle 14"/>
              <p:cNvSpPr>
                <a:spLocks noChangeArrowheads="1"/>
              </p:cNvSpPr>
              <p:nvPr/>
            </p:nvSpPr>
            <p:spPr bwMode="auto">
              <a:xfrm>
                <a:off x="3067" y="365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6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51" name="Rectangle 15"/>
              <p:cNvSpPr>
                <a:spLocks noChangeArrowheads="1"/>
              </p:cNvSpPr>
              <p:nvPr/>
            </p:nvSpPr>
            <p:spPr bwMode="auto">
              <a:xfrm>
                <a:off x="3779" y="365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8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52" name="Rectangle 16"/>
              <p:cNvSpPr>
                <a:spLocks noChangeArrowheads="1"/>
              </p:cNvSpPr>
              <p:nvPr/>
            </p:nvSpPr>
            <p:spPr bwMode="auto">
              <a:xfrm>
                <a:off x="4462" y="3656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10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53" name="Line 17"/>
              <p:cNvSpPr>
                <a:spLocks noChangeShapeType="1"/>
              </p:cNvSpPr>
              <p:nvPr/>
            </p:nvSpPr>
            <p:spPr bwMode="auto">
              <a:xfrm flipV="1">
                <a:off x="961" y="3579"/>
                <a:ext cx="1" cy="57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54" name="Line 18"/>
              <p:cNvSpPr>
                <a:spLocks noChangeShapeType="1"/>
              </p:cNvSpPr>
              <p:nvPr/>
            </p:nvSpPr>
            <p:spPr bwMode="auto">
              <a:xfrm flipV="1">
                <a:off x="1317" y="3579"/>
                <a:ext cx="1" cy="29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55" name="Line 19"/>
              <p:cNvSpPr>
                <a:spLocks noChangeShapeType="1"/>
              </p:cNvSpPr>
              <p:nvPr/>
            </p:nvSpPr>
            <p:spPr bwMode="auto">
              <a:xfrm flipV="1">
                <a:off x="1672" y="3579"/>
                <a:ext cx="1" cy="57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56" name="Line 20"/>
              <p:cNvSpPr>
                <a:spLocks noChangeShapeType="1"/>
              </p:cNvSpPr>
              <p:nvPr/>
            </p:nvSpPr>
            <p:spPr bwMode="auto">
              <a:xfrm flipV="1">
                <a:off x="2028" y="3579"/>
                <a:ext cx="1" cy="29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57" name="Line 21"/>
              <p:cNvSpPr>
                <a:spLocks noChangeShapeType="1"/>
              </p:cNvSpPr>
              <p:nvPr/>
            </p:nvSpPr>
            <p:spPr bwMode="auto">
              <a:xfrm flipV="1">
                <a:off x="2384" y="3579"/>
                <a:ext cx="1" cy="57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58" name="Line 22"/>
              <p:cNvSpPr>
                <a:spLocks noChangeShapeType="1"/>
              </p:cNvSpPr>
              <p:nvPr/>
            </p:nvSpPr>
            <p:spPr bwMode="auto">
              <a:xfrm flipV="1">
                <a:off x="2740" y="3579"/>
                <a:ext cx="1" cy="29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59" name="Line 23"/>
              <p:cNvSpPr>
                <a:spLocks noChangeShapeType="1"/>
              </p:cNvSpPr>
              <p:nvPr/>
            </p:nvSpPr>
            <p:spPr bwMode="auto">
              <a:xfrm flipV="1">
                <a:off x="3094" y="3579"/>
                <a:ext cx="2" cy="57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60" name="Line 24"/>
              <p:cNvSpPr>
                <a:spLocks noChangeShapeType="1"/>
              </p:cNvSpPr>
              <p:nvPr/>
            </p:nvSpPr>
            <p:spPr bwMode="auto">
              <a:xfrm flipV="1">
                <a:off x="3450" y="3579"/>
                <a:ext cx="2" cy="29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61" name="Line 25"/>
              <p:cNvSpPr>
                <a:spLocks noChangeShapeType="1"/>
              </p:cNvSpPr>
              <p:nvPr/>
            </p:nvSpPr>
            <p:spPr bwMode="auto">
              <a:xfrm flipV="1">
                <a:off x="3806" y="3579"/>
                <a:ext cx="2" cy="57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62" name="Line 26"/>
              <p:cNvSpPr>
                <a:spLocks noChangeShapeType="1"/>
              </p:cNvSpPr>
              <p:nvPr/>
            </p:nvSpPr>
            <p:spPr bwMode="auto">
              <a:xfrm flipV="1">
                <a:off x="4161" y="3579"/>
                <a:ext cx="1" cy="29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63" name="Line 27"/>
              <p:cNvSpPr>
                <a:spLocks noChangeShapeType="1"/>
              </p:cNvSpPr>
              <p:nvPr/>
            </p:nvSpPr>
            <p:spPr bwMode="auto">
              <a:xfrm flipV="1">
                <a:off x="4517" y="3579"/>
                <a:ext cx="1" cy="57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64" name="Line 28"/>
              <p:cNvSpPr>
                <a:spLocks noChangeShapeType="1"/>
              </p:cNvSpPr>
              <p:nvPr/>
            </p:nvSpPr>
            <p:spPr bwMode="auto">
              <a:xfrm>
                <a:off x="961" y="3579"/>
                <a:ext cx="3556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65" name="Rectangle 29"/>
              <p:cNvSpPr>
                <a:spLocks noChangeArrowheads="1"/>
              </p:cNvSpPr>
              <p:nvPr/>
            </p:nvSpPr>
            <p:spPr bwMode="auto">
              <a:xfrm>
                <a:off x="815" y="3503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</a:rPr>
                  <a:t>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66" name="Rectangle 30"/>
              <p:cNvSpPr>
                <a:spLocks noChangeArrowheads="1"/>
              </p:cNvSpPr>
              <p:nvPr/>
            </p:nvSpPr>
            <p:spPr bwMode="auto">
              <a:xfrm>
                <a:off x="759" y="2920"/>
                <a:ext cx="14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20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67" name="Rectangle 31"/>
              <p:cNvSpPr>
                <a:spLocks noChangeArrowheads="1"/>
              </p:cNvSpPr>
              <p:nvPr/>
            </p:nvSpPr>
            <p:spPr bwMode="auto">
              <a:xfrm>
                <a:off x="759" y="2337"/>
                <a:ext cx="14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40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68" name="Rectangle 32"/>
              <p:cNvSpPr>
                <a:spLocks noChangeArrowheads="1"/>
              </p:cNvSpPr>
              <p:nvPr/>
            </p:nvSpPr>
            <p:spPr bwMode="auto">
              <a:xfrm>
                <a:off x="759" y="1755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60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69" name="Rectangle 33"/>
              <p:cNvSpPr>
                <a:spLocks noChangeArrowheads="1"/>
              </p:cNvSpPr>
              <p:nvPr/>
            </p:nvSpPr>
            <p:spPr bwMode="auto">
              <a:xfrm>
                <a:off x="759" y="1173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80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70" name="Rectangle 34"/>
              <p:cNvSpPr>
                <a:spLocks noChangeArrowheads="1"/>
              </p:cNvSpPr>
              <p:nvPr/>
            </p:nvSpPr>
            <p:spPr bwMode="auto">
              <a:xfrm>
                <a:off x="702" y="589"/>
                <a:ext cx="2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FF"/>
                    </a:solidFill>
                  </a:rPr>
                  <a:t>100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171" name="Line 35"/>
              <p:cNvSpPr>
                <a:spLocks noChangeShapeType="1"/>
              </p:cNvSpPr>
              <p:nvPr/>
            </p:nvSpPr>
            <p:spPr bwMode="auto">
              <a:xfrm>
                <a:off x="907" y="3579"/>
                <a:ext cx="54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2" name="Line 36"/>
              <p:cNvSpPr>
                <a:spLocks noChangeShapeType="1"/>
              </p:cNvSpPr>
              <p:nvPr/>
            </p:nvSpPr>
            <p:spPr bwMode="auto">
              <a:xfrm>
                <a:off x="934" y="3289"/>
                <a:ext cx="27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3" name="Line 37"/>
              <p:cNvSpPr>
                <a:spLocks noChangeShapeType="1"/>
              </p:cNvSpPr>
              <p:nvPr/>
            </p:nvSpPr>
            <p:spPr bwMode="auto">
              <a:xfrm>
                <a:off x="907" y="2996"/>
                <a:ext cx="54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4" name="Line 38"/>
              <p:cNvSpPr>
                <a:spLocks noChangeShapeType="1"/>
              </p:cNvSpPr>
              <p:nvPr/>
            </p:nvSpPr>
            <p:spPr bwMode="auto">
              <a:xfrm>
                <a:off x="934" y="2705"/>
                <a:ext cx="27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5" name="Line 39"/>
              <p:cNvSpPr>
                <a:spLocks noChangeShapeType="1"/>
              </p:cNvSpPr>
              <p:nvPr/>
            </p:nvSpPr>
            <p:spPr bwMode="auto">
              <a:xfrm>
                <a:off x="907" y="2413"/>
                <a:ext cx="54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6" name="Line 40"/>
              <p:cNvSpPr>
                <a:spLocks noChangeShapeType="1"/>
              </p:cNvSpPr>
              <p:nvPr/>
            </p:nvSpPr>
            <p:spPr bwMode="auto">
              <a:xfrm>
                <a:off x="934" y="2122"/>
                <a:ext cx="27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7" name="Line 41"/>
              <p:cNvSpPr>
                <a:spLocks noChangeShapeType="1"/>
              </p:cNvSpPr>
              <p:nvPr/>
            </p:nvSpPr>
            <p:spPr bwMode="auto">
              <a:xfrm>
                <a:off x="907" y="1832"/>
                <a:ext cx="54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8" name="Line 42"/>
              <p:cNvSpPr>
                <a:spLocks noChangeShapeType="1"/>
              </p:cNvSpPr>
              <p:nvPr/>
            </p:nvSpPr>
            <p:spPr bwMode="auto">
              <a:xfrm>
                <a:off x="934" y="1539"/>
                <a:ext cx="27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79" name="Line 43"/>
              <p:cNvSpPr>
                <a:spLocks noChangeShapeType="1"/>
              </p:cNvSpPr>
              <p:nvPr/>
            </p:nvSpPr>
            <p:spPr bwMode="auto">
              <a:xfrm>
                <a:off x="907" y="1248"/>
                <a:ext cx="54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0" name="Line 44"/>
              <p:cNvSpPr>
                <a:spLocks noChangeShapeType="1"/>
              </p:cNvSpPr>
              <p:nvPr/>
            </p:nvSpPr>
            <p:spPr bwMode="auto">
              <a:xfrm>
                <a:off x="934" y="955"/>
                <a:ext cx="27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1" name="Line 45"/>
              <p:cNvSpPr>
                <a:spLocks noChangeShapeType="1"/>
              </p:cNvSpPr>
              <p:nvPr/>
            </p:nvSpPr>
            <p:spPr bwMode="auto">
              <a:xfrm>
                <a:off x="907" y="665"/>
                <a:ext cx="54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2" name="Line 46"/>
              <p:cNvSpPr>
                <a:spLocks noChangeShapeType="1"/>
              </p:cNvSpPr>
              <p:nvPr/>
            </p:nvSpPr>
            <p:spPr bwMode="auto">
              <a:xfrm flipV="1">
                <a:off x="961" y="654"/>
                <a:ext cx="1" cy="2915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3" name="Freeform 47"/>
              <p:cNvSpPr>
                <a:spLocks/>
              </p:cNvSpPr>
              <p:nvPr/>
            </p:nvSpPr>
            <p:spPr bwMode="auto">
              <a:xfrm>
                <a:off x="961" y="810"/>
                <a:ext cx="2845" cy="2769"/>
              </a:xfrm>
              <a:custGeom>
                <a:avLst/>
                <a:gdLst/>
                <a:ahLst/>
                <a:cxnLst>
                  <a:cxn ang="0">
                    <a:pos x="127" y="2345"/>
                  </a:cxn>
                  <a:cxn ang="0">
                    <a:pos x="153" y="2268"/>
                  </a:cxn>
                  <a:cxn ang="0">
                    <a:pos x="182" y="2182"/>
                  </a:cxn>
                  <a:cxn ang="0">
                    <a:pos x="212" y="2092"/>
                  </a:cxn>
                  <a:cxn ang="0">
                    <a:pos x="247" y="1996"/>
                  </a:cxn>
                  <a:cxn ang="0">
                    <a:pos x="282" y="1894"/>
                  </a:cxn>
                  <a:cxn ang="0">
                    <a:pos x="320" y="1789"/>
                  </a:cxn>
                  <a:cxn ang="0">
                    <a:pos x="360" y="1683"/>
                  </a:cxn>
                  <a:cxn ang="0">
                    <a:pos x="401" y="1577"/>
                  </a:cxn>
                  <a:cxn ang="0">
                    <a:pos x="443" y="1470"/>
                  </a:cxn>
                  <a:cxn ang="0">
                    <a:pos x="487" y="1364"/>
                  </a:cxn>
                  <a:cxn ang="0">
                    <a:pos x="531" y="1261"/>
                  </a:cxn>
                  <a:cxn ang="0">
                    <a:pos x="577" y="1161"/>
                  </a:cxn>
                  <a:cxn ang="0">
                    <a:pos x="622" y="1065"/>
                  </a:cxn>
                  <a:cxn ang="0">
                    <a:pos x="668" y="975"/>
                  </a:cxn>
                  <a:cxn ang="0">
                    <a:pos x="713" y="892"/>
                  </a:cxn>
                  <a:cxn ang="0">
                    <a:pos x="760" y="815"/>
                  </a:cxn>
                  <a:cxn ang="0">
                    <a:pos x="806" y="745"/>
                  </a:cxn>
                  <a:cxn ang="0">
                    <a:pos x="852" y="682"/>
                  </a:cxn>
                  <a:cxn ang="0">
                    <a:pos x="899" y="624"/>
                  </a:cxn>
                  <a:cxn ang="0">
                    <a:pos x="944" y="572"/>
                  </a:cxn>
                  <a:cxn ang="0">
                    <a:pos x="991" y="524"/>
                  </a:cxn>
                  <a:cxn ang="0">
                    <a:pos x="1037" y="483"/>
                  </a:cxn>
                  <a:cxn ang="0">
                    <a:pos x="1082" y="444"/>
                  </a:cxn>
                  <a:cxn ang="0">
                    <a:pos x="1129" y="411"/>
                  </a:cxn>
                  <a:cxn ang="0">
                    <a:pos x="1175" y="380"/>
                  </a:cxn>
                  <a:cxn ang="0">
                    <a:pos x="1222" y="353"/>
                  </a:cxn>
                  <a:cxn ang="0">
                    <a:pos x="1268" y="328"/>
                  </a:cxn>
                  <a:cxn ang="0">
                    <a:pos x="1313" y="306"/>
                  </a:cxn>
                  <a:cxn ang="0">
                    <a:pos x="1360" y="286"/>
                  </a:cxn>
                  <a:cxn ang="0">
                    <a:pos x="1406" y="268"/>
                  </a:cxn>
                  <a:cxn ang="0">
                    <a:pos x="1451" y="250"/>
                  </a:cxn>
                  <a:cxn ang="0">
                    <a:pos x="1498" y="235"/>
                  </a:cxn>
                  <a:cxn ang="0">
                    <a:pos x="1544" y="220"/>
                  </a:cxn>
                  <a:cxn ang="0">
                    <a:pos x="1590" y="207"/>
                  </a:cxn>
                  <a:cxn ang="0">
                    <a:pos x="1637" y="195"/>
                  </a:cxn>
                  <a:cxn ang="0">
                    <a:pos x="1682" y="183"/>
                  </a:cxn>
                  <a:cxn ang="0">
                    <a:pos x="1729" y="173"/>
                  </a:cxn>
                  <a:cxn ang="0">
                    <a:pos x="1775" y="163"/>
                  </a:cxn>
                  <a:cxn ang="0">
                    <a:pos x="1820" y="153"/>
                  </a:cxn>
                  <a:cxn ang="0">
                    <a:pos x="1867" y="145"/>
                  </a:cxn>
                  <a:cxn ang="0">
                    <a:pos x="1913" y="137"/>
                  </a:cxn>
                  <a:cxn ang="0">
                    <a:pos x="1958" y="128"/>
                  </a:cxn>
                  <a:cxn ang="0">
                    <a:pos x="2006" y="122"/>
                  </a:cxn>
                  <a:cxn ang="0">
                    <a:pos x="2051" y="113"/>
                  </a:cxn>
                  <a:cxn ang="0">
                    <a:pos x="2097" y="107"/>
                  </a:cxn>
                  <a:cxn ang="0">
                    <a:pos x="2144" y="100"/>
                  </a:cxn>
                  <a:cxn ang="0">
                    <a:pos x="2189" y="92"/>
                  </a:cxn>
                  <a:cxn ang="0">
                    <a:pos x="2235" y="85"/>
                  </a:cxn>
                  <a:cxn ang="0">
                    <a:pos x="2279" y="79"/>
                  </a:cxn>
                  <a:cxn ang="0">
                    <a:pos x="2321" y="70"/>
                  </a:cxn>
                  <a:cxn ang="0">
                    <a:pos x="2364" y="64"/>
                  </a:cxn>
                  <a:cxn ang="0">
                    <a:pos x="2406" y="57"/>
                  </a:cxn>
                  <a:cxn ang="0">
                    <a:pos x="2446" y="52"/>
                  </a:cxn>
                  <a:cxn ang="0">
                    <a:pos x="2484" y="45"/>
                  </a:cxn>
                  <a:cxn ang="0">
                    <a:pos x="2519" y="40"/>
                  </a:cxn>
                  <a:cxn ang="0">
                    <a:pos x="2552" y="34"/>
                  </a:cxn>
                  <a:cxn ang="0">
                    <a:pos x="2584" y="29"/>
                  </a:cxn>
                  <a:cxn ang="0">
                    <a:pos x="2613" y="25"/>
                  </a:cxn>
                  <a:cxn ang="0">
                    <a:pos x="2639" y="20"/>
                  </a:cxn>
                  <a:cxn ang="0">
                    <a:pos x="2766" y="0"/>
                  </a:cxn>
                </a:cxnLst>
                <a:rect l="0" t="0" r="r" b="b"/>
                <a:pathLst>
                  <a:path w="2766" h="2724">
                    <a:moveTo>
                      <a:pt x="0" y="2724"/>
                    </a:moveTo>
                    <a:lnTo>
                      <a:pt x="127" y="2345"/>
                    </a:lnTo>
                    <a:lnTo>
                      <a:pt x="139" y="2306"/>
                    </a:lnTo>
                    <a:lnTo>
                      <a:pt x="153" y="2268"/>
                    </a:lnTo>
                    <a:lnTo>
                      <a:pt x="167" y="2227"/>
                    </a:lnTo>
                    <a:lnTo>
                      <a:pt x="182" y="2182"/>
                    </a:lnTo>
                    <a:lnTo>
                      <a:pt x="197" y="2137"/>
                    </a:lnTo>
                    <a:lnTo>
                      <a:pt x="212" y="2092"/>
                    </a:lnTo>
                    <a:lnTo>
                      <a:pt x="229" y="2044"/>
                    </a:lnTo>
                    <a:lnTo>
                      <a:pt x="247" y="1996"/>
                    </a:lnTo>
                    <a:lnTo>
                      <a:pt x="264" y="1944"/>
                    </a:lnTo>
                    <a:lnTo>
                      <a:pt x="282" y="1894"/>
                    </a:lnTo>
                    <a:lnTo>
                      <a:pt x="300" y="1843"/>
                    </a:lnTo>
                    <a:lnTo>
                      <a:pt x="320" y="1789"/>
                    </a:lnTo>
                    <a:lnTo>
                      <a:pt x="340" y="1736"/>
                    </a:lnTo>
                    <a:lnTo>
                      <a:pt x="360" y="1683"/>
                    </a:lnTo>
                    <a:lnTo>
                      <a:pt x="379" y="1630"/>
                    </a:lnTo>
                    <a:lnTo>
                      <a:pt x="401" y="1577"/>
                    </a:lnTo>
                    <a:lnTo>
                      <a:pt x="422" y="1523"/>
                    </a:lnTo>
                    <a:lnTo>
                      <a:pt x="443" y="1470"/>
                    </a:lnTo>
                    <a:lnTo>
                      <a:pt x="464" y="1417"/>
                    </a:lnTo>
                    <a:lnTo>
                      <a:pt x="487" y="1364"/>
                    </a:lnTo>
                    <a:lnTo>
                      <a:pt x="508" y="1312"/>
                    </a:lnTo>
                    <a:lnTo>
                      <a:pt x="531" y="1261"/>
                    </a:lnTo>
                    <a:lnTo>
                      <a:pt x="554" y="1211"/>
                    </a:lnTo>
                    <a:lnTo>
                      <a:pt x="577" y="1161"/>
                    </a:lnTo>
                    <a:lnTo>
                      <a:pt x="600" y="1113"/>
                    </a:lnTo>
                    <a:lnTo>
                      <a:pt x="622" y="1065"/>
                    </a:lnTo>
                    <a:lnTo>
                      <a:pt x="645" y="1020"/>
                    </a:lnTo>
                    <a:lnTo>
                      <a:pt x="668" y="975"/>
                    </a:lnTo>
                    <a:lnTo>
                      <a:pt x="691" y="931"/>
                    </a:lnTo>
                    <a:lnTo>
                      <a:pt x="713" y="892"/>
                    </a:lnTo>
                    <a:lnTo>
                      <a:pt x="738" y="852"/>
                    </a:lnTo>
                    <a:lnTo>
                      <a:pt x="760" y="815"/>
                    </a:lnTo>
                    <a:lnTo>
                      <a:pt x="783" y="780"/>
                    </a:lnTo>
                    <a:lnTo>
                      <a:pt x="806" y="745"/>
                    </a:lnTo>
                    <a:lnTo>
                      <a:pt x="829" y="712"/>
                    </a:lnTo>
                    <a:lnTo>
                      <a:pt x="852" y="682"/>
                    </a:lnTo>
                    <a:lnTo>
                      <a:pt x="876" y="652"/>
                    </a:lnTo>
                    <a:lnTo>
                      <a:pt x="899" y="624"/>
                    </a:lnTo>
                    <a:lnTo>
                      <a:pt x="921" y="597"/>
                    </a:lnTo>
                    <a:lnTo>
                      <a:pt x="944" y="572"/>
                    </a:lnTo>
                    <a:lnTo>
                      <a:pt x="967" y="547"/>
                    </a:lnTo>
                    <a:lnTo>
                      <a:pt x="991" y="524"/>
                    </a:lnTo>
                    <a:lnTo>
                      <a:pt x="1014" y="503"/>
                    </a:lnTo>
                    <a:lnTo>
                      <a:pt x="1037" y="483"/>
                    </a:lnTo>
                    <a:lnTo>
                      <a:pt x="1060" y="463"/>
                    </a:lnTo>
                    <a:lnTo>
                      <a:pt x="1082" y="444"/>
                    </a:lnTo>
                    <a:lnTo>
                      <a:pt x="1107" y="428"/>
                    </a:lnTo>
                    <a:lnTo>
                      <a:pt x="1129" y="411"/>
                    </a:lnTo>
                    <a:lnTo>
                      <a:pt x="1152" y="394"/>
                    </a:lnTo>
                    <a:lnTo>
                      <a:pt x="1175" y="380"/>
                    </a:lnTo>
                    <a:lnTo>
                      <a:pt x="1198" y="366"/>
                    </a:lnTo>
                    <a:lnTo>
                      <a:pt x="1222" y="353"/>
                    </a:lnTo>
                    <a:lnTo>
                      <a:pt x="1245" y="340"/>
                    </a:lnTo>
                    <a:lnTo>
                      <a:pt x="1268" y="328"/>
                    </a:lnTo>
                    <a:lnTo>
                      <a:pt x="1290" y="316"/>
                    </a:lnTo>
                    <a:lnTo>
                      <a:pt x="1313" y="306"/>
                    </a:lnTo>
                    <a:lnTo>
                      <a:pt x="1336" y="296"/>
                    </a:lnTo>
                    <a:lnTo>
                      <a:pt x="1360" y="286"/>
                    </a:lnTo>
                    <a:lnTo>
                      <a:pt x="1383" y="276"/>
                    </a:lnTo>
                    <a:lnTo>
                      <a:pt x="1406" y="268"/>
                    </a:lnTo>
                    <a:lnTo>
                      <a:pt x="1429" y="258"/>
                    </a:lnTo>
                    <a:lnTo>
                      <a:pt x="1451" y="250"/>
                    </a:lnTo>
                    <a:lnTo>
                      <a:pt x="1476" y="243"/>
                    </a:lnTo>
                    <a:lnTo>
                      <a:pt x="1498" y="235"/>
                    </a:lnTo>
                    <a:lnTo>
                      <a:pt x="1521" y="227"/>
                    </a:lnTo>
                    <a:lnTo>
                      <a:pt x="1544" y="220"/>
                    </a:lnTo>
                    <a:lnTo>
                      <a:pt x="1567" y="213"/>
                    </a:lnTo>
                    <a:lnTo>
                      <a:pt x="1590" y="207"/>
                    </a:lnTo>
                    <a:lnTo>
                      <a:pt x="1614" y="200"/>
                    </a:lnTo>
                    <a:lnTo>
                      <a:pt x="1637" y="195"/>
                    </a:lnTo>
                    <a:lnTo>
                      <a:pt x="1659" y="188"/>
                    </a:lnTo>
                    <a:lnTo>
                      <a:pt x="1682" y="183"/>
                    </a:lnTo>
                    <a:lnTo>
                      <a:pt x="1705" y="178"/>
                    </a:lnTo>
                    <a:lnTo>
                      <a:pt x="1729" y="173"/>
                    </a:lnTo>
                    <a:lnTo>
                      <a:pt x="1752" y="168"/>
                    </a:lnTo>
                    <a:lnTo>
                      <a:pt x="1775" y="163"/>
                    </a:lnTo>
                    <a:lnTo>
                      <a:pt x="1798" y="158"/>
                    </a:lnTo>
                    <a:lnTo>
                      <a:pt x="1820" y="153"/>
                    </a:lnTo>
                    <a:lnTo>
                      <a:pt x="1843" y="150"/>
                    </a:lnTo>
                    <a:lnTo>
                      <a:pt x="1867" y="145"/>
                    </a:lnTo>
                    <a:lnTo>
                      <a:pt x="1890" y="142"/>
                    </a:lnTo>
                    <a:lnTo>
                      <a:pt x="1913" y="137"/>
                    </a:lnTo>
                    <a:lnTo>
                      <a:pt x="1936" y="133"/>
                    </a:lnTo>
                    <a:lnTo>
                      <a:pt x="1958" y="128"/>
                    </a:lnTo>
                    <a:lnTo>
                      <a:pt x="1981" y="125"/>
                    </a:lnTo>
                    <a:lnTo>
                      <a:pt x="2006" y="122"/>
                    </a:lnTo>
                    <a:lnTo>
                      <a:pt x="2028" y="118"/>
                    </a:lnTo>
                    <a:lnTo>
                      <a:pt x="2051" y="113"/>
                    </a:lnTo>
                    <a:lnTo>
                      <a:pt x="2074" y="110"/>
                    </a:lnTo>
                    <a:lnTo>
                      <a:pt x="2097" y="107"/>
                    </a:lnTo>
                    <a:lnTo>
                      <a:pt x="2121" y="104"/>
                    </a:lnTo>
                    <a:lnTo>
                      <a:pt x="2144" y="100"/>
                    </a:lnTo>
                    <a:lnTo>
                      <a:pt x="2167" y="95"/>
                    </a:lnTo>
                    <a:lnTo>
                      <a:pt x="2189" y="92"/>
                    </a:lnTo>
                    <a:lnTo>
                      <a:pt x="2212" y="89"/>
                    </a:lnTo>
                    <a:lnTo>
                      <a:pt x="2235" y="85"/>
                    </a:lnTo>
                    <a:lnTo>
                      <a:pt x="2256" y="82"/>
                    </a:lnTo>
                    <a:lnTo>
                      <a:pt x="2279" y="79"/>
                    </a:lnTo>
                    <a:lnTo>
                      <a:pt x="2300" y="74"/>
                    </a:lnTo>
                    <a:lnTo>
                      <a:pt x="2321" y="70"/>
                    </a:lnTo>
                    <a:lnTo>
                      <a:pt x="2344" y="67"/>
                    </a:lnTo>
                    <a:lnTo>
                      <a:pt x="2364" y="64"/>
                    </a:lnTo>
                    <a:lnTo>
                      <a:pt x="2385" y="60"/>
                    </a:lnTo>
                    <a:lnTo>
                      <a:pt x="2406" y="57"/>
                    </a:lnTo>
                    <a:lnTo>
                      <a:pt x="2426" y="54"/>
                    </a:lnTo>
                    <a:lnTo>
                      <a:pt x="2446" y="52"/>
                    </a:lnTo>
                    <a:lnTo>
                      <a:pt x="2464" y="49"/>
                    </a:lnTo>
                    <a:lnTo>
                      <a:pt x="2484" y="45"/>
                    </a:lnTo>
                    <a:lnTo>
                      <a:pt x="2501" y="42"/>
                    </a:lnTo>
                    <a:lnTo>
                      <a:pt x="2519" y="40"/>
                    </a:lnTo>
                    <a:lnTo>
                      <a:pt x="2535" y="37"/>
                    </a:lnTo>
                    <a:lnTo>
                      <a:pt x="2552" y="34"/>
                    </a:lnTo>
                    <a:lnTo>
                      <a:pt x="2569" y="32"/>
                    </a:lnTo>
                    <a:lnTo>
                      <a:pt x="2584" y="29"/>
                    </a:lnTo>
                    <a:lnTo>
                      <a:pt x="2599" y="27"/>
                    </a:lnTo>
                    <a:lnTo>
                      <a:pt x="2613" y="25"/>
                    </a:lnTo>
                    <a:lnTo>
                      <a:pt x="2627" y="22"/>
                    </a:lnTo>
                    <a:lnTo>
                      <a:pt x="2639" y="20"/>
                    </a:lnTo>
                    <a:lnTo>
                      <a:pt x="2651" y="19"/>
                    </a:lnTo>
                    <a:lnTo>
                      <a:pt x="2766" y="0"/>
                    </a:lnTo>
                  </a:path>
                </a:pathLst>
              </a:custGeom>
              <a:noFill/>
              <a:ln w="22225">
                <a:solidFill>
                  <a:srgbClr val="FF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4" name="Rectangle 48"/>
              <p:cNvSpPr>
                <a:spLocks noChangeArrowheads="1"/>
              </p:cNvSpPr>
              <p:nvPr/>
            </p:nvSpPr>
            <p:spPr bwMode="auto">
              <a:xfrm>
                <a:off x="935" y="3552"/>
                <a:ext cx="50" cy="54"/>
              </a:xfrm>
              <a:prstGeom prst="rect">
                <a:avLst/>
              </a:prstGeom>
              <a:solidFill>
                <a:srgbClr val="FF8000"/>
              </a:solidFill>
              <a:ln w="7938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5" name="Rectangle 49"/>
              <p:cNvSpPr>
                <a:spLocks noChangeArrowheads="1"/>
              </p:cNvSpPr>
              <p:nvPr/>
            </p:nvSpPr>
            <p:spPr bwMode="auto">
              <a:xfrm>
                <a:off x="1646" y="1457"/>
                <a:ext cx="50" cy="53"/>
              </a:xfrm>
              <a:prstGeom prst="rect">
                <a:avLst/>
              </a:prstGeom>
              <a:solidFill>
                <a:srgbClr val="FF8000"/>
              </a:solidFill>
              <a:ln w="7938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6" name="Rectangle 50"/>
              <p:cNvSpPr>
                <a:spLocks noChangeArrowheads="1"/>
              </p:cNvSpPr>
              <p:nvPr/>
            </p:nvSpPr>
            <p:spPr bwMode="auto">
              <a:xfrm>
                <a:off x="2359" y="1008"/>
                <a:ext cx="49" cy="54"/>
              </a:xfrm>
              <a:prstGeom prst="rect">
                <a:avLst/>
              </a:prstGeom>
              <a:solidFill>
                <a:srgbClr val="FF8000"/>
              </a:solidFill>
              <a:ln w="7938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7" name="Rectangle 51"/>
              <p:cNvSpPr>
                <a:spLocks noChangeArrowheads="1"/>
              </p:cNvSpPr>
              <p:nvPr/>
            </p:nvSpPr>
            <p:spPr bwMode="auto">
              <a:xfrm>
                <a:off x="3070" y="895"/>
                <a:ext cx="49" cy="54"/>
              </a:xfrm>
              <a:prstGeom prst="rect">
                <a:avLst/>
              </a:prstGeom>
              <a:solidFill>
                <a:srgbClr val="FF8000"/>
              </a:solidFill>
              <a:ln w="7938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8" name="Rectangle 52"/>
              <p:cNvSpPr>
                <a:spLocks noChangeArrowheads="1"/>
              </p:cNvSpPr>
              <p:nvPr/>
            </p:nvSpPr>
            <p:spPr bwMode="auto">
              <a:xfrm>
                <a:off x="3782" y="784"/>
                <a:ext cx="50" cy="53"/>
              </a:xfrm>
              <a:prstGeom prst="rect">
                <a:avLst/>
              </a:prstGeom>
              <a:solidFill>
                <a:srgbClr val="FF8000"/>
              </a:solidFill>
              <a:ln w="7938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89" name="Freeform 53"/>
              <p:cNvSpPr>
                <a:spLocks/>
              </p:cNvSpPr>
              <p:nvPr/>
            </p:nvSpPr>
            <p:spPr bwMode="auto">
              <a:xfrm>
                <a:off x="961" y="3427"/>
                <a:ext cx="2845" cy="152"/>
              </a:xfrm>
              <a:custGeom>
                <a:avLst/>
                <a:gdLst/>
                <a:ahLst/>
                <a:cxnLst>
                  <a:cxn ang="0">
                    <a:pos x="127" y="145"/>
                  </a:cxn>
                  <a:cxn ang="0">
                    <a:pos x="153" y="143"/>
                  </a:cxn>
                  <a:cxn ang="0">
                    <a:pos x="182" y="141"/>
                  </a:cxn>
                  <a:cxn ang="0">
                    <a:pos x="212" y="140"/>
                  </a:cxn>
                  <a:cxn ang="0">
                    <a:pos x="247" y="138"/>
                  </a:cxn>
                  <a:cxn ang="0">
                    <a:pos x="282" y="136"/>
                  </a:cxn>
                  <a:cxn ang="0">
                    <a:pos x="320" y="135"/>
                  </a:cxn>
                  <a:cxn ang="0">
                    <a:pos x="360" y="133"/>
                  </a:cxn>
                  <a:cxn ang="0">
                    <a:pos x="401" y="131"/>
                  </a:cxn>
                  <a:cxn ang="0">
                    <a:pos x="443" y="130"/>
                  </a:cxn>
                  <a:cxn ang="0">
                    <a:pos x="487" y="128"/>
                  </a:cxn>
                  <a:cxn ang="0">
                    <a:pos x="531" y="126"/>
                  </a:cxn>
                  <a:cxn ang="0">
                    <a:pos x="577" y="125"/>
                  </a:cxn>
                  <a:cxn ang="0">
                    <a:pos x="622" y="123"/>
                  </a:cxn>
                  <a:cxn ang="0">
                    <a:pos x="668" y="122"/>
                  </a:cxn>
                  <a:cxn ang="0">
                    <a:pos x="713" y="120"/>
                  </a:cxn>
                  <a:cxn ang="0">
                    <a:pos x="760" y="118"/>
                  </a:cxn>
                  <a:cxn ang="0">
                    <a:pos x="806" y="117"/>
                  </a:cxn>
                  <a:cxn ang="0">
                    <a:pos x="852" y="117"/>
                  </a:cxn>
                  <a:cxn ang="0">
                    <a:pos x="899" y="115"/>
                  </a:cxn>
                  <a:cxn ang="0">
                    <a:pos x="944" y="113"/>
                  </a:cxn>
                  <a:cxn ang="0">
                    <a:pos x="991" y="112"/>
                  </a:cxn>
                  <a:cxn ang="0">
                    <a:pos x="1037" y="110"/>
                  </a:cxn>
                  <a:cxn ang="0">
                    <a:pos x="1082" y="108"/>
                  </a:cxn>
                  <a:cxn ang="0">
                    <a:pos x="1129" y="105"/>
                  </a:cxn>
                  <a:cxn ang="0">
                    <a:pos x="1175" y="103"/>
                  </a:cxn>
                  <a:cxn ang="0">
                    <a:pos x="1222" y="102"/>
                  </a:cxn>
                  <a:cxn ang="0">
                    <a:pos x="1268" y="98"/>
                  </a:cxn>
                  <a:cxn ang="0">
                    <a:pos x="1313" y="95"/>
                  </a:cxn>
                  <a:cxn ang="0">
                    <a:pos x="1360" y="92"/>
                  </a:cxn>
                  <a:cxn ang="0">
                    <a:pos x="1406" y="88"/>
                  </a:cxn>
                  <a:cxn ang="0">
                    <a:pos x="1451" y="85"/>
                  </a:cxn>
                  <a:cxn ang="0">
                    <a:pos x="1498" y="80"/>
                  </a:cxn>
                  <a:cxn ang="0">
                    <a:pos x="1544" y="77"/>
                  </a:cxn>
                  <a:cxn ang="0">
                    <a:pos x="1590" y="72"/>
                  </a:cxn>
                  <a:cxn ang="0">
                    <a:pos x="1637" y="67"/>
                  </a:cxn>
                  <a:cxn ang="0">
                    <a:pos x="1682" y="62"/>
                  </a:cxn>
                  <a:cxn ang="0">
                    <a:pos x="1729" y="57"/>
                  </a:cxn>
                  <a:cxn ang="0">
                    <a:pos x="1775" y="52"/>
                  </a:cxn>
                  <a:cxn ang="0">
                    <a:pos x="1820" y="47"/>
                  </a:cxn>
                  <a:cxn ang="0">
                    <a:pos x="1867" y="42"/>
                  </a:cxn>
                  <a:cxn ang="0">
                    <a:pos x="1913" y="38"/>
                  </a:cxn>
                  <a:cxn ang="0">
                    <a:pos x="1958" y="33"/>
                  </a:cxn>
                  <a:cxn ang="0">
                    <a:pos x="2006" y="30"/>
                  </a:cxn>
                  <a:cxn ang="0">
                    <a:pos x="2051" y="25"/>
                  </a:cxn>
                  <a:cxn ang="0">
                    <a:pos x="2097" y="22"/>
                  </a:cxn>
                  <a:cxn ang="0">
                    <a:pos x="2144" y="18"/>
                  </a:cxn>
                  <a:cxn ang="0">
                    <a:pos x="2189" y="17"/>
                  </a:cxn>
                  <a:cxn ang="0">
                    <a:pos x="2235" y="13"/>
                  </a:cxn>
                  <a:cxn ang="0">
                    <a:pos x="2279" y="12"/>
                  </a:cxn>
                  <a:cxn ang="0">
                    <a:pos x="2321" y="10"/>
                  </a:cxn>
                  <a:cxn ang="0">
                    <a:pos x="2364" y="8"/>
                  </a:cxn>
                  <a:cxn ang="0">
                    <a:pos x="2406" y="7"/>
                  </a:cxn>
                  <a:cxn ang="0">
                    <a:pos x="2446" y="5"/>
                  </a:cxn>
                  <a:cxn ang="0">
                    <a:pos x="2484" y="5"/>
                  </a:cxn>
                  <a:cxn ang="0">
                    <a:pos x="2519" y="3"/>
                  </a:cxn>
                  <a:cxn ang="0">
                    <a:pos x="2552" y="3"/>
                  </a:cxn>
                  <a:cxn ang="0">
                    <a:pos x="2584" y="3"/>
                  </a:cxn>
                  <a:cxn ang="0">
                    <a:pos x="2613" y="2"/>
                  </a:cxn>
                  <a:cxn ang="0">
                    <a:pos x="2639" y="2"/>
                  </a:cxn>
                  <a:cxn ang="0">
                    <a:pos x="2766" y="0"/>
                  </a:cxn>
                </a:cxnLst>
                <a:rect l="0" t="0" r="r" b="b"/>
                <a:pathLst>
                  <a:path w="2766" h="150">
                    <a:moveTo>
                      <a:pt x="0" y="150"/>
                    </a:moveTo>
                    <a:lnTo>
                      <a:pt x="127" y="145"/>
                    </a:lnTo>
                    <a:lnTo>
                      <a:pt x="139" y="143"/>
                    </a:lnTo>
                    <a:lnTo>
                      <a:pt x="153" y="143"/>
                    </a:lnTo>
                    <a:lnTo>
                      <a:pt x="167" y="141"/>
                    </a:lnTo>
                    <a:lnTo>
                      <a:pt x="182" y="141"/>
                    </a:lnTo>
                    <a:lnTo>
                      <a:pt x="197" y="141"/>
                    </a:lnTo>
                    <a:lnTo>
                      <a:pt x="212" y="140"/>
                    </a:lnTo>
                    <a:lnTo>
                      <a:pt x="229" y="140"/>
                    </a:lnTo>
                    <a:lnTo>
                      <a:pt x="247" y="138"/>
                    </a:lnTo>
                    <a:lnTo>
                      <a:pt x="264" y="138"/>
                    </a:lnTo>
                    <a:lnTo>
                      <a:pt x="282" y="136"/>
                    </a:lnTo>
                    <a:lnTo>
                      <a:pt x="300" y="136"/>
                    </a:lnTo>
                    <a:lnTo>
                      <a:pt x="320" y="135"/>
                    </a:lnTo>
                    <a:lnTo>
                      <a:pt x="340" y="135"/>
                    </a:lnTo>
                    <a:lnTo>
                      <a:pt x="360" y="133"/>
                    </a:lnTo>
                    <a:lnTo>
                      <a:pt x="379" y="133"/>
                    </a:lnTo>
                    <a:lnTo>
                      <a:pt x="401" y="131"/>
                    </a:lnTo>
                    <a:lnTo>
                      <a:pt x="422" y="131"/>
                    </a:lnTo>
                    <a:lnTo>
                      <a:pt x="443" y="130"/>
                    </a:lnTo>
                    <a:lnTo>
                      <a:pt x="464" y="130"/>
                    </a:lnTo>
                    <a:lnTo>
                      <a:pt x="487" y="128"/>
                    </a:lnTo>
                    <a:lnTo>
                      <a:pt x="508" y="128"/>
                    </a:lnTo>
                    <a:lnTo>
                      <a:pt x="531" y="126"/>
                    </a:lnTo>
                    <a:lnTo>
                      <a:pt x="554" y="126"/>
                    </a:lnTo>
                    <a:lnTo>
                      <a:pt x="577" y="125"/>
                    </a:lnTo>
                    <a:lnTo>
                      <a:pt x="600" y="125"/>
                    </a:lnTo>
                    <a:lnTo>
                      <a:pt x="622" y="123"/>
                    </a:lnTo>
                    <a:lnTo>
                      <a:pt x="645" y="123"/>
                    </a:lnTo>
                    <a:lnTo>
                      <a:pt x="668" y="122"/>
                    </a:lnTo>
                    <a:lnTo>
                      <a:pt x="691" y="122"/>
                    </a:lnTo>
                    <a:lnTo>
                      <a:pt x="713" y="120"/>
                    </a:lnTo>
                    <a:lnTo>
                      <a:pt x="738" y="120"/>
                    </a:lnTo>
                    <a:lnTo>
                      <a:pt x="760" y="118"/>
                    </a:lnTo>
                    <a:lnTo>
                      <a:pt x="783" y="118"/>
                    </a:lnTo>
                    <a:lnTo>
                      <a:pt x="806" y="117"/>
                    </a:lnTo>
                    <a:lnTo>
                      <a:pt x="829" y="117"/>
                    </a:lnTo>
                    <a:lnTo>
                      <a:pt x="852" y="117"/>
                    </a:lnTo>
                    <a:lnTo>
                      <a:pt x="876" y="115"/>
                    </a:lnTo>
                    <a:lnTo>
                      <a:pt x="899" y="115"/>
                    </a:lnTo>
                    <a:lnTo>
                      <a:pt x="921" y="113"/>
                    </a:lnTo>
                    <a:lnTo>
                      <a:pt x="944" y="113"/>
                    </a:lnTo>
                    <a:lnTo>
                      <a:pt x="967" y="112"/>
                    </a:lnTo>
                    <a:lnTo>
                      <a:pt x="991" y="112"/>
                    </a:lnTo>
                    <a:lnTo>
                      <a:pt x="1014" y="110"/>
                    </a:lnTo>
                    <a:lnTo>
                      <a:pt x="1037" y="110"/>
                    </a:lnTo>
                    <a:lnTo>
                      <a:pt x="1060" y="108"/>
                    </a:lnTo>
                    <a:lnTo>
                      <a:pt x="1082" y="108"/>
                    </a:lnTo>
                    <a:lnTo>
                      <a:pt x="1107" y="107"/>
                    </a:lnTo>
                    <a:lnTo>
                      <a:pt x="1129" y="105"/>
                    </a:lnTo>
                    <a:lnTo>
                      <a:pt x="1152" y="105"/>
                    </a:lnTo>
                    <a:lnTo>
                      <a:pt x="1175" y="103"/>
                    </a:lnTo>
                    <a:lnTo>
                      <a:pt x="1198" y="102"/>
                    </a:lnTo>
                    <a:lnTo>
                      <a:pt x="1222" y="102"/>
                    </a:lnTo>
                    <a:lnTo>
                      <a:pt x="1245" y="100"/>
                    </a:lnTo>
                    <a:lnTo>
                      <a:pt x="1268" y="98"/>
                    </a:lnTo>
                    <a:lnTo>
                      <a:pt x="1290" y="97"/>
                    </a:lnTo>
                    <a:lnTo>
                      <a:pt x="1313" y="95"/>
                    </a:lnTo>
                    <a:lnTo>
                      <a:pt x="1336" y="93"/>
                    </a:lnTo>
                    <a:lnTo>
                      <a:pt x="1360" y="92"/>
                    </a:lnTo>
                    <a:lnTo>
                      <a:pt x="1383" y="90"/>
                    </a:lnTo>
                    <a:lnTo>
                      <a:pt x="1406" y="88"/>
                    </a:lnTo>
                    <a:lnTo>
                      <a:pt x="1429" y="87"/>
                    </a:lnTo>
                    <a:lnTo>
                      <a:pt x="1451" y="85"/>
                    </a:lnTo>
                    <a:lnTo>
                      <a:pt x="1476" y="82"/>
                    </a:lnTo>
                    <a:lnTo>
                      <a:pt x="1498" y="80"/>
                    </a:lnTo>
                    <a:lnTo>
                      <a:pt x="1521" y="78"/>
                    </a:lnTo>
                    <a:lnTo>
                      <a:pt x="1544" y="77"/>
                    </a:lnTo>
                    <a:lnTo>
                      <a:pt x="1567" y="73"/>
                    </a:lnTo>
                    <a:lnTo>
                      <a:pt x="1590" y="72"/>
                    </a:lnTo>
                    <a:lnTo>
                      <a:pt x="1614" y="68"/>
                    </a:lnTo>
                    <a:lnTo>
                      <a:pt x="1637" y="67"/>
                    </a:lnTo>
                    <a:lnTo>
                      <a:pt x="1659" y="63"/>
                    </a:lnTo>
                    <a:lnTo>
                      <a:pt x="1682" y="62"/>
                    </a:lnTo>
                    <a:lnTo>
                      <a:pt x="1705" y="60"/>
                    </a:lnTo>
                    <a:lnTo>
                      <a:pt x="1729" y="57"/>
                    </a:lnTo>
                    <a:lnTo>
                      <a:pt x="1752" y="55"/>
                    </a:lnTo>
                    <a:lnTo>
                      <a:pt x="1775" y="52"/>
                    </a:lnTo>
                    <a:lnTo>
                      <a:pt x="1798" y="50"/>
                    </a:lnTo>
                    <a:lnTo>
                      <a:pt x="1820" y="47"/>
                    </a:lnTo>
                    <a:lnTo>
                      <a:pt x="1843" y="45"/>
                    </a:lnTo>
                    <a:lnTo>
                      <a:pt x="1867" y="42"/>
                    </a:lnTo>
                    <a:lnTo>
                      <a:pt x="1890" y="40"/>
                    </a:lnTo>
                    <a:lnTo>
                      <a:pt x="1913" y="38"/>
                    </a:lnTo>
                    <a:lnTo>
                      <a:pt x="1936" y="35"/>
                    </a:lnTo>
                    <a:lnTo>
                      <a:pt x="1958" y="33"/>
                    </a:lnTo>
                    <a:lnTo>
                      <a:pt x="1981" y="32"/>
                    </a:lnTo>
                    <a:lnTo>
                      <a:pt x="2006" y="30"/>
                    </a:lnTo>
                    <a:lnTo>
                      <a:pt x="2028" y="28"/>
                    </a:lnTo>
                    <a:lnTo>
                      <a:pt x="2051" y="25"/>
                    </a:lnTo>
                    <a:lnTo>
                      <a:pt x="2074" y="23"/>
                    </a:lnTo>
                    <a:lnTo>
                      <a:pt x="2097" y="22"/>
                    </a:lnTo>
                    <a:lnTo>
                      <a:pt x="2121" y="20"/>
                    </a:lnTo>
                    <a:lnTo>
                      <a:pt x="2144" y="18"/>
                    </a:lnTo>
                    <a:lnTo>
                      <a:pt x="2167" y="18"/>
                    </a:lnTo>
                    <a:lnTo>
                      <a:pt x="2189" y="17"/>
                    </a:lnTo>
                    <a:lnTo>
                      <a:pt x="2212" y="15"/>
                    </a:lnTo>
                    <a:lnTo>
                      <a:pt x="2235" y="13"/>
                    </a:lnTo>
                    <a:lnTo>
                      <a:pt x="2256" y="13"/>
                    </a:lnTo>
                    <a:lnTo>
                      <a:pt x="2279" y="12"/>
                    </a:lnTo>
                    <a:lnTo>
                      <a:pt x="2300" y="12"/>
                    </a:lnTo>
                    <a:lnTo>
                      <a:pt x="2321" y="10"/>
                    </a:lnTo>
                    <a:lnTo>
                      <a:pt x="2344" y="8"/>
                    </a:lnTo>
                    <a:lnTo>
                      <a:pt x="2364" y="8"/>
                    </a:lnTo>
                    <a:lnTo>
                      <a:pt x="2385" y="8"/>
                    </a:lnTo>
                    <a:lnTo>
                      <a:pt x="2406" y="7"/>
                    </a:lnTo>
                    <a:lnTo>
                      <a:pt x="2426" y="7"/>
                    </a:lnTo>
                    <a:lnTo>
                      <a:pt x="2446" y="5"/>
                    </a:lnTo>
                    <a:lnTo>
                      <a:pt x="2464" y="5"/>
                    </a:lnTo>
                    <a:lnTo>
                      <a:pt x="2484" y="5"/>
                    </a:lnTo>
                    <a:lnTo>
                      <a:pt x="2501" y="5"/>
                    </a:lnTo>
                    <a:lnTo>
                      <a:pt x="2519" y="3"/>
                    </a:lnTo>
                    <a:lnTo>
                      <a:pt x="2535" y="3"/>
                    </a:lnTo>
                    <a:lnTo>
                      <a:pt x="2552" y="3"/>
                    </a:lnTo>
                    <a:lnTo>
                      <a:pt x="2569" y="3"/>
                    </a:lnTo>
                    <a:lnTo>
                      <a:pt x="2584" y="3"/>
                    </a:lnTo>
                    <a:lnTo>
                      <a:pt x="2599" y="2"/>
                    </a:lnTo>
                    <a:lnTo>
                      <a:pt x="2613" y="2"/>
                    </a:lnTo>
                    <a:lnTo>
                      <a:pt x="2627" y="2"/>
                    </a:lnTo>
                    <a:lnTo>
                      <a:pt x="2639" y="2"/>
                    </a:lnTo>
                    <a:lnTo>
                      <a:pt x="2651" y="2"/>
                    </a:lnTo>
                    <a:lnTo>
                      <a:pt x="2766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0" name="Oval 54"/>
              <p:cNvSpPr>
                <a:spLocks noChangeArrowheads="1"/>
              </p:cNvSpPr>
              <p:nvPr/>
            </p:nvSpPr>
            <p:spPr bwMode="auto">
              <a:xfrm>
                <a:off x="932" y="3549"/>
                <a:ext cx="56" cy="61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1" name="Oval 55"/>
              <p:cNvSpPr>
                <a:spLocks noChangeArrowheads="1"/>
              </p:cNvSpPr>
              <p:nvPr/>
            </p:nvSpPr>
            <p:spPr bwMode="auto">
              <a:xfrm>
                <a:off x="1643" y="3516"/>
                <a:ext cx="56" cy="61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2" name="Oval 56"/>
              <p:cNvSpPr>
                <a:spLocks noChangeArrowheads="1"/>
              </p:cNvSpPr>
              <p:nvPr/>
            </p:nvSpPr>
            <p:spPr bwMode="auto">
              <a:xfrm>
                <a:off x="2356" y="3501"/>
                <a:ext cx="55" cy="61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3" name="Oval 57"/>
              <p:cNvSpPr>
                <a:spLocks noChangeArrowheads="1"/>
              </p:cNvSpPr>
              <p:nvPr/>
            </p:nvSpPr>
            <p:spPr bwMode="auto">
              <a:xfrm>
                <a:off x="3067" y="3406"/>
                <a:ext cx="55" cy="61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4" name="Oval 58"/>
              <p:cNvSpPr>
                <a:spLocks noChangeArrowheads="1"/>
              </p:cNvSpPr>
              <p:nvPr/>
            </p:nvSpPr>
            <p:spPr bwMode="auto">
              <a:xfrm>
                <a:off x="3779" y="3396"/>
                <a:ext cx="56" cy="61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5" name="Freeform 59"/>
              <p:cNvSpPr>
                <a:spLocks/>
              </p:cNvSpPr>
              <p:nvPr/>
            </p:nvSpPr>
            <p:spPr bwMode="auto">
              <a:xfrm>
                <a:off x="961" y="860"/>
                <a:ext cx="2845" cy="2709"/>
              </a:xfrm>
              <a:custGeom>
                <a:avLst/>
                <a:gdLst/>
                <a:ahLst/>
                <a:cxnLst>
                  <a:cxn ang="0">
                    <a:pos x="127" y="2294"/>
                  </a:cxn>
                  <a:cxn ang="0">
                    <a:pos x="153" y="2218"/>
                  </a:cxn>
                  <a:cxn ang="0">
                    <a:pos x="182" y="2134"/>
                  </a:cxn>
                  <a:cxn ang="0">
                    <a:pos x="212" y="2046"/>
                  </a:cxn>
                  <a:cxn ang="0">
                    <a:pos x="247" y="1952"/>
                  </a:cxn>
                  <a:cxn ang="0">
                    <a:pos x="282" y="1852"/>
                  </a:cxn>
                  <a:cxn ang="0">
                    <a:pos x="320" y="1750"/>
                  </a:cxn>
                  <a:cxn ang="0">
                    <a:pos x="360" y="1647"/>
                  </a:cxn>
                  <a:cxn ang="0">
                    <a:pos x="401" y="1541"/>
                  </a:cxn>
                  <a:cxn ang="0">
                    <a:pos x="443" y="1436"/>
                  </a:cxn>
                  <a:cxn ang="0">
                    <a:pos x="487" y="1333"/>
                  </a:cxn>
                  <a:cxn ang="0">
                    <a:pos x="531" y="1232"/>
                  </a:cxn>
                  <a:cxn ang="0">
                    <a:pos x="577" y="1134"/>
                  </a:cxn>
                  <a:cxn ang="0">
                    <a:pos x="622" y="1040"/>
                  </a:cxn>
                  <a:cxn ang="0">
                    <a:pos x="668" y="952"/>
                  </a:cxn>
                  <a:cxn ang="0">
                    <a:pos x="713" y="869"/>
                  </a:cxn>
                  <a:cxn ang="0">
                    <a:pos x="760" y="794"/>
                  </a:cxn>
                  <a:cxn ang="0">
                    <a:pos x="806" y="726"/>
                  </a:cxn>
                  <a:cxn ang="0">
                    <a:pos x="852" y="663"/>
                  </a:cxn>
                  <a:cxn ang="0">
                    <a:pos x="899" y="606"/>
                  </a:cxn>
                  <a:cxn ang="0">
                    <a:pos x="944" y="557"/>
                  </a:cxn>
                  <a:cxn ang="0">
                    <a:pos x="991" y="510"/>
                  </a:cxn>
                  <a:cxn ang="0">
                    <a:pos x="1037" y="468"/>
                  </a:cxn>
                  <a:cxn ang="0">
                    <a:pos x="1082" y="430"/>
                  </a:cxn>
                  <a:cxn ang="0">
                    <a:pos x="1129" y="397"/>
                  </a:cxn>
                  <a:cxn ang="0">
                    <a:pos x="1175" y="367"/>
                  </a:cxn>
                  <a:cxn ang="0">
                    <a:pos x="1222" y="340"/>
                  </a:cxn>
                  <a:cxn ang="0">
                    <a:pos x="1268" y="316"/>
                  </a:cxn>
                  <a:cxn ang="0">
                    <a:pos x="1313" y="294"/>
                  </a:cxn>
                  <a:cxn ang="0">
                    <a:pos x="1360" y="276"/>
                  </a:cxn>
                  <a:cxn ang="0">
                    <a:pos x="1406" y="257"/>
                  </a:cxn>
                  <a:cxn ang="0">
                    <a:pos x="1451" y="241"/>
                  </a:cxn>
                  <a:cxn ang="0">
                    <a:pos x="1498" y="226"/>
                  </a:cxn>
                  <a:cxn ang="0">
                    <a:pos x="1544" y="212"/>
                  </a:cxn>
                  <a:cxn ang="0">
                    <a:pos x="1590" y="201"/>
                  </a:cxn>
                  <a:cxn ang="0">
                    <a:pos x="1637" y="189"/>
                  </a:cxn>
                  <a:cxn ang="0">
                    <a:pos x="1682" y="178"/>
                  </a:cxn>
                  <a:cxn ang="0">
                    <a:pos x="1729" y="169"/>
                  </a:cxn>
                  <a:cxn ang="0">
                    <a:pos x="1775" y="159"/>
                  </a:cxn>
                  <a:cxn ang="0">
                    <a:pos x="1820" y="151"/>
                  </a:cxn>
                  <a:cxn ang="0">
                    <a:pos x="1867" y="143"/>
                  </a:cxn>
                  <a:cxn ang="0">
                    <a:pos x="1913" y="136"/>
                  </a:cxn>
                  <a:cxn ang="0">
                    <a:pos x="1958" y="129"/>
                  </a:cxn>
                  <a:cxn ang="0">
                    <a:pos x="2006" y="121"/>
                  </a:cxn>
                  <a:cxn ang="0">
                    <a:pos x="2051" y="114"/>
                  </a:cxn>
                  <a:cxn ang="0">
                    <a:pos x="2097" y="108"/>
                  </a:cxn>
                  <a:cxn ang="0">
                    <a:pos x="2144" y="101"/>
                  </a:cxn>
                  <a:cxn ang="0">
                    <a:pos x="2189" y="93"/>
                  </a:cxn>
                  <a:cxn ang="0">
                    <a:pos x="2235" y="86"/>
                  </a:cxn>
                  <a:cxn ang="0">
                    <a:pos x="2279" y="79"/>
                  </a:cxn>
                  <a:cxn ang="0">
                    <a:pos x="2321" y="73"/>
                  </a:cxn>
                  <a:cxn ang="0">
                    <a:pos x="2364" y="66"/>
                  </a:cxn>
                  <a:cxn ang="0">
                    <a:pos x="2406" y="59"/>
                  </a:cxn>
                  <a:cxn ang="0">
                    <a:pos x="2446" y="53"/>
                  </a:cxn>
                  <a:cxn ang="0">
                    <a:pos x="2484" y="46"/>
                  </a:cxn>
                  <a:cxn ang="0">
                    <a:pos x="2519" y="41"/>
                  </a:cxn>
                  <a:cxn ang="0">
                    <a:pos x="2552" y="35"/>
                  </a:cxn>
                  <a:cxn ang="0">
                    <a:pos x="2584" y="30"/>
                  </a:cxn>
                  <a:cxn ang="0">
                    <a:pos x="2613" y="25"/>
                  </a:cxn>
                  <a:cxn ang="0">
                    <a:pos x="2639" y="21"/>
                  </a:cxn>
                  <a:cxn ang="0">
                    <a:pos x="2766" y="0"/>
                  </a:cxn>
                </a:cxnLst>
                <a:rect l="0" t="0" r="r" b="b"/>
                <a:pathLst>
                  <a:path w="2766" h="2665">
                    <a:moveTo>
                      <a:pt x="0" y="2665"/>
                    </a:moveTo>
                    <a:lnTo>
                      <a:pt x="127" y="2294"/>
                    </a:lnTo>
                    <a:lnTo>
                      <a:pt x="139" y="2257"/>
                    </a:lnTo>
                    <a:lnTo>
                      <a:pt x="153" y="2218"/>
                    </a:lnTo>
                    <a:lnTo>
                      <a:pt x="167" y="2178"/>
                    </a:lnTo>
                    <a:lnTo>
                      <a:pt x="182" y="2134"/>
                    </a:lnTo>
                    <a:lnTo>
                      <a:pt x="197" y="2091"/>
                    </a:lnTo>
                    <a:lnTo>
                      <a:pt x="212" y="2046"/>
                    </a:lnTo>
                    <a:lnTo>
                      <a:pt x="229" y="1998"/>
                    </a:lnTo>
                    <a:lnTo>
                      <a:pt x="247" y="1952"/>
                    </a:lnTo>
                    <a:lnTo>
                      <a:pt x="264" y="1902"/>
                    </a:lnTo>
                    <a:lnTo>
                      <a:pt x="282" y="1852"/>
                    </a:lnTo>
                    <a:lnTo>
                      <a:pt x="300" y="1802"/>
                    </a:lnTo>
                    <a:lnTo>
                      <a:pt x="320" y="1750"/>
                    </a:lnTo>
                    <a:lnTo>
                      <a:pt x="340" y="1699"/>
                    </a:lnTo>
                    <a:lnTo>
                      <a:pt x="360" y="1647"/>
                    </a:lnTo>
                    <a:lnTo>
                      <a:pt x="379" y="1594"/>
                    </a:lnTo>
                    <a:lnTo>
                      <a:pt x="401" y="1541"/>
                    </a:lnTo>
                    <a:lnTo>
                      <a:pt x="422" y="1489"/>
                    </a:lnTo>
                    <a:lnTo>
                      <a:pt x="443" y="1436"/>
                    </a:lnTo>
                    <a:lnTo>
                      <a:pt x="464" y="1385"/>
                    </a:lnTo>
                    <a:lnTo>
                      <a:pt x="487" y="1333"/>
                    </a:lnTo>
                    <a:lnTo>
                      <a:pt x="508" y="1281"/>
                    </a:lnTo>
                    <a:lnTo>
                      <a:pt x="531" y="1232"/>
                    </a:lnTo>
                    <a:lnTo>
                      <a:pt x="554" y="1182"/>
                    </a:lnTo>
                    <a:lnTo>
                      <a:pt x="577" y="1134"/>
                    </a:lnTo>
                    <a:lnTo>
                      <a:pt x="600" y="1087"/>
                    </a:lnTo>
                    <a:lnTo>
                      <a:pt x="622" y="1040"/>
                    </a:lnTo>
                    <a:lnTo>
                      <a:pt x="645" y="996"/>
                    </a:lnTo>
                    <a:lnTo>
                      <a:pt x="668" y="952"/>
                    </a:lnTo>
                    <a:lnTo>
                      <a:pt x="691" y="909"/>
                    </a:lnTo>
                    <a:lnTo>
                      <a:pt x="713" y="869"/>
                    </a:lnTo>
                    <a:lnTo>
                      <a:pt x="738" y="831"/>
                    </a:lnTo>
                    <a:lnTo>
                      <a:pt x="760" y="794"/>
                    </a:lnTo>
                    <a:lnTo>
                      <a:pt x="783" y="759"/>
                    </a:lnTo>
                    <a:lnTo>
                      <a:pt x="806" y="726"/>
                    </a:lnTo>
                    <a:lnTo>
                      <a:pt x="829" y="695"/>
                    </a:lnTo>
                    <a:lnTo>
                      <a:pt x="852" y="663"/>
                    </a:lnTo>
                    <a:lnTo>
                      <a:pt x="876" y="635"/>
                    </a:lnTo>
                    <a:lnTo>
                      <a:pt x="899" y="606"/>
                    </a:lnTo>
                    <a:lnTo>
                      <a:pt x="921" y="582"/>
                    </a:lnTo>
                    <a:lnTo>
                      <a:pt x="944" y="557"/>
                    </a:lnTo>
                    <a:lnTo>
                      <a:pt x="967" y="532"/>
                    </a:lnTo>
                    <a:lnTo>
                      <a:pt x="991" y="510"/>
                    </a:lnTo>
                    <a:lnTo>
                      <a:pt x="1014" y="488"/>
                    </a:lnTo>
                    <a:lnTo>
                      <a:pt x="1037" y="468"/>
                    </a:lnTo>
                    <a:lnTo>
                      <a:pt x="1060" y="449"/>
                    </a:lnTo>
                    <a:lnTo>
                      <a:pt x="1082" y="430"/>
                    </a:lnTo>
                    <a:lnTo>
                      <a:pt x="1107" y="414"/>
                    </a:lnTo>
                    <a:lnTo>
                      <a:pt x="1129" y="397"/>
                    </a:lnTo>
                    <a:lnTo>
                      <a:pt x="1152" y="382"/>
                    </a:lnTo>
                    <a:lnTo>
                      <a:pt x="1175" y="367"/>
                    </a:lnTo>
                    <a:lnTo>
                      <a:pt x="1198" y="354"/>
                    </a:lnTo>
                    <a:lnTo>
                      <a:pt x="1222" y="340"/>
                    </a:lnTo>
                    <a:lnTo>
                      <a:pt x="1245" y="327"/>
                    </a:lnTo>
                    <a:lnTo>
                      <a:pt x="1268" y="316"/>
                    </a:lnTo>
                    <a:lnTo>
                      <a:pt x="1290" y="306"/>
                    </a:lnTo>
                    <a:lnTo>
                      <a:pt x="1313" y="294"/>
                    </a:lnTo>
                    <a:lnTo>
                      <a:pt x="1336" y="284"/>
                    </a:lnTo>
                    <a:lnTo>
                      <a:pt x="1360" y="276"/>
                    </a:lnTo>
                    <a:lnTo>
                      <a:pt x="1383" y="266"/>
                    </a:lnTo>
                    <a:lnTo>
                      <a:pt x="1406" y="257"/>
                    </a:lnTo>
                    <a:lnTo>
                      <a:pt x="1429" y="249"/>
                    </a:lnTo>
                    <a:lnTo>
                      <a:pt x="1451" y="241"/>
                    </a:lnTo>
                    <a:lnTo>
                      <a:pt x="1476" y="234"/>
                    </a:lnTo>
                    <a:lnTo>
                      <a:pt x="1498" y="226"/>
                    </a:lnTo>
                    <a:lnTo>
                      <a:pt x="1521" y="219"/>
                    </a:lnTo>
                    <a:lnTo>
                      <a:pt x="1544" y="212"/>
                    </a:lnTo>
                    <a:lnTo>
                      <a:pt x="1567" y="206"/>
                    </a:lnTo>
                    <a:lnTo>
                      <a:pt x="1590" y="201"/>
                    </a:lnTo>
                    <a:lnTo>
                      <a:pt x="1614" y="194"/>
                    </a:lnTo>
                    <a:lnTo>
                      <a:pt x="1637" y="189"/>
                    </a:lnTo>
                    <a:lnTo>
                      <a:pt x="1659" y="183"/>
                    </a:lnTo>
                    <a:lnTo>
                      <a:pt x="1682" y="178"/>
                    </a:lnTo>
                    <a:lnTo>
                      <a:pt x="1705" y="173"/>
                    </a:lnTo>
                    <a:lnTo>
                      <a:pt x="1729" y="169"/>
                    </a:lnTo>
                    <a:lnTo>
                      <a:pt x="1752" y="164"/>
                    </a:lnTo>
                    <a:lnTo>
                      <a:pt x="1775" y="159"/>
                    </a:lnTo>
                    <a:lnTo>
                      <a:pt x="1798" y="156"/>
                    </a:lnTo>
                    <a:lnTo>
                      <a:pt x="1820" y="151"/>
                    </a:lnTo>
                    <a:lnTo>
                      <a:pt x="1843" y="148"/>
                    </a:lnTo>
                    <a:lnTo>
                      <a:pt x="1867" y="143"/>
                    </a:lnTo>
                    <a:lnTo>
                      <a:pt x="1890" y="139"/>
                    </a:lnTo>
                    <a:lnTo>
                      <a:pt x="1913" y="136"/>
                    </a:lnTo>
                    <a:lnTo>
                      <a:pt x="1936" y="133"/>
                    </a:lnTo>
                    <a:lnTo>
                      <a:pt x="1958" y="129"/>
                    </a:lnTo>
                    <a:lnTo>
                      <a:pt x="1981" y="124"/>
                    </a:lnTo>
                    <a:lnTo>
                      <a:pt x="2006" y="121"/>
                    </a:lnTo>
                    <a:lnTo>
                      <a:pt x="2028" y="118"/>
                    </a:lnTo>
                    <a:lnTo>
                      <a:pt x="2051" y="114"/>
                    </a:lnTo>
                    <a:lnTo>
                      <a:pt x="2074" y="111"/>
                    </a:lnTo>
                    <a:lnTo>
                      <a:pt x="2097" y="108"/>
                    </a:lnTo>
                    <a:lnTo>
                      <a:pt x="2121" y="104"/>
                    </a:lnTo>
                    <a:lnTo>
                      <a:pt x="2144" y="101"/>
                    </a:lnTo>
                    <a:lnTo>
                      <a:pt x="2167" y="98"/>
                    </a:lnTo>
                    <a:lnTo>
                      <a:pt x="2189" y="93"/>
                    </a:lnTo>
                    <a:lnTo>
                      <a:pt x="2212" y="89"/>
                    </a:lnTo>
                    <a:lnTo>
                      <a:pt x="2235" y="86"/>
                    </a:lnTo>
                    <a:lnTo>
                      <a:pt x="2256" y="83"/>
                    </a:lnTo>
                    <a:lnTo>
                      <a:pt x="2279" y="79"/>
                    </a:lnTo>
                    <a:lnTo>
                      <a:pt x="2300" y="76"/>
                    </a:lnTo>
                    <a:lnTo>
                      <a:pt x="2321" y="73"/>
                    </a:lnTo>
                    <a:lnTo>
                      <a:pt x="2344" y="69"/>
                    </a:lnTo>
                    <a:lnTo>
                      <a:pt x="2364" y="66"/>
                    </a:lnTo>
                    <a:lnTo>
                      <a:pt x="2385" y="63"/>
                    </a:lnTo>
                    <a:lnTo>
                      <a:pt x="2406" y="59"/>
                    </a:lnTo>
                    <a:lnTo>
                      <a:pt x="2426" y="56"/>
                    </a:lnTo>
                    <a:lnTo>
                      <a:pt x="2446" y="53"/>
                    </a:lnTo>
                    <a:lnTo>
                      <a:pt x="2464" y="50"/>
                    </a:lnTo>
                    <a:lnTo>
                      <a:pt x="2484" y="46"/>
                    </a:lnTo>
                    <a:lnTo>
                      <a:pt x="2501" y="43"/>
                    </a:lnTo>
                    <a:lnTo>
                      <a:pt x="2519" y="41"/>
                    </a:lnTo>
                    <a:lnTo>
                      <a:pt x="2535" y="38"/>
                    </a:lnTo>
                    <a:lnTo>
                      <a:pt x="2552" y="35"/>
                    </a:lnTo>
                    <a:lnTo>
                      <a:pt x="2569" y="33"/>
                    </a:lnTo>
                    <a:lnTo>
                      <a:pt x="2584" y="30"/>
                    </a:lnTo>
                    <a:lnTo>
                      <a:pt x="2599" y="28"/>
                    </a:lnTo>
                    <a:lnTo>
                      <a:pt x="2613" y="25"/>
                    </a:lnTo>
                    <a:lnTo>
                      <a:pt x="2627" y="23"/>
                    </a:lnTo>
                    <a:lnTo>
                      <a:pt x="2639" y="21"/>
                    </a:lnTo>
                    <a:lnTo>
                      <a:pt x="2651" y="20"/>
                    </a:lnTo>
                    <a:lnTo>
                      <a:pt x="2766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6" name="Freeform 60"/>
              <p:cNvSpPr>
                <a:spLocks/>
              </p:cNvSpPr>
              <p:nvPr/>
            </p:nvSpPr>
            <p:spPr bwMode="auto">
              <a:xfrm>
                <a:off x="926" y="3537"/>
                <a:ext cx="67" cy="6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66" y="62"/>
                  </a:cxn>
                  <a:cxn ang="0">
                    <a:pos x="0" y="62"/>
                  </a:cxn>
                  <a:cxn ang="0">
                    <a:pos x="34" y="0"/>
                  </a:cxn>
                </a:cxnLst>
                <a:rect l="0" t="0" r="r" b="b"/>
                <a:pathLst>
                  <a:path w="66" h="62">
                    <a:moveTo>
                      <a:pt x="34" y="0"/>
                    </a:moveTo>
                    <a:lnTo>
                      <a:pt x="66" y="62"/>
                    </a:lnTo>
                    <a:lnTo>
                      <a:pt x="0" y="6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00"/>
              </a:solidFill>
              <a:ln w="7938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7" name="Freeform 61"/>
              <p:cNvSpPr>
                <a:spLocks/>
              </p:cNvSpPr>
              <p:nvPr/>
            </p:nvSpPr>
            <p:spPr bwMode="auto">
              <a:xfrm>
                <a:off x="1637" y="1485"/>
                <a:ext cx="66" cy="6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65" y="61"/>
                  </a:cxn>
                  <a:cxn ang="0">
                    <a:pos x="0" y="61"/>
                  </a:cxn>
                  <a:cxn ang="0">
                    <a:pos x="34" y="0"/>
                  </a:cxn>
                </a:cxnLst>
                <a:rect l="0" t="0" r="r" b="b"/>
                <a:pathLst>
                  <a:path w="65" h="61">
                    <a:moveTo>
                      <a:pt x="34" y="0"/>
                    </a:moveTo>
                    <a:lnTo>
                      <a:pt x="65" y="61"/>
                    </a:lnTo>
                    <a:lnTo>
                      <a:pt x="0" y="6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00"/>
              </a:solidFill>
              <a:ln w="7938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8" name="Freeform 62"/>
              <p:cNvSpPr>
                <a:spLocks/>
              </p:cNvSpPr>
              <p:nvPr/>
            </p:nvSpPr>
            <p:spPr bwMode="auto">
              <a:xfrm>
                <a:off x="2350" y="1041"/>
                <a:ext cx="66" cy="6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65" y="61"/>
                  </a:cxn>
                  <a:cxn ang="0">
                    <a:pos x="0" y="61"/>
                  </a:cxn>
                  <a:cxn ang="0">
                    <a:pos x="33" y="0"/>
                  </a:cxn>
                </a:cxnLst>
                <a:rect l="0" t="0" r="r" b="b"/>
                <a:pathLst>
                  <a:path w="65" h="61">
                    <a:moveTo>
                      <a:pt x="33" y="0"/>
                    </a:moveTo>
                    <a:lnTo>
                      <a:pt x="65" y="61"/>
                    </a:lnTo>
                    <a:lnTo>
                      <a:pt x="0" y="6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 w="7938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199" name="Freeform 63"/>
              <p:cNvSpPr>
                <a:spLocks/>
              </p:cNvSpPr>
              <p:nvPr/>
            </p:nvSpPr>
            <p:spPr bwMode="auto">
              <a:xfrm>
                <a:off x="3060" y="944"/>
                <a:ext cx="67" cy="6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66" y="61"/>
                  </a:cxn>
                  <a:cxn ang="0">
                    <a:pos x="0" y="61"/>
                  </a:cxn>
                  <a:cxn ang="0">
                    <a:pos x="34" y="0"/>
                  </a:cxn>
                </a:cxnLst>
                <a:rect l="0" t="0" r="r" b="b"/>
                <a:pathLst>
                  <a:path w="66" h="61">
                    <a:moveTo>
                      <a:pt x="34" y="0"/>
                    </a:moveTo>
                    <a:lnTo>
                      <a:pt x="66" y="61"/>
                    </a:lnTo>
                    <a:lnTo>
                      <a:pt x="0" y="6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00"/>
              </a:solidFill>
              <a:ln w="7938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0" name="Freeform 64"/>
              <p:cNvSpPr>
                <a:spLocks/>
              </p:cNvSpPr>
              <p:nvPr/>
            </p:nvSpPr>
            <p:spPr bwMode="auto">
              <a:xfrm>
                <a:off x="3773" y="827"/>
                <a:ext cx="66" cy="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65" y="62"/>
                  </a:cxn>
                  <a:cxn ang="0">
                    <a:pos x="0" y="62"/>
                  </a:cxn>
                  <a:cxn ang="0">
                    <a:pos x="33" y="0"/>
                  </a:cxn>
                </a:cxnLst>
                <a:rect l="0" t="0" r="r" b="b"/>
                <a:pathLst>
                  <a:path w="65" h="62">
                    <a:moveTo>
                      <a:pt x="33" y="0"/>
                    </a:moveTo>
                    <a:lnTo>
                      <a:pt x="65" y="62"/>
                    </a:lnTo>
                    <a:lnTo>
                      <a:pt x="0" y="6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 w="7938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1" name="Freeform 65"/>
              <p:cNvSpPr>
                <a:spLocks/>
              </p:cNvSpPr>
              <p:nvPr/>
            </p:nvSpPr>
            <p:spPr bwMode="auto">
              <a:xfrm>
                <a:off x="961" y="1104"/>
                <a:ext cx="2845" cy="2476"/>
              </a:xfrm>
              <a:custGeom>
                <a:avLst/>
                <a:gdLst/>
                <a:ahLst/>
                <a:cxnLst>
                  <a:cxn ang="0">
                    <a:pos x="127" y="2138"/>
                  </a:cxn>
                  <a:cxn ang="0">
                    <a:pos x="153" y="2078"/>
                  </a:cxn>
                  <a:cxn ang="0">
                    <a:pos x="182" y="2012"/>
                  </a:cxn>
                  <a:cxn ang="0">
                    <a:pos x="212" y="1940"/>
                  </a:cxn>
                  <a:cxn ang="0">
                    <a:pos x="247" y="1864"/>
                  </a:cxn>
                  <a:cxn ang="0">
                    <a:pos x="282" y="1784"/>
                  </a:cxn>
                  <a:cxn ang="0">
                    <a:pos x="320" y="1703"/>
                  </a:cxn>
                  <a:cxn ang="0">
                    <a:pos x="360" y="1618"/>
                  </a:cxn>
                  <a:cxn ang="0">
                    <a:pos x="401" y="1533"/>
                  </a:cxn>
                  <a:cxn ang="0">
                    <a:pos x="443" y="1447"/>
                  </a:cxn>
                  <a:cxn ang="0">
                    <a:pos x="487" y="1362"/>
                  </a:cxn>
                  <a:cxn ang="0">
                    <a:pos x="531" y="1279"/>
                  </a:cxn>
                  <a:cxn ang="0">
                    <a:pos x="577" y="1197"/>
                  </a:cxn>
                  <a:cxn ang="0">
                    <a:pos x="622" y="1117"/>
                  </a:cxn>
                  <a:cxn ang="0">
                    <a:pos x="668" y="1043"/>
                  </a:cxn>
                  <a:cxn ang="0">
                    <a:pos x="713" y="973"/>
                  </a:cxn>
                  <a:cxn ang="0">
                    <a:pos x="760" y="908"/>
                  </a:cxn>
                  <a:cxn ang="0">
                    <a:pos x="806" y="846"/>
                  </a:cxn>
                  <a:cxn ang="0">
                    <a:pos x="852" y="790"/>
                  </a:cxn>
                  <a:cxn ang="0">
                    <a:pos x="899" y="737"/>
                  </a:cxn>
                  <a:cxn ang="0">
                    <a:pos x="944" y="688"/>
                  </a:cxn>
                  <a:cxn ang="0">
                    <a:pos x="991" y="643"/>
                  </a:cxn>
                  <a:cxn ang="0">
                    <a:pos x="1037" y="602"/>
                  </a:cxn>
                  <a:cxn ang="0">
                    <a:pos x="1082" y="562"/>
                  </a:cxn>
                  <a:cxn ang="0">
                    <a:pos x="1129" y="527"/>
                  </a:cxn>
                  <a:cxn ang="0">
                    <a:pos x="1175" y="494"/>
                  </a:cxn>
                  <a:cxn ang="0">
                    <a:pos x="1222" y="464"/>
                  </a:cxn>
                  <a:cxn ang="0">
                    <a:pos x="1268" y="434"/>
                  </a:cxn>
                  <a:cxn ang="0">
                    <a:pos x="1313" y="407"/>
                  </a:cxn>
                  <a:cxn ang="0">
                    <a:pos x="1360" y="382"/>
                  </a:cxn>
                  <a:cxn ang="0">
                    <a:pos x="1406" y="359"/>
                  </a:cxn>
                  <a:cxn ang="0">
                    <a:pos x="1451" y="338"/>
                  </a:cxn>
                  <a:cxn ang="0">
                    <a:pos x="1498" y="316"/>
                  </a:cxn>
                  <a:cxn ang="0">
                    <a:pos x="1544" y="296"/>
                  </a:cxn>
                  <a:cxn ang="0">
                    <a:pos x="1590" y="278"/>
                  </a:cxn>
                  <a:cxn ang="0">
                    <a:pos x="1637" y="259"/>
                  </a:cxn>
                  <a:cxn ang="0">
                    <a:pos x="1682" y="243"/>
                  </a:cxn>
                  <a:cxn ang="0">
                    <a:pos x="1729" y="226"/>
                  </a:cxn>
                  <a:cxn ang="0">
                    <a:pos x="1775" y="211"/>
                  </a:cxn>
                  <a:cxn ang="0">
                    <a:pos x="1820" y="198"/>
                  </a:cxn>
                  <a:cxn ang="0">
                    <a:pos x="1867" y="183"/>
                  </a:cxn>
                  <a:cxn ang="0">
                    <a:pos x="1913" y="171"/>
                  </a:cxn>
                  <a:cxn ang="0">
                    <a:pos x="1958" y="158"/>
                  </a:cxn>
                  <a:cxn ang="0">
                    <a:pos x="2006" y="146"/>
                  </a:cxn>
                  <a:cxn ang="0">
                    <a:pos x="2051" y="136"/>
                  </a:cxn>
                  <a:cxn ang="0">
                    <a:pos x="2097" y="125"/>
                  </a:cxn>
                  <a:cxn ang="0">
                    <a:pos x="2144" y="115"/>
                  </a:cxn>
                  <a:cxn ang="0">
                    <a:pos x="2189" y="105"/>
                  </a:cxn>
                  <a:cxn ang="0">
                    <a:pos x="2235" y="95"/>
                  </a:cxn>
                  <a:cxn ang="0">
                    <a:pos x="2279" y="87"/>
                  </a:cxn>
                  <a:cxn ang="0">
                    <a:pos x="2321" y="78"/>
                  </a:cxn>
                  <a:cxn ang="0">
                    <a:pos x="2364" y="70"/>
                  </a:cxn>
                  <a:cxn ang="0">
                    <a:pos x="2406" y="62"/>
                  </a:cxn>
                  <a:cxn ang="0">
                    <a:pos x="2446" y="55"/>
                  </a:cxn>
                  <a:cxn ang="0">
                    <a:pos x="2484" y="48"/>
                  </a:cxn>
                  <a:cxn ang="0">
                    <a:pos x="2519" y="42"/>
                  </a:cxn>
                  <a:cxn ang="0">
                    <a:pos x="2552" y="35"/>
                  </a:cxn>
                  <a:cxn ang="0">
                    <a:pos x="2584" y="30"/>
                  </a:cxn>
                  <a:cxn ang="0">
                    <a:pos x="2613" y="25"/>
                  </a:cxn>
                  <a:cxn ang="0">
                    <a:pos x="2639" y="22"/>
                  </a:cxn>
                  <a:cxn ang="0">
                    <a:pos x="2766" y="0"/>
                  </a:cxn>
                </a:cxnLst>
                <a:rect l="0" t="0" r="r" b="b"/>
                <a:pathLst>
                  <a:path w="2766" h="2436">
                    <a:moveTo>
                      <a:pt x="0" y="2436"/>
                    </a:moveTo>
                    <a:lnTo>
                      <a:pt x="127" y="2138"/>
                    </a:lnTo>
                    <a:lnTo>
                      <a:pt x="139" y="2110"/>
                    </a:lnTo>
                    <a:lnTo>
                      <a:pt x="153" y="2078"/>
                    </a:lnTo>
                    <a:lnTo>
                      <a:pt x="167" y="2045"/>
                    </a:lnTo>
                    <a:lnTo>
                      <a:pt x="182" y="2012"/>
                    </a:lnTo>
                    <a:lnTo>
                      <a:pt x="197" y="1977"/>
                    </a:lnTo>
                    <a:lnTo>
                      <a:pt x="212" y="1940"/>
                    </a:lnTo>
                    <a:lnTo>
                      <a:pt x="229" y="1902"/>
                    </a:lnTo>
                    <a:lnTo>
                      <a:pt x="247" y="1864"/>
                    </a:lnTo>
                    <a:lnTo>
                      <a:pt x="264" y="1826"/>
                    </a:lnTo>
                    <a:lnTo>
                      <a:pt x="282" y="1784"/>
                    </a:lnTo>
                    <a:lnTo>
                      <a:pt x="300" y="1744"/>
                    </a:lnTo>
                    <a:lnTo>
                      <a:pt x="320" y="1703"/>
                    </a:lnTo>
                    <a:lnTo>
                      <a:pt x="340" y="1661"/>
                    </a:lnTo>
                    <a:lnTo>
                      <a:pt x="360" y="1618"/>
                    </a:lnTo>
                    <a:lnTo>
                      <a:pt x="379" y="1576"/>
                    </a:lnTo>
                    <a:lnTo>
                      <a:pt x="401" y="1533"/>
                    </a:lnTo>
                    <a:lnTo>
                      <a:pt x="422" y="1490"/>
                    </a:lnTo>
                    <a:lnTo>
                      <a:pt x="443" y="1447"/>
                    </a:lnTo>
                    <a:lnTo>
                      <a:pt x="464" y="1405"/>
                    </a:lnTo>
                    <a:lnTo>
                      <a:pt x="487" y="1362"/>
                    </a:lnTo>
                    <a:lnTo>
                      <a:pt x="508" y="1320"/>
                    </a:lnTo>
                    <a:lnTo>
                      <a:pt x="531" y="1279"/>
                    </a:lnTo>
                    <a:lnTo>
                      <a:pt x="554" y="1237"/>
                    </a:lnTo>
                    <a:lnTo>
                      <a:pt x="577" y="1197"/>
                    </a:lnTo>
                    <a:lnTo>
                      <a:pt x="600" y="1157"/>
                    </a:lnTo>
                    <a:lnTo>
                      <a:pt x="622" y="1117"/>
                    </a:lnTo>
                    <a:lnTo>
                      <a:pt x="645" y="1081"/>
                    </a:lnTo>
                    <a:lnTo>
                      <a:pt x="668" y="1043"/>
                    </a:lnTo>
                    <a:lnTo>
                      <a:pt x="691" y="1008"/>
                    </a:lnTo>
                    <a:lnTo>
                      <a:pt x="713" y="973"/>
                    </a:lnTo>
                    <a:lnTo>
                      <a:pt x="738" y="939"/>
                    </a:lnTo>
                    <a:lnTo>
                      <a:pt x="760" y="908"/>
                    </a:lnTo>
                    <a:lnTo>
                      <a:pt x="783" y="876"/>
                    </a:lnTo>
                    <a:lnTo>
                      <a:pt x="806" y="846"/>
                    </a:lnTo>
                    <a:lnTo>
                      <a:pt x="829" y="816"/>
                    </a:lnTo>
                    <a:lnTo>
                      <a:pt x="852" y="790"/>
                    </a:lnTo>
                    <a:lnTo>
                      <a:pt x="876" y="763"/>
                    </a:lnTo>
                    <a:lnTo>
                      <a:pt x="899" y="737"/>
                    </a:lnTo>
                    <a:lnTo>
                      <a:pt x="921" y="712"/>
                    </a:lnTo>
                    <a:lnTo>
                      <a:pt x="944" y="688"/>
                    </a:lnTo>
                    <a:lnTo>
                      <a:pt x="967" y="665"/>
                    </a:lnTo>
                    <a:lnTo>
                      <a:pt x="991" y="643"/>
                    </a:lnTo>
                    <a:lnTo>
                      <a:pt x="1014" y="622"/>
                    </a:lnTo>
                    <a:lnTo>
                      <a:pt x="1037" y="602"/>
                    </a:lnTo>
                    <a:lnTo>
                      <a:pt x="1060" y="582"/>
                    </a:lnTo>
                    <a:lnTo>
                      <a:pt x="1082" y="562"/>
                    </a:lnTo>
                    <a:lnTo>
                      <a:pt x="1107" y="544"/>
                    </a:lnTo>
                    <a:lnTo>
                      <a:pt x="1129" y="527"/>
                    </a:lnTo>
                    <a:lnTo>
                      <a:pt x="1152" y="510"/>
                    </a:lnTo>
                    <a:lnTo>
                      <a:pt x="1175" y="494"/>
                    </a:lnTo>
                    <a:lnTo>
                      <a:pt x="1198" y="479"/>
                    </a:lnTo>
                    <a:lnTo>
                      <a:pt x="1222" y="464"/>
                    </a:lnTo>
                    <a:lnTo>
                      <a:pt x="1245" y="449"/>
                    </a:lnTo>
                    <a:lnTo>
                      <a:pt x="1268" y="434"/>
                    </a:lnTo>
                    <a:lnTo>
                      <a:pt x="1290" y="421"/>
                    </a:lnTo>
                    <a:lnTo>
                      <a:pt x="1313" y="407"/>
                    </a:lnTo>
                    <a:lnTo>
                      <a:pt x="1336" y="396"/>
                    </a:lnTo>
                    <a:lnTo>
                      <a:pt x="1360" y="382"/>
                    </a:lnTo>
                    <a:lnTo>
                      <a:pt x="1383" y="371"/>
                    </a:lnTo>
                    <a:lnTo>
                      <a:pt x="1406" y="359"/>
                    </a:lnTo>
                    <a:lnTo>
                      <a:pt x="1429" y="348"/>
                    </a:lnTo>
                    <a:lnTo>
                      <a:pt x="1451" y="338"/>
                    </a:lnTo>
                    <a:lnTo>
                      <a:pt x="1476" y="326"/>
                    </a:lnTo>
                    <a:lnTo>
                      <a:pt x="1498" y="316"/>
                    </a:lnTo>
                    <a:lnTo>
                      <a:pt x="1521" y="306"/>
                    </a:lnTo>
                    <a:lnTo>
                      <a:pt x="1544" y="296"/>
                    </a:lnTo>
                    <a:lnTo>
                      <a:pt x="1567" y="286"/>
                    </a:lnTo>
                    <a:lnTo>
                      <a:pt x="1590" y="278"/>
                    </a:lnTo>
                    <a:lnTo>
                      <a:pt x="1614" y="268"/>
                    </a:lnTo>
                    <a:lnTo>
                      <a:pt x="1637" y="259"/>
                    </a:lnTo>
                    <a:lnTo>
                      <a:pt x="1659" y="251"/>
                    </a:lnTo>
                    <a:lnTo>
                      <a:pt x="1682" y="243"/>
                    </a:lnTo>
                    <a:lnTo>
                      <a:pt x="1705" y="234"/>
                    </a:lnTo>
                    <a:lnTo>
                      <a:pt x="1729" y="226"/>
                    </a:lnTo>
                    <a:lnTo>
                      <a:pt x="1752" y="220"/>
                    </a:lnTo>
                    <a:lnTo>
                      <a:pt x="1775" y="211"/>
                    </a:lnTo>
                    <a:lnTo>
                      <a:pt x="1798" y="205"/>
                    </a:lnTo>
                    <a:lnTo>
                      <a:pt x="1820" y="198"/>
                    </a:lnTo>
                    <a:lnTo>
                      <a:pt x="1843" y="191"/>
                    </a:lnTo>
                    <a:lnTo>
                      <a:pt x="1867" y="183"/>
                    </a:lnTo>
                    <a:lnTo>
                      <a:pt x="1890" y="178"/>
                    </a:lnTo>
                    <a:lnTo>
                      <a:pt x="1913" y="171"/>
                    </a:lnTo>
                    <a:lnTo>
                      <a:pt x="1936" y="165"/>
                    </a:lnTo>
                    <a:lnTo>
                      <a:pt x="1958" y="158"/>
                    </a:lnTo>
                    <a:lnTo>
                      <a:pt x="1981" y="153"/>
                    </a:lnTo>
                    <a:lnTo>
                      <a:pt x="2006" y="146"/>
                    </a:lnTo>
                    <a:lnTo>
                      <a:pt x="2028" y="141"/>
                    </a:lnTo>
                    <a:lnTo>
                      <a:pt x="2051" y="136"/>
                    </a:lnTo>
                    <a:lnTo>
                      <a:pt x="2074" y="130"/>
                    </a:lnTo>
                    <a:lnTo>
                      <a:pt x="2097" y="125"/>
                    </a:lnTo>
                    <a:lnTo>
                      <a:pt x="2121" y="120"/>
                    </a:lnTo>
                    <a:lnTo>
                      <a:pt x="2144" y="115"/>
                    </a:lnTo>
                    <a:lnTo>
                      <a:pt x="2167" y="110"/>
                    </a:lnTo>
                    <a:lnTo>
                      <a:pt x="2189" y="105"/>
                    </a:lnTo>
                    <a:lnTo>
                      <a:pt x="2212" y="100"/>
                    </a:lnTo>
                    <a:lnTo>
                      <a:pt x="2235" y="95"/>
                    </a:lnTo>
                    <a:lnTo>
                      <a:pt x="2256" y="90"/>
                    </a:lnTo>
                    <a:lnTo>
                      <a:pt x="2279" y="87"/>
                    </a:lnTo>
                    <a:lnTo>
                      <a:pt x="2300" y="82"/>
                    </a:lnTo>
                    <a:lnTo>
                      <a:pt x="2321" y="78"/>
                    </a:lnTo>
                    <a:lnTo>
                      <a:pt x="2344" y="73"/>
                    </a:lnTo>
                    <a:lnTo>
                      <a:pt x="2364" y="70"/>
                    </a:lnTo>
                    <a:lnTo>
                      <a:pt x="2385" y="65"/>
                    </a:lnTo>
                    <a:lnTo>
                      <a:pt x="2406" y="62"/>
                    </a:lnTo>
                    <a:lnTo>
                      <a:pt x="2426" y="58"/>
                    </a:lnTo>
                    <a:lnTo>
                      <a:pt x="2446" y="55"/>
                    </a:lnTo>
                    <a:lnTo>
                      <a:pt x="2464" y="52"/>
                    </a:lnTo>
                    <a:lnTo>
                      <a:pt x="2484" y="48"/>
                    </a:lnTo>
                    <a:lnTo>
                      <a:pt x="2501" y="45"/>
                    </a:lnTo>
                    <a:lnTo>
                      <a:pt x="2519" y="42"/>
                    </a:lnTo>
                    <a:lnTo>
                      <a:pt x="2535" y="38"/>
                    </a:lnTo>
                    <a:lnTo>
                      <a:pt x="2552" y="35"/>
                    </a:lnTo>
                    <a:lnTo>
                      <a:pt x="2569" y="33"/>
                    </a:lnTo>
                    <a:lnTo>
                      <a:pt x="2584" y="30"/>
                    </a:lnTo>
                    <a:lnTo>
                      <a:pt x="2599" y="28"/>
                    </a:lnTo>
                    <a:lnTo>
                      <a:pt x="2613" y="25"/>
                    </a:lnTo>
                    <a:lnTo>
                      <a:pt x="2627" y="23"/>
                    </a:lnTo>
                    <a:lnTo>
                      <a:pt x="2639" y="22"/>
                    </a:lnTo>
                    <a:lnTo>
                      <a:pt x="2651" y="18"/>
                    </a:lnTo>
                    <a:lnTo>
                      <a:pt x="2766" y="0"/>
                    </a:lnTo>
                  </a:path>
                </a:pathLst>
              </a:custGeom>
              <a:noFill/>
              <a:ln w="22225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2" name="Freeform 66"/>
              <p:cNvSpPr>
                <a:spLocks/>
              </p:cNvSpPr>
              <p:nvPr/>
            </p:nvSpPr>
            <p:spPr bwMode="auto">
              <a:xfrm>
                <a:off x="926" y="3559"/>
                <a:ext cx="67" cy="6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4" y="61"/>
                  </a:cxn>
                  <a:cxn ang="0">
                    <a:pos x="0" y="0"/>
                  </a:cxn>
                  <a:cxn ang="0">
                    <a:pos x="66" y="0"/>
                  </a:cxn>
                </a:cxnLst>
                <a:rect l="0" t="0" r="r" b="b"/>
                <a:pathLst>
                  <a:path w="66" h="61">
                    <a:moveTo>
                      <a:pt x="66" y="0"/>
                    </a:moveTo>
                    <a:lnTo>
                      <a:pt x="34" y="61"/>
                    </a:lnTo>
                    <a:lnTo>
                      <a:pt x="0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FF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3" name="Freeform 67"/>
              <p:cNvSpPr>
                <a:spLocks/>
              </p:cNvSpPr>
              <p:nvPr/>
            </p:nvSpPr>
            <p:spPr bwMode="auto">
              <a:xfrm>
                <a:off x="1637" y="1917"/>
                <a:ext cx="66" cy="63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34" y="62"/>
                  </a:cxn>
                  <a:cxn ang="0">
                    <a:pos x="0" y="0"/>
                  </a:cxn>
                  <a:cxn ang="0">
                    <a:pos x="65" y="0"/>
                  </a:cxn>
                </a:cxnLst>
                <a:rect l="0" t="0" r="r" b="b"/>
                <a:pathLst>
                  <a:path w="65" h="62">
                    <a:moveTo>
                      <a:pt x="65" y="0"/>
                    </a:moveTo>
                    <a:lnTo>
                      <a:pt x="34" y="62"/>
                    </a:lnTo>
                    <a:lnTo>
                      <a:pt x="0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FFFF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4" name="Freeform 68"/>
              <p:cNvSpPr>
                <a:spLocks/>
              </p:cNvSpPr>
              <p:nvPr/>
            </p:nvSpPr>
            <p:spPr bwMode="auto">
              <a:xfrm>
                <a:off x="2350" y="1411"/>
                <a:ext cx="66" cy="6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33" y="61"/>
                  </a:cxn>
                  <a:cxn ang="0">
                    <a:pos x="0" y="0"/>
                  </a:cxn>
                  <a:cxn ang="0">
                    <a:pos x="65" y="0"/>
                  </a:cxn>
                </a:cxnLst>
                <a:rect l="0" t="0" r="r" b="b"/>
                <a:pathLst>
                  <a:path w="65" h="61">
                    <a:moveTo>
                      <a:pt x="65" y="0"/>
                    </a:moveTo>
                    <a:lnTo>
                      <a:pt x="33" y="61"/>
                    </a:lnTo>
                    <a:lnTo>
                      <a:pt x="0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FFFF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5" name="Freeform 69"/>
              <p:cNvSpPr>
                <a:spLocks/>
              </p:cNvSpPr>
              <p:nvPr/>
            </p:nvSpPr>
            <p:spPr bwMode="auto">
              <a:xfrm>
                <a:off x="3060" y="1199"/>
                <a:ext cx="67" cy="6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4" y="61"/>
                  </a:cxn>
                  <a:cxn ang="0">
                    <a:pos x="0" y="0"/>
                  </a:cxn>
                  <a:cxn ang="0">
                    <a:pos x="66" y="0"/>
                  </a:cxn>
                </a:cxnLst>
                <a:rect l="0" t="0" r="r" b="b"/>
                <a:pathLst>
                  <a:path w="66" h="61">
                    <a:moveTo>
                      <a:pt x="66" y="0"/>
                    </a:moveTo>
                    <a:lnTo>
                      <a:pt x="34" y="61"/>
                    </a:lnTo>
                    <a:lnTo>
                      <a:pt x="0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FFFF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6" name="Freeform 70"/>
              <p:cNvSpPr>
                <a:spLocks/>
              </p:cNvSpPr>
              <p:nvPr/>
            </p:nvSpPr>
            <p:spPr bwMode="auto">
              <a:xfrm>
                <a:off x="3773" y="1082"/>
                <a:ext cx="66" cy="63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33" y="62"/>
                  </a:cxn>
                  <a:cxn ang="0">
                    <a:pos x="0" y="0"/>
                  </a:cxn>
                  <a:cxn ang="0">
                    <a:pos x="65" y="0"/>
                  </a:cxn>
                </a:cxnLst>
                <a:rect l="0" t="0" r="r" b="b"/>
                <a:pathLst>
                  <a:path w="65" h="62">
                    <a:moveTo>
                      <a:pt x="65" y="0"/>
                    </a:moveTo>
                    <a:lnTo>
                      <a:pt x="33" y="62"/>
                    </a:lnTo>
                    <a:lnTo>
                      <a:pt x="0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FFFF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7" name="Line 71"/>
              <p:cNvSpPr>
                <a:spLocks noChangeShapeType="1"/>
              </p:cNvSpPr>
              <p:nvPr/>
            </p:nvSpPr>
            <p:spPr bwMode="auto">
              <a:xfrm>
                <a:off x="1672" y="1421"/>
                <a:ext cx="1" cy="36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8" name="Line 72"/>
              <p:cNvSpPr>
                <a:spLocks noChangeShapeType="1"/>
              </p:cNvSpPr>
              <p:nvPr/>
            </p:nvSpPr>
            <p:spPr bwMode="auto">
              <a:xfrm>
                <a:off x="1645" y="1421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09" name="Line 73"/>
              <p:cNvSpPr>
                <a:spLocks noChangeShapeType="1"/>
              </p:cNvSpPr>
              <p:nvPr/>
            </p:nvSpPr>
            <p:spPr bwMode="auto">
              <a:xfrm flipV="1">
                <a:off x="1672" y="1510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0" name="Line 74"/>
              <p:cNvSpPr>
                <a:spLocks noChangeShapeType="1"/>
              </p:cNvSpPr>
              <p:nvPr/>
            </p:nvSpPr>
            <p:spPr bwMode="auto">
              <a:xfrm>
                <a:off x="1645" y="1547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1" name="Line 75"/>
              <p:cNvSpPr>
                <a:spLocks noChangeShapeType="1"/>
              </p:cNvSpPr>
              <p:nvPr/>
            </p:nvSpPr>
            <p:spPr bwMode="auto">
              <a:xfrm>
                <a:off x="2384" y="959"/>
                <a:ext cx="1" cy="49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2" name="Line 76"/>
              <p:cNvSpPr>
                <a:spLocks noChangeShapeType="1"/>
              </p:cNvSpPr>
              <p:nvPr/>
            </p:nvSpPr>
            <p:spPr bwMode="auto">
              <a:xfrm>
                <a:off x="2357" y="959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3" name="Line 77"/>
              <p:cNvSpPr>
                <a:spLocks noChangeShapeType="1"/>
              </p:cNvSpPr>
              <p:nvPr/>
            </p:nvSpPr>
            <p:spPr bwMode="auto">
              <a:xfrm flipV="1">
                <a:off x="2384" y="1062"/>
                <a:ext cx="1" cy="49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4" name="Line 78"/>
              <p:cNvSpPr>
                <a:spLocks noChangeShapeType="1"/>
              </p:cNvSpPr>
              <p:nvPr/>
            </p:nvSpPr>
            <p:spPr bwMode="auto">
              <a:xfrm>
                <a:off x="2357" y="1111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5" name="Line 79"/>
              <p:cNvSpPr>
                <a:spLocks noChangeShapeType="1"/>
              </p:cNvSpPr>
              <p:nvPr/>
            </p:nvSpPr>
            <p:spPr bwMode="auto">
              <a:xfrm>
                <a:off x="3094" y="843"/>
                <a:ext cx="2" cy="52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6" name="Line 80"/>
              <p:cNvSpPr>
                <a:spLocks noChangeShapeType="1"/>
              </p:cNvSpPr>
              <p:nvPr/>
            </p:nvSpPr>
            <p:spPr bwMode="auto">
              <a:xfrm>
                <a:off x="3068" y="843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7" name="Line 81"/>
              <p:cNvSpPr>
                <a:spLocks noChangeShapeType="1"/>
              </p:cNvSpPr>
              <p:nvPr/>
            </p:nvSpPr>
            <p:spPr bwMode="auto">
              <a:xfrm flipV="1">
                <a:off x="3094" y="949"/>
                <a:ext cx="2" cy="52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8" name="Line 82"/>
              <p:cNvSpPr>
                <a:spLocks noChangeShapeType="1"/>
              </p:cNvSpPr>
              <p:nvPr/>
            </p:nvSpPr>
            <p:spPr bwMode="auto">
              <a:xfrm>
                <a:off x="3068" y="1001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19" name="Line 83"/>
              <p:cNvSpPr>
                <a:spLocks noChangeShapeType="1"/>
              </p:cNvSpPr>
              <p:nvPr/>
            </p:nvSpPr>
            <p:spPr bwMode="auto">
              <a:xfrm>
                <a:off x="3806" y="728"/>
                <a:ext cx="2" cy="56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0" name="Line 84"/>
              <p:cNvSpPr>
                <a:spLocks noChangeShapeType="1"/>
              </p:cNvSpPr>
              <p:nvPr/>
            </p:nvSpPr>
            <p:spPr bwMode="auto">
              <a:xfrm>
                <a:off x="3780" y="728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1" name="Line 85"/>
              <p:cNvSpPr>
                <a:spLocks noChangeShapeType="1"/>
              </p:cNvSpPr>
              <p:nvPr/>
            </p:nvSpPr>
            <p:spPr bwMode="auto">
              <a:xfrm flipV="1">
                <a:off x="3806" y="837"/>
                <a:ext cx="2" cy="56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2" name="Line 86"/>
              <p:cNvSpPr>
                <a:spLocks noChangeShapeType="1"/>
              </p:cNvSpPr>
              <p:nvPr/>
            </p:nvSpPr>
            <p:spPr bwMode="auto">
              <a:xfrm>
                <a:off x="3780" y="893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3" name="Line 87"/>
              <p:cNvSpPr>
                <a:spLocks noChangeShapeType="1"/>
              </p:cNvSpPr>
              <p:nvPr/>
            </p:nvSpPr>
            <p:spPr bwMode="auto">
              <a:xfrm>
                <a:off x="1672" y="1467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4" name="Line 88"/>
              <p:cNvSpPr>
                <a:spLocks noChangeShapeType="1"/>
              </p:cNvSpPr>
              <p:nvPr/>
            </p:nvSpPr>
            <p:spPr bwMode="auto">
              <a:xfrm>
                <a:off x="1645" y="1467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5" name="Line 89"/>
              <p:cNvSpPr>
                <a:spLocks noChangeShapeType="1"/>
              </p:cNvSpPr>
              <p:nvPr/>
            </p:nvSpPr>
            <p:spPr bwMode="auto">
              <a:xfrm flipV="1">
                <a:off x="1672" y="1569"/>
                <a:ext cx="1" cy="21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6" name="Line 90"/>
              <p:cNvSpPr>
                <a:spLocks noChangeShapeType="1"/>
              </p:cNvSpPr>
              <p:nvPr/>
            </p:nvSpPr>
            <p:spPr bwMode="auto">
              <a:xfrm>
                <a:off x="1645" y="1590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7" name="Line 91"/>
              <p:cNvSpPr>
                <a:spLocks noChangeShapeType="1"/>
              </p:cNvSpPr>
              <p:nvPr/>
            </p:nvSpPr>
            <p:spPr bwMode="auto">
              <a:xfrm>
                <a:off x="2384" y="1006"/>
                <a:ext cx="1" cy="35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8" name="Line 92"/>
              <p:cNvSpPr>
                <a:spLocks noChangeShapeType="1"/>
              </p:cNvSpPr>
              <p:nvPr/>
            </p:nvSpPr>
            <p:spPr bwMode="auto">
              <a:xfrm>
                <a:off x="2357" y="1006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29" name="Line 93"/>
              <p:cNvSpPr>
                <a:spLocks noChangeShapeType="1"/>
              </p:cNvSpPr>
              <p:nvPr/>
            </p:nvSpPr>
            <p:spPr bwMode="auto">
              <a:xfrm flipV="1">
                <a:off x="2384" y="1125"/>
                <a:ext cx="1" cy="32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0" name="Line 94"/>
              <p:cNvSpPr>
                <a:spLocks noChangeShapeType="1"/>
              </p:cNvSpPr>
              <p:nvPr/>
            </p:nvSpPr>
            <p:spPr bwMode="auto">
              <a:xfrm>
                <a:off x="2357" y="1157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1" name="Line 95"/>
              <p:cNvSpPr>
                <a:spLocks noChangeShapeType="1"/>
              </p:cNvSpPr>
              <p:nvPr/>
            </p:nvSpPr>
            <p:spPr bwMode="auto">
              <a:xfrm>
                <a:off x="3094" y="909"/>
                <a:ext cx="2" cy="35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2" name="Line 96"/>
              <p:cNvSpPr>
                <a:spLocks noChangeShapeType="1"/>
              </p:cNvSpPr>
              <p:nvPr/>
            </p:nvSpPr>
            <p:spPr bwMode="auto">
              <a:xfrm>
                <a:off x="3068" y="909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3" name="Line 97"/>
              <p:cNvSpPr>
                <a:spLocks noChangeShapeType="1"/>
              </p:cNvSpPr>
              <p:nvPr/>
            </p:nvSpPr>
            <p:spPr bwMode="auto">
              <a:xfrm flipV="1">
                <a:off x="3094" y="1029"/>
                <a:ext cx="2" cy="35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4" name="Line 98"/>
              <p:cNvSpPr>
                <a:spLocks noChangeShapeType="1"/>
              </p:cNvSpPr>
              <p:nvPr/>
            </p:nvSpPr>
            <p:spPr bwMode="auto">
              <a:xfrm>
                <a:off x="3068" y="1064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5" name="Line 99"/>
              <p:cNvSpPr>
                <a:spLocks noChangeShapeType="1"/>
              </p:cNvSpPr>
              <p:nvPr/>
            </p:nvSpPr>
            <p:spPr bwMode="auto">
              <a:xfrm>
                <a:off x="3806" y="789"/>
                <a:ext cx="2" cy="38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6" name="Line 100"/>
              <p:cNvSpPr>
                <a:spLocks noChangeShapeType="1"/>
              </p:cNvSpPr>
              <p:nvPr/>
            </p:nvSpPr>
            <p:spPr bwMode="auto">
              <a:xfrm>
                <a:off x="3780" y="789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7" name="Line 101"/>
              <p:cNvSpPr>
                <a:spLocks noChangeShapeType="1"/>
              </p:cNvSpPr>
              <p:nvPr/>
            </p:nvSpPr>
            <p:spPr bwMode="auto">
              <a:xfrm flipV="1">
                <a:off x="3806" y="912"/>
                <a:ext cx="2" cy="38"/>
              </a:xfrm>
              <a:prstGeom prst="line">
                <a:avLst/>
              </a:prstGeom>
              <a:noFill/>
              <a:ln w="79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8" name="Line 102"/>
              <p:cNvSpPr>
                <a:spLocks noChangeShapeType="1"/>
              </p:cNvSpPr>
              <p:nvPr/>
            </p:nvSpPr>
            <p:spPr bwMode="auto">
              <a:xfrm>
                <a:off x="3780" y="950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39" name="Line 103"/>
              <p:cNvSpPr>
                <a:spLocks noChangeShapeType="1"/>
              </p:cNvSpPr>
              <p:nvPr/>
            </p:nvSpPr>
            <p:spPr bwMode="auto">
              <a:xfrm flipV="1">
                <a:off x="1672" y="3516"/>
                <a:ext cx="1" cy="3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0" name="Line 104"/>
              <p:cNvSpPr>
                <a:spLocks noChangeShapeType="1"/>
              </p:cNvSpPr>
              <p:nvPr/>
            </p:nvSpPr>
            <p:spPr bwMode="auto">
              <a:xfrm>
                <a:off x="1645" y="3546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1" name="Line 105"/>
              <p:cNvSpPr>
                <a:spLocks noChangeShapeType="1"/>
              </p:cNvSpPr>
              <p:nvPr/>
            </p:nvSpPr>
            <p:spPr bwMode="auto">
              <a:xfrm>
                <a:off x="1672" y="3549"/>
                <a:ext cx="1" cy="2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2" name="Line 106"/>
              <p:cNvSpPr>
                <a:spLocks noChangeShapeType="1"/>
              </p:cNvSpPr>
              <p:nvPr/>
            </p:nvSpPr>
            <p:spPr bwMode="auto">
              <a:xfrm>
                <a:off x="1645" y="3549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3" name="Line 107"/>
              <p:cNvSpPr>
                <a:spLocks noChangeShapeType="1"/>
              </p:cNvSpPr>
              <p:nvPr/>
            </p:nvSpPr>
            <p:spPr bwMode="auto">
              <a:xfrm flipV="1">
                <a:off x="2384" y="3501"/>
                <a:ext cx="1" cy="2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4" name="Line 108"/>
              <p:cNvSpPr>
                <a:spLocks noChangeShapeType="1"/>
              </p:cNvSpPr>
              <p:nvPr/>
            </p:nvSpPr>
            <p:spPr bwMode="auto">
              <a:xfrm>
                <a:off x="2357" y="3530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5" name="Line 109"/>
              <p:cNvSpPr>
                <a:spLocks noChangeShapeType="1"/>
              </p:cNvSpPr>
              <p:nvPr/>
            </p:nvSpPr>
            <p:spPr bwMode="auto">
              <a:xfrm>
                <a:off x="2384" y="3536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6" name="Line 110"/>
              <p:cNvSpPr>
                <a:spLocks noChangeShapeType="1"/>
              </p:cNvSpPr>
              <p:nvPr/>
            </p:nvSpPr>
            <p:spPr bwMode="auto">
              <a:xfrm>
                <a:off x="2357" y="3536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7" name="Line 111"/>
              <p:cNvSpPr>
                <a:spLocks noChangeShapeType="1"/>
              </p:cNvSpPr>
              <p:nvPr/>
            </p:nvSpPr>
            <p:spPr bwMode="auto">
              <a:xfrm flipV="1">
                <a:off x="3094" y="3406"/>
                <a:ext cx="2" cy="2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8" name="Line 112"/>
              <p:cNvSpPr>
                <a:spLocks noChangeShapeType="1"/>
              </p:cNvSpPr>
              <p:nvPr/>
            </p:nvSpPr>
            <p:spPr bwMode="auto">
              <a:xfrm>
                <a:off x="3068" y="3429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49" name="Line 113"/>
              <p:cNvSpPr>
                <a:spLocks noChangeShapeType="1"/>
              </p:cNvSpPr>
              <p:nvPr/>
            </p:nvSpPr>
            <p:spPr bwMode="auto">
              <a:xfrm>
                <a:off x="3094" y="3444"/>
                <a:ext cx="2" cy="2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0" name="Line 114"/>
              <p:cNvSpPr>
                <a:spLocks noChangeShapeType="1"/>
              </p:cNvSpPr>
              <p:nvPr/>
            </p:nvSpPr>
            <p:spPr bwMode="auto">
              <a:xfrm>
                <a:off x="3068" y="3444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1" name="Line 115"/>
              <p:cNvSpPr>
                <a:spLocks noChangeShapeType="1"/>
              </p:cNvSpPr>
              <p:nvPr/>
            </p:nvSpPr>
            <p:spPr bwMode="auto">
              <a:xfrm flipV="1">
                <a:off x="3806" y="3396"/>
                <a:ext cx="2" cy="2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2" name="Line 116"/>
              <p:cNvSpPr>
                <a:spLocks noChangeShapeType="1"/>
              </p:cNvSpPr>
              <p:nvPr/>
            </p:nvSpPr>
            <p:spPr bwMode="auto">
              <a:xfrm>
                <a:off x="3780" y="3420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3" name="Line 117"/>
              <p:cNvSpPr>
                <a:spLocks noChangeShapeType="1"/>
              </p:cNvSpPr>
              <p:nvPr/>
            </p:nvSpPr>
            <p:spPr bwMode="auto">
              <a:xfrm>
                <a:off x="3806" y="3435"/>
                <a:ext cx="2" cy="2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4" name="Line 118"/>
              <p:cNvSpPr>
                <a:spLocks noChangeShapeType="1"/>
              </p:cNvSpPr>
              <p:nvPr/>
            </p:nvSpPr>
            <p:spPr bwMode="auto">
              <a:xfrm>
                <a:off x="3780" y="3435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5" name="Line 119"/>
              <p:cNvSpPr>
                <a:spLocks noChangeShapeType="1"/>
              </p:cNvSpPr>
              <p:nvPr/>
            </p:nvSpPr>
            <p:spPr bwMode="auto">
              <a:xfrm>
                <a:off x="1672" y="1889"/>
                <a:ext cx="1" cy="7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6" name="Line 120"/>
              <p:cNvSpPr>
                <a:spLocks noChangeShapeType="1"/>
              </p:cNvSpPr>
              <p:nvPr/>
            </p:nvSpPr>
            <p:spPr bwMode="auto">
              <a:xfrm>
                <a:off x="1645" y="1889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7" name="Line 121"/>
              <p:cNvSpPr>
                <a:spLocks noChangeShapeType="1"/>
              </p:cNvSpPr>
              <p:nvPr/>
            </p:nvSpPr>
            <p:spPr bwMode="auto">
              <a:xfrm flipV="1">
                <a:off x="1672" y="1980"/>
                <a:ext cx="1" cy="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8" name="Line 122"/>
              <p:cNvSpPr>
                <a:spLocks noChangeShapeType="1"/>
              </p:cNvSpPr>
              <p:nvPr/>
            </p:nvSpPr>
            <p:spPr bwMode="auto">
              <a:xfrm>
                <a:off x="1645" y="1988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59" name="Line 123"/>
              <p:cNvSpPr>
                <a:spLocks noChangeShapeType="1"/>
              </p:cNvSpPr>
              <p:nvPr/>
            </p:nvSpPr>
            <p:spPr bwMode="auto">
              <a:xfrm>
                <a:off x="2384" y="1366"/>
                <a:ext cx="1" cy="22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0" name="Line 124"/>
              <p:cNvSpPr>
                <a:spLocks noChangeShapeType="1"/>
              </p:cNvSpPr>
              <p:nvPr/>
            </p:nvSpPr>
            <p:spPr bwMode="auto">
              <a:xfrm>
                <a:off x="2357" y="1366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1" name="Line 125"/>
              <p:cNvSpPr>
                <a:spLocks noChangeShapeType="1"/>
              </p:cNvSpPr>
              <p:nvPr/>
            </p:nvSpPr>
            <p:spPr bwMode="auto">
              <a:xfrm flipV="1">
                <a:off x="2384" y="1473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2" name="Line 126"/>
              <p:cNvSpPr>
                <a:spLocks noChangeShapeType="1"/>
              </p:cNvSpPr>
              <p:nvPr/>
            </p:nvSpPr>
            <p:spPr bwMode="auto">
              <a:xfrm>
                <a:off x="2357" y="1496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3" name="Line 127"/>
              <p:cNvSpPr>
                <a:spLocks noChangeShapeType="1"/>
              </p:cNvSpPr>
              <p:nvPr/>
            </p:nvSpPr>
            <p:spPr bwMode="auto">
              <a:xfrm>
                <a:off x="3094" y="1149"/>
                <a:ext cx="2" cy="28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4" name="Line 128"/>
              <p:cNvSpPr>
                <a:spLocks noChangeShapeType="1"/>
              </p:cNvSpPr>
              <p:nvPr/>
            </p:nvSpPr>
            <p:spPr bwMode="auto">
              <a:xfrm>
                <a:off x="3068" y="1149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5" name="Line 129"/>
              <p:cNvSpPr>
                <a:spLocks noChangeShapeType="1"/>
              </p:cNvSpPr>
              <p:nvPr/>
            </p:nvSpPr>
            <p:spPr bwMode="auto">
              <a:xfrm flipV="1">
                <a:off x="3094" y="1261"/>
                <a:ext cx="2" cy="2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6" name="Line 130"/>
              <p:cNvSpPr>
                <a:spLocks noChangeShapeType="1"/>
              </p:cNvSpPr>
              <p:nvPr/>
            </p:nvSpPr>
            <p:spPr bwMode="auto">
              <a:xfrm>
                <a:off x="3068" y="1289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7" name="Line 131"/>
              <p:cNvSpPr>
                <a:spLocks noChangeShapeType="1"/>
              </p:cNvSpPr>
              <p:nvPr/>
            </p:nvSpPr>
            <p:spPr bwMode="auto">
              <a:xfrm>
                <a:off x="3806" y="1029"/>
                <a:ext cx="2" cy="32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8" name="Line 132"/>
              <p:cNvSpPr>
                <a:spLocks noChangeShapeType="1"/>
              </p:cNvSpPr>
              <p:nvPr/>
            </p:nvSpPr>
            <p:spPr bwMode="auto">
              <a:xfrm>
                <a:off x="3780" y="1029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69" name="Line 133"/>
              <p:cNvSpPr>
                <a:spLocks noChangeShapeType="1"/>
              </p:cNvSpPr>
              <p:nvPr/>
            </p:nvSpPr>
            <p:spPr bwMode="auto">
              <a:xfrm flipV="1">
                <a:off x="3806" y="1145"/>
                <a:ext cx="2" cy="3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70" name="Line 134"/>
              <p:cNvSpPr>
                <a:spLocks noChangeShapeType="1"/>
              </p:cNvSpPr>
              <p:nvPr/>
            </p:nvSpPr>
            <p:spPr bwMode="auto">
              <a:xfrm>
                <a:off x="3780" y="1177"/>
                <a:ext cx="53" cy="1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9271" name="Rectangle 135"/>
              <p:cNvSpPr>
                <a:spLocks noChangeArrowheads="1"/>
              </p:cNvSpPr>
              <p:nvPr/>
            </p:nvSpPr>
            <p:spPr bwMode="auto">
              <a:xfrm rot="16200000">
                <a:off x="-302" y="2063"/>
                <a:ext cx="17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FFFFFF"/>
                    </a:solidFill>
                  </a:rPr>
                  <a:t>%  Uranium precipitated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272" name="Rectangle 136"/>
              <p:cNvSpPr>
                <a:spLocks noChangeArrowheads="1"/>
              </p:cNvSpPr>
              <p:nvPr/>
            </p:nvSpPr>
            <p:spPr bwMode="auto">
              <a:xfrm>
                <a:off x="2496" y="3864"/>
                <a:ext cx="59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FFFFFF"/>
                    </a:solidFill>
                  </a:rPr>
                  <a:t>Time (h)</a:t>
                </a: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273" name="Text Box 137"/>
              <p:cNvSpPr txBox="1">
                <a:spLocks noChangeArrowheads="1"/>
              </p:cNvSpPr>
              <p:nvPr/>
            </p:nvSpPr>
            <p:spPr bwMode="auto">
              <a:xfrm>
                <a:off x="96" y="58"/>
                <a:ext cx="561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solidFill>
                      <a:srgbClr val="66FF66"/>
                    </a:solidFill>
                  </a:rPr>
                  <a:t>Uranium precipitation by </a:t>
                </a:r>
                <a:r>
                  <a:rPr lang="en-US" sz="2400" i="1">
                    <a:solidFill>
                      <a:schemeClr val="bg1"/>
                    </a:solidFill>
                  </a:rPr>
                  <a:t>E. coli</a:t>
                </a:r>
                <a:r>
                  <a:rPr lang="en-US" sz="2400">
                    <a:solidFill>
                      <a:srgbClr val="66FF66"/>
                    </a:solidFill>
                  </a:rPr>
                  <a:t> and </a:t>
                </a:r>
                <a:r>
                  <a:rPr lang="en-US" sz="2400" i="1">
                    <a:solidFill>
                      <a:srgbClr val="FF9900"/>
                    </a:solidFill>
                  </a:rPr>
                  <a:t>Deinococcus</a:t>
                </a:r>
                <a:r>
                  <a:rPr lang="en-US" sz="2400">
                    <a:solidFill>
                      <a:srgbClr val="66FF66"/>
                    </a:solidFill>
                  </a:rPr>
                  <a:t> clones     under 6kGy dose of irradiation</a:t>
                </a:r>
              </a:p>
            </p:txBody>
          </p:sp>
        </p:grpSp>
        <p:sp>
          <p:nvSpPr>
            <p:cNvPr id="219274" name="Text Box 138"/>
            <p:cNvSpPr txBox="1">
              <a:spLocks noChangeArrowheads="1"/>
            </p:cNvSpPr>
            <p:nvPr/>
          </p:nvSpPr>
          <p:spPr bwMode="auto">
            <a:xfrm>
              <a:off x="0" y="4032"/>
              <a:ext cx="57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66FFFF"/>
                  </a:solidFill>
                </a:rPr>
                <a:t>(Appukuttan, Rao &amp; Apte, Appl. Env. Microbiol. 72: 7873-7878, 2006)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24678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9900"/>
                  </a:solidFill>
                  <a:cs typeface="Arial" charset="0"/>
                </a:rPr>
                <a:t>Cell-surface bound </a:t>
              </a:r>
              <a:r>
                <a:rPr lang="en-US" sz="2800" dirty="0" err="1">
                  <a:solidFill>
                    <a:srgbClr val="FF9900"/>
                  </a:solidFill>
                  <a:cs typeface="Arial" charset="0"/>
                </a:rPr>
                <a:t>uranyl</a:t>
              </a:r>
              <a:r>
                <a:rPr lang="en-US" sz="2800" dirty="0">
                  <a:solidFill>
                    <a:srgbClr val="FF9900"/>
                  </a:solidFill>
                  <a:cs typeface="Arial" charset="0"/>
                </a:rPr>
                <a:t> phosphate </a:t>
              </a:r>
              <a:r>
                <a:rPr lang="en-US" sz="2800" dirty="0" smtClean="0">
                  <a:solidFill>
                    <a:srgbClr val="FF9900"/>
                  </a:solidFill>
                  <a:cs typeface="Arial" charset="0"/>
                </a:rPr>
                <a:t>precipitate (SEM)</a:t>
              </a:r>
              <a:endParaRPr lang="en-US" sz="2800" dirty="0">
                <a:solidFill>
                  <a:srgbClr val="FF9900"/>
                </a:solidFill>
                <a:cs typeface="Arial" charset="0"/>
              </a:endParaRPr>
            </a:p>
          </p:txBody>
        </p:sp>
        <p:pic>
          <p:nvPicPr>
            <p:cNvPr id="24678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550" y="3746648"/>
              <a:ext cx="4210050" cy="303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79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750" y="533400"/>
              <a:ext cx="424585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679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533399"/>
              <a:ext cx="4419600" cy="3142827"/>
            </a:xfrm>
            <a:prstGeom prst="rect">
              <a:avLst/>
            </a:prstGeom>
            <a:noFill/>
          </p:spPr>
        </p:pic>
        <p:pic>
          <p:nvPicPr>
            <p:cNvPr id="24679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5159" y="3733800"/>
              <a:ext cx="4436442" cy="304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970" y="1131570"/>
            <a:ext cx="2526030" cy="252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971" y="4255770"/>
            <a:ext cx="2526030" cy="252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4251721"/>
            <a:ext cx="2590800" cy="25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863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Seeing is believing …………….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47687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9900"/>
                </a:solidFill>
                <a:cs typeface="Arial" charset="0"/>
              </a:rPr>
              <a:t>Cell-surface bound </a:t>
            </a:r>
            <a:r>
              <a:rPr lang="en-US" sz="2800" dirty="0" err="1">
                <a:solidFill>
                  <a:srgbClr val="FF9900"/>
                </a:solidFill>
                <a:cs typeface="Arial" charset="0"/>
              </a:rPr>
              <a:t>uranyl</a:t>
            </a:r>
            <a:r>
              <a:rPr lang="en-US" sz="2800" dirty="0">
                <a:solidFill>
                  <a:srgbClr val="FF9900"/>
                </a:solidFill>
                <a:cs typeface="Arial" charset="0"/>
              </a:rPr>
              <a:t> phosphate </a:t>
            </a:r>
            <a:r>
              <a:rPr lang="en-US" sz="2800" dirty="0" smtClean="0">
                <a:solidFill>
                  <a:srgbClr val="FF9900"/>
                </a:solidFill>
                <a:cs typeface="Arial" charset="0"/>
              </a:rPr>
              <a:t>precipitate (TEM)</a:t>
            </a:r>
            <a:endParaRPr lang="en-US" sz="2800" dirty="0">
              <a:solidFill>
                <a:srgbClr val="FF99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457200" y="76200"/>
            <a:ext cx="8458200" cy="6648510"/>
            <a:chOff x="609600" y="76200"/>
            <a:chExt cx="8458200" cy="664851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02188" y="3429000"/>
              <a:ext cx="4037013" cy="2911475"/>
              <a:chOff x="2833" y="278"/>
              <a:chExt cx="2543" cy="183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33" y="278"/>
                <a:ext cx="2063" cy="768"/>
                <a:chOff x="2641" y="278"/>
                <a:chExt cx="2063" cy="768"/>
              </a:xfrm>
            </p:grpSpPr>
            <p:sp>
              <p:nvSpPr>
                <p:cNvPr id="518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737" y="288"/>
                  <a:ext cx="394" cy="2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l-GR" sz="1200">
                      <a:solidFill>
                        <a:srgbClr val="000000"/>
                      </a:solidFill>
                      <a:cs typeface="Arial" charset="0"/>
                    </a:rPr>
                    <a:t>γ</a:t>
                  </a: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-ray</a:t>
                  </a:r>
                </a:p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7 kGy</a:t>
                  </a:r>
                </a:p>
              </p:txBody>
            </p:sp>
            <p:sp>
              <p:nvSpPr>
                <p:cNvPr id="518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24" y="287"/>
                  <a:ext cx="576" cy="2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Mito-C</a:t>
                  </a:r>
                </a:p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20 µg ml</a:t>
                  </a:r>
                  <a:r>
                    <a:rPr lang="en-US" sz="1200" baseline="30000">
                      <a:solidFill>
                        <a:srgbClr val="000000"/>
                      </a:solidFill>
                      <a:cs typeface="Arial" charset="0"/>
                    </a:rPr>
                    <a:t>-1</a:t>
                  </a:r>
                </a:p>
              </p:txBody>
            </p:sp>
            <p:sp>
              <p:nvSpPr>
                <p:cNvPr id="518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21" y="278"/>
                  <a:ext cx="489" cy="2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H</a:t>
                  </a:r>
                  <a:r>
                    <a:rPr lang="en-US" sz="1200" baseline="-25000">
                      <a:solidFill>
                        <a:srgbClr val="000000"/>
                      </a:solidFill>
                      <a:cs typeface="Arial" charset="0"/>
                    </a:rPr>
                    <a:t>2</a:t>
                  </a: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O</a:t>
                  </a:r>
                  <a:r>
                    <a:rPr lang="en-US" sz="1200" baseline="-25000">
                      <a:solidFill>
                        <a:srgbClr val="000000"/>
                      </a:solidFill>
                      <a:cs typeface="Arial" charset="0"/>
                    </a:rPr>
                    <a:t>2</a:t>
                  </a: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 </a:t>
                  </a:r>
                </a:p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50 mM</a:t>
                  </a:r>
                </a:p>
              </p:txBody>
            </p:sp>
            <p:pic>
              <p:nvPicPr>
                <p:cNvPr id="5184" name="Picture 16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6000" contrast="6000"/>
                </a:blip>
                <a:srcRect l="24408" t="45927" r="15422" b="39934"/>
                <a:stretch>
                  <a:fillRect/>
                </a:stretch>
              </p:blipFill>
              <p:spPr bwMode="auto">
                <a:xfrm>
                  <a:off x="2684" y="672"/>
                  <a:ext cx="2020" cy="374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1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41" y="470"/>
                  <a:ext cx="1625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57200">
                    <a:spcBef>
                      <a:spcPts val="875"/>
                    </a:spcBef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  <a:tab pos="105156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  <a:cs typeface="Arial" charset="0"/>
                    </a:rPr>
                    <a:t>	</a:t>
                  </a:r>
                </a:p>
              </p:txBody>
            </p:sp>
            <p:sp>
              <p:nvSpPr>
                <p:cNvPr id="518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82" y="518"/>
                  <a:ext cx="1941" cy="17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  C       S     C      S        C       S       C      S</a:t>
                  </a:r>
                </a:p>
              </p:txBody>
            </p:sp>
            <p:sp>
              <p:nvSpPr>
                <p:cNvPr id="5187" name="Line 20"/>
                <p:cNvSpPr>
                  <a:spLocks noChangeShapeType="1"/>
                </p:cNvSpPr>
                <p:nvPr/>
              </p:nvSpPr>
              <p:spPr bwMode="auto">
                <a:xfrm>
                  <a:off x="2777" y="545"/>
                  <a:ext cx="336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8" name="Line 21"/>
                <p:cNvSpPr>
                  <a:spLocks noChangeShapeType="1"/>
                </p:cNvSpPr>
                <p:nvPr/>
              </p:nvSpPr>
              <p:spPr bwMode="auto">
                <a:xfrm>
                  <a:off x="3209" y="545"/>
                  <a:ext cx="356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9" name="Line 22"/>
                <p:cNvSpPr>
                  <a:spLocks noChangeShapeType="1"/>
                </p:cNvSpPr>
                <p:nvPr/>
              </p:nvSpPr>
              <p:spPr bwMode="auto">
                <a:xfrm>
                  <a:off x="3723" y="545"/>
                  <a:ext cx="366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0" name="Line 23"/>
                <p:cNvSpPr>
                  <a:spLocks noChangeShapeType="1"/>
                </p:cNvSpPr>
                <p:nvPr/>
              </p:nvSpPr>
              <p:spPr bwMode="auto">
                <a:xfrm>
                  <a:off x="4240" y="545"/>
                  <a:ext cx="327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18" y="294"/>
                  <a:ext cx="586" cy="2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UV</a:t>
                  </a:r>
                </a:p>
                <a:p>
                  <a:pPr algn="ctr" defTabSz="457200"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200">
                      <a:solidFill>
                        <a:srgbClr val="000000"/>
                      </a:solidFill>
                      <a:cs typeface="Arial" charset="0"/>
                    </a:rPr>
                    <a:t>5 kJ m</a:t>
                  </a:r>
                  <a:r>
                    <a:rPr lang="en-US" sz="1200" baseline="30000">
                      <a:solidFill>
                        <a:srgbClr val="000000"/>
                      </a:solidFill>
                      <a:cs typeface="Arial" charset="0"/>
                    </a:rPr>
                    <a:t>-2</a:t>
                  </a:r>
                </a:p>
              </p:txBody>
            </p:sp>
          </p:grpSp>
          <p:pic>
            <p:nvPicPr>
              <p:cNvPr id="5172" name="Picture 73" descr="DSC01232"/>
              <p:cNvPicPr>
                <a:picLocks noChangeAspect="1" noChangeArrowheads="1"/>
              </p:cNvPicPr>
              <p:nvPr/>
            </p:nvPicPr>
            <p:blipFill>
              <a:blip r:embed="rId4">
                <a:lum bright="6000" contrast="-6000"/>
              </a:blip>
              <a:srcRect l="36505" t="42439" r="25233" b="44566"/>
              <a:stretch>
                <a:fillRect/>
              </a:stretch>
            </p:blipFill>
            <p:spPr bwMode="auto">
              <a:xfrm>
                <a:off x="3029" y="1456"/>
                <a:ext cx="1871" cy="47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5173" name="Text Box 66"/>
              <p:cNvSpPr txBox="1">
                <a:spLocks noChangeArrowheads="1"/>
              </p:cNvSpPr>
              <p:nvPr/>
            </p:nvSpPr>
            <p:spPr bwMode="auto">
              <a:xfrm>
                <a:off x="4200" y="1152"/>
                <a:ext cx="46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  pSN4  </a:t>
                </a:r>
              </a:p>
            </p:txBody>
          </p:sp>
          <p:sp>
            <p:nvSpPr>
              <p:cNvPr id="5174" name="Text Box 67"/>
              <p:cNvSpPr txBox="1">
                <a:spLocks noChangeArrowheads="1"/>
              </p:cNvSpPr>
              <p:nvPr/>
            </p:nvSpPr>
            <p:spPr bwMode="auto">
              <a:xfrm>
                <a:off x="3485" y="1152"/>
                <a:ext cx="46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  pSN3  </a:t>
                </a:r>
              </a:p>
            </p:txBody>
          </p:sp>
          <p:sp>
            <p:nvSpPr>
              <p:cNvPr id="5175" name="Line 45"/>
              <p:cNvSpPr>
                <a:spLocks noChangeShapeType="1"/>
              </p:cNvSpPr>
              <p:nvPr/>
            </p:nvSpPr>
            <p:spPr bwMode="auto">
              <a:xfrm flipV="1">
                <a:off x="4214" y="1309"/>
                <a:ext cx="4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Text Box 81"/>
              <p:cNvSpPr txBox="1">
                <a:spLocks noChangeArrowheads="1"/>
              </p:cNvSpPr>
              <p:nvPr/>
            </p:nvSpPr>
            <p:spPr bwMode="auto">
              <a:xfrm>
                <a:off x="3451" y="1939"/>
                <a:ext cx="94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baseline="30000">
                    <a:solidFill>
                      <a:srgbClr val="000000"/>
                    </a:solidFill>
                    <a:cs typeface="Arial" charset="0"/>
                  </a:rPr>
                  <a:t>60</a:t>
                </a:r>
                <a:r>
                  <a:rPr lang="en-US" sz="1200">
                    <a:solidFill>
                      <a:srgbClr val="000000"/>
                    </a:solidFill>
                    <a:cs typeface="Arial" charset="0"/>
                  </a:rPr>
                  <a:t>Co, </a:t>
                </a:r>
                <a:r>
                  <a:rPr lang="el-GR" sz="1200">
                    <a:solidFill>
                      <a:srgbClr val="000000"/>
                    </a:solidFill>
                    <a:cs typeface="Arial" charset="0"/>
                  </a:rPr>
                  <a:t>γ</a:t>
                </a:r>
                <a:r>
                  <a:rPr lang="en-US" sz="1200">
                    <a:solidFill>
                      <a:srgbClr val="000000"/>
                    </a:solidFill>
                    <a:cs typeface="Arial" charset="0"/>
                  </a:rPr>
                  <a:t>-ray (7 kGy)</a:t>
                </a:r>
                <a:r>
                  <a:rPr lang="en-US" sz="1200">
                    <a:cs typeface="Times New Roman" pitchFamily="18" charset="0"/>
                  </a:rPr>
                  <a:t> </a:t>
                </a:r>
                <a:endParaRPr lang="el-GR" sz="1200">
                  <a:cs typeface="Times New Roman" pitchFamily="18" charset="0"/>
                </a:endParaRPr>
              </a:p>
            </p:txBody>
          </p:sp>
          <p:sp>
            <p:nvSpPr>
              <p:cNvPr id="5177" name="Line 45"/>
              <p:cNvSpPr>
                <a:spLocks noChangeShapeType="1"/>
              </p:cNvSpPr>
              <p:nvPr/>
            </p:nvSpPr>
            <p:spPr bwMode="auto">
              <a:xfrm flipV="1">
                <a:off x="3508" y="1301"/>
                <a:ext cx="4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45"/>
              <p:cNvSpPr>
                <a:spLocks noChangeShapeType="1"/>
              </p:cNvSpPr>
              <p:nvPr/>
            </p:nvSpPr>
            <p:spPr bwMode="auto">
              <a:xfrm flipV="1">
                <a:off x="3093" y="1301"/>
                <a:ext cx="336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Text Box 84"/>
              <p:cNvSpPr txBox="1">
                <a:spLocks noChangeArrowheads="1"/>
              </p:cNvSpPr>
              <p:nvPr/>
            </p:nvSpPr>
            <p:spPr bwMode="auto">
              <a:xfrm>
                <a:off x="3083" y="1152"/>
                <a:ext cx="3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pSN2</a:t>
                </a:r>
              </a:p>
            </p:txBody>
          </p:sp>
          <p:sp>
            <p:nvSpPr>
              <p:cNvPr id="5180" name="Text Box 69"/>
              <p:cNvSpPr txBox="1">
                <a:spLocks noChangeArrowheads="1"/>
              </p:cNvSpPr>
              <p:nvPr/>
            </p:nvSpPr>
            <p:spPr bwMode="auto">
              <a:xfrm>
                <a:off x="2885" y="1293"/>
                <a:ext cx="24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      C       T     C         T           C           T                </a:t>
                </a: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524000" y="533400"/>
              <a:ext cx="5943600" cy="2943225"/>
              <a:chOff x="768" y="48"/>
              <a:chExt cx="3744" cy="1854"/>
            </a:xfrm>
          </p:grpSpPr>
          <p:sp>
            <p:nvSpPr>
              <p:cNvPr id="5136" name="Text Box 23"/>
              <p:cNvSpPr txBox="1">
                <a:spLocks noChangeArrowheads="1"/>
              </p:cNvSpPr>
              <p:nvPr/>
            </p:nvSpPr>
            <p:spPr bwMode="auto">
              <a:xfrm>
                <a:off x="768" y="78"/>
                <a:ext cx="360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600" i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         </a:t>
                </a:r>
                <a:r>
                  <a:rPr lang="en-US" i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rpsF</a:t>
                </a:r>
                <a:r>
                  <a:rPr lang="en-US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 6                                 </a:t>
                </a:r>
                <a:r>
                  <a:rPr lang="en-US" i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ssb</a:t>
                </a:r>
                <a:r>
                  <a:rPr lang="en-US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                      </a:t>
                </a:r>
              </a:p>
            </p:txBody>
          </p:sp>
          <p:sp>
            <p:nvSpPr>
              <p:cNvPr id="5137" name="AutoShape 1"/>
              <p:cNvSpPr>
                <a:spLocks noChangeArrowheads="1"/>
              </p:cNvSpPr>
              <p:nvPr/>
            </p:nvSpPr>
            <p:spPr bwMode="auto">
              <a:xfrm>
                <a:off x="902" y="310"/>
                <a:ext cx="816" cy="218"/>
              </a:xfrm>
              <a:prstGeom prst="rightArrow">
                <a:avLst>
                  <a:gd name="adj1" fmla="val 50000"/>
                  <a:gd name="adj2" fmla="val 93578"/>
                </a:avLst>
              </a:prstGeom>
              <a:solidFill>
                <a:srgbClr val="0000FF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38" name="Line 2"/>
              <p:cNvSpPr>
                <a:spLocks noChangeShapeType="1"/>
              </p:cNvSpPr>
              <p:nvPr/>
            </p:nvSpPr>
            <p:spPr bwMode="auto">
              <a:xfrm>
                <a:off x="1718" y="432"/>
                <a:ext cx="768" cy="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AutoShape 3"/>
              <p:cNvSpPr>
                <a:spLocks noChangeArrowheads="1"/>
              </p:cNvSpPr>
              <p:nvPr/>
            </p:nvSpPr>
            <p:spPr bwMode="auto">
              <a:xfrm>
                <a:off x="2448" y="336"/>
                <a:ext cx="1104" cy="210"/>
              </a:xfrm>
              <a:prstGeom prst="rightArrow">
                <a:avLst>
                  <a:gd name="adj1" fmla="val 50000"/>
                  <a:gd name="adj2" fmla="val 131429"/>
                </a:avLst>
              </a:prstGeom>
              <a:solidFill>
                <a:srgbClr val="FFFF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40" name="AutoShape 4"/>
              <p:cNvSpPr>
                <a:spLocks noChangeArrowheads="1"/>
              </p:cNvSpPr>
              <p:nvPr/>
            </p:nvSpPr>
            <p:spPr bwMode="auto">
              <a:xfrm>
                <a:off x="3846" y="318"/>
                <a:ext cx="666" cy="210"/>
              </a:xfrm>
              <a:prstGeom prst="rightArrow">
                <a:avLst>
                  <a:gd name="adj1" fmla="val 50000"/>
                  <a:gd name="adj2" fmla="val 79286"/>
                </a:avLst>
              </a:prstGeom>
              <a:solidFill>
                <a:srgbClr val="0000FF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41" name="Line 5"/>
              <p:cNvSpPr>
                <a:spLocks noChangeShapeType="1"/>
              </p:cNvSpPr>
              <p:nvPr/>
            </p:nvSpPr>
            <p:spPr bwMode="auto">
              <a:xfrm>
                <a:off x="3542" y="438"/>
                <a:ext cx="28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Text Box 7"/>
              <p:cNvSpPr txBox="1">
                <a:spLocks noChangeArrowheads="1"/>
              </p:cNvSpPr>
              <p:nvPr/>
            </p:nvSpPr>
            <p:spPr bwMode="auto">
              <a:xfrm>
                <a:off x="2582" y="576"/>
                <a:ext cx="578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1125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i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pho</a:t>
                </a:r>
                <a:r>
                  <a:rPr lang="en-US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N</a:t>
                </a:r>
              </a:p>
            </p:txBody>
          </p:sp>
          <p:sp>
            <p:nvSpPr>
              <p:cNvPr id="5143" name="Text Box 8"/>
              <p:cNvSpPr txBox="1">
                <a:spLocks noChangeArrowheads="1"/>
              </p:cNvSpPr>
              <p:nvPr/>
            </p:nvSpPr>
            <p:spPr bwMode="auto">
              <a:xfrm>
                <a:off x="3206" y="1728"/>
                <a:ext cx="1120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pRN1</a:t>
                </a:r>
              </a:p>
            </p:txBody>
          </p:sp>
          <p:sp>
            <p:nvSpPr>
              <p:cNvPr id="5144" name="Text Box 9"/>
              <p:cNvSpPr txBox="1">
                <a:spLocks noChangeArrowheads="1"/>
              </p:cNvSpPr>
              <p:nvPr/>
            </p:nvSpPr>
            <p:spPr bwMode="auto">
              <a:xfrm>
                <a:off x="3206" y="787"/>
                <a:ext cx="687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pSN2</a:t>
                </a:r>
              </a:p>
            </p:txBody>
          </p:sp>
          <p:sp>
            <p:nvSpPr>
              <p:cNvPr id="5145" name="Text Box 10"/>
              <p:cNvSpPr txBox="1">
                <a:spLocks noChangeArrowheads="1"/>
              </p:cNvSpPr>
              <p:nvPr/>
            </p:nvSpPr>
            <p:spPr bwMode="auto">
              <a:xfrm>
                <a:off x="2054" y="629"/>
                <a:ext cx="814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-102bp</a:t>
                </a:r>
              </a:p>
            </p:txBody>
          </p:sp>
          <p:sp>
            <p:nvSpPr>
              <p:cNvPr id="5146" name="Text Box 11"/>
              <p:cNvSpPr txBox="1">
                <a:spLocks noChangeArrowheads="1"/>
              </p:cNvSpPr>
              <p:nvPr/>
            </p:nvSpPr>
            <p:spPr bwMode="auto">
              <a:xfrm>
                <a:off x="3191" y="1104"/>
                <a:ext cx="687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pSN3</a:t>
                </a:r>
              </a:p>
            </p:txBody>
          </p:sp>
          <p:sp>
            <p:nvSpPr>
              <p:cNvPr id="5147" name="Text Box 12"/>
              <p:cNvSpPr txBox="1">
                <a:spLocks noChangeArrowheads="1"/>
              </p:cNvSpPr>
              <p:nvPr/>
            </p:nvSpPr>
            <p:spPr bwMode="auto">
              <a:xfrm>
                <a:off x="1865" y="970"/>
                <a:ext cx="836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-132bp</a:t>
                </a:r>
              </a:p>
            </p:txBody>
          </p:sp>
          <p:sp>
            <p:nvSpPr>
              <p:cNvPr id="5148" name="Text Box 13"/>
              <p:cNvSpPr txBox="1">
                <a:spLocks noChangeArrowheads="1"/>
              </p:cNvSpPr>
              <p:nvPr/>
            </p:nvSpPr>
            <p:spPr bwMode="auto">
              <a:xfrm>
                <a:off x="3215" y="1411"/>
                <a:ext cx="615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pSN4</a:t>
                </a:r>
              </a:p>
            </p:txBody>
          </p:sp>
          <p:sp>
            <p:nvSpPr>
              <p:cNvPr id="5149" name="Text Box 14"/>
              <p:cNvSpPr txBox="1">
                <a:spLocks noChangeArrowheads="1"/>
              </p:cNvSpPr>
              <p:nvPr/>
            </p:nvSpPr>
            <p:spPr bwMode="auto">
              <a:xfrm>
                <a:off x="1511" y="1266"/>
                <a:ext cx="718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-351bp</a:t>
                </a:r>
              </a:p>
            </p:txBody>
          </p:sp>
          <p:sp>
            <p:nvSpPr>
              <p:cNvPr id="5150" name="Rectangle 15"/>
              <p:cNvSpPr>
                <a:spLocks noChangeArrowheads="1"/>
              </p:cNvSpPr>
              <p:nvPr/>
            </p:nvSpPr>
            <p:spPr bwMode="auto">
              <a:xfrm>
                <a:off x="1670" y="1126"/>
                <a:ext cx="768" cy="122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1" name="Rectangle 16"/>
              <p:cNvSpPr>
                <a:spLocks noChangeArrowheads="1"/>
              </p:cNvSpPr>
              <p:nvPr/>
            </p:nvSpPr>
            <p:spPr bwMode="auto">
              <a:xfrm>
                <a:off x="1814" y="1126"/>
                <a:ext cx="306" cy="122"/>
              </a:xfrm>
              <a:prstGeom prst="rect">
                <a:avLst/>
              </a:prstGeom>
              <a:solidFill>
                <a:srgbClr val="FF0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2" name="Rectangle 17"/>
              <p:cNvSpPr>
                <a:spLocks noChangeArrowheads="1"/>
              </p:cNvSpPr>
              <p:nvPr/>
            </p:nvSpPr>
            <p:spPr bwMode="auto">
              <a:xfrm>
                <a:off x="1286" y="1440"/>
                <a:ext cx="1152" cy="156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3" name="Rectangle 18"/>
              <p:cNvSpPr>
                <a:spLocks noChangeArrowheads="1"/>
              </p:cNvSpPr>
              <p:nvPr/>
            </p:nvSpPr>
            <p:spPr bwMode="auto">
              <a:xfrm>
                <a:off x="1286" y="1440"/>
                <a:ext cx="288" cy="144"/>
              </a:xfrm>
              <a:prstGeom prst="rect">
                <a:avLst/>
              </a:prstGeom>
              <a:solidFill>
                <a:srgbClr val="9933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4" name="Rectangle 19"/>
              <p:cNvSpPr>
                <a:spLocks noChangeArrowheads="1"/>
              </p:cNvSpPr>
              <p:nvPr/>
            </p:nvSpPr>
            <p:spPr bwMode="auto">
              <a:xfrm flipV="1">
                <a:off x="1814" y="1448"/>
                <a:ext cx="320" cy="136"/>
              </a:xfrm>
              <a:prstGeom prst="rect">
                <a:avLst/>
              </a:prstGeom>
              <a:solidFill>
                <a:srgbClr val="FF0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5" name="Rectangle 20"/>
              <p:cNvSpPr>
                <a:spLocks noChangeArrowheads="1"/>
              </p:cNvSpPr>
              <p:nvPr/>
            </p:nvSpPr>
            <p:spPr bwMode="auto">
              <a:xfrm>
                <a:off x="2442" y="826"/>
                <a:ext cx="756" cy="142"/>
              </a:xfrm>
              <a:prstGeom prst="rect">
                <a:avLst/>
              </a:prstGeom>
              <a:solidFill>
                <a:srgbClr val="008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6" name="Rectangle 21"/>
              <p:cNvSpPr>
                <a:spLocks noChangeArrowheads="1"/>
              </p:cNvSpPr>
              <p:nvPr/>
            </p:nvSpPr>
            <p:spPr bwMode="auto">
              <a:xfrm>
                <a:off x="2006" y="818"/>
                <a:ext cx="444" cy="164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7" name="Rectangle 22"/>
              <p:cNvSpPr>
                <a:spLocks noChangeArrowheads="1"/>
              </p:cNvSpPr>
              <p:nvPr/>
            </p:nvSpPr>
            <p:spPr bwMode="auto">
              <a:xfrm>
                <a:off x="2006" y="816"/>
                <a:ext cx="96" cy="164"/>
              </a:xfrm>
              <a:prstGeom prst="rect">
                <a:avLst/>
              </a:prstGeom>
              <a:solidFill>
                <a:srgbClr val="FF0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8" name="Line 34"/>
              <p:cNvSpPr>
                <a:spLocks noChangeShapeType="1"/>
              </p:cNvSpPr>
              <p:nvPr/>
            </p:nvSpPr>
            <p:spPr bwMode="auto">
              <a:xfrm>
                <a:off x="2006" y="432"/>
                <a:ext cx="1" cy="384"/>
              </a:xfrm>
              <a:prstGeom prst="line">
                <a:avLst/>
              </a:prstGeom>
              <a:noFill/>
              <a:ln w="9360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Line 35"/>
              <p:cNvSpPr>
                <a:spLocks noChangeShapeType="1"/>
              </p:cNvSpPr>
              <p:nvPr/>
            </p:nvSpPr>
            <p:spPr bwMode="auto">
              <a:xfrm>
                <a:off x="2438" y="432"/>
                <a:ext cx="1" cy="384"/>
              </a:xfrm>
              <a:prstGeom prst="line">
                <a:avLst/>
              </a:prstGeom>
              <a:noFill/>
              <a:ln w="9360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Line 36"/>
              <p:cNvSpPr>
                <a:spLocks noChangeShapeType="1"/>
              </p:cNvSpPr>
              <p:nvPr/>
            </p:nvSpPr>
            <p:spPr bwMode="auto">
              <a:xfrm>
                <a:off x="1142" y="480"/>
                <a:ext cx="1" cy="960"/>
              </a:xfrm>
              <a:prstGeom prst="line">
                <a:avLst/>
              </a:prstGeom>
              <a:noFill/>
              <a:ln w="9360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Line 37"/>
              <p:cNvSpPr>
                <a:spLocks noChangeShapeType="1"/>
              </p:cNvSpPr>
              <p:nvPr/>
            </p:nvSpPr>
            <p:spPr bwMode="auto">
              <a:xfrm>
                <a:off x="2438" y="480"/>
                <a:ext cx="1" cy="1296"/>
              </a:xfrm>
              <a:prstGeom prst="line">
                <a:avLst/>
              </a:prstGeom>
              <a:noFill/>
              <a:ln w="9360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Line 38"/>
              <p:cNvSpPr>
                <a:spLocks noChangeShapeType="1"/>
              </p:cNvSpPr>
              <p:nvPr/>
            </p:nvSpPr>
            <p:spPr bwMode="auto">
              <a:xfrm flipH="1">
                <a:off x="1660" y="432"/>
                <a:ext cx="12" cy="672"/>
              </a:xfrm>
              <a:prstGeom prst="line">
                <a:avLst/>
              </a:prstGeom>
              <a:noFill/>
              <a:ln w="9360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Text Box 39"/>
              <p:cNvSpPr txBox="1">
                <a:spLocks noChangeArrowheads="1"/>
              </p:cNvSpPr>
              <p:nvPr/>
            </p:nvSpPr>
            <p:spPr bwMode="auto">
              <a:xfrm>
                <a:off x="1190" y="1584"/>
                <a:ext cx="1010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RDRM2       RDRM 1</a:t>
                </a:r>
              </a:p>
            </p:txBody>
          </p:sp>
          <p:sp>
            <p:nvSpPr>
              <p:cNvPr id="5164" name="Rectangle 40"/>
              <p:cNvSpPr>
                <a:spLocks noChangeArrowheads="1"/>
              </p:cNvSpPr>
              <p:nvPr/>
            </p:nvSpPr>
            <p:spPr bwMode="auto">
              <a:xfrm>
                <a:off x="1142" y="1440"/>
                <a:ext cx="144" cy="152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65" name="Text Box 41"/>
              <p:cNvSpPr txBox="1">
                <a:spLocks noChangeArrowheads="1"/>
              </p:cNvSpPr>
              <p:nvPr/>
            </p:nvSpPr>
            <p:spPr bwMode="auto">
              <a:xfrm>
                <a:off x="3879" y="48"/>
                <a:ext cx="633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400" i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i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rpsF </a:t>
                </a:r>
                <a:r>
                  <a:rPr lang="en-US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18</a:t>
                </a:r>
              </a:p>
            </p:txBody>
          </p:sp>
          <p:sp>
            <p:nvSpPr>
              <p:cNvPr id="5166" name="Rectangle 42"/>
              <p:cNvSpPr>
                <a:spLocks noChangeArrowheads="1"/>
              </p:cNvSpPr>
              <p:nvPr/>
            </p:nvSpPr>
            <p:spPr bwMode="auto">
              <a:xfrm>
                <a:off x="2454" y="1114"/>
                <a:ext cx="756" cy="142"/>
              </a:xfrm>
              <a:prstGeom prst="rect">
                <a:avLst/>
              </a:prstGeom>
              <a:solidFill>
                <a:srgbClr val="008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67" name="Rectangle 43"/>
              <p:cNvSpPr>
                <a:spLocks noChangeArrowheads="1"/>
              </p:cNvSpPr>
              <p:nvPr/>
            </p:nvSpPr>
            <p:spPr bwMode="auto">
              <a:xfrm>
                <a:off x="2450" y="1730"/>
                <a:ext cx="756" cy="142"/>
              </a:xfrm>
              <a:prstGeom prst="rect">
                <a:avLst/>
              </a:prstGeom>
              <a:solidFill>
                <a:srgbClr val="008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68" name="Rectangle 44"/>
              <p:cNvSpPr>
                <a:spLocks noChangeArrowheads="1"/>
              </p:cNvSpPr>
              <p:nvPr/>
            </p:nvSpPr>
            <p:spPr bwMode="auto">
              <a:xfrm>
                <a:off x="2450" y="1442"/>
                <a:ext cx="756" cy="142"/>
              </a:xfrm>
              <a:prstGeom prst="rect">
                <a:avLst/>
              </a:prstGeom>
              <a:solidFill>
                <a:srgbClr val="008000"/>
              </a:solidFill>
              <a:ln w="939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69" name="Text Box 45"/>
              <p:cNvSpPr txBox="1">
                <a:spLocks noChangeArrowheads="1"/>
              </p:cNvSpPr>
              <p:nvPr/>
            </p:nvSpPr>
            <p:spPr bwMode="auto">
              <a:xfrm>
                <a:off x="893" y="981"/>
                <a:ext cx="114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2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70" name="Text Box 49"/>
              <p:cNvSpPr txBox="1">
                <a:spLocks noChangeArrowheads="1"/>
              </p:cNvSpPr>
              <p:nvPr/>
            </p:nvSpPr>
            <p:spPr bwMode="auto">
              <a:xfrm>
                <a:off x="3686" y="1344"/>
                <a:ext cx="116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685800" y="3505200"/>
              <a:ext cx="3443288" cy="2790825"/>
              <a:chOff x="240" y="192"/>
              <a:chExt cx="2169" cy="1758"/>
            </a:xfrm>
          </p:grpSpPr>
          <p:graphicFrame>
            <p:nvGraphicFramePr>
              <p:cNvPr id="5122" name="Object 25"/>
              <p:cNvGraphicFramePr>
                <a:graphicFrameLocks noChangeAspect="1"/>
              </p:cNvGraphicFramePr>
              <p:nvPr/>
            </p:nvGraphicFramePr>
            <p:xfrm>
              <a:off x="240" y="192"/>
              <a:ext cx="1776" cy="1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0887" name="Bitmap Image" r:id="rId5" imgW="3209524" imgH="2924583" progId="PBrush">
                      <p:embed/>
                    </p:oleObj>
                  </mc:Choice>
                  <mc:Fallback>
                    <p:oleObj name="Bitmap Image" r:id="rId5" imgW="3209524" imgH="2924583" progId="PBrush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18000" contrast="3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192"/>
                            <a:ext cx="1776" cy="1584"/>
                          </a:xfrm>
                          <a:prstGeom prst="rect">
                            <a:avLst/>
                          </a:prstGeom>
                          <a:noFill/>
                          <a:ln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>
                                    <a:lum bright="18000" contrast="36000"/>
                                  </a:blip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9" name="Text Box 65"/>
              <p:cNvSpPr txBox="1">
                <a:spLocks noChangeArrowheads="1"/>
              </p:cNvSpPr>
              <p:nvPr/>
            </p:nvSpPr>
            <p:spPr bwMode="auto">
              <a:xfrm>
                <a:off x="288" y="211"/>
                <a:ext cx="3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C</a:t>
                </a:r>
              </a:p>
            </p:txBody>
          </p:sp>
          <p:sp>
            <p:nvSpPr>
              <p:cNvPr id="5130" name="Text Box 66"/>
              <p:cNvSpPr txBox="1">
                <a:spLocks noChangeArrowheads="1"/>
              </p:cNvSpPr>
              <p:nvPr/>
            </p:nvSpPr>
            <p:spPr bwMode="auto">
              <a:xfrm>
                <a:off x="1824" y="211"/>
                <a:ext cx="3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S</a:t>
                </a:r>
              </a:p>
            </p:txBody>
          </p:sp>
          <p:sp>
            <p:nvSpPr>
              <p:cNvPr id="5131" name="Text Box 13"/>
              <p:cNvSpPr txBox="1">
                <a:spLocks noChangeArrowheads="1"/>
              </p:cNvSpPr>
              <p:nvPr/>
            </p:nvSpPr>
            <p:spPr bwMode="auto">
              <a:xfrm>
                <a:off x="432" y="1776"/>
                <a:ext cx="1392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57200">
                  <a:spcBef>
                    <a:spcPts val="750"/>
                  </a:spcBef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aseline="3000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60</a:t>
                </a:r>
                <a:r>
                  <a:rPr lang="en-US" sz="1200">
                    <a:solidFill>
                      <a:srgbClr val="000000"/>
                    </a:solidFill>
                    <a:cs typeface="Arial" charset="0"/>
                  </a:rPr>
                  <a:t>Co, </a:t>
                </a:r>
                <a:r>
                  <a:rPr lang="el-GR" sz="1200">
                    <a:solidFill>
                      <a:srgbClr val="000000"/>
                    </a:solidFill>
                    <a:cs typeface="Arial" charset="0"/>
                  </a:rPr>
                  <a:t>γ</a:t>
                </a:r>
                <a:r>
                  <a:rPr lang="en-US" sz="1200">
                    <a:solidFill>
                      <a:srgbClr val="000000"/>
                    </a:solidFill>
                    <a:cs typeface="Arial" charset="0"/>
                  </a:rPr>
                  <a:t>-ray (7 kGy)</a:t>
                </a:r>
              </a:p>
            </p:txBody>
          </p:sp>
          <p:sp>
            <p:nvSpPr>
              <p:cNvPr id="5132" name="Text Box 66"/>
              <p:cNvSpPr txBox="1">
                <a:spLocks noChangeArrowheads="1"/>
              </p:cNvSpPr>
              <p:nvPr/>
            </p:nvSpPr>
            <p:spPr bwMode="auto">
              <a:xfrm>
                <a:off x="1937" y="1056"/>
                <a:ext cx="46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dirty="0">
                    <a:cs typeface="Arial" charset="0"/>
                  </a:rPr>
                  <a:t>  pSN4  </a:t>
                </a:r>
              </a:p>
            </p:txBody>
          </p:sp>
          <p:sp>
            <p:nvSpPr>
              <p:cNvPr id="5133" name="Text Box 67"/>
              <p:cNvSpPr txBox="1">
                <a:spLocks noChangeArrowheads="1"/>
              </p:cNvSpPr>
              <p:nvPr/>
            </p:nvSpPr>
            <p:spPr bwMode="auto">
              <a:xfrm>
                <a:off x="1947" y="720"/>
                <a:ext cx="46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  pSN3  </a:t>
                </a:r>
              </a:p>
            </p:txBody>
          </p:sp>
          <p:sp>
            <p:nvSpPr>
              <p:cNvPr id="5134" name="Text Box 84"/>
              <p:cNvSpPr txBox="1">
                <a:spLocks noChangeArrowheads="1"/>
              </p:cNvSpPr>
              <p:nvPr/>
            </p:nvSpPr>
            <p:spPr bwMode="auto">
              <a:xfrm>
                <a:off x="2002" y="432"/>
                <a:ext cx="3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pSN2</a:t>
                </a:r>
              </a:p>
            </p:txBody>
          </p:sp>
          <p:sp>
            <p:nvSpPr>
              <p:cNvPr id="5135" name="Text Box 66"/>
              <p:cNvSpPr txBox="1">
                <a:spLocks noChangeArrowheads="1"/>
              </p:cNvSpPr>
              <p:nvPr/>
            </p:nvSpPr>
            <p:spPr bwMode="auto">
              <a:xfrm>
                <a:off x="1941" y="1440"/>
                <a:ext cx="4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>
                    <a:cs typeface="Arial" charset="0"/>
                  </a:rPr>
                  <a:t>  pRN1</a:t>
                </a:r>
              </a:p>
            </p:txBody>
          </p:sp>
        </p:grpSp>
        <p:sp>
          <p:nvSpPr>
            <p:cNvPr id="5128" name="Text Box 72"/>
            <p:cNvSpPr txBox="1">
              <a:spLocks noChangeArrowheads="1"/>
            </p:cNvSpPr>
            <p:nvPr/>
          </p:nvSpPr>
          <p:spPr bwMode="auto">
            <a:xfrm>
              <a:off x="609600" y="76200"/>
              <a:ext cx="800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CC0099"/>
                  </a:solidFill>
                  <a:cs typeface="Arial" charset="0"/>
                </a:rPr>
                <a:t>A Radiation responsive </a:t>
              </a:r>
              <a:r>
                <a:rPr lang="en-US" sz="2400" b="1" dirty="0" err="1">
                  <a:solidFill>
                    <a:srgbClr val="CC0099"/>
                  </a:solidFill>
                  <a:cs typeface="Arial" charset="0"/>
                </a:rPr>
                <a:t>Deinococcal</a:t>
              </a:r>
              <a:r>
                <a:rPr lang="en-US" sz="2400" b="1" dirty="0">
                  <a:solidFill>
                    <a:srgbClr val="CC0099"/>
                  </a:solidFill>
                  <a:cs typeface="Arial" charset="0"/>
                </a:rPr>
                <a:t> Promoter (</a:t>
              </a:r>
              <a:r>
                <a:rPr lang="en-US" sz="2400" b="1" dirty="0" err="1" smtClean="0">
                  <a:solidFill>
                    <a:srgbClr val="CC0099"/>
                  </a:solidFill>
                  <a:cs typeface="Arial" charset="0"/>
                </a:rPr>
                <a:t>P</a:t>
              </a:r>
              <a:r>
                <a:rPr lang="en-US" sz="2400" b="1" i="1" baseline="-25000" dirty="0" err="1" smtClean="0">
                  <a:solidFill>
                    <a:srgbClr val="CC0099"/>
                  </a:solidFill>
                  <a:ea typeface="Arial Unicode MS" pitchFamily="34" charset="-128"/>
                  <a:cs typeface="Arial Unicode MS" pitchFamily="34" charset="-128"/>
                </a:rPr>
                <a:t>ssb</a:t>
              </a:r>
              <a:r>
                <a:rPr lang="en-US" sz="2400" b="1" dirty="0" smtClean="0">
                  <a:solidFill>
                    <a:srgbClr val="CC0099"/>
                  </a:solidFill>
                  <a:cs typeface="Arial" charset="0"/>
                </a:rPr>
                <a:t>)</a:t>
              </a:r>
              <a:endParaRPr lang="en-US" sz="2400" b="1" dirty="0">
                <a:solidFill>
                  <a:srgbClr val="CC0099"/>
                </a:solidFill>
                <a:cs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5800" y="6324600"/>
              <a:ext cx="838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(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Ujaoney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Potnis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Dani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Mukhopadhyay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&amp;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Apte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J.Bacteriol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., 2011)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1000" y="838200"/>
            <a:ext cx="4419600" cy="2198688"/>
            <a:chOff x="76200" y="1001712"/>
            <a:chExt cx="4419600" cy="2198688"/>
          </a:xfrm>
        </p:grpSpPr>
        <p:sp>
          <p:nvSpPr>
            <p:cNvPr id="1029" name="TextBox 10"/>
            <p:cNvSpPr txBox="1">
              <a:spLocks noChangeArrowheads="1"/>
            </p:cNvSpPr>
            <p:nvPr/>
          </p:nvSpPr>
          <p:spPr bwMode="auto">
            <a:xfrm>
              <a:off x="76200" y="1001712"/>
              <a:ext cx="4667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(a)</a:t>
              </a:r>
            </a:p>
          </p:txBody>
        </p:sp>
        <p:sp>
          <p:nvSpPr>
            <p:cNvPr id="1033" name="TextBox 28"/>
            <p:cNvSpPr txBox="1">
              <a:spLocks noChangeArrowheads="1"/>
            </p:cNvSpPr>
            <p:nvPr/>
          </p:nvSpPr>
          <p:spPr bwMode="auto">
            <a:xfrm>
              <a:off x="828675" y="1371601"/>
              <a:ext cx="2209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Control    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	      Irradiated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Box 29"/>
            <p:cNvSpPr txBox="1">
              <a:spLocks noChangeArrowheads="1"/>
            </p:cNvSpPr>
            <p:nvPr/>
          </p:nvSpPr>
          <p:spPr bwMode="auto">
            <a:xfrm>
              <a:off x="3124200" y="2816244"/>
              <a:ext cx="1371600" cy="30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56.8 Gy/min</a:t>
              </a:r>
            </a:p>
          </p:txBody>
        </p:sp>
        <p:sp>
          <p:nvSpPr>
            <p:cNvPr id="1035" name="TextBox 30"/>
            <p:cNvSpPr txBox="1">
              <a:spLocks noChangeArrowheads="1"/>
            </p:cNvSpPr>
            <p:nvPr/>
          </p:nvSpPr>
          <p:spPr bwMode="auto">
            <a:xfrm>
              <a:off x="3124200" y="1825644"/>
              <a:ext cx="1066800" cy="30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4 Gy/min</a:t>
              </a:r>
            </a:p>
          </p:txBody>
        </p:sp>
        <p:pic>
          <p:nvPicPr>
            <p:cNvPr id="10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5194" y="1679557"/>
              <a:ext cx="2535799" cy="152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381000" y="3581590"/>
            <a:ext cx="4286388" cy="3124010"/>
            <a:chOff x="209412" y="3657790"/>
            <a:chExt cx="4286388" cy="312401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089219"/>
                </p:ext>
              </p:extLst>
            </p:nvPr>
          </p:nvGraphicFramePr>
          <p:xfrm>
            <a:off x="457200" y="3657790"/>
            <a:ext cx="4038600" cy="3124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21" name="Graph" r:id="rId5" imgW="4023360" imgH="3108960" progId="">
                    <p:embed/>
                  </p:oleObj>
                </mc:Choice>
                <mc:Fallback>
                  <p:oleObj name="Graph" r:id="rId5" imgW="4023360" imgH="31089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657790"/>
                          <a:ext cx="4038600" cy="31240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209412" y="3745468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(c)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38606" y="685800"/>
            <a:ext cx="4249807" cy="3099716"/>
            <a:chOff x="4638606" y="685800"/>
            <a:chExt cx="4249807" cy="3099716"/>
          </a:xfrm>
        </p:grpSpPr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4638606" y="849868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(b)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86" name="Object 38"/>
            <p:cNvGraphicFramePr>
              <a:graphicFrameLocks noChangeAspect="1"/>
            </p:cNvGraphicFramePr>
            <p:nvPr/>
          </p:nvGraphicFramePr>
          <p:xfrm>
            <a:off x="4876800" y="685800"/>
            <a:ext cx="4011613" cy="3099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22" name="Graph" r:id="rId7" imgW="4023360" imgH="3108960" progId="">
                    <p:embed/>
                  </p:oleObj>
                </mc:Choice>
                <mc:Fallback>
                  <p:oleObj name="Graph" r:id="rId7" imgW="4023360" imgH="31089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685800"/>
                          <a:ext cx="4011613" cy="30997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4638606" y="3429000"/>
            <a:ext cx="4733994" cy="3429000"/>
            <a:chOff x="4638606" y="3429000"/>
            <a:chExt cx="4733994" cy="3429000"/>
          </a:xfrm>
        </p:grpSpPr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4638606" y="3733800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(d)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87" name="Object 39"/>
            <p:cNvGraphicFramePr>
              <a:graphicFrameLocks noChangeAspect="1"/>
            </p:cNvGraphicFramePr>
            <p:nvPr/>
          </p:nvGraphicFramePr>
          <p:xfrm>
            <a:off x="4882509" y="3429000"/>
            <a:ext cx="4490091" cy="342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23" name="Graph" r:id="rId9" imgW="3931920" imgH="3003840" progId="">
                    <p:embed/>
                  </p:oleObj>
                </mc:Choice>
                <mc:Fallback>
                  <p:oleObj name="Graph" r:id="rId9" imgW="3931920" imgH="30038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2509" y="3429000"/>
                          <a:ext cx="4490091" cy="342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152400" y="152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Use of radiation-induced </a:t>
            </a:r>
            <a:r>
              <a:rPr lang="en-US" sz="2400" dirty="0" err="1" smtClean="0">
                <a:solidFill>
                  <a:srgbClr val="C00000"/>
                </a:solidFill>
              </a:rPr>
              <a:t>P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ssb</a:t>
            </a:r>
            <a:r>
              <a:rPr lang="en-US" sz="2400" dirty="0" smtClean="0">
                <a:solidFill>
                  <a:srgbClr val="C00000"/>
                </a:solidFill>
              </a:rPr>
              <a:t> promoter for U </a:t>
            </a:r>
            <a:r>
              <a:rPr lang="en-US" sz="2400" dirty="0" err="1" smtClean="0">
                <a:solidFill>
                  <a:srgbClr val="C00000"/>
                </a:solidFill>
              </a:rPr>
              <a:t>bioprecipitation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152400" y="76200"/>
            <a:ext cx="8991600" cy="6691313"/>
            <a:chOff x="96" y="48"/>
            <a:chExt cx="5664" cy="4215"/>
          </a:xfrm>
        </p:grpSpPr>
        <p:grpSp>
          <p:nvGrpSpPr>
            <p:cNvPr id="222213" name="Group 5"/>
            <p:cNvGrpSpPr>
              <a:grpSpLocks/>
            </p:cNvGrpSpPr>
            <p:nvPr/>
          </p:nvGrpSpPr>
          <p:grpSpPr bwMode="auto">
            <a:xfrm>
              <a:off x="576" y="432"/>
              <a:ext cx="2688" cy="1438"/>
              <a:chOff x="576" y="707"/>
              <a:chExt cx="2688" cy="1438"/>
            </a:xfrm>
          </p:grpSpPr>
          <p:pic>
            <p:nvPicPr>
              <p:cNvPr id="222214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576" y="707"/>
                <a:ext cx="1488" cy="143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221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1968" y="811"/>
                <a:ext cx="1296" cy="127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2216" name="Rectangle 8"/>
            <p:cNvSpPr>
              <a:spLocks noChangeArrowheads="1"/>
            </p:cNvSpPr>
            <p:nvPr/>
          </p:nvSpPr>
          <p:spPr bwMode="auto">
            <a:xfrm>
              <a:off x="983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17" name="Rectangle 9"/>
            <p:cNvSpPr>
              <a:spLocks noChangeArrowheads="1"/>
            </p:cNvSpPr>
            <p:nvPr/>
          </p:nvSpPr>
          <p:spPr bwMode="auto">
            <a:xfrm>
              <a:off x="1158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18" name="Rectangle 10"/>
            <p:cNvSpPr>
              <a:spLocks noChangeArrowheads="1"/>
            </p:cNvSpPr>
            <p:nvPr/>
          </p:nvSpPr>
          <p:spPr bwMode="auto">
            <a:xfrm>
              <a:off x="1333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19" name="Rectangle 11"/>
            <p:cNvSpPr>
              <a:spLocks noChangeArrowheads="1"/>
            </p:cNvSpPr>
            <p:nvPr/>
          </p:nvSpPr>
          <p:spPr bwMode="auto">
            <a:xfrm>
              <a:off x="1506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3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0" name="Rectangle 12"/>
            <p:cNvSpPr>
              <a:spLocks noChangeArrowheads="1"/>
            </p:cNvSpPr>
            <p:nvPr/>
          </p:nvSpPr>
          <p:spPr bwMode="auto">
            <a:xfrm>
              <a:off x="1682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1" name="Rectangle 13"/>
            <p:cNvSpPr>
              <a:spLocks noChangeArrowheads="1"/>
            </p:cNvSpPr>
            <p:nvPr/>
          </p:nvSpPr>
          <p:spPr bwMode="auto">
            <a:xfrm>
              <a:off x="1856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2" name="Rectangle 14"/>
            <p:cNvSpPr>
              <a:spLocks noChangeArrowheads="1"/>
            </p:cNvSpPr>
            <p:nvPr/>
          </p:nvSpPr>
          <p:spPr bwMode="auto">
            <a:xfrm>
              <a:off x="2031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3" name="Rectangle 15"/>
            <p:cNvSpPr>
              <a:spLocks noChangeArrowheads="1"/>
            </p:cNvSpPr>
            <p:nvPr/>
          </p:nvSpPr>
          <p:spPr bwMode="auto">
            <a:xfrm>
              <a:off x="2206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7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4" name="Rectangle 16"/>
            <p:cNvSpPr>
              <a:spLocks noChangeArrowheads="1"/>
            </p:cNvSpPr>
            <p:nvPr/>
          </p:nvSpPr>
          <p:spPr bwMode="auto">
            <a:xfrm>
              <a:off x="2380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8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5" name="Rectangle 17"/>
            <p:cNvSpPr>
              <a:spLocks noChangeArrowheads="1"/>
            </p:cNvSpPr>
            <p:nvPr/>
          </p:nvSpPr>
          <p:spPr bwMode="auto">
            <a:xfrm>
              <a:off x="2555" y="33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9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6" name="Rectangle 18"/>
            <p:cNvSpPr>
              <a:spLocks noChangeArrowheads="1"/>
            </p:cNvSpPr>
            <p:nvPr/>
          </p:nvSpPr>
          <p:spPr bwMode="auto">
            <a:xfrm>
              <a:off x="2706" y="333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7" name="Rectangle 19"/>
            <p:cNvSpPr>
              <a:spLocks noChangeArrowheads="1"/>
            </p:cNvSpPr>
            <p:nvPr/>
          </p:nvSpPr>
          <p:spPr bwMode="auto">
            <a:xfrm>
              <a:off x="2880" y="333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11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8" name="Rectangle 20"/>
            <p:cNvSpPr>
              <a:spLocks noChangeArrowheads="1"/>
            </p:cNvSpPr>
            <p:nvPr/>
          </p:nvSpPr>
          <p:spPr bwMode="auto">
            <a:xfrm>
              <a:off x="3054" y="333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12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29" name="Rectangle 21"/>
            <p:cNvSpPr>
              <a:spLocks noChangeArrowheads="1"/>
            </p:cNvSpPr>
            <p:nvPr/>
          </p:nvSpPr>
          <p:spPr bwMode="auto">
            <a:xfrm>
              <a:off x="905" y="315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30" name="Rectangle 22"/>
            <p:cNvSpPr>
              <a:spLocks noChangeArrowheads="1"/>
            </p:cNvSpPr>
            <p:nvPr/>
          </p:nvSpPr>
          <p:spPr bwMode="auto">
            <a:xfrm>
              <a:off x="905" y="294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31" name="Rectangle 23"/>
            <p:cNvSpPr>
              <a:spLocks noChangeArrowheads="1"/>
            </p:cNvSpPr>
            <p:nvPr/>
          </p:nvSpPr>
          <p:spPr bwMode="auto">
            <a:xfrm>
              <a:off x="905" y="274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32" name="Rectangle 24"/>
            <p:cNvSpPr>
              <a:spLocks noChangeArrowheads="1"/>
            </p:cNvSpPr>
            <p:nvPr/>
          </p:nvSpPr>
          <p:spPr bwMode="auto">
            <a:xfrm>
              <a:off x="905" y="254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33" name="Rectangle 25"/>
            <p:cNvSpPr>
              <a:spLocks noChangeArrowheads="1"/>
            </p:cNvSpPr>
            <p:nvPr/>
          </p:nvSpPr>
          <p:spPr bwMode="auto">
            <a:xfrm>
              <a:off x="905" y="233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8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34" name="Rectangle 26"/>
            <p:cNvSpPr>
              <a:spLocks noChangeArrowheads="1"/>
            </p:cNvSpPr>
            <p:nvPr/>
          </p:nvSpPr>
          <p:spPr bwMode="auto">
            <a:xfrm>
              <a:off x="830" y="213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35" name="Line 27"/>
            <p:cNvSpPr>
              <a:spLocks noChangeShapeType="1"/>
            </p:cNvSpPr>
            <p:nvPr/>
          </p:nvSpPr>
          <p:spPr bwMode="auto">
            <a:xfrm flipV="1">
              <a:off x="1006" y="3302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36" name="Line 28"/>
            <p:cNvSpPr>
              <a:spLocks noChangeShapeType="1"/>
            </p:cNvSpPr>
            <p:nvPr/>
          </p:nvSpPr>
          <p:spPr bwMode="auto">
            <a:xfrm flipV="1">
              <a:off x="1093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37" name="Line 29"/>
            <p:cNvSpPr>
              <a:spLocks noChangeShapeType="1"/>
            </p:cNvSpPr>
            <p:nvPr/>
          </p:nvSpPr>
          <p:spPr bwMode="auto">
            <a:xfrm flipV="1">
              <a:off x="1181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38" name="Line 30"/>
            <p:cNvSpPr>
              <a:spLocks noChangeShapeType="1"/>
            </p:cNvSpPr>
            <p:nvPr/>
          </p:nvSpPr>
          <p:spPr bwMode="auto">
            <a:xfrm flipV="1">
              <a:off x="1268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39" name="Line 31"/>
            <p:cNvSpPr>
              <a:spLocks noChangeShapeType="1"/>
            </p:cNvSpPr>
            <p:nvPr/>
          </p:nvSpPr>
          <p:spPr bwMode="auto">
            <a:xfrm flipV="1">
              <a:off x="1355" y="3302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0" name="Line 32"/>
            <p:cNvSpPr>
              <a:spLocks noChangeShapeType="1"/>
            </p:cNvSpPr>
            <p:nvPr/>
          </p:nvSpPr>
          <p:spPr bwMode="auto">
            <a:xfrm flipV="1">
              <a:off x="1442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1" name="Line 33"/>
            <p:cNvSpPr>
              <a:spLocks noChangeShapeType="1"/>
            </p:cNvSpPr>
            <p:nvPr/>
          </p:nvSpPr>
          <p:spPr bwMode="auto">
            <a:xfrm flipV="1">
              <a:off x="1529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2" name="Line 34"/>
            <p:cNvSpPr>
              <a:spLocks noChangeShapeType="1"/>
            </p:cNvSpPr>
            <p:nvPr/>
          </p:nvSpPr>
          <p:spPr bwMode="auto">
            <a:xfrm flipV="1">
              <a:off x="1617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3" name="Line 35"/>
            <p:cNvSpPr>
              <a:spLocks noChangeShapeType="1"/>
            </p:cNvSpPr>
            <p:nvPr/>
          </p:nvSpPr>
          <p:spPr bwMode="auto">
            <a:xfrm flipV="1">
              <a:off x="1704" y="3302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4" name="Line 36"/>
            <p:cNvSpPr>
              <a:spLocks noChangeShapeType="1"/>
            </p:cNvSpPr>
            <p:nvPr/>
          </p:nvSpPr>
          <p:spPr bwMode="auto">
            <a:xfrm flipV="1">
              <a:off x="1792" y="3302"/>
              <a:ext cx="0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5" name="Line 37"/>
            <p:cNvSpPr>
              <a:spLocks noChangeShapeType="1"/>
            </p:cNvSpPr>
            <p:nvPr/>
          </p:nvSpPr>
          <p:spPr bwMode="auto">
            <a:xfrm flipV="1">
              <a:off x="1878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6" name="Line 38"/>
            <p:cNvSpPr>
              <a:spLocks noChangeShapeType="1"/>
            </p:cNvSpPr>
            <p:nvPr/>
          </p:nvSpPr>
          <p:spPr bwMode="auto">
            <a:xfrm flipV="1">
              <a:off x="1966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7" name="Line 39"/>
            <p:cNvSpPr>
              <a:spLocks noChangeShapeType="1"/>
            </p:cNvSpPr>
            <p:nvPr/>
          </p:nvSpPr>
          <p:spPr bwMode="auto">
            <a:xfrm flipV="1">
              <a:off x="2053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8" name="Line 40"/>
            <p:cNvSpPr>
              <a:spLocks noChangeShapeType="1"/>
            </p:cNvSpPr>
            <p:nvPr/>
          </p:nvSpPr>
          <p:spPr bwMode="auto">
            <a:xfrm flipV="1">
              <a:off x="2141" y="3302"/>
              <a:ext cx="0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49" name="Line 41"/>
            <p:cNvSpPr>
              <a:spLocks noChangeShapeType="1"/>
            </p:cNvSpPr>
            <p:nvPr/>
          </p:nvSpPr>
          <p:spPr bwMode="auto">
            <a:xfrm flipV="1">
              <a:off x="2227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0" name="Line 42"/>
            <p:cNvSpPr>
              <a:spLocks noChangeShapeType="1"/>
            </p:cNvSpPr>
            <p:nvPr/>
          </p:nvSpPr>
          <p:spPr bwMode="auto">
            <a:xfrm flipV="1">
              <a:off x="2315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1" name="Line 43"/>
            <p:cNvSpPr>
              <a:spLocks noChangeShapeType="1"/>
            </p:cNvSpPr>
            <p:nvPr/>
          </p:nvSpPr>
          <p:spPr bwMode="auto">
            <a:xfrm flipV="1">
              <a:off x="2402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2" name="Line 44"/>
            <p:cNvSpPr>
              <a:spLocks noChangeShapeType="1"/>
            </p:cNvSpPr>
            <p:nvPr/>
          </p:nvSpPr>
          <p:spPr bwMode="auto">
            <a:xfrm flipV="1">
              <a:off x="2490" y="3302"/>
              <a:ext cx="0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3" name="Line 45"/>
            <p:cNvSpPr>
              <a:spLocks noChangeShapeType="1"/>
            </p:cNvSpPr>
            <p:nvPr/>
          </p:nvSpPr>
          <p:spPr bwMode="auto">
            <a:xfrm flipV="1">
              <a:off x="2576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4" name="Line 46"/>
            <p:cNvSpPr>
              <a:spLocks noChangeShapeType="1"/>
            </p:cNvSpPr>
            <p:nvPr/>
          </p:nvSpPr>
          <p:spPr bwMode="auto">
            <a:xfrm flipV="1">
              <a:off x="2664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5" name="Line 47"/>
            <p:cNvSpPr>
              <a:spLocks noChangeShapeType="1"/>
            </p:cNvSpPr>
            <p:nvPr/>
          </p:nvSpPr>
          <p:spPr bwMode="auto">
            <a:xfrm flipV="1">
              <a:off x="2751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6" name="Line 48"/>
            <p:cNvSpPr>
              <a:spLocks noChangeShapeType="1"/>
            </p:cNvSpPr>
            <p:nvPr/>
          </p:nvSpPr>
          <p:spPr bwMode="auto">
            <a:xfrm flipV="1">
              <a:off x="2839" y="3302"/>
              <a:ext cx="0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7" name="Line 49"/>
            <p:cNvSpPr>
              <a:spLocks noChangeShapeType="1"/>
            </p:cNvSpPr>
            <p:nvPr/>
          </p:nvSpPr>
          <p:spPr bwMode="auto">
            <a:xfrm flipV="1">
              <a:off x="2926" y="3302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8" name="Line 50"/>
            <p:cNvSpPr>
              <a:spLocks noChangeShapeType="1"/>
            </p:cNvSpPr>
            <p:nvPr/>
          </p:nvSpPr>
          <p:spPr bwMode="auto">
            <a:xfrm flipV="1">
              <a:off x="3013" y="3302"/>
              <a:ext cx="1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59" name="Line 51"/>
            <p:cNvSpPr>
              <a:spLocks noChangeShapeType="1"/>
            </p:cNvSpPr>
            <p:nvPr/>
          </p:nvSpPr>
          <p:spPr bwMode="auto">
            <a:xfrm flipV="1">
              <a:off x="3100" y="3302"/>
              <a:ext cx="1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0" name="Line 52"/>
            <p:cNvSpPr>
              <a:spLocks noChangeShapeType="1"/>
            </p:cNvSpPr>
            <p:nvPr/>
          </p:nvSpPr>
          <p:spPr bwMode="auto">
            <a:xfrm>
              <a:off x="1006" y="3302"/>
              <a:ext cx="2094" cy="1"/>
            </a:xfrm>
            <a:prstGeom prst="line">
              <a:avLst/>
            </a:prstGeom>
            <a:noFill/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1" name="Line 53"/>
            <p:cNvSpPr>
              <a:spLocks noChangeShapeType="1"/>
            </p:cNvSpPr>
            <p:nvPr/>
          </p:nvSpPr>
          <p:spPr bwMode="auto">
            <a:xfrm>
              <a:off x="990" y="3302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2" name="Line 54"/>
            <p:cNvSpPr>
              <a:spLocks noChangeShapeType="1"/>
            </p:cNvSpPr>
            <p:nvPr/>
          </p:nvSpPr>
          <p:spPr bwMode="auto">
            <a:xfrm>
              <a:off x="974" y="3200"/>
              <a:ext cx="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3" name="Line 55"/>
            <p:cNvSpPr>
              <a:spLocks noChangeShapeType="1"/>
            </p:cNvSpPr>
            <p:nvPr/>
          </p:nvSpPr>
          <p:spPr bwMode="auto">
            <a:xfrm>
              <a:off x="990" y="3098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4" name="Line 56"/>
            <p:cNvSpPr>
              <a:spLocks noChangeShapeType="1"/>
            </p:cNvSpPr>
            <p:nvPr/>
          </p:nvSpPr>
          <p:spPr bwMode="auto">
            <a:xfrm>
              <a:off x="974" y="2996"/>
              <a:ext cx="3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5" name="Line 57"/>
            <p:cNvSpPr>
              <a:spLocks noChangeShapeType="1"/>
            </p:cNvSpPr>
            <p:nvPr/>
          </p:nvSpPr>
          <p:spPr bwMode="auto">
            <a:xfrm>
              <a:off x="990" y="2894"/>
              <a:ext cx="1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6" name="Line 58"/>
            <p:cNvSpPr>
              <a:spLocks noChangeShapeType="1"/>
            </p:cNvSpPr>
            <p:nvPr/>
          </p:nvSpPr>
          <p:spPr bwMode="auto">
            <a:xfrm>
              <a:off x="974" y="2791"/>
              <a:ext cx="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7" name="Line 59"/>
            <p:cNvSpPr>
              <a:spLocks noChangeShapeType="1"/>
            </p:cNvSpPr>
            <p:nvPr/>
          </p:nvSpPr>
          <p:spPr bwMode="auto">
            <a:xfrm>
              <a:off x="990" y="2690"/>
              <a:ext cx="1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8" name="Line 60"/>
            <p:cNvSpPr>
              <a:spLocks noChangeShapeType="1"/>
            </p:cNvSpPr>
            <p:nvPr/>
          </p:nvSpPr>
          <p:spPr bwMode="auto">
            <a:xfrm>
              <a:off x="974" y="2588"/>
              <a:ext cx="3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69" name="Line 61"/>
            <p:cNvSpPr>
              <a:spLocks noChangeShapeType="1"/>
            </p:cNvSpPr>
            <p:nvPr/>
          </p:nvSpPr>
          <p:spPr bwMode="auto">
            <a:xfrm>
              <a:off x="990" y="2485"/>
              <a:ext cx="1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0" name="Line 62"/>
            <p:cNvSpPr>
              <a:spLocks noChangeShapeType="1"/>
            </p:cNvSpPr>
            <p:nvPr/>
          </p:nvSpPr>
          <p:spPr bwMode="auto">
            <a:xfrm>
              <a:off x="974" y="2383"/>
              <a:ext cx="3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1" name="Line 63"/>
            <p:cNvSpPr>
              <a:spLocks noChangeShapeType="1"/>
            </p:cNvSpPr>
            <p:nvPr/>
          </p:nvSpPr>
          <p:spPr bwMode="auto">
            <a:xfrm>
              <a:off x="990" y="2281"/>
              <a:ext cx="1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2" name="Line 64"/>
            <p:cNvSpPr>
              <a:spLocks noChangeShapeType="1"/>
            </p:cNvSpPr>
            <p:nvPr/>
          </p:nvSpPr>
          <p:spPr bwMode="auto">
            <a:xfrm>
              <a:off x="974" y="2179"/>
              <a:ext cx="3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3" name="Line 65"/>
            <p:cNvSpPr>
              <a:spLocks noChangeShapeType="1"/>
            </p:cNvSpPr>
            <p:nvPr/>
          </p:nvSpPr>
          <p:spPr bwMode="auto">
            <a:xfrm>
              <a:off x="990" y="2077"/>
              <a:ext cx="1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4" name="Line 66"/>
            <p:cNvSpPr>
              <a:spLocks noChangeShapeType="1"/>
            </p:cNvSpPr>
            <p:nvPr/>
          </p:nvSpPr>
          <p:spPr bwMode="auto">
            <a:xfrm flipV="1">
              <a:off x="1006" y="2077"/>
              <a:ext cx="0" cy="1225"/>
            </a:xfrm>
            <a:prstGeom prst="line">
              <a:avLst/>
            </a:prstGeom>
            <a:noFill/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5" name="Freeform 67"/>
            <p:cNvSpPr>
              <a:spLocks/>
            </p:cNvSpPr>
            <p:nvPr/>
          </p:nvSpPr>
          <p:spPr bwMode="auto">
            <a:xfrm>
              <a:off x="1204" y="3173"/>
              <a:ext cx="12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9"/>
                </a:cxn>
                <a:cxn ang="0">
                  <a:pos x="73" y="18"/>
                </a:cxn>
                <a:cxn ang="0">
                  <a:pos x="110" y="26"/>
                </a:cxn>
                <a:cxn ang="0">
                  <a:pos x="147" y="34"/>
                </a:cxn>
                <a:cxn ang="0">
                  <a:pos x="184" y="41"/>
                </a:cxn>
                <a:cxn ang="0">
                  <a:pos x="221" y="48"/>
                </a:cxn>
                <a:cxn ang="0">
                  <a:pos x="257" y="54"/>
                </a:cxn>
                <a:cxn ang="0">
                  <a:pos x="294" y="60"/>
                </a:cxn>
                <a:cxn ang="0">
                  <a:pos x="331" y="65"/>
                </a:cxn>
                <a:cxn ang="0">
                  <a:pos x="368" y="69"/>
                </a:cxn>
              </a:cxnLst>
              <a:rect l="0" t="0" r="r" b="b"/>
              <a:pathLst>
                <a:path w="368" h="69">
                  <a:moveTo>
                    <a:pt x="0" y="0"/>
                  </a:moveTo>
                  <a:lnTo>
                    <a:pt x="37" y="9"/>
                  </a:lnTo>
                  <a:lnTo>
                    <a:pt x="73" y="18"/>
                  </a:lnTo>
                  <a:lnTo>
                    <a:pt x="110" y="26"/>
                  </a:lnTo>
                  <a:lnTo>
                    <a:pt x="147" y="34"/>
                  </a:lnTo>
                  <a:lnTo>
                    <a:pt x="184" y="41"/>
                  </a:lnTo>
                  <a:lnTo>
                    <a:pt x="221" y="48"/>
                  </a:lnTo>
                  <a:lnTo>
                    <a:pt x="257" y="54"/>
                  </a:lnTo>
                  <a:lnTo>
                    <a:pt x="294" y="60"/>
                  </a:lnTo>
                  <a:lnTo>
                    <a:pt x="331" y="65"/>
                  </a:lnTo>
                  <a:lnTo>
                    <a:pt x="368" y="69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6" name="Freeform 68"/>
            <p:cNvSpPr>
              <a:spLocks/>
            </p:cNvSpPr>
            <p:nvPr/>
          </p:nvSpPr>
          <p:spPr bwMode="auto">
            <a:xfrm>
              <a:off x="1390" y="3178"/>
              <a:ext cx="108" cy="1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7" y="53"/>
                </a:cxn>
                <a:cxn ang="0">
                  <a:pos x="73" y="49"/>
                </a:cxn>
                <a:cxn ang="0">
                  <a:pos x="110" y="44"/>
                </a:cxn>
                <a:cxn ang="0">
                  <a:pos x="147" y="40"/>
                </a:cxn>
                <a:cxn ang="0">
                  <a:pos x="184" y="32"/>
                </a:cxn>
                <a:cxn ang="0">
                  <a:pos x="221" y="25"/>
                </a:cxn>
                <a:cxn ang="0">
                  <a:pos x="257" y="18"/>
                </a:cxn>
                <a:cxn ang="0">
                  <a:pos x="294" y="10"/>
                </a:cxn>
                <a:cxn ang="0">
                  <a:pos x="331" y="0"/>
                </a:cxn>
              </a:cxnLst>
              <a:rect l="0" t="0" r="r" b="b"/>
              <a:pathLst>
                <a:path w="331" h="56">
                  <a:moveTo>
                    <a:pt x="0" y="56"/>
                  </a:moveTo>
                  <a:lnTo>
                    <a:pt x="37" y="53"/>
                  </a:lnTo>
                  <a:lnTo>
                    <a:pt x="73" y="49"/>
                  </a:lnTo>
                  <a:lnTo>
                    <a:pt x="110" y="44"/>
                  </a:lnTo>
                  <a:lnTo>
                    <a:pt x="147" y="40"/>
                  </a:lnTo>
                  <a:lnTo>
                    <a:pt x="184" y="32"/>
                  </a:lnTo>
                  <a:lnTo>
                    <a:pt x="221" y="25"/>
                  </a:lnTo>
                  <a:lnTo>
                    <a:pt x="257" y="18"/>
                  </a:lnTo>
                  <a:lnTo>
                    <a:pt x="294" y="10"/>
                  </a:lnTo>
                  <a:lnTo>
                    <a:pt x="331" y="0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7" name="Freeform 69"/>
            <p:cNvSpPr>
              <a:spLocks/>
            </p:cNvSpPr>
            <p:nvPr/>
          </p:nvSpPr>
          <p:spPr bwMode="auto">
            <a:xfrm>
              <a:off x="1554" y="3109"/>
              <a:ext cx="130" cy="5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36" y="166"/>
                </a:cxn>
                <a:cxn ang="0">
                  <a:pos x="73" y="154"/>
                </a:cxn>
                <a:cxn ang="0">
                  <a:pos x="110" y="141"/>
                </a:cxn>
                <a:cxn ang="0">
                  <a:pos x="147" y="127"/>
                </a:cxn>
                <a:cxn ang="0">
                  <a:pos x="184" y="113"/>
                </a:cxn>
                <a:cxn ang="0">
                  <a:pos x="220" y="96"/>
                </a:cxn>
                <a:cxn ang="0">
                  <a:pos x="257" y="80"/>
                </a:cxn>
                <a:cxn ang="0">
                  <a:pos x="294" y="62"/>
                </a:cxn>
                <a:cxn ang="0">
                  <a:pos x="331" y="43"/>
                </a:cxn>
                <a:cxn ang="0">
                  <a:pos x="368" y="22"/>
                </a:cxn>
                <a:cxn ang="0">
                  <a:pos x="404" y="0"/>
                </a:cxn>
              </a:cxnLst>
              <a:rect l="0" t="0" r="r" b="b"/>
              <a:pathLst>
                <a:path w="404" h="178">
                  <a:moveTo>
                    <a:pt x="0" y="178"/>
                  </a:moveTo>
                  <a:lnTo>
                    <a:pt x="36" y="166"/>
                  </a:lnTo>
                  <a:lnTo>
                    <a:pt x="73" y="154"/>
                  </a:lnTo>
                  <a:lnTo>
                    <a:pt x="110" y="141"/>
                  </a:lnTo>
                  <a:lnTo>
                    <a:pt x="147" y="127"/>
                  </a:lnTo>
                  <a:lnTo>
                    <a:pt x="184" y="113"/>
                  </a:lnTo>
                  <a:lnTo>
                    <a:pt x="220" y="96"/>
                  </a:lnTo>
                  <a:lnTo>
                    <a:pt x="257" y="80"/>
                  </a:lnTo>
                  <a:lnTo>
                    <a:pt x="294" y="62"/>
                  </a:lnTo>
                  <a:lnTo>
                    <a:pt x="331" y="43"/>
                  </a:lnTo>
                  <a:lnTo>
                    <a:pt x="368" y="22"/>
                  </a:lnTo>
                  <a:lnTo>
                    <a:pt x="404" y="0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8" name="Freeform 70"/>
            <p:cNvSpPr>
              <a:spLocks/>
            </p:cNvSpPr>
            <p:nvPr/>
          </p:nvSpPr>
          <p:spPr bwMode="auto">
            <a:xfrm>
              <a:off x="1728" y="2995"/>
              <a:ext cx="119" cy="8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37" y="245"/>
                </a:cxn>
                <a:cxn ang="0">
                  <a:pos x="73" y="217"/>
                </a:cxn>
                <a:cxn ang="0">
                  <a:pos x="110" y="187"/>
                </a:cxn>
                <a:cxn ang="0">
                  <a:pos x="147" y="158"/>
                </a:cxn>
                <a:cxn ang="0">
                  <a:pos x="184" y="128"/>
                </a:cxn>
                <a:cxn ang="0">
                  <a:pos x="221" y="100"/>
                </a:cxn>
                <a:cxn ang="0">
                  <a:pos x="257" y="72"/>
                </a:cxn>
                <a:cxn ang="0">
                  <a:pos x="294" y="46"/>
                </a:cxn>
                <a:cxn ang="0">
                  <a:pos x="331" y="23"/>
                </a:cxn>
                <a:cxn ang="0">
                  <a:pos x="368" y="0"/>
                </a:cxn>
              </a:cxnLst>
              <a:rect l="0" t="0" r="r" b="b"/>
              <a:pathLst>
                <a:path w="368" h="275">
                  <a:moveTo>
                    <a:pt x="0" y="275"/>
                  </a:moveTo>
                  <a:lnTo>
                    <a:pt x="37" y="245"/>
                  </a:lnTo>
                  <a:lnTo>
                    <a:pt x="73" y="217"/>
                  </a:lnTo>
                  <a:lnTo>
                    <a:pt x="110" y="187"/>
                  </a:lnTo>
                  <a:lnTo>
                    <a:pt x="147" y="158"/>
                  </a:lnTo>
                  <a:lnTo>
                    <a:pt x="184" y="128"/>
                  </a:lnTo>
                  <a:lnTo>
                    <a:pt x="221" y="100"/>
                  </a:lnTo>
                  <a:lnTo>
                    <a:pt x="257" y="72"/>
                  </a:lnTo>
                  <a:lnTo>
                    <a:pt x="294" y="46"/>
                  </a:lnTo>
                  <a:lnTo>
                    <a:pt x="331" y="23"/>
                  </a:lnTo>
                  <a:lnTo>
                    <a:pt x="368" y="0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79" name="Freeform 71"/>
            <p:cNvSpPr>
              <a:spLocks/>
            </p:cNvSpPr>
            <p:nvPr/>
          </p:nvSpPr>
          <p:spPr bwMode="auto">
            <a:xfrm>
              <a:off x="1903" y="2972"/>
              <a:ext cx="130" cy="3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7" y="2"/>
                </a:cxn>
                <a:cxn ang="0">
                  <a:pos x="74" y="0"/>
                </a:cxn>
                <a:cxn ang="0">
                  <a:pos x="111" y="1"/>
                </a:cxn>
                <a:cxn ang="0">
                  <a:pos x="148" y="6"/>
                </a:cxn>
                <a:cxn ang="0">
                  <a:pos x="184" y="13"/>
                </a:cxn>
                <a:cxn ang="0">
                  <a:pos x="221" y="22"/>
                </a:cxn>
                <a:cxn ang="0">
                  <a:pos x="258" y="35"/>
                </a:cxn>
                <a:cxn ang="0">
                  <a:pos x="295" y="51"/>
                </a:cxn>
                <a:cxn ang="0">
                  <a:pos x="332" y="70"/>
                </a:cxn>
                <a:cxn ang="0">
                  <a:pos x="368" y="91"/>
                </a:cxn>
                <a:cxn ang="0">
                  <a:pos x="405" y="115"/>
                </a:cxn>
              </a:cxnLst>
              <a:rect l="0" t="0" r="r" b="b"/>
              <a:pathLst>
                <a:path w="405" h="115">
                  <a:moveTo>
                    <a:pt x="0" y="7"/>
                  </a:moveTo>
                  <a:lnTo>
                    <a:pt x="37" y="2"/>
                  </a:lnTo>
                  <a:lnTo>
                    <a:pt x="74" y="0"/>
                  </a:lnTo>
                  <a:lnTo>
                    <a:pt x="111" y="1"/>
                  </a:lnTo>
                  <a:lnTo>
                    <a:pt x="148" y="6"/>
                  </a:lnTo>
                  <a:lnTo>
                    <a:pt x="184" y="13"/>
                  </a:lnTo>
                  <a:lnTo>
                    <a:pt x="221" y="22"/>
                  </a:lnTo>
                  <a:lnTo>
                    <a:pt x="258" y="35"/>
                  </a:lnTo>
                  <a:lnTo>
                    <a:pt x="295" y="51"/>
                  </a:lnTo>
                  <a:lnTo>
                    <a:pt x="332" y="70"/>
                  </a:lnTo>
                  <a:lnTo>
                    <a:pt x="368" y="91"/>
                  </a:lnTo>
                  <a:lnTo>
                    <a:pt x="405" y="115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0" name="Freeform 72"/>
            <p:cNvSpPr>
              <a:spLocks/>
            </p:cNvSpPr>
            <p:nvPr/>
          </p:nvSpPr>
          <p:spPr bwMode="auto">
            <a:xfrm>
              <a:off x="2077" y="3040"/>
              <a:ext cx="130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31"/>
                </a:cxn>
                <a:cxn ang="0">
                  <a:pos x="73" y="62"/>
                </a:cxn>
                <a:cxn ang="0">
                  <a:pos x="110" y="90"/>
                </a:cxn>
                <a:cxn ang="0">
                  <a:pos x="147" y="116"/>
                </a:cxn>
                <a:cxn ang="0">
                  <a:pos x="184" y="139"/>
                </a:cxn>
                <a:cxn ang="0">
                  <a:pos x="220" y="155"/>
                </a:cxn>
                <a:cxn ang="0">
                  <a:pos x="257" y="167"/>
                </a:cxn>
                <a:cxn ang="0">
                  <a:pos x="294" y="171"/>
                </a:cxn>
                <a:cxn ang="0">
                  <a:pos x="331" y="166"/>
                </a:cxn>
                <a:cxn ang="0">
                  <a:pos x="368" y="153"/>
                </a:cxn>
                <a:cxn ang="0">
                  <a:pos x="404" y="128"/>
                </a:cxn>
              </a:cxnLst>
              <a:rect l="0" t="0" r="r" b="b"/>
              <a:pathLst>
                <a:path w="404" h="171">
                  <a:moveTo>
                    <a:pt x="0" y="0"/>
                  </a:moveTo>
                  <a:lnTo>
                    <a:pt x="36" y="31"/>
                  </a:lnTo>
                  <a:lnTo>
                    <a:pt x="73" y="62"/>
                  </a:lnTo>
                  <a:lnTo>
                    <a:pt x="110" y="90"/>
                  </a:lnTo>
                  <a:lnTo>
                    <a:pt x="147" y="116"/>
                  </a:lnTo>
                  <a:lnTo>
                    <a:pt x="184" y="139"/>
                  </a:lnTo>
                  <a:lnTo>
                    <a:pt x="220" y="155"/>
                  </a:lnTo>
                  <a:lnTo>
                    <a:pt x="257" y="167"/>
                  </a:lnTo>
                  <a:lnTo>
                    <a:pt x="294" y="171"/>
                  </a:lnTo>
                  <a:lnTo>
                    <a:pt x="331" y="166"/>
                  </a:lnTo>
                  <a:lnTo>
                    <a:pt x="368" y="153"/>
                  </a:lnTo>
                  <a:lnTo>
                    <a:pt x="404" y="128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1" name="Freeform 73"/>
            <p:cNvSpPr>
              <a:spLocks/>
            </p:cNvSpPr>
            <p:nvPr/>
          </p:nvSpPr>
          <p:spPr bwMode="auto">
            <a:xfrm>
              <a:off x="2240" y="2553"/>
              <a:ext cx="162" cy="489"/>
            </a:xfrm>
            <a:custGeom>
              <a:avLst/>
              <a:gdLst/>
              <a:ahLst/>
              <a:cxnLst>
                <a:cxn ang="0">
                  <a:pos x="0" y="1581"/>
                </a:cxn>
                <a:cxn ang="0">
                  <a:pos x="37" y="1512"/>
                </a:cxn>
                <a:cxn ang="0">
                  <a:pos x="74" y="1433"/>
                </a:cxn>
                <a:cxn ang="0">
                  <a:pos x="111" y="1343"/>
                </a:cxn>
                <a:cxn ang="0">
                  <a:pos x="148" y="1243"/>
                </a:cxn>
                <a:cxn ang="0">
                  <a:pos x="184" y="1135"/>
                </a:cxn>
                <a:cxn ang="0">
                  <a:pos x="221" y="1019"/>
                </a:cxn>
                <a:cxn ang="0">
                  <a:pos x="258" y="899"/>
                </a:cxn>
                <a:cxn ang="0">
                  <a:pos x="295" y="772"/>
                </a:cxn>
                <a:cxn ang="0">
                  <a:pos x="332" y="640"/>
                </a:cxn>
                <a:cxn ang="0">
                  <a:pos x="368" y="505"/>
                </a:cxn>
                <a:cxn ang="0">
                  <a:pos x="405" y="368"/>
                </a:cxn>
                <a:cxn ang="0">
                  <a:pos x="442" y="229"/>
                </a:cxn>
                <a:cxn ang="0">
                  <a:pos x="479" y="91"/>
                </a:cxn>
                <a:cxn ang="0">
                  <a:pos x="503" y="0"/>
                </a:cxn>
              </a:cxnLst>
              <a:rect l="0" t="0" r="r" b="b"/>
              <a:pathLst>
                <a:path w="503" h="1581">
                  <a:moveTo>
                    <a:pt x="0" y="1581"/>
                  </a:moveTo>
                  <a:lnTo>
                    <a:pt x="37" y="1512"/>
                  </a:lnTo>
                  <a:lnTo>
                    <a:pt x="74" y="1433"/>
                  </a:lnTo>
                  <a:lnTo>
                    <a:pt x="111" y="1343"/>
                  </a:lnTo>
                  <a:lnTo>
                    <a:pt x="148" y="1243"/>
                  </a:lnTo>
                  <a:lnTo>
                    <a:pt x="184" y="1135"/>
                  </a:lnTo>
                  <a:lnTo>
                    <a:pt x="221" y="1019"/>
                  </a:lnTo>
                  <a:lnTo>
                    <a:pt x="258" y="899"/>
                  </a:lnTo>
                  <a:lnTo>
                    <a:pt x="295" y="772"/>
                  </a:lnTo>
                  <a:lnTo>
                    <a:pt x="332" y="640"/>
                  </a:lnTo>
                  <a:lnTo>
                    <a:pt x="368" y="505"/>
                  </a:lnTo>
                  <a:lnTo>
                    <a:pt x="405" y="368"/>
                  </a:lnTo>
                  <a:lnTo>
                    <a:pt x="442" y="229"/>
                  </a:lnTo>
                  <a:lnTo>
                    <a:pt x="479" y="91"/>
                  </a:lnTo>
                  <a:lnTo>
                    <a:pt x="503" y="0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2" name="Freeform 74"/>
            <p:cNvSpPr>
              <a:spLocks/>
            </p:cNvSpPr>
            <p:nvPr/>
          </p:nvSpPr>
          <p:spPr bwMode="auto">
            <a:xfrm>
              <a:off x="2414" y="2193"/>
              <a:ext cx="131" cy="317"/>
            </a:xfrm>
            <a:custGeom>
              <a:avLst/>
              <a:gdLst/>
              <a:ahLst/>
              <a:cxnLst>
                <a:cxn ang="0">
                  <a:pos x="0" y="1026"/>
                </a:cxn>
                <a:cxn ang="0">
                  <a:pos x="37" y="890"/>
                </a:cxn>
                <a:cxn ang="0">
                  <a:pos x="73" y="759"/>
                </a:cxn>
                <a:cxn ang="0">
                  <a:pos x="110" y="633"/>
                </a:cxn>
                <a:cxn ang="0">
                  <a:pos x="147" y="515"/>
                </a:cxn>
                <a:cxn ang="0">
                  <a:pos x="184" y="405"/>
                </a:cxn>
                <a:cxn ang="0">
                  <a:pos x="220" y="304"/>
                </a:cxn>
                <a:cxn ang="0">
                  <a:pos x="257" y="214"/>
                </a:cxn>
                <a:cxn ang="0">
                  <a:pos x="294" y="138"/>
                </a:cxn>
                <a:cxn ang="0">
                  <a:pos x="331" y="75"/>
                </a:cxn>
                <a:cxn ang="0">
                  <a:pos x="368" y="29"/>
                </a:cxn>
                <a:cxn ang="0">
                  <a:pos x="404" y="0"/>
                </a:cxn>
              </a:cxnLst>
              <a:rect l="0" t="0" r="r" b="b"/>
              <a:pathLst>
                <a:path w="404" h="1026">
                  <a:moveTo>
                    <a:pt x="0" y="1026"/>
                  </a:moveTo>
                  <a:lnTo>
                    <a:pt x="37" y="890"/>
                  </a:lnTo>
                  <a:lnTo>
                    <a:pt x="73" y="759"/>
                  </a:lnTo>
                  <a:lnTo>
                    <a:pt x="110" y="633"/>
                  </a:lnTo>
                  <a:lnTo>
                    <a:pt x="147" y="515"/>
                  </a:lnTo>
                  <a:lnTo>
                    <a:pt x="184" y="405"/>
                  </a:lnTo>
                  <a:lnTo>
                    <a:pt x="220" y="304"/>
                  </a:lnTo>
                  <a:lnTo>
                    <a:pt x="257" y="214"/>
                  </a:lnTo>
                  <a:lnTo>
                    <a:pt x="294" y="138"/>
                  </a:lnTo>
                  <a:lnTo>
                    <a:pt x="331" y="75"/>
                  </a:lnTo>
                  <a:lnTo>
                    <a:pt x="368" y="29"/>
                  </a:lnTo>
                  <a:lnTo>
                    <a:pt x="404" y="0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3" name="Freeform 75"/>
            <p:cNvSpPr>
              <a:spLocks/>
            </p:cNvSpPr>
            <p:nvPr/>
          </p:nvSpPr>
          <p:spPr bwMode="auto">
            <a:xfrm>
              <a:off x="2601" y="2234"/>
              <a:ext cx="150" cy="5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86"/>
                </a:cxn>
                <a:cxn ang="0">
                  <a:pos x="74" y="186"/>
                </a:cxn>
                <a:cxn ang="0">
                  <a:pos x="111" y="301"/>
                </a:cxn>
                <a:cxn ang="0">
                  <a:pos x="147" y="427"/>
                </a:cxn>
                <a:cxn ang="0">
                  <a:pos x="184" y="562"/>
                </a:cxn>
                <a:cxn ang="0">
                  <a:pos x="221" y="705"/>
                </a:cxn>
                <a:cxn ang="0">
                  <a:pos x="258" y="852"/>
                </a:cxn>
                <a:cxn ang="0">
                  <a:pos x="295" y="1001"/>
                </a:cxn>
                <a:cxn ang="0">
                  <a:pos x="331" y="1150"/>
                </a:cxn>
                <a:cxn ang="0">
                  <a:pos x="368" y="1298"/>
                </a:cxn>
                <a:cxn ang="0">
                  <a:pos x="405" y="1442"/>
                </a:cxn>
                <a:cxn ang="0">
                  <a:pos x="442" y="1578"/>
                </a:cxn>
                <a:cxn ang="0">
                  <a:pos x="466" y="1663"/>
                </a:cxn>
              </a:cxnLst>
              <a:rect l="0" t="0" r="r" b="b"/>
              <a:pathLst>
                <a:path w="466" h="1663">
                  <a:moveTo>
                    <a:pt x="0" y="0"/>
                  </a:moveTo>
                  <a:lnTo>
                    <a:pt x="37" y="86"/>
                  </a:lnTo>
                  <a:lnTo>
                    <a:pt x="74" y="186"/>
                  </a:lnTo>
                  <a:lnTo>
                    <a:pt x="111" y="301"/>
                  </a:lnTo>
                  <a:lnTo>
                    <a:pt x="147" y="427"/>
                  </a:lnTo>
                  <a:lnTo>
                    <a:pt x="184" y="562"/>
                  </a:lnTo>
                  <a:lnTo>
                    <a:pt x="221" y="705"/>
                  </a:lnTo>
                  <a:lnTo>
                    <a:pt x="258" y="852"/>
                  </a:lnTo>
                  <a:lnTo>
                    <a:pt x="295" y="1001"/>
                  </a:lnTo>
                  <a:lnTo>
                    <a:pt x="331" y="1150"/>
                  </a:lnTo>
                  <a:lnTo>
                    <a:pt x="368" y="1298"/>
                  </a:lnTo>
                  <a:lnTo>
                    <a:pt x="405" y="1442"/>
                  </a:lnTo>
                  <a:lnTo>
                    <a:pt x="442" y="1578"/>
                  </a:lnTo>
                  <a:lnTo>
                    <a:pt x="466" y="1663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4" name="Freeform 76"/>
            <p:cNvSpPr>
              <a:spLocks/>
            </p:cNvSpPr>
            <p:nvPr/>
          </p:nvSpPr>
          <p:spPr bwMode="auto">
            <a:xfrm>
              <a:off x="2763" y="2786"/>
              <a:ext cx="143" cy="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1"/>
                </a:cxn>
                <a:cxn ang="0">
                  <a:pos x="73" y="215"/>
                </a:cxn>
                <a:cxn ang="0">
                  <a:pos x="110" y="310"/>
                </a:cxn>
                <a:cxn ang="0">
                  <a:pos x="147" y="398"/>
                </a:cxn>
                <a:cxn ang="0">
                  <a:pos x="184" y="480"/>
                </a:cxn>
                <a:cxn ang="0">
                  <a:pos x="220" y="554"/>
                </a:cxn>
                <a:cxn ang="0">
                  <a:pos x="257" y="624"/>
                </a:cxn>
                <a:cxn ang="0">
                  <a:pos x="294" y="689"/>
                </a:cxn>
                <a:cxn ang="0">
                  <a:pos x="331" y="750"/>
                </a:cxn>
                <a:cxn ang="0">
                  <a:pos x="368" y="808"/>
                </a:cxn>
                <a:cxn ang="0">
                  <a:pos x="404" y="863"/>
                </a:cxn>
                <a:cxn ang="0">
                  <a:pos x="441" y="917"/>
                </a:cxn>
              </a:cxnLst>
              <a:rect l="0" t="0" r="r" b="b"/>
              <a:pathLst>
                <a:path w="441" h="917">
                  <a:moveTo>
                    <a:pt x="0" y="0"/>
                  </a:moveTo>
                  <a:lnTo>
                    <a:pt x="36" y="111"/>
                  </a:lnTo>
                  <a:lnTo>
                    <a:pt x="73" y="215"/>
                  </a:lnTo>
                  <a:lnTo>
                    <a:pt x="110" y="310"/>
                  </a:lnTo>
                  <a:lnTo>
                    <a:pt x="147" y="398"/>
                  </a:lnTo>
                  <a:lnTo>
                    <a:pt x="184" y="480"/>
                  </a:lnTo>
                  <a:lnTo>
                    <a:pt x="220" y="554"/>
                  </a:lnTo>
                  <a:lnTo>
                    <a:pt x="257" y="624"/>
                  </a:lnTo>
                  <a:lnTo>
                    <a:pt x="294" y="689"/>
                  </a:lnTo>
                  <a:lnTo>
                    <a:pt x="331" y="750"/>
                  </a:lnTo>
                  <a:lnTo>
                    <a:pt x="368" y="808"/>
                  </a:lnTo>
                  <a:lnTo>
                    <a:pt x="404" y="863"/>
                  </a:lnTo>
                  <a:lnTo>
                    <a:pt x="441" y="917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5" name="Rectangle 77"/>
            <p:cNvSpPr>
              <a:spLocks noChangeArrowheads="1"/>
            </p:cNvSpPr>
            <p:nvPr/>
          </p:nvSpPr>
          <p:spPr bwMode="auto">
            <a:xfrm>
              <a:off x="1166" y="3156"/>
              <a:ext cx="29" cy="24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6" name="Rectangle 78"/>
            <p:cNvSpPr>
              <a:spLocks noChangeArrowheads="1"/>
            </p:cNvSpPr>
            <p:nvPr/>
          </p:nvSpPr>
          <p:spPr bwMode="auto">
            <a:xfrm>
              <a:off x="1341" y="3185"/>
              <a:ext cx="29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7" name="Rectangle 79"/>
            <p:cNvSpPr>
              <a:spLocks noChangeArrowheads="1"/>
            </p:cNvSpPr>
            <p:nvPr/>
          </p:nvSpPr>
          <p:spPr bwMode="auto">
            <a:xfrm>
              <a:off x="1515" y="3159"/>
              <a:ext cx="29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8" name="Rectangle 80"/>
            <p:cNvSpPr>
              <a:spLocks noChangeArrowheads="1"/>
            </p:cNvSpPr>
            <p:nvPr/>
          </p:nvSpPr>
          <p:spPr bwMode="auto">
            <a:xfrm>
              <a:off x="1689" y="3085"/>
              <a:ext cx="30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89" name="Rectangle 81"/>
            <p:cNvSpPr>
              <a:spLocks noChangeArrowheads="1"/>
            </p:cNvSpPr>
            <p:nvPr/>
          </p:nvSpPr>
          <p:spPr bwMode="auto">
            <a:xfrm>
              <a:off x="1865" y="2969"/>
              <a:ext cx="29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90" name="Rectangle 82"/>
            <p:cNvSpPr>
              <a:spLocks noChangeArrowheads="1"/>
            </p:cNvSpPr>
            <p:nvPr/>
          </p:nvSpPr>
          <p:spPr bwMode="auto">
            <a:xfrm>
              <a:off x="2038" y="3009"/>
              <a:ext cx="30" cy="24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91" name="Rectangle 83"/>
            <p:cNvSpPr>
              <a:spLocks noChangeArrowheads="1"/>
            </p:cNvSpPr>
            <p:nvPr/>
          </p:nvSpPr>
          <p:spPr bwMode="auto">
            <a:xfrm>
              <a:off x="2214" y="3048"/>
              <a:ext cx="29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92" name="Rectangle 84"/>
            <p:cNvSpPr>
              <a:spLocks noChangeArrowheads="1"/>
            </p:cNvSpPr>
            <p:nvPr/>
          </p:nvSpPr>
          <p:spPr bwMode="auto">
            <a:xfrm>
              <a:off x="2387" y="2541"/>
              <a:ext cx="30" cy="24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93" name="Rectangle 85"/>
            <p:cNvSpPr>
              <a:spLocks noChangeArrowheads="1"/>
            </p:cNvSpPr>
            <p:nvPr/>
          </p:nvSpPr>
          <p:spPr bwMode="auto">
            <a:xfrm>
              <a:off x="2563" y="2187"/>
              <a:ext cx="29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94" name="Rectangle 86"/>
            <p:cNvSpPr>
              <a:spLocks noChangeArrowheads="1"/>
            </p:cNvSpPr>
            <p:nvPr/>
          </p:nvSpPr>
          <p:spPr bwMode="auto">
            <a:xfrm>
              <a:off x="2736" y="2737"/>
              <a:ext cx="30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95" name="Rectangle 87"/>
            <p:cNvSpPr>
              <a:spLocks noChangeArrowheads="1"/>
            </p:cNvSpPr>
            <p:nvPr/>
          </p:nvSpPr>
          <p:spPr bwMode="auto">
            <a:xfrm>
              <a:off x="2912" y="3085"/>
              <a:ext cx="29" cy="2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2296" name="Rectangle 88"/>
            <p:cNvSpPr>
              <a:spLocks noChangeArrowheads="1"/>
            </p:cNvSpPr>
            <p:nvPr/>
          </p:nvSpPr>
          <p:spPr bwMode="auto">
            <a:xfrm rot="16200000">
              <a:off x="122" y="2629"/>
              <a:ext cx="1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nmoles p-NP/min</a:t>
              </a:r>
            </a:p>
          </p:txBody>
        </p:sp>
        <p:sp>
          <p:nvSpPr>
            <p:cNvPr id="222297" name="Rectangle 89"/>
            <p:cNvSpPr>
              <a:spLocks noChangeArrowheads="1"/>
            </p:cNvSpPr>
            <p:nvPr/>
          </p:nvSpPr>
          <p:spPr bwMode="auto">
            <a:xfrm>
              <a:off x="2093" y="3523"/>
              <a:ext cx="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pH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298" name="Text Box 90"/>
            <p:cNvSpPr txBox="1">
              <a:spLocks noChangeArrowheads="1"/>
            </p:cNvSpPr>
            <p:nvPr/>
          </p:nvSpPr>
          <p:spPr bwMode="auto">
            <a:xfrm>
              <a:off x="1833" y="2755"/>
              <a:ext cx="20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22299" name="Text Box 91"/>
            <p:cNvSpPr txBox="1">
              <a:spLocks noChangeArrowheads="1"/>
            </p:cNvSpPr>
            <p:nvPr/>
          </p:nvSpPr>
          <p:spPr bwMode="auto">
            <a:xfrm>
              <a:off x="731" y="3666"/>
              <a:ext cx="26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00"/>
                  </a:solidFill>
                </a:rPr>
                <a:t>pH optima for acid and alkaline phosphatase </a:t>
              </a:r>
            </a:p>
            <a:p>
              <a:pPr algn="ctr"/>
              <a:r>
                <a:rPr lang="en-US" sz="1600">
                  <a:solidFill>
                    <a:srgbClr val="FFFF00"/>
                  </a:solidFill>
                </a:rPr>
                <a:t>of </a:t>
              </a:r>
              <a:r>
                <a:rPr lang="en-US" sz="1600" i="1">
                  <a:solidFill>
                    <a:srgbClr val="FFFF00"/>
                  </a:solidFill>
                </a:rPr>
                <a:t>Novosphingobium sp. BSAR-1</a:t>
              </a:r>
            </a:p>
          </p:txBody>
        </p:sp>
        <p:pic>
          <p:nvPicPr>
            <p:cNvPr id="222300" name="Picture 9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1776"/>
              <a:ext cx="132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2301" name="Text Box 93"/>
            <p:cNvSpPr txBox="1">
              <a:spLocks noChangeArrowheads="1"/>
            </p:cNvSpPr>
            <p:nvPr/>
          </p:nvSpPr>
          <p:spPr bwMode="auto">
            <a:xfrm>
              <a:off x="3792" y="3682"/>
              <a:ext cx="1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FFFF00"/>
                  </a:solidFill>
                </a:rPr>
                <a:t>Zymogram for alkaline </a:t>
              </a:r>
            </a:p>
            <a:p>
              <a:pPr algn="ctr"/>
              <a:r>
                <a:rPr lang="en-US" sz="1400" b="1">
                  <a:solidFill>
                    <a:srgbClr val="FFFF00"/>
                  </a:solidFill>
                </a:rPr>
                <a:t>phosphatase analysis</a:t>
              </a:r>
            </a:p>
          </p:txBody>
        </p:sp>
        <p:sp>
          <p:nvSpPr>
            <p:cNvPr id="222302" name="Text Box 94"/>
            <p:cNvSpPr txBox="1">
              <a:spLocks noChangeArrowheads="1"/>
            </p:cNvSpPr>
            <p:nvPr/>
          </p:nvSpPr>
          <p:spPr bwMode="auto">
            <a:xfrm>
              <a:off x="5241" y="2303"/>
              <a:ext cx="5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</a:rPr>
                <a:t>175kDa</a:t>
              </a:r>
            </a:p>
          </p:txBody>
        </p:sp>
        <p:sp>
          <p:nvSpPr>
            <p:cNvPr id="222303" name="Line 95"/>
            <p:cNvSpPr>
              <a:spLocks noChangeShapeType="1"/>
            </p:cNvSpPr>
            <p:nvPr/>
          </p:nvSpPr>
          <p:spPr bwMode="auto">
            <a:xfrm flipH="1">
              <a:off x="5154" y="2389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2304" name="Text Box 96"/>
            <p:cNvSpPr txBox="1">
              <a:spLocks noChangeArrowheads="1"/>
            </p:cNvSpPr>
            <p:nvPr/>
          </p:nvSpPr>
          <p:spPr bwMode="auto">
            <a:xfrm>
              <a:off x="96" y="48"/>
              <a:ext cx="56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66FFFF"/>
                  </a:solidFill>
                </a:rPr>
                <a:t>An Alkaline Phosphatase Over-producer Bacterial Isolate</a:t>
              </a:r>
            </a:p>
          </p:txBody>
        </p:sp>
        <p:sp>
          <p:nvSpPr>
            <p:cNvPr id="222305" name="Text Box 97"/>
            <p:cNvSpPr txBox="1">
              <a:spLocks noChangeArrowheads="1"/>
            </p:cNvSpPr>
            <p:nvPr/>
          </p:nvSpPr>
          <p:spPr bwMode="auto">
            <a:xfrm>
              <a:off x="3504" y="692"/>
              <a:ext cx="206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CC66"/>
                  </a:solidFill>
                </a:rPr>
                <a:t>Genetic Basis of this Enzyme Activity was  investigated and </a:t>
              </a:r>
              <a:r>
                <a:rPr lang="en-US" sz="2000" b="1" dirty="0" smtClean="0">
                  <a:solidFill>
                    <a:srgbClr val="FFCC66"/>
                  </a:solidFill>
                </a:rPr>
                <a:t>cloned</a:t>
              </a:r>
              <a:endParaRPr lang="en-US" sz="2000" b="1" dirty="0">
                <a:solidFill>
                  <a:srgbClr val="FFCC66"/>
                </a:solidFill>
              </a:endParaRPr>
            </a:p>
          </p:txBody>
        </p:sp>
        <p:sp>
          <p:nvSpPr>
            <p:cNvPr id="222306" name="Text Box 98"/>
            <p:cNvSpPr txBox="1">
              <a:spLocks noChangeArrowheads="1"/>
            </p:cNvSpPr>
            <p:nvPr/>
          </p:nvSpPr>
          <p:spPr bwMode="auto">
            <a:xfrm>
              <a:off x="2472" y="1968"/>
              <a:ext cx="14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22307" name="Rectangle 99"/>
            <p:cNvSpPr>
              <a:spLocks noChangeArrowheads="1"/>
            </p:cNvSpPr>
            <p:nvPr/>
          </p:nvSpPr>
          <p:spPr bwMode="auto">
            <a:xfrm>
              <a:off x="576" y="384"/>
              <a:ext cx="148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2308" name="Rectangle 100"/>
            <p:cNvSpPr>
              <a:spLocks noChangeArrowheads="1"/>
            </p:cNvSpPr>
            <p:nvPr/>
          </p:nvSpPr>
          <p:spPr bwMode="auto">
            <a:xfrm>
              <a:off x="576" y="1800"/>
              <a:ext cx="158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2309" name="Rectangle 101"/>
            <p:cNvSpPr>
              <a:spLocks noChangeArrowheads="1"/>
            </p:cNvSpPr>
            <p:nvPr/>
          </p:nvSpPr>
          <p:spPr bwMode="auto">
            <a:xfrm>
              <a:off x="528" y="1776"/>
              <a:ext cx="283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2310" name="Text Box 102"/>
            <p:cNvSpPr txBox="1">
              <a:spLocks noChangeArrowheads="1"/>
            </p:cNvSpPr>
            <p:nvPr/>
          </p:nvSpPr>
          <p:spPr bwMode="auto">
            <a:xfrm>
              <a:off x="240" y="4032"/>
              <a:ext cx="5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CCFF"/>
                  </a:solidFill>
                </a:rPr>
                <a:t>(Nilgiriwala, Alahari, Rao and Apte, Appl. Env. Microbiol. 74: 5516-5523, 2008)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6" name="Group 4"/>
          <p:cNvGrpSpPr>
            <a:grpSpLocks/>
          </p:cNvGrpSpPr>
          <p:nvPr/>
        </p:nvGrpSpPr>
        <p:grpSpPr bwMode="auto">
          <a:xfrm>
            <a:off x="266700" y="0"/>
            <a:ext cx="8686800" cy="6705600"/>
            <a:chOff x="168" y="0"/>
            <a:chExt cx="5472" cy="4224"/>
          </a:xfrm>
        </p:grpSpPr>
        <p:grpSp>
          <p:nvGrpSpPr>
            <p:cNvPr id="223237" name="Group 5"/>
            <p:cNvGrpSpPr>
              <a:grpSpLocks/>
            </p:cNvGrpSpPr>
            <p:nvPr/>
          </p:nvGrpSpPr>
          <p:grpSpPr bwMode="auto">
            <a:xfrm>
              <a:off x="864" y="564"/>
              <a:ext cx="4032" cy="3660"/>
              <a:chOff x="8268" y="1127"/>
              <a:chExt cx="5378" cy="5210"/>
            </a:xfrm>
          </p:grpSpPr>
          <p:sp>
            <p:nvSpPr>
              <p:cNvPr id="223238" name="Rectangle 6"/>
              <p:cNvSpPr>
                <a:spLocks noChangeAspect="1" noChangeArrowheads="1"/>
              </p:cNvSpPr>
              <p:nvPr/>
            </p:nvSpPr>
            <p:spPr bwMode="auto">
              <a:xfrm>
                <a:off x="8268" y="1144"/>
                <a:ext cx="5378" cy="47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1392" tIns="45695" rIns="91392" bIns="45695">
                <a:spAutoFit/>
              </a:bodyPr>
              <a:lstStyle/>
              <a:p>
                <a:endParaRPr lang="en-IN"/>
              </a:p>
            </p:txBody>
          </p:sp>
          <p:grpSp>
            <p:nvGrpSpPr>
              <p:cNvPr id="223239" name="Group 7"/>
              <p:cNvGrpSpPr>
                <a:grpSpLocks/>
              </p:cNvGrpSpPr>
              <p:nvPr/>
            </p:nvGrpSpPr>
            <p:grpSpPr bwMode="auto">
              <a:xfrm>
                <a:off x="8688" y="1127"/>
                <a:ext cx="4341" cy="5210"/>
                <a:chOff x="8675" y="1154"/>
                <a:chExt cx="4341" cy="5210"/>
              </a:xfrm>
            </p:grpSpPr>
            <p:pic>
              <p:nvPicPr>
                <p:cNvPr id="223240" name="Picture 8" descr="New Picture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8675" y="1237"/>
                  <a:ext cx="4341" cy="4383"/>
                </a:xfrm>
                <a:prstGeom prst="rect">
                  <a:avLst/>
                </a:prstGeom>
                <a:noFill/>
              </p:spPr>
            </p:pic>
            <p:sp>
              <p:nvSpPr>
                <p:cNvPr id="223241" name="Text Box 9"/>
                <p:cNvSpPr txBox="1">
                  <a:spLocks noChangeAspect="1" noChangeArrowheads="1"/>
                </p:cNvSpPr>
                <p:nvPr/>
              </p:nvSpPr>
              <p:spPr bwMode="auto">
                <a:xfrm rot="-46140542">
                  <a:off x="8359" y="1709"/>
                  <a:ext cx="1546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92" tIns="45695" rIns="91392" bIns="45695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b="1"/>
                    <a:t>BSAR-1</a:t>
                  </a:r>
                </a:p>
              </p:txBody>
            </p:sp>
            <p:sp>
              <p:nvSpPr>
                <p:cNvPr id="223242" name="Text Box 10"/>
                <p:cNvSpPr txBox="1">
                  <a:spLocks noChangeAspect="1" noChangeArrowheads="1"/>
                </p:cNvSpPr>
                <p:nvPr/>
              </p:nvSpPr>
              <p:spPr bwMode="auto">
                <a:xfrm rot="-61848113">
                  <a:off x="11975" y="1773"/>
                  <a:ext cx="1295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92" tIns="45695" rIns="91392" bIns="45695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b="1"/>
                    <a:t>KN20</a:t>
                  </a:r>
                </a:p>
              </p:txBody>
            </p:sp>
            <p:sp>
              <p:nvSpPr>
                <p:cNvPr id="223243" name="Text Box 11"/>
                <p:cNvSpPr txBox="1">
                  <a:spLocks noChangeAspect="1" noChangeArrowheads="1"/>
                </p:cNvSpPr>
                <p:nvPr/>
              </p:nvSpPr>
              <p:spPr bwMode="auto">
                <a:xfrm rot="-62087915">
                  <a:off x="8046" y="4988"/>
                  <a:ext cx="2316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92" tIns="45695" rIns="91392" bIns="45695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b="1"/>
                    <a:t>EK4 - IPTG</a:t>
                  </a:r>
                </a:p>
              </p:txBody>
            </p:sp>
            <p:sp>
              <p:nvSpPr>
                <p:cNvPr id="223244" name="Text Box 12"/>
                <p:cNvSpPr txBox="1">
                  <a:spLocks noChangeAspect="1" noChangeArrowheads="1"/>
                </p:cNvSpPr>
                <p:nvPr/>
              </p:nvSpPr>
              <p:spPr bwMode="auto">
                <a:xfrm rot="-67561655">
                  <a:off x="11756" y="4780"/>
                  <a:ext cx="1945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92" tIns="45695" rIns="91392" bIns="45695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b="1"/>
                    <a:t>EK4 + IPTG</a:t>
                  </a:r>
                </a:p>
              </p:txBody>
            </p:sp>
          </p:grpSp>
        </p:grpSp>
        <p:sp>
          <p:nvSpPr>
            <p:cNvPr id="223245" name="Text Box 13"/>
            <p:cNvSpPr txBox="1">
              <a:spLocks noChangeArrowheads="1"/>
            </p:cNvSpPr>
            <p:nvPr/>
          </p:nvSpPr>
          <p:spPr bwMode="auto">
            <a:xfrm>
              <a:off x="864" y="0"/>
              <a:ext cx="4032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274393" tIns="138230" rIns="274393" bIns="138230">
              <a:spAutoFit/>
            </a:bodyPr>
            <a:lstStyle/>
            <a:p>
              <a:pPr algn="ctr" defTabSz="4637088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FFFF00"/>
                  </a:solidFill>
                </a:rPr>
                <a:t>Phenotype of various native and recombinant PhoK</a:t>
              </a:r>
              <a:r>
                <a:rPr lang="en-GB" sz="2400" b="1" i="1">
                  <a:solidFill>
                    <a:srgbClr val="FFFF00"/>
                  </a:solidFill>
                </a:rPr>
                <a:t> expressing </a:t>
              </a:r>
              <a:r>
                <a:rPr lang="en-GB" sz="2400" b="1">
                  <a:solidFill>
                    <a:srgbClr val="FFFF00"/>
                  </a:solidFill>
                </a:rPr>
                <a:t>strains</a:t>
              </a:r>
              <a:endParaRPr lang="en-US" sz="2400" b="1">
                <a:solidFill>
                  <a:srgbClr val="FFFF00"/>
                </a:solidFill>
              </a:endParaRPr>
            </a:p>
          </p:txBody>
        </p:sp>
        <p:sp>
          <p:nvSpPr>
            <p:cNvPr id="223246" name="Text Box 14"/>
            <p:cNvSpPr txBox="1">
              <a:spLocks noChangeArrowheads="1"/>
            </p:cNvSpPr>
            <p:nvPr/>
          </p:nvSpPr>
          <p:spPr bwMode="auto">
            <a:xfrm>
              <a:off x="168" y="3984"/>
              <a:ext cx="54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CCFF"/>
                  </a:solidFill>
                </a:rPr>
                <a:t>(Nilgiriwala, Alahari, Rao and Apte, Appl. Env. Microbiol. 74: 5516-5523, 2008)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38100" y="0"/>
            <a:ext cx="9144000" cy="6767513"/>
            <a:chOff x="24" y="0"/>
            <a:chExt cx="5760" cy="4263"/>
          </a:xfrm>
        </p:grpSpPr>
        <p:grpSp>
          <p:nvGrpSpPr>
            <p:cNvPr id="224261" name="Group 5"/>
            <p:cNvGrpSpPr>
              <a:grpSpLocks/>
            </p:cNvGrpSpPr>
            <p:nvPr/>
          </p:nvGrpSpPr>
          <p:grpSpPr bwMode="auto">
            <a:xfrm>
              <a:off x="24" y="0"/>
              <a:ext cx="5760" cy="3956"/>
              <a:chOff x="0" y="124"/>
              <a:chExt cx="5760" cy="3956"/>
            </a:xfrm>
          </p:grpSpPr>
          <p:sp>
            <p:nvSpPr>
              <p:cNvPr id="224262" name="Text Box 6"/>
              <p:cNvSpPr txBox="1">
                <a:spLocks noChangeArrowheads="1"/>
              </p:cNvSpPr>
              <p:nvPr/>
            </p:nvSpPr>
            <p:spPr bwMode="auto">
              <a:xfrm>
                <a:off x="0" y="124"/>
                <a:ext cx="5760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274393" tIns="138230" rIns="274393" bIns="138230">
                <a:spAutoFit/>
              </a:bodyPr>
              <a:lstStyle/>
              <a:p>
                <a:pPr algn="ctr" defTabSz="4637088" eaLnBrk="0" hangingPunct="0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FFFF"/>
                    </a:solidFill>
                  </a:rPr>
                  <a:t>Uranium bioprecipitation at pH 9.0 using PhoK</a:t>
                </a:r>
              </a:p>
            </p:txBody>
          </p:sp>
          <p:grpSp>
            <p:nvGrpSpPr>
              <p:cNvPr id="224263" name="Group 7"/>
              <p:cNvGrpSpPr>
                <a:grpSpLocks/>
              </p:cNvGrpSpPr>
              <p:nvPr/>
            </p:nvGrpSpPr>
            <p:grpSpPr bwMode="auto">
              <a:xfrm>
                <a:off x="480" y="576"/>
                <a:ext cx="4752" cy="3504"/>
                <a:chOff x="480" y="144"/>
                <a:chExt cx="4752" cy="3504"/>
              </a:xfrm>
            </p:grpSpPr>
            <p:sp>
              <p:nvSpPr>
                <p:cNvPr id="224264" name="Rectangle 8"/>
                <p:cNvSpPr>
                  <a:spLocks noChangeArrowheads="1"/>
                </p:cNvSpPr>
                <p:nvPr/>
              </p:nvSpPr>
              <p:spPr bwMode="auto">
                <a:xfrm>
                  <a:off x="480" y="144"/>
                  <a:ext cx="4752" cy="35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aphicFrame>
              <p:nvGraphicFramePr>
                <p:cNvPr id="224265" name="Object 9"/>
                <p:cNvGraphicFramePr>
                  <a:graphicFrameLocks noChangeAspect="1"/>
                </p:cNvGraphicFramePr>
                <p:nvPr/>
              </p:nvGraphicFramePr>
              <p:xfrm>
                <a:off x="528" y="192"/>
                <a:ext cx="4656" cy="34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4270" name="Graph" r:id="rId3" imgW="4030560" imgH="3234240" progId="">
                        <p:embed/>
                      </p:oleObj>
                    </mc:Choice>
                    <mc:Fallback>
                      <p:oleObj name="Graph" r:id="rId3" imgW="4030560" imgH="3234240" progId="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5444" t="11026" r="8847" b="5655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192"/>
                              <a:ext cx="4656" cy="342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24266" name="Text Box 10"/>
            <p:cNvSpPr txBox="1">
              <a:spLocks noChangeArrowheads="1"/>
            </p:cNvSpPr>
            <p:nvPr/>
          </p:nvSpPr>
          <p:spPr bwMode="auto">
            <a:xfrm>
              <a:off x="144" y="4032"/>
              <a:ext cx="5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CCFF"/>
                  </a:solidFill>
                </a:rPr>
                <a:t>(Nilgiriwala, Alahari, Rao and Apte, Appl. Env. Microbiol. 74: 5516-5523, 2008)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4" name="Group 4"/>
          <p:cNvGrpSpPr>
            <a:grpSpLocks/>
          </p:cNvGrpSpPr>
          <p:nvPr/>
        </p:nvGrpSpPr>
        <p:grpSpPr bwMode="auto">
          <a:xfrm>
            <a:off x="0" y="-76200"/>
            <a:ext cx="9144000" cy="6934200"/>
            <a:chOff x="0" y="-48"/>
            <a:chExt cx="5760" cy="4368"/>
          </a:xfrm>
        </p:grpSpPr>
        <p:sp>
          <p:nvSpPr>
            <p:cNvPr id="225285" name="Text Box 5"/>
            <p:cNvSpPr txBox="1">
              <a:spLocks noChangeArrowheads="1"/>
            </p:cNvSpPr>
            <p:nvPr/>
          </p:nvSpPr>
          <p:spPr bwMode="auto">
            <a:xfrm>
              <a:off x="0" y="-48"/>
              <a:ext cx="576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74393" tIns="138230" rIns="274393" bIns="138230">
              <a:spAutoFit/>
            </a:bodyPr>
            <a:lstStyle/>
            <a:p>
              <a:pPr algn="ctr" defTabSz="4637088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FFFF"/>
                  </a:solidFill>
                </a:rPr>
                <a:t>Precipitate identified as H</a:t>
              </a:r>
              <a:r>
                <a:rPr lang="en-US" sz="2000" b="1" baseline="-25000">
                  <a:solidFill>
                    <a:srgbClr val="00FFFF"/>
                  </a:solidFill>
                </a:rPr>
                <a:t>2</a:t>
              </a:r>
              <a:r>
                <a:rPr lang="en-US" sz="2000" b="1">
                  <a:solidFill>
                    <a:srgbClr val="00FFFF"/>
                  </a:solidFill>
                </a:rPr>
                <a:t>(UO</a:t>
              </a:r>
              <a:r>
                <a:rPr lang="en-US" sz="2000" b="1" baseline="-25000">
                  <a:solidFill>
                    <a:srgbClr val="00FFFF"/>
                  </a:solidFill>
                </a:rPr>
                <a:t>2</a:t>
              </a:r>
              <a:r>
                <a:rPr lang="en-US" sz="2000" b="1">
                  <a:solidFill>
                    <a:srgbClr val="00FFFF"/>
                  </a:solidFill>
                </a:rPr>
                <a:t>)</a:t>
              </a:r>
              <a:r>
                <a:rPr lang="en-US" sz="2000" b="1" baseline="-25000">
                  <a:solidFill>
                    <a:srgbClr val="00FFFF"/>
                  </a:solidFill>
                </a:rPr>
                <a:t>2</a:t>
              </a:r>
              <a:r>
                <a:rPr lang="en-US" sz="2000" b="1">
                  <a:solidFill>
                    <a:srgbClr val="00FFFF"/>
                  </a:solidFill>
                </a:rPr>
                <a:t>(PO</a:t>
              </a:r>
              <a:r>
                <a:rPr lang="en-US" sz="2000" b="1" baseline="-25000">
                  <a:solidFill>
                    <a:srgbClr val="00FFFF"/>
                  </a:solidFill>
                </a:rPr>
                <a:t>4</a:t>
              </a:r>
              <a:r>
                <a:rPr lang="en-US" sz="2000" b="1">
                  <a:solidFill>
                    <a:srgbClr val="00FFFF"/>
                  </a:solidFill>
                </a:rPr>
                <a:t>)</a:t>
              </a:r>
              <a:r>
                <a:rPr lang="en-US" sz="2000" b="1" baseline="-25000">
                  <a:solidFill>
                    <a:srgbClr val="00FFFF"/>
                  </a:solidFill>
                </a:rPr>
                <a:t>2</a:t>
              </a:r>
              <a:r>
                <a:rPr lang="en-US" sz="2000" b="1">
                  <a:solidFill>
                    <a:srgbClr val="00FFFF"/>
                  </a:solidFill>
                </a:rPr>
                <a:t>.8H</a:t>
              </a:r>
              <a:r>
                <a:rPr lang="en-US" sz="2000" b="1" baseline="-25000">
                  <a:solidFill>
                    <a:srgbClr val="00FFFF"/>
                  </a:solidFill>
                </a:rPr>
                <a:t>2</a:t>
              </a:r>
              <a:r>
                <a:rPr lang="en-US" sz="2000" b="1">
                  <a:solidFill>
                    <a:srgbClr val="00FFFF"/>
                  </a:solidFill>
                </a:rPr>
                <a:t>O, metaautunite or chernikovite by Powder-XRD analysis</a:t>
              </a:r>
              <a:endParaRPr lang="en-GB" sz="2000">
                <a:solidFill>
                  <a:srgbClr val="00FFFF"/>
                </a:solidFill>
              </a:endParaRPr>
            </a:p>
          </p:txBody>
        </p:sp>
        <p:grpSp>
          <p:nvGrpSpPr>
            <p:cNvPr id="225286" name="Group 6"/>
            <p:cNvGrpSpPr>
              <a:grpSpLocks/>
            </p:cNvGrpSpPr>
            <p:nvPr/>
          </p:nvGrpSpPr>
          <p:grpSpPr bwMode="auto">
            <a:xfrm>
              <a:off x="240" y="432"/>
              <a:ext cx="5232" cy="3600"/>
              <a:chOff x="240" y="672"/>
              <a:chExt cx="5232" cy="3600"/>
            </a:xfrm>
          </p:grpSpPr>
          <p:sp>
            <p:nvSpPr>
              <p:cNvPr id="225287" name="Rectangle 7"/>
              <p:cNvSpPr>
                <a:spLocks noChangeArrowheads="1"/>
              </p:cNvSpPr>
              <p:nvPr/>
            </p:nvSpPr>
            <p:spPr bwMode="auto">
              <a:xfrm>
                <a:off x="240" y="672"/>
                <a:ext cx="5232" cy="3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aphicFrame>
            <p:nvGraphicFramePr>
              <p:cNvPr id="225288" name="Object 8"/>
              <p:cNvGraphicFramePr>
                <a:graphicFrameLocks noChangeAspect="1"/>
              </p:cNvGraphicFramePr>
              <p:nvPr/>
            </p:nvGraphicFramePr>
            <p:xfrm>
              <a:off x="288" y="720"/>
              <a:ext cx="5184" cy="35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293" name="Graph" r:id="rId3" imgW="3506400" imgH="2944800" progId="">
                      <p:embed/>
                    </p:oleObj>
                  </mc:Choice>
                  <mc:Fallback>
                    <p:oleObj name="Graph" r:id="rId3" imgW="3506400" imgH="29448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5215" t="6210" r="5215" b="621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720"/>
                            <a:ext cx="5184" cy="355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5289" name="Text Box 9"/>
            <p:cNvSpPr txBox="1">
              <a:spLocks noChangeArrowheads="1"/>
            </p:cNvSpPr>
            <p:nvPr/>
          </p:nvSpPr>
          <p:spPr bwMode="auto">
            <a:xfrm>
              <a:off x="336" y="4089"/>
              <a:ext cx="54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25290" name="Rectangle 10"/>
            <p:cNvSpPr>
              <a:spLocks noChangeArrowheads="1"/>
            </p:cNvSpPr>
            <p:nvPr/>
          </p:nvSpPr>
          <p:spPr bwMode="auto">
            <a:xfrm>
              <a:off x="322" y="4032"/>
              <a:ext cx="5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FF"/>
                  </a:solidFill>
                </a:rPr>
                <a:t>(Nilgiriwala, Alahari, Rao and Apte, Appl. Env. Microbiol. 74: 5516-5523, 2008)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38" name="Group 2"/>
          <p:cNvGrpSpPr>
            <a:grpSpLocks/>
          </p:cNvGrpSpPr>
          <p:nvPr/>
        </p:nvGrpSpPr>
        <p:grpSpPr bwMode="auto">
          <a:xfrm>
            <a:off x="228600" y="152400"/>
            <a:ext cx="8991600" cy="6310313"/>
            <a:chOff x="144" y="96"/>
            <a:chExt cx="5664" cy="3975"/>
          </a:xfrm>
        </p:grpSpPr>
        <p:sp>
          <p:nvSpPr>
            <p:cNvPr id="244739" name="Rectangle 3"/>
            <p:cNvSpPr>
              <a:spLocks noChangeArrowheads="1"/>
            </p:cNvSpPr>
            <p:nvPr/>
          </p:nvSpPr>
          <p:spPr bwMode="auto">
            <a:xfrm>
              <a:off x="1200" y="96"/>
              <a:ext cx="35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</a:rPr>
                <a:t>Uranium resources</a:t>
              </a:r>
            </a:p>
          </p:txBody>
        </p:sp>
        <p:sp>
          <p:nvSpPr>
            <p:cNvPr id="244740" name="Rectangle 4"/>
            <p:cNvSpPr>
              <a:spLocks noChangeArrowheads="1"/>
            </p:cNvSpPr>
            <p:nvPr/>
          </p:nvSpPr>
          <p:spPr bwMode="auto">
            <a:xfrm>
              <a:off x="144" y="576"/>
              <a:ext cx="3072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just">
                <a:lnSpc>
                  <a:spcPct val="80000"/>
                </a:lnSpc>
                <a:spcBef>
                  <a:spcPct val="20000"/>
                </a:spcBef>
              </a:pPr>
              <a:r>
                <a:rPr lang="en-US" dirty="0">
                  <a:solidFill>
                    <a:srgbClr val="FFCCFF"/>
                  </a:solidFill>
                </a:rPr>
                <a:t>	</a:t>
              </a:r>
              <a:r>
                <a:rPr lang="en-US" sz="2400" dirty="0">
                  <a:solidFill>
                    <a:srgbClr val="00FFFF"/>
                  </a:solidFill>
                </a:rPr>
                <a:t>Primary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endParaRPr lang="en-US" sz="2400" dirty="0">
                <a:solidFill>
                  <a:srgbClr val="00FFFF"/>
                </a:solidFill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dirty="0">
                  <a:solidFill>
                    <a:srgbClr val="FFFF66"/>
                  </a:solidFill>
                </a:rPr>
                <a:t>	</a:t>
              </a:r>
              <a:r>
                <a:rPr lang="en-US" dirty="0">
                  <a:solidFill>
                    <a:srgbClr val="FFCCFF"/>
                  </a:solidFill>
                </a:rPr>
                <a:t>High grade ore: 2% U (20,000 </a:t>
              </a:r>
              <a:r>
                <a:rPr lang="en-US" dirty="0" err="1">
                  <a:solidFill>
                    <a:srgbClr val="FFCCFF"/>
                  </a:solidFill>
                </a:rPr>
                <a:t>ppm</a:t>
              </a:r>
              <a:r>
                <a:rPr lang="en-US" dirty="0">
                  <a:solidFill>
                    <a:srgbClr val="FFCCFF"/>
                  </a:solidFill>
                </a:rPr>
                <a:t>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dirty="0">
                  <a:solidFill>
                    <a:srgbClr val="FFCCFF"/>
                  </a:solidFill>
                </a:rPr>
                <a:t>	Low grade ore: 0.1% U (1000 </a:t>
              </a:r>
              <a:r>
                <a:rPr lang="en-US" dirty="0" err="1">
                  <a:solidFill>
                    <a:srgbClr val="FFCCFF"/>
                  </a:solidFill>
                </a:rPr>
                <a:t>ppm</a:t>
              </a:r>
              <a:r>
                <a:rPr lang="en-US" dirty="0">
                  <a:solidFill>
                    <a:srgbClr val="FFCCFF"/>
                  </a:solidFill>
                </a:rPr>
                <a:t>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dirty="0">
                  <a:solidFill>
                    <a:srgbClr val="FFCCFF"/>
                  </a:solidFill>
                </a:rPr>
                <a:t>	[India : 0.03-0.06% U (300-600 </a:t>
              </a:r>
              <a:r>
                <a:rPr lang="en-US" dirty="0" err="1">
                  <a:solidFill>
                    <a:srgbClr val="FFCCFF"/>
                  </a:solidFill>
                </a:rPr>
                <a:t>ppm</a:t>
              </a:r>
              <a:r>
                <a:rPr lang="en-US" dirty="0">
                  <a:solidFill>
                    <a:srgbClr val="FFCCFF"/>
                  </a:solidFill>
                </a:rPr>
                <a:t>)]</a:t>
              </a:r>
            </a:p>
          </p:txBody>
        </p:sp>
        <p:sp>
          <p:nvSpPr>
            <p:cNvPr id="244741" name="Text Box 5"/>
            <p:cNvSpPr txBox="1">
              <a:spLocks noChangeArrowheads="1"/>
            </p:cNvSpPr>
            <p:nvPr/>
          </p:nvSpPr>
          <p:spPr bwMode="auto">
            <a:xfrm>
              <a:off x="2863" y="1915"/>
              <a:ext cx="19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FFFF"/>
                  </a:solidFill>
                  <a:cs typeface="Arial" charset="0"/>
                </a:rPr>
                <a:t> </a:t>
              </a:r>
              <a:r>
                <a:rPr lang="en-US" sz="2400" dirty="0">
                  <a:solidFill>
                    <a:srgbClr val="00FFFF"/>
                  </a:solidFill>
                  <a:cs typeface="Arial" charset="0"/>
                </a:rPr>
                <a:t>Uranium in sea water</a:t>
              </a:r>
              <a:endParaRPr lang="en-US" sz="2400" dirty="0">
                <a:solidFill>
                  <a:srgbClr val="FFFF66"/>
                </a:solidFill>
                <a:cs typeface="Arial" charset="0"/>
              </a:endParaRPr>
            </a:p>
          </p:txBody>
        </p:sp>
        <p:sp>
          <p:nvSpPr>
            <p:cNvPr id="244742" name="Text Box 6"/>
            <p:cNvSpPr txBox="1">
              <a:spLocks noChangeArrowheads="1"/>
            </p:cNvSpPr>
            <p:nvPr/>
          </p:nvSpPr>
          <p:spPr bwMode="auto">
            <a:xfrm>
              <a:off x="2304" y="2376"/>
              <a:ext cx="3504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dirty="0">
                  <a:solidFill>
                    <a:schemeClr val="bg1"/>
                  </a:solidFill>
                  <a:cs typeface="Arial" charset="0"/>
                </a:rPr>
                <a:t>	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3ppb / 13 </a:t>
              </a:r>
              <a:r>
                <a:rPr lang="en-US" dirty="0" err="1">
                  <a:solidFill>
                    <a:srgbClr val="FFCCFF"/>
                  </a:solidFill>
                  <a:cs typeface="Arial" charset="0"/>
                </a:rPr>
                <a:t>nM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, pH 7.5-7.8</a:t>
              </a:r>
            </a:p>
            <a:p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	</a:t>
              </a:r>
            </a:p>
            <a:p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	Di-/Tetravalent </a:t>
              </a:r>
              <a:r>
                <a:rPr lang="en-US" dirty="0" err="1">
                  <a:solidFill>
                    <a:srgbClr val="FFCCFF"/>
                  </a:solidFill>
                  <a:cs typeface="Arial" charset="0"/>
                </a:rPr>
                <a:t>uranyl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 carbonate complex, </a:t>
              </a:r>
            </a:p>
            <a:p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	[UO</a:t>
              </a:r>
              <a:r>
                <a:rPr lang="en-US" baseline="-25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(CO</a:t>
              </a:r>
              <a:r>
                <a:rPr lang="en-US" baseline="-25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3 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)</a:t>
              </a:r>
              <a:r>
                <a:rPr lang="en-US" baseline="-25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] </a:t>
              </a:r>
              <a:r>
                <a:rPr lang="en-US" baseline="30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2-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/ [UO</a:t>
              </a:r>
              <a:r>
                <a:rPr lang="en-US" baseline="-25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(CO</a:t>
              </a:r>
              <a:r>
                <a:rPr lang="en-US" baseline="-25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)</a:t>
              </a:r>
              <a:r>
                <a:rPr lang="en-US" baseline="-25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] </a:t>
              </a:r>
              <a:r>
                <a:rPr lang="en-US" baseline="30000" dirty="0">
                  <a:solidFill>
                    <a:srgbClr val="FFCCFF"/>
                  </a:solidFill>
                  <a:ea typeface="Arial Unicode MS" pitchFamily="34" charset="-128"/>
                  <a:cs typeface="Arial Unicode MS" pitchFamily="34" charset="-128"/>
                </a:rPr>
                <a:t>4-</a:t>
              </a:r>
            </a:p>
            <a:p>
              <a:pPr>
                <a:buFontTx/>
                <a:buChar char="•"/>
              </a:pPr>
              <a:endParaRPr lang="en-US" dirty="0">
                <a:solidFill>
                  <a:srgbClr val="FFCCFF"/>
                </a:solidFill>
                <a:cs typeface="Arial" charset="0"/>
              </a:endParaRPr>
            </a:p>
            <a:p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	Total U in sea water: 4.5 billion </a:t>
              </a:r>
              <a:r>
                <a:rPr lang="en-US" dirty="0" err="1">
                  <a:solidFill>
                    <a:srgbClr val="FFCCFF"/>
                  </a:solidFill>
                  <a:cs typeface="Arial" charset="0"/>
                </a:rPr>
                <a:t>tonnes</a:t>
              </a:r>
              <a:endParaRPr lang="en-US" dirty="0">
                <a:solidFill>
                  <a:srgbClr val="FFCCFF"/>
                </a:solidFill>
                <a:cs typeface="Arial" charset="0"/>
              </a:endParaRPr>
            </a:p>
            <a:p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  	(1000 X of </a:t>
              </a:r>
              <a:r>
                <a:rPr lang="en-US" dirty="0" err="1">
                  <a:solidFill>
                    <a:srgbClr val="FFCCFF"/>
                  </a:solidFill>
                  <a:cs typeface="Arial" charset="0"/>
                </a:rPr>
                <a:t>terrestial</a:t>
              </a:r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 ores)</a:t>
              </a:r>
            </a:p>
            <a:p>
              <a:r>
                <a:rPr lang="en-US" dirty="0">
                  <a:solidFill>
                    <a:srgbClr val="FFCCFF"/>
                  </a:solidFill>
                  <a:cs typeface="Arial" charset="0"/>
                </a:rPr>
                <a:t>	</a:t>
              </a:r>
            </a:p>
          </p:txBody>
        </p:sp>
        <p:sp>
          <p:nvSpPr>
            <p:cNvPr id="244743" name="Text Box 7"/>
            <p:cNvSpPr txBox="1">
              <a:spLocks noChangeArrowheads="1"/>
            </p:cNvSpPr>
            <p:nvPr/>
          </p:nvSpPr>
          <p:spPr bwMode="auto">
            <a:xfrm>
              <a:off x="2640" y="588"/>
              <a:ext cx="2784" cy="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66"/>
                  </a:solidFill>
                  <a:cs typeface="Arial" charset="0"/>
                </a:rPr>
                <a:t>	</a:t>
              </a:r>
              <a:r>
                <a:rPr lang="en-US" sz="2400">
                  <a:solidFill>
                    <a:srgbClr val="00FFFF"/>
                  </a:solidFill>
                  <a:cs typeface="Arial" charset="0"/>
                </a:rPr>
                <a:t>Secondary </a:t>
              </a:r>
            </a:p>
            <a:p>
              <a:r>
                <a:rPr lang="en-US">
                  <a:solidFill>
                    <a:srgbClr val="00FFFF"/>
                  </a:solidFill>
                  <a:cs typeface="Arial" charset="0"/>
                </a:rPr>
                <a:t>	</a:t>
              </a:r>
            </a:p>
            <a:p>
              <a:pPr>
                <a:lnSpc>
                  <a:spcPct val="105000"/>
                </a:lnSpc>
              </a:pPr>
              <a:r>
                <a:rPr lang="en-US">
                  <a:solidFill>
                    <a:srgbClr val="FFFF66"/>
                  </a:solidFill>
                  <a:cs typeface="Arial" charset="0"/>
                </a:rPr>
                <a:t>	</a:t>
              </a:r>
              <a:r>
                <a:rPr lang="en-US">
                  <a:solidFill>
                    <a:srgbClr val="FFCCFF"/>
                  </a:solidFill>
                  <a:cs typeface="Arial" charset="0"/>
                </a:rPr>
                <a:t>Rock phosphate: 100-200 ppm</a:t>
              </a:r>
            </a:p>
            <a:p>
              <a:pPr>
                <a:lnSpc>
                  <a:spcPct val="105000"/>
                </a:lnSpc>
              </a:pPr>
              <a:r>
                <a:rPr lang="en-US">
                  <a:solidFill>
                    <a:srgbClr val="FFCCFF"/>
                  </a:solidFill>
                  <a:cs typeface="Arial" charset="0"/>
                </a:rPr>
                <a:t>	Monazite: 50-200 ppm</a:t>
              </a:r>
            </a:p>
            <a:p>
              <a:pPr>
                <a:lnSpc>
                  <a:spcPct val="105000"/>
                </a:lnSpc>
              </a:pPr>
              <a:r>
                <a:rPr lang="en-US">
                  <a:solidFill>
                    <a:srgbClr val="FFCCFF"/>
                  </a:solidFill>
                  <a:cs typeface="Arial" charset="0"/>
                </a:rPr>
                <a:t>	Carbonaceous matter: 300 ppm </a:t>
              </a:r>
            </a:p>
            <a:p>
              <a:pPr>
                <a:lnSpc>
                  <a:spcPct val="105000"/>
                </a:lnSpc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	</a:t>
              </a:r>
            </a:p>
          </p:txBody>
        </p:sp>
        <p:sp>
          <p:nvSpPr>
            <p:cNvPr id="244744" name="Text Box 8"/>
            <p:cNvSpPr txBox="1">
              <a:spLocks noChangeArrowheads="1"/>
            </p:cNvSpPr>
            <p:nvPr/>
          </p:nvSpPr>
          <p:spPr bwMode="auto">
            <a:xfrm>
              <a:off x="240" y="1915"/>
              <a:ext cx="2640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FFFF"/>
                  </a:solidFill>
                  <a:cs typeface="Arial" charset="0"/>
                </a:rPr>
                <a:t>Uranium in spent fuel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FF00"/>
                  </a:solidFill>
                  <a:cs typeface="Arial" charset="0"/>
                </a:rPr>
                <a:t>Acidic </a:t>
              </a:r>
              <a:r>
                <a:rPr lang="en-US" sz="2000" dirty="0">
                  <a:solidFill>
                    <a:srgbClr val="00FF00"/>
                  </a:solidFill>
                  <a:cs typeface="Arial" charset="0"/>
                </a:rPr>
                <a:t>waste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CCFF"/>
                  </a:solidFill>
                  <a:cs typeface="Arial" charset="0"/>
                </a:rPr>
                <a:t>&lt; 1mM </a:t>
              </a:r>
              <a:r>
                <a:rPr lang="en-US" sz="2000" dirty="0" err="1">
                  <a:solidFill>
                    <a:srgbClr val="FFCCFF"/>
                  </a:solidFill>
                  <a:cs typeface="Arial" charset="0"/>
                </a:rPr>
                <a:t>uranyl</a:t>
              </a:r>
              <a:r>
                <a:rPr lang="en-US" sz="2000" dirty="0">
                  <a:solidFill>
                    <a:srgbClr val="FFCCFF"/>
                  </a:solidFill>
                  <a:cs typeface="Arial" charset="0"/>
                </a:rPr>
                <a:t> nitrate, </a:t>
              </a:r>
              <a:r>
                <a:rPr lang="en-US" sz="2000" dirty="0" smtClean="0">
                  <a:solidFill>
                    <a:srgbClr val="FFCCFF"/>
                  </a:solidFill>
                  <a:cs typeface="Arial" charset="0"/>
                </a:rPr>
                <a:t>pH </a:t>
              </a:r>
              <a:r>
                <a:rPr lang="en-US" sz="2000" dirty="0">
                  <a:solidFill>
                    <a:srgbClr val="FFCCFF"/>
                  </a:solidFill>
                  <a:cs typeface="Arial" charset="0"/>
                </a:rPr>
                <a:t>3-7</a:t>
              </a:r>
              <a:r>
                <a:rPr lang="en-US" sz="2000" dirty="0">
                  <a:solidFill>
                    <a:schemeClr val="bg1"/>
                  </a:solidFill>
                  <a:cs typeface="Arial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FF00"/>
                  </a:solidFill>
                  <a:cs typeface="Arial" charset="0"/>
                </a:rPr>
                <a:t>Alkaline waste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CCFF"/>
                  </a:solidFill>
                  <a:cs typeface="Arial" charset="0"/>
                </a:rPr>
                <a:t>&lt; 1mM </a:t>
              </a:r>
              <a:r>
                <a:rPr lang="en-US" sz="2000" dirty="0" err="1">
                  <a:solidFill>
                    <a:srgbClr val="FFCCFF"/>
                  </a:solidFill>
                  <a:cs typeface="Arial" charset="0"/>
                </a:rPr>
                <a:t>uranyl</a:t>
              </a:r>
              <a:r>
                <a:rPr lang="en-US" sz="2000" dirty="0">
                  <a:solidFill>
                    <a:srgbClr val="FFCCFF"/>
                  </a:solidFill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FFCCFF"/>
                  </a:solidFill>
                  <a:cs typeface="Arial" charset="0"/>
                </a:rPr>
                <a:t>carbonate, pH </a:t>
              </a:r>
              <a:r>
                <a:rPr lang="en-US" sz="2000" dirty="0">
                  <a:solidFill>
                    <a:srgbClr val="FFCCFF"/>
                  </a:solidFill>
                  <a:cs typeface="Arial" charset="0"/>
                </a:rPr>
                <a:t>7-10</a:t>
              </a:r>
            </a:p>
          </p:txBody>
        </p:sp>
        <p:sp>
          <p:nvSpPr>
            <p:cNvPr id="244745" name="Text Box 9"/>
            <p:cNvSpPr txBox="1">
              <a:spLocks noChangeArrowheads="1"/>
            </p:cNvSpPr>
            <p:nvPr/>
          </p:nvSpPr>
          <p:spPr bwMode="auto">
            <a:xfrm>
              <a:off x="192" y="3840"/>
              <a:ext cx="54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9900"/>
                  </a:solidFill>
                  <a:cs typeface="Arial" charset="0"/>
                </a:rPr>
                <a:t>Dilute solutions with 1- 4 </a:t>
              </a:r>
              <a:r>
                <a:rPr lang="en-US" b="1" dirty="0" err="1">
                  <a:solidFill>
                    <a:srgbClr val="FF9900"/>
                  </a:solidFill>
                  <a:cs typeface="Arial" charset="0"/>
                </a:rPr>
                <a:t>mM</a:t>
              </a:r>
              <a:r>
                <a:rPr lang="en-US" b="1" dirty="0">
                  <a:solidFill>
                    <a:srgbClr val="FF9900"/>
                  </a:solidFill>
                  <a:cs typeface="Arial" charset="0"/>
                </a:rPr>
                <a:t> uranium at pH 5-10 </a:t>
              </a:r>
              <a:r>
                <a:rPr lang="en-US" b="1" dirty="0" smtClean="0">
                  <a:solidFill>
                    <a:srgbClr val="FF9900"/>
                  </a:solidFill>
                  <a:cs typeface="Arial" charset="0"/>
                </a:rPr>
                <a:t>need </a:t>
              </a:r>
              <a:r>
                <a:rPr lang="en-US" b="1" dirty="0">
                  <a:solidFill>
                    <a:srgbClr val="FF9900"/>
                  </a:solidFill>
                  <a:cs typeface="Arial" charset="0"/>
                </a:rPr>
                <a:t>to be addressed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8" name="Group 4"/>
          <p:cNvGrpSpPr>
            <a:grpSpLocks/>
          </p:cNvGrpSpPr>
          <p:nvPr/>
        </p:nvGrpSpPr>
        <p:grpSpPr bwMode="auto">
          <a:xfrm>
            <a:off x="0" y="242888"/>
            <a:ext cx="9677400" cy="6234112"/>
            <a:chOff x="0" y="153"/>
            <a:chExt cx="6096" cy="3927"/>
          </a:xfrm>
        </p:grpSpPr>
        <p:grpSp>
          <p:nvGrpSpPr>
            <p:cNvPr id="226309" name="Group 5"/>
            <p:cNvGrpSpPr>
              <a:grpSpLocks/>
            </p:cNvGrpSpPr>
            <p:nvPr/>
          </p:nvGrpSpPr>
          <p:grpSpPr bwMode="auto">
            <a:xfrm>
              <a:off x="339" y="1000"/>
              <a:ext cx="1917" cy="2456"/>
              <a:chOff x="864" y="802"/>
              <a:chExt cx="1917" cy="2456"/>
            </a:xfrm>
          </p:grpSpPr>
          <p:pic>
            <p:nvPicPr>
              <p:cNvPr id="226310" name="Picture 6" descr="DSC_0005"/>
              <p:cNvPicPr>
                <a:picLocks noChangeAspect="1" noChangeArrowheads="1"/>
              </p:cNvPicPr>
              <p:nvPr/>
            </p:nvPicPr>
            <p:blipFill>
              <a:blip r:embed="rId2">
                <a:lum bright="36000" contrast="12000"/>
              </a:blip>
              <a:srcRect l="9900" t="6981" r="28500" b="7979"/>
              <a:stretch>
                <a:fillRect/>
              </a:stretch>
            </p:blipFill>
            <p:spPr bwMode="auto">
              <a:xfrm>
                <a:off x="864" y="802"/>
                <a:ext cx="1183" cy="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6311" name="Text Box 7"/>
              <p:cNvSpPr txBox="1">
                <a:spLocks noChangeArrowheads="1"/>
              </p:cNvSpPr>
              <p:nvPr/>
            </p:nvSpPr>
            <p:spPr bwMode="auto">
              <a:xfrm>
                <a:off x="2061" y="900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BSAR-1</a:t>
                </a:r>
              </a:p>
            </p:txBody>
          </p:sp>
          <p:sp>
            <p:nvSpPr>
              <p:cNvPr id="226312" name="Text Box 8"/>
              <p:cNvSpPr txBox="1">
                <a:spLocks noChangeArrowheads="1"/>
              </p:cNvSpPr>
              <p:nvPr/>
            </p:nvSpPr>
            <p:spPr bwMode="auto">
              <a:xfrm>
                <a:off x="2061" y="1305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KN20</a:t>
                </a:r>
              </a:p>
            </p:txBody>
          </p:sp>
          <p:sp>
            <p:nvSpPr>
              <p:cNvPr id="226313" name="Text Box 9"/>
              <p:cNvSpPr txBox="1">
                <a:spLocks noChangeArrowheads="1"/>
              </p:cNvSpPr>
              <p:nvPr/>
            </p:nvSpPr>
            <p:spPr bwMode="auto">
              <a:xfrm>
                <a:off x="2061" y="1689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pET29b</a:t>
                </a:r>
              </a:p>
            </p:txBody>
          </p:sp>
          <p:sp>
            <p:nvSpPr>
              <p:cNvPr id="226314" name="Text Box 10"/>
              <p:cNvSpPr txBox="1">
                <a:spLocks noChangeArrowheads="1"/>
              </p:cNvSpPr>
              <p:nvPr/>
            </p:nvSpPr>
            <p:spPr bwMode="auto">
              <a:xfrm>
                <a:off x="2061" y="2100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EK4</a:t>
                </a:r>
              </a:p>
            </p:txBody>
          </p:sp>
          <p:sp>
            <p:nvSpPr>
              <p:cNvPr id="226315" name="Text Box 11"/>
              <p:cNvSpPr txBox="1">
                <a:spLocks noChangeArrowheads="1"/>
              </p:cNvSpPr>
              <p:nvPr/>
            </p:nvSpPr>
            <p:spPr bwMode="auto">
              <a:xfrm>
                <a:off x="2061" y="2463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- cells</a:t>
                </a:r>
              </a:p>
            </p:txBody>
          </p:sp>
          <p:sp>
            <p:nvSpPr>
              <p:cNvPr id="226316" name="Text Box 12"/>
              <p:cNvSpPr txBox="1">
                <a:spLocks noChangeArrowheads="1"/>
              </p:cNvSpPr>
              <p:nvPr/>
            </p:nvSpPr>
            <p:spPr bwMode="auto">
              <a:xfrm>
                <a:off x="2061" y="2883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- </a:t>
                </a:r>
                <a:r>
                  <a:rPr lang="en-US" b="1">
                    <a:solidFill>
                      <a:srgbClr val="FFFF00"/>
                    </a:solidFill>
                    <a:sym typeface="Symbol" pitchFamily="18" charset="2"/>
                  </a:rPr>
                  <a:t>GP</a:t>
                </a:r>
              </a:p>
            </p:txBody>
          </p:sp>
        </p:grpSp>
        <p:grpSp>
          <p:nvGrpSpPr>
            <p:cNvPr id="226317" name="Group 13"/>
            <p:cNvGrpSpPr>
              <a:grpSpLocks/>
            </p:cNvGrpSpPr>
            <p:nvPr/>
          </p:nvGrpSpPr>
          <p:grpSpPr bwMode="auto">
            <a:xfrm>
              <a:off x="2304" y="563"/>
              <a:ext cx="3792" cy="3517"/>
              <a:chOff x="2112" y="419"/>
              <a:chExt cx="3792" cy="3517"/>
            </a:xfrm>
          </p:grpSpPr>
          <p:grpSp>
            <p:nvGrpSpPr>
              <p:cNvPr id="226318" name="Group 14"/>
              <p:cNvGrpSpPr>
                <a:grpSpLocks/>
              </p:cNvGrpSpPr>
              <p:nvPr/>
            </p:nvGrpSpPr>
            <p:grpSpPr bwMode="auto">
              <a:xfrm>
                <a:off x="2112" y="419"/>
                <a:ext cx="2640" cy="3517"/>
                <a:chOff x="2736" y="131"/>
                <a:chExt cx="2888" cy="3901"/>
              </a:xfrm>
            </p:grpSpPr>
            <p:pic>
              <p:nvPicPr>
                <p:cNvPr id="226319" name="Picture 15" descr="DSC_000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54000" contrast="46000"/>
                </a:blip>
                <a:srcRect/>
                <a:stretch>
                  <a:fillRect/>
                </a:stretch>
              </p:blipFill>
              <p:spPr bwMode="auto">
                <a:xfrm>
                  <a:off x="2736" y="2112"/>
                  <a:ext cx="2888" cy="19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6320" name="Picture 16" descr="DSC_001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5984" t="19501" r="13963"/>
                <a:stretch>
                  <a:fillRect/>
                </a:stretch>
              </p:blipFill>
              <p:spPr bwMode="auto">
                <a:xfrm>
                  <a:off x="2736" y="131"/>
                  <a:ext cx="2885" cy="1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26321" name="Text Box 17"/>
              <p:cNvSpPr txBox="1">
                <a:spLocks noChangeArrowheads="1"/>
              </p:cNvSpPr>
              <p:nvPr/>
            </p:nvSpPr>
            <p:spPr bwMode="auto">
              <a:xfrm>
                <a:off x="4752" y="1056"/>
                <a:ext cx="11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White light</a:t>
                </a:r>
              </a:p>
            </p:txBody>
          </p:sp>
          <p:sp>
            <p:nvSpPr>
              <p:cNvPr id="226322" name="Text Box 18"/>
              <p:cNvSpPr txBox="1">
                <a:spLocks noChangeArrowheads="1"/>
              </p:cNvSpPr>
              <p:nvPr/>
            </p:nvSpPr>
            <p:spPr bwMode="auto">
              <a:xfrm>
                <a:off x="4752" y="2937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66FFFF"/>
                    </a:solidFill>
                  </a:rPr>
                  <a:t>UV light</a:t>
                </a:r>
              </a:p>
            </p:txBody>
          </p:sp>
        </p:grpSp>
        <p:sp>
          <p:nvSpPr>
            <p:cNvPr id="226323" name="Text Box 19"/>
            <p:cNvSpPr txBox="1">
              <a:spLocks noChangeArrowheads="1"/>
            </p:cNvSpPr>
            <p:nvPr/>
          </p:nvSpPr>
          <p:spPr bwMode="auto">
            <a:xfrm>
              <a:off x="0" y="153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66FF33"/>
                  </a:solidFill>
                </a:rPr>
                <a:t>Uranium precipitation at pH 9.0 using PhoK alkaline phosphatase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2400" y="0"/>
            <a:ext cx="8839200" cy="6324600"/>
            <a:chOff x="152400" y="0"/>
            <a:chExt cx="8839200" cy="6324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533400"/>
              <a:ext cx="8839200" cy="5791200"/>
              <a:chOff x="152400" y="293132"/>
              <a:chExt cx="8839200" cy="5791200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/>
              </a:blip>
              <a:srcRect/>
              <a:stretch>
                <a:fillRect/>
              </a:stretch>
            </p:blipFill>
            <p:spPr bwMode="auto">
              <a:xfrm>
                <a:off x="542925" y="902732"/>
                <a:ext cx="3648075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20" name="Text Box 4"/>
              <p:cNvSpPr txBox="1">
                <a:spLocks noChangeArrowheads="1"/>
              </p:cNvSpPr>
              <p:nvPr/>
            </p:nvSpPr>
            <p:spPr bwMode="auto">
              <a:xfrm>
                <a:off x="670214" y="4953000"/>
                <a:ext cx="38255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 dirty="0" err="1">
                    <a:solidFill>
                      <a:srgbClr val="FFFF99"/>
                    </a:solidFill>
                    <a:latin typeface="Arial Narrow" pitchFamily="34" charset="0"/>
                  </a:rPr>
                  <a:t>Deino-PhoK</a:t>
                </a:r>
                <a:r>
                  <a:rPr lang="en-US" i="1" dirty="0">
                    <a:solidFill>
                      <a:srgbClr val="FFFF99"/>
                    </a:solidFill>
                    <a:latin typeface="Arial Narrow" pitchFamily="34" charset="0"/>
                  </a:rPr>
                  <a:t> </a:t>
                </a:r>
                <a:r>
                  <a:rPr lang="en-US" dirty="0">
                    <a:solidFill>
                      <a:srgbClr val="FFFF99"/>
                    </a:solidFill>
                    <a:latin typeface="Arial Narrow" pitchFamily="34" charset="0"/>
                  </a:rPr>
                  <a:t>without uranium treatment</a:t>
                </a:r>
                <a:endParaRPr lang="en-US" i="1" dirty="0">
                  <a:solidFill>
                    <a:srgbClr val="FFFF99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221" name="Text Box 5"/>
              <p:cNvSpPr txBox="1">
                <a:spLocks noChangeArrowheads="1"/>
              </p:cNvSpPr>
              <p:nvPr/>
            </p:nvSpPr>
            <p:spPr bwMode="auto">
              <a:xfrm>
                <a:off x="5105400" y="4953000"/>
                <a:ext cx="3581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 dirty="0" err="1">
                    <a:solidFill>
                      <a:srgbClr val="FFFF99"/>
                    </a:solidFill>
                    <a:latin typeface="Arial Narrow" pitchFamily="34" charset="0"/>
                  </a:rPr>
                  <a:t>Deino-PhoK</a:t>
                </a:r>
                <a:r>
                  <a:rPr lang="en-US" i="1" dirty="0">
                    <a:solidFill>
                      <a:srgbClr val="FFFF99"/>
                    </a:solidFill>
                    <a:latin typeface="Arial Narrow" pitchFamily="34" charset="0"/>
                  </a:rPr>
                  <a:t> </a:t>
                </a:r>
                <a:r>
                  <a:rPr lang="en-US" dirty="0">
                    <a:solidFill>
                      <a:srgbClr val="FFFF99"/>
                    </a:solidFill>
                    <a:latin typeface="Arial Narrow" pitchFamily="34" charset="0"/>
                  </a:rPr>
                  <a:t>with uranium treatment</a:t>
                </a:r>
                <a:endParaRPr lang="en-US" i="1" dirty="0">
                  <a:solidFill>
                    <a:srgbClr val="FFFF99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2133600" y="293132"/>
                <a:ext cx="48006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FFCCFF"/>
                    </a:solidFill>
                  </a:rPr>
                  <a:t>TEM images of </a:t>
                </a:r>
                <a:r>
                  <a:rPr lang="en-US" sz="2400" i="1" dirty="0" err="1">
                    <a:solidFill>
                      <a:srgbClr val="FFCCFF"/>
                    </a:solidFill>
                  </a:rPr>
                  <a:t>Deino-PhoK</a:t>
                </a:r>
                <a:r>
                  <a:rPr lang="en-US" sz="2400" dirty="0">
                    <a:solidFill>
                      <a:srgbClr val="FFCCFF"/>
                    </a:solidFill>
                  </a:rPr>
                  <a:t> cells </a:t>
                </a:r>
              </a:p>
            </p:txBody>
          </p:sp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>
                <a:off x="3505200" y="46482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3486150" y="4648200"/>
                <a:ext cx="7048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500 nm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4953000" y="914400"/>
                <a:ext cx="3656013" cy="3656013"/>
                <a:chOff x="457200" y="914400"/>
                <a:chExt cx="3656013" cy="3656013"/>
              </a:xfrm>
            </p:grpSpPr>
            <p:pic>
              <p:nvPicPr>
                <p:cNvPr id="921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12000"/>
                </a:blip>
                <a:srcRect/>
                <a:stretch>
                  <a:fillRect/>
                </a:stretch>
              </p:blipFill>
              <p:spPr bwMode="auto">
                <a:xfrm>
                  <a:off x="457200" y="914400"/>
                  <a:ext cx="3656013" cy="36560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226" name="Line 10"/>
                <p:cNvSpPr>
                  <a:spLocks noChangeShapeType="1"/>
                </p:cNvSpPr>
                <p:nvPr/>
              </p:nvSpPr>
              <p:spPr bwMode="auto">
                <a:xfrm>
                  <a:off x="2743200" y="3657600"/>
                  <a:ext cx="76200" cy="1524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990600" y="3352800"/>
                  <a:ext cx="152400" cy="762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590800" y="1219200"/>
                  <a:ext cx="152400" cy="1524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9" name="Line 13"/>
                <p:cNvSpPr>
                  <a:spLocks noChangeShapeType="1"/>
                </p:cNvSpPr>
                <p:nvPr/>
              </p:nvSpPr>
              <p:spPr bwMode="auto">
                <a:xfrm>
                  <a:off x="1524000" y="990600"/>
                  <a:ext cx="76200" cy="1524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066800" y="3657600"/>
                  <a:ext cx="76200" cy="1524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95600" y="1371600"/>
                  <a:ext cx="152400" cy="762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152400" y="5715000"/>
                <a:ext cx="8839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66FFFF"/>
                    </a:solidFill>
                  </a:rPr>
                  <a:t>Needle shaped crystals of </a:t>
                </a:r>
                <a:r>
                  <a:rPr lang="en-US" b="1" dirty="0" err="1">
                    <a:solidFill>
                      <a:srgbClr val="66FFFF"/>
                    </a:solidFill>
                  </a:rPr>
                  <a:t>uranyl</a:t>
                </a:r>
                <a:r>
                  <a:rPr lang="en-US" b="1" dirty="0">
                    <a:solidFill>
                      <a:srgbClr val="66FFFF"/>
                    </a:solidFill>
                  </a:rPr>
                  <a:t> phosphate </a:t>
                </a:r>
                <a:r>
                  <a:rPr lang="en-US" b="1" dirty="0" smtClean="0">
                    <a:solidFill>
                      <a:srgbClr val="66FFFF"/>
                    </a:solidFill>
                  </a:rPr>
                  <a:t>seen in uranium </a:t>
                </a:r>
                <a:r>
                  <a:rPr lang="en-US" b="1" dirty="0">
                    <a:solidFill>
                      <a:srgbClr val="66FFFF"/>
                    </a:solidFill>
                  </a:rPr>
                  <a:t>treated </a:t>
                </a:r>
                <a:r>
                  <a:rPr lang="en-US" b="1" dirty="0" smtClean="0">
                    <a:solidFill>
                      <a:srgbClr val="66FFFF"/>
                    </a:solidFill>
                  </a:rPr>
                  <a:t>samples</a:t>
                </a:r>
                <a:endParaRPr lang="en-US" b="1" dirty="0">
                  <a:solidFill>
                    <a:srgbClr val="66FFFF"/>
                  </a:solidFill>
                </a:endParaRP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7905750" y="4648200"/>
                <a:ext cx="7048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500 nm</a:t>
                </a:r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7924800" y="46482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52400" y="0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Seeing is believing …….</a:t>
              </a:r>
              <a:endParaRPr lang="en-IN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1287" y="71735"/>
            <a:ext cx="9013826" cy="6710065"/>
            <a:chOff x="141287" y="71735"/>
            <a:chExt cx="9013826" cy="67100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0196" y="676870"/>
              <a:ext cx="227783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lum bright="-6000"/>
            </a:blip>
            <a:srcRect l="52232" t="16330" b="6270"/>
            <a:stretch>
              <a:fillRect/>
            </a:stretch>
          </p:blipFill>
          <p:spPr bwMode="auto">
            <a:xfrm>
              <a:off x="6400800" y="643107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 descr="E:\Sayali\all photos and microscopy\column and beads photos\blank bead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6996" y="632808"/>
              <a:ext cx="2057400" cy="207158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22196" y="54506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5396" y="62126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610161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2754868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Empty beads		</a:t>
              </a:r>
              <a:r>
                <a:rPr lang="en-US" b="1" i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Deino-PhoK</a:t>
              </a:r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(-U)		</a:t>
              </a:r>
              <a:r>
                <a:rPr lang="en-US" b="1" i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Deino-PhoK</a:t>
              </a:r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(+U)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" y="320245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7200" y="32766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" y="71735"/>
              <a:ext cx="861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CFF"/>
                  </a:solidFill>
                </a:rPr>
                <a:t>Easy recovery of precipitated </a:t>
              </a:r>
              <a:r>
                <a:rPr lang="en-US" sz="2400" dirty="0" err="1" smtClean="0">
                  <a:solidFill>
                    <a:srgbClr val="FFCCFF"/>
                  </a:solidFill>
                </a:rPr>
                <a:t>uranyl</a:t>
              </a:r>
              <a:r>
                <a:rPr lang="en-US" sz="2400" dirty="0" smtClean="0">
                  <a:solidFill>
                    <a:srgbClr val="FFCCFF"/>
                  </a:solidFill>
                </a:rPr>
                <a:t> phosphate through beads</a:t>
              </a:r>
              <a:endParaRPr lang="en-IN" sz="2400" dirty="0">
                <a:solidFill>
                  <a:srgbClr val="FFCC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400" y="3200400"/>
              <a:ext cx="4495800" cy="3581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76800" y="3200400"/>
              <a:ext cx="4114800" cy="3581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249860" name="Object 4"/>
            <p:cNvGraphicFramePr>
              <a:graphicFrameLocks noChangeAspect="1"/>
            </p:cNvGraphicFramePr>
            <p:nvPr/>
          </p:nvGraphicFramePr>
          <p:xfrm>
            <a:off x="141287" y="3276600"/>
            <a:ext cx="4506913" cy="3481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870" name="Graph" r:id="rId6" imgW="4023360" imgH="3108960" progId="">
                    <p:embed/>
                  </p:oleObj>
                </mc:Choice>
                <mc:Fallback>
                  <p:oleObj name="Graph" r:id="rId6" imgW="4023360" imgH="31089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287" y="3276600"/>
                          <a:ext cx="4506913" cy="3481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9861" name="Object 5"/>
            <p:cNvGraphicFramePr>
              <a:graphicFrameLocks noChangeAspect="1"/>
            </p:cNvGraphicFramePr>
            <p:nvPr/>
          </p:nvGraphicFramePr>
          <p:xfrm>
            <a:off x="4648200" y="3224212"/>
            <a:ext cx="4506913" cy="348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871" name="Graph" r:id="rId8" imgW="4023360" imgH="3108960" progId="">
                    <p:embed/>
                  </p:oleObj>
                </mc:Choice>
                <mc:Fallback>
                  <p:oleObj name="Graph" r:id="rId8" imgW="4023360" imgH="31089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3224212"/>
                          <a:ext cx="4506913" cy="3481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1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49962"/>
              </p:ext>
            </p:extLst>
          </p:nvPr>
        </p:nvGraphicFramePr>
        <p:xfrm>
          <a:off x="4495800" y="1143000"/>
          <a:ext cx="4343400" cy="2119948"/>
        </p:xfrm>
        <a:graphic>
          <a:graphicData uri="http://schemas.openxmlformats.org/drawingml/2006/table">
            <a:tbl>
              <a:tblPr/>
              <a:tblGrid>
                <a:gridCol w="2071688"/>
                <a:gridCol w="2271712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Clones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Specific Activity (nmoles of p-NP liberated/min/mg of total cellular protein)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Deino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pRAD1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Deino-PhoK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7000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Deino-PhoN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1066800" y="5005625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FF"/>
                </a:solidFill>
              </a:rPr>
              <a:t>1 </a:t>
            </a:r>
            <a:r>
              <a:rPr lang="en-US" b="1" i="1" dirty="0">
                <a:solidFill>
                  <a:srgbClr val="FFCCFF"/>
                </a:solidFill>
              </a:rPr>
              <a:t>Deino-pRAD1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FF"/>
                </a:solidFill>
              </a:rPr>
              <a:t>2 </a:t>
            </a:r>
            <a:r>
              <a:rPr lang="en-US" b="1" i="1" dirty="0" err="1">
                <a:solidFill>
                  <a:srgbClr val="FFCCFF"/>
                </a:solidFill>
              </a:rPr>
              <a:t>Deino-PhoK</a:t>
            </a:r>
            <a:endParaRPr lang="en-US" b="1" i="1" dirty="0">
              <a:solidFill>
                <a:srgbClr val="FFCC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FF"/>
                </a:solidFill>
              </a:rPr>
              <a:t>3 </a:t>
            </a:r>
            <a:r>
              <a:rPr lang="en-US" b="1" i="1" dirty="0" err="1">
                <a:solidFill>
                  <a:srgbClr val="FFCCFF"/>
                </a:solidFill>
              </a:rPr>
              <a:t>Deino-PhoN</a:t>
            </a:r>
            <a:endParaRPr lang="en-US" b="1" i="1" dirty="0">
              <a:solidFill>
                <a:srgbClr val="FFCCFF"/>
              </a:solidFill>
            </a:endParaRPr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4418656" y="838200"/>
            <a:ext cx="44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1" hangingPunct="1">
              <a:tabLst>
                <a:tab pos="3800475" algn="l"/>
              </a:tabLst>
            </a:pPr>
            <a:r>
              <a:rPr lang="en-US" sz="1600" b="1" dirty="0" err="1" smtClean="0">
                <a:solidFill>
                  <a:srgbClr val="99FF99"/>
                </a:solidFill>
              </a:rPr>
              <a:t>Phosphatase</a:t>
            </a:r>
            <a:r>
              <a:rPr lang="en-US" sz="1600" b="1" dirty="0" smtClean="0">
                <a:solidFill>
                  <a:srgbClr val="99FF99"/>
                </a:solidFill>
              </a:rPr>
              <a:t> </a:t>
            </a:r>
            <a:r>
              <a:rPr lang="en-US" sz="1600" b="1" dirty="0">
                <a:solidFill>
                  <a:srgbClr val="99FF99"/>
                </a:solidFill>
              </a:rPr>
              <a:t>activity of </a:t>
            </a:r>
            <a:r>
              <a:rPr lang="en-US" sz="1600" b="1" dirty="0" smtClean="0">
                <a:solidFill>
                  <a:srgbClr val="99FF99"/>
                </a:solidFill>
              </a:rPr>
              <a:t>recombinant strains</a:t>
            </a:r>
            <a:endParaRPr lang="en-US" sz="1600" b="1" dirty="0">
              <a:solidFill>
                <a:srgbClr val="99FF99"/>
              </a:solidFill>
            </a:endParaRPr>
          </a:p>
        </p:txBody>
      </p: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304800" y="8432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99FF99"/>
                </a:solidFill>
                <a:latin typeface="+mn-lt"/>
              </a:rPr>
              <a:t>Recombinant  </a:t>
            </a:r>
            <a:r>
              <a:rPr lang="en-US" sz="1600" b="1" i="1" dirty="0" err="1">
                <a:solidFill>
                  <a:srgbClr val="99FF99"/>
                </a:solidFill>
                <a:latin typeface="+mn-lt"/>
              </a:rPr>
              <a:t>Deinococcus</a:t>
            </a:r>
            <a:r>
              <a:rPr lang="en-US" sz="1600" b="1" i="1" dirty="0">
                <a:solidFill>
                  <a:srgbClr val="99FF99"/>
                </a:solidFill>
                <a:latin typeface="+mn-lt"/>
              </a:rPr>
              <a:t> </a:t>
            </a:r>
            <a:r>
              <a:rPr lang="en-US" sz="1600" b="1" i="1" dirty="0" smtClean="0">
                <a:solidFill>
                  <a:srgbClr val="99FF99"/>
                </a:solidFill>
                <a:latin typeface="+mn-lt"/>
              </a:rPr>
              <a:t>strains</a:t>
            </a:r>
            <a:r>
              <a:rPr lang="en-US" sz="1600" b="1" dirty="0" smtClean="0">
                <a:solidFill>
                  <a:srgbClr val="99FF99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99FF99"/>
                </a:solidFill>
                <a:latin typeface="+mn-lt"/>
              </a:rPr>
              <a:t>on  PDP-MG plate</a:t>
            </a:r>
          </a:p>
        </p:txBody>
      </p:sp>
      <p:pic>
        <p:nvPicPr>
          <p:cNvPr id="12" name="Picture 32" descr="pdp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9000"/>
            <a:ext cx="3352800" cy="330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16406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CFF"/>
                </a:solidFill>
              </a:rPr>
              <a:t>Comparison of </a:t>
            </a:r>
            <a:r>
              <a:rPr lang="en-US" sz="2400" i="1" dirty="0" err="1" smtClean="0">
                <a:solidFill>
                  <a:srgbClr val="FFCCFF"/>
                </a:solidFill>
              </a:rPr>
              <a:t>Deino-PhoN</a:t>
            </a:r>
            <a:r>
              <a:rPr lang="en-US" sz="2400" dirty="0" smtClean="0">
                <a:solidFill>
                  <a:srgbClr val="FFCCFF"/>
                </a:solidFill>
              </a:rPr>
              <a:t> and </a:t>
            </a:r>
            <a:r>
              <a:rPr lang="en-US" sz="2400" i="1" dirty="0" err="1" smtClean="0">
                <a:solidFill>
                  <a:srgbClr val="FFCCFF"/>
                </a:solidFill>
              </a:rPr>
              <a:t>Deino-PhoK</a:t>
            </a:r>
            <a:r>
              <a:rPr lang="en-US" sz="2400" dirty="0" smtClean="0">
                <a:solidFill>
                  <a:srgbClr val="FFCCFF"/>
                </a:solidFill>
              </a:rPr>
              <a:t> strains</a:t>
            </a:r>
            <a:endParaRPr lang="en-IN" sz="2400" dirty="0">
              <a:solidFill>
                <a:srgbClr val="FFC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581400"/>
            <a:ext cx="4267200" cy="32766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3429000"/>
            <a:ext cx="4316193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AutoShape 2"/>
          <p:cNvSpPr>
            <a:spLocks noChangeAspect="1" noChangeArrowheads="1" noTextEdit="1"/>
          </p:cNvSpPr>
          <p:nvPr/>
        </p:nvSpPr>
        <p:spPr bwMode="auto">
          <a:xfrm>
            <a:off x="30163" y="1219200"/>
            <a:ext cx="9090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CFF"/>
                </a:solidFill>
              </a:rPr>
              <a:t>Maximum loading possible with </a:t>
            </a:r>
            <a:r>
              <a:rPr lang="en-US" sz="2400" i="1" dirty="0" err="1" smtClean="0">
                <a:solidFill>
                  <a:srgbClr val="FFCCFF"/>
                </a:solidFill>
              </a:rPr>
              <a:t>Deino-PhoN</a:t>
            </a:r>
            <a:endParaRPr lang="en-IN" sz="2400" i="1" dirty="0">
              <a:solidFill>
                <a:srgbClr val="FFCC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8458200" cy="57150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80" y="685800"/>
            <a:ext cx="8955620" cy="60198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76200"/>
            <a:ext cx="8153400" cy="6781800"/>
            <a:chOff x="457200" y="76200"/>
            <a:chExt cx="8153400" cy="678180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76200"/>
              <a:ext cx="807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CFF"/>
                  </a:solidFill>
                </a:rPr>
                <a:t>Maximum loading possible with </a:t>
              </a:r>
              <a:r>
                <a:rPr lang="en-US" sz="2400" i="1" dirty="0" err="1" smtClean="0">
                  <a:solidFill>
                    <a:srgbClr val="FFCCFF"/>
                  </a:solidFill>
                </a:rPr>
                <a:t>Deino-PhoK</a:t>
              </a:r>
              <a:endParaRPr lang="en-IN" sz="2400" i="1" dirty="0">
                <a:solidFill>
                  <a:srgbClr val="FFCC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762000"/>
              <a:ext cx="7848600" cy="609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247811" name="Object 3"/>
            <p:cNvGraphicFramePr>
              <a:graphicFrameLocks noChangeAspect="1"/>
            </p:cNvGraphicFramePr>
            <p:nvPr/>
          </p:nvGraphicFramePr>
          <p:xfrm>
            <a:off x="457200" y="452438"/>
            <a:ext cx="8089900" cy="6253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16" name="Graph" r:id="rId3" imgW="4023360" imgH="3108960" progId="">
                    <p:embed/>
                  </p:oleObj>
                </mc:Choice>
                <mc:Fallback>
                  <p:oleObj name="Graph" r:id="rId3" imgW="4023360" imgH="31089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52438"/>
                          <a:ext cx="8089900" cy="6253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52400" y="265224"/>
            <a:ext cx="8763000" cy="61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3200" b="1" dirty="0" smtClean="0">
                <a:solidFill>
                  <a:srgbClr val="FFFFFF"/>
                </a:solidFill>
                <a:cs typeface="Arial" charset="0"/>
              </a:rPr>
              <a:t>SUMMARY</a:t>
            </a:r>
            <a:endParaRPr lang="en-US" sz="3200" b="1" dirty="0">
              <a:solidFill>
                <a:srgbClr val="FFFFFF"/>
              </a:solidFill>
              <a:cs typeface="Arial" charset="0"/>
            </a:endParaRPr>
          </a:p>
          <a:p>
            <a:pPr algn="just">
              <a:spcBef>
                <a:spcPts val="2400"/>
              </a:spcBef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Metal precipitation using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phosphatases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is an old story. </a:t>
            </a:r>
          </a:p>
          <a:p>
            <a:pPr algn="just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Novelty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the present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work 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: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lvl="1" algn="just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>
                <a:cs typeface="Arial" charset="0"/>
              </a:rPr>
              <a:t> </a:t>
            </a:r>
            <a:r>
              <a:rPr lang="en-US" dirty="0">
                <a:solidFill>
                  <a:srgbClr val="FFCC99"/>
                </a:solidFill>
                <a:cs typeface="Arial" charset="0"/>
              </a:rPr>
              <a:t>Use of </a:t>
            </a:r>
            <a:r>
              <a:rPr lang="en-US" dirty="0" smtClean="0">
                <a:solidFill>
                  <a:srgbClr val="FFCC99"/>
                </a:solidFill>
                <a:cs typeface="Arial" charset="0"/>
              </a:rPr>
              <a:t>heavy metal </a:t>
            </a:r>
            <a:r>
              <a:rPr lang="en-US" dirty="0">
                <a:solidFill>
                  <a:srgbClr val="FFCC99"/>
                </a:solidFill>
                <a:cs typeface="Arial" charset="0"/>
              </a:rPr>
              <a:t>tolerant enzymes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cs typeface="Arial" charset="0"/>
              </a:rPr>
              <a:t> Cloning/characterization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of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a very active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alkaline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phosphatase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(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PhoK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)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FFFF"/>
                </a:solidFill>
                <a:cs typeface="Arial" charset="0"/>
              </a:rPr>
              <a:t>Extension of metal bioremediation to alkaline solutions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CCFF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FFCCFF"/>
                </a:solidFill>
                <a:cs typeface="Arial" charset="0"/>
              </a:rPr>
              <a:t>Recombinant </a:t>
            </a:r>
            <a:r>
              <a:rPr lang="en-US" dirty="0" err="1">
                <a:solidFill>
                  <a:srgbClr val="FFCCFF"/>
                </a:solidFill>
                <a:cs typeface="Arial" charset="0"/>
              </a:rPr>
              <a:t>radioresistant</a:t>
            </a:r>
            <a:r>
              <a:rPr lang="en-US" dirty="0">
                <a:solidFill>
                  <a:srgbClr val="FFCCFF"/>
                </a:solidFill>
                <a:cs typeface="Arial" charset="0"/>
              </a:rPr>
              <a:t> microbes to </a:t>
            </a:r>
            <a:r>
              <a:rPr lang="en-US" dirty="0" err="1">
                <a:solidFill>
                  <a:srgbClr val="FFCCFF"/>
                </a:solidFill>
                <a:cs typeface="Arial" charset="0"/>
              </a:rPr>
              <a:t>biorecover</a:t>
            </a:r>
            <a:r>
              <a:rPr lang="en-US" dirty="0">
                <a:solidFill>
                  <a:srgbClr val="FFCCFF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FFCCFF"/>
                </a:solidFill>
                <a:cs typeface="Arial" charset="0"/>
              </a:rPr>
              <a:t>uranium </a:t>
            </a:r>
            <a:r>
              <a:rPr lang="en-US" dirty="0">
                <a:solidFill>
                  <a:srgbClr val="FFCCFF"/>
                </a:solidFill>
                <a:cs typeface="Arial" charset="0"/>
              </a:rPr>
              <a:t>from </a:t>
            </a:r>
            <a:r>
              <a:rPr lang="en-US" dirty="0" smtClean="0">
                <a:solidFill>
                  <a:srgbClr val="FFCCFF"/>
                </a:solidFill>
                <a:cs typeface="Arial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</a:pPr>
            <a:r>
              <a:rPr lang="en-US" dirty="0" smtClean="0">
                <a:solidFill>
                  <a:srgbClr val="FFCCFF"/>
                </a:solidFill>
                <a:cs typeface="Arial" charset="0"/>
              </a:rPr>
              <a:t>    acidic/alkaline </a:t>
            </a:r>
            <a:r>
              <a:rPr lang="en-US" dirty="0">
                <a:solidFill>
                  <a:srgbClr val="FFCCFF"/>
                </a:solidFill>
                <a:cs typeface="Arial" charset="0"/>
              </a:rPr>
              <a:t>solutions in high radiation environments.</a:t>
            </a:r>
            <a:r>
              <a:rPr lang="en-US" dirty="0">
                <a:solidFill>
                  <a:srgbClr val="FF99FF"/>
                </a:solidFill>
                <a:cs typeface="Arial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99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FF99"/>
                </a:solidFill>
                <a:cs typeface="Arial" charset="0"/>
              </a:rPr>
              <a:t>Lyophilization</a:t>
            </a:r>
            <a:r>
              <a:rPr lang="en-US" dirty="0" smtClean="0">
                <a:solidFill>
                  <a:srgbClr val="00FF99"/>
                </a:solidFill>
                <a:cs typeface="Arial" charset="0"/>
              </a:rPr>
              <a:t> to extend shelf-life while retaining precipitation ability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FF99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Volume reduction, high U loading, easy recovery</a:t>
            </a:r>
            <a:endParaRPr lang="en-US" dirty="0">
              <a:solidFill>
                <a:srgbClr val="FF99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96870"/>
            <a:ext cx="8915400" cy="64325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Related Publications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 </a:t>
            </a:r>
            <a:r>
              <a:rPr lang="en-GB" sz="1400" dirty="0" err="1" smtClean="0">
                <a:solidFill>
                  <a:srgbClr val="CCFF99"/>
                </a:solidFill>
              </a:rPr>
              <a:t>Appukuttan</a:t>
            </a:r>
            <a:r>
              <a:rPr lang="en-GB" sz="1400" dirty="0" smtClean="0">
                <a:solidFill>
                  <a:srgbClr val="CCFF99"/>
                </a:solidFill>
              </a:rPr>
              <a:t>, D, </a:t>
            </a:r>
            <a:r>
              <a:rPr lang="en-GB" sz="1400" dirty="0" err="1" smtClean="0">
                <a:solidFill>
                  <a:srgbClr val="CCFF99"/>
                </a:solidFill>
              </a:rPr>
              <a:t>Rao</a:t>
            </a:r>
            <a:r>
              <a:rPr lang="en-GB" sz="1400" dirty="0" smtClean="0">
                <a:solidFill>
                  <a:srgbClr val="CCFF99"/>
                </a:solidFill>
              </a:rPr>
              <a:t>, A. S. and </a:t>
            </a:r>
            <a:r>
              <a:rPr lang="en-GB" sz="1400" dirty="0" err="1" smtClean="0">
                <a:solidFill>
                  <a:srgbClr val="CCFF99"/>
                </a:solidFill>
              </a:rPr>
              <a:t>Apte</a:t>
            </a:r>
            <a:r>
              <a:rPr lang="en-GB" sz="1400" dirty="0" smtClean="0">
                <a:solidFill>
                  <a:srgbClr val="CCFF99"/>
                </a:solidFill>
              </a:rPr>
              <a:t>, S. K. (2006)  Appl. </a:t>
            </a:r>
            <a:r>
              <a:rPr lang="en-GB" sz="1400" dirty="0" err="1" smtClean="0">
                <a:solidFill>
                  <a:srgbClr val="CCFF99"/>
                </a:solidFill>
              </a:rPr>
              <a:t>Env</a:t>
            </a:r>
            <a:r>
              <a:rPr lang="en-GB" sz="1400" dirty="0" smtClean="0">
                <a:solidFill>
                  <a:srgbClr val="CCFF99"/>
                </a:solidFill>
              </a:rPr>
              <a:t>. </a:t>
            </a:r>
            <a:r>
              <a:rPr lang="en-GB" sz="1400" dirty="0" err="1" smtClean="0">
                <a:solidFill>
                  <a:srgbClr val="CCFF99"/>
                </a:solidFill>
              </a:rPr>
              <a:t>Microbiol</a:t>
            </a:r>
            <a:r>
              <a:rPr lang="en-GB" sz="1400" dirty="0" smtClean="0">
                <a:solidFill>
                  <a:srgbClr val="CCFF99"/>
                </a:solidFill>
              </a:rPr>
              <a:t>. 72 : 7873-7878.</a:t>
            </a:r>
            <a:endParaRPr lang="en-IN" sz="1400" dirty="0" smtClean="0">
              <a:solidFill>
                <a:srgbClr val="CCFF99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/>
              <a:t> </a:t>
            </a:r>
            <a:r>
              <a:rPr lang="en-GB" sz="1400" dirty="0" err="1" smtClean="0">
                <a:solidFill>
                  <a:srgbClr val="FFCCCC"/>
                </a:solidFill>
              </a:rPr>
              <a:t>Nilgiriwala</a:t>
            </a:r>
            <a:r>
              <a:rPr lang="en-GB" sz="1400" dirty="0" smtClean="0">
                <a:solidFill>
                  <a:srgbClr val="FFCCCC"/>
                </a:solidFill>
              </a:rPr>
              <a:t>, K., </a:t>
            </a:r>
            <a:r>
              <a:rPr lang="en-GB" sz="1400" dirty="0" err="1" smtClean="0">
                <a:solidFill>
                  <a:srgbClr val="FFCCCC"/>
                </a:solidFill>
              </a:rPr>
              <a:t>Alahari</a:t>
            </a:r>
            <a:r>
              <a:rPr lang="en-GB" sz="1400" dirty="0" smtClean="0">
                <a:solidFill>
                  <a:srgbClr val="FFCCCC"/>
                </a:solidFill>
              </a:rPr>
              <a:t>, A., </a:t>
            </a:r>
            <a:r>
              <a:rPr lang="en-GB" sz="1400" dirty="0" err="1" smtClean="0">
                <a:solidFill>
                  <a:srgbClr val="FFCCCC"/>
                </a:solidFill>
              </a:rPr>
              <a:t>Rao</a:t>
            </a:r>
            <a:r>
              <a:rPr lang="en-GB" sz="1400" dirty="0" smtClean="0">
                <a:solidFill>
                  <a:srgbClr val="FFCCCC"/>
                </a:solidFill>
              </a:rPr>
              <a:t>, A. S. and </a:t>
            </a:r>
            <a:r>
              <a:rPr lang="en-GB" sz="1400" dirty="0" err="1" smtClean="0">
                <a:solidFill>
                  <a:srgbClr val="FFCCCC"/>
                </a:solidFill>
              </a:rPr>
              <a:t>Apte</a:t>
            </a:r>
            <a:r>
              <a:rPr lang="en-GB" sz="1400" dirty="0" smtClean="0">
                <a:solidFill>
                  <a:srgbClr val="FFCCCC"/>
                </a:solidFill>
              </a:rPr>
              <a:t>, S. K. (2008)  Appl. </a:t>
            </a:r>
            <a:r>
              <a:rPr lang="en-GB" sz="1400" dirty="0" err="1" smtClean="0">
                <a:solidFill>
                  <a:srgbClr val="FFCCCC"/>
                </a:solidFill>
              </a:rPr>
              <a:t>Env</a:t>
            </a:r>
            <a:r>
              <a:rPr lang="en-GB" sz="1400" dirty="0" smtClean="0">
                <a:solidFill>
                  <a:srgbClr val="FFCCCC"/>
                </a:solidFill>
              </a:rPr>
              <a:t>. </a:t>
            </a:r>
            <a:r>
              <a:rPr lang="en-GB" sz="1400" dirty="0" err="1" smtClean="0">
                <a:solidFill>
                  <a:srgbClr val="FFCCCC"/>
                </a:solidFill>
              </a:rPr>
              <a:t>Microbiol</a:t>
            </a:r>
            <a:r>
              <a:rPr lang="en-GB" sz="1400" dirty="0" smtClean="0">
                <a:solidFill>
                  <a:srgbClr val="FFCCCC"/>
                </a:solidFill>
              </a:rPr>
              <a:t>. 1784 : 1256-1264.</a:t>
            </a:r>
            <a:endParaRPr lang="en-IN" sz="1400" dirty="0" smtClean="0">
              <a:solidFill>
                <a:srgbClr val="FFCCCC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/>
              <a:t> </a:t>
            </a:r>
            <a:r>
              <a:rPr lang="en-GB" sz="1400" dirty="0" err="1" smtClean="0">
                <a:solidFill>
                  <a:srgbClr val="CCFF99"/>
                </a:solidFill>
              </a:rPr>
              <a:t>Seetharam</a:t>
            </a:r>
            <a:r>
              <a:rPr lang="en-GB" sz="1400" dirty="0" smtClean="0">
                <a:solidFill>
                  <a:srgbClr val="CCFF99"/>
                </a:solidFill>
              </a:rPr>
              <a:t>, C., </a:t>
            </a:r>
            <a:r>
              <a:rPr lang="en-GB" sz="1400" dirty="0" err="1" smtClean="0">
                <a:solidFill>
                  <a:srgbClr val="CCFF99"/>
                </a:solidFill>
              </a:rPr>
              <a:t>Soundarajan</a:t>
            </a:r>
            <a:r>
              <a:rPr lang="en-GB" sz="1400" dirty="0" smtClean="0">
                <a:solidFill>
                  <a:srgbClr val="CCFF99"/>
                </a:solidFill>
              </a:rPr>
              <a:t>, S., </a:t>
            </a:r>
            <a:r>
              <a:rPr lang="en-GB" sz="1400" dirty="0" err="1" smtClean="0">
                <a:solidFill>
                  <a:srgbClr val="CCFF99"/>
                </a:solidFill>
              </a:rPr>
              <a:t>Udas</a:t>
            </a:r>
            <a:r>
              <a:rPr lang="en-GB" sz="1400" dirty="0" smtClean="0">
                <a:solidFill>
                  <a:srgbClr val="CCFF99"/>
                </a:solidFill>
              </a:rPr>
              <a:t>, A. C., </a:t>
            </a:r>
            <a:r>
              <a:rPr lang="en-GB" sz="1400" dirty="0" err="1" smtClean="0">
                <a:solidFill>
                  <a:srgbClr val="CCFF99"/>
                </a:solidFill>
              </a:rPr>
              <a:t>Rao</a:t>
            </a:r>
            <a:r>
              <a:rPr lang="en-GB" sz="1400" dirty="0" smtClean="0">
                <a:solidFill>
                  <a:srgbClr val="CCFF99"/>
                </a:solidFill>
              </a:rPr>
              <a:t>, A. S. and </a:t>
            </a:r>
            <a:r>
              <a:rPr lang="en-GB" sz="1400" dirty="0" err="1" smtClean="0">
                <a:solidFill>
                  <a:srgbClr val="CCFF99"/>
                </a:solidFill>
              </a:rPr>
              <a:t>Apte</a:t>
            </a:r>
            <a:r>
              <a:rPr lang="en-GB" sz="1400" dirty="0" smtClean="0">
                <a:solidFill>
                  <a:srgbClr val="CCFF99"/>
                </a:solidFill>
              </a:rPr>
              <a:t>, S. K. (2009) Proc. </a:t>
            </a:r>
            <a:r>
              <a:rPr lang="en-GB" sz="1400" dirty="0" err="1" smtClean="0">
                <a:solidFill>
                  <a:srgbClr val="CCFF99"/>
                </a:solidFill>
              </a:rPr>
              <a:t>Biochem</a:t>
            </a:r>
            <a:r>
              <a:rPr lang="en-GB" sz="1400" dirty="0" smtClean="0">
                <a:solidFill>
                  <a:srgbClr val="CCFF99"/>
                </a:solidFill>
              </a:rPr>
              <a:t>. 44 : 246-	250</a:t>
            </a:r>
            <a:r>
              <a:rPr lang="en-GB" sz="1400" dirty="0" smtClean="0">
                <a:solidFill>
                  <a:schemeClr val="bg1"/>
                </a:solidFill>
              </a:rPr>
              <a:t>.</a:t>
            </a:r>
            <a:endParaRPr lang="en-IN" sz="14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 </a:t>
            </a:r>
            <a:r>
              <a:rPr lang="en-GB" sz="1400" dirty="0" err="1" smtClean="0">
                <a:solidFill>
                  <a:srgbClr val="FFCCCC"/>
                </a:solidFill>
              </a:rPr>
              <a:t>Nilgiriwala</a:t>
            </a:r>
            <a:r>
              <a:rPr lang="en-GB" sz="1400" dirty="0" smtClean="0">
                <a:solidFill>
                  <a:srgbClr val="FFCCCC"/>
                </a:solidFill>
              </a:rPr>
              <a:t>, K., </a:t>
            </a:r>
            <a:r>
              <a:rPr lang="en-GB" sz="1400" dirty="0" err="1" smtClean="0">
                <a:solidFill>
                  <a:srgbClr val="FFCCCC"/>
                </a:solidFill>
              </a:rPr>
              <a:t>Bihani</a:t>
            </a:r>
            <a:r>
              <a:rPr lang="en-GB" sz="1400" dirty="0" smtClean="0">
                <a:solidFill>
                  <a:srgbClr val="FFCCCC"/>
                </a:solidFill>
              </a:rPr>
              <a:t>, S C., Das, A., </a:t>
            </a:r>
            <a:r>
              <a:rPr lang="en-GB" sz="1400" dirty="0" err="1" smtClean="0">
                <a:solidFill>
                  <a:srgbClr val="FFCCCC"/>
                </a:solidFill>
              </a:rPr>
              <a:t>Prashar</a:t>
            </a:r>
            <a:r>
              <a:rPr lang="en-GB" sz="1400" dirty="0" smtClean="0">
                <a:solidFill>
                  <a:srgbClr val="FFCCCC"/>
                </a:solidFill>
              </a:rPr>
              <a:t>, V., Kumar, M., </a:t>
            </a:r>
            <a:r>
              <a:rPr lang="en-GB" sz="1400" dirty="0" err="1" smtClean="0">
                <a:solidFill>
                  <a:srgbClr val="FFCCCC"/>
                </a:solidFill>
              </a:rPr>
              <a:t>Ferrer</a:t>
            </a:r>
            <a:r>
              <a:rPr lang="en-GB" sz="1400" dirty="0" smtClean="0">
                <a:solidFill>
                  <a:srgbClr val="FFCCCC"/>
                </a:solidFill>
              </a:rPr>
              <a:t>, J-L, </a:t>
            </a:r>
            <a:r>
              <a:rPr lang="en-GB" sz="1400" dirty="0" err="1" smtClean="0">
                <a:solidFill>
                  <a:srgbClr val="FFCCCC"/>
                </a:solidFill>
              </a:rPr>
              <a:t>Apte</a:t>
            </a:r>
            <a:r>
              <a:rPr lang="en-GB" sz="1400" dirty="0" smtClean="0">
                <a:solidFill>
                  <a:srgbClr val="FFCCCC"/>
                </a:solidFill>
              </a:rPr>
              <a:t>, S. K. and </a:t>
            </a:r>
            <a:r>
              <a:rPr lang="en-GB" sz="1400" dirty="0" err="1" smtClean="0">
                <a:solidFill>
                  <a:srgbClr val="FFCCCC"/>
                </a:solidFill>
              </a:rPr>
              <a:t>Hosur</a:t>
            </a:r>
            <a:r>
              <a:rPr lang="en-GB" sz="1400" dirty="0" smtClean="0">
                <a:solidFill>
                  <a:srgbClr val="FFCCCC"/>
                </a:solidFill>
              </a:rPr>
              <a:t>, M. V. (2009) 	</a:t>
            </a:r>
            <a:r>
              <a:rPr lang="en-GB" sz="1400" dirty="0" err="1" smtClean="0">
                <a:solidFill>
                  <a:srgbClr val="FFCCCC"/>
                </a:solidFill>
              </a:rPr>
              <a:t>Acta</a:t>
            </a:r>
            <a:r>
              <a:rPr lang="en-GB" sz="1400" dirty="0" smtClean="0">
                <a:solidFill>
                  <a:srgbClr val="FFCCCC"/>
                </a:solidFill>
              </a:rPr>
              <a:t> </a:t>
            </a:r>
            <a:r>
              <a:rPr lang="en-GB" sz="1400" dirty="0" err="1" smtClean="0">
                <a:solidFill>
                  <a:srgbClr val="FFCCCC"/>
                </a:solidFill>
              </a:rPr>
              <a:t>Cryst</a:t>
            </a:r>
            <a:r>
              <a:rPr lang="en-GB" sz="1400" dirty="0" smtClean="0">
                <a:solidFill>
                  <a:srgbClr val="FFCCCC"/>
                </a:solidFill>
              </a:rPr>
              <a:t>. F65 : 917-919.</a:t>
            </a:r>
            <a:endParaRPr lang="en-IN" sz="1400" dirty="0" smtClean="0">
              <a:solidFill>
                <a:srgbClr val="FFCCCC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 </a:t>
            </a:r>
            <a:r>
              <a:rPr lang="en-GB" sz="1400" dirty="0" err="1" smtClean="0">
                <a:solidFill>
                  <a:srgbClr val="66FFFF"/>
                </a:solidFill>
              </a:rPr>
              <a:t>Ujaoney</a:t>
            </a:r>
            <a:r>
              <a:rPr lang="en-GB" sz="1400" dirty="0" smtClean="0">
                <a:solidFill>
                  <a:srgbClr val="66FFFF"/>
                </a:solidFill>
              </a:rPr>
              <a:t>, A. K., </a:t>
            </a:r>
            <a:r>
              <a:rPr lang="en-GB" sz="1400" dirty="0" err="1" smtClean="0">
                <a:solidFill>
                  <a:srgbClr val="66FFFF"/>
                </a:solidFill>
              </a:rPr>
              <a:t>Potnis</a:t>
            </a:r>
            <a:r>
              <a:rPr lang="en-GB" sz="1400" dirty="0" smtClean="0">
                <a:solidFill>
                  <a:srgbClr val="66FFFF"/>
                </a:solidFill>
              </a:rPr>
              <a:t>, A., </a:t>
            </a:r>
            <a:r>
              <a:rPr lang="en-GB" sz="1400" dirty="0" err="1" smtClean="0">
                <a:solidFill>
                  <a:srgbClr val="66FFFF"/>
                </a:solidFill>
              </a:rPr>
              <a:t>Mukhopadhyay</a:t>
            </a:r>
            <a:r>
              <a:rPr lang="en-GB" sz="1400" dirty="0" smtClean="0">
                <a:solidFill>
                  <a:srgbClr val="66FFFF"/>
                </a:solidFill>
              </a:rPr>
              <a:t>, R. and </a:t>
            </a:r>
            <a:r>
              <a:rPr lang="en-GB" sz="1400" dirty="0" err="1" smtClean="0">
                <a:solidFill>
                  <a:srgbClr val="66FFFF"/>
                </a:solidFill>
              </a:rPr>
              <a:t>Apte</a:t>
            </a:r>
            <a:r>
              <a:rPr lang="en-GB" sz="1400" dirty="0" smtClean="0">
                <a:solidFill>
                  <a:srgbClr val="66FFFF"/>
                </a:solidFill>
              </a:rPr>
              <a:t>, S. K. (2010) J. </a:t>
            </a:r>
            <a:r>
              <a:rPr lang="en-GB" sz="1400" dirty="0" err="1" smtClean="0">
                <a:solidFill>
                  <a:srgbClr val="66FFFF"/>
                </a:solidFill>
              </a:rPr>
              <a:t>Bacteriol</a:t>
            </a:r>
            <a:r>
              <a:rPr lang="en-GB" sz="1400" dirty="0" smtClean="0">
                <a:solidFill>
                  <a:srgbClr val="66FFFF"/>
                </a:solidFill>
              </a:rPr>
              <a:t>. 192 : 5637-5644.</a:t>
            </a:r>
            <a:endParaRPr lang="en-IN" sz="1400" dirty="0" smtClean="0">
              <a:solidFill>
                <a:srgbClr val="66FFFF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 </a:t>
            </a:r>
            <a:r>
              <a:rPr lang="en-GB" sz="1400" dirty="0" err="1" smtClean="0">
                <a:solidFill>
                  <a:srgbClr val="FFCCCC"/>
                </a:solidFill>
              </a:rPr>
              <a:t>Bihani</a:t>
            </a:r>
            <a:r>
              <a:rPr lang="en-GB" sz="1400" dirty="0" smtClean="0">
                <a:solidFill>
                  <a:srgbClr val="FFCCCC"/>
                </a:solidFill>
              </a:rPr>
              <a:t>, S., Das, A., </a:t>
            </a:r>
            <a:r>
              <a:rPr lang="en-GB" sz="1400" dirty="0" err="1" smtClean="0">
                <a:solidFill>
                  <a:srgbClr val="FFCCCC"/>
                </a:solidFill>
              </a:rPr>
              <a:t>Nilgiriwala</a:t>
            </a:r>
            <a:r>
              <a:rPr lang="en-GB" sz="1400" dirty="0" smtClean="0">
                <a:solidFill>
                  <a:srgbClr val="FFCCCC"/>
                </a:solidFill>
              </a:rPr>
              <a:t>, K., </a:t>
            </a:r>
            <a:r>
              <a:rPr lang="en-GB" sz="1400" dirty="0" err="1" smtClean="0">
                <a:solidFill>
                  <a:srgbClr val="FFCCCC"/>
                </a:solidFill>
              </a:rPr>
              <a:t>Prashar</a:t>
            </a:r>
            <a:r>
              <a:rPr lang="en-GB" sz="1400" dirty="0" smtClean="0">
                <a:solidFill>
                  <a:srgbClr val="FFCCCC"/>
                </a:solidFill>
              </a:rPr>
              <a:t>, V., </a:t>
            </a:r>
            <a:r>
              <a:rPr lang="en-GB" sz="1400" dirty="0" err="1" smtClean="0">
                <a:solidFill>
                  <a:srgbClr val="FFCCCC"/>
                </a:solidFill>
              </a:rPr>
              <a:t>Pirocchi</a:t>
            </a:r>
            <a:r>
              <a:rPr lang="en-GB" sz="1400" dirty="0" smtClean="0">
                <a:solidFill>
                  <a:srgbClr val="FFCCCC"/>
                </a:solidFill>
              </a:rPr>
              <a:t>, M., </a:t>
            </a:r>
            <a:r>
              <a:rPr lang="en-GB" sz="1400" dirty="0" err="1" smtClean="0">
                <a:solidFill>
                  <a:srgbClr val="FFCCCC"/>
                </a:solidFill>
              </a:rPr>
              <a:t>Apte</a:t>
            </a:r>
            <a:r>
              <a:rPr lang="en-GB" sz="1400" dirty="0" smtClean="0">
                <a:solidFill>
                  <a:srgbClr val="FFCCCC"/>
                </a:solidFill>
              </a:rPr>
              <a:t>, S. K., </a:t>
            </a:r>
            <a:r>
              <a:rPr lang="en-GB" sz="1400" dirty="0" err="1" smtClean="0">
                <a:solidFill>
                  <a:srgbClr val="FFCCCC"/>
                </a:solidFill>
              </a:rPr>
              <a:t>Ferrer</a:t>
            </a:r>
            <a:r>
              <a:rPr lang="en-GB" sz="1400" dirty="0" smtClean="0">
                <a:solidFill>
                  <a:srgbClr val="FFCCCC"/>
                </a:solidFill>
              </a:rPr>
              <a:t>, J. and </a:t>
            </a:r>
            <a:r>
              <a:rPr lang="en-GB" sz="1400" dirty="0" err="1" smtClean="0">
                <a:solidFill>
                  <a:srgbClr val="FFCCCC"/>
                </a:solidFill>
              </a:rPr>
              <a:t>Hosur</a:t>
            </a:r>
            <a:r>
              <a:rPr lang="en-GB" sz="1400" dirty="0" smtClean="0">
                <a:solidFill>
                  <a:srgbClr val="FFCCCC"/>
                </a:solidFill>
              </a:rPr>
              <a:t>, M. V. (2011) </a:t>
            </a:r>
            <a:r>
              <a:rPr lang="en-GB" sz="1400" smtClean="0">
                <a:solidFill>
                  <a:srgbClr val="FFCCCC"/>
                </a:solidFill>
              </a:rPr>
              <a:t>	PLoS</a:t>
            </a:r>
            <a:r>
              <a:rPr lang="en-GB" sz="1400" dirty="0" smtClean="0">
                <a:solidFill>
                  <a:srgbClr val="FFCCCC"/>
                </a:solidFill>
              </a:rPr>
              <a:t> ONE 6 : e22767.</a:t>
            </a:r>
            <a:endParaRPr lang="en-IN" sz="1400" dirty="0" smtClean="0">
              <a:solidFill>
                <a:srgbClr val="FFCCCC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/>
              <a:t> </a:t>
            </a:r>
            <a:r>
              <a:rPr lang="en-GB" sz="1400" dirty="0" err="1" smtClean="0">
                <a:solidFill>
                  <a:srgbClr val="CCFF99"/>
                </a:solidFill>
              </a:rPr>
              <a:t>Appukuttan</a:t>
            </a:r>
            <a:r>
              <a:rPr lang="en-GB" sz="1400" dirty="0" smtClean="0">
                <a:solidFill>
                  <a:srgbClr val="CCFF99"/>
                </a:solidFill>
              </a:rPr>
              <a:t>, D., </a:t>
            </a:r>
            <a:r>
              <a:rPr lang="en-GB" sz="1400" dirty="0" err="1" smtClean="0">
                <a:solidFill>
                  <a:srgbClr val="CCFF99"/>
                </a:solidFill>
              </a:rPr>
              <a:t>Seetharam</a:t>
            </a:r>
            <a:r>
              <a:rPr lang="en-GB" sz="1400" dirty="0" smtClean="0">
                <a:solidFill>
                  <a:srgbClr val="CCFF99"/>
                </a:solidFill>
              </a:rPr>
              <a:t>, C., </a:t>
            </a:r>
            <a:r>
              <a:rPr lang="en-GB" sz="1400" dirty="0" err="1" smtClean="0">
                <a:solidFill>
                  <a:srgbClr val="CCFF99"/>
                </a:solidFill>
              </a:rPr>
              <a:t>Padma</a:t>
            </a:r>
            <a:r>
              <a:rPr lang="en-GB" sz="1400" dirty="0" smtClean="0">
                <a:solidFill>
                  <a:srgbClr val="CCFF99"/>
                </a:solidFill>
              </a:rPr>
              <a:t>, N., </a:t>
            </a:r>
            <a:r>
              <a:rPr lang="en-GB" sz="1400" dirty="0" err="1" smtClean="0">
                <a:solidFill>
                  <a:srgbClr val="CCFF99"/>
                </a:solidFill>
              </a:rPr>
              <a:t>Rao</a:t>
            </a:r>
            <a:r>
              <a:rPr lang="en-GB" sz="1400" dirty="0" smtClean="0">
                <a:solidFill>
                  <a:srgbClr val="CCFF99"/>
                </a:solidFill>
              </a:rPr>
              <a:t>, A. S. and </a:t>
            </a:r>
            <a:r>
              <a:rPr lang="en-GB" sz="1400" dirty="0" err="1" smtClean="0">
                <a:solidFill>
                  <a:srgbClr val="CCFF99"/>
                </a:solidFill>
              </a:rPr>
              <a:t>Apte</a:t>
            </a:r>
            <a:r>
              <a:rPr lang="en-GB" sz="1400" dirty="0" smtClean="0">
                <a:solidFill>
                  <a:srgbClr val="CCFF99"/>
                </a:solidFill>
              </a:rPr>
              <a:t>, S. K. (2011)  J. </a:t>
            </a:r>
            <a:r>
              <a:rPr lang="en-GB" sz="1400" dirty="0" err="1" smtClean="0">
                <a:solidFill>
                  <a:srgbClr val="CCFF99"/>
                </a:solidFill>
              </a:rPr>
              <a:t>Biotechnol</a:t>
            </a:r>
            <a:r>
              <a:rPr lang="en-GB" sz="1400" dirty="0" smtClean="0">
                <a:solidFill>
                  <a:srgbClr val="CCFF99"/>
                </a:solidFill>
              </a:rPr>
              <a:t>. 154 : 285-	290.</a:t>
            </a:r>
            <a:endParaRPr lang="en-IN" sz="1400" dirty="0" smtClean="0">
              <a:solidFill>
                <a:srgbClr val="CCFF99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smtClean="0">
                <a:solidFill>
                  <a:srgbClr val="CCFF99"/>
                </a:solidFill>
              </a:rPr>
              <a:t>  </a:t>
            </a:r>
            <a:r>
              <a:rPr lang="en-GB" sz="1400" dirty="0" err="1" smtClean="0">
                <a:solidFill>
                  <a:srgbClr val="CCFF99"/>
                </a:solidFill>
              </a:rPr>
              <a:t>Seetharam-Misra</a:t>
            </a:r>
            <a:r>
              <a:rPr lang="en-GB" sz="1400" dirty="0" smtClean="0">
                <a:solidFill>
                  <a:srgbClr val="CCFF99"/>
                </a:solidFill>
              </a:rPr>
              <a:t> C., </a:t>
            </a:r>
            <a:r>
              <a:rPr lang="en-GB" sz="1400" dirty="0" err="1" smtClean="0">
                <a:solidFill>
                  <a:srgbClr val="CCFF99"/>
                </a:solidFill>
              </a:rPr>
              <a:t>Appukuttan</a:t>
            </a:r>
            <a:r>
              <a:rPr lang="en-GB" sz="1400" dirty="0" smtClean="0">
                <a:solidFill>
                  <a:srgbClr val="CCFF99"/>
                </a:solidFill>
              </a:rPr>
              <a:t> D., </a:t>
            </a:r>
            <a:r>
              <a:rPr lang="en-GB" sz="1400" dirty="0" err="1" smtClean="0">
                <a:solidFill>
                  <a:srgbClr val="CCFF99"/>
                </a:solidFill>
              </a:rPr>
              <a:t>Kantamreddi</a:t>
            </a:r>
            <a:r>
              <a:rPr lang="en-GB" sz="1400" dirty="0" smtClean="0">
                <a:solidFill>
                  <a:srgbClr val="CCFF99"/>
                </a:solidFill>
              </a:rPr>
              <a:t> V. S. S., </a:t>
            </a:r>
            <a:r>
              <a:rPr lang="en-GB" sz="1400" dirty="0" err="1" smtClean="0">
                <a:solidFill>
                  <a:srgbClr val="CCFF99"/>
                </a:solidFill>
              </a:rPr>
              <a:t>Rao</a:t>
            </a:r>
            <a:r>
              <a:rPr lang="en-GB" sz="1400" dirty="0" smtClean="0">
                <a:solidFill>
                  <a:srgbClr val="CCFF99"/>
                </a:solidFill>
              </a:rPr>
              <a:t> A. S. and </a:t>
            </a:r>
            <a:r>
              <a:rPr lang="en-GB" sz="1400" dirty="0" err="1" smtClean="0">
                <a:solidFill>
                  <a:srgbClr val="CCFF99"/>
                </a:solidFill>
              </a:rPr>
              <a:t>Apte</a:t>
            </a:r>
            <a:r>
              <a:rPr lang="en-GB" sz="1400" dirty="0" smtClean="0">
                <a:solidFill>
                  <a:srgbClr val="CCFF99"/>
                </a:solidFill>
              </a:rPr>
              <a:t> S. K. (2012)	Bioengineered Bugs 3 : 44-48.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chemeClr val="bg1"/>
                </a:solidFill>
              </a:rPr>
              <a:t>   </a:t>
            </a:r>
            <a:r>
              <a:rPr lang="en-GB" sz="1400" dirty="0" err="1" smtClean="0">
                <a:solidFill>
                  <a:srgbClr val="FFCCCC"/>
                </a:solidFill>
              </a:rPr>
              <a:t>Kulkarni</a:t>
            </a:r>
            <a:r>
              <a:rPr lang="en-GB" sz="1400" dirty="0" smtClean="0">
                <a:solidFill>
                  <a:srgbClr val="FFCCCC"/>
                </a:solidFill>
              </a:rPr>
              <a:t>, S., </a:t>
            </a:r>
            <a:r>
              <a:rPr lang="en-GB" sz="1400" dirty="0" err="1" smtClean="0">
                <a:solidFill>
                  <a:srgbClr val="FFCCCC"/>
                </a:solidFill>
              </a:rPr>
              <a:t>Ballal</a:t>
            </a:r>
            <a:r>
              <a:rPr lang="en-GB" sz="1400" dirty="0" smtClean="0">
                <a:solidFill>
                  <a:srgbClr val="FFCCCC"/>
                </a:solidFill>
              </a:rPr>
              <a:t>, A. and </a:t>
            </a:r>
            <a:r>
              <a:rPr lang="en-GB" sz="1400" dirty="0" err="1" smtClean="0">
                <a:solidFill>
                  <a:srgbClr val="FFCCCC"/>
                </a:solidFill>
              </a:rPr>
              <a:t>Apte</a:t>
            </a:r>
            <a:r>
              <a:rPr lang="en-GB" sz="1400" dirty="0" smtClean="0">
                <a:solidFill>
                  <a:srgbClr val="FFCCCC"/>
                </a:solidFill>
              </a:rPr>
              <a:t>, S. K. (2013)  J. Hazard. Metals 262 : 853-861.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IN" sz="1400" dirty="0" smtClean="0">
                <a:solidFill>
                  <a:srgbClr val="66FFFF"/>
                </a:solidFill>
              </a:rPr>
              <a:t>   </a:t>
            </a:r>
            <a:r>
              <a:rPr lang="en-IN" sz="1400" dirty="0" err="1" smtClean="0">
                <a:solidFill>
                  <a:srgbClr val="66FFFF"/>
                </a:solidFill>
              </a:rPr>
              <a:t>Misra</a:t>
            </a:r>
            <a:r>
              <a:rPr lang="en-IN" sz="1400" dirty="0" smtClean="0">
                <a:solidFill>
                  <a:srgbClr val="66FFFF"/>
                </a:solidFill>
              </a:rPr>
              <a:t>, C.S., </a:t>
            </a:r>
            <a:r>
              <a:rPr lang="en-IN" sz="1400" dirty="0" err="1" smtClean="0">
                <a:solidFill>
                  <a:srgbClr val="66FFFF"/>
                </a:solidFill>
              </a:rPr>
              <a:t>Mukhopadhyaya</a:t>
            </a:r>
            <a:r>
              <a:rPr lang="en-IN" sz="1400" dirty="0" smtClean="0">
                <a:solidFill>
                  <a:srgbClr val="66FFFF"/>
                </a:solidFill>
              </a:rPr>
              <a:t>, R. and </a:t>
            </a:r>
            <a:r>
              <a:rPr lang="en-IN" sz="1400" dirty="0" err="1" smtClean="0">
                <a:solidFill>
                  <a:srgbClr val="66FFFF"/>
                </a:solidFill>
              </a:rPr>
              <a:t>Apte</a:t>
            </a:r>
            <a:r>
              <a:rPr lang="en-IN" sz="1400" dirty="0" smtClean="0">
                <a:solidFill>
                  <a:srgbClr val="66FFFF"/>
                </a:solidFill>
              </a:rPr>
              <a:t>, S. K. (2014)  J. </a:t>
            </a:r>
            <a:r>
              <a:rPr lang="en-IN" sz="1400" dirty="0" err="1" smtClean="0">
                <a:solidFill>
                  <a:srgbClr val="66FFFF"/>
                </a:solidFill>
              </a:rPr>
              <a:t>Biotechnol</a:t>
            </a:r>
            <a:r>
              <a:rPr lang="en-IN" sz="1400" dirty="0" smtClean="0">
                <a:solidFill>
                  <a:srgbClr val="66FFFF"/>
                </a:solidFill>
              </a:rPr>
              <a:t>. 189 : 88–93. </a:t>
            </a:r>
            <a:endParaRPr lang="en-IN" sz="16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52400" y="115461"/>
            <a:ext cx="88392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latin typeface="Monotype Corsiva" pitchFamily="66" charset="0"/>
              </a:rPr>
              <a:t>ACKNOWLEDGEMENTS</a:t>
            </a:r>
          </a:p>
          <a:p>
            <a:pPr>
              <a:spcBef>
                <a:spcPct val="50000"/>
              </a:spcBef>
            </a:pP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Deinococcus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radiodurans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strain R1 </a:t>
            </a:r>
            <a:r>
              <a:rPr lang="en-US" sz="3600" dirty="0" smtClean="0">
                <a:solidFill>
                  <a:srgbClr val="FFFFCC"/>
                </a:solidFill>
              </a:rPr>
              <a:t>	          		  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M. Daly &amp; K. Minton </a:t>
            </a:r>
            <a:r>
              <a:rPr lang="en-US" dirty="0" smtClean="0">
                <a:solidFill>
                  <a:schemeClr val="bg1"/>
                </a:solidFill>
              </a:rPr>
              <a:t>Useful Vectors </a:t>
            </a:r>
            <a:r>
              <a:rPr lang="en-US" sz="3600" dirty="0" smtClean="0"/>
              <a:t>	                            	  	      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Mary </a:t>
            </a:r>
            <a:r>
              <a:rPr lang="en-US" sz="2000" dirty="0" err="1" smtClean="0">
                <a:solidFill>
                  <a:srgbClr val="FFFF00"/>
                </a:solidFill>
                <a:latin typeface="Monotype Corsiva" pitchFamily="66" charset="0"/>
              </a:rPr>
              <a:t>Lidstrom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PhoN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U/</a:t>
            </a:r>
            <a:r>
              <a:rPr lang="en-US" dirty="0" err="1">
                <a:solidFill>
                  <a:schemeClr val="bg1"/>
                </a:solidFill>
              </a:rPr>
              <a:t>Cd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bioprecipitation</a:t>
            </a:r>
            <a:r>
              <a:rPr lang="en-US" dirty="0">
                <a:solidFill>
                  <a:schemeClr val="bg1"/>
                </a:solidFill>
              </a:rPr>
              <a:t>               </a:t>
            </a:r>
            <a:r>
              <a:rPr lang="en-US" dirty="0" err="1" smtClean="0">
                <a:solidFill>
                  <a:srgbClr val="FFFF00"/>
                </a:solidFill>
                <a:latin typeface="Monotype Corsiva" pitchFamily="66" charset="0"/>
              </a:rPr>
              <a:t>Deepti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Monotype Corsiva" pitchFamily="66" charset="0"/>
              </a:rPr>
              <a:t>Appukuttan</a:t>
            </a:r>
            <a:r>
              <a:rPr lang="en-US" dirty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en-US" sz="2400" dirty="0" err="1">
                <a:solidFill>
                  <a:srgbClr val="FFCCFF"/>
                </a:solidFill>
                <a:latin typeface="Monotype Corsiva" pitchFamily="66" charset="0"/>
              </a:rPr>
              <a:t>Chitra</a:t>
            </a:r>
            <a:r>
              <a:rPr lang="en-US" sz="2400" dirty="0">
                <a:solidFill>
                  <a:srgbClr val="FFCCFF"/>
                </a:solidFill>
                <a:latin typeface="Monotype Corsiva" pitchFamily="66" charset="0"/>
              </a:rPr>
              <a:t> </a:t>
            </a:r>
            <a:r>
              <a:rPr lang="en-US" sz="2400" dirty="0" err="1">
                <a:solidFill>
                  <a:srgbClr val="FFCCFF"/>
                </a:solidFill>
                <a:latin typeface="Monotype Corsiva" pitchFamily="66" charset="0"/>
              </a:rPr>
              <a:t>Seetharam</a:t>
            </a:r>
            <a:r>
              <a:rPr lang="en-US" sz="2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Monotype Corsiva" pitchFamily="66" charset="0"/>
              </a:rPr>
              <a:t>&amp; A.S. </a:t>
            </a:r>
            <a:r>
              <a:rPr lang="en-US" dirty="0" err="1">
                <a:solidFill>
                  <a:srgbClr val="FFFF00"/>
                </a:solidFill>
                <a:latin typeface="Monotype Corsiva" pitchFamily="66" charset="0"/>
              </a:rPr>
              <a:t>Rao</a:t>
            </a:r>
            <a:endParaRPr lang="en-US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PhoK</a:t>
            </a:r>
            <a:r>
              <a:rPr lang="en-US" dirty="0">
                <a:solidFill>
                  <a:schemeClr val="bg1"/>
                </a:solidFill>
              </a:rPr>
              <a:t> for U </a:t>
            </a:r>
            <a:r>
              <a:rPr lang="en-US" dirty="0" err="1">
                <a:solidFill>
                  <a:schemeClr val="bg1"/>
                </a:solidFill>
              </a:rPr>
              <a:t>bioprecipitatio</a:t>
            </a:r>
            <a:r>
              <a:rPr lang="en-US" dirty="0">
                <a:solidFill>
                  <a:schemeClr val="bg1"/>
                </a:solidFill>
              </a:rPr>
              <a:t>                </a:t>
            </a:r>
            <a:r>
              <a:rPr lang="en-US" dirty="0" smtClean="0">
                <a:solidFill>
                  <a:schemeClr val="bg1"/>
                </a:solidFill>
              </a:rPr>
              <a:t>	          </a:t>
            </a:r>
            <a:r>
              <a:rPr lang="en-US" dirty="0" err="1" smtClean="0">
                <a:solidFill>
                  <a:srgbClr val="FFFF00"/>
                </a:solidFill>
                <a:latin typeface="Monotype Corsiva" pitchFamily="66" charset="0"/>
              </a:rPr>
              <a:t>Kayzad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Monotype Corsiva" pitchFamily="66" charset="0"/>
              </a:rPr>
              <a:t>Nilgiriwala</a:t>
            </a:r>
            <a:r>
              <a:rPr lang="en-US" dirty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Monotype Corsiva" pitchFamily="66" charset="0"/>
              </a:rPr>
              <a:t>Anuradha</a:t>
            </a:r>
            <a:r>
              <a:rPr lang="en-US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Monotype Corsiva" pitchFamily="66" charset="0"/>
              </a:rPr>
              <a:t>Alahari</a:t>
            </a:r>
            <a:r>
              <a:rPr lang="en-US" dirty="0">
                <a:solidFill>
                  <a:srgbClr val="FFFF00"/>
                </a:solidFill>
                <a:latin typeface="Monotype Corsiva" pitchFamily="66" charset="0"/>
              </a:rPr>
              <a:t> &amp;  A. 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S. </a:t>
            </a:r>
            <a:r>
              <a:rPr lang="en-US" dirty="0" err="1" smtClean="0">
                <a:solidFill>
                  <a:srgbClr val="FFFF00"/>
                </a:solidFill>
                <a:latin typeface="Monotype Corsiva" pitchFamily="66" charset="0"/>
              </a:rPr>
              <a:t>Rao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						   </a:t>
            </a:r>
            <a:r>
              <a:rPr lang="en-US" sz="2400" dirty="0" err="1" smtClean="0">
                <a:solidFill>
                  <a:srgbClr val="FFCCFF"/>
                </a:solidFill>
                <a:latin typeface="Monotype Corsiva" pitchFamily="66" charset="0"/>
              </a:rPr>
              <a:t>Sayali</a:t>
            </a:r>
            <a:r>
              <a:rPr lang="en-US" sz="2400" dirty="0" smtClean="0">
                <a:solidFill>
                  <a:srgbClr val="FFCCFF"/>
                </a:solidFill>
                <a:latin typeface="Monotype Corsiva" pitchFamily="66" charset="0"/>
              </a:rPr>
              <a:t> </a:t>
            </a:r>
            <a:r>
              <a:rPr lang="en-US" sz="2400" dirty="0" err="1" smtClean="0">
                <a:solidFill>
                  <a:srgbClr val="FFCCFF"/>
                </a:solidFill>
                <a:latin typeface="Monotype Corsiva" pitchFamily="66" charset="0"/>
              </a:rPr>
              <a:t>Kulkarni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endParaRPr lang="en-US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SEM-EDX                                             </a:t>
            </a:r>
            <a:r>
              <a:rPr lang="en-US" sz="2000" dirty="0" err="1" smtClean="0">
                <a:solidFill>
                  <a:srgbClr val="FFFF00"/>
                </a:solidFill>
                <a:latin typeface="Monotype Corsiva" pitchFamily="66" charset="0"/>
              </a:rPr>
              <a:t>Shovit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 Bhattacharya &amp; N. </a:t>
            </a:r>
            <a:r>
              <a:rPr lang="en-US" sz="2000" dirty="0" err="1" smtClean="0">
                <a:solidFill>
                  <a:srgbClr val="FFFF00"/>
                </a:solidFill>
                <a:latin typeface="Monotype Corsiva" pitchFamily="66" charset="0"/>
              </a:rPr>
              <a:t>Padma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Monotype Corsiva" pitchFamily="66" charset="0"/>
              </a:rPr>
              <a:t>(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TPPED, BARC)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TEM						           </a:t>
            </a:r>
            <a:r>
              <a:rPr lang="en-US" sz="2000" dirty="0" err="1" smtClean="0">
                <a:solidFill>
                  <a:srgbClr val="FFFF00"/>
                </a:solidFill>
                <a:latin typeface="Monotype Corsiva" pitchFamily="66" charset="0"/>
              </a:rPr>
              <a:t>Anand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Monotype Corsiva" pitchFamily="66" charset="0"/>
              </a:rPr>
              <a:t>Ballal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Monotype Corsiva" pitchFamily="66" charset="0"/>
              </a:rPr>
              <a:t>Alka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 Gupta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ICP-MS                                                                         </a:t>
            </a:r>
            <a:r>
              <a:rPr lang="en-US" sz="2000" dirty="0" err="1">
                <a:solidFill>
                  <a:srgbClr val="FFFF00"/>
                </a:solidFill>
                <a:latin typeface="Monotype Corsiva" pitchFamily="66" charset="0"/>
              </a:rPr>
              <a:t>Sanjukta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 A. Kumar (ACD, BARC)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AAS                                                        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A.C. </a:t>
            </a:r>
            <a:r>
              <a:rPr lang="en-US" sz="2000" dirty="0" err="1">
                <a:solidFill>
                  <a:srgbClr val="FFFF00"/>
                </a:solidFill>
                <a:latin typeface="Monotype Corsiva" pitchFamily="66" charset="0"/>
              </a:rPr>
              <a:t>Udas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 &amp; </a:t>
            </a:r>
            <a:r>
              <a:rPr lang="en-US" sz="2000" dirty="0" err="1">
                <a:solidFill>
                  <a:srgbClr val="FFFF00"/>
                </a:solidFill>
                <a:latin typeface="Monotype Corsiva" pitchFamily="66" charset="0"/>
              </a:rPr>
              <a:t>Suvarna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Monotype Corsiva" pitchFamily="66" charset="0"/>
              </a:rPr>
              <a:t>Soundarajan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 (ACD, BARC)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XRD </a:t>
            </a:r>
            <a:r>
              <a:rPr lang="en-US" dirty="0">
                <a:solidFill>
                  <a:schemeClr val="bg1"/>
                </a:solidFill>
              </a:rPr>
              <a:t>Analysis                                                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N. </a:t>
            </a:r>
            <a:r>
              <a:rPr lang="en-US" sz="2000" dirty="0" err="1">
                <a:solidFill>
                  <a:srgbClr val="FFFF00"/>
                </a:solidFill>
                <a:latin typeface="Monotype Corsiva" pitchFamily="66" charset="0"/>
              </a:rPr>
              <a:t>Raghumani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 &amp; </a:t>
            </a:r>
            <a:r>
              <a:rPr lang="en-US" sz="2000" dirty="0" err="1">
                <a:solidFill>
                  <a:srgbClr val="FFFF00"/>
                </a:solidFill>
                <a:latin typeface="Monotype Corsiva" pitchFamily="66" charset="0"/>
              </a:rPr>
              <a:t>Rakesh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Monotype Corsiva" pitchFamily="66" charset="0"/>
              </a:rPr>
              <a:t>Shukla</a:t>
            </a:r>
            <a:r>
              <a:rPr lang="en-US" sz="2000" dirty="0">
                <a:solidFill>
                  <a:srgbClr val="FFFF00"/>
                </a:solidFill>
                <a:latin typeface="Monotype Corsiva" pitchFamily="66" charset="0"/>
              </a:rPr>
              <a:t> (CD, BARC</a:t>
            </a:r>
            <a:r>
              <a:rPr lang="en-US" sz="2000" dirty="0" smtClean="0">
                <a:solidFill>
                  <a:srgbClr val="FFFF00"/>
                </a:solidFill>
                <a:latin typeface="Monotype Corsiva" pitchFamily="66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FFFF"/>
                </a:solidFill>
                <a:latin typeface="Monotype Corsiva" pitchFamily="66" charset="0"/>
              </a:rPr>
              <a:t>Funding : Department of Atomic Energy and Department of Science &amp; technology</a:t>
            </a:r>
            <a:r>
              <a:rPr lang="en-US" sz="2000">
                <a:solidFill>
                  <a:srgbClr val="00FFFF"/>
                </a:solidFill>
                <a:latin typeface="Monotype Corsiva" pitchFamily="66" charset="0"/>
              </a:rPr>
              <a:t>, </a:t>
            </a:r>
            <a:r>
              <a:rPr lang="en-US" sz="2000" smtClean="0">
                <a:solidFill>
                  <a:srgbClr val="00FFFF"/>
                </a:solidFill>
                <a:latin typeface="Monotype Corsiva" pitchFamily="66" charset="0"/>
              </a:rPr>
              <a:t>India</a:t>
            </a:r>
            <a:endParaRPr lang="en-US" sz="2000" dirty="0">
              <a:solidFill>
                <a:srgbClr val="00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240268"/>
            <a:ext cx="9144000" cy="6389132"/>
            <a:chOff x="0" y="240268"/>
            <a:chExt cx="9144000" cy="6389132"/>
          </a:xfrm>
        </p:grpSpPr>
        <p:sp>
          <p:nvSpPr>
            <p:cNvPr id="7" name="TextBox 6"/>
            <p:cNvSpPr txBox="1"/>
            <p:nvPr/>
          </p:nvSpPr>
          <p:spPr>
            <a:xfrm>
              <a:off x="95250" y="5613737"/>
              <a:ext cx="891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Addition of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PhoK</a:t>
              </a:r>
              <a:r>
                <a:rPr lang="en-US" sz="2000" dirty="0" smtClean="0">
                  <a:solidFill>
                    <a:srgbClr val="FFFF00"/>
                  </a:solidFill>
                </a:rPr>
                <a:t>  does not compromise or alter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radioresistance</a:t>
              </a:r>
              <a:endParaRPr lang="en-US" sz="2000" dirty="0" smtClean="0">
                <a:solidFill>
                  <a:srgbClr val="FFFF00"/>
                </a:solidFill>
              </a:endParaRPr>
            </a:p>
            <a:p>
              <a:pPr algn="ctr"/>
              <a:endParaRPr lang="en-US" sz="20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Irradiation (6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kGy</a:t>
              </a:r>
              <a:r>
                <a:rPr lang="en-US" sz="2000" dirty="0" smtClean="0">
                  <a:solidFill>
                    <a:srgbClr val="FFFF00"/>
                  </a:solidFill>
                </a:rPr>
                <a:t>, </a:t>
              </a:r>
              <a:r>
                <a:rPr lang="en-US" sz="2000" baseline="30000" dirty="0" smtClean="0">
                  <a:solidFill>
                    <a:srgbClr val="FFFF00"/>
                  </a:solidFill>
                </a:rPr>
                <a:t>60</a:t>
              </a:r>
              <a:r>
                <a:rPr lang="en-US" sz="2000" dirty="0" smtClean="0">
                  <a:solidFill>
                    <a:srgbClr val="FFFF00"/>
                  </a:solidFill>
                </a:rPr>
                <a:t>Co -rays) does not influence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bioprecipitation</a:t>
              </a:r>
              <a:endParaRPr lang="en-IN" sz="2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8200"/>
              <a:ext cx="9144000" cy="4572000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67200" y="1404937"/>
              <a:ext cx="4670425" cy="3548063"/>
              <a:chOff x="4114800" y="2090737"/>
              <a:chExt cx="4670425" cy="3548063"/>
            </a:xfrm>
          </p:grpSpPr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4114800" y="2090737"/>
              <a:ext cx="4670425" cy="3548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846" name="Graph" r:id="rId4" imgW="3906317" imgH="2965094" progId="">
                      <p:embed/>
                    </p:oleObj>
                  </mc:Choice>
                  <mc:Fallback>
                    <p:oleObj name="Graph" r:id="rId4" imgW="3906317" imgH="2965094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4800" y="2090737"/>
                            <a:ext cx="4670425" cy="3548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TextBox 16"/>
              <p:cNvSpPr txBox="1"/>
              <p:nvPr/>
            </p:nvSpPr>
            <p:spPr>
              <a:xfrm>
                <a:off x="4267200" y="2130623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96850" y="1387475"/>
              <a:ext cx="4679950" cy="3565525"/>
              <a:chOff x="152400" y="2073275"/>
              <a:chExt cx="4679950" cy="356552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81000" y="2130623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0" name="Object 5"/>
              <p:cNvGraphicFramePr>
                <a:graphicFrameLocks noChangeAspect="1"/>
              </p:cNvGraphicFramePr>
              <p:nvPr/>
            </p:nvGraphicFramePr>
            <p:xfrm>
              <a:off x="152400" y="2073275"/>
              <a:ext cx="4679950" cy="3565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847" name="Graph" r:id="rId6" imgW="3906317" imgH="2965094" progId="">
                      <p:embed/>
                    </p:oleObj>
                  </mc:Choice>
                  <mc:Fallback>
                    <p:oleObj name="Graph" r:id="rId6" imgW="3906317" imgH="2965094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2073275"/>
                            <a:ext cx="4679950" cy="3565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TextBox 20"/>
            <p:cNvSpPr txBox="1"/>
            <p:nvPr/>
          </p:nvSpPr>
          <p:spPr>
            <a:xfrm>
              <a:off x="133350" y="240268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CCFF"/>
                  </a:solidFill>
                </a:rPr>
                <a:t>Recombinant strain  functions well in high radiation environment</a:t>
              </a:r>
              <a:endParaRPr lang="en-IN" sz="2400" dirty="0">
                <a:solidFill>
                  <a:srgbClr val="FFCC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2" name="Group 4"/>
          <p:cNvGrpSpPr>
            <a:grpSpLocks/>
          </p:cNvGrpSpPr>
          <p:nvPr/>
        </p:nvGrpSpPr>
        <p:grpSpPr bwMode="auto">
          <a:xfrm>
            <a:off x="171450" y="457200"/>
            <a:ext cx="8991600" cy="5791200"/>
            <a:chOff x="108" y="288"/>
            <a:chExt cx="5664" cy="3648"/>
          </a:xfrm>
        </p:grpSpPr>
        <p:sp>
          <p:nvSpPr>
            <p:cNvPr id="211973" name="Text Box 5"/>
            <p:cNvSpPr txBox="1">
              <a:spLocks noChangeArrowheads="1"/>
            </p:cNvSpPr>
            <p:nvPr/>
          </p:nvSpPr>
          <p:spPr bwMode="auto">
            <a:xfrm>
              <a:off x="336" y="288"/>
              <a:ext cx="51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66FFFF"/>
                  </a:solidFill>
                </a:rPr>
                <a:t>Mechanism of metal precipitation by PhoN</a:t>
              </a:r>
              <a:r>
                <a:rPr lang="en-US" sz="2800">
                  <a:solidFill>
                    <a:srgbClr val="66FFFF"/>
                  </a:solidFill>
                  <a:latin typeface="Tahoma" pitchFamily="34" charset="0"/>
                </a:rPr>
                <a:t>  </a:t>
              </a:r>
            </a:p>
          </p:txBody>
        </p:sp>
        <p:grpSp>
          <p:nvGrpSpPr>
            <p:cNvPr id="211974" name="Group 6"/>
            <p:cNvGrpSpPr>
              <a:grpSpLocks/>
            </p:cNvGrpSpPr>
            <p:nvPr/>
          </p:nvGrpSpPr>
          <p:grpSpPr bwMode="auto">
            <a:xfrm>
              <a:off x="108" y="814"/>
              <a:ext cx="5664" cy="3122"/>
              <a:chOff x="912" y="2016"/>
              <a:chExt cx="5664" cy="3122"/>
            </a:xfrm>
          </p:grpSpPr>
          <p:sp>
            <p:nvSpPr>
              <p:cNvPr id="211975" name="Rectangle 7"/>
              <p:cNvSpPr>
                <a:spLocks noChangeArrowheads="1"/>
              </p:cNvSpPr>
              <p:nvPr/>
            </p:nvSpPr>
            <p:spPr bwMode="auto">
              <a:xfrm>
                <a:off x="912" y="2016"/>
                <a:ext cx="5568" cy="31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11976" name="Group 8"/>
              <p:cNvGrpSpPr>
                <a:grpSpLocks/>
              </p:cNvGrpSpPr>
              <p:nvPr/>
            </p:nvGrpSpPr>
            <p:grpSpPr bwMode="auto">
              <a:xfrm>
                <a:off x="1008" y="2217"/>
                <a:ext cx="5568" cy="2921"/>
                <a:chOff x="144" y="976"/>
                <a:chExt cx="5568" cy="3104"/>
              </a:xfrm>
            </p:grpSpPr>
            <p:sp>
              <p:nvSpPr>
                <p:cNvPr id="211977" name="Rectangle 9"/>
                <p:cNvSpPr>
                  <a:spLocks noChangeArrowheads="1"/>
                </p:cNvSpPr>
                <p:nvPr/>
              </p:nvSpPr>
              <p:spPr bwMode="auto">
                <a:xfrm>
                  <a:off x="336" y="3216"/>
                  <a:ext cx="384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CCEC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19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4" y="1077"/>
                  <a:ext cx="1200" cy="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900" b="1">
                      <a:solidFill>
                        <a:srgbClr val="003399"/>
                      </a:solidFill>
                    </a:rPr>
                    <a:t>Localised high concentration of </a:t>
                  </a:r>
                  <a:r>
                    <a:rPr lang="en-US" sz="1900" b="1">
                      <a:solidFill>
                        <a:srgbClr val="006600"/>
                      </a:solidFill>
                    </a:rPr>
                    <a:t>Pi</a:t>
                  </a:r>
                  <a:endParaRPr lang="en-US" sz="2000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21197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24" y="1872"/>
                  <a:ext cx="1392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900" b="1">
                      <a:solidFill>
                        <a:srgbClr val="A50021"/>
                      </a:solidFill>
                    </a:rPr>
                    <a:t>Outer membrane</a:t>
                  </a:r>
                </a:p>
              </p:txBody>
            </p:sp>
            <p:sp>
              <p:nvSpPr>
                <p:cNvPr id="21198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72" y="3100"/>
                  <a:ext cx="1440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900" b="1">
                      <a:solidFill>
                        <a:srgbClr val="A50021"/>
                      </a:solidFill>
                    </a:rPr>
                    <a:t>Inner</a:t>
                  </a:r>
                  <a:r>
                    <a:rPr lang="en-US" sz="1900">
                      <a:solidFill>
                        <a:srgbClr val="A50021"/>
                      </a:solidFill>
                    </a:rPr>
                    <a:t> </a:t>
                  </a:r>
                  <a:r>
                    <a:rPr lang="en-US" sz="1900" b="1">
                      <a:solidFill>
                        <a:srgbClr val="A50021"/>
                      </a:solidFill>
                    </a:rPr>
                    <a:t>membrane</a:t>
                  </a:r>
                </a:p>
              </p:txBody>
            </p:sp>
            <p:sp>
              <p:nvSpPr>
                <p:cNvPr id="211981" name="Line 13"/>
                <p:cNvSpPr>
                  <a:spLocks noChangeShapeType="1"/>
                </p:cNvSpPr>
                <p:nvPr/>
              </p:nvSpPr>
              <p:spPr bwMode="auto">
                <a:xfrm>
                  <a:off x="336" y="3216"/>
                  <a:ext cx="38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19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88" y="2356"/>
                  <a:ext cx="1104" cy="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996633"/>
                      </a:solidFill>
                    </a:rPr>
                    <a:t>Periplasm</a:t>
                  </a:r>
                </a:p>
              </p:txBody>
            </p:sp>
            <p:sp>
              <p:nvSpPr>
                <p:cNvPr id="21198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28" y="3495"/>
                  <a:ext cx="960" cy="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333399"/>
                      </a:solidFill>
                    </a:rPr>
                    <a:t>Cytoplasm</a:t>
                  </a:r>
                </a:p>
              </p:txBody>
            </p:sp>
            <p:sp>
              <p:nvSpPr>
                <p:cNvPr id="211984" name="Oval 16"/>
                <p:cNvSpPr>
                  <a:spLocks noChangeArrowheads="1"/>
                </p:cNvSpPr>
                <p:nvPr/>
              </p:nvSpPr>
              <p:spPr bwMode="auto">
                <a:xfrm>
                  <a:off x="1440" y="2144"/>
                  <a:ext cx="816" cy="6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6600"/>
                    </a:gs>
                    <a:gs pos="100000">
                      <a:srgbClr val="669900"/>
                    </a:gs>
                  </a:gsLst>
                  <a:lin ang="5400000" scaled="1"/>
                </a:gradFill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19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75" y="2331"/>
                  <a:ext cx="576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FFFFCC"/>
                      </a:solidFill>
                    </a:rPr>
                    <a:t>PhoN</a:t>
                  </a:r>
                  <a:endParaRPr lang="en-US" sz="22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119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652" y="2560"/>
                  <a:ext cx="1536" cy="284"/>
                </a:xfrm>
                <a:prstGeom prst="rect">
                  <a:avLst/>
                </a:prstGeom>
                <a:noFill/>
                <a:ln w="28575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CC3300"/>
                      </a:solidFill>
                      <a:sym typeface="Symbol" pitchFamily="18" charset="2"/>
                    </a:rPr>
                    <a:t></a:t>
                  </a:r>
                  <a:r>
                    <a:rPr lang="en-US" sz="2000" b="1">
                      <a:solidFill>
                        <a:srgbClr val="CC3300"/>
                      </a:solidFill>
                    </a:rPr>
                    <a:t>-</a:t>
                  </a:r>
                  <a:r>
                    <a:rPr lang="en-US" b="1">
                      <a:solidFill>
                        <a:srgbClr val="CC3300"/>
                      </a:solidFill>
                    </a:rPr>
                    <a:t>Phosphoglycerate</a:t>
                  </a:r>
                  <a:endParaRPr lang="en-US" sz="2000" b="1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2119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64" y="2062"/>
                  <a:ext cx="336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6600"/>
                      </a:solidFill>
                    </a:rPr>
                    <a:t>Pi</a:t>
                  </a:r>
                  <a:endParaRPr lang="en-US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11988" name="Oval 20"/>
                <p:cNvSpPr>
                  <a:spLocks noChangeArrowheads="1"/>
                </p:cNvSpPr>
                <p:nvPr/>
              </p:nvSpPr>
              <p:spPr bwMode="auto">
                <a:xfrm>
                  <a:off x="2644" y="2010"/>
                  <a:ext cx="288" cy="343"/>
                </a:xfrm>
                <a:prstGeom prst="ellipse">
                  <a:avLst/>
                </a:prstGeom>
                <a:noFill/>
                <a:ln w="28575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19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40" y="1256"/>
                  <a:ext cx="1344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800080"/>
                      </a:solidFill>
                    </a:rPr>
                    <a:t>UO</a:t>
                  </a:r>
                  <a:r>
                    <a:rPr lang="en-US" sz="2000" b="1" baseline="-25000">
                      <a:solidFill>
                        <a:srgbClr val="800080"/>
                      </a:solidFill>
                    </a:rPr>
                    <a:t>2</a:t>
                  </a:r>
                  <a:r>
                    <a:rPr lang="en-US" sz="2000" b="1" baseline="30000">
                      <a:solidFill>
                        <a:srgbClr val="800080"/>
                      </a:solidFill>
                    </a:rPr>
                    <a:t>2+ </a:t>
                  </a:r>
                  <a:r>
                    <a:rPr lang="en-US" sz="2000" b="1">
                      <a:solidFill>
                        <a:srgbClr val="800080"/>
                      </a:solidFill>
                    </a:rPr>
                    <a:t>(soluble)</a:t>
                  </a:r>
                </a:p>
              </p:txBody>
            </p:sp>
            <p:sp>
              <p:nvSpPr>
                <p:cNvPr id="2119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28" y="976"/>
                  <a:ext cx="2256" cy="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6600FF"/>
                      </a:solidFill>
                    </a:rPr>
                    <a:t>HUO</a:t>
                  </a:r>
                  <a:r>
                    <a:rPr lang="en-US" sz="2200" b="1" baseline="-25000">
                      <a:solidFill>
                        <a:srgbClr val="6600FF"/>
                      </a:solidFill>
                    </a:rPr>
                    <a:t>2</a:t>
                  </a:r>
                  <a:r>
                    <a:rPr lang="en-US" sz="2200" b="1">
                      <a:solidFill>
                        <a:srgbClr val="6600FF"/>
                      </a:solidFill>
                    </a:rPr>
                    <a:t>PO</a:t>
                  </a:r>
                  <a:r>
                    <a:rPr lang="en-US" sz="2200" b="1" baseline="-25000">
                      <a:solidFill>
                        <a:srgbClr val="6600FF"/>
                      </a:solidFill>
                    </a:rPr>
                    <a:t>4 </a:t>
                  </a:r>
                  <a:r>
                    <a:rPr lang="en-US" sz="3000" b="1" baseline="-25000">
                      <a:solidFill>
                        <a:srgbClr val="6600FF"/>
                      </a:solidFill>
                      <a:sym typeface="Symbol" pitchFamily="18" charset="2"/>
                    </a:rPr>
                    <a:t></a:t>
                  </a:r>
                  <a:r>
                    <a:rPr lang="en-US" sz="2200" b="1">
                      <a:solidFill>
                        <a:srgbClr val="6600FF"/>
                      </a:solidFill>
                    </a:rPr>
                    <a:t>(insoluble and membrane bound)</a:t>
                  </a:r>
                  <a:endParaRPr lang="en-US" sz="2200" b="1">
                    <a:solidFill>
                      <a:srgbClr val="800080"/>
                    </a:solidFill>
                  </a:endParaRPr>
                </a:p>
              </p:txBody>
            </p:sp>
            <p:sp>
              <p:nvSpPr>
                <p:cNvPr id="211991" name="AutoShape 23"/>
                <p:cNvSpPr>
                  <a:spLocks noChangeArrowheads="1"/>
                </p:cNvSpPr>
                <p:nvPr/>
              </p:nvSpPr>
              <p:spPr bwMode="auto">
                <a:xfrm flipV="1">
                  <a:off x="2256" y="2089"/>
                  <a:ext cx="336" cy="667"/>
                </a:xfrm>
                <a:prstGeom prst="curvedRightArrow">
                  <a:avLst>
                    <a:gd name="adj1" fmla="val 39702"/>
                    <a:gd name="adj2" fmla="val 79405"/>
                    <a:gd name="adj3" fmla="val 333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19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472" y="1556"/>
                  <a:ext cx="768" cy="426"/>
                </a:xfrm>
                <a:prstGeom prst="curvedUpArrow">
                  <a:avLst>
                    <a:gd name="adj1" fmla="val 36056"/>
                    <a:gd name="adj2" fmla="val 72113"/>
                    <a:gd name="adj3" fmla="val 33333"/>
                  </a:avLst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11993" name="Line 25"/>
                <p:cNvSpPr>
                  <a:spLocks noChangeShapeType="1"/>
                </p:cNvSpPr>
                <p:nvPr/>
              </p:nvSpPr>
              <p:spPr bwMode="auto">
                <a:xfrm>
                  <a:off x="1296" y="1644"/>
                  <a:ext cx="1248" cy="2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1994" name="Line 26"/>
                <p:cNvSpPr>
                  <a:spLocks noChangeShapeType="1"/>
                </p:cNvSpPr>
                <p:nvPr/>
              </p:nvSpPr>
              <p:spPr bwMode="auto">
                <a:xfrm>
                  <a:off x="336" y="1991"/>
                  <a:ext cx="38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0" y="152400"/>
            <a:ext cx="9144000" cy="6324600"/>
            <a:chOff x="0" y="96"/>
            <a:chExt cx="5760" cy="3984"/>
          </a:xfrm>
        </p:grpSpPr>
        <p:grpSp>
          <p:nvGrpSpPr>
            <p:cNvPr id="212997" name="Group 5"/>
            <p:cNvGrpSpPr>
              <a:grpSpLocks/>
            </p:cNvGrpSpPr>
            <p:nvPr/>
          </p:nvGrpSpPr>
          <p:grpSpPr bwMode="auto">
            <a:xfrm>
              <a:off x="1680" y="1152"/>
              <a:ext cx="2352" cy="2587"/>
              <a:chOff x="192" y="1593"/>
              <a:chExt cx="2352" cy="2587"/>
            </a:xfrm>
          </p:grpSpPr>
          <p:sp>
            <p:nvSpPr>
              <p:cNvPr id="212998" name="Text Box 6"/>
              <p:cNvSpPr txBox="1">
                <a:spLocks noChangeArrowheads="1"/>
              </p:cNvSpPr>
              <p:nvPr/>
            </p:nvSpPr>
            <p:spPr bwMode="auto">
              <a:xfrm>
                <a:off x="291" y="1593"/>
                <a:ext cx="21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rgbClr val="00FFFF"/>
                    </a:solidFill>
                  </a:rPr>
                  <a:t>Over expression of PhoN</a:t>
                </a:r>
              </a:p>
            </p:txBody>
          </p:sp>
          <p:pic>
            <p:nvPicPr>
              <p:cNvPr id="212999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2" y="1979"/>
                <a:ext cx="2304" cy="22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13000" name="Text Box 8"/>
              <p:cNvSpPr txBox="1">
                <a:spLocks noChangeArrowheads="1"/>
              </p:cNvSpPr>
              <p:nvPr/>
            </p:nvSpPr>
            <p:spPr bwMode="auto">
              <a:xfrm>
                <a:off x="248" y="1983"/>
                <a:ext cx="2296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i="1"/>
                  <a:t>    </a:t>
                </a:r>
                <a:r>
                  <a:rPr lang="en-US" sz="1200" i="1">
                    <a:solidFill>
                      <a:srgbClr val="0000FF"/>
                    </a:solidFill>
                  </a:rPr>
                  <a:t>S.typhi             E. coli</a:t>
                </a:r>
                <a:r>
                  <a:rPr lang="en-US" sz="1200">
                    <a:solidFill>
                      <a:srgbClr val="0000FF"/>
                    </a:solidFill>
                  </a:rPr>
                  <a:t> Controls             </a:t>
                </a:r>
                <a:r>
                  <a:rPr lang="en-US" sz="1200" i="1">
                    <a:solidFill>
                      <a:srgbClr val="0000FF"/>
                    </a:solidFill>
                  </a:rPr>
                  <a:t>E.coli</a:t>
                </a:r>
                <a:r>
                  <a:rPr lang="en-US" sz="1200">
                    <a:solidFill>
                      <a:srgbClr val="0000FF"/>
                    </a:solidFill>
                  </a:rPr>
                  <a:t>       5µg       50µg                5</a:t>
                </a:r>
                <a:r>
                  <a:rPr lang="en-US" sz="1200">
                    <a:solidFill>
                      <a:srgbClr val="0000FF"/>
                    </a:solidFill>
                    <a:cs typeface="Arial" charset="0"/>
                  </a:rPr>
                  <a:t>µg                      PhoN              </a:t>
                </a:r>
                <a:endParaRPr lang="en-US" sz="1200">
                  <a:solidFill>
                    <a:srgbClr val="0000FF"/>
                  </a:solidFill>
                </a:endParaRPr>
              </a:p>
              <a:p>
                <a:r>
                  <a:rPr lang="en-US" sz="1200">
                    <a:solidFill>
                      <a:srgbClr val="0000FF"/>
                    </a:solidFill>
                  </a:rPr>
                  <a:t>	                                             5µg </a:t>
                </a:r>
              </a:p>
            </p:txBody>
          </p:sp>
        </p:grpSp>
        <p:sp>
          <p:nvSpPr>
            <p:cNvPr id="213001" name="Text Box 9"/>
            <p:cNvSpPr txBox="1">
              <a:spLocks noChangeArrowheads="1"/>
            </p:cNvSpPr>
            <p:nvPr/>
          </p:nvSpPr>
          <p:spPr bwMode="auto">
            <a:xfrm>
              <a:off x="0" y="96"/>
              <a:ext cx="5760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0066"/>
                  </a:solidFill>
                </a:rPr>
                <a:t>Engineering </a:t>
              </a:r>
              <a:r>
                <a:rPr lang="en-US" sz="2400" b="1" i="1" dirty="0">
                  <a:solidFill>
                    <a:srgbClr val="FF0066"/>
                  </a:solidFill>
                </a:rPr>
                <a:t>E. coli</a:t>
              </a:r>
              <a:r>
                <a:rPr lang="en-US" sz="2400" b="1" dirty="0">
                  <a:solidFill>
                    <a:srgbClr val="FF0066"/>
                  </a:solidFill>
                </a:rPr>
                <a:t> for </a:t>
              </a:r>
              <a:r>
                <a:rPr lang="en-US" sz="2400" b="1" dirty="0" err="1">
                  <a:solidFill>
                    <a:srgbClr val="FF0066"/>
                  </a:solidFill>
                </a:rPr>
                <a:t>PhoN</a:t>
              </a:r>
              <a:r>
                <a:rPr lang="en-US" sz="2400" b="1" dirty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</a:rPr>
                <a:t>Overexpression</a:t>
              </a:r>
              <a:endParaRPr lang="en-US" sz="2400" b="1" dirty="0">
                <a:solidFill>
                  <a:srgbClr val="FF0066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solidFill>
                    <a:srgbClr val="00FF00"/>
                  </a:solidFill>
                </a:rPr>
                <a:t>Samonella</a:t>
              </a:r>
              <a:r>
                <a:rPr lang="en-US" sz="2000" i="1" dirty="0">
                  <a:solidFill>
                    <a:srgbClr val="00FF00"/>
                  </a:solidFill>
                </a:rPr>
                <a:t> </a:t>
              </a:r>
              <a:r>
                <a:rPr lang="en-US" sz="2000" i="1" dirty="0" err="1">
                  <a:solidFill>
                    <a:srgbClr val="00FF00"/>
                  </a:solidFill>
                </a:rPr>
                <a:t>phoN</a:t>
              </a:r>
              <a:r>
                <a:rPr lang="en-US" sz="2000" dirty="0">
                  <a:solidFill>
                    <a:srgbClr val="00FF00"/>
                  </a:solidFill>
                </a:rPr>
                <a:t> gene with its native promoter works </a:t>
              </a:r>
              <a:r>
                <a:rPr lang="en-US" sz="2000" dirty="0" smtClean="0">
                  <a:solidFill>
                    <a:srgbClr val="00FF00"/>
                  </a:solidFill>
                </a:rPr>
                <a:t>well in </a:t>
              </a:r>
              <a:r>
                <a:rPr lang="en-US" sz="2000" i="1" dirty="0" smtClean="0">
                  <a:solidFill>
                    <a:srgbClr val="00FF00"/>
                  </a:solidFill>
                </a:rPr>
                <a:t>E. coli</a:t>
              </a:r>
              <a:endParaRPr lang="en-US" sz="2000" i="1" dirty="0">
                <a:solidFill>
                  <a:srgbClr val="00FF0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CCFF"/>
                  </a:solidFill>
                </a:rPr>
                <a:t>(</a:t>
              </a:r>
              <a:r>
                <a:rPr lang="en-US" dirty="0" err="1">
                  <a:solidFill>
                    <a:srgbClr val="FFCCFF"/>
                  </a:solidFill>
                </a:rPr>
                <a:t>Seetharam</a:t>
              </a:r>
              <a:r>
                <a:rPr lang="en-US" dirty="0">
                  <a:solidFill>
                    <a:srgbClr val="FFCCFF"/>
                  </a:solidFill>
                </a:rPr>
                <a:t>, </a:t>
              </a:r>
              <a:r>
                <a:rPr lang="en-US" dirty="0" err="1">
                  <a:solidFill>
                    <a:srgbClr val="FFCCFF"/>
                  </a:solidFill>
                </a:rPr>
                <a:t>Soundarajan</a:t>
              </a:r>
              <a:r>
                <a:rPr lang="en-US" dirty="0">
                  <a:solidFill>
                    <a:srgbClr val="FFCCFF"/>
                  </a:solidFill>
                </a:rPr>
                <a:t>, </a:t>
              </a:r>
              <a:r>
                <a:rPr lang="en-US" dirty="0" err="1">
                  <a:solidFill>
                    <a:srgbClr val="FFCCFF"/>
                  </a:solidFill>
                </a:rPr>
                <a:t>Udas</a:t>
              </a:r>
              <a:r>
                <a:rPr lang="en-US" dirty="0" smtClean="0">
                  <a:solidFill>
                    <a:srgbClr val="FFCCFF"/>
                  </a:solidFill>
                </a:rPr>
                <a:t>, </a:t>
              </a:r>
              <a:r>
                <a:rPr lang="en-US" dirty="0" err="1" smtClean="0">
                  <a:solidFill>
                    <a:srgbClr val="FFCCFF"/>
                  </a:solidFill>
                </a:rPr>
                <a:t>Rao</a:t>
              </a:r>
              <a:r>
                <a:rPr lang="en-US" dirty="0" smtClean="0">
                  <a:solidFill>
                    <a:srgbClr val="FFCCFF"/>
                  </a:solidFill>
                </a:rPr>
                <a:t> </a:t>
              </a:r>
              <a:r>
                <a:rPr lang="en-US" dirty="0">
                  <a:solidFill>
                    <a:srgbClr val="FFCCFF"/>
                  </a:solidFill>
                </a:rPr>
                <a:t>and </a:t>
              </a:r>
              <a:r>
                <a:rPr lang="en-US" dirty="0" err="1">
                  <a:solidFill>
                    <a:srgbClr val="FFCCFF"/>
                  </a:solidFill>
                </a:rPr>
                <a:t>Apte</a:t>
              </a:r>
              <a:r>
                <a:rPr lang="en-US" dirty="0">
                  <a:solidFill>
                    <a:srgbClr val="FFCCFF"/>
                  </a:solidFill>
                </a:rPr>
                <a:t>, Proc. </a:t>
              </a:r>
              <a:r>
                <a:rPr lang="en-US" dirty="0" err="1">
                  <a:solidFill>
                    <a:srgbClr val="FFCCFF"/>
                  </a:solidFill>
                </a:rPr>
                <a:t>Biochem</a:t>
              </a:r>
              <a:r>
                <a:rPr lang="en-US" dirty="0">
                  <a:solidFill>
                    <a:srgbClr val="FFCCFF"/>
                  </a:solidFill>
                </a:rPr>
                <a:t>. 44: 246-250, 2009</a:t>
              </a:r>
              <a:r>
                <a:rPr lang="en-US" i="1" dirty="0">
                  <a:solidFill>
                    <a:srgbClr val="FFCCFF"/>
                  </a:solidFill>
                </a:rPr>
                <a:t>)</a:t>
              </a:r>
              <a:endParaRPr lang="en-US" sz="2000" dirty="0">
                <a:solidFill>
                  <a:srgbClr val="FFCCFF"/>
                </a:solidFill>
              </a:endParaRPr>
            </a:p>
          </p:txBody>
        </p:sp>
        <p:sp>
          <p:nvSpPr>
            <p:cNvPr id="213002" name="Text Box 10"/>
            <p:cNvSpPr txBox="1">
              <a:spLocks noChangeArrowheads="1"/>
            </p:cNvSpPr>
            <p:nvPr/>
          </p:nvSpPr>
          <p:spPr bwMode="auto">
            <a:xfrm>
              <a:off x="576" y="3849"/>
              <a:ext cx="46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Multicopy plasmid (pUC19) based PhoN overexpression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228600" y="320675"/>
            <a:ext cx="9445625" cy="5930900"/>
            <a:chOff x="240" y="96"/>
            <a:chExt cx="5950" cy="3736"/>
          </a:xfrm>
        </p:grpSpPr>
        <p:sp>
          <p:nvSpPr>
            <p:cNvPr id="214021" name="Rectangle 5"/>
            <p:cNvSpPr>
              <a:spLocks noChangeArrowheads="1"/>
            </p:cNvSpPr>
            <p:nvPr/>
          </p:nvSpPr>
          <p:spPr bwMode="auto">
            <a:xfrm>
              <a:off x="1824" y="3648"/>
              <a:ext cx="25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 dirty="0">
                  <a:solidFill>
                    <a:schemeClr val="bg1"/>
                  </a:solidFill>
                </a:rPr>
                <a:t>VIABLE CELLS ARE NOT NEEDED 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214022" name="Group 6"/>
            <p:cNvGrpSpPr>
              <a:grpSpLocks/>
            </p:cNvGrpSpPr>
            <p:nvPr/>
          </p:nvGrpSpPr>
          <p:grpSpPr bwMode="auto">
            <a:xfrm>
              <a:off x="1303" y="480"/>
              <a:ext cx="3161" cy="362"/>
              <a:chOff x="434" y="899"/>
              <a:chExt cx="3161" cy="362"/>
            </a:xfrm>
          </p:grpSpPr>
          <p:sp>
            <p:nvSpPr>
              <p:cNvPr id="214023" name="Rectangle 7"/>
              <p:cNvSpPr>
                <a:spLocks noChangeArrowheads="1"/>
              </p:cNvSpPr>
              <p:nvPr/>
            </p:nvSpPr>
            <p:spPr bwMode="auto">
              <a:xfrm>
                <a:off x="3141" y="1079"/>
                <a:ext cx="22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i="1">
                    <a:solidFill>
                      <a:srgbClr val="FFFF00"/>
                    </a:solidFill>
                  </a:rPr>
                  <a:t> E. </a:t>
                </a:r>
                <a:endParaRPr lang="en-US" sz="240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14024" name="Group 8"/>
              <p:cNvGrpSpPr>
                <a:grpSpLocks/>
              </p:cNvGrpSpPr>
              <p:nvPr/>
            </p:nvGrpSpPr>
            <p:grpSpPr bwMode="auto">
              <a:xfrm>
                <a:off x="434" y="899"/>
                <a:ext cx="3161" cy="361"/>
                <a:chOff x="434" y="900"/>
                <a:chExt cx="3161" cy="361"/>
              </a:xfrm>
            </p:grpSpPr>
            <p:sp>
              <p:nvSpPr>
                <p:cNvPr id="214025" name="Rectangle 9"/>
                <p:cNvSpPr>
                  <a:spLocks noChangeArrowheads="1"/>
                </p:cNvSpPr>
                <p:nvPr/>
              </p:nvSpPr>
              <p:spPr bwMode="auto">
                <a:xfrm>
                  <a:off x="531" y="900"/>
                  <a:ext cx="2961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900">
                      <a:solidFill>
                        <a:srgbClr val="FFFF00"/>
                      </a:solidFill>
                    </a:rPr>
                    <a:t>&gt;95% URANIUM (1mM) IS PRECIPITATED</a:t>
                  </a:r>
                  <a:endParaRPr lang="en-US" sz="240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4026" name="Rectangle 10"/>
                <p:cNvSpPr>
                  <a:spLocks noChangeArrowheads="1"/>
                </p:cNvSpPr>
                <p:nvPr/>
              </p:nvSpPr>
              <p:spPr bwMode="auto">
                <a:xfrm>
                  <a:off x="434" y="1079"/>
                  <a:ext cx="2742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900">
                      <a:solidFill>
                        <a:srgbClr val="FFFF00"/>
                      </a:solidFill>
                    </a:rPr>
                    <a:t>FROM AQUEOUS SOLUTIONS BY GM </a:t>
                  </a:r>
                  <a:endParaRPr lang="en-US" sz="240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4027" name="Rectangle 11"/>
                <p:cNvSpPr>
                  <a:spLocks noChangeArrowheads="1"/>
                </p:cNvSpPr>
                <p:nvPr/>
              </p:nvSpPr>
              <p:spPr bwMode="auto">
                <a:xfrm>
                  <a:off x="3324" y="1079"/>
                  <a:ext cx="271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900" i="1">
                      <a:solidFill>
                        <a:srgbClr val="FFFF00"/>
                      </a:solidFill>
                    </a:rPr>
                    <a:t> coli</a:t>
                  </a:r>
                  <a:endParaRPr lang="en-US" sz="240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240" y="96"/>
              <a:ext cx="547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99CCFF"/>
                  </a:solidFill>
                </a:rPr>
                <a:t>URANIUM BIO-PRECIPITATION with BACTERIA</a:t>
              </a:r>
              <a:endParaRPr lang="en-US" sz="2400" i="1">
                <a:solidFill>
                  <a:srgbClr val="99CCFF"/>
                </a:solidFill>
                <a:latin typeface="Times New Roman" pitchFamily="18" charset="0"/>
              </a:endParaRPr>
            </a:p>
          </p:txBody>
        </p:sp>
        <p:sp>
          <p:nvSpPr>
            <p:cNvPr id="214029" name="Line 13"/>
            <p:cNvSpPr>
              <a:spLocks noChangeShapeType="1"/>
            </p:cNvSpPr>
            <p:nvPr/>
          </p:nvSpPr>
          <p:spPr bwMode="auto">
            <a:xfrm flipV="1">
              <a:off x="1660" y="3068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0" name="Line 14"/>
            <p:cNvSpPr>
              <a:spLocks noChangeShapeType="1"/>
            </p:cNvSpPr>
            <p:nvPr/>
          </p:nvSpPr>
          <p:spPr bwMode="auto">
            <a:xfrm flipV="1">
              <a:off x="1933" y="3068"/>
              <a:ext cx="1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 flipV="1">
              <a:off x="2203" y="3068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2" name="Line 16"/>
            <p:cNvSpPr>
              <a:spLocks noChangeShapeType="1"/>
            </p:cNvSpPr>
            <p:nvPr/>
          </p:nvSpPr>
          <p:spPr bwMode="auto">
            <a:xfrm flipV="1">
              <a:off x="2475" y="3101"/>
              <a:ext cx="1" cy="5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3" name="Line 17"/>
            <p:cNvSpPr>
              <a:spLocks noChangeShapeType="1"/>
            </p:cNvSpPr>
            <p:nvPr/>
          </p:nvSpPr>
          <p:spPr bwMode="auto">
            <a:xfrm flipV="1">
              <a:off x="2746" y="3068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4" name="Line 18"/>
            <p:cNvSpPr>
              <a:spLocks noChangeShapeType="1"/>
            </p:cNvSpPr>
            <p:nvPr/>
          </p:nvSpPr>
          <p:spPr bwMode="auto">
            <a:xfrm flipV="1">
              <a:off x="3018" y="3068"/>
              <a:ext cx="1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5" name="Line 19"/>
            <p:cNvSpPr>
              <a:spLocks noChangeShapeType="1"/>
            </p:cNvSpPr>
            <p:nvPr/>
          </p:nvSpPr>
          <p:spPr bwMode="auto">
            <a:xfrm flipV="1">
              <a:off x="3290" y="3068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6" name="Line 20"/>
            <p:cNvSpPr>
              <a:spLocks noChangeShapeType="1"/>
            </p:cNvSpPr>
            <p:nvPr/>
          </p:nvSpPr>
          <p:spPr bwMode="auto">
            <a:xfrm flipV="1">
              <a:off x="3561" y="3068"/>
              <a:ext cx="1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7" name="Line 21"/>
            <p:cNvSpPr>
              <a:spLocks noChangeShapeType="1"/>
            </p:cNvSpPr>
            <p:nvPr/>
          </p:nvSpPr>
          <p:spPr bwMode="auto">
            <a:xfrm flipV="1">
              <a:off x="3833" y="3068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8" name="Line 22"/>
            <p:cNvSpPr>
              <a:spLocks noChangeShapeType="1"/>
            </p:cNvSpPr>
            <p:nvPr/>
          </p:nvSpPr>
          <p:spPr bwMode="auto">
            <a:xfrm flipV="1">
              <a:off x="4105" y="3068"/>
              <a:ext cx="1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39" name="Line 23"/>
            <p:cNvSpPr>
              <a:spLocks noChangeShapeType="1"/>
            </p:cNvSpPr>
            <p:nvPr/>
          </p:nvSpPr>
          <p:spPr bwMode="auto">
            <a:xfrm flipV="1">
              <a:off x="4376" y="3068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0" name="Line 24"/>
            <p:cNvSpPr>
              <a:spLocks noChangeShapeType="1"/>
            </p:cNvSpPr>
            <p:nvPr/>
          </p:nvSpPr>
          <p:spPr bwMode="auto">
            <a:xfrm>
              <a:off x="1639" y="3068"/>
              <a:ext cx="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1619" y="2908"/>
              <a:ext cx="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2" name="Line 26"/>
            <p:cNvSpPr>
              <a:spLocks noChangeShapeType="1"/>
            </p:cNvSpPr>
            <p:nvPr/>
          </p:nvSpPr>
          <p:spPr bwMode="auto">
            <a:xfrm>
              <a:off x="1639" y="2748"/>
              <a:ext cx="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3" name="Line 27"/>
            <p:cNvSpPr>
              <a:spLocks noChangeShapeType="1"/>
            </p:cNvSpPr>
            <p:nvPr/>
          </p:nvSpPr>
          <p:spPr bwMode="auto">
            <a:xfrm>
              <a:off x="1619" y="2588"/>
              <a:ext cx="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4" name="Line 28"/>
            <p:cNvSpPr>
              <a:spLocks noChangeShapeType="1"/>
            </p:cNvSpPr>
            <p:nvPr/>
          </p:nvSpPr>
          <p:spPr bwMode="auto">
            <a:xfrm>
              <a:off x="1639" y="2428"/>
              <a:ext cx="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5" name="Line 29"/>
            <p:cNvSpPr>
              <a:spLocks noChangeShapeType="1"/>
            </p:cNvSpPr>
            <p:nvPr/>
          </p:nvSpPr>
          <p:spPr bwMode="auto">
            <a:xfrm>
              <a:off x="1619" y="2268"/>
              <a:ext cx="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6" name="Line 30"/>
            <p:cNvSpPr>
              <a:spLocks noChangeShapeType="1"/>
            </p:cNvSpPr>
            <p:nvPr/>
          </p:nvSpPr>
          <p:spPr bwMode="auto">
            <a:xfrm>
              <a:off x="1639" y="2107"/>
              <a:ext cx="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7" name="Line 31"/>
            <p:cNvSpPr>
              <a:spLocks noChangeShapeType="1"/>
            </p:cNvSpPr>
            <p:nvPr/>
          </p:nvSpPr>
          <p:spPr bwMode="auto">
            <a:xfrm>
              <a:off x="1619" y="1946"/>
              <a:ext cx="4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8" name="Line 32"/>
            <p:cNvSpPr>
              <a:spLocks noChangeShapeType="1"/>
            </p:cNvSpPr>
            <p:nvPr/>
          </p:nvSpPr>
          <p:spPr bwMode="auto">
            <a:xfrm>
              <a:off x="1639" y="1786"/>
              <a:ext cx="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49" name="Line 33"/>
            <p:cNvSpPr>
              <a:spLocks noChangeShapeType="1"/>
            </p:cNvSpPr>
            <p:nvPr/>
          </p:nvSpPr>
          <p:spPr bwMode="auto">
            <a:xfrm>
              <a:off x="1619" y="1627"/>
              <a:ext cx="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0" name="Line 34"/>
            <p:cNvSpPr>
              <a:spLocks noChangeShapeType="1"/>
            </p:cNvSpPr>
            <p:nvPr/>
          </p:nvSpPr>
          <p:spPr bwMode="auto">
            <a:xfrm>
              <a:off x="1639" y="1466"/>
              <a:ext cx="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1" name="Line 35"/>
            <p:cNvSpPr>
              <a:spLocks noChangeShapeType="1"/>
            </p:cNvSpPr>
            <p:nvPr/>
          </p:nvSpPr>
          <p:spPr bwMode="auto">
            <a:xfrm>
              <a:off x="1619" y="1306"/>
              <a:ext cx="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2" name="Line 36"/>
            <p:cNvSpPr>
              <a:spLocks noChangeShapeType="1"/>
            </p:cNvSpPr>
            <p:nvPr/>
          </p:nvSpPr>
          <p:spPr bwMode="auto">
            <a:xfrm>
              <a:off x="1639" y="1146"/>
              <a:ext cx="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3" name="Line 37"/>
            <p:cNvSpPr>
              <a:spLocks noChangeShapeType="1"/>
            </p:cNvSpPr>
            <p:nvPr/>
          </p:nvSpPr>
          <p:spPr bwMode="auto">
            <a:xfrm flipV="1">
              <a:off x="1952" y="1670"/>
              <a:ext cx="1046" cy="1214"/>
            </a:xfrm>
            <a:prstGeom prst="line">
              <a:avLst/>
            </a:prstGeom>
            <a:noFill/>
            <a:ln w="31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4" name="Line 38"/>
            <p:cNvSpPr>
              <a:spLocks noChangeShapeType="1"/>
            </p:cNvSpPr>
            <p:nvPr/>
          </p:nvSpPr>
          <p:spPr bwMode="auto">
            <a:xfrm flipV="1">
              <a:off x="3047" y="1397"/>
              <a:ext cx="486" cy="234"/>
            </a:xfrm>
            <a:prstGeom prst="line">
              <a:avLst/>
            </a:prstGeom>
            <a:noFill/>
            <a:ln w="31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5" name="Line 39"/>
            <p:cNvSpPr>
              <a:spLocks noChangeShapeType="1"/>
            </p:cNvSpPr>
            <p:nvPr/>
          </p:nvSpPr>
          <p:spPr bwMode="auto">
            <a:xfrm flipV="1">
              <a:off x="3593" y="1374"/>
              <a:ext cx="48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6" name="Rectangle 40"/>
            <p:cNvSpPr>
              <a:spLocks noChangeArrowheads="1"/>
            </p:cNvSpPr>
            <p:nvPr/>
          </p:nvSpPr>
          <p:spPr bwMode="auto">
            <a:xfrm>
              <a:off x="1913" y="2887"/>
              <a:ext cx="39" cy="41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7" name="Rectangle 41"/>
            <p:cNvSpPr>
              <a:spLocks noChangeArrowheads="1"/>
            </p:cNvSpPr>
            <p:nvPr/>
          </p:nvSpPr>
          <p:spPr bwMode="auto">
            <a:xfrm>
              <a:off x="2998" y="1624"/>
              <a:ext cx="41" cy="41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8" name="Rectangle 42"/>
            <p:cNvSpPr>
              <a:spLocks noChangeArrowheads="1"/>
            </p:cNvSpPr>
            <p:nvPr/>
          </p:nvSpPr>
          <p:spPr bwMode="auto">
            <a:xfrm>
              <a:off x="3542" y="1364"/>
              <a:ext cx="39" cy="41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59" name="Rectangle 43"/>
            <p:cNvSpPr>
              <a:spLocks noChangeArrowheads="1"/>
            </p:cNvSpPr>
            <p:nvPr/>
          </p:nvSpPr>
          <p:spPr bwMode="auto">
            <a:xfrm>
              <a:off x="4085" y="1353"/>
              <a:ext cx="39" cy="41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0" name="Line 44"/>
            <p:cNvSpPr>
              <a:spLocks noChangeShapeType="1"/>
            </p:cNvSpPr>
            <p:nvPr/>
          </p:nvSpPr>
          <p:spPr bwMode="auto">
            <a:xfrm flipV="1">
              <a:off x="1957" y="2039"/>
              <a:ext cx="1037" cy="84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1" name="Line 45"/>
            <p:cNvSpPr>
              <a:spLocks noChangeShapeType="1"/>
            </p:cNvSpPr>
            <p:nvPr/>
          </p:nvSpPr>
          <p:spPr bwMode="auto">
            <a:xfrm flipV="1">
              <a:off x="3041" y="1504"/>
              <a:ext cx="498" cy="492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2" name="Line 46"/>
            <p:cNvSpPr>
              <a:spLocks noChangeShapeType="1"/>
            </p:cNvSpPr>
            <p:nvPr/>
          </p:nvSpPr>
          <p:spPr bwMode="auto">
            <a:xfrm flipV="1">
              <a:off x="3592" y="1337"/>
              <a:ext cx="482" cy="136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3" name="Oval 47"/>
            <p:cNvSpPr>
              <a:spLocks noChangeArrowheads="1"/>
            </p:cNvSpPr>
            <p:nvPr/>
          </p:nvSpPr>
          <p:spPr bwMode="auto">
            <a:xfrm>
              <a:off x="1911" y="2886"/>
              <a:ext cx="42" cy="44"/>
            </a:xfrm>
            <a:prstGeom prst="ellipse">
              <a:avLst/>
            </a:prstGeom>
            <a:solidFill>
              <a:srgbClr val="F00000"/>
            </a:solidFill>
            <a:ln w="7938">
              <a:solidFill>
                <a:srgbClr val="F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4" name="Oval 48"/>
            <p:cNvSpPr>
              <a:spLocks noChangeArrowheads="1"/>
            </p:cNvSpPr>
            <p:nvPr/>
          </p:nvSpPr>
          <p:spPr bwMode="auto">
            <a:xfrm>
              <a:off x="2981" y="1980"/>
              <a:ext cx="43" cy="44"/>
            </a:xfrm>
            <a:prstGeom prst="ellipse">
              <a:avLst/>
            </a:prstGeom>
            <a:solidFill>
              <a:srgbClr val="F00000"/>
            </a:solidFill>
            <a:ln w="7938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5" name="Oval 49"/>
            <p:cNvSpPr>
              <a:spLocks noChangeArrowheads="1"/>
            </p:cNvSpPr>
            <p:nvPr/>
          </p:nvSpPr>
          <p:spPr bwMode="auto">
            <a:xfrm>
              <a:off x="3541" y="1458"/>
              <a:ext cx="42" cy="46"/>
            </a:xfrm>
            <a:prstGeom prst="ellipse">
              <a:avLst/>
            </a:prstGeom>
            <a:solidFill>
              <a:srgbClr val="FF6699"/>
            </a:solidFill>
            <a:ln w="7938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6" name="Oval 50"/>
            <p:cNvSpPr>
              <a:spLocks noChangeArrowheads="1"/>
            </p:cNvSpPr>
            <p:nvPr/>
          </p:nvSpPr>
          <p:spPr bwMode="auto">
            <a:xfrm>
              <a:off x="4084" y="1306"/>
              <a:ext cx="42" cy="46"/>
            </a:xfrm>
            <a:prstGeom prst="ellipse">
              <a:avLst/>
            </a:prstGeom>
            <a:solidFill>
              <a:srgbClr val="F00000"/>
            </a:solidFill>
            <a:ln w="7938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7" name="Line 51"/>
            <p:cNvSpPr>
              <a:spLocks noChangeShapeType="1"/>
            </p:cNvSpPr>
            <p:nvPr/>
          </p:nvSpPr>
          <p:spPr bwMode="auto">
            <a:xfrm flipV="1">
              <a:off x="1952" y="1574"/>
              <a:ext cx="1046" cy="1309"/>
            </a:xfrm>
            <a:prstGeom prst="line">
              <a:avLst/>
            </a:prstGeom>
            <a:noFill/>
            <a:ln w="3175">
              <a:solidFill>
                <a:srgbClr val="00F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8" name="Line 52"/>
            <p:cNvSpPr>
              <a:spLocks noChangeShapeType="1"/>
            </p:cNvSpPr>
            <p:nvPr/>
          </p:nvSpPr>
          <p:spPr bwMode="auto">
            <a:xfrm flipV="1">
              <a:off x="3048" y="1403"/>
              <a:ext cx="483" cy="136"/>
            </a:xfrm>
            <a:prstGeom prst="line">
              <a:avLst/>
            </a:prstGeom>
            <a:noFill/>
            <a:ln w="3175">
              <a:solidFill>
                <a:srgbClr val="00F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69" name="Line 53"/>
            <p:cNvSpPr>
              <a:spLocks noChangeShapeType="1"/>
            </p:cNvSpPr>
            <p:nvPr/>
          </p:nvSpPr>
          <p:spPr bwMode="auto">
            <a:xfrm flipV="1">
              <a:off x="3593" y="1363"/>
              <a:ext cx="481" cy="30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70" name="Freeform 54"/>
            <p:cNvSpPr>
              <a:spLocks/>
            </p:cNvSpPr>
            <p:nvPr/>
          </p:nvSpPr>
          <p:spPr bwMode="auto">
            <a:xfrm>
              <a:off x="1908" y="2878"/>
              <a:ext cx="49" cy="4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40" y="0"/>
                </a:cxn>
                <a:cxn ang="0">
                  <a:pos x="80" y="80"/>
                </a:cxn>
                <a:cxn ang="0">
                  <a:pos x="0" y="80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F000"/>
            </a:solidFill>
            <a:ln w="7938">
              <a:solidFill>
                <a:srgbClr val="00F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71" name="Freeform 55"/>
            <p:cNvSpPr>
              <a:spLocks/>
            </p:cNvSpPr>
            <p:nvPr/>
          </p:nvSpPr>
          <p:spPr bwMode="auto">
            <a:xfrm>
              <a:off x="2994" y="1518"/>
              <a:ext cx="49" cy="4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40" y="0"/>
                </a:cxn>
                <a:cxn ang="0">
                  <a:pos x="80" y="80"/>
                </a:cxn>
                <a:cxn ang="0">
                  <a:pos x="0" y="80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40" y="0"/>
                  </a:lnTo>
                  <a:lnTo>
                    <a:pt x="8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F000"/>
            </a:solidFill>
            <a:ln w="7938">
              <a:solidFill>
                <a:srgbClr val="00F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72" name="Freeform 56"/>
            <p:cNvSpPr>
              <a:spLocks/>
            </p:cNvSpPr>
            <p:nvPr/>
          </p:nvSpPr>
          <p:spPr bwMode="auto">
            <a:xfrm>
              <a:off x="3537" y="1365"/>
              <a:ext cx="49" cy="44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40" y="0"/>
                </a:cxn>
                <a:cxn ang="0">
                  <a:pos x="80" y="79"/>
                </a:cxn>
                <a:cxn ang="0">
                  <a:pos x="0" y="79"/>
                </a:cxn>
              </a:cxnLst>
              <a:rect l="0" t="0" r="r" b="b"/>
              <a:pathLst>
                <a:path w="80" h="79">
                  <a:moveTo>
                    <a:pt x="0" y="79"/>
                  </a:moveTo>
                  <a:lnTo>
                    <a:pt x="40" y="0"/>
                  </a:lnTo>
                  <a:lnTo>
                    <a:pt x="8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F000"/>
            </a:solidFill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73" name="Freeform 57"/>
            <p:cNvSpPr>
              <a:spLocks/>
            </p:cNvSpPr>
            <p:nvPr/>
          </p:nvSpPr>
          <p:spPr bwMode="auto">
            <a:xfrm>
              <a:off x="4080" y="1330"/>
              <a:ext cx="49" cy="45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41" y="0"/>
                </a:cxn>
                <a:cxn ang="0">
                  <a:pos x="81" y="79"/>
                </a:cxn>
                <a:cxn ang="0">
                  <a:pos x="0" y="79"/>
                </a:cxn>
              </a:cxnLst>
              <a:rect l="0" t="0" r="r" b="b"/>
              <a:pathLst>
                <a:path w="81" h="79">
                  <a:moveTo>
                    <a:pt x="0" y="79"/>
                  </a:moveTo>
                  <a:lnTo>
                    <a:pt x="41" y="0"/>
                  </a:lnTo>
                  <a:lnTo>
                    <a:pt x="81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F000"/>
            </a:solidFill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74" name="Rectangle 58"/>
            <p:cNvSpPr>
              <a:spLocks noChangeArrowheads="1"/>
            </p:cNvSpPr>
            <p:nvPr/>
          </p:nvSpPr>
          <p:spPr bwMode="auto">
            <a:xfrm>
              <a:off x="6151" y="1980"/>
              <a:ext cx="39" cy="41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75" name="Rectangle 59"/>
            <p:cNvSpPr>
              <a:spLocks noChangeArrowheads="1"/>
            </p:cNvSpPr>
            <p:nvPr/>
          </p:nvSpPr>
          <p:spPr bwMode="auto">
            <a:xfrm>
              <a:off x="1909" y="3131"/>
              <a:ext cx="50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0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76" name="Rectangle 60"/>
            <p:cNvSpPr>
              <a:spLocks noChangeArrowheads="1"/>
            </p:cNvSpPr>
            <p:nvPr/>
          </p:nvSpPr>
          <p:spPr bwMode="auto">
            <a:xfrm>
              <a:off x="2453" y="3131"/>
              <a:ext cx="50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1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77" name="Rectangle 61"/>
            <p:cNvSpPr>
              <a:spLocks noChangeArrowheads="1"/>
            </p:cNvSpPr>
            <p:nvPr/>
          </p:nvSpPr>
          <p:spPr bwMode="auto">
            <a:xfrm>
              <a:off x="2996" y="3131"/>
              <a:ext cx="50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2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78" name="Rectangle 62"/>
            <p:cNvSpPr>
              <a:spLocks noChangeArrowheads="1"/>
            </p:cNvSpPr>
            <p:nvPr/>
          </p:nvSpPr>
          <p:spPr bwMode="auto">
            <a:xfrm>
              <a:off x="3539" y="3131"/>
              <a:ext cx="50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3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79" name="Rectangle 63"/>
            <p:cNvSpPr>
              <a:spLocks noChangeArrowheads="1"/>
            </p:cNvSpPr>
            <p:nvPr/>
          </p:nvSpPr>
          <p:spPr bwMode="auto">
            <a:xfrm>
              <a:off x="4083" y="3131"/>
              <a:ext cx="50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4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80" name="Rectangle 64"/>
            <p:cNvSpPr>
              <a:spLocks noChangeArrowheads="1"/>
            </p:cNvSpPr>
            <p:nvPr/>
          </p:nvSpPr>
          <p:spPr bwMode="auto">
            <a:xfrm>
              <a:off x="1548" y="2858"/>
              <a:ext cx="50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0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81" name="Rectangle 65"/>
            <p:cNvSpPr>
              <a:spLocks noChangeArrowheads="1"/>
            </p:cNvSpPr>
            <p:nvPr/>
          </p:nvSpPr>
          <p:spPr bwMode="auto">
            <a:xfrm>
              <a:off x="1503" y="2538"/>
              <a:ext cx="95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20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82" name="Rectangle 66"/>
            <p:cNvSpPr>
              <a:spLocks noChangeArrowheads="1"/>
            </p:cNvSpPr>
            <p:nvPr/>
          </p:nvSpPr>
          <p:spPr bwMode="auto">
            <a:xfrm>
              <a:off x="1503" y="2218"/>
              <a:ext cx="95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40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83" name="Rectangle 67"/>
            <p:cNvSpPr>
              <a:spLocks noChangeArrowheads="1"/>
            </p:cNvSpPr>
            <p:nvPr/>
          </p:nvSpPr>
          <p:spPr bwMode="auto">
            <a:xfrm>
              <a:off x="1503" y="1896"/>
              <a:ext cx="95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60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84" name="Rectangle 68"/>
            <p:cNvSpPr>
              <a:spLocks noChangeArrowheads="1"/>
            </p:cNvSpPr>
            <p:nvPr/>
          </p:nvSpPr>
          <p:spPr bwMode="auto">
            <a:xfrm>
              <a:off x="1503" y="1577"/>
              <a:ext cx="95" cy="1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80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85" name="Rectangle 69"/>
            <p:cNvSpPr>
              <a:spLocks noChangeArrowheads="1"/>
            </p:cNvSpPr>
            <p:nvPr/>
          </p:nvSpPr>
          <p:spPr bwMode="auto">
            <a:xfrm>
              <a:off x="1457" y="1256"/>
              <a:ext cx="138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</a:rPr>
                <a:t>100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86" name="Line 70"/>
            <p:cNvSpPr>
              <a:spLocks noChangeShapeType="1"/>
            </p:cNvSpPr>
            <p:nvPr/>
          </p:nvSpPr>
          <p:spPr bwMode="auto">
            <a:xfrm>
              <a:off x="1660" y="3068"/>
              <a:ext cx="2716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87" name="Line 71"/>
            <p:cNvSpPr>
              <a:spLocks noChangeShapeType="1"/>
            </p:cNvSpPr>
            <p:nvPr/>
          </p:nvSpPr>
          <p:spPr bwMode="auto">
            <a:xfrm flipV="1">
              <a:off x="1660" y="1146"/>
              <a:ext cx="1" cy="19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88" name="Rectangle 72"/>
            <p:cNvSpPr>
              <a:spLocks noChangeArrowheads="1"/>
            </p:cNvSpPr>
            <p:nvPr/>
          </p:nvSpPr>
          <p:spPr bwMode="auto">
            <a:xfrm rot="16200000">
              <a:off x="485" y="2134"/>
              <a:ext cx="1422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chemeClr val="bg1"/>
                  </a:solidFill>
                </a:rPr>
                <a:t>% Uranium precipitated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4089" name="Rectangle 73"/>
            <p:cNvSpPr>
              <a:spLocks noChangeArrowheads="1"/>
            </p:cNvSpPr>
            <p:nvPr/>
          </p:nvSpPr>
          <p:spPr bwMode="auto">
            <a:xfrm>
              <a:off x="2737" y="3273"/>
              <a:ext cx="624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chemeClr val="bg1"/>
                  </a:solidFill>
                </a:rPr>
                <a:t>Time (hrs)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4090" name="Rectangle 74"/>
            <p:cNvSpPr>
              <a:spLocks noChangeArrowheads="1"/>
            </p:cNvSpPr>
            <p:nvPr/>
          </p:nvSpPr>
          <p:spPr bwMode="auto">
            <a:xfrm>
              <a:off x="528" y="434"/>
              <a:ext cx="461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91" name="Rectangle 75"/>
            <p:cNvSpPr>
              <a:spLocks noChangeArrowheads="1"/>
            </p:cNvSpPr>
            <p:nvPr/>
          </p:nvSpPr>
          <p:spPr bwMode="auto">
            <a:xfrm>
              <a:off x="619" y="3519"/>
              <a:ext cx="452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092" name="Text Box 76"/>
            <p:cNvSpPr txBox="1">
              <a:spLocks noChangeArrowheads="1"/>
            </p:cNvSpPr>
            <p:nvPr/>
          </p:nvSpPr>
          <p:spPr bwMode="auto">
            <a:xfrm>
              <a:off x="759" y="432"/>
              <a:ext cx="39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214093" name="Group 77"/>
            <p:cNvGrpSpPr>
              <a:grpSpLocks/>
            </p:cNvGrpSpPr>
            <p:nvPr/>
          </p:nvGrpSpPr>
          <p:grpSpPr bwMode="auto">
            <a:xfrm>
              <a:off x="3419" y="2171"/>
              <a:ext cx="1093" cy="447"/>
              <a:chOff x="4608" y="2208"/>
              <a:chExt cx="1093" cy="447"/>
            </a:xfrm>
          </p:grpSpPr>
          <p:sp>
            <p:nvSpPr>
              <p:cNvPr id="214094" name="Line 78"/>
              <p:cNvSpPr>
                <a:spLocks noChangeShapeType="1"/>
              </p:cNvSpPr>
              <p:nvPr/>
            </p:nvSpPr>
            <p:spPr bwMode="auto">
              <a:xfrm>
                <a:off x="4761" y="2426"/>
                <a:ext cx="98" cy="1"/>
              </a:xfrm>
              <a:prstGeom prst="line">
                <a:avLst/>
              </a:prstGeom>
              <a:noFill/>
              <a:ln w="3175">
                <a:solidFill>
                  <a:srgbClr val="99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095" name="Line 79"/>
              <p:cNvSpPr>
                <a:spLocks noChangeShapeType="1"/>
              </p:cNvSpPr>
              <p:nvPr/>
            </p:nvSpPr>
            <p:spPr bwMode="auto">
              <a:xfrm>
                <a:off x="4761" y="2578"/>
                <a:ext cx="98" cy="1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214096" name="Group 80"/>
              <p:cNvGrpSpPr>
                <a:grpSpLocks/>
              </p:cNvGrpSpPr>
              <p:nvPr/>
            </p:nvGrpSpPr>
            <p:grpSpPr bwMode="auto">
              <a:xfrm>
                <a:off x="4608" y="2208"/>
                <a:ext cx="1093" cy="447"/>
                <a:chOff x="4608" y="2208"/>
                <a:chExt cx="1093" cy="447"/>
              </a:xfrm>
            </p:grpSpPr>
            <p:sp>
              <p:nvSpPr>
                <p:cNvPr id="214097" name="Line 81"/>
                <p:cNvSpPr>
                  <a:spLocks noChangeShapeType="1"/>
                </p:cNvSpPr>
                <p:nvPr/>
              </p:nvSpPr>
              <p:spPr bwMode="auto">
                <a:xfrm>
                  <a:off x="4614" y="2426"/>
                  <a:ext cx="96" cy="1"/>
                </a:xfrm>
                <a:prstGeom prst="line">
                  <a:avLst/>
                </a:prstGeom>
                <a:noFill/>
                <a:ln w="3175">
                  <a:solidFill>
                    <a:srgbClr val="99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4098" name="Line 82"/>
                <p:cNvSpPr>
                  <a:spLocks noChangeShapeType="1"/>
                </p:cNvSpPr>
                <p:nvPr/>
              </p:nvSpPr>
              <p:spPr bwMode="auto">
                <a:xfrm>
                  <a:off x="4614" y="2578"/>
                  <a:ext cx="96" cy="1"/>
                </a:xfrm>
                <a:prstGeom prst="line">
                  <a:avLst/>
                </a:prstGeom>
                <a:noFill/>
                <a:ln w="31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4099" name="Rectangle 83"/>
                <p:cNvSpPr>
                  <a:spLocks noChangeArrowheads="1"/>
                </p:cNvSpPr>
                <p:nvPr/>
              </p:nvSpPr>
              <p:spPr bwMode="auto">
                <a:xfrm>
                  <a:off x="4853" y="2360"/>
                  <a:ext cx="79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500" b="1">
                      <a:solidFill>
                        <a:srgbClr val="000071"/>
                      </a:solidFill>
                      <a:latin typeface="Times New Roman" pitchFamily="18" charset="0"/>
                    </a:rPr>
                    <a:t>  </a:t>
                  </a:r>
                  <a:r>
                    <a:rPr lang="en-US" sz="1500" b="1">
                      <a:solidFill>
                        <a:srgbClr val="99FF66"/>
                      </a:solidFill>
                    </a:rPr>
                    <a:t>citrate buffer</a:t>
                  </a:r>
                  <a:endParaRPr lang="en-US" sz="2400">
                    <a:solidFill>
                      <a:srgbClr val="99FF66"/>
                    </a:solidFill>
                  </a:endParaRPr>
                </a:p>
              </p:txBody>
            </p:sp>
            <p:sp>
              <p:nvSpPr>
                <p:cNvPr id="214100" name="Rectangle 84"/>
                <p:cNvSpPr>
                  <a:spLocks noChangeArrowheads="1"/>
                </p:cNvSpPr>
                <p:nvPr/>
              </p:nvSpPr>
              <p:spPr bwMode="auto">
                <a:xfrm>
                  <a:off x="4853" y="2208"/>
                  <a:ext cx="68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500" b="1">
                      <a:solidFill>
                        <a:srgbClr val="000071"/>
                      </a:solidFill>
                      <a:latin typeface="Times New Roman" pitchFamily="18" charset="0"/>
                    </a:rPr>
                    <a:t>  </a:t>
                  </a:r>
                  <a:r>
                    <a:rPr lang="en-US" sz="1500" b="1">
                      <a:solidFill>
                        <a:srgbClr val="FF7C80"/>
                      </a:solidFill>
                    </a:rPr>
                    <a:t>unbuffered</a:t>
                  </a:r>
                  <a:endParaRPr lang="en-US" sz="2400">
                    <a:solidFill>
                      <a:srgbClr val="FF7C80"/>
                    </a:solidFill>
                  </a:endParaRPr>
                </a:p>
              </p:txBody>
            </p:sp>
            <p:sp>
              <p:nvSpPr>
                <p:cNvPr id="214101" name="Rectangle 85"/>
                <p:cNvSpPr>
                  <a:spLocks noChangeArrowheads="1"/>
                </p:cNvSpPr>
                <p:nvPr/>
              </p:nvSpPr>
              <p:spPr bwMode="auto">
                <a:xfrm>
                  <a:off x="4853" y="2511"/>
                  <a:ext cx="848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sz="1500" b="1">
                      <a:solidFill>
                        <a:srgbClr val="000071"/>
                      </a:solidFill>
                      <a:latin typeface="Times New Roman" pitchFamily="18" charset="0"/>
                    </a:rPr>
                    <a:t>  </a:t>
                  </a:r>
                  <a:r>
                    <a:rPr lang="en-US" sz="1500" b="1">
                      <a:solidFill>
                        <a:srgbClr val="FFFF00"/>
                      </a:solidFill>
                    </a:rPr>
                    <a:t>acetate buffer</a:t>
                  </a:r>
                  <a:endParaRPr 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14102" name="Line 86"/>
                <p:cNvSpPr>
                  <a:spLocks noChangeShapeType="1"/>
                </p:cNvSpPr>
                <p:nvPr/>
              </p:nvSpPr>
              <p:spPr bwMode="auto">
                <a:xfrm>
                  <a:off x="4608" y="2304"/>
                  <a:ext cx="96" cy="1"/>
                </a:xfrm>
                <a:prstGeom prst="line">
                  <a:avLst/>
                </a:prstGeom>
                <a:noFill/>
                <a:ln w="3175">
                  <a:solidFill>
                    <a:srgbClr val="FF7C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14103" name="Line 87"/>
              <p:cNvSpPr>
                <a:spLocks noChangeShapeType="1"/>
              </p:cNvSpPr>
              <p:nvPr/>
            </p:nvSpPr>
            <p:spPr bwMode="auto">
              <a:xfrm>
                <a:off x="4755" y="2304"/>
                <a:ext cx="98" cy="1"/>
              </a:xfrm>
              <a:prstGeom prst="line">
                <a:avLst/>
              </a:prstGeom>
              <a:noFill/>
              <a:ln w="3175">
                <a:solidFill>
                  <a:srgbClr val="FF7C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4" name="Group 4"/>
          <p:cNvGrpSpPr>
            <a:grpSpLocks/>
          </p:cNvGrpSpPr>
          <p:nvPr/>
        </p:nvGrpSpPr>
        <p:grpSpPr bwMode="auto">
          <a:xfrm>
            <a:off x="152400" y="76200"/>
            <a:ext cx="8763000" cy="6705600"/>
            <a:chOff x="96" y="48"/>
            <a:chExt cx="5520" cy="4224"/>
          </a:xfrm>
        </p:grpSpPr>
        <p:sp>
          <p:nvSpPr>
            <p:cNvPr id="215045" name="Text Box 5"/>
            <p:cNvSpPr txBox="1">
              <a:spLocks noChangeArrowheads="1"/>
            </p:cNvSpPr>
            <p:nvPr/>
          </p:nvSpPr>
          <p:spPr bwMode="auto">
            <a:xfrm>
              <a:off x="432" y="48"/>
              <a:ext cx="4944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FFFF00"/>
                  </a:solidFill>
                </a:rPr>
                <a:t>Post-lyophilisation Performance of E. coli</a:t>
              </a:r>
              <a:r>
                <a:rPr lang="en-US" sz="2400">
                  <a:solidFill>
                    <a:srgbClr val="FFFF00"/>
                  </a:solidFill>
                </a:rPr>
                <a:t> bearing </a:t>
              </a:r>
              <a:r>
                <a:rPr lang="en-US" sz="2400" i="1">
                  <a:solidFill>
                    <a:srgbClr val="FFFF00"/>
                  </a:solidFill>
                </a:rPr>
                <a:t>phoN</a:t>
              </a:r>
              <a:r>
                <a:rPr lang="en-US" sz="2400">
                  <a:solidFill>
                    <a:srgbClr val="FFFF00"/>
                  </a:solidFill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</a:rPr>
                <a:t>Cells retained their integrity and activities, but lost viability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215046" name="Text Box 6"/>
            <p:cNvSpPr txBox="1">
              <a:spLocks noChangeArrowheads="1"/>
            </p:cNvSpPr>
            <p:nvPr/>
          </p:nvSpPr>
          <p:spPr bwMode="auto">
            <a:xfrm>
              <a:off x="288" y="4022"/>
              <a:ext cx="5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FF00"/>
                </a:solidFill>
              </a:endParaRPr>
            </a:p>
          </p:txBody>
        </p:sp>
        <p:grpSp>
          <p:nvGrpSpPr>
            <p:cNvPr id="215047" name="Group 7"/>
            <p:cNvGrpSpPr>
              <a:grpSpLocks/>
            </p:cNvGrpSpPr>
            <p:nvPr/>
          </p:nvGrpSpPr>
          <p:grpSpPr bwMode="auto">
            <a:xfrm>
              <a:off x="336" y="686"/>
              <a:ext cx="1680" cy="3200"/>
              <a:chOff x="288" y="816"/>
              <a:chExt cx="1680" cy="3200"/>
            </a:xfrm>
          </p:grpSpPr>
          <p:pic>
            <p:nvPicPr>
              <p:cNvPr id="215048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816"/>
                <a:ext cx="1680" cy="1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5049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352"/>
                <a:ext cx="1680" cy="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15050" name="Group 10"/>
            <p:cNvGrpSpPr>
              <a:grpSpLocks/>
            </p:cNvGrpSpPr>
            <p:nvPr/>
          </p:nvGrpSpPr>
          <p:grpSpPr bwMode="auto">
            <a:xfrm>
              <a:off x="2168" y="672"/>
              <a:ext cx="3312" cy="3272"/>
              <a:chOff x="2264" y="760"/>
              <a:chExt cx="3312" cy="3272"/>
            </a:xfrm>
          </p:grpSpPr>
          <p:sp>
            <p:nvSpPr>
              <p:cNvPr id="215051" name="Rectangle 11"/>
              <p:cNvSpPr>
                <a:spLocks noChangeArrowheads="1"/>
              </p:cNvSpPr>
              <p:nvPr/>
            </p:nvSpPr>
            <p:spPr bwMode="auto">
              <a:xfrm>
                <a:off x="2264" y="760"/>
                <a:ext cx="3312" cy="32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pic>
            <p:nvPicPr>
              <p:cNvPr id="215052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04" y="779"/>
                <a:ext cx="3264" cy="3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5053" name="Text Box 13"/>
            <p:cNvSpPr txBox="1">
              <a:spLocks noChangeArrowheads="1"/>
            </p:cNvSpPr>
            <p:nvPr/>
          </p:nvSpPr>
          <p:spPr bwMode="auto">
            <a:xfrm>
              <a:off x="4572" y="720"/>
              <a:ext cx="67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Metal</a:t>
              </a:r>
            </a:p>
          </p:txBody>
        </p:sp>
        <p:sp>
          <p:nvSpPr>
            <p:cNvPr id="215054" name="Text Box 14"/>
            <p:cNvSpPr txBox="1">
              <a:spLocks noChangeArrowheads="1"/>
            </p:cNvSpPr>
            <p:nvPr/>
          </p:nvSpPr>
          <p:spPr bwMode="auto">
            <a:xfrm>
              <a:off x="96" y="3984"/>
              <a:ext cx="55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CCFF"/>
                  </a:solidFill>
                </a:rPr>
                <a:t>(</a:t>
              </a:r>
              <a:r>
                <a:rPr lang="en-US" dirty="0" err="1">
                  <a:solidFill>
                    <a:srgbClr val="FFCCFF"/>
                  </a:solidFill>
                </a:rPr>
                <a:t>Seetharam</a:t>
              </a:r>
              <a:r>
                <a:rPr lang="en-US" dirty="0">
                  <a:solidFill>
                    <a:srgbClr val="FFCCFF"/>
                  </a:solidFill>
                </a:rPr>
                <a:t>, </a:t>
              </a:r>
              <a:r>
                <a:rPr lang="en-US" dirty="0" err="1">
                  <a:solidFill>
                    <a:srgbClr val="FFCCFF"/>
                  </a:solidFill>
                </a:rPr>
                <a:t>Soundarajan</a:t>
              </a:r>
              <a:r>
                <a:rPr lang="en-US" dirty="0">
                  <a:solidFill>
                    <a:srgbClr val="FFCCFF"/>
                  </a:solidFill>
                </a:rPr>
                <a:t>, </a:t>
              </a:r>
              <a:r>
                <a:rPr lang="en-US" dirty="0" err="1" smtClean="0">
                  <a:solidFill>
                    <a:srgbClr val="FFCCFF"/>
                  </a:solidFill>
                </a:rPr>
                <a:t>Udas</a:t>
              </a:r>
              <a:r>
                <a:rPr lang="en-US" dirty="0" smtClean="0">
                  <a:solidFill>
                    <a:srgbClr val="FFCCFF"/>
                  </a:solidFill>
                </a:rPr>
                <a:t>, </a:t>
              </a:r>
              <a:r>
                <a:rPr lang="en-US" dirty="0" err="1" smtClean="0">
                  <a:solidFill>
                    <a:srgbClr val="FFCCFF"/>
                  </a:solidFill>
                </a:rPr>
                <a:t>Rao</a:t>
              </a:r>
              <a:r>
                <a:rPr lang="en-US" dirty="0" smtClean="0">
                  <a:solidFill>
                    <a:srgbClr val="FFCCFF"/>
                  </a:solidFill>
                </a:rPr>
                <a:t> </a:t>
              </a:r>
              <a:r>
                <a:rPr lang="en-US" dirty="0">
                  <a:solidFill>
                    <a:srgbClr val="FFCCFF"/>
                  </a:solidFill>
                </a:rPr>
                <a:t>and </a:t>
              </a:r>
              <a:r>
                <a:rPr lang="en-US" dirty="0" err="1">
                  <a:solidFill>
                    <a:srgbClr val="FFCCFF"/>
                  </a:solidFill>
                </a:rPr>
                <a:t>Apte</a:t>
              </a:r>
              <a:r>
                <a:rPr lang="en-US" dirty="0">
                  <a:solidFill>
                    <a:srgbClr val="FFCCFF"/>
                  </a:solidFill>
                </a:rPr>
                <a:t>, Proc. </a:t>
              </a:r>
              <a:r>
                <a:rPr lang="en-US" dirty="0" err="1">
                  <a:solidFill>
                    <a:srgbClr val="FFCCFF"/>
                  </a:solidFill>
                </a:rPr>
                <a:t>Biochem</a:t>
              </a:r>
              <a:r>
                <a:rPr lang="en-US" dirty="0">
                  <a:solidFill>
                    <a:srgbClr val="FFCCFF"/>
                  </a:solidFill>
                </a:rPr>
                <a:t>. 44: 246-250, 2009</a:t>
              </a:r>
              <a:r>
                <a:rPr lang="en-US" i="1" dirty="0">
                  <a:solidFill>
                    <a:srgbClr val="FFCCFF"/>
                  </a:solidFill>
                </a:rPr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0" y="136525"/>
            <a:ext cx="9144000" cy="6492875"/>
            <a:chOff x="0" y="86"/>
            <a:chExt cx="5760" cy="4090"/>
          </a:xfrm>
        </p:grpSpPr>
        <p:sp>
          <p:nvSpPr>
            <p:cNvPr id="221189" name="Text Box 5"/>
            <p:cNvSpPr txBox="1">
              <a:spLocks noChangeArrowheads="1"/>
            </p:cNvSpPr>
            <p:nvPr/>
          </p:nvSpPr>
          <p:spPr bwMode="auto">
            <a:xfrm>
              <a:off x="0" y="86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66FF33"/>
                  </a:solidFill>
                </a:rPr>
                <a:t>Column based uranium precipitation by </a:t>
              </a:r>
              <a:r>
                <a:rPr lang="en-US" sz="2400" b="1" i="1">
                  <a:solidFill>
                    <a:srgbClr val="66FF33"/>
                  </a:solidFill>
                </a:rPr>
                <a:t>E. coli-phoN</a:t>
              </a:r>
              <a:r>
                <a:rPr lang="en-US" sz="2400" b="1">
                  <a:solidFill>
                    <a:srgbClr val="66FF33"/>
                  </a:solidFill>
                </a:rPr>
                <a:t> clones</a:t>
              </a:r>
            </a:p>
          </p:txBody>
        </p:sp>
        <p:grpSp>
          <p:nvGrpSpPr>
            <p:cNvPr id="221190" name="Group 6"/>
            <p:cNvGrpSpPr>
              <a:grpSpLocks/>
            </p:cNvGrpSpPr>
            <p:nvPr/>
          </p:nvGrpSpPr>
          <p:grpSpPr bwMode="auto">
            <a:xfrm>
              <a:off x="624" y="432"/>
              <a:ext cx="2160" cy="3744"/>
              <a:chOff x="1632" y="528"/>
              <a:chExt cx="2160" cy="3744"/>
            </a:xfrm>
          </p:grpSpPr>
          <p:pic>
            <p:nvPicPr>
              <p:cNvPr id="221191" name="Picture 7" descr="Colum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32" y="816"/>
                <a:ext cx="2085" cy="3456"/>
              </a:xfrm>
              <a:prstGeom prst="rect">
                <a:avLst/>
              </a:prstGeom>
              <a:noFill/>
            </p:spPr>
          </p:pic>
          <p:sp>
            <p:nvSpPr>
              <p:cNvPr id="221192" name="Text Box 8"/>
              <p:cNvSpPr txBox="1">
                <a:spLocks noChangeArrowheads="1"/>
              </p:cNvSpPr>
              <p:nvPr/>
            </p:nvSpPr>
            <p:spPr bwMode="auto">
              <a:xfrm>
                <a:off x="1680" y="537"/>
                <a:ext cx="10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i="1">
                    <a:solidFill>
                      <a:srgbClr val="FFFF00"/>
                    </a:solidFill>
                  </a:rPr>
                  <a:t>E. coli</a:t>
                </a:r>
                <a:r>
                  <a:rPr lang="en-US" sz="1600" b="1">
                    <a:solidFill>
                      <a:srgbClr val="FFFF00"/>
                    </a:solidFill>
                  </a:rPr>
                  <a:t>-pRAD1</a:t>
                </a:r>
              </a:p>
            </p:txBody>
          </p:sp>
          <p:sp>
            <p:nvSpPr>
              <p:cNvPr id="221193" name="Text Box 9"/>
              <p:cNvSpPr txBox="1">
                <a:spLocks noChangeArrowheads="1"/>
              </p:cNvSpPr>
              <p:nvPr/>
            </p:nvSpPr>
            <p:spPr bwMode="auto">
              <a:xfrm>
                <a:off x="2736" y="528"/>
                <a:ext cx="10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i="1">
                    <a:solidFill>
                      <a:srgbClr val="FFFF00"/>
                    </a:solidFill>
                  </a:rPr>
                  <a:t>E. coli</a:t>
                </a:r>
                <a:r>
                  <a:rPr lang="en-US" sz="1600" b="1">
                    <a:solidFill>
                      <a:srgbClr val="FFFF00"/>
                    </a:solidFill>
                  </a:rPr>
                  <a:t>-pPN1</a:t>
                </a:r>
              </a:p>
            </p:txBody>
          </p:sp>
        </p:grpSp>
        <p:grpSp>
          <p:nvGrpSpPr>
            <p:cNvPr id="221194" name="Group 10"/>
            <p:cNvGrpSpPr>
              <a:grpSpLocks/>
            </p:cNvGrpSpPr>
            <p:nvPr/>
          </p:nvGrpSpPr>
          <p:grpSpPr bwMode="auto">
            <a:xfrm>
              <a:off x="3072" y="480"/>
              <a:ext cx="2352" cy="3695"/>
              <a:chOff x="3264" y="480"/>
              <a:chExt cx="2352" cy="3695"/>
            </a:xfrm>
          </p:grpSpPr>
          <p:sp>
            <p:nvSpPr>
              <p:cNvPr id="221195" name="Text Box 11"/>
              <p:cNvSpPr txBox="1">
                <a:spLocks noChangeArrowheads="1"/>
              </p:cNvSpPr>
              <p:nvPr/>
            </p:nvSpPr>
            <p:spPr bwMode="auto">
              <a:xfrm>
                <a:off x="3264" y="3504"/>
                <a:ext cx="2352" cy="6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rgbClr val="FFCCFF"/>
                    </a:solidFill>
                  </a:rPr>
                  <a:t>Total Loading on the column </a:t>
                </a:r>
              </a:p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7.6 g of U/g dry wt. of cells</a:t>
                </a:r>
              </a:p>
            </p:txBody>
          </p:sp>
          <p:grpSp>
            <p:nvGrpSpPr>
              <p:cNvPr id="221196" name="Group 12"/>
              <p:cNvGrpSpPr>
                <a:grpSpLocks/>
              </p:cNvGrpSpPr>
              <p:nvPr/>
            </p:nvGrpSpPr>
            <p:grpSpPr bwMode="auto">
              <a:xfrm>
                <a:off x="3408" y="480"/>
                <a:ext cx="1968" cy="2938"/>
                <a:chOff x="3360" y="480"/>
                <a:chExt cx="1968" cy="2938"/>
              </a:xfrm>
            </p:grpSpPr>
            <p:sp>
              <p:nvSpPr>
                <p:cNvPr id="2211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60" y="480"/>
                  <a:ext cx="1968" cy="10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FFCCFF"/>
                      </a:solidFill>
                    </a:rPr>
                    <a:t>INPUT SOLUTION</a:t>
                  </a:r>
                  <a:r>
                    <a:rPr lang="en-US" sz="1600">
                      <a:solidFill>
                        <a:srgbClr val="A50021"/>
                      </a:solidFill>
                    </a:rPr>
                    <a:t> </a:t>
                  </a:r>
                  <a:r>
                    <a:rPr lang="en-US" sz="1600"/>
                    <a:t> 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66FFFF"/>
                      </a:solidFill>
                    </a:rPr>
                    <a:t>5 mM Uranyl Nitrate with10 mM </a:t>
                  </a:r>
                  <a:r>
                    <a:rPr lang="en-US" sz="1600">
                      <a:solidFill>
                        <a:srgbClr val="66FFFF"/>
                      </a:solidFill>
                      <a:cs typeface="Times New Roman" pitchFamily="18" charset="0"/>
                    </a:rPr>
                    <a:t>β</a:t>
                  </a:r>
                  <a:r>
                    <a:rPr lang="en-US" sz="1600">
                      <a:solidFill>
                        <a:srgbClr val="66FFFF"/>
                      </a:solidFill>
                    </a:rPr>
                    <a:t>-glycerophosphate in 1.5 litres of 2 mM Acetate Buffer</a:t>
                  </a:r>
                </a:p>
              </p:txBody>
            </p:sp>
            <p:sp>
              <p:nvSpPr>
                <p:cNvPr id="2211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0" y="1680"/>
                  <a:ext cx="1968" cy="17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A50021"/>
                      </a:solidFill>
                      <a:latin typeface="Times New Roman" pitchFamily="18" charset="0"/>
                    </a:rPr>
                    <a:t>   </a:t>
                  </a:r>
                  <a:r>
                    <a:rPr lang="en-US" sz="2000">
                      <a:solidFill>
                        <a:srgbClr val="FFCCFF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600">
                      <a:solidFill>
                        <a:srgbClr val="FFCCFF"/>
                      </a:solidFill>
                    </a:rPr>
                    <a:t>COLUMN </a:t>
                  </a:r>
                  <a:r>
                    <a:rPr lang="en-US" sz="160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/>
                    <a:t>	           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66FFFF"/>
                      </a:solidFill>
                    </a:rPr>
                    <a:t>200 mg of lyophilized cells immobilized in 15% polyacrylamide gel.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FFCCFF"/>
                      </a:solidFill>
                    </a:rPr>
                    <a:t>GEL VOLUME</a:t>
                  </a:r>
                  <a:r>
                    <a:rPr lang="en-US" sz="1600">
                      <a:solidFill>
                        <a:srgbClr val="FF0000"/>
                      </a:solidFill>
                    </a:rPr>
                    <a:t> :</a:t>
                  </a:r>
                  <a:r>
                    <a:rPr lang="en-US" sz="1600"/>
                    <a:t> </a:t>
                  </a:r>
                  <a:r>
                    <a:rPr lang="en-US" sz="1600">
                      <a:solidFill>
                        <a:srgbClr val="FFFF00"/>
                      </a:solidFill>
                    </a:rPr>
                    <a:t>100 ml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FFCCFF"/>
                      </a:solidFill>
                    </a:rPr>
                    <a:t>Run time</a:t>
                  </a:r>
                  <a:r>
                    <a:rPr lang="en-US" sz="1600">
                      <a:solidFill>
                        <a:srgbClr val="FF0000"/>
                      </a:solidFill>
                    </a:rPr>
                    <a:t> :</a:t>
                  </a:r>
                  <a:r>
                    <a:rPr lang="en-US" sz="1600"/>
                    <a:t> </a:t>
                  </a:r>
                  <a:r>
                    <a:rPr lang="en-US" sz="1600">
                      <a:solidFill>
                        <a:srgbClr val="FFFF00"/>
                      </a:solidFill>
                    </a:rPr>
                    <a:t>56 h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304800" y="525463"/>
            <a:ext cx="8534400" cy="6075362"/>
            <a:chOff x="192" y="331"/>
            <a:chExt cx="5376" cy="3827"/>
          </a:xfrm>
        </p:grpSpPr>
        <p:grpSp>
          <p:nvGrpSpPr>
            <p:cNvPr id="216069" name="Group 5"/>
            <p:cNvGrpSpPr>
              <a:grpSpLocks/>
            </p:cNvGrpSpPr>
            <p:nvPr/>
          </p:nvGrpSpPr>
          <p:grpSpPr bwMode="auto">
            <a:xfrm>
              <a:off x="192" y="944"/>
              <a:ext cx="5376" cy="2368"/>
              <a:chOff x="240" y="528"/>
              <a:chExt cx="5376" cy="2368"/>
            </a:xfrm>
          </p:grpSpPr>
          <p:pic>
            <p:nvPicPr>
              <p:cNvPr id="216070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528"/>
                <a:ext cx="2352" cy="2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aphicFrame>
            <p:nvGraphicFramePr>
              <p:cNvPr id="216071" name="Object 7"/>
              <p:cNvGraphicFramePr>
                <a:graphicFrameLocks noChangeAspect="1"/>
              </p:cNvGraphicFramePr>
              <p:nvPr/>
            </p:nvGraphicFramePr>
            <p:xfrm>
              <a:off x="2688" y="528"/>
              <a:ext cx="2928" cy="2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076" name="Bitmap Image" r:id="rId4" imgW="4839375" imgH="3010320" progId="PBrush">
                      <p:embed/>
                    </p:oleObj>
                  </mc:Choice>
                  <mc:Fallback>
                    <p:oleObj name="Bitmap Image" r:id="rId4" imgW="4839375" imgH="3010320" progId="PBrush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528"/>
                            <a:ext cx="2928" cy="23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6072" name="Text Box 8"/>
            <p:cNvSpPr txBox="1">
              <a:spLocks noChangeArrowheads="1"/>
            </p:cNvSpPr>
            <p:nvPr/>
          </p:nvSpPr>
          <p:spPr bwMode="auto">
            <a:xfrm>
              <a:off x="288" y="331"/>
              <a:ext cx="5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FF66"/>
                  </a:solidFill>
                </a:rPr>
                <a:t>The Extreme Radioresistance of</a:t>
              </a:r>
              <a:r>
                <a:rPr lang="en-US" sz="2400"/>
                <a:t> </a:t>
              </a:r>
              <a:r>
                <a:rPr lang="en-US" sz="2400" i="1">
                  <a:solidFill>
                    <a:srgbClr val="FF6600"/>
                  </a:solidFill>
                </a:rPr>
                <a:t>Deinococcus radiodurans</a:t>
              </a:r>
            </a:p>
          </p:txBody>
        </p:sp>
        <p:sp>
          <p:nvSpPr>
            <p:cNvPr id="216073" name="Text Box 9"/>
            <p:cNvSpPr txBox="1">
              <a:spLocks noChangeArrowheads="1"/>
            </p:cNvSpPr>
            <p:nvPr/>
          </p:nvSpPr>
          <p:spPr bwMode="auto">
            <a:xfrm>
              <a:off x="384" y="3648"/>
              <a:ext cx="504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66FFFF"/>
                  </a:solidFill>
                </a:rPr>
                <a:t>Provides opportunities for novel basic research and applications</a:t>
              </a:r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2" name="Group 4"/>
          <p:cNvGrpSpPr>
            <a:grpSpLocks/>
          </p:cNvGrpSpPr>
          <p:nvPr/>
        </p:nvGrpSpPr>
        <p:grpSpPr bwMode="auto">
          <a:xfrm>
            <a:off x="152400" y="0"/>
            <a:ext cx="8763000" cy="6767513"/>
            <a:chOff x="96" y="0"/>
            <a:chExt cx="5520" cy="4263"/>
          </a:xfrm>
        </p:grpSpPr>
        <p:sp>
          <p:nvSpPr>
            <p:cNvPr id="217093" name="Text Box 5"/>
            <p:cNvSpPr txBox="1">
              <a:spLocks noChangeArrowheads="1"/>
            </p:cNvSpPr>
            <p:nvPr/>
          </p:nvSpPr>
          <p:spPr bwMode="auto">
            <a:xfrm>
              <a:off x="192" y="0"/>
              <a:ext cx="528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5000"/>
                </a:lnSpc>
                <a:spcBef>
                  <a:spcPct val="50000"/>
                </a:spcBef>
              </a:pPr>
              <a:r>
                <a:rPr lang="en-US" sz="2800" dirty="0">
                  <a:solidFill>
                    <a:srgbClr val="FFFF66"/>
                  </a:solidFill>
                </a:rPr>
                <a:t>Engineering </a:t>
              </a:r>
              <a:r>
                <a:rPr lang="en-US" sz="2800" dirty="0" smtClean="0">
                  <a:solidFill>
                    <a:srgbClr val="FFFF66"/>
                  </a:solidFill>
                </a:rPr>
                <a:t> </a:t>
              </a:r>
              <a:r>
                <a:rPr lang="en-US" sz="2800" i="1" dirty="0" err="1" smtClean="0">
                  <a:solidFill>
                    <a:srgbClr val="FFFF66"/>
                  </a:solidFill>
                </a:rPr>
                <a:t>phoN</a:t>
              </a:r>
              <a:r>
                <a:rPr lang="en-US" sz="2800" i="1" dirty="0" smtClean="0">
                  <a:solidFill>
                    <a:srgbClr val="FFFF66"/>
                  </a:solidFill>
                </a:rPr>
                <a:t>  </a:t>
              </a:r>
              <a:r>
                <a:rPr lang="en-US" sz="2800" dirty="0">
                  <a:solidFill>
                    <a:srgbClr val="FFFF66"/>
                  </a:solidFill>
                </a:rPr>
                <a:t>in </a:t>
              </a:r>
              <a:r>
                <a:rPr lang="en-US" sz="2800" i="1" dirty="0" err="1">
                  <a:solidFill>
                    <a:srgbClr val="FFFF66"/>
                  </a:solidFill>
                </a:rPr>
                <a:t>Deinococcus</a:t>
              </a:r>
              <a:r>
                <a:rPr lang="en-US" sz="2800" i="1" dirty="0">
                  <a:solidFill>
                    <a:srgbClr val="FFFF66"/>
                  </a:solidFill>
                </a:rPr>
                <a:t> </a:t>
              </a:r>
              <a:r>
                <a:rPr lang="en-US" sz="2800" i="1" dirty="0" err="1">
                  <a:solidFill>
                    <a:srgbClr val="FFFF66"/>
                  </a:solidFill>
                </a:rPr>
                <a:t>radiodurans</a:t>
              </a:r>
              <a:endParaRPr lang="en-US" sz="2800" i="1" dirty="0">
                <a:solidFill>
                  <a:srgbClr val="FFFF66"/>
                </a:solidFill>
              </a:endParaRPr>
            </a:p>
          </p:txBody>
        </p:sp>
        <p:grpSp>
          <p:nvGrpSpPr>
            <p:cNvPr id="217094" name="Group 6"/>
            <p:cNvGrpSpPr>
              <a:grpSpLocks/>
            </p:cNvGrpSpPr>
            <p:nvPr/>
          </p:nvGrpSpPr>
          <p:grpSpPr bwMode="auto">
            <a:xfrm>
              <a:off x="96" y="432"/>
              <a:ext cx="5520" cy="3552"/>
              <a:chOff x="7248" y="1872"/>
              <a:chExt cx="5520" cy="3552"/>
            </a:xfrm>
          </p:grpSpPr>
          <p:sp>
            <p:nvSpPr>
              <p:cNvPr id="217095" name="Rectangle 7"/>
              <p:cNvSpPr>
                <a:spLocks noChangeArrowheads="1"/>
              </p:cNvSpPr>
              <p:nvPr/>
            </p:nvSpPr>
            <p:spPr bwMode="auto">
              <a:xfrm>
                <a:off x="7248" y="1872"/>
                <a:ext cx="5520" cy="35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17096" name="Group 8"/>
              <p:cNvGrpSpPr>
                <a:grpSpLocks/>
              </p:cNvGrpSpPr>
              <p:nvPr/>
            </p:nvGrpSpPr>
            <p:grpSpPr bwMode="auto">
              <a:xfrm>
                <a:off x="7358" y="2016"/>
                <a:ext cx="5232" cy="3363"/>
                <a:chOff x="288" y="651"/>
                <a:chExt cx="5232" cy="3573"/>
              </a:xfrm>
            </p:grpSpPr>
            <p:pic>
              <p:nvPicPr>
                <p:cNvPr id="217097" name="Picture 9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88" y="651"/>
                  <a:ext cx="5232" cy="35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709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20" y="2304"/>
                  <a:ext cx="1056" cy="3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99"/>
                      </a:solidFill>
                    </a:rPr>
                    <a:t>Restriction digested with XbaI and NdeI</a:t>
                  </a:r>
                </a:p>
              </p:txBody>
            </p:sp>
            <p:sp>
              <p:nvSpPr>
                <p:cNvPr id="21709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125" y="3264"/>
                  <a:ext cx="1056" cy="3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99"/>
                      </a:solidFill>
                    </a:rPr>
                    <a:t>Restriction digested with NdeI and BamHI</a:t>
                  </a:r>
                </a:p>
              </p:txBody>
            </p:sp>
          </p:grpSp>
        </p:grpSp>
        <p:sp>
          <p:nvSpPr>
            <p:cNvPr id="217100" name="Text Box 12"/>
            <p:cNvSpPr txBox="1">
              <a:spLocks noChangeArrowheads="1"/>
            </p:cNvSpPr>
            <p:nvPr/>
          </p:nvSpPr>
          <p:spPr bwMode="auto">
            <a:xfrm>
              <a:off x="240" y="4032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66FFFF"/>
                  </a:solidFill>
                </a:rPr>
                <a:t>(Appukuttan , Rao &amp; Apte, Appl. Env. Microbiol. 72: 7873-7878, 2006)</a:t>
              </a:r>
              <a:endParaRPr lang="en-US">
                <a:solidFill>
                  <a:srgbClr val="66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1218</Words>
  <Application>Microsoft Office PowerPoint</Application>
  <PresentationFormat>On-screen Show (4:3)</PresentationFormat>
  <Paragraphs>302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Bitmap Image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OMICS</cp:lastModifiedBy>
  <cp:revision>144</cp:revision>
  <dcterms:created xsi:type="dcterms:W3CDTF">2008-04-28T04:17:34Z</dcterms:created>
  <dcterms:modified xsi:type="dcterms:W3CDTF">2015-08-18T12:17:04Z</dcterms:modified>
</cp:coreProperties>
</file>