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2" r:id="rId5"/>
    <p:sldId id="259" r:id="rId6"/>
    <p:sldId id="260" r:id="rId7"/>
    <p:sldId id="277" r:id="rId8"/>
    <p:sldId id="279" r:id="rId9"/>
    <p:sldId id="280" r:id="rId10"/>
    <p:sldId id="262" r:id="rId11"/>
    <p:sldId id="263" r:id="rId12"/>
    <p:sldId id="264" r:id="rId13"/>
    <p:sldId id="261" r:id="rId14"/>
    <p:sldId id="265" r:id="rId15"/>
    <p:sldId id="266" r:id="rId16"/>
    <p:sldId id="267" r:id="rId17"/>
    <p:sldId id="281" r:id="rId18"/>
    <p:sldId id="278" r:id="rId19"/>
    <p:sldId id="268" r:id="rId20"/>
    <p:sldId id="275" r:id="rId21"/>
    <p:sldId id="274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EC4CC3-89D9-4059-93A8-7761D78A84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C8CEF36-C669-45E6-B307-8B92B7CEBDB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96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CC3-89D9-4059-93A8-7761D78A84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EF36-C669-45E6-B307-8B92B7CEB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8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CC3-89D9-4059-93A8-7761D78A84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EF36-C669-45E6-B307-8B92B7CEBDB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753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CC3-89D9-4059-93A8-7761D78A84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EF36-C669-45E6-B307-8B92B7CEBDB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523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CC3-89D9-4059-93A8-7761D78A84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EF36-C669-45E6-B307-8B92B7CEB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19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CC3-89D9-4059-93A8-7761D78A84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EF36-C669-45E6-B307-8B92B7CEBDB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207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CC3-89D9-4059-93A8-7761D78A84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EF36-C669-45E6-B307-8B92B7CEBDB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23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CC3-89D9-4059-93A8-7761D78A84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EF36-C669-45E6-B307-8B92B7CEBDB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22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CC3-89D9-4059-93A8-7761D78A84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EF36-C669-45E6-B307-8B92B7CEBDB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19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CC3-89D9-4059-93A8-7761D78A84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EF36-C669-45E6-B307-8B92B7CEB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7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CC3-89D9-4059-93A8-7761D78A84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EF36-C669-45E6-B307-8B92B7CEBDB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72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CC3-89D9-4059-93A8-7761D78A84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EF36-C669-45E6-B307-8B92B7CEB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4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CC3-89D9-4059-93A8-7761D78A84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EF36-C669-45E6-B307-8B92B7CEBDB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47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CC3-89D9-4059-93A8-7761D78A84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EF36-C669-45E6-B307-8B92B7CEBDB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3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CC3-89D9-4059-93A8-7761D78A84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EF36-C669-45E6-B307-8B92B7CEB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7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CC3-89D9-4059-93A8-7761D78A84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EF36-C669-45E6-B307-8B92B7CEBDB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66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CC3-89D9-4059-93A8-7761D78A84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EF36-C669-45E6-B307-8B92B7CEB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7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EC4CC3-89D9-4059-93A8-7761D78A84C5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8CEF36-C669-45E6-B307-8B92B7CEB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9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bamacarefacts.com/questions/are-breastfeeding-benefits-covered-under-obamacare/" TargetMode="External"/><Relationship Id="rId2" Type="http://schemas.openxmlformats.org/officeDocument/2006/relationships/hyperlink" Target="http://obamacarefacts.com/obamacare-birth-contro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kaiserfamilyfoundation.files.wordpress.com/2013/01/women-and-health-care-a-national-profile-key-findings-from-the-kaiser-women-s-health-survey.pdf" TargetMode="External"/><Relationship Id="rId2" Type="http://schemas.openxmlformats.org/officeDocument/2006/relationships/hyperlink" Target="https://kaiserfamilyfoundation.files.wordpress.com/2013/01/women-and-health-care-a-national-profile-key-findings-from-the-kaiser-women-s-health-s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althcare.gov/preventive-care-benefits/women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>
                <a:latin typeface="Californian FB" panose="0207040306080B030204" pitchFamily="18" charset="0"/>
              </a:rPr>
              <a:t>Women</a:t>
            </a:r>
            <a:r>
              <a:rPr lang="en-US" sz="4000" dirty="0">
                <a:latin typeface="Californian FB" panose="0207040306080B030204" pitchFamily="18" charset="0"/>
              </a:rPr>
              <a:t> </a:t>
            </a:r>
            <a:r>
              <a:rPr lang="en-US" sz="4000" dirty="0" smtClean="0">
                <a:latin typeface="Californian FB" panose="0207040306080B030204" pitchFamily="18" charset="0"/>
              </a:rPr>
              <a:t>&amp; the Healthcare Law</a:t>
            </a:r>
            <a:endParaRPr lang="en-US" sz="4000" dirty="0">
              <a:latin typeface="Californian FB" panose="0207040306080B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fornian FB" panose="0207040306080B030204" pitchFamily="18" charset="0"/>
              </a:rPr>
              <a:t>Presented by</a:t>
            </a:r>
          </a:p>
          <a:p>
            <a:r>
              <a:rPr lang="en-US" dirty="0" smtClean="0">
                <a:latin typeface="Californian FB" panose="0207040306080B030204" pitchFamily="18" charset="0"/>
              </a:rPr>
              <a:t>Shondell V Hickson, DNP, APN, ACNS-BC, FNP-BC</a:t>
            </a:r>
            <a:endParaRPr lang="en-US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13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anose="0207040306080B030204" pitchFamily="18" charset="0"/>
              </a:rPr>
              <a:t>Barriers to healthcare </a:t>
            </a:r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Cost to visit the doctor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Cost for medications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No insurance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Patients report being turned away by doctors because they do not take their insurance or not accepting new patients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Latina women may not have a regular doctor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alifornian FB" panose="0207040306080B030204" pitchFamily="18" charset="0"/>
              </a:rPr>
              <a:t>African American women are at elevated risk for certain health problems</a:t>
            </a:r>
            <a:endParaRPr lang="en-US" dirty="0" smtClean="0">
              <a:latin typeface="Californian FB" panose="0207040306080B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88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4269862" cy="916784"/>
          </a:xfrm>
        </p:spPr>
        <p:txBody>
          <a:bodyPr/>
          <a:lstStyle/>
          <a:p>
            <a:pPr algn="l"/>
            <a:r>
              <a:rPr lang="en-US" dirty="0" smtClean="0"/>
              <a:t>Need more information!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latin typeface="Californian FB" panose="0207040306080B030204" pitchFamily="18" charset="0"/>
              </a:rPr>
              <a:t>Despite </a:t>
            </a:r>
            <a:r>
              <a:rPr lang="en-US" sz="2000" dirty="0" smtClean="0">
                <a:latin typeface="Californian FB" panose="0207040306080B030204" pitchFamily="18" charset="0"/>
              </a:rPr>
              <a:t>growing attention </a:t>
            </a:r>
            <a:r>
              <a:rPr lang="en-US" sz="2000" dirty="0">
                <a:latin typeface="Californian FB" panose="0207040306080B030204" pitchFamily="18" charset="0"/>
              </a:rPr>
              <a:t>to the important role of early intervention and healthy behaviors in health promotion and disease prevention, a sizable </a:t>
            </a:r>
            <a:r>
              <a:rPr lang="en-US" sz="2000" dirty="0" smtClean="0">
                <a:latin typeface="Californian FB" panose="0207040306080B030204" pitchFamily="18" charset="0"/>
              </a:rPr>
              <a:t>share of </a:t>
            </a:r>
            <a:r>
              <a:rPr lang="en-US" sz="2000" dirty="0">
                <a:latin typeface="Californian FB" panose="0207040306080B030204" pitchFamily="18" charset="0"/>
              </a:rPr>
              <a:t>women do not get counseling when they see the doctor</a:t>
            </a:r>
            <a:r>
              <a:rPr lang="en-US" dirty="0">
                <a:latin typeface="Californian FB" panose="0207040306080B030204" pitchFamily="18" charset="0"/>
              </a:rPr>
              <a:t>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38" y="1633538"/>
            <a:ext cx="3590925" cy="3590925"/>
          </a:xfrm>
        </p:spPr>
      </p:pic>
    </p:spTree>
    <p:extLst>
      <p:ext uri="{BB962C8B-B14F-4D97-AF65-F5344CB8AC3E}">
        <p14:creationId xmlns:p14="http://schemas.microsoft.com/office/powerpoint/2010/main" val="66982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Healthcare law affects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The </a:t>
            </a:r>
            <a:r>
              <a:rPr lang="en-US" dirty="0">
                <a:latin typeface="Californian FB" panose="0207040306080B030204" pitchFamily="18" charset="0"/>
              </a:rPr>
              <a:t>A</a:t>
            </a:r>
            <a:r>
              <a:rPr lang="en-US" dirty="0" smtClean="0">
                <a:latin typeface="Californian FB" panose="0207040306080B030204" pitchFamily="18" charset="0"/>
              </a:rPr>
              <a:t>ffordable </a:t>
            </a:r>
            <a:r>
              <a:rPr lang="en-US" dirty="0">
                <a:latin typeface="Californian FB" panose="0207040306080B030204" pitchFamily="18" charset="0"/>
              </a:rPr>
              <a:t>H</a:t>
            </a:r>
            <a:r>
              <a:rPr lang="en-US" dirty="0" smtClean="0">
                <a:latin typeface="Californian FB" panose="0207040306080B030204" pitchFamily="18" charset="0"/>
              </a:rPr>
              <a:t>ealthcare Act (ACA) gives </a:t>
            </a:r>
            <a:r>
              <a:rPr lang="en-US" dirty="0">
                <a:latin typeface="Californian FB" panose="0207040306080B030204" pitchFamily="18" charset="0"/>
              </a:rPr>
              <a:t>47 million women access to guaranteed preventive women’s health services. </a:t>
            </a:r>
            <a:endParaRPr lang="en-US" dirty="0" smtClean="0">
              <a:latin typeface="Californian FB" panose="0207040306080B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Many of the </a:t>
            </a:r>
            <a:r>
              <a:rPr lang="en-US" dirty="0">
                <a:latin typeface="Californian FB" panose="0207040306080B030204" pitchFamily="18" charset="0"/>
              </a:rPr>
              <a:t>health services were not covered in the past or only offered via co-pays or deductibles. </a:t>
            </a:r>
            <a:endParaRPr lang="en-US" dirty="0" smtClean="0">
              <a:latin typeface="Californian FB" panose="0207040306080B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Preventative care  services </a:t>
            </a:r>
            <a:r>
              <a:rPr lang="en-US" dirty="0">
                <a:latin typeface="Californian FB" panose="0207040306080B030204" pitchFamily="18" charset="0"/>
              </a:rPr>
              <a:t>include free wellness visits and provisions protecting women from gender discrimination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1" y="3374265"/>
            <a:ext cx="3718455" cy="209520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374265"/>
            <a:ext cx="3718455" cy="20952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8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health insurance?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Nearly 1 in 6 </a:t>
            </a:r>
            <a:r>
              <a:rPr lang="en-US" dirty="0">
                <a:latin typeface="Californian FB" panose="0207040306080B030204" pitchFamily="18" charset="0"/>
              </a:rPr>
              <a:t>non-elderly women (17%) are </a:t>
            </a:r>
            <a:r>
              <a:rPr lang="en-US" dirty="0" smtClean="0">
                <a:latin typeface="Californian FB" panose="0207040306080B030204" pitchFamily="18" charset="0"/>
              </a:rPr>
              <a:t>uninsured</a:t>
            </a:r>
            <a:r>
              <a:rPr lang="en-US" dirty="0">
                <a:latin typeface="Californian FB" panose="0207040306080B030204" pitchFamily="18" charset="0"/>
              </a:rPr>
              <a:t>.</a:t>
            </a:r>
            <a:r>
              <a:rPr lang="en-US" dirty="0" smtClean="0">
                <a:latin typeface="Californian FB" panose="0207040306080B030204" pitchFamily="18" charset="0"/>
              </a:rPr>
              <a:t> </a:t>
            </a:r>
            <a:r>
              <a:rPr lang="en-US" dirty="0">
                <a:latin typeface="Californian FB" panose="0207040306080B030204" pitchFamily="18" charset="0"/>
              </a:rPr>
              <a:t>Women who are Latinas, low-income, single, </a:t>
            </a:r>
            <a:r>
              <a:rPr lang="en-US" dirty="0" smtClean="0">
                <a:latin typeface="Californian FB" panose="0207040306080B030204" pitchFamily="18" charset="0"/>
              </a:rPr>
              <a:t>and young </a:t>
            </a:r>
            <a:r>
              <a:rPr lang="en-US" dirty="0">
                <a:latin typeface="Californian FB" panose="0207040306080B030204" pitchFamily="18" charset="0"/>
              </a:rPr>
              <a:t>are particularly at risk for being </a:t>
            </a:r>
            <a:r>
              <a:rPr lang="en-US" dirty="0" smtClean="0">
                <a:latin typeface="Californian FB" panose="0207040306080B030204" pitchFamily="18" charset="0"/>
              </a:rPr>
              <a:t>uninsured.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alifornian FB" panose="0207040306080B030204" pitchFamily="18" charset="0"/>
              </a:rPr>
              <a:t>Uninsured women are the least likely to have had a provider visit </a:t>
            </a:r>
            <a:r>
              <a:rPr lang="en-US" dirty="0" smtClean="0">
                <a:latin typeface="Californian FB" panose="0207040306080B030204" pitchFamily="18" charset="0"/>
              </a:rPr>
              <a:t> </a:t>
            </a:r>
            <a:r>
              <a:rPr lang="en-US" dirty="0">
                <a:latin typeface="Californian FB" panose="0207040306080B030204" pitchFamily="18" charset="0"/>
              </a:rPr>
              <a:t>compared to women with either </a:t>
            </a:r>
            <a:r>
              <a:rPr lang="en-US" dirty="0" smtClean="0">
                <a:latin typeface="Californian FB" panose="0207040306080B030204" pitchFamily="18" charset="0"/>
              </a:rPr>
              <a:t>private or </a:t>
            </a:r>
            <a:r>
              <a:rPr lang="en-US" dirty="0">
                <a:latin typeface="Californian FB" panose="0207040306080B030204" pitchFamily="18" charset="0"/>
              </a:rPr>
              <a:t>public insurance-Medicaid </a:t>
            </a:r>
            <a:r>
              <a:rPr lang="en-US" dirty="0" smtClean="0">
                <a:latin typeface="Californian FB" panose="0207040306080B030204" pitchFamily="18" charset="0"/>
              </a:rPr>
              <a:t>and Medicare.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alifornian FB" panose="0207040306080B030204" pitchFamily="18" charset="0"/>
              </a:rPr>
              <a:t>Compared to women with insurance, uninsured women consistently report lower rates of screening tests for many </a:t>
            </a:r>
            <a:r>
              <a:rPr lang="en-US" dirty="0" smtClean="0">
                <a:latin typeface="Californian FB" panose="0207040306080B030204" pitchFamily="18" charset="0"/>
              </a:rPr>
              <a:t>conditions, including </a:t>
            </a:r>
            <a:r>
              <a:rPr lang="en-US" dirty="0">
                <a:latin typeface="Californian FB" panose="0207040306080B030204" pitchFamily="18" charset="0"/>
              </a:rPr>
              <a:t>breast cancer, cervical cancer, high blood pressure, high cholesterol, and </a:t>
            </a:r>
            <a:r>
              <a:rPr lang="en-US" dirty="0" smtClean="0">
                <a:latin typeface="Californian FB" panose="0207040306080B030204" pitchFamily="18" charset="0"/>
              </a:rPr>
              <a:t>osteoporosis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Insured </a:t>
            </a:r>
            <a:r>
              <a:rPr lang="en-US" dirty="0">
                <a:latin typeface="Californian FB" panose="0207040306080B030204" pitchFamily="18" charset="0"/>
              </a:rPr>
              <a:t>women also face barriers to care, including delaying or sacrificing care they think they need. </a:t>
            </a:r>
            <a:r>
              <a:rPr lang="en-US" dirty="0" smtClean="0">
                <a:latin typeface="Californian FB" panose="0207040306080B030204" pitchFamily="18" charset="0"/>
              </a:rPr>
              <a:t>stating </a:t>
            </a:r>
            <a:r>
              <a:rPr lang="en-US" dirty="0">
                <a:latin typeface="Californian FB" panose="0207040306080B030204" pitchFamily="18" charset="0"/>
              </a:rPr>
              <a:t>that they postponed or went without </a:t>
            </a:r>
            <a:r>
              <a:rPr lang="en-US" dirty="0" smtClean="0">
                <a:latin typeface="Californian FB" panose="0207040306080B030204" pitchFamily="18" charset="0"/>
              </a:rPr>
              <a:t>needed health </a:t>
            </a:r>
            <a:r>
              <a:rPr lang="en-US" dirty="0">
                <a:latin typeface="Californian FB" panose="0207040306080B030204" pitchFamily="18" charset="0"/>
              </a:rPr>
              <a:t>services in the past year because they could not afford it.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1" y="3322750"/>
            <a:ext cx="3718454" cy="194065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322750"/>
            <a:ext cx="3718455" cy="2146719"/>
          </a:xfrm>
        </p:spPr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6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anose="0207040306080B030204" pitchFamily="18" charset="0"/>
              </a:rPr>
              <a:t>What is covered under the ACA</a:t>
            </a:r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alifornian FB" panose="0207040306080B030204" pitchFamily="18" charset="0"/>
              </a:rPr>
              <a:t>Well-woman visits.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Gestational </a:t>
            </a:r>
            <a:r>
              <a:rPr lang="en-US" dirty="0">
                <a:latin typeface="Californian FB" panose="0207040306080B030204" pitchFamily="18" charset="0"/>
              </a:rPr>
              <a:t>diabetes screening that helps protect pregnant women from one of the most serious pregnancy-related diseases.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Domestic </a:t>
            </a:r>
            <a:r>
              <a:rPr lang="en-US" dirty="0">
                <a:latin typeface="Californian FB" panose="0207040306080B030204" pitchFamily="18" charset="0"/>
              </a:rPr>
              <a:t>and interpersonal violence screening and counseling.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 </a:t>
            </a:r>
            <a:r>
              <a:rPr lang="en-US" dirty="0">
                <a:latin typeface="Californian FB" panose="0207040306080B030204" pitchFamily="18" charset="0"/>
                <a:hlinkClick r:id="rId2" tooltip="ObamaCare Birth Control"/>
              </a:rPr>
              <a:t>FDA-approved contraceptive methods, and contraceptive education and counseling</a:t>
            </a:r>
            <a:r>
              <a:rPr lang="en-US" dirty="0">
                <a:latin typeface="Californian FB" panose="0207040306080B03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  <a:hlinkClick r:id="rId3" tooltip="Are Breastfeeding Benefits Covered Under ObamaCare?"/>
              </a:rPr>
              <a:t>Breastfeeding </a:t>
            </a:r>
            <a:r>
              <a:rPr lang="en-US" dirty="0">
                <a:latin typeface="Californian FB" panose="0207040306080B030204" pitchFamily="18" charset="0"/>
                <a:hlinkClick r:id="rId3" tooltip="Are Breastfeeding Benefits Covered Under ObamaCare?"/>
              </a:rPr>
              <a:t>support, supplies, and counseling.</a:t>
            </a:r>
            <a:endParaRPr lang="en-US" dirty="0">
              <a:latin typeface="Californian FB" panose="0207040306080B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HPV </a:t>
            </a:r>
            <a:r>
              <a:rPr lang="en-US" dirty="0">
                <a:latin typeface="Californian FB" panose="0207040306080B030204" pitchFamily="18" charset="0"/>
              </a:rPr>
              <a:t>DNA testing, for women 30 or older.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Sexually </a:t>
            </a:r>
            <a:r>
              <a:rPr lang="en-US" dirty="0">
                <a:latin typeface="Californian FB" panose="0207040306080B030204" pitchFamily="18" charset="0"/>
              </a:rPr>
              <a:t>transmitted infections counseling for sexually-active women.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HIV </a:t>
            </a:r>
            <a:r>
              <a:rPr lang="en-US" dirty="0">
                <a:latin typeface="Californian FB" panose="0207040306080B030204" pitchFamily="18" charset="0"/>
              </a:rPr>
              <a:t>screening and counseling for sexually-active women.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Mammograms </a:t>
            </a:r>
            <a:r>
              <a:rPr lang="en-US" dirty="0">
                <a:latin typeface="Californian FB" panose="0207040306080B030204" pitchFamily="18" charset="0"/>
              </a:rPr>
              <a:t>and Colonoscopies (since Sept 2010)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13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is covered?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Preventative care with no cost sharing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Maternity Care will be required with new insurance plans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Women will no longer be denied insurance coverage for gender-related </a:t>
            </a:r>
            <a:r>
              <a:rPr lang="en-US" dirty="0" smtClean="0"/>
              <a:t>reasons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Insurance companies can no longer place limits on the amount of money they’ll spend on covered medical expenses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6" y="2786856"/>
            <a:ext cx="3298244" cy="2857500"/>
          </a:xfrm>
        </p:spPr>
      </p:pic>
    </p:spTree>
    <p:extLst>
      <p:ext uri="{BB962C8B-B14F-4D97-AF65-F5344CB8AC3E}">
        <p14:creationId xmlns:p14="http://schemas.microsoft.com/office/powerpoint/2010/main" val="523332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83992A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Californian FB" panose="0207040306080B030204" pitchFamily="18" charset="0"/>
              </a:rPr>
              <a:t>Women will no longer be charged more for their insurance coverage just for being women</a:t>
            </a: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Californian FB" panose="0207040306080B030204" pitchFamily="18" charset="0"/>
              </a:rPr>
              <a:t>Women have more control over their health care</a:t>
            </a: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Californian FB" panose="0207040306080B030204" pitchFamily="18" charset="0"/>
              </a:rPr>
              <a:t>Women will gain better access to affordable health insurance</a:t>
            </a: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Californian FB" panose="0207040306080B030204" pitchFamily="18" charset="0"/>
              </a:rPr>
              <a:t>Women and their families benefit from critical consumer protections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560320"/>
            <a:ext cx="4718050" cy="2913433"/>
          </a:xfrm>
        </p:spPr>
      </p:pic>
    </p:spTree>
    <p:extLst>
      <p:ext uri="{BB962C8B-B14F-4D97-AF65-F5344CB8AC3E}">
        <p14:creationId xmlns:p14="http://schemas.microsoft.com/office/powerpoint/2010/main" val="4289299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fornian FB" panose="0207040306080B030204" pitchFamily="18" charset="0"/>
              </a:rPr>
              <a:t>How to get access to health insurance</a:t>
            </a:r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The health </a:t>
            </a:r>
            <a:r>
              <a:rPr lang="en-US" dirty="0"/>
              <a:t>insurance </a:t>
            </a:r>
            <a:r>
              <a:rPr lang="en-US" dirty="0" smtClean="0"/>
              <a:t>exchange is available in </a:t>
            </a:r>
            <a:r>
              <a:rPr lang="en-US" dirty="0"/>
              <a:t>every </a:t>
            </a:r>
            <a:r>
              <a:rPr lang="en-US" dirty="0" smtClean="0"/>
              <a:t>state and women </a:t>
            </a:r>
            <a:r>
              <a:rPr lang="en-US" dirty="0"/>
              <a:t>can easily compare plans and shop for affordable, comprehensive health insurance coverage for themselves and their families. Nearly 7 million women will be able to access tax credits to help them purchase coverage through the exchange.</a:t>
            </a:r>
          </a:p>
        </p:txBody>
      </p:sp>
    </p:spTree>
    <p:extLst>
      <p:ext uri="{BB962C8B-B14F-4D97-AF65-F5344CB8AC3E}">
        <p14:creationId xmlns:p14="http://schemas.microsoft.com/office/powerpoint/2010/main" val="1772094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fornian FB" panose="0207040306080B030204" pitchFamily="18" charset="0"/>
              </a:rPr>
              <a:t>How to get access to health insurance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alifornian FB" panose="0207040306080B030204" pitchFamily="18" charset="0"/>
              </a:rPr>
              <a:t>Access to Coverage through Medicaid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States </a:t>
            </a:r>
            <a:r>
              <a:rPr lang="en-US" dirty="0">
                <a:latin typeface="Californian FB" panose="0207040306080B030204" pitchFamily="18" charset="0"/>
              </a:rPr>
              <a:t>will have the option to offer Medicaid coverage to all individuals with incomes below about $15,000 a year, and families earning less than about $30,000 a year (133% of the federal poverty line). </a:t>
            </a:r>
            <a:endParaRPr lang="en-US" dirty="0" smtClean="0">
              <a:latin typeface="Californian FB" panose="0207040306080B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The </a:t>
            </a:r>
            <a:r>
              <a:rPr lang="en-US" dirty="0">
                <a:latin typeface="Californian FB" panose="0207040306080B030204" pitchFamily="18" charset="0"/>
              </a:rPr>
              <a:t>federal government will cover 100% of the cost of this coverage expansion in the first three years, phasing down to 90% in subsequent years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34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anose="0207040306080B030204" pitchFamily="18" charset="0"/>
              </a:rPr>
              <a:t>Make Your healthcare a priority </a:t>
            </a:r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Since being busy a significant factor that affects our health create a balance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Introduce changes gradually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Integrate health into your daily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Keep track of your well checks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Find way to put yourself first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17" y="3053556"/>
            <a:ext cx="3013655" cy="2324100"/>
          </a:xfrm>
        </p:spPr>
      </p:pic>
    </p:spTree>
    <p:extLst>
      <p:ext uri="{BB962C8B-B14F-4D97-AF65-F5344CB8AC3E}">
        <p14:creationId xmlns:p14="http://schemas.microsoft.com/office/powerpoint/2010/main" val="152854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anose="0207040306080B030204" pitchFamily="18" charset="0"/>
              </a:rPr>
              <a:t>Presentation Objective</a:t>
            </a:r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alifornian FB" panose="0207040306080B030204" pitchFamily="18" charset="0"/>
              </a:rPr>
              <a:t>Discuss women and their healthcare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alifornian FB" panose="0207040306080B030204" pitchFamily="18" charset="0"/>
              </a:rPr>
              <a:t>Discuss the reasons for disparities </a:t>
            </a:r>
            <a:r>
              <a:rPr lang="en-US" dirty="0">
                <a:latin typeface="Californian FB" panose="0207040306080B030204" pitchFamily="18" charset="0"/>
              </a:rPr>
              <a:t>in </a:t>
            </a:r>
            <a:r>
              <a:rPr lang="en-US" dirty="0" smtClean="0">
                <a:latin typeface="Californian FB" panose="0207040306080B030204" pitchFamily="18" charset="0"/>
              </a:rPr>
              <a:t>healthcare for women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alifornian FB" panose="0207040306080B030204" pitchFamily="18" charset="0"/>
              </a:rPr>
              <a:t>Examine barriers and access to health care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Californian FB" panose="0207040306080B030204" pitchFamily="18" charset="0"/>
              </a:rPr>
              <a:t>Evaluate women medical benefits under the new healthcare law</a:t>
            </a:r>
          </a:p>
          <a:p>
            <a:pPr marL="0" indent="0">
              <a:buNone/>
            </a:pPr>
            <a:endParaRPr lang="en-US" dirty="0" smtClean="0">
              <a:latin typeface="Californian FB" panose="0207040306080B03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anose="0207040306080B030204" pitchFamily="18" charset="0"/>
              </a:rPr>
              <a:t>Thank you for your Time and Attention</a:t>
            </a:r>
            <a:endParaRPr lang="en-US" dirty="0">
              <a:latin typeface="Californian FB" panose="0207040306080B0302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2725738"/>
            <a:ext cx="4286250" cy="2981325"/>
          </a:xfrm>
        </p:spPr>
      </p:pic>
    </p:spTree>
    <p:extLst>
      <p:ext uri="{BB962C8B-B14F-4D97-AF65-F5344CB8AC3E}">
        <p14:creationId xmlns:p14="http://schemas.microsoft.com/office/powerpoint/2010/main" val="283998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anose="0207040306080B030204" pitchFamily="18" charset="0"/>
              </a:rPr>
              <a:t>References</a:t>
            </a:r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Affordable Care Act and Women | HHS.gov/healthcare. (2014). Retrieved July 15, 2015, from http://www.hhs.gov/healthcare/facts/factsheets/2012/03/women03202012a.html</a:t>
            </a:r>
          </a:p>
          <a:p>
            <a:r>
              <a:rPr lang="en-US" dirty="0"/>
              <a:t>KAISER FAMILY FOUNDATION. (</a:t>
            </a:r>
            <a:r>
              <a:rPr lang="en-US" dirty="0" smtClean="0"/>
              <a:t>2013). </a:t>
            </a:r>
            <a:r>
              <a:rPr lang="en-US" dirty="0"/>
              <a:t>Women and Healthcare: National Profile. Retrieved from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kaiserfamilyfoundation.files.wordpress.com/2013/01/women-and-health-care-a-national-profile-key-findings-from-the-kaiser-women-s-health-su</a:t>
            </a:r>
            <a:r>
              <a:rPr lang="en-US" dirty="0">
                <a:hlinkClick r:id="rId3"/>
              </a:rPr>
              <a:t>rvey.pdf</a:t>
            </a:r>
            <a:endParaRPr lang="en-US" dirty="0"/>
          </a:p>
          <a:p>
            <a:r>
              <a:rPr lang="en-US" smtClean="0"/>
              <a:t>Preventive </a:t>
            </a:r>
            <a:r>
              <a:rPr lang="en-US" dirty="0"/>
              <a:t>health services for women. (2014). Preventive health services for women | HealthCare.gov. Retrieved July 15, 2015, from </a:t>
            </a:r>
            <a:r>
              <a:rPr lang="en-US" dirty="0">
                <a:hlinkClick r:id="rId4"/>
              </a:rPr>
              <a:t>https://www.healthcare.gov/preventive-care-benefits/women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/>
              <a:t>Women and Health Care in the Early Years of the ACA: Key Findings from the 2013 Kaiser Women’s Health Survey | The Henry J. Kaiser Family Foundation. (2013). Retrieved July 15, 2015, from http://kff.org/womens-health-policy/report/women-and-health-care-in-the-early-years-of-the-aca-key-findings-from-the-2013-kaiser-womens-health-survey/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2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anose="0207040306080B030204" pitchFamily="18" charset="0"/>
              </a:rPr>
              <a:t>The End</a:t>
            </a:r>
            <a:endParaRPr lang="en-US" dirty="0">
              <a:latin typeface="Californian FB" panose="0207040306080B0302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39" y="2557463"/>
            <a:ext cx="4734322" cy="3317875"/>
          </a:xfrm>
        </p:spPr>
      </p:pic>
    </p:spTree>
    <p:extLst>
      <p:ext uri="{BB962C8B-B14F-4D97-AF65-F5344CB8AC3E}">
        <p14:creationId xmlns:p14="http://schemas.microsoft.com/office/powerpoint/2010/main" val="302702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anose="0207040306080B030204" pitchFamily="18" charset="0"/>
              </a:rPr>
              <a:t>How many of you can relate?</a:t>
            </a:r>
            <a:endParaRPr lang="en-US" dirty="0">
              <a:latin typeface="Californian FB" panose="0207040306080B0302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99" y="2534885"/>
            <a:ext cx="6299201" cy="3317875"/>
          </a:xfrm>
        </p:spPr>
      </p:pic>
    </p:spTree>
    <p:extLst>
      <p:ext uri="{BB962C8B-B14F-4D97-AF65-F5344CB8AC3E}">
        <p14:creationId xmlns:p14="http://schemas.microsoft.com/office/powerpoint/2010/main" val="354997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even think about your health?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ifornian FB" panose="0207040306080B030204" pitchFamily="18" charset="0"/>
              </a:rPr>
              <a:t>Women work  hard -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giving their best to their employers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keeping their family healthy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keeping  everyone’s life in order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Yet- they neglect their own healthcare.</a:t>
            </a:r>
            <a:endParaRPr lang="en-US" dirty="0">
              <a:latin typeface="Californian FB" panose="0207040306080B0302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31" y="2560638"/>
            <a:ext cx="2633238" cy="3309937"/>
          </a:xfrm>
        </p:spPr>
      </p:pic>
    </p:spTree>
    <p:extLst>
      <p:ext uri="{BB962C8B-B14F-4D97-AF65-F5344CB8AC3E}">
        <p14:creationId xmlns:p14="http://schemas.microsoft.com/office/powerpoint/2010/main" val="354726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</a:t>
            </a:r>
            <a:r>
              <a:rPr lang="en-US" dirty="0" smtClean="0">
                <a:latin typeface="Californian FB" panose="0207040306080B030204" pitchFamily="18" charset="0"/>
              </a:rPr>
              <a:t>We are chief decision makers!</a:t>
            </a:r>
            <a:r>
              <a:rPr lang="en-US" dirty="0" smtClean="0"/>
              <a:t>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Women  make </a:t>
            </a:r>
            <a:r>
              <a:rPr lang="en-US" dirty="0">
                <a:latin typeface="Californian FB" panose="0207040306080B030204" pitchFamily="18" charset="0"/>
              </a:rPr>
              <a:t>the vast majority of routine health </a:t>
            </a:r>
            <a:r>
              <a:rPr lang="en-US" dirty="0" smtClean="0">
                <a:latin typeface="Californian FB" panose="0207040306080B030204" pitchFamily="18" charset="0"/>
              </a:rPr>
              <a:t>care decisions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 Responsible </a:t>
            </a:r>
            <a:r>
              <a:rPr lang="en-US" dirty="0">
                <a:latin typeface="Californian FB" panose="0207040306080B030204" pitchFamily="18" charset="0"/>
              </a:rPr>
              <a:t>for </a:t>
            </a:r>
            <a:r>
              <a:rPr lang="en-US" dirty="0" smtClean="0">
                <a:latin typeface="Californian FB" panose="0207040306080B030204" pitchFamily="18" charset="0"/>
              </a:rPr>
              <a:t>their family as well as everyday </a:t>
            </a:r>
            <a:r>
              <a:rPr lang="en-US" dirty="0">
                <a:latin typeface="Californian FB" panose="0207040306080B030204" pitchFamily="18" charset="0"/>
              </a:rPr>
              <a:t>family </a:t>
            </a:r>
            <a:r>
              <a:rPr lang="en-US" dirty="0" smtClean="0">
                <a:latin typeface="Californian FB" panose="0207040306080B030204" pitchFamily="18" charset="0"/>
              </a:rPr>
              <a:t>obligations.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Care for a sick or aging relative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Work in a demanding role which </a:t>
            </a:r>
            <a:r>
              <a:rPr lang="en-US" dirty="0">
                <a:latin typeface="Californian FB" panose="0207040306080B030204" pitchFamily="18" charset="0"/>
              </a:rPr>
              <a:t>leaves many women concerned about meeting all their </a:t>
            </a:r>
            <a:r>
              <a:rPr lang="en-US" dirty="0" smtClean="0">
                <a:latin typeface="Californian FB" panose="0207040306080B030204" pitchFamily="18" charset="0"/>
              </a:rPr>
              <a:t>family and </a:t>
            </a:r>
            <a:r>
              <a:rPr lang="en-US" dirty="0">
                <a:latin typeface="Californian FB" panose="0207040306080B030204" pitchFamily="18" charset="0"/>
              </a:rPr>
              <a:t>work commitments as well as managing their own health</a:t>
            </a:r>
            <a:r>
              <a:rPr lang="en-US" dirty="0"/>
              <a:t>.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570" y="2560638"/>
            <a:ext cx="3131819" cy="3309937"/>
          </a:xfrm>
        </p:spPr>
      </p:pic>
    </p:spTree>
    <p:extLst>
      <p:ext uri="{BB962C8B-B14F-4D97-AF65-F5344CB8AC3E}">
        <p14:creationId xmlns:p14="http://schemas.microsoft.com/office/powerpoint/2010/main" val="9405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anose="0207040306080B030204" pitchFamily="18" charset="0"/>
              </a:rPr>
              <a:t>Facts about Superwomen</a:t>
            </a:r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8  in </a:t>
            </a:r>
            <a:r>
              <a:rPr lang="en-US" dirty="0">
                <a:latin typeface="Californian FB" panose="0207040306080B030204" pitchFamily="18" charset="0"/>
              </a:rPr>
              <a:t>10 </a:t>
            </a:r>
            <a:r>
              <a:rPr lang="en-US" dirty="0" smtClean="0">
                <a:latin typeface="Californian FB" panose="0207040306080B030204" pitchFamily="18" charset="0"/>
              </a:rPr>
              <a:t>mothers have the </a:t>
            </a:r>
            <a:r>
              <a:rPr lang="en-US" dirty="0">
                <a:latin typeface="Californian FB" panose="0207040306080B030204" pitchFamily="18" charset="0"/>
              </a:rPr>
              <a:t>chief responsibility for choosing their children’s </a:t>
            </a:r>
            <a:r>
              <a:rPr lang="en-US" dirty="0" smtClean="0">
                <a:latin typeface="Californian FB" panose="0207040306080B030204" pitchFamily="18" charset="0"/>
              </a:rPr>
              <a:t>doctors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alifornian FB" panose="0207040306080B030204" pitchFamily="18" charset="0"/>
              </a:rPr>
              <a:t>(79%), </a:t>
            </a:r>
            <a:r>
              <a:rPr lang="en-US" dirty="0" smtClean="0">
                <a:latin typeface="Californian FB" panose="0207040306080B030204" pitchFamily="18" charset="0"/>
              </a:rPr>
              <a:t>take </a:t>
            </a:r>
            <a:r>
              <a:rPr lang="en-US" dirty="0">
                <a:latin typeface="Californian FB" panose="0207040306080B030204" pitchFamily="18" charset="0"/>
              </a:rPr>
              <a:t>them </a:t>
            </a:r>
            <a:r>
              <a:rPr lang="en-US" dirty="0" smtClean="0">
                <a:latin typeface="Californian FB" panose="0207040306080B030204" pitchFamily="18" charset="0"/>
              </a:rPr>
              <a:t>to their appointments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(</a:t>
            </a:r>
            <a:r>
              <a:rPr lang="en-US" dirty="0">
                <a:latin typeface="Californian FB" panose="0207040306080B030204" pitchFamily="18" charset="0"/>
              </a:rPr>
              <a:t>84</a:t>
            </a:r>
            <a:r>
              <a:rPr lang="en-US" dirty="0" smtClean="0">
                <a:latin typeface="Californian FB" panose="0207040306080B030204" pitchFamily="18" charset="0"/>
              </a:rPr>
              <a:t>%) ensure they </a:t>
            </a:r>
            <a:r>
              <a:rPr lang="en-US" dirty="0">
                <a:latin typeface="Californian FB" panose="0207040306080B030204" pitchFamily="18" charset="0"/>
              </a:rPr>
              <a:t>receive follow-up care </a:t>
            </a:r>
            <a:endParaRPr lang="en-US" dirty="0" smtClean="0">
              <a:latin typeface="Californian FB" panose="0207040306080B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(78%) of mothers </a:t>
            </a:r>
            <a:r>
              <a:rPr lang="en-US" dirty="0">
                <a:latin typeface="Californian FB" panose="0207040306080B030204" pitchFamily="18" charset="0"/>
              </a:rPr>
              <a:t>are </a:t>
            </a:r>
            <a:r>
              <a:rPr lang="en-US" dirty="0" smtClean="0">
                <a:latin typeface="Californian FB" panose="0207040306080B030204" pitchFamily="18" charset="0"/>
              </a:rPr>
              <a:t>primarily </a:t>
            </a:r>
            <a:r>
              <a:rPr lang="en-US" dirty="0">
                <a:latin typeface="Californian FB" panose="0207040306080B030204" pitchFamily="18" charset="0"/>
              </a:rPr>
              <a:t>responsible for decisions </a:t>
            </a:r>
            <a:r>
              <a:rPr lang="en-US" dirty="0" smtClean="0">
                <a:latin typeface="Californian FB" panose="0207040306080B030204" pitchFamily="18" charset="0"/>
              </a:rPr>
              <a:t>about their </a:t>
            </a:r>
            <a:r>
              <a:rPr lang="en-US" dirty="0">
                <a:latin typeface="Californian FB" panose="0207040306080B030204" pitchFamily="18" charset="0"/>
              </a:rPr>
              <a:t>children’s health </a:t>
            </a:r>
            <a:r>
              <a:rPr lang="en-US" dirty="0" smtClean="0">
                <a:latin typeface="Californian FB" panose="0207040306080B030204" pitchFamily="18" charset="0"/>
              </a:rPr>
              <a:t>insurance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72" y="2597118"/>
            <a:ext cx="3279494" cy="3236976"/>
          </a:xfrm>
        </p:spPr>
      </p:pic>
    </p:spTree>
    <p:extLst>
      <p:ext uri="{BB962C8B-B14F-4D97-AF65-F5344CB8AC3E}">
        <p14:creationId xmlns:p14="http://schemas.microsoft.com/office/powerpoint/2010/main" val="302508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anose="0207040306080B030204" pitchFamily="18" charset="0"/>
              </a:rPr>
              <a:t>What does the statistics say?</a:t>
            </a:r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83992A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fornian FB" panose="0207040306080B030204" pitchFamily="18" charset="0"/>
              </a:rPr>
              <a:t>Similar to men, one in four women feel a lot of stress from career </a:t>
            </a:r>
            <a:endParaRPr lang="en-US" sz="2000" dirty="0" smtClean="0">
              <a:solidFill>
                <a:prstClr val="black">
                  <a:lumMod val="85000"/>
                  <a:lumOff val="15000"/>
                </a:prstClr>
              </a:solidFill>
              <a:latin typeface="Californian FB" panose="0207040306080B030204" pitchFamily="18" charset="0"/>
            </a:endParaRP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fornian FB" panose="0207040306080B030204" pitchFamily="18" charset="0"/>
              </a:rPr>
              <a:t>(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fornian FB" panose="0207040306080B030204" pitchFamily="18" charset="0"/>
              </a:rPr>
              <a:t>24%) 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fornian FB" panose="0207040306080B030204" pitchFamily="18" charset="0"/>
              </a:rPr>
              <a:t>have 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fornian FB" panose="0207040306080B030204" pitchFamily="18" charset="0"/>
              </a:rPr>
              <a:t>financial concerns </a:t>
            </a: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fornian FB" panose="0207040306080B030204" pitchFamily="18" charset="0"/>
              </a:rPr>
              <a:t>One in 10 women (12%), compared to 8% of men, cares for a sick or aging relative, often an ill parent</a:t>
            </a: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fornian FB" panose="0207040306080B030204" pitchFamily="18" charset="0"/>
              </a:rPr>
              <a:t>The majority of caregivers report that they perform a range of tasks, including housework 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fornian FB" panose="0207040306080B030204" pitchFamily="18" charset="0"/>
              </a:rPr>
              <a:t>, transportation, 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fornian FB" panose="0207040306080B030204" pitchFamily="18" charset="0"/>
              </a:rPr>
              <a:t>and various financial 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fornian FB" panose="0207040306080B030204" pitchFamily="18" charset="0"/>
              </a:rPr>
              <a:t>decisions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  <a:latin typeface="Californian FB" panose="0207040306080B030204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549" y="2560638"/>
            <a:ext cx="3408401" cy="3309937"/>
          </a:xfrm>
        </p:spPr>
      </p:pic>
    </p:spTree>
    <p:extLst>
      <p:ext uri="{BB962C8B-B14F-4D97-AF65-F5344CB8AC3E}">
        <p14:creationId xmlns:p14="http://schemas.microsoft.com/office/powerpoint/2010/main" val="260427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anose="0207040306080B030204" pitchFamily="18" charset="0"/>
              </a:rPr>
              <a:t>Why is the healthcare law a hot topic?</a:t>
            </a:r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Californian FB" panose="0207040306080B030204" pitchFamily="18" charset="0"/>
              </a:rPr>
              <a:t>The health care law, also known as the Affordable Care </a:t>
            </a:r>
            <a:r>
              <a:rPr lang="en-US" dirty="0" smtClean="0">
                <a:latin typeface="Californian FB" panose="0207040306080B030204" pitchFamily="18" charset="0"/>
              </a:rPr>
              <a:t>Act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 protects </a:t>
            </a:r>
            <a:r>
              <a:rPr lang="en-US" dirty="0">
                <a:latin typeface="Californian FB" panose="0207040306080B030204" pitchFamily="18" charset="0"/>
              </a:rPr>
              <a:t>women from discriminatory health insurance </a:t>
            </a:r>
            <a:r>
              <a:rPr lang="en-US" dirty="0" smtClean="0">
                <a:latin typeface="Californian FB" panose="0207040306080B030204" pitchFamily="18" charset="0"/>
              </a:rPr>
              <a:t>practices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makes </a:t>
            </a:r>
            <a:r>
              <a:rPr lang="en-US" dirty="0">
                <a:latin typeface="Californian FB" panose="0207040306080B030204" pitchFamily="18" charset="0"/>
              </a:rPr>
              <a:t>health coverage more affordable and easier to </a:t>
            </a:r>
            <a:r>
              <a:rPr lang="en-US" dirty="0" smtClean="0">
                <a:latin typeface="Californian FB" panose="0207040306080B030204" pitchFamily="18" charset="0"/>
              </a:rPr>
              <a:t>obtain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 </a:t>
            </a:r>
            <a:r>
              <a:rPr lang="en-US" dirty="0">
                <a:latin typeface="Californian FB" panose="0207040306080B030204" pitchFamily="18" charset="0"/>
              </a:rPr>
              <a:t>improves access to many of the health services women need. </a:t>
            </a:r>
            <a:endParaRPr lang="en-US" dirty="0" smtClean="0">
              <a:latin typeface="Californian FB" panose="0207040306080B0302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704563"/>
            <a:ext cx="4718050" cy="2744520"/>
          </a:xfrm>
        </p:spPr>
      </p:pic>
    </p:spTree>
    <p:extLst>
      <p:ext uri="{BB962C8B-B14F-4D97-AF65-F5344CB8AC3E}">
        <p14:creationId xmlns:p14="http://schemas.microsoft.com/office/powerpoint/2010/main" val="85128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fornian FB" panose="0207040306080B030204" pitchFamily="18" charset="0"/>
              </a:rPr>
              <a:t>Why do women need to know about healthcare law?</a:t>
            </a:r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alifornian FB" panose="0207040306080B030204" pitchFamily="18" charset="0"/>
              </a:rPr>
              <a:t>Women face unfair and discriminatory insurance </a:t>
            </a:r>
            <a:r>
              <a:rPr lang="en-US" dirty="0" smtClean="0">
                <a:latin typeface="Californian FB" panose="0207040306080B030204" pitchFamily="18" charset="0"/>
              </a:rPr>
              <a:t>practices such </a:t>
            </a:r>
            <a:r>
              <a:rPr lang="en-US" dirty="0">
                <a:latin typeface="Californian FB" panose="0207040306080B030204" pitchFamily="18" charset="0"/>
              </a:rPr>
              <a:t>as being denied coverage or paying more for health insurance than men. </a:t>
            </a:r>
            <a:endParaRPr lang="en-US" dirty="0" smtClean="0">
              <a:latin typeface="Californian FB" panose="0207040306080B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Insurance health </a:t>
            </a:r>
            <a:r>
              <a:rPr lang="en-US" dirty="0">
                <a:latin typeface="Californian FB" panose="0207040306080B030204" pitchFamily="18" charset="0"/>
              </a:rPr>
              <a:t>plans often exclude coverage for services that only women need like maternity care. </a:t>
            </a:r>
            <a:endParaRPr lang="en-US" dirty="0" smtClean="0">
              <a:latin typeface="Californian FB" panose="0207040306080B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fornian FB" panose="0207040306080B030204" pitchFamily="18" charset="0"/>
              </a:rPr>
              <a:t>In </a:t>
            </a:r>
            <a:r>
              <a:rPr lang="en-US" dirty="0">
                <a:latin typeface="Californian FB" panose="0207040306080B030204" pitchFamily="18" charset="0"/>
              </a:rPr>
              <a:t>most states, women are routinely denied coverage because of pre-existing conditions such as having had a C-section, breast or cervical cancer, or receiving medical treatment for domestic or sexual violence.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75" y="2920206"/>
            <a:ext cx="3193959" cy="2590800"/>
          </a:xfrm>
        </p:spPr>
      </p:pic>
    </p:spTree>
    <p:extLst>
      <p:ext uri="{BB962C8B-B14F-4D97-AF65-F5344CB8AC3E}">
        <p14:creationId xmlns:p14="http://schemas.microsoft.com/office/powerpoint/2010/main" val="4095794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1068</Words>
  <Application>Microsoft Office PowerPoint</Application>
  <PresentationFormat>Custom</PresentationFormat>
  <Paragraphs>101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Organic</vt:lpstr>
      <vt:lpstr>Women &amp; the Healthcare Law</vt:lpstr>
      <vt:lpstr>Presentation Objective</vt:lpstr>
      <vt:lpstr>How many of you can relate?</vt:lpstr>
      <vt:lpstr>Do you even think about your health?</vt:lpstr>
      <vt:lpstr>          We are chief decision makers!                                          </vt:lpstr>
      <vt:lpstr>Facts about Superwomen</vt:lpstr>
      <vt:lpstr>What does the statistics say?</vt:lpstr>
      <vt:lpstr>Why is the healthcare law a hot topic?</vt:lpstr>
      <vt:lpstr>Why do women need to know about healthcare law?</vt:lpstr>
      <vt:lpstr>Barriers to healthcare </vt:lpstr>
      <vt:lpstr>Need more information!</vt:lpstr>
      <vt:lpstr>How does the Healthcare law affects women</vt:lpstr>
      <vt:lpstr>What about health insurance?</vt:lpstr>
      <vt:lpstr>What is covered under the ACA</vt:lpstr>
      <vt:lpstr>What else is covered?</vt:lpstr>
      <vt:lpstr>  </vt:lpstr>
      <vt:lpstr>How to get access to health insurance</vt:lpstr>
      <vt:lpstr>How to get access to health insurance</vt:lpstr>
      <vt:lpstr>Make Your healthcare a priority </vt:lpstr>
      <vt:lpstr>Thank you for your Time and Attention</vt:lpstr>
      <vt:lpstr>References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and the Healthcare Law</dc:title>
  <dc:creator>Hickson, Shondell</dc:creator>
  <cp:lastModifiedBy>Anshu Khodiar</cp:lastModifiedBy>
  <cp:revision>49</cp:revision>
  <dcterms:created xsi:type="dcterms:W3CDTF">2015-06-23T21:40:35Z</dcterms:created>
  <dcterms:modified xsi:type="dcterms:W3CDTF">2015-08-17T09:18:51Z</dcterms:modified>
</cp:coreProperties>
</file>