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9" r:id="rId13"/>
    <p:sldId id="270" r:id="rId14"/>
    <p:sldId id="271" r:id="rId15"/>
    <p:sldId id="268" r:id="rId16"/>
    <p:sldId id="275" r:id="rId17"/>
    <p:sldId id="272" r:id="rId18"/>
    <p:sldId id="281" r:id="rId19"/>
    <p:sldId id="276" r:id="rId20"/>
    <p:sldId id="273" r:id="rId21"/>
    <p:sldId id="278" r:id="rId22"/>
    <p:sldId id="279" r:id="rId23"/>
    <p:sldId id="280" r:id="rId24"/>
    <p:sldId id="277" r:id="rId25"/>
    <p:sldId id="274" r:id="rId26"/>
    <p:sldId id="282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7" autoAdjust="0"/>
  </p:normalViewPr>
  <p:slideViewPr>
    <p:cSldViewPr>
      <p:cViewPr varScale="1">
        <p:scale>
          <a:sx n="80" d="100"/>
          <a:sy n="80" d="100"/>
        </p:scale>
        <p:origin x="7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997EB-D48A-4522-9690-2A179C0E265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971D-608A-463F-86E2-7AE0F2AE56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609600"/>
            <a:ext cx="6477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Mammographic screening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25" y="2667000"/>
            <a:ext cx="6400800" cy="1752600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Is it relevant to </a:t>
            </a:r>
          </a:p>
          <a:p>
            <a:r>
              <a:rPr lang="en-US" sz="4800" i="1" dirty="0" smtClean="0">
                <a:solidFill>
                  <a:schemeClr val="bg1"/>
                </a:solidFill>
              </a:rPr>
              <a:t>developing countries?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Life expectancy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485322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Nigeria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Turkey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world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Perspective</a:t>
            </a:r>
            <a:r>
              <a:rPr lang="en-US" dirty="0" smtClean="0">
                <a:solidFill>
                  <a:schemeClr val="bg1"/>
                </a:solidFill>
              </a:rPr>
              <a:t>: 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Premenopausal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Peak incidence in the young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Short life expectancy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Mammography screening?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Mammography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Specialized equipment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Trained personnel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Cost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Mammography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2010 African study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One Mammogram machine for 6 million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Elkin et al 2012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1.65 machines for 100,000 population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India Privatized health care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Faruqui</a:t>
            </a:r>
            <a:r>
              <a:rPr lang="en-US" dirty="0" smtClean="0">
                <a:solidFill>
                  <a:schemeClr val="bg1"/>
                </a:solidFill>
              </a:rPr>
              <a:t> et al 2007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Social </a:t>
            </a:r>
            <a:r>
              <a:rPr lang="en-US" dirty="0" smtClean="0">
                <a:solidFill>
                  <a:schemeClr val="bg1"/>
                </a:solidFill>
              </a:rPr>
              <a:t>Issues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Education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Socioeconomic conditions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Compliance/follow-up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Opoku</a:t>
            </a:r>
            <a:r>
              <a:rPr lang="en-US" dirty="0" smtClean="0">
                <a:solidFill>
                  <a:schemeClr val="bg1"/>
                </a:solidFill>
              </a:rPr>
              <a:t> 2012: 2% screening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70% India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75% Turkey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Trinidad and Tobago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Perspective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Paucity of available services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Paucity of awareness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Advanced stage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Clinical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reast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xam (</a:t>
            </a:r>
            <a:r>
              <a:rPr lang="en-US" dirty="0" smtClean="0">
                <a:solidFill>
                  <a:schemeClr val="bg1"/>
                </a:solidFill>
              </a:rPr>
              <a:t>CBE)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Ineffective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world source of data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Okonkwo</a:t>
            </a:r>
            <a:r>
              <a:rPr lang="en-US" dirty="0" smtClean="0">
                <a:solidFill>
                  <a:schemeClr val="bg1"/>
                </a:solidFill>
              </a:rPr>
              <a:t> et al 2008, India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CBE more cost effective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Abuidris</a:t>
            </a:r>
            <a:r>
              <a:rPr lang="en-US" dirty="0" smtClean="0">
                <a:solidFill>
                  <a:schemeClr val="bg1"/>
                </a:solidFill>
              </a:rPr>
              <a:t> et al 2013, Africa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Trained volunteers improve detection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CBE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Improve education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Breast self-examination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Detect malignancies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</a:t>
            </a:r>
            <a:r>
              <a:rPr lang="en-US" dirty="0" smtClean="0">
                <a:solidFill>
                  <a:schemeClr val="bg1"/>
                </a:solidFill>
              </a:rPr>
              <a:t>Barriers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Fears, religion, myths, mistrust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Remennick</a:t>
            </a:r>
            <a:r>
              <a:rPr lang="en-US" dirty="0" smtClean="0">
                <a:solidFill>
                  <a:schemeClr val="bg1"/>
                </a:solidFill>
              </a:rPr>
              <a:t>, Israel 2006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Herbalist, traditional healers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Opuku</a:t>
            </a:r>
            <a:r>
              <a:rPr lang="en-US" dirty="0" smtClean="0">
                <a:solidFill>
                  <a:schemeClr val="bg1"/>
                </a:solidFill>
              </a:rPr>
              <a:t>, Ghana 2012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trin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trin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worldatlas.com/img/areamap/7242d1cdd9af96269b3433ffcc865e8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3072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Persisting </a:t>
            </a:r>
            <a:r>
              <a:rPr lang="en-US" dirty="0" smtClean="0">
                <a:solidFill>
                  <a:schemeClr val="bg1"/>
                </a:solidFill>
              </a:rPr>
              <a:t>Controversies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Mortality reduction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2108 patients for 11 years to prevent one death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1000 patients screened for 20 </a:t>
            </a:r>
            <a:r>
              <a:rPr lang="en-US" dirty="0" err="1" smtClean="0">
                <a:solidFill>
                  <a:schemeClr val="bg1"/>
                </a:solidFill>
              </a:rPr>
              <a:t>yrs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5.7 mortality reduction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Duffy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Persisting </a:t>
            </a:r>
            <a:r>
              <a:rPr lang="en-US" dirty="0" smtClean="0">
                <a:solidFill>
                  <a:schemeClr val="bg1"/>
                </a:solidFill>
              </a:rPr>
              <a:t>Controversies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Overdiagnosis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6.4% </a:t>
            </a:r>
            <a:r>
              <a:rPr lang="en-US" dirty="0" err="1" smtClean="0">
                <a:solidFill>
                  <a:schemeClr val="bg1"/>
                </a:solidFill>
              </a:rPr>
              <a:t>overdiagnosis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with each mammogram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 in 3 false diagnosis over 10 yrs</a:t>
            </a:r>
          </a:p>
          <a:p>
            <a:pPr lvl="2"/>
            <a:r>
              <a:rPr lang="en-US" dirty="0" err="1" smtClean="0">
                <a:solidFill>
                  <a:schemeClr val="bg1"/>
                </a:solidFill>
              </a:rPr>
              <a:t>Imore</a:t>
            </a:r>
            <a:r>
              <a:rPr lang="en-US" dirty="0" smtClean="0">
                <a:solidFill>
                  <a:schemeClr val="bg1"/>
                </a:solidFill>
              </a:rPr>
              <a:t> 1998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Persisting </a:t>
            </a:r>
            <a:r>
              <a:rPr lang="en-US" dirty="0" smtClean="0">
                <a:solidFill>
                  <a:schemeClr val="bg1"/>
                </a:solidFill>
              </a:rPr>
              <a:t>Controversies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Interval presentation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25%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Sylvia 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42% </a:t>
            </a:r>
            <a:r>
              <a:rPr lang="en-US" dirty="0" err="1" smtClean="0">
                <a:solidFill>
                  <a:schemeClr val="bg1"/>
                </a:solidFill>
              </a:rPr>
              <a:t>radiologically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inapparent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 histological difference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Persisting </a:t>
            </a:r>
            <a:r>
              <a:rPr lang="en-US" dirty="0" smtClean="0">
                <a:solidFill>
                  <a:schemeClr val="bg1"/>
                </a:solidFill>
              </a:rPr>
              <a:t>Controversies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Increased mortality in young screened patients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Miller 2014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Ineffective in reducing deaths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Gotzsche</a:t>
            </a:r>
            <a:r>
              <a:rPr lang="en-US" dirty="0" smtClean="0">
                <a:solidFill>
                  <a:schemeClr val="bg1"/>
                </a:solidFill>
              </a:rPr>
              <a:t> 2000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Persisting </a:t>
            </a:r>
            <a:r>
              <a:rPr lang="en-US" dirty="0" smtClean="0">
                <a:solidFill>
                  <a:schemeClr val="bg1"/>
                </a:solidFill>
              </a:rPr>
              <a:t>Controversies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Non-aggressive disease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23% increased risk if mastectomy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25% radiotherapy</a:t>
            </a:r>
          </a:p>
          <a:p>
            <a:pPr lvl="2"/>
            <a:r>
              <a:rPr lang="en-US" dirty="0" err="1" smtClean="0">
                <a:solidFill>
                  <a:schemeClr val="bg1"/>
                </a:solidFill>
              </a:rPr>
              <a:t>Gotzsche</a:t>
            </a:r>
            <a:r>
              <a:rPr lang="en-US" dirty="0" smtClean="0">
                <a:solidFill>
                  <a:schemeClr val="bg1"/>
                </a:solidFill>
              </a:rPr>
              <a:t> 2000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1.3 million </a:t>
            </a:r>
            <a:r>
              <a:rPr lang="en-US" dirty="0" err="1" smtClean="0">
                <a:solidFill>
                  <a:schemeClr val="bg1"/>
                </a:solidFill>
              </a:rPr>
              <a:t>overdiagnosis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over 30 yrs</a:t>
            </a:r>
          </a:p>
          <a:p>
            <a:pPr lvl="2"/>
            <a:r>
              <a:rPr lang="en-US" dirty="0" err="1" smtClean="0">
                <a:solidFill>
                  <a:schemeClr val="bg1"/>
                </a:solidFill>
              </a:rPr>
              <a:t>Bleyer</a:t>
            </a:r>
            <a:r>
              <a:rPr lang="en-US" dirty="0" smtClean="0">
                <a:solidFill>
                  <a:schemeClr val="bg1"/>
                </a:solidFill>
              </a:rPr>
              <a:t> 2012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Young age of presentation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Unavailability </a:t>
            </a:r>
            <a:r>
              <a:rPr lang="en-US" dirty="0" smtClean="0">
                <a:solidFill>
                  <a:schemeClr val="bg1"/>
                </a:solidFill>
              </a:rPr>
              <a:t>of mammography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Socioeconomic/education </a:t>
            </a:r>
            <a:r>
              <a:rPr lang="en-US" dirty="0" smtClean="0">
                <a:solidFill>
                  <a:schemeClr val="bg1"/>
                </a:solidFill>
              </a:rPr>
              <a:t>factors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Persistent controversies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Way forward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Re-examine </a:t>
            </a:r>
            <a:r>
              <a:rPr lang="en-US" dirty="0" smtClean="0">
                <a:solidFill>
                  <a:schemeClr val="bg1"/>
                </a:solidFill>
              </a:rPr>
              <a:t>the role of CBE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Educate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q107.com/files/2015/04/TORONTO-SKYLIN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ruenomads.com/wp-content/uploads/Beautiful-Beach-and-Mountain-in-Trinidad-and-Toba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56373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1.3 million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African/South </a:t>
            </a:r>
            <a:r>
              <a:rPr lang="en-US" dirty="0" smtClean="0">
                <a:solidFill>
                  <a:schemeClr val="bg1"/>
                </a:solidFill>
              </a:rPr>
              <a:t>Asian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250 annually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2:1 death ratio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Screening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world guidelines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 this appropriate?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33</a:t>
            </a:r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&lt; </a:t>
            </a:r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turkey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7548"/>
            <a:ext cx="9144000" cy="53184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6172200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20% </a:t>
            </a:r>
            <a:r>
              <a:rPr lang="en-US" sz="3200" dirty="0" smtClean="0"/>
              <a:t>&lt; 40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enanfox.com/sites/default/files/styles/main_article/public/news/images/asia_map_japanvietnam_china_s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9377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6096000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30% &lt;40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nig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324600" cy="69129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5562600"/>
            <a:ext cx="3233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15</a:t>
            </a:r>
            <a:r>
              <a:rPr lang="en-US" sz="3600" dirty="0" smtClean="0"/>
              <a:t>% &lt; </a:t>
            </a:r>
            <a:r>
              <a:rPr lang="en-US" sz="3600" dirty="0" smtClean="0"/>
              <a:t>30</a:t>
            </a:r>
          </a:p>
          <a:p>
            <a:pPr algn="ctr"/>
            <a:r>
              <a:rPr lang="en-US" sz="3600" dirty="0" smtClean="0"/>
              <a:t>26-45 age group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japandailypress.com/wp-content/uploads/2013/05/breast-cancer-415x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728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276600" y="6211669"/>
            <a:ext cx="2096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Onset &gt;50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324</Words>
  <Application>Microsoft Office PowerPoint</Application>
  <PresentationFormat>On-screen Show (4:3)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Mammographic 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expectancy </vt:lpstr>
      <vt:lpstr>In Perspective: Age</vt:lpstr>
      <vt:lpstr>Mammography requirements</vt:lpstr>
      <vt:lpstr>Mammography requirements</vt:lpstr>
      <vt:lpstr>Social Issues</vt:lpstr>
      <vt:lpstr>Presentation</vt:lpstr>
      <vt:lpstr>In Perspective</vt:lpstr>
      <vt:lpstr>Clinical Breast Exam (CBE)</vt:lpstr>
      <vt:lpstr>CBE</vt:lpstr>
      <vt:lpstr>Other Barriers </vt:lpstr>
      <vt:lpstr>Persisting Controversies </vt:lpstr>
      <vt:lpstr>Persisting Controversies </vt:lpstr>
      <vt:lpstr>Persisting Controversies </vt:lpstr>
      <vt:lpstr>Persisting Controversies </vt:lpstr>
      <vt:lpstr>Persisting Controversies </vt:lpstr>
      <vt:lpstr>Conclusion </vt:lpstr>
      <vt:lpstr>Way forward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Mammographic screening</dc:title>
  <dc:creator>Admin</dc:creator>
  <cp:lastModifiedBy>Sarasvati</cp:lastModifiedBy>
  <cp:revision>33</cp:revision>
  <dcterms:created xsi:type="dcterms:W3CDTF">2015-08-23T09:24:45Z</dcterms:created>
  <dcterms:modified xsi:type="dcterms:W3CDTF">2015-08-24T01:45:55Z</dcterms:modified>
</cp:coreProperties>
</file>