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notesMasterIdLst>
    <p:notesMasterId r:id="rId60"/>
  </p:notesMasterIdLst>
  <p:sldIdLst>
    <p:sldId id="430" r:id="rId4"/>
    <p:sldId id="431" r:id="rId5"/>
    <p:sldId id="288" r:id="rId6"/>
    <p:sldId id="291" r:id="rId7"/>
    <p:sldId id="292" r:id="rId8"/>
    <p:sldId id="295" r:id="rId9"/>
    <p:sldId id="403" r:id="rId10"/>
    <p:sldId id="405" r:id="rId11"/>
    <p:sldId id="402" r:id="rId12"/>
    <p:sldId id="442" r:id="rId13"/>
    <p:sldId id="380" r:id="rId14"/>
    <p:sldId id="383" r:id="rId15"/>
    <p:sldId id="391" r:id="rId16"/>
    <p:sldId id="415" r:id="rId17"/>
    <p:sldId id="417" r:id="rId18"/>
    <p:sldId id="419" r:id="rId19"/>
    <p:sldId id="420" r:id="rId20"/>
    <p:sldId id="421" r:id="rId21"/>
    <p:sldId id="422" r:id="rId22"/>
    <p:sldId id="425" r:id="rId23"/>
    <p:sldId id="426" r:id="rId24"/>
    <p:sldId id="424" r:id="rId25"/>
    <p:sldId id="428" r:id="rId26"/>
    <p:sldId id="429" r:id="rId27"/>
    <p:sldId id="434" r:id="rId28"/>
    <p:sldId id="435" r:id="rId29"/>
    <p:sldId id="436" r:id="rId30"/>
    <p:sldId id="427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99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410" r:id="rId52"/>
    <p:sldId id="437" r:id="rId53"/>
    <p:sldId id="439" r:id="rId54"/>
    <p:sldId id="438" r:id="rId55"/>
    <p:sldId id="441" r:id="rId56"/>
    <p:sldId id="283" r:id="rId57"/>
    <p:sldId id="407" r:id="rId58"/>
    <p:sldId id="440" r:id="rId5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ar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CA8"/>
    <a:srgbClr val="FF9900"/>
    <a:srgbClr val="EEECE1"/>
    <a:srgbClr val="800000"/>
    <a:srgbClr val="CC9B00"/>
    <a:srgbClr val="FAFCDC"/>
    <a:srgbClr val="9695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770" autoAdjust="0"/>
    <p:restoredTop sz="92060" autoAdjust="0"/>
  </p:normalViewPr>
  <p:slideViewPr>
    <p:cSldViewPr>
      <p:cViewPr>
        <p:scale>
          <a:sx n="75" d="100"/>
          <a:sy n="75" d="100"/>
        </p:scale>
        <p:origin x="-1002" y="222"/>
      </p:cViewPr>
      <p:guideLst>
        <p:guide orient="horz" pos="2840"/>
        <p:guide orient="horz" pos="1480"/>
        <p:guide orient="horz" pos="119"/>
        <p:guide orient="horz" pos="4201"/>
        <p:guide pos="1973"/>
        <p:guide pos="158"/>
        <p:guide pos="3787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6823FF4-A8A5-444C-8340-6B20D84500D5}" type="datetimeFigureOut">
              <a:rPr kumimoji="1" lang="ja-JP" altLang="en-US" smtClean="0"/>
              <a:pPr/>
              <a:t>2014/9/19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E0EAF79-279B-4CB8-A15D-A7868E4FF0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2467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5599D-7AED-4831-8C33-F1AED484C41E}" type="slidenum">
              <a:rPr lang="ja-JP" altLang="en-US" smtClean="0"/>
              <a:pPr/>
              <a:t>16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5599D-7AED-4831-8C33-F1AED484C41E}" type="slidenum">
              <a:rPr lang="ja-JP" altLang="en-US" smtClean="0"/>
              <a:pPr/>
              <a:t>17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5599D-7AED-4831-8C33-F1AED484C41E}" type="slidenum">
              <a:rPr lang="ja-JP" altLang="en-US" smtClean="0"/>
              <a:pPr/>
              <a:t>18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5599D-7AED-4831-8C33-F1AED484C41E}" type="slidenum">
              <a:rPr lang="ja-JP" altLang="en-US" smtClean="0"/>
              <a:pPr/>
              <a:t>20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5599D-7AED-4831-8C33-F1AED484C41E}" type="slidenum">
              <a:rPr lang="ja-JP" altLang="en-US" smtClean="0"/>
              <a:pPr/>
              <a:t>21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5599D-7AED-4831-8C33-F1AED484C41E}" type="slidenum">
              <a:rPr lang="ja-JP" altLang="en-US" smtClean="0"/>
              <a:pPr/>
              <a:t>23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5599D-7AED-4831-8C33-F1AED484C41E}" type="slidenum">
              <a:rPr lang="ja-JP" altLang="en-US" smtClean="0"/>
              <a:pPr/>
              <a:t>24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E176-0895-4637-862D-6B8E05318C35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EAF79-279B-4CB8-A15D-A7868E4FF0D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A371-8180-463B-B658-EE43B88D2545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F415-75E0-4D8A-A5FD-5DA22E349DBE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3103-4C93-41C4-9F44-2F2AB0EF7E96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タイトル、メディア クリップ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メディア プレースホルダー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EDC021-051E-4B8E-A41E-913B6DB044A1}" type="datetime1">
              <a:rPr lang="ja-JP" altLang="en-US" smtClean="0"/>
              <a:t>2014/9/19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FF3426-BB81-46B4-A7BE-F0203CEE77A4}" type="slidenum">
              <a:rPr lang="en-US" altLang="ja-JP"/>
              <a:pPr/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56990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34C14-6167-4F1D-9B30-EF5C24A73025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F039-A562-4A1F-A01E-C8CF87CDB1D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0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5B96A-3506-4B2B-9AED-9B79BF5CFD6B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E2F27-B927-4D28-B883-9C8C58F8ED0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06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9AB591-A20D-4BC2-83D5-12A7248F16D7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D3429-FDCB-4AA1-8FB4-E744549018A4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40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608CF-9826-4390-884F-7A79A017CD35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CD4EC-50AA-4830-85FD-5F708D7D014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827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D163D-1748-4A71-AA05-AC758E1B6CBC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2610D-3904-461C-A705-752DFFB6371E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075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6013F9-A650-4FEB-BF55-E5DD59026410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BAAB1-E569-4A42-95EC-50D8E345EC2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764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913705-F589-42D0-87C0-AAC144E9AF7A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3D019-D1CD-4E00-A931-BFCF2D02659E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55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7B4E-4C1E-48C1-9056-B1C8D1759BC4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14D2E-5AD6-4A60-A847-2FEF6B66AD79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FDB98-06E6-440F-80C6-0AB68B6DA5D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621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D2B29-312C-4117-8807-335A8F0A06BC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F5EE6-6986-41A1-A0EE-4B0331D71179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670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61AF4-2853-4292-9CD8-44904C7A865C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F8D36-4226-48A3-A56D-767126188601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347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5217-A99F-4CDF-8A42-800E57E99335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22AC2-26B9-4510-BF23-530CAB51C752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624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9BDE-E577-4963-80E7-AF40EDC467F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626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7CF8-6F7E-4B7F-85DF-FA31EB002E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528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712B-4C7E-4D09-9D81-B06B342173A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82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77-A1FC-4F55-96DC-EE394AC21A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182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3596-F741-44CA-A76A-579D452DF7D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018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BA45-83D0-42CF-8969-88EBFD79153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40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D6-6C4E-4273-9449-7D1E4924738C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57A-0CAA-49CA-9530-9AAC76948B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77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BA1BD-302A-447B-9561-8459CC3D081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475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684F-E5B8-441D-B64C-95ADE29952B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527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3C26-0040-4EA0-AAC5-382038C32D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4397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FF83-0F5F-48D0-869F-7B7682EAB2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42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BD96-18BA-4F9B-B3F9-9F800D7B3495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87AE-6718-48B5-8F45-8B25D91A85EB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6561-51BD-439D-99F6-70A09CD1D03B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5ADF-3F2E-4AB2-BF1C-ED5AE7FF6CED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B5C3-041D-4D51-A410-CF6B6EAEB71B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0710-929A-4CC2-A706-EF2308211E79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9CB8D-B571-4056-AF82-1B5BF95749B1}" type="datetime1">
              <a:rPr kumimoji="1" lang="ja-JP" altLang="en-US" smtClean="0"/>
              <a:t>2014/9/19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02C3F5-3C6E-475B-945A-4824FF9F3DF1}" type="datetime1">
              <a:rPr lang="ja-JP" altLang="en-US" smtClean="0">
                <a:solidFill>
                  <a:srgbClr val="000000"/>
                </a:solidFill>
              </a:rPr>
              <a:t>2014/9/19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89DF0C-79C3-40DE-9474-4594E6D511DA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6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81B8-5AA5-4A20-AA7C-942B6975F78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2014/9/19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503F-AF2E-4538-9DF2-327B35494D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99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2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1.pn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10" Type="http://schemas.openxmlformats.org/officeDocument/2006/relationships/image" Target="../media/image65.jpe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3.png"/><Relationship Id="rId3" Type="http://schemas.openxmlformats.org/officeDocument/2006/relationships/image" Target="../media/image52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9.jpeg"/><Relationship Id="rId20" Type="http://schemas.openxmlformats.org/officeDocument/2006/relationships/image" Target="../media/image8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81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5.png"/><Relationship Id="rId10" Type="http://schemas.openxmlformats.org/officeDocument/2006/relationships/image" Target="../media/image65.jpe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9.jpeg"/><Relationship Id="rId3" Type="http://schemas.openxmlformats.org/officeDocument/2006/relationships/image" Target="../media/image52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1.png"/><Relationship Id="rId20" Type="http://schemas.openxmlformats.org/officeDocument/2006/relationships/image" Target="../media/image8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87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91.jpeg"/><Relationship Id="rId10" Type="http://schemas.openxmlformats.org/officeDocument/2006/relationships/image" Target="../media/image65.jpe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52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52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52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10" Type="http://schemas.openxmlformats.org/officeDocument/2006/relationships/image" Target="../media/image123.jpe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52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10" Type="http://schemas.openxmlformats.org/officeDocument/2006/relationships/image" Target="../media/image123.jpe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201.png"/><Relationship Id="rId16" Type="http://schemas.openxmlformats.org/officeDocument/2006/relationships/image" Target="../media/image2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201.png"/><Relationship Id="rId16" Type="http://schemas.openxmlformats.org/officeDocument/2006/relationships/image" Target="../media/image2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201.png"/><Relationship Id="rId16" Type="http://schemas.openxmlformats.org/officeDocument/2006/relationships/image" Target="../media/image2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201.png"/><Relationship Id="rId16" Type="http://schemas.openxmlformats.org/officeDocument/2006/relationships/image" Target="../media/image2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" Type="http://schemas.openxmlformats.org/officeDocument/2006/relationships/image" Target="../media/image210.png"/><Relationship Id="rId16" Type="http://schemas.openxmlformats.org/officeDocument/2006/relationships/image" Target="../media/image2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10" Type="http://schemas.openxmlformats.org/officeDocument/2006/relationships/image" Target="../media/image218.png"/><Relationship Id="rId19" Type="http://schemas.openxmlformats.org/officeDocument/2006/relationships/image" Target="../media/image227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さわ正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78200" y="-3449638"/>
            <a:ext cx="19688175" cy="1443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-295257" y="142852"/>
            <a:ext cx="7439025" cy="2438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 smtClean="0">
                <a:solidFill>
                  <a:srgbClr val="FFFF00"/>
                </a:solidFill>
                <a:latin typeface="+mj-ea"/>
                <a:cs typeface="Arial" charset="0"/>
              </a:rPr>
              <a:t>Cerebral Blood Flow by Means of Xenon-enhanced Computed Tomography:</a:t>
            </a:r>
            <a:r>
              <a:rPr lang="en-US" altLang="ja-JP" sz="40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charset="0"/>
              </a:rPr>
              <a:t> </a:t>
            </a:r>
            <a:r>
              <a:rPr lang="en-US" altLang="ja-JP" sz="4000" dirty="0" smtClean="0">
                <a:solidFill>
                  <a:srgbClr val="FFFF00"/>
                </a:solidFill>
                <a:latin typeface="+mj-ea"/>
                <a:cs typeface="Arial" charset="0"/>
              </a:rPr>
              <a:t>From Trans-axial to Surface Quantitative Images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4156075"/>
            <a:ext cx="6892925" cy="3089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3600" b="1" dirty="0" smtClean="0">
                <a:latin typeface="Arial" charset="0"/>
              </a:rPr>
              <a:t>   </a:t>
            </a:r>
            <a:r>
              <a:rPr lang="en-US" altLang="ja-JP" sz="2800" dirty="0" smtClean="0">
                <a:latin typeface="+mj-ea"/>
                <a:ea typeface="+mj-ea"/>
                <a:cs typeface="Arial" charset="0"/>
              </a:rPr>
              <a:t>Shigeru Sase</a:t>
            </a:r>
            <a:r>
              <a:rPr lang="en-US" altLang="ja-JP" sz="2800" baseline="30000" dirty="0" smtClean="0">
                <a:latin typeface="+mj-ea"/>
                <a:ea typeface="+mj-ea"/>
                <a:cs typeface="Arial" charset="0"/>
              </a:rPr>
              <a:t>1</a:t>
            </a:r>
            <a:r>
              <a:rPr lang="en-US" altLang="ja-JP" sz="2800" dirty="0" smtClean="0">
                <a:latin typeface="+mj-ea"/>
                <a:ea typeface="+mj-ea"/>
                <a:cs typeface="Arial" charset="0"/>
              </a:rPr>
              <a:t>, </a:t>
            </a:r>
            <a:r>
              <a:rPr lang="en-US" altLang="ja-JP" sz="2800" dirty="0" err="1" smtClean="0">
                <a:latin typeface="+mj-ea"/>
                <a:ea typeface="+mj-ea"/>
                <a:cs typeface="Arial" charset="0"/>
              </a:rPr>
              <a:t>Homaro</a:t>
            </a:r>
            <a:r>
              <a:rPr lang="en-US" altLang="ja-JP" sz="2800" dirty="0" smtClean="0">
                <a:latin typeface="+mj-ea"/>
                <a:ea typeface="+mj-ea"/>
                <a:cs typeface="Arial" charset="0"/>
              </a:rPr>
              <a:t> Yamamoto</a:t>
            </a:r>
            <a:r>
              <a:rPr lang="en-US" altLang="ja-JP" sz="2800" baseline="30000" dirty="0" smtClean="0">
                <a:latin typeface="+mj-ea"/>
                <a:ea typeface="+mj-ea"/>
                <a:cs typeface="Arial" charset="0"/>
              </a:rPr>
              <a:t>2</a:t>
            </a:r>
            <a:r>
              <a:rPr lang="en-US" altLang="ja-JP" sz="2800" dirty="0" smtClean="0">
                <a:latin typeface="+mj-ea"/>
                <a:ea typeface="+mj-ea"/>
                <a:cs typeface="Arial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US" altLang="ja-JP" sz="2800" dirty="0" smtClean="0">
                <a:latin typeface="+mj-ea"/>
                <a:ea typeface="+mj-ea"/>
                <a:cs typeface="Arial" charset="0"/>
              </a:rPr>
              <a:t>  </a:t>
            </a:r>
            <a:r>
              <a:rPr lang="ja-JP" altLang="en-US" sz="2800" dirty="0" smtClean="0">
                <a:latin typeface="+mj-ea"/>
                <a:ea typeface="+mj-ea"/>
                <a:cs typeface="Arial" charset="0"/>
              </a:rPr>
              <a:t>　</a:t>
            </a:r>
            <a:r>
              <a:rPr lang="en-US" altLang="ja-JP" sz="2800" dirty="0" smtClean="0">
                <a:latin typeface="+mj-ea"/>
                <a:ea typeface="+mj-ea"/>
                <a:cs typeface="Arial" charset="0"/>
              </a:rPr>
              <a:t>and Yutaka Sawa</a:t>
            </a:r>
            <a:r>
              <a:rPr lang="en-US" altLang="ja-JP" sz="2800" baseline="30000" dirty="0" smtClean="0">
                <a:latin typeface="+mj-ea"/>
                <a:ea typeface="+mj-ea"/>
                <a:cs typeface="Arial" charset="0"/>
              </a:rPr>
              <a:t>2</a:t>
            </a:r>
          </a:p>
          <a:p>
            <a:pPr eaLnBrk="1" hangingPunct="1">
              <a:buFontTx/>
              <a:buNone/>
            </a:pPr>
            <a:endParaRPr lang="en-US" altLang="ja-JP" sz="2800" baseline="30000" dirty="0" smtClean="0">
              <a:latin typeface="+mj-ea"/>
              <a:ea typeface="+mj-ea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ja-JP" sz="2800" baseline="30000" dirty="0" smtClean="0">
                <a:latin typeface="+mj-ea"/>
                <a:ea typeface="+mj-ea"/>
                <a:cs typeface="Arial" charset="0"/>
              </a:rPr>
              <a:t>        1</a:t>
            </a:r>
            <a:r>
              <a:rPr lang="en-US" altLang="ja-JP" sz="2800" dirty="0" smtClean="0">
                <a:latin typeface="+mj-ea"/>
                <a:ea typeface="+mj-ea"/>
                <a:cs typeface="Arial" charset="0"/>
              </a:rPr>
              <a:t>Anzai Medical Co., Ltd., Tokyo, Japan</a:t>
            </a:r>
          </a:p>
          <a:p>
            <a:pPr eaLnBrk="1" hangingPunct="1">
              <a:buFontTx/>
              <a:buNone/>
            </a:pPr>
            <a:r>
              <a:rPr lang="en-US" altLang="ja-JP" sz="2800" baseline="30000" dirty="0" smtClean="0">
                <a:latin typeface="+mj-ea"/>
                <a:ea typeface="+mj-ea"/>
                <a:cs typeface="Arial" charset="0"/>
              </a:rPr>
              <a:t>        2</a:t>
            </a:r>
            <a:r>
              <a:rPr lang="en-US" altLang="ja-JP" sz="2800" dirty="0" smtClean="0">
                <a:latin typeface="+mj-ea"/>
                <a:ea typeface="+mj-ea"/>
                <a:cs typeface="Arial" charset="0"/>
              </a:rPr>
              <a:t>Sawa Hospital, Osaka, Japan</a:t>
            </a:r>
          </a:p>
          <a:p>
            <a:pPr eaLnBrk="1" hangingPunct="1">
              <a:buFontTx/>
              <a:buNone/>
            </a:pPr>
            <a:r>
              <a:rPr lang="en-US" altLang="ja-JP" sz="2800" baseline="30000" dirty="0" smtClean="0"/>
              <a:t>      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457200" y="4462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4400" dirty="0" smtClean="0">
                <a:solidFill>
                  <a:prstClr val="black"/>
                </a:solidFill>
                <a:cs typeface="+mj-cs"/>
              </a:rPr>
              <a:t>Installed CT Scanner</a:t>
            </a:r>
            <a:endParaRPr lang="ja-JP" altLang="en-US" sz="4400" dirty="0" smtClean="0">
              <a:solidFill>
                <a:prstClr val="black"/>
              </a:solidFill>
              <a:cs typeface="+mj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6934" y="5630481"/>
            <a:ext cx="8894222" cy="10310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prstClr val="black"/>
                </a:solidFill>
              </a:rPr>
              <a:t> The coverage of Detector: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160mm</a:t>
            </a:r>
            <a:r>
              <a:rPr lang="ja-JP" altLang="en-US" sz="2800" dirty="0" smtClean="0">
                <a:solidFill>
                  <a:prstClr val="black"/>
                </a:solidFill>
              </a:rPr>
              <a:t> （</a:t>
            </a:r>
            <a:r>
              <a:rPr lang="en-US" altLang="ja-JP" sz="2800" dirty="0" smtClean="0">
                <a:solidFill>
                  <a:prstClr val="black"/>
                </a:solidFill>
              </a:rPr>
              <a:t>320-row</a:t>
            </a:r>
            <a:r>
              <a:rPr lang="ja-JP" altLang="en-US" sz="2800" dirty="0" smtClean="0">
                <a:solidFill>
                  <a:prstClr val="black"/>
                </a:solidFill>
              </a:rPr>
              <a:t>＊</a:t>
            </a:r>
            <a:r>
              <a:rPr lang="en-US" altLang="ja-JP" sz="2800" dirty="0" smtClean="0">
                <a:solidFill>
                  <a:prstClr val="black"/>
                </a:solidFill>
              </a:rPr>
              <a:t>896ch</a:t>
            </a:r>
            <a:r>
              <a:rPr lang="ja-JP" altLang="en-US" sz="2800" dirty="0" smtClean="0">
                <a:solidFill>
                  <a:prstClr val="black"/>
                </a:solidFill>
              </a:rPr>
              <a:t>）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Slice Thickness: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0.5mm</a:t>
            </a:r>
            <a:r>
              <a:rPr lang="ja-JP" altLang="en-US" sz="2800" dirty="0" smtClean="0">
                <a:solidFill>
                  <a:prstClr val="black"/>
                </a:solidFill>
              </a:rPr>
              <a:t> （</a:t>
            </a:r>
            <a:r>
              <a:rPr lang="en-US" altLang="ja-JP" sz="2800" dirty="0" smtClean="0">
                <a:solidFill>
                  <a:prstClr val="black"/>
                </a:solidFill>
              </a:rPr>
              <a:t>The thinnest in the industry</a:t>
            </a:r>
            <a:r>
              <a:rPr lang="ja-JP" altLang="en-US" sz="2800" dirty="0" smtClean="0">
                <a:solidFill>
                  <a:prstClr val="black"/>
                </a:solidFill>
              </a:rPr>
              <a:t>）</a:t>
            </a:r>
            <a:endParaRPr lang="en-US" altLang="ja-JP" sz="2800" dirty="0" smtClean="0">
              <a:solidFill>
                <a:prstClr val="black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69" t="12669" r="8978" b="8978"/>
          <a:stretch/>
        </p:blipFill>
        <p:spPr bwMode="auto">
          <a:xfrm>
            <a:off x="1524553" y="1457286"/>
            <a:ext cx="6094895" cy="40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22" descr="C:\Documents and Settings\91089\My Documents\（★★ロゴ\★★★製品ロゴAI\CT\Aquilion ONE\Aquilion ONE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864006"/>
            <a:ext cx="3246760" cy="1288987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5214942" y="5157192"/>
            <a:ext cx="370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Toshiba Medical Systems corporation 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624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20140903093651_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55" y="1714488"/>
            <a:ext cx="5143536" cy="3636770"/>
          </a:xfrm>
          <a:prstGeom prst="rect">
            <a:avLst/>
          </a:prstGeom>
        </p:spPr>
      </p:pic>
      <p:pic>
        <p:nvPicPr>
          <p:cNvPr id="8" name="図 7" descr="20140903093807_0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5915" y="1643050"/>
            <a:ext cx="3299489" cy="466651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673313" y="428604"/>
            <a:ext cx="5500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Arial Black" pitchFamily="34" charset="0"/>
              </a:rPr>
              <a:t>Functional maps of</a:t>
            </a:r>
          </a:p>
          <a:p>
            <a:r>
              <a:rPr lang="en-US" altLang="ja-JP" sz="3200" dirty="0" smtClean="0">
                <a:latin typeface="Arial Black" pitchFamily="34" charset="0"/>
              </a:rPr>
              <a:t>human cerebral cortex</a:t>
            </a:r>
            <a:endParaRPr kumimoji="1" lang="ja-JP" altLang="en-US" sz="3200" dirty="0">
              <a:latin typeface="Arial Black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76649" y="5715016"/>
            <a:ext cx="6582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Cortices of frontal, parietal, occipita</a:t>
            </a:r>
            <a:r>
              <a:rPr lang="en-US" altLang="ja-JP" sz="2800" dirty="0" smtClean="0"/>
              <a:t>l and</a:t>
            </a:r>
          </a:p>
          <a:p>
            <a:r>
              <a:rPr lang="en-US" altLang="ja-JP" sz="2800" dirty="0" smtClean="0"/>
              <a:t>temporal lobes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4348" y="2764033"/>
            <a:ext cx="10118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</a:rPr>
              <a:t>Frontal Lobe</a:t>
            </a:r>
            <a:endParaRPr kumimoji="1" lang="ja-JP" altLang="en-US" sz="1400" dirty="0">
              <a:latin typeface="Arial Narrow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29124" y="2428868"/>
            <a:ext cx="10518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</a:rPr>
              <a:t>Parietal Lobe</a:t>
            </a:r>
            <a:endParaRPr kumimoji="1" lang="ja-JP" altLang="en-US" sz="1400" dirty="0">
              <a:latin typeface="Arial Narrow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29190" y="3334408"/>
            <a:ext cx="7473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</a:rPr>
              <a:t>Occipital</a:t>
            </a:r>
          </a:p>
          <a:p>
            <a:r>
              <a:rPr lang="en-US" altLang="ja-JP" sz="1400" dirty="0" smtClean="0">
                <a:latin typeface="Arial Narrow" pitchFamily="34" charset="0"/>
              </a:rPr>
              <a:t>Lobe</a:t>
            </a:r>
            <a:endParaRPr kumimoji="1" lang="ja-JP" altLang="en-US" sz="1400" dirty="0">
              <a:latin typeface="Arial Narrow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55577" y="4680000"/>
            <a:ext cx="11590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</a:rPr>
              <a:t>Temporal Lobe</a:t>
            </a:r>
            <a:endParaRPr kumimoji="1" lang="ja-JP" altLang="en-US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97968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Arial Black" pitchFamily="34" charset="0"/>
              </a:rPr>
              <a:t>[Results]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5" name="コンテンツ プレースホルダ 3"/>
          <p:cNvSpPr>
            <a:spLocks noGrp="1"/>
          </p:cNvSpPr>
          <p:nvPr>
            <p:ph idx="1"/>
          </p:nvPr>
        </p:nvSpPr>
        <p:spPr>
          <a:xfrm>
            <a:off x="457200" y="3328392"/>
            <a:ext cx="8229600" cy="4637112"/>
          </a:xfrm>
        </p:spPr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147161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Surface images of blood flow and lambda for healthy volunteer</a:t>
            </a:r>
            <a:endParaRPr kumimoji="1" lang="ja-JP" alt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65" descr="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858905"/>
            <a:ext cx="1322844" cy="11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69" descr="2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7004" y="885805"/>
            <a:ext cx="1365793" cy="1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73" descr="3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8454" y="714356"/>
            <a:ext cx="1089199" cy="14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77" descr="4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6216" y="888807"/>
            <a:ext cx="1005019" cy="99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81" descr="5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8416" y="845116"/>
            <a:ext cx="1003300" cy="10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79"/>
          <p:cNvSpPr txBox="1">
            <a:spLocks noChangeArrowheads="1"/>
          </p:cNvSpPr>
          <p:nvPr/>
        </p:nvSpPr>
        <p:spPr bwMode="auto">
          <a:xfrm>
            <a:off x="3317827" y="4800612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36.1</a:t>
            </a:r>
          </a:p>
        </p:txBody>
      </p:sp>
      <p:sp>
        <p:nvSpPr>
          <p:cNvPr id="60" name="Text Box 80"/>
          <p:cNvSpPr txBox="1">
            <a:spLocks noChangeArrowheads="1"/>
          </p:cNvSpPr>
          <p:nvPr/>
        </p:nvSpPr>
        <p:spPr bwMode="auto">
          <a:xfrm>
            <a:off x="4502147" y="4800612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33.8</a:t>
            </a:r>
          </a:p>
        </p:txBody>
      </p:sp>
      <p:sp>
        <p:nvSpPr>
          <p:cNvPr id="61" name="Text Box 82"/>
          <p:cNvSpPr txBox="1">
            <a:spLocks noChangeArrowheads="1"/>
          </p:cNvSpPr>
          <p:nvPr/>
        </p:nvSpPr>
        <p:spPr bwMode="auto">
          <a:xfrm>
            <a:off x="6946897" y="4806962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34.5</a:t>
            </a:r>
          </a:p>
        </p:txBody>
      </p:sp>
      <p:sp>
        <p:nvSpPr>
          <p:cNvPr id="62" name="Text Box 83"/>
          <p:cNvSpPr txBox="1">
            <a:spLocks noChangeArrowheads="1"/>
          </p:cNvSpPr>
          <p:nvPr/>
        </p:nvSpPr>
        <p:spPr bwMode="auto">
          <a:xfrm>
            <a:off x="8029572" y="4806962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31.8</a:t>
            </a:r>
          </a:p>
        </p:txBody>
      </p:sp>
      <p:pic>
        <p:nvPicPr>
          <p:cNvPr id="63" name="Picture 90" descr="1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2314" y="2327330"/>
            <a:ext cx="1317691" cy="104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1" descr="1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2314" y="3767193"/>
            <a:ext cx="1317691" cy="104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4" descr="2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3485" y="2328374"/>
            <a:ext cx="1333152" cy="1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95" descr="2-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57610" y="3769281"/>
            <a:ext cx="1319408" cy="10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98" descr="3-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95595" y="2229538"/>
            <a:ext cx="1090917" cy="139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9" descr="3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0173" y="3645753"/>
            <a:ext cx="1102943" cy="141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02" descr="4-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11897" y="2333071"/>
            <a:ext cx="982684" cy="9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03" descr="4-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40472" y="3741185"/>
            <a:ext cx="1003300" cy="9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06" descr="5-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42197" y="2323677"/>
            <a:ext cx="1010172" cy="10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07" descr="5-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51722" y="3761951"/>
            <a:ext cx="1015327" cy="109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 Box 81"/>
          <p:cNvSpPr txBox="1">
            <a:spLocks noChangeArrowheads="1"/>
          </p:cNvSpPr>
          <p:nvPr/>
        </p:nvSpPr>
        <p:spPr bwMode="auto">
          <a:xfrm>
            <a:off x="6010273" y="4806962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38.1</a:t>
            </a:r>
          </a:p>
        </p:txBody>
      </p:sp>
      <p:sp>
        <p:nvSpPr>
          <p:cNvPr id="74" name="Text Box 43"/>
          <p:cNvSpPr txBox="1">
            <a:spLocks noChangeArrowheads="1"/>
          </p:cNvSpPr>
          <p:nvPr/>
        </p:nvSpPr>
        <p:spPr bwMode="auto">
          <a:xfrm>
            <a:off x="2579673" y="357166"/>
            <a:ext cx="124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RT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5" name="Text Box 44"/>
          <p:cNvSpPr txBox="1">
            <a:spLocks noChangeArrowheads="1"/>
          </p:cNvSpPr>
          <p:nvPr/>
        </p:nvSpPr>
        <p:spPr bwMode="auto">
          <a:xfrm>
            <a:off x="3970341" y="357166"/>
            <a:ext cx="1030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6" name="Text Box 45"/>
          <p:cNvSpPr txBox="1">
            <a:spLocks noChangeArrowheads="1"/>
          </p:cNvSpPr>
          <p:nvPr/>
        </p:nvSpPr>
        <p:spPr bwMode="auto">
          <a:xfrm>
            <a:off x="5403861" y="357166"/>
            <a:ext cx="81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SUP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7" name="Text Box 46"/>
          <p:cNvSpPr txBox="1">
            <a:spLocks noChangeArrowheads="1"/>
          </p:cNvSpPr>
          <p:nvPr/>
        </p:nvSpPr>
        <p:spPr bwMode="auto">
          <a:xfrm>
            <a:off x="6537352" y="357166"/>
            <a:ext cx="95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ANT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8" name="Text Box 47"/>
          <p:cNvSpPr txBox="1">
            <a:spLocks noChangeArrowheads="1"/>
          </p:cNvSpPr>
          <p:nvPr/>
        </p:nvSpPr>
        <p:spPr bwMode="auto">
          <a:xfrm>
            <a:off x="7564465" y="357166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POST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1" name="Text Box 30"/>
          <p:cNvSpPr txBox="1">
            <a:spLocks noChangeArrowheads="1"/>
          </p:cNvSpPr>
          <p:nvPr/>
        </p:nvSpPr>
        <p:spPr bwMode="auto">
          <a:xfrm>
            <a:off x="1262043" y="1214422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84" name="Text Box 30"/>
          <p:cNvSpPr txBox="1">
            <a:spLocks noChangeArrowheads="1"/>
          </p:cNvSpPr>
          <p:nvPr/>
        </p:nvSpPr>
        <p:spPr bwMode="auto">
          <a:xfrm>
            <a:off x="1214414" y="4071942"/>
            <a:ext cx="1000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86" name="Text Box 50"/>
          <p:cNvSpPr txBox="1">
            <a:spLocks noChangeArrowheads="1"/>
          </p:cNvSpPr>
          <p:nvPr/>
        </p:nvSpPr>
        <p:spPr bwMode="auto">
          <a:xfrm>
            <a:off x="34925" y="-42863"/>
            <a:ext cx="2363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Brain Surface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87" name="Picture 52" descr="0-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636029" y="3583014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84"/>
          <p:cNvSpPr txBox="1">
            <a:spLocks noChangeArrowheads="1"/>
          </p:cNvSpPr>
          <p:nvPr/>
        </p:nvSpPr>
        <p:spPr bwMode="auto">
          <a:xfrm>
            <a:off x="3324960" y="6063359"/>
            <a:ext cx="578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0.52</a:t>
            </a:r>
          </a:p>
        </p:txBody>
      </p:sp>
      <p:sp>
        <p:nvSpPr>
          <p:cNvPr id="33" name="Text Box 85"/>
          <p:cNvSpPr txBox="1">
            <a:spLocks noChangeArrowheads="1"/>
          </p:cNvSpPr>
          <p:nvPr/>
        </p:nvSpPr>
        <p:spPr bwMode="auto">
          <a:xfrm>
            <a:off x="4493360" y="6063359"/>
            <a:ext cx="578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0.51</a:t>
            </a: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6963533" y="6069709"/>
            <a:ext cx="5787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0.48</a:t>
            </a:r>
          </a:p>
        </p:txBody>
      </p:sp>
      <p:sp>
        <p:nvSpPr>
          <p:cNvPr id="35" name="Text Box 88"/>
          <p:cNvSpPr txBox="1">
            <a:spLocks noChangeArrowheads="1"/>
          </p:cNvSpPr>
          <p:nvPr/>
        </p:nvSpPr>
        <p:spPr bwMode="auto">
          <a:xfrm>
            <a:off x="8001024" y="6069709"/>
            <a:ext cx="5787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0.50</a:t>
            </a:r>
          </a:p>
        </p:txBody>
      </p:sp>
      <p:pic>
        <p:nvPicPr>
          <p:cNvPr id="36" name="Picture 92" descr="1-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57422" y="5072074"/>
            <a:ext cx="1308109" cy="103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6" descr="2-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60563" y="5062490"/>
            <a:ext cx="1311503" cy="101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0" descr="3-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14942" y="5129950"/>
            <a:ext cx="1077366" cy="137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4" descr="4-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79121" y="5053828"/>
            <a:ext cx="978961" cy="9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8" descr="5-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91589" y="5072848"/>
            <a:ext cx="1009501" cy="107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86"/>
          <p:cNvSpPr txBox="1">
            <a:spLocks noChangeArrowheads="1"/>
          </p:cNvSpPr>
          <p:nvPr/>
        </p:nvSpPr>
        <p:spPr bwMode="auto">
          <a:xfrm>
            <a:off x="6136434" y="6069709"/>
            <a:ext cx="578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0.53</a:t>
            </a: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1190605" y="5292882"/>
            <a:ext cx="11668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Lambda</a:t>
            </a:r>
          </a:p>
        </p:txBody>
      </p:sp>
      <p:pic>
        <p:nvPicPr>
          <p:cNvPr id="43" name="Picture 44" descr="0-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643966" y="4948257"/>
            <a:ext cx="1682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71406" y="1000108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1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st</a:t>
            </a:r>
            <a:r>
              <a:rPr lang="en-US" altLang="ja-JP" sz="2000" dirty="0" smtClean="0">
                <a:solidFill>
                  <a:schemeClr val="bg1"/>
                </a:solidFill>
              </a:rPr>
              <a:t> 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0-5mm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71406" y="2506800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2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nd </a:t>
            </a:r>
            <a:r>
              <a:rPr lang="en-US" altLang="ja-JP" sz="2000" dirty="0" smtClean="0">
                <a:solidFill>
                  <a:schemeClr val="bg1"/>
                </a:solidFill>
              </a:rPr>
              <a:t>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(5-10mm)</a:t>
            </a:r>
            <a:endParaRPr lang="en-US" altLang="ja-JP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285852" y="2674935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cxnSp>
        <p:nvCxnSpPr>
          <p:cNvPr id="48" name="直線コネクタ 47"/>
          <p:cNvCxnSpPr/>
          <p:nvPr/>
        </p:nvCxnSpPr>
        <p:spPr>
          <a:xfrm>
            <a:off x="0" y="2143116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4214810" y="-24"/>
            <a:ext cx="5081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Arial Black" pitchFamily="34" charset="0"/>
              </a:rPr>
              <a:t>Healthy Volunteer (77-y.o. Woman) </a:t>
            </a:r>
            <a:endParaRPr lang="en-US" altLang="ja-JP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491897" y="4786322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147161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Comparison of </a:t>
            </a:r>
            <a:r>
              <a:rPr kumimoji="1" lang="en-US" altLang="ja-JP" sz="4400" dirty="0" err="1" smtClean="0"/>
              <a:t>Xe</a:t>
            </a:r>
            <a:r>
              <a:rPr kumimoji="1" lang="en-US" altLang="ja-JP" sz="4400" dirty="0" smtClean="0"/>
              <a:t>-CT and SPECT</a:t>
            </a:r>
            <a:endParaRPr kumimoji="1" lang="ja-JP" alt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3"/>
          <p:cNvSpPr txBox="1">
            <a:spLocks noChangeArrowheads="1"/>
          </p:cNvSpPr>
          <p:nvPr/>
        </p:nvSpPr>
        <p:spPr bwMode="auto">
          <a:xfrm>
            <a:off x="2041516" y="457122"/>
            <a:ext cx="124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RT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Text Box 44"/>
          <p:cNvSpPr txBox="1">
            <a:spLocks noChangeArrowheads="1"/>
          </p:cNvSpPr>
          <p:nvPr/>
        </p:nvSpPr>
        <p:spPr bwMode="auto">
          <a:xfrm>
            <a:off x="3327399" y="457122"/>
            <a:ext cx="1030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4618043" y="457122"/>
            <a:ext cx="81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SUP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5616589" y="457122"/>
            <a:ext cx="95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ANT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6572264" y="457122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POST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7" name="Text Box 50"/>
          <p:cNvSpPr txBox="1">
            <a:spLocks noChangeArrowheads="1"/>
          </p:cNvSpPr>
          <p:nvPr/>
        </p:nvSpPr>
        <p:spPr bwMode="auto">
          <a:xfrm>
            <a:off x="34925" y="-42863"/>
            <a:ext cx="2363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Brain Surface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059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812923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Text Box 55"/>
          <p:cNvSpPr txBox="1">
            <a:spLocks noChangeArrowheads="1"/>
          </p:cNvSpPr>
          <p:nvPr/>
        </p:nvSpPr>
        <p:spPr bwMode="auto">
          <a:xfrm>
            <a:off x="2665404" y="28574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34.6</a:t>
            </a:r>
          </a:p>
        </p:txBody>
      </p:sp>
      <p:sp>
        <p:nvSpPr>
          <p:cNvPr id="2067" name="Text Box 56"/>
          <p:cNvSpPr txBox="1">
            <a:spLocks noChangeArrowheads="1"/>
          </p:cNvSpPr>
          <p:nvPr/>
        </p:nvSpPr>
        <p:spPr bwMode="auto">
          <a:xfrm>
            <a:off x="3773486" y="28574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36.2</a:t>
            </a:r>
          </a:p>
        </p:txBody>
      </p:sp>
      <p:sp>
        <p:nvSpPr>
          <p:cNvPr id="2068" name="Text Box 58"/>
          <p:cNvSpPr txBox="1">
            <a:spLocks noChangeArrowheads="1"/>
          </p:cNvSpPr>
          <p:nvPr/>
        </p:nvSpPr>
        <p:spPr bwMode="auto">
          <a:xfrm>
            <a:off x="5988064" y="28638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27.3</a:t>
            </a:r>
          </a:p>
        </p:txBody>
      </p:sp>
      <p:sp>
        <p:nvSpPr>
          <p:cNvPr id="2069" name="Text Box 59"/>
          <p:cNvSpPr txBox="1">
            <a:spLocks noChangeArrowheads="1"/>
          </p:cNvSpPr>
          <p:nvPr/>
        </p:nvSpPr>
        <p:spPr bwMode="auto">
          <a:xfrm>
            <a:off x="6988196" y="28638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35.7</a:t>
            </a:r>
          </a:p>
        </p:txBody>
      </p:sp>
      <p:pic>
        <p:nvPicPr>
          <p:cNvPr id="2072" name="図 57" descr="1-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8919" y="877277"/>
            <a:ext cx="1143048" cy="8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図 58" descr="1-2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3224" y="2007792"/>
            <a:ext cx="1145730" cy="86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図 61" descr="2-1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4031" y="880944"/>
            <a:ext cx="1133655" cy="87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図 62" descr="2-2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3292" y="2010631"/>
            <a:ext cx="1129631" cy="88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図 65" descr="3-1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2302" y="785794"/>
            <a:ext cx="957905" cy="11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図 66" descr="3-2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5578" y="1990810"/>
            <a:ext cx="961930" cy="11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図 69" descr="4-1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1772" y="878999"/>
            <a:ext cx="884118" cy="88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図 74" descr="4-2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6896" y="2008664"/>
            <a:ext cx="892168" cy="87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図 77" descr="5-1.b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68219" y="864733"/>
            <a:ext cx="974004" cy="9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図 78" descr="5-2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2487" y="2013582"/>
            <a:ext cx="971322" cy="9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0" name="Text Box 57"/>
          <p:cNvSpPr txBox="1">
            <a:spLocks noChangeArrowheads="1"/>
          </p:cNvSpPr>
          <p:nvPr/>
        </p:nvSpPr>
        <p:spPr bwMode="auto">
          <a:xfrm>
            <a:off x="5202246" y="28638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32.1</a:t>
            </a:r>
          </a:p>
        </p:txBody>
      </p:sp>
      <p:sp>
        <p:nvSpPr>
          <p:cNvPr id="58" name="Text Box 79"/>
          <p:cNvSpPr txBox="1">
            <a:spLocks noChangeArrowheads="1"/>
          </p:cNvSpPr>
          <p:nvPr/>
        </p:nvSpPr>
        <p:spPr bwMode="auto">
          <a:xfrm>
            <a:off x="2714612" y="528638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33.0</a:t>
            </a:r>
          </a:p>
        </p:txBody>
      </p:sp>
      <p:sp>
        <p:nvSpPr>
          <p:cNvPr id="59" name="Text Box 80"/>
          <p:cNvSpPr txBox="1">
            <a:spLocks noChangeArrowheads="1"/>
          </p:cNvSpPr>
          <p:nvPr/>
        </p:nvSpPr>
        <p:spPr bwMode="auto">
          <a:xfrm>
            <a:off x="3760785" y="528638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32.8</a:t>
            </a:r>
          </a:p>
        </p:txBody>
      </p:sp>
      <p:sp>
        <p:nvSpPr>
          <p:cNvPr id="60" name="Text Box 82"/>
          <p:cNvSpPr txBox="1">
            <a:spLocks noChangeArrowheads="1"/>
          </p:cNvSpPr>
          <p:nvPr/>
        </p:nvSpPr>
        <p:spPr bwMode="auto">
          <a:xfrm>
            <a:off x="6003229" y="529273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29.7</a:t>
            </a:r>
          </a:p>
        </p:txBody>
      </p:sp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6988196" y="529273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34.8</a:t>
            </a:r>
          </a:p>
        </p:txBody>
      </p:sp>
      <p:pic>
        <p:nvPicPr>
          <p:cNvPr id="62" name="図 56" descr="1-1.b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0214" y="3346594"/>
            <a:ext cx="1092065" cy="85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図 57" descr="1-2.bmp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96710" y="4459686"/>
            <a:ext cx="1089382" cy="8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図 60" descr="2-1.bmp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92707" y="3329153"/>
            <a:ext cx="1084016" cy="87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図 61" descr="2-2.bmp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24457" y="4452976"/>
            <a:ext cx="1084016" cy="8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図 64" descr="3-1.bmp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9124" y="3214686"/>
            <a:ext cx="923024" cy="113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図 65" descr="3-2.bmp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55241" y="4357694"/>
            <a:ext cx="909607" cy="11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図 68" descr="4-1.bmp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21332" y="3339887"/>
            <a:ext cx="861310" cy="8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図 69" descr="4-2.bmp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00694" y="4475561"/>
            <a:ext cx="861310" cy="8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図 73" descr="5-1.bmp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82973" y="3375346"/>
            <a:ext cx="959249" cy="90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図 74" descr="5-2.bmp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88229" y="4481709"/>
            <a:ext cx="961929" cy="8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81"/>
          <p:cNvSpPr txBox="1">
            <a:spLocks noChangeArrowheads="1"/>
          </p:cNvSpPr>
          <p:nvPr/>
        </p:nvSpPr>
        <p:spPr bwMode="auto">
          <a:xfrm>
            <a:off x="5130808" y="529273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32.7</a:t>
            </a:r>
          </a:p>
        </p:txBody>
      </p: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142844" y="1419699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1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st</a:t>
            </a:r>
            <a:r>
              <a:rPr lang="en-US" altLang="ja-JP" sz="2000" dirty="0" smtClean="0">
                <a:solidFill>
                  <a:schemeClr val="bg1"/>
                </a:solidFill>
              </a:rPr>
              <a:t> 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0-5mm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142844" y="3935560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2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nd </a:t>
            </a:r>
            <a:r>
              <a:rPr lang="en-US" altLang="ja-JP" sz="2000" dirty="0" smtClean="0">
                <a:solidFill>
                  <a:schemeClr val="bg1"/>
                </a:solidFill>
              </a:rPr>
              <a:t>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(5-10mm)</a:t>
            </a:r>
            <a:endParaRPr lang="en-US" altLang="ja-JP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1404919" y="1103299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1404919" y="3571876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190605" y="2071678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1214414" y="4500570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pic>
        <p:nvPicPr>
          <p:cNvPr id="80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286256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直線コネクタ 46"/>
          <p:cNvCxnSpPr/>
          <p:nvPr/>
        </p:nvCxnSpPr>
        <p:spPr>
          <a:xfrm>
            <a:off x="0" y="3213098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-32" y="5641990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5715008" y="-42944"/>
            <a:ext cx="3476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Arial Black" pitchFamily="34" charset="0"/>
              </a:rPr>
              <a:t>Patient (78-y.o. Woman)</a:t>
            </a:r>
            <a:endParaRPr lang="en-US" altLang="ja-JP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491897" y="2857496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500166" y="5286388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3"/>
          <p:cNvSpPr txBox="1">
            <a:spLocks noChangeArrowheads="1"/>
          </p:cNvSpPr>
          <p:nvPr/>
        </p:nvSpPr>
        <p:spPr bwMode="auto">
          <a:xfrm>
            <a:off x="2041516" y="457122"/>
            <a:ext cx="124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RT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Text Box 44"/>
          <p:cNvSpPr txBox="1">
            <a:spLocks noChangeArrowheads="1"/>
          </p:cNvSpPr>
          <p:nvPr/>
        </p:nvSpPr>
        <p:spPr bwMode="auto">
          <a:xfrm>
            <a:off x="3327399" y="457122"/>
            <a:ext cx="1030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4618043" y="457122"/>
            <a:ext cx="81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SUP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5616589" y="457122"/>
            <a:ext cx="95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ANT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6573600" y="457122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POST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7" name="Text Box 50"/>
          <p:cNvSpPr txBox="1">
            <a:spLocks noChangeArrowheads="1"/>
          </p:cNvSpPr>
          <p:nvPr/>
        </p:nvSpPr>
        <p:spPr bwMode="auto">
          <a:xfrm>
            <a:off x="34925" y="-42863"/>
            <a:ext cx="2363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Brain Surface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059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812923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Text Box 55"/>
          <p:cNvSpPr txBox="1">
            <a:spLocks noChangeArrowheads="1"/>
          </p:cNvSpPr>
          <p:nvPr/>
        </p:nvSpPr>
        <p:spPr bwMode="auto">
          <a:xfrm>
            <a:off x="2665404" y="28574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34.6</a:t>
            </a:r>
          </a:p>
        </p:txBody>
      </p:sp>
      <p:sp>
        <p:nvSpPr>
          <p:cNvPr id="2067" name="Text Box 56"/>
          <p:cNvSpPr txBox="1">
            <a:spLocks noChangeArrowheads="1"/>
          </p:cNvSpPr>
          <p:nvPr/>
        </p:nvSpPr>
        <p:spPr bwMode="auto">
          <a:xfrm>
            <a:off x="3773486" y="28574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36.2</a:t>
            </a:r>
          </a:p>
        </p:txBody>
      </p:sp>
      <p:sp>
        <p:nvSpPr>
          <p:cNvPr id="2068" name="Text Box 58"/>
          <p:cNvSpPr txBox="1">
            <a:spLocks noChangeArrowheads="1"/>
          </p:cNvSpPr>
          <p:nvPr/>
        </p:nvSpPr>
        <p:spPr bwMode="auto">
          <a:xfrm>
            <a:off x="5988064" y="28638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27.3</a:t>
            </a:r>
          </a:p>
        </p:txBody>
      </p:sp>
      <p:sp>
        <p:nvSpPr>
          <p:cNvPr id="2069" name="Text Box 59"/>
          <p:cNvSpPr txBox="1">
            <a:spLocks noChangeArrowheads="1"/>
          </p:cNvSpPr>
          <p:nvPr/>
        </p:nvSpPr>
        <p:spPr bwMode="auto">
          <a:xfrm>
            <a:off x="6988196" y="28638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35.7</a:t>
            </a:r>
          </a:p>
        </p:txBody>
      </p:sp>
      <p:pic>
        <p:nvPicPr>
          <p:cNvPr id="2072" name="図 57" descr="1-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8919" y="877277"/>
            <a:ext cx="1143048" cy="8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図 58" descr="1-2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3224" y="2007792"/>
            <a:ext cx="1145730" cy="86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図 61" descr="2-1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4031" y="880944"/>
            <a:ext cx="1133655" cy="87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図 62" descr="2-2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3292" y="2010631"/>
            <a:ext cx="1129631" cy="88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図 65" descr="3-1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2302" y="785794"/>
            <a:ext cx="957905" cy="11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図 66" descr="3-2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5578" y="1990810"/>
            <a:ext cx="961930" cy="11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図 69" descr="4-1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1772" y="878999"/>
            <a:ext cx="884118" cy="88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図 74" descr="4-2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6896" y="2008664"/>
            <a:ext cx="892168" cy="87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図 77" descr="5-1.b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68219" y="864733"/>
            <a:ext cx="974004" cy="9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図 78" descr="5-2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2487" y="2013582"/>
            <a:ext cx="971322" cy="9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0" name="Text Box 57"/>
          <p:cNvSpPr txBox="1">
            <a:spLocks noChangeArrowheads="1"/>
          </p:cNvSpPr>
          <p:nvPr/>
        </p:nvSpPr>
        <p:spPr bwMode="auto">
          <a:xfrm>
            <a:off x="5202246" y="28638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32.1</a:t>
            </a:r>
          </a:p>
        </p:txBody>
      </p:sp>
      <p:sp>
        <p:nvSpPr>
          <p:cNvPr id="58" name="Text Box 79"/>
          <p:cNvSpPr txBox="1">
            <a:spLocks noChangeArrowheads="1"/>
          </p:cNvSpPr>
          <p:nvPr/>
        </p:nvSpPr>
        <p:spPr bwMode="auto">
          <a:xfrm>
            <a:off x="2714612" y="528638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33.0</a:t>
            </a:r>
          </a:p>
        </p:txBody>
      </p:sp>
      <p:sp>
        <p:nvSpPr>
          <p:cNvPr id="59" name="Text Box 80"/>
          <p:cNvSpPr txBox="1">
            <a:spLocks noChangeArrowheads="1"/>
          </p:cNvSpPr>
          <p:nvPr/>
        </p:nvSpPr>
        <p:spPr bwMode="auto">
          <a:xfrm>
            <a:off x="3760785" y="528638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32.8</a:t>
            </a:r>
          </a:p>
        </p:txBody>
      </p:sp>
      <p:sp>
        <p:nvSpPr>
          <p:cNvPr id="60" name="Text Box 82"/>
          <p:cNvSpPr txBox="1">
            <a:spLocks noChangeArrowheads="1"/>
          </p:cNvSpPr>
          <p:nvPr/>
        </p:nvSpPr>
        <p:spPr bwMode="auto">
          <a:xfrm>
            <a:off x="6003229" y="529273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29.7</a:t>
            </a:r>
          </a:p>
        </p:txBody>
      </p:sp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6988196" y="529273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34.8</a:t>
            </a:r>
          </a:p>
        </p:txBody>
      </p:sp>
      <p:pic>
        <p:nvPicPr>
          <p:cNvPr id="62" name="図 56" descr="1-1.b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0214" y="3346594"/>
            <a:ext cx="1092065" cy="85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図 57" descr="1-2.bmp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96710" y="4459686"/>
            <a:ext cx="1089382" cy="8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図 60" descr="2-1.bmp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92707" y="3329153"/>
            <a:ext cx="1084016" cy="87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図 61" descr="2-2.bmp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24457" y="4452976"/>
            <a:ext cx="1084016" cy="8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図 64" descr="3-1.bmp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9124" y="3214686"/>
            <a:ext cx="923024" cy="113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図 65" descr="3-2.bmp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55241" y="4357694"/>
            <a:ext cx="909607" cy="11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図 68" descr="4-1.bmp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21332" y="3339887"/>
            <a:ext cx="861310" cy="8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図 69" descr="4-2.bmp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00694" y="4475561"/>
            <a:ext cx="861310" cy="8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図 73" descr="5-1.bmp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82973" y="3375346"/>
            <a:ext cx="959249" cy="90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図 74" descr="5-2.bmp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88229" y="4481709"/>
            <a:ext cx="961929" cy="8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81"/>
          <p:cNvSpPr txBox="1">
            <a:spLocks noChangeArrowheads="1"/>
          </p:cNvSpPr>
          <p:nvPr/>
        </p:nvSpPr>
        <p:spPr bwMode="auto">
          <a:xfrm>
            <a:off x="5130808" y="529273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32.7</a:t>
            </a:r>
          </a:p>
        </p:txBody>
      </p: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142844" y="1419699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1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st</a:t>
            </a:r>
            <a:r>
              <a:rPr lang="en-US" altLang="ja-JP" sz="2000" dirty="0" smtClean="0">
                <a:solidFill>
                  <a:schemeClr val="bg1"/>
                </a:solidFill>
              </a:rPr>
              <a:t> 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0-5mm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142844" y="3935560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2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nd </a:t>
            </a:r>
            <a:r>
              <a:rPr lang="en-US" altLang="ja-JP" sz="2000" dirty="0" smtClean="0">
                <a:solidFill>
                  <a:schemeClr val="bg1"/>
                </a:solidFill>
              </a:rPr>
              <a:t>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(5-10mm)</a:t>
            </a:r>
            <a:endParaRPr lang="en-US" altLang="ja-JP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1" name="図 50" descr="SPECT_RT.LAT.bmp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882986" y="5715015"/>
            <a:ext cx="1260253" cy="1035825"/>
          </a:xfrm>
          <a:prstGeom prst="rect">
            <a:avLst/>
          </a:prstGeom>
        </p:spPr>
      </p:pic>
      <p:pic>
        <p:nvPicPr>
          <p:cNvPr id="52" name="図 51" descr="SPECT_LT.LAT.bmp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161131" y="5680490"/>
            <a:ext cx="1277518" cy="1070352"/>
          </a:xfrm>
          <a:prstGeom prst="rect">
            <a:avLst/>
          </a:prstGeom>
        </p:spPr>
      </p:pic>
      <p:pic>
        <p:nvPicPr>
          <p:cNvPr id="53" name="図 52" descr="SPECT_SUP.bmp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427959" y="5649537"/>
            <a:ext cx="1001297" cy="1208463"/>
          </a:xfrm>
          <a:prstGeom prst="rect">
            <a:avLst/>
          </a:prstGeom>
        </p:spPr>
      </p:pic>
      <p:pic>
        <p:nvPicPr>
          <p:cNvPr id="54" name="図 53" descr="SPECT_ANT.bmp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464381" y="5697776"/>
            <a:ext cx="1018562" cy="1053089"/>
          </a:xfrm>
          <a:prstGeom prst="rect">
            <a:avLst/>
          </a:prstGeom>
        </p:spPr>
      </p:pic>
      <p:pic>
        <p:nvPicPr>
          <p:cNvPr id="55" name="図 54" descr="SPECT_POST.bmp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463918" y="5732281"/>
            <a:ext cx="1001297" cy="1018561"/>
          </a:xfrm>
          <a:prstGeom prst="rect">
            <a:avLst/>
          </a:prstGeom>
        </p:spPr>
      </p:pic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0" y="5733256"/>
            <a:ext cx="1187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IMP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SPECT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(3D-SSP)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1404919" y="1103299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1404919" y="3571876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190605" y="2071678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1214414" y="4500570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1214414" y="5792948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pic>
        <p:nvPicPr>
          <p:cNvPr id="80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286256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直線コネクタ 76"/>
          <p:cNvCxnSpPr/>
          <p:nvPr/>
        </p:nvCxnSpPr>
        <p:spPr>
          <a:xfrm>
            <a:off x="0" y="3213098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-32" y="5641990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51"/>
          <p:cNvSpPr txBox="1">
            <a:spLocks noChangeArrowheads="1"/>
          </p:cNvSpPr>
          <p:nvPr/>
        </p:nvSpPr>
        <p:spPr bwMode="auto">
          <a:xfrm>
            <a:off x="5715008" y="-42944"/>
            <a:ext cx="3476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Arial Black" pitchFamily="34" charset="0"/>
              </a:rPr>
              <a:t>Patient (78-y.o. Woman)</a:t>
            </a:r>
            <a:endParaRPr lang="en-US" altLang="ja-JP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491897" y="2857496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500166" y="5286388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3"/>
          <p:cNvSpPr txBox="1">
            <a:spLocks noChangeArrowheads="1"/>
          </p:cNvSpPr>
          <p:nvPr/>
        </p:nvSpPr>
        <p:spPr bwMode="auto">
          <a:xfrm>
            <a:off x="2041516" y="457122"/>
            <a:ext cx="124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RT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Text Box 44"/>
          <p:cNvSpPr txBox="1">
            <a:spLocks noChangeArrowheads="1"/>
          </p:cNvSpPr>
          <p:nvPr/>
        </p:nvSpPr>
        <p:spPr bwMode="auto">
          <a:xfrm>
            <a:off x="3327399" y="457122"/>
            <a:ext cx="1030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4618043" y="457122"/>
            <a:ext cx="81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SUP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5616589" y="457122"/>
            <a:ext cx="95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ANT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6573600" y="457122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POST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7" name="Text Box 50"/>
          <p:cNvSpPr txBox="1">
            <a:spLocks noChangeArrowheads="1"/>
          </p:cNvSpPr>
          <p:nvPr/>
        </p:nvSpPr>
        <p:spPr bwMode="auto">
          <a:xfrm>
            <a:off x="34925" y="-42863"/>
            <a:ext cx="2363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Brain Surface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059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812923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Text Box 55"/>
          <p:cNvSpPr txBox="1">
            <a:spLocks noChangeArrowheads="1"/>
          </p:cNvSpPr>
          <p:nvPr/>
        </p:nvSpPr>
        <p:spPr bwMode="auto">
          <a:xfrm>
            <a:off x="2665404" y="28574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34.6</a:t>
            </a:r>
          </a:p>
        </p:txBody>
      </p:sp>
      <p:sp>
        <p:nvSpPr>
          <p:cNvPr id="2067" name="Text Box 56"/>
          <p:cNvSpPr txBox="1">
            <a:spLocks noChangeArrowheads="1"/>
          </p:cNvSpPr>
          <p:nvPr/>
        </p:nvSpPr>
        <p:spPr bwMode="auto">
          <a:xfrm>
            <a:off x="3773486" y="28574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36.2</a:t>
            </a:r>
          </a:p>
        </p:txBody>
      </p:sp>
      <p:sp>
        <p:nvSpPr>
          <p:cNvPr id="2068" name="Text Box 58"/>
          <p:cNvSpPr txBox="1">
            <a:spLocks noChangeArrowheads="1"/>
          </p:cNvSpPr>
          <p:nvPr/>
        </p:nvSpPr>
        <p:spPr bwMode="auto">
          <a:xfrm>
            <a:off x="5988064" y="28638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27.3</a:t>
            </a:r>
          </a:p>
        </p:txBody>
      </p:sp>
      <p:sp>
        <p:nvSpPr>
          <p:cNvPr id="2069" name="Text Box 59"/>
          <p:cNvSpPr txBox="1">
            <a:spLocks noChangeArrowheads="1"/>
          </p:cNvSpPr>
          <p:nvPr/>
        </p:nvSpPr>
        <p:spPr bwMode="auto">
          <a:xfrm>
            <a:off x="6988196" y="28638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35.7</a:t>
            </a:r>
          </a:p>
        </p:txBody>
      </p:sp>
      <p:pic>
        <p:nvPicPr>
          <p:cNvPr id="2072" name="図 57" descr="1-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8919" y="877277"/>
            <a:ext cx="1143048" cy="8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図 58" descr="1-2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3224" y="2007792"/>
            <a:ext cx="1145730" cy="86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図 61" descr="2-1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4031" y="880944"/>
            <a:ext cx="1133655" cy="87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図 62" descr="2-2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3292" y="2010631"/>
            <a:ext cx="1129631" cy="88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図 65" descr="3-1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2302" y="785794"/>
            <a:ext cx="957905" cy="11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図 66" descr="3-2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5578" y="1990810"/>
            <a:ext cx="961930" cy="11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図 69" descr="4-1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1772" y="878999"/>
            <a:ext cx="884118" cy="88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図 74" descr="4-2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6896" y="2008664"/>
            <a:ext cx="892168" cy="87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図 77" descr="5-1.b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68219" y="864733"/>
            <a:ext cx="974004" cy="9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図 78" descr="5-2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2487" y="2013582"/>
            <a:ext cx="971322" cy="9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0" name="Text Box 57"/>
          <p:cNvSpPr txBox="1">
            <a:spLocks noChangeArrowheads="1"/>
          </p:cNvSpPr>
          <p:nvPr/>
        </p:nvSpPr>
        <p:spPr bwMode="auto">
          <a:xfrm>
            <a:off x="5202246" y="28638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32.1</a:t>
            </a:r>
          </a:p>
        </p:txBody>
      </p:sp>
      <p:sp>
        <p:nvSpPr>
          <p:cNvPr id="58" name="Text Box 79"/>
          <p:cNvSpPr txBox="1">
            <a:spLocks noChangeArrowheads="1"/>
          </p:cNvSpPr>
          <p:nvPr/>
        </p:nvSpPr>
        <p:spPr bwMode="auto">
          <a:xfrm>
            <a:off x="2701916" y="528638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33.0</a:t>
            </a:r>
          </a:p>
        </p:txBody>
      </p:sp>
      <p:sp>
        <p:nvSpPr>
          <p:cNvPr id="59" name="Text Box 80"/>
          <p:cNvSpPr txBox="1">
            <a:spLocks noChangeArrowheads="1"/>
          </p:cNvSpPr>
          <p:nvPr/>
        </p:nvSpPr>
        <p:spPr bwMode="auto">
          <a:xfrm>
            <a:off x="3760785" y="528638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32.8</a:t>
            </a:r>
          </a:p>
        </p:txBody>
      </p:sp>
      <p:sp>
        <p:nvSpPr>
          <p:cNvPr id="60" name="Text Box 82"/>
          <p:cNvSpPr txBox="1">
            <a:spLocks noChangeArrowheads="1"/>
          </p:cNvSpPr>
          <p:nvPr/>
        </p:nvSpPr>
        <p:spPr bwMode="auto">
          <a:xfrm>
            <a:off x="6003229" y="529273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29.7</a:t>
            </a:r>
          </a:p>
        </p:txBody>
      </p:sp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6988196" y="529273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34.8</a:t>
            </a:r>
          </a:p>
        </p:txBody>
      </p:sp>
      <p:pic>
        <p:nvPicPr>
          <p:cNvPr id="62" name="図 56" descr="1-1.b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0214" y="3346594"/>
            <a:ext cx="1092065" cy="85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図 57" descr="1-2.bmp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96710" y="4459686"/>
            <a:ext cx="1089382" cy="8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図 60" descr="2-1.bmp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92707" y="3329153"/>
            <a:ext cx="1084016" cy="87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図 61" descr="2-2.bmp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24457" y="4452976"/>
            <a:ext cx="1084016" cy="8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図 64" descr="3-1.bmp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9124" y="3214686"/>
            <a:ext cx="923024" cy="113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図 65" descr="3-2.bmp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55241" y="4357694"/>
            <a:ext cx="909607" cy="11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図 68" descr="4-1.bmp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21332" y="3339887"/>
            <a:ext cx="861310" cy="8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図 69" descr="4-2.bmp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00694" y="4475561"/>
            <a:ext cx="861310" cy="8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図 73" descr="5-1.bmp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82973" y="3375346"/>
            <a:ext cx="959249" cy="90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図 74" descr="5-2.bmp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88229" y="4481709"/>
            <a:ext cx="961929" cy="8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81"/>
          <p:cNvSpPr txBox="1">
            <a:spLocks noChangeArrowheads="1"/>
          </p:cNvSpPr>
          <p:nvPr/>
        </p:nvSpPr>
        <p:spPr bwMode="auto">
          <a:xfrm>
            <a:off x="5130808" y="5292738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32.7</a:t>
            </a:r>
          </a:p>
        </p:txBody>
      </p: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142844" y="1419699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1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st</a:t>
            </a:r>
            <a:r>
              <a:rPr lang="en-US" altLang="ja-JP" sz="2000" dirty="0" smtClean="0">
                <a:solidFill>
                  <a:schemeClr val="bg1"/>
                </a:solidFill>
              </a:rPr>
              <a:t> 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0-5mm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142844" y="3935560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2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nd </a:t>
            </a:r>
            <a:r>
              <a:rPr lang="en-US" altLang="ja-JP" sz="2000" dirty="0" smtClean="0">
                <a:solidFill>
                  <a:schemeClr val="bg1"/>
                </a:solidFill>
              </a:rPr>
              <a:t>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(5-10mm)</a:t>
            </a:r>
            <a:endParaRPr lang="en-US" altLang="ja-JP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0" y="5733256"/>
            <a:ext cx="1187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IMP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SPECT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(3D-SSP)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1404919" y="1103299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1404919" y="3571876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190605" y="2071678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1214414" y="4500570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pic>
        <p:nvPicPr>
          <p:cNvPr id="80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287600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直線コネクタ 76"/>
          <p:cNvCxnSpPr/>
          <p:nvPr/>
        </p:nvCxnSpPr>
        <p:spPr>
          <a:xfrm>
            <a:off x="0" y="3213098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図 80" descr="0-0.bmp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946658" y="5678954"/>
            <a:ext cx="1257190" cy="1062414"/>
          </a:xfrm>
          <a:prstGeom prst="rect">
            <a:avLst/>
          </a:prstGeom>
        </p:spPr>
      </p:pic>
      <p:pic>
        <p:nvPicPr>
          <p:cNvPr id="84" name="図 83" descr="0-0-0.bmp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131840" y="5661247"/>
            <a:ext cx="1310311" cy="1080121"/>
          </a:xfrm>
          <a:prstGeom prst="rect">
            <a:avLst/>
          </a:prstGeom>
        </p:spPr>
      </p:pic>
      <p:pic>
        <p:nvPicPr>
          <p:cNvPr id="85" name="図 84" descr="0-0-0-1.bmp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427984" y="5645901"/>
            <a:ext cx="1009294" cy="1239483"/>
          </a:xfrm>
          <a:prstGeom prst="rect">
            <a:avLst/>
          </a:prstGeom>
        </p:spPr>
      </p:pic>
      <p:pic>
        <p:nvPicPr>
          <p:cNvPr id="86" name="図 85" descr="0-0-0-2.bmp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436096" y="5733256"/>
            <a:ext cx="1062415" cy="1062415"/>
          </a:xfrm>
          <a:prstGeom prst="rect">
            <a:avLst/>
          </a:prstGeom>
        </p:spPr>
      </p:pic>
      <p:pic>
        <p:nvPicPr>
          <p:cNvPr id="87" name="図 86" descr="0-0-0-3.bmp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444208" y="5661247"/>
            <a:ext cx="1080121" cy="1080121"/>
          </a:xfrm>
          <a:prstGeom prst="rect">
            <a:avLst/>
          </a:prstGeom>
        </p:spPr>
      </p:pic>
      <p:cxnSp>
        <p:nvCxnSpPr>
          <p:cNvPr id="79" name="直線コネクタ 78"/>
          <p:cNvCxnSpPr/>
          <p:nvPr/>
        </p:nvCxnSpPr>
        <p:spPr>
          <a:xfrm>
            <a:off x="-32" y="5641200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1000100" y="5733256"/>
            <a:ext cx="11521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Arial Narrow" pitchFamily="34" charset="0"/>
              </a:rPr>
              <a:t>Flow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Arial Narrow" pitchFamily="34" charset="0"/>
              </a:rPr>
              <a:t>Reduction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Arial Narrow" pitchFamily="34" charset="0"/>
              </a:rPr>
              <a:t>Regions</a:t>
            </a:r>
            <a:endParaRPr lang="en-US" altLang="ja-JP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3" name="Text Box 51"/>
          <p:cNvSpPr txBox="1">
            <a:spLocks noChangeArrowheads="1"/>
          </p:cNvSpPr>
          <p:nvPr/>
        </p:nvSpPr>
        <p:spPr bwMode="auto">
          <a:xfrm>
            <a:off x="5715008" y="-42944"/>
            <a:ext cx="3476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Arial Black" pitchFamily="34" charset="0"/>
              </a:rPr>
              <a:t>Patient (78-y.o. Woman)</a:t>
            </a:r>
            <a:endParaRPr lang="en-US" altLang="ja-JP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491897" y="2857496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500166" y="5286388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147161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Comparison of AD patient and healthy volunteer</a:t>
            </a:r>
            <a:endParaRPr kumimoji="1" lang="ja-JP" alt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[Purpose]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To create brain surface images by stacking thin </a:t>
            </a:r>
            <a:r>
              <a:rPr lang="en-US" altLang="ja-JP" dirty="0" err="1" smtClean="0"/>
              <a:t>tomographic</a:t>
            </a:r>
            <a:r>
              <a:rPr lang="en-US" altLang="ja-JP" dirty="0" smtClean="0"/>
              <a:t> images</a:t>
            </a:r>
            <a:r>
              <a:rPr lang="ja-JP" altLang="en-US" dirty="0" smtClean="0"/>
              <a:t> </a:t>
            </a:r>
            <a:r>
              <a:rPr lang="en-US" altLang="ja-JP" dirty="0" smtClean="0"/>
              <a:t>obtained by xenon-enhanced computed tomography (</a:t>
            </a:r>
            <a:r>
              <a:rPr lang="en-US" altLang="ja-JP" dirty="0" err="1" smtClean="0"/>
              <a:t>Xe</a:t>
            </a:r>
            <a:r>
              <a:rPr lang="en-US" altLang="ja-JP" dirty="0" smtClean="0"/>
              <a:t>-CT).</a:t>
            </a:r>
          </a:p>
          <a:p>
            <a:r>
              <a:rPr kumimoji="1" lang="en-US" altLang="ja-JP" dirty="0" smtClean="0"/>
              <a:t>To demonstrate usefulness of layer-by-layer spherical analysis of blood flow and lambda for patients with dementia.</a:t>
            </a:r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3"/>
          <p:cNvSpPr txBox="1">
            <a:spLocks noChangeArrowheads="1"/>
          </p:cNvSpPr>
          <p:nvPr/>
        </p:nvSpPr>
        <p:spPr bwMode="auto">
          <a:xfrm>
            <a:off x="2041516" y="457122"/>
            <a:ext cx="124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RT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Text Box 44"/>
          <p:cNvSpPr txBox="1">
            <a:spLocks noChangeArrowheads="1"/>
          </p:cNvSpPr>
          <p:nvPr/>
        </p:nvSpPr>
        <p:spPr bwMode="auto">
          <a:xfrm>
            <a:off x="3327399" y="457122"/>
            <a:ext cx="1030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4572000" y="457122"/>
            <a:ext cx="81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SUP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5635639" y="457122"/>
            <a:ext cx="95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ANT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6564333" y="457122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POST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7" name="Text Box 50"/>
          <p:cNvSpPr txBox="1">
            <a:spLocks noChangeArrowheads="1"/>
          </p:cNvSpPr>
          <p:nvPr/>
        </p:nvSpPr>
        <p:spPr bwMode="auto">
          <a:xfrm>
            <a:off x="34925" y="-42863"/>
            <a:ext cx="2363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Brain Surface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059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812923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71406" y="1419699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1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st</a:t>
            </a:r>
            <a:r>
              <a:rPr lang="en-US" altLang="ja-JP" sz="2000" dirty="0" smtClean="0">
                <a:solidFill>
                  <a:schemeClr val="bg1"/>
                </a:solidFill>
              </a:rPr>
              <a:t> 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0-5mm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142844" y="3935560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2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nd </a:t>
            </a:r>
            <a:r>
              <a:rPr lang="en-US" altLang="ja-JP" sz="2000" dirty="0" smtClean="0">
                <a:solidFill>
                  <a:schemeClr val="bg1"/>
                </a:solidFill>
              </a:rPr>
              <a:t>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(5-10mm)</a:t>
            </a:r>
            <a:endParaRPr lang="en-US" altLang="ja-JP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1404919" y="1103299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1404919" y="3571876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190605" y="2071678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1214414" y="4500570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pic>
        <p:nvPicPr>
          <p:cNvPr id="80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214818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直線コネクタ 76"/>
          <p:cNvCxnSpPr/>
          <p:nvPr/>
        </p:nvCxnSpPr>
        <p:spPr>
          <a:xfrm>
            <a:off x="0" y="3213098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-32" y="5572140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51"/>
          <p:cNvSpPr txBox="1">
            <a:spLocks noChangeArrowheads="1"/>
          </p:cNvSpPr>
          <p:nvPr/>
        </p:nvSpPr>
        <p:spPr bwMode="auto">
          <a:xfrm>
            <a:off x="5214942" y="-42944"/>
            <a:ext cx="3959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Arial Black" pitchFamily="34" charset="0"/>
              </a:rPr>
              <a:t>AD Patient (83-y.o. Woman)</a:t>
            </a:r>
            <a:endParaRPr lang="en-US" altLang="ja-JP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81" name="Picture 46" descr="1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776" y="858480"/>
            <a:ext cx="1150716" cy="9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7" descr="1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6776" y="2030037"/>
            <a:ext cx="1150715" cy="9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50" descr="2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869887"/>
            <a:ext cx="1146531" cy="94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1" descr="2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1177" y="2031576"/>
            <a:ext cx="1139559" cy="9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4" descr="3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857232"/>
            <a:ext cx="1046106" cy="11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55" descr="3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8011" y="1992513"/>
            <a:ext cx="1011235" cy="115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8" descr="4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904280"/>
            <a:ext cx="994497" cy="92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9" descr="4-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57830" y="1982704"/>
            <a:ext cx="969391" cy="9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2" descr="5-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8" y="940123"/>
            <a:ext cx="1011236" cy="94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63" descr="5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6850" y="2033219"/>
            <a:ext cx="997287" cy="95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 Box 75"/>
          <p:cNvSpPr txBox="1">
            <a:spLocks noChangeArrowheads="1"/>
          </p:cNvSpPr>
          <p:nvPr/>
        </p:nvSpPr>
        <p:spPr bwMode="auto">
          <a:xfrm>
            <a:off x="2724174" y="2857496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25.5</a:t>
            </a:r>
          </a:p>
        </p:txBody>
      </p:sp>
      <p:sp>
        <p:nvSpPr>
          <p:cNvPr id="93" name="Text Box 76"/>
          <p:cNvSpPr txBox="1">
            <a:spLocks noChangeArrowheads="1"/>
          </p:cNvSpPr>
          <p:nvPr/>
        </p:nvSpPr>
        <p:spPr bwMode="auto">
          <a:xfrm>
            <a:off x="3943340" y="2857496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25.1</a:t>
            </a:r>
          </a:p>
        </p:txBody>
      </p:sp>
      <p:sp>
        <p:nvSpPr>
          <p:cNvPr id="94" name="Text Box 77"/>
          <p:cNvSpPr txBox="1">
            <a:spLocks noChangeArrowheads="1"/>
          </p:cNvSpPr>
          <p:nvPr/>
        </p:nvSpPr>
        <p:spPr bwMode="auto">
          <a:xfrm>
            <a:off x="5240335" y="2863846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25.2</a:t>
            </a:r>
          </a:p>
        </p:txBody>
      </p:sp>
      <p:sp>
        <p:nvSpPr>
          <p:cNvPr id="95" name="Text Box 78"/>
          <p:cNvSpPr txBox="1">
            <a:spLocks noChangeArrowheads="1"/>
          </p:cNvSpPr>
          <p:nvPr/>
        </p:nvSpPr>
        <p:spPr bwMode="auto">
          <a:xfrm>
            <a:off x="6126167" y="2863846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26.8</a:t>
            </a:r>
          </a:p>
        </p:txBody>
      </p:sp>
      <p:sp>
        <p:nvSpPr>
          <p:cNvPr id="97" name="Text Box 79"/>
          <p:cNvSpPr txBox="1">
            <a:spLocks noChangeArrowheads="1"/>
          </p:cNvSpPr>
          <p:nvPr/>
        </p:nvSpPr>
        <p:spPr bwMode="auto">
          <a:xfrm>
            <a:off x="7072330" y="2863846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21.6</a:t>
            </a:r>
          </a:p>
        </p:txBody>
      </p:sp>
      <p:pic>
        <p:nvPicPr>
          <p:cNvPr id="98" name="Picture 4" descr="1-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92338" y="3344901"/>
            <a:ext cx="1080975" cy="8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" descr="1-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5988" y="4379773"/>
            <a:ext cx="1087950" cy="8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8" descr="2-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52765" y="3335046"/>
            <a:ext cx="1114451" cy="89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9" descr="2-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0390" y="4374534"/>
            <a:ext cx="1110267" cy="89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2" descr="3-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92611" y="3246769"/>
            <a:ext cx="1012630" cy="112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3" descr="3-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9124" y="4357694"/>
            <a:ext cx="1005656" cy="112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6" descr="4-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57830" y="3260673"/>
            <a:ext cx="955443" cy="8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7" descr="4-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99105" y="4375883"/>
            <a:ext cx="940101" cy="90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" descr="5-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78600" y="3299404"/>
            <a:ext cx="974971" cy="92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1" descr="5-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19876" y="4397776"/>
            <a:ext cx="981944" cy="93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 Box 49"/>
          <p:cNvSpPr txBox="1">
            <a:spLocks noChangeArrowheads="1"/>
          </p:cNvSpPr>
          <p:nvPr/>
        </p:nvSpPr>
        <p:spPr bwMode="auto">
          <a:xfrm>
            <a:off x="2714612" y="5214950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22.2</a:t>
            </a:r>
          </a:p>
        </p:txBody>
      </p:sp>
      <p:sp>
        <p:nvSpPr>
          <p:cNvPr id="109" name="Text Box 50"/>
          <p:cNvSpPr txBox="1">
            <a:spLocks noChangeArrowheads="1"/>
          </p:cNvSpPr>
          <p:nvPr/>
        </p:nvSpPr>
        <p:spPr bwMode="auto">
          <a:xfrm>
            <a:off x="3933778" y="5214950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25.1</a:t>
            </a:r>
          </a:p>
        </p:txBody>
      </p:sp>
      <p:sp>
        <p:nvSpPr>
          <p:cNvPr id="110" name="Text Box 51"/>
          <p:cNvSpPr txBox="1">
            <a:spLocks noChangeArrowheads="1"/>
          </p:cNvSpPr>
          <p:nvPr/>
        </p:nvSpPr>
        <p:spPr bwMode="auto">
          <a:xfrm>
            <a:off x="5221285" y="52213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25.9</a:t>
            </a:r>
          </a:p>
        </p:txBody>
      </p:sp>
      <p:sp>
        <p:nvSpPr>
          <p:cNvPr id="111" name="Text Box 52"/>
          <p:cNvSpPr txBox="1">
            <a:spLocks noChangeArrowheads="1"/>
          </p:cNvSpPr>
          <p:nvPr/>
        </p:nvSpPr>
        <p:spPr bwMode="auto">
          <a:xfrm>
            <a:off x="6119780" y="52213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25.1</a:t>
            </a:r>
          </a:p>
        </p:txBody>
      </p:sp>
      <p:sp>
        <p:nvSpPr>
          <p:cNvPr id="112" name="Text Box 53"/>
          <p:cNvSpPr txBox="1">
            <a:spLocks noChangeArrowheads="1"/>
          </p:cNvSpPr>
          <p:nvPr/>
        </p:nvSpPr>
        <p:spPr bwMode="auto">
          <a:xfrm>
            <a:off x="7084993" y="52213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21.6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491897" y="2857496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500166" y="521495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3"/>
          <p:cNvSpPr txBox="1">
            <a:spLocks noChangeArrowheads="1"/>
          </p:cNvSpPr>
          <p:nvPr/>
        </p:nvSpPr>
        <p:spPr bwMode="auto">
          <a:xfrm>
            <a:off x="2041516" y="457122"/>
            <a:ext cx="124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RT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Text Box 44"/>
          <p:cNvSpPr txBox="1">
            <a:spLocks noChangeArrowheads="1"/>
          </p:cNvSpPr>
          <p:nvPr/>
        </p:nvSpPr>
        <p:spPr bwMode="auto">
          <a:xfrm>
            <a:off x="3327399" y="457122"/>
            <a:ext cx="1030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4572000" y="457122"/>
            <a:ext cx="81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SUP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5635639" y="457122"/>
            <a:ext cx="95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ANT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6564333" y="457122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POST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7" name="Text Box 50"/>
          <p:cNvSpPr txBox="1">
            <a:spLocks noChangeArrowheads="1"/>
          </p:cNvSpPr>
          <p:nvPr/>
        </p:nvSpPr>
        <p:spPr bwMode="auto">
          <a:xfrm>
            <a:off x="34925" y="-42863"/>
            <a:ext cx="2363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Brain Surface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059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812923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71406" y="1419699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1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st</a:t>
            </a:r>
            <a:r>
              <a:rPr lang="en-US" altLang="ja-JP" sz="2000" dirty="0" smtClean="0">
                <a:solidFill>
                  <a:schemeClr val="bg1"/>
                </a:solidFill>
              </a:rPr>
              <a:t> 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0-5mm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142844" y="3935560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2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nd </a:t>
            </a:r>
            <a:r>
              <a:rPr lang="en-US" altLang="ja-JP" sz="2000" dirty="0" smtClean="0">
                <a:solidFill>
                  <a:schemeClr val="bg1"/>
                </a:solidFill>
              </a:rPr>
              <a:t>Layer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Arial Narrow" pitchFamily="34" charset="0"/>
              </a:rPr>
              <a:t>(5-10mm)</a:t>
            </a:r>
            <a:endParaRPr lang="en-US" altLang="ja-JP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1404919" y="1103299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1404919" y="3571876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190605" y="2071678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1214414" y="4500570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pic>
        <p:nvPicPr>
          <p:cNvPr id="80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214818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直線コネクタ 76"/>
          <p:cNvCxnSpPr/>
          <p:nvPr/>
        </p:nvCxnSpPr>
        <p:spPr>
          <a:xfrm>
            <a:off x="0" y="3213098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-32" y="5572140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46" descr="1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776" y="858480"/>
            <a:ext cx="1150716" cy="9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7" descr="1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6776" y="2030037"/>
            <a:ext cx="1150715" cy="9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50" descr="2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869887"/>
            <a:ext cx="1146531" cy="94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1" descr="2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1177" y="2031576"/>
            <a:ext cx="1139559" cy="9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4" descr="3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857232"/>
            <a:ext cx="1046106" cy="11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55" descr="3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8011" y="1992513"/>
            <a:ext cx="1011235" cy="115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8" descr="4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904280"/>
            <a:ext cx="994497" cy="92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9" descr="4-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57830" y="1982704"/>
            <a:ext cx="969391" cy="9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2" descr="5-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8" y="940123"/>
            <a:ext cx="1011236" cy="94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63" descr="5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6850" y="2033219"/>
            <a:ext cx="997287" cy="95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 Box 75"/>
          <p:cNvSpPr txBox="1">
            <a:spLocks noChangeArrowheads="1"/>
          </p:cNvSpPr>
          <p:nvPr/>
        </p:nvSpPr>
        <p:spPr bwMode="auto">
          <a:xfrm>
            <a:off x="2724174" y="2857496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25.5</a:t>
            </a:r>
          </a:p>
        </p:txBody>
      </p:sp>
      <p:sp>
        <p:nvSpPr>
          <p:cNvPr id="93" name="Text Box 76"/>
          <p:cNvSpPr txBox="1">
            <a:spLocks noChangeArrowheads="1"/>
          </p:cNvSpPr>
          <p:nvPr/>
        </p:nvSpPr>
        <p:spPr bwMode="auto">
          <a:xfrm>
            <a:off x="3943340" y="2857496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25.1</a:t>
            </a:r>
          </a:p>
        </p:txBody>
      </p:sp>
      <p:sp>
        <p:nvSpPr>
          <p:cNvPr id="94" name="Text Box 77"/>
          <p:cNvSpPr txBox="1">
            <a:spLocks noChangeArrowheads="1"/>
          </p:cNvSpPr>
          <p:nvPr/>
        </p:nvSpPr>
        <p:spPr bwMode="auto">
          <a:xfrm>
            <a:off x="5240335" y="2863846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25.2</a:t>
            </a:r>
          </a:p>
        </p:txBody>
      </p:sp>
      <p:sp>
        <p:nvSpPr>
          <p:cNvPr id="95" name="Text Box 78"/>
          <p:cNvSpPr txBox="1">
            <a:spLocks noChangeArrowheads="1"/>
          </p:cNvSpPr>
          <p:nvPr/>
        </p:nvSpPr>
        <p:spPr bwMode="auto">
          <a:xfrm>
            <a:off x="6126167" y="2863846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26.8</a:t>
            </a:r>
          </a:p>
        </p:txBody>
      </p:sp>
      <p:sp>
        <p:nvSpPr>
          <p:cNvPr id="97" name="Text Box 79"/>
          <p:cNvSpPr txBox="1">
            <a:spLocks noChangeArrowheads="1"/>
          </p:cNvSpPr>
          <p:nvPr/>
        </p:nvSpPr>
        <p:spPr bwMode="auto">
          <a:xfrm>
            <a:off x="7072330" y="2863846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21.6</a:t>
            </a:r>
          </a:p>
        </p:txBody>
      </p:sp>
      <p:pic>
        <p:nvPicPr>
          <p:cNvPr id="98" name="Picture 4" descr="1-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92338" y="3344901"/>
            <a:ext cx="1080975" cy="8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" descr="1-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5988" y="4379773"/>
            <a:ext cx="1087950" cy="8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8" descr="2-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52765" y="3335046"/>
            <a:ext cx="1114451" cy="89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9" descr="2-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0390" y="4374534"/>
            <a:ext cx="1110267" cy="89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2" descr="3-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92611" y="3246769"/>
            <a:ext cx="1012630" cy="112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3" descr="3-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9124" y="4357694"/>
            <a:ext cx="1005656" cy="112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6" descr="4-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57830" y="3260673"/>
            <a:ext cx="955443" cy="8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7" descr="4-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99105" y="4375883"/>
            <a:ext cx="940101" cy="90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" descr="5-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78600" y="3299404"/>
            <a:ext cx="974971" cy="92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1" descr="5-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19876" y="4397776"/>
            <a:ext cx="981944" cy="93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 Box 49"/>
          <p:cNvSpPr txBox="1">
            <a:spLocks noChangeArrowheads="1"/>
          </p:cNvSpPr>
          <p:nvPr/>
        </p:nvSpPr>
        <p:spPr bwMode="auto">
          <a:xfrm>
            <a:off x="2714612" y="5214950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22.2</a:t>
            </a:r>
          </a:p>
        </p:txBody>
      </p:sp>
      <p:sp>
        <p:nvSpPr>
          <p:cNvPr id="109" name="Text Box 50"/>
          <p:cNvSpPr txBox="1">
            <a:spLocks noChangeArrowheads="1"/>
          </p:cNvSpPr>
          <p:nvPr/>
        </p:nvSpPr>
        <p:spPr bwMode="auto">
          <a:xfrm>
            <a:off x="3933778" y="5214950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25.1</a:t>
            </a:r>
          </a:p>
        </p:txBody>
      </p:sp>
      <p:sp>
        <p:nvSpPr>
          <p:cNvPr id="110" name="Text Box 51"/>
          <p:cNvSpPr txBox="1">
            <a:spLocks noChangeArrowheads="1"/>
          </p:cNvSpPr>
          <p:nvPr/>
        </p:nvSpPr>
        <p:spPr bwMode="auto">
          <a:xfrm>
            <a:off x="5221285" y="52213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25.9</a:t>
            </a:r>
          </a:p>
        </p:txBody>
      </p:sp>
      <p:sp>
        <p:nvSpPr>
          <p:cNvPr id="111" name="Text Box 52"/>
          <p:cNvSpPr txBox="1">
            <a:spLocks noChangeArrowheads="1"/>
          </p:cNvSpPr>
          <p:nvPr/>
        </p:nvSpPr>
        <p:spPr bwMode="auto">
          <a:xfrm>
            <a:off x="6119780" y="52213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25.1</a:t>
            </a:r>
          </a:p>
        </p:txBody>
      </p:sp>
      <p:sp>
        <p:nvSpPr>
          <p:cNvPr id="112" name="Text Box 53"/>
          <p:cNvSpPr txBox="1">
            <a:spLocks noChangeArrowheads="1"/>
          </p:cNvSpPr>
          <p:nvPr/>
        </p:nvSpPr>
        <p:spPr bwMode="auto">
          <a:xfrm>
            <a:off x="7084993" y="52213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21.6</a:t>
            </a:r>
          </a:p>
        </p:txBody>
      </p:sp>
      <p:sp>
        <p:nvSpPr>
          <p:cNvPr id="140" name="Text Box 80"/>
          <p:cNvSpPr txBox="1">
            <a:spLocks noChangeArrowheads="1"/>
          </p:cNvSpPr>
          <p:nvPr/>
        </p:nvSpPr>
        <p:spPr bwMode="auto">
          <a:xfrm>
            <a:off x="3824313" y="6500834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33.8</a:t>
            </a:r>
          </a:p>
        </p:txBody>
      </p:sp>
      <p:sp>
        <p:nvSpPr>
          <p:cNvPr id="141" name="Text Box 82"/>
          <p:cNvSpPr txBox="1">
            <a:spLocks noChangeArrowheads="1"/>
          </p:cNvSpPr>
          <p:nvPr/>
        </p:nvSpPr>
        <p:spPr bwMode="auto">
          <a:xfrm>
            <a:off x="6124597" y="6507184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34.5</a:t>
            </a:r>
          </a:p>
        </p:txBody>
      </p:sp>
      <p:pic>
        <p:nvPicPr>
          <p:cNvPr id="143" name="Picture 91" descr="1-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000232" y="5671628"/>
            <a:ext cx="1143008" cy="90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95" descr="2-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44018" y="5671016"/>
            <a:ext cx="1144498" cy="88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99" descr="3-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453651" y="5634545"/>
            <a:ext cx="956728" cy="122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103" descr="4-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559092" y="5671444"/>
            <a:ext cx="870295" cy="84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107" descr="5-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594842" y="5672697"/>
            <a:ext cx="880727" cy="9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Text Box 81"/>
          <p:cNvSpPr txBox="1">
            <a:spLocks noChangeArrowheads="1"/>
          </p:cNvSpPr>
          <p:nvPr/>
        </p:nvSpPr>
        <p:spPr bwMode="auto">
          <a:xfrm>
            <a:off x="5214942" y="6507184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38.1</a:t>
            </a:r>
          </a:p>
        </p:txBody>
      </p:sp>
      <p:sp>
        <p:nvSpPr>
          <p:cNvPr id="139" name="Text Box 79"/>
          <p:cNvSpPr txBox="1">
            <a:spLocks noChangeArrowheads="1"/>
          </p:cNvSpPr>
          <p:nvPr/>
        </p:nvSpPr>
        <p:spPr bwMode="auto">
          <a:xfrm>
            <a:off x="2706679" y="6500834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36.1</a:t>
            </a:r>
          </a:p>
        </p:txBody>
      </p:sp>
      <p:sp>
        <p:nvSpPr>
          <p:cNvPr id="142" name="Text Box 83"/>
          <p:cNvSpPr txBox="1">
            <a:spLocks noChangeArrowheads="1"/>
          </p:cNvSpPr>
          <p:nvPr/>
        </p:nvSpPr>
        <p:spPr bwMode="auto">
          <a:xfrm>
            <a:off x="7207272" y="6507184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31.8</a:t>
            </a:r>
          </a:p>
        </p:txBody>
      </p:sp>
      <p:sp>
        <p:nvSpPr>
          <p:cNvPr id="151" name="Text Box 51"/>
          <p:cNvSpPr txBox="1">
            <a:spLocks noChangeArrowheads="1"/>
          </p:cNvSpPr>
          <p:nvPr/>
        </p:nvSpPr>
        <p:spPr bwMode="auto">
          <a:xfrm>
            <a:off x="-32" y="5643578"/>
            <a:ext cx="10501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FF00"/>
                </a:solidFill>
              </a:rPr>
              <a:t>Healthy</a:t>
            </a:r>
          </a:p>
          <a:p>
            <a:r>
              <a:rPr lang="en-US" altLang="ja-JP" sz="1600" dirty="0" smtClean="0">
                <a:solidFill>
                  <a:srgbClr val="FFFF00"/>
                </a:solidFill>
              </a:rPr>
              <a:t>Volunteer</a:t>
            </a:r>
          </a:p>
          <a:p>
            <a:r>
              <a:rPr lang="en-US" altLang="ja-JP" sz="1600" dirty="0" smtClean="0">
                <a:solidFill>
                  <a:srgbClr val="FFFF00"/>
                </a:solidFill>
              </a:rPr>
              <a:t>(77-y.o.</a:t>
            </a:r>
          </a:p>
          <a:p>
            <a:r>
              <a:rPr lang="en-US" altLang="ja-JP" sz="1600" dirty="0" smtClean="0">
                <a:solidFill>
                  <a:srgbClr val="FFFF00"/>
                </a:solidFill>
              </a:rPr>
              <a:t>Woman) </a:t>
            </a:r>
            <a:endParaRPr lang="en-US" altLang="ja-JP" sz="1600" dirty="0">
              <a:solidFill>
                <a:srgbClr val="FFFF00"/>
              </a:solidFill>
            </a:endParaRPr>
          </a:p>
        </p:txBody>
      </p:sp>
      <p:sp>
        <p:nvSpPr>
          <p:cNvPr id="152" name="Text Box 30"/>
          <p:cNvSpPr txBox="1">
            <a:spLocks noChangeArrowheads="1"/>
          </p:cNvSpPr>
          <p:nvPr/>
        </p:nvSpPr>
        <p:spPr bwMode="auto">
          <a:xfrm>
            <a:off x="1214414" y="5792948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61" name="Text Box 51"/>
          <p:cNvSpPr txBox="1">
            <a:spLocks noChangeArrowheads="1"/>
          </p:cNvSpPr>
          <p:nvPr/>
        </p:nvSpPr>
        <p:spPr bwMode="auto">
          <a:xfrm>
            <a:off x="5214942" y="-42944"/>
            <a:ext cx="3959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Arial Black" pitchFamily="34" charset="0"/>
              </a:rPr>
              <a:t>AD Patient (83-y.o. Woman)</a:t>
            </a:r>
            <a:endParaRPr lang="en-US" altLang="ja-JP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491897" y="2857496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500166" y="521495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500166" y="6500834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147161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Effect of drug administration to AD patient</a:t>
            </a:r>
            <a:endParaRPr kumimoji="1" lang="ja-JP" alt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3"/>
          <p:cNvSpPr txBox="1">
            <a:spLocks noChangeArrowheads="1"/>
          </p:cNvSpPr>
          <p:nvPr/>
        </p:nvSpPr>
        <p:spPr bwMode="auto">
          <a:xfrm>
            <a:off x="2755896" y="457122"/>
            <a:ext cx="124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RT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Text Box 44"/>
          <p:cNvSpPr txBox="1">
            <a:spLocks noChangeArrowheads="1"/>
          </p:cNvSpPr>
          <p:nvPr/>
        </p:nvSpPr>
        <p:spPr bwMode="auto">
          <a:xfrm>
            <a:off x="4113217" y="457122"/>
            <a:ext cx="1030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5500694" y="457122"/>
            <a:ext cx="81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SUP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6643702" y="457122"/>
            <a:ext cx="95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ANT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7724845" y="457122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POST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7" name="Text Box 50"/>
          <p:cNvSpPr txBox="1">
            <a:spLocks noChangeArrowheads="1"/>
          </p:cNvSpPr>
          <p:nvPr/>
        </p:nvSpPr>
        <p:spPr bwMode="auto">
          <a:xfrm>
            <a:off x="34925" y="-42863"/>
            <a:ext cx="2288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Brain Surface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059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0343" y="2170113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71406" y="1649544"/>
            <a:ext cx="1643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</a:rPr>
              <a:t>Before</a:t>
            </a:r>
          </a:p>
          <a:p>
            <a:r>
              <a:rPr lang="en-US" altLang="ja-JP" sz="2000" dirty="0" err="1" smtClean="0">
                <a:solidFill>
                  <a:srgbClr val="FFFF00"/>
                </a:solidFill>
              </a:rPr>
              <a:t>Galantamine</a:t>
            </a:r>
            <a:endParaRPr lang="en-US" altLang="ja-JP" sz="2000" dirty="0" smtClean="0">
              <a:solidFill>
                <a:srgbClr val="FFFF00"/>
              </a:solidFill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1968486" y="1246175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1968486" y="4071942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754172" y="2363924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1785918" y="5221444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pic>
        <p:nvPicPr>
          <p:cNvPr id="80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0343" y="5000636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直線コネクタ 76"/>
          <p:cNvCxnSpPr/>
          <p:nvPr/>
        </p:nvCxnSpPr>
        <p:spPr>
          <a:xfrm>
            <a:off x="0" y="3641726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-32" y="6499246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51"/>
          <p:cNvSpPr txBox="1">
            <a:spLocks noChangeArrowheads="1"/>
          </p:cNvSpPr>
          <p:nvPr/>
        </p:nvSpPr>
        <p:spPr bwMode="auto">
          <a:xfrm>
            <a:off x="5214942" y="-42944"/>
            <a:ext cx="3959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Arial Black" pitchFamily="34" charset="0"/>
              </a:rPr>
              <a:t>AD Patient (77-y.o. Woman)</a:t>
            </a:r>
            <a:endParaRPr lang="en-US" altLang="ja-JP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71406" y="4556477"/>
            <a:ext cx="16430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</a:rPr>
              <a:t>After</a:t>
            </a:r>
          </a:p>
          <a:p>
            <a:r>
              <a:rPr lang="en-US" altLang="ja-JP" sz="2000" dirty="0" err="1" smtClean="0">
                <a:solidFill>
                  <a:srgbClr val="FFFF00"/>
                </a:solidFill>
              </a:rPr>
              <a:t>Galantamine</a:t>
            </a:r>
            <a:endParaRPr lang="en-US" altLang="ja-JP" sz="2000" dirty="0" smtClean="0">
              <a:solidFill>
                <a:srgbClr val="FFFF00"/>
              </a:solidFill>
            </a:endParaRPr>
          </a:p>
          <a:p>
            <a:r>
              <a:rPr lang="en-US" altLang="ja-JP" sz="2000" dirty="0" smtClean="0">
                <a:solidFill>
                  <a:srgbClr val="FFFF00"/>
                </a:solidFill>
              </a:rPr>
              <a:t>(3 months)</a:t>
            </a:r>
          </a:p>
        </p:txBody>
      </p:sp>
      <p:sp>
        <p:nvSpPr>
          <p:cNvPr id="50" name="Text Box 79"/>
          <p:cNvSpPr txBox="1">
            <a:spLocks noChangeArrowheads="1"/>
          </p:cNvSpPr>
          <p:nvPr/>
        </p:nvSpPr>
        <p:spPr bwMode="auto">
          <a:xfrm>
            <a:off x="3559162" y="3322619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22.7</a:t>
            </a:r>
          </a:p>
        </p:txBody>
      </p:sp>
      <p:sp>
        <p:nvSpPr>
          <p:cNvPr id="51" name="Text Box 80"/>
          <p:cNvSpPr txBox="1">
            <a:spLocks noChangeArrowheads="1"/>
          </p:cNvSpPr>
          <p:nvPr/>
        </p:nvSpPr>
        <p:spPr bwMode="auto">
          <a:xfrm>
            <a:off x="4659299" y="3322619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24.3</a:t>
            </a:r>
          </a:p>
        </p:txBody>
      </p:sp>
      <p:sp>
        <p:nvSpPr>
          <p:cNvPr id="52" name="Text Box 82"/>
          <p:cNvSpPr txBox="1">
            <a:spLocks noChangeArrowheads="1"/>
          </p:cNvSpPr>
          <p:nvPr/>
        </p:nvSpPr>
        <p:spPr bwMode="auto">
          <a:xfrm>
            <a:off x="7000892" y="3328969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20.9</a:t>
            </a:r>
          </a:p>
        </p:txBody>
      </p:sp>
      <p:sp>
        <p:nvSpPr>
          <p:cNvPr id="53" name="Text Box 83"/>
          <p:cNvSpPr txBox="1">
            <a:spLocks noChangeArrowheads="1"/>
          </p:cNvSpPr>
          <p:nvPr/>
        </p:nvSpPr>
        <p:spPr bwMode="auto">
          <a:xfrm>
            <a:off x="8186724" y="3328969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22.7</a:t>
            </a:r>
          </a:p>
        </p:txBody>
      </p:sp>
      <p:pic>
        <p:nvPicPr>
          <p:cNvPr id="54" name="図 55" descr="1-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000107"/>
            <a:ext cx="1193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図 56" descr="1-2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7462" y="2335194"/>
            <a:ext cx="12096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図 59" descr="2-1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6349" y="1000107"/>
            <a:ext cx="12509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図 60" descr="2-2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6349" y="2327257"/>
            <a:ext cx="12398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図 63" descr="3-1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0799" y="857232"/>
            <a:ext cx="11525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図 64" descr="3-2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0799" y="2224069"/>
            <a:ext cx="11525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図 67" descr="4-1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9999" y="985819"/>
            <a:ext cx="10271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図 68" descr="4-2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9999" y="2357419"/>
            <a:ext cx="1016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図 71" descr="5-1.b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000" y="1000107"/>
            <a:ext cx="1155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図 72" descr="5-2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000" y="2335194"/>
            <a:ext cx="11557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81"/>
          <p:cNvSpPr txBox="1">
            <a:spLocks noChangeArrowheads="1"/>
          </p:cNvSpPr>
          <p:nvPr/>
        </p:nvSpPr>
        <p:spPr bwMode="auto">
          <a:xfrm>
            <a:off x="6022962" y="3328969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24.0</a:t>
            </a:r>
          </a:p>
        </p:txBody>
      </p:sp>
      <p:sp>
        <p:nvSpPr>
          <p:cNvPr id="66" name="Text Box 79"/>
          <p:cNvSpPr txBox="1">
            <a:spLocks noChangeArrowheads="1"/>
          </p:cNvSpPr>
          <p:nvPr/>
        </p:nvSpPr>
        <p:spPr bwMode="auto">
          <a:xfrm>
            <a:off x="3500430" y="61563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24.9</a:t>
            </a:r>
          </a:p>
        </p:txBody>
      </p:sp>
      <p:sp>
        <p:nvSpPr>
          <p:cNvPr id="67" name="Text Box 80"/>
          <p:cNvSpPr txBox="1">
            <a:spLocks noChangeArrowheads="1"/>
          </p:cNvSpPr>
          <p:nvPr/>
        </p:nvSpPr>
        <p:spPr bwMode="auto">
          <a:xfrm>
            <a:off x="4746655" y="61563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26.1</a:t>
            </a:r>
          </a:p>
        </p:txBody>
      </p:sp>
      <p:sp>
        <p:nvSpPr>
          <p:cNvPr id="68" name="Text Box 82"/>
          <p:cNvSpPr txBox="1">
            <a:spLocks noChangeArrowheads="1"/>
          </p:cNvSpPr>
          <p:nvPr/>
        </p:nvSpPr>
        <p:spPr bwMode="auto">
          <a:xfrm>
            <a:off x="7018351" y="61626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25.7</a:t>
            </a:r>
          </a:p>
        </p:txBody>
      </p:sp>
      <p:sp>
        <p:nvSpPr>
          <p:cNvPr id="69" name="Text Box 83"/>
          <p:cNvSpPr txBox="1">
            <a:spLocks noChangeArrowheads="1"/>
          </p:cNvSpPr>
          <p:nvPr/>
        </p:nvSpPr>
        <p:spPr bwMode="auto">
          <a:xfrm>
            <a:off x="8169288" y="61626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24.4</a:t>
            </a:r>
          </a:p>
        </p:txBody>
      </p:sp>
      <p:pic>
        <p:nvPicPr>
          <p:cNvPr id="70" name="図 55" descr="1-1.b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57505" y="3833834"/>
            <a:ext cx="1223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図 56" descr="1-2.bmp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2268" y="5181621"/>
            <a:ext cx="122713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図 59" descr="2-1.bmp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4493" y="3833834"/>
            <a:ext cx="12620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図 60" descr="2-2.bmp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54493" y="5194321"/>
            <a:ext cx="125571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図 63" descr="3-1.bmp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78468" y="3690959"/>
            <a:ext cx="112395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図 64" descr="3-2.bmp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86405" y="5024459"/>
            <a:ext cx="11303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図 67" descr="4-1.bmp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29388" y="3833834"/>
            <a:ext cx="1030288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図 68" descr="4-2.bmp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46851" y="5205434"/>
            <a:ext cx="10271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図 71" descr="5-1.bmp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34288" y="3833834"/>
            <a:ext cx="1103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図 72" descr="5-2.bmp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39051" y="5202259"/>
            <a:ext cx="10985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 Box 81"/>
          <p:cNvSpPr txBox="1">
            <a:spLocks noChangeArrowheads="1"/>
          </p:cNvSpPr>
          <p:nvPr/>
        </p:nvSpPr>
        <p:spPr bwMode="auto">
          <a:xfrm>
            <a:off x="6042055" y="61626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26.2</a:t>
            </a:r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2214546" y="-24"/>
            <a:ext cx="1524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(2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nd</a:t>
            </a:r>
            <a:r>
              <a:rPr lang="en-US" altLang="ja-JP" sz="2000" dirty="0" smtClean="0">
                <a:solidFill>
                  <a:schemeClr val="bg1"/>
                </a:solidFill>
              </a:rPr>
              <a:t> Layer) 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055132" y="330476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063401" y="6143644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3"/>
          <p:cNvSpPr txBox="1">
            <a:spLocks noChangeArrowheads="1"/>
          </p:cNvSpPr>
          <p:nvPr/>
        </p:nvSpPr>
        <p:spPr bwMode="auto">
          <a:xfrm>
            <a:off x="2755896" y="457122"/>
            <a:ext cx="124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RT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Text Box 44"/>
          <p:cNvSpPr txBox="1">
            <a:spLocks noChangeArrowheads="1"/>
          </p:cNvSpPr>
          <p:nvPr/>
        </p:nvSpPr>
        <p:spPr bwMode="auto">
          <a:xfrm>
            <a:off x="4113217" y="457122"/>
            <a:ext cx="1030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LT LAT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5500694" y="457122"/>
            <a:ext cx="81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SUP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6645600" y="457122"/>
            <a:ext cx="95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ANT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7724845" y="457122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POST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57" name="Text Box 50"/>
          <p:cNvSpPr txBox="1">
            <a:spLocks noChangeArrowheads="1"/>
          </p:cNvSpPr>
          <p:nvPr/>
        </p:nvSpPr>
        <p:spPr bwMode="auto">
          <a:xfrm>
            <a:off x="34925" y="-42863"/>
            <a:ext cx="2288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Brain Surface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059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0343" y="2170113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71406" y="1649544"/>
            <a:ext cx="1643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</a:rPr>
              <a:t>Before</a:t>
            </a:r>
          </a:p>
          <a:p>
            <a:r>
              <a:rPr lang="en-US" altLang="ja-JP" sz="2000" dirty="0" err="1" smtClean="0">
                <a:solidFill>
                  <a:srgbClr val="FFFF00"/>
                </a:solidFill>
              </a:rPr>
              <a:t>Galantamine</a:t>
            </a:r>
            <a:endParaRPr lang="en-US" altLang="ja-JP" sz="2000" dirty="0" smtClean="0">
              <a:solidFill>
                <a:srgbClr val="FFFF00"/>
              </a:solidFill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1968486" y="1246175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1968486" y="4071942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754172" y="2363924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1785918" y="5221444"/>
            <a:ext cx="88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Blood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Flow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pic>
        <p:nvPicPr>
          <p:cNvPr id="80" name="Picture 52" descr="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0343" y="5000636"/>
            <a:ext cx="150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直線コネクタ 76"/>
          <p:cNvCxnSpPr/>
          <p:nvPr/>
        </p:nvCxnSpPr>
        <p:spPr>
          <a:xfrm>
            <a:off x="0" y="3641726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-32" y="6499246"/>
            <a:ext cx="8858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51"/>
          <p:cNvSpPr txBox="1">
            <a:spLocks noChangeArrowheads="1"/>
          </p:cNvSpPr>
          <p:nvPr/>
        </p:nvSpPr>
        <p:spPr bwMode="auto">
          <a:xfrm>
            <a:off x="5214942" y="-42944"/>
            <a:ext cx="3959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Arial Black" pitchFamily="34" charset="0"/>
              </a:rPr>
              <a:t>AD Patient (77-y.o. Woman)</a:t>
            </a:r>
            <a:endParaRPr lang="en-US" altLang="ja-JP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71406" y="4556477"/>
            <a:ext cx="16430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smtClean="0">
                <a:solidFill>
                  <a:srgbClr val="FFFF00"/>
                </a:solidFill>
              </a:rPr>
              <a:t>After</a:t>
            </a:r>
            <a:endParaRPr lang="en-US" altLang="ja-JP" sz="2000" dirty="0" smtClean="0">
              <a:solidFill>
                <a:srgbClr val="FFFF00"/>
              </a:solidFill>
            </a:endParaRPr>
          </a:p>
          <a:p>
            <a:r>
              <a:rPr lang="en-US" altLang="ja-JP" sz="2000" dirty="0" err="1" smtClean="0">
                <a:solidFill>
                  <a:srgbClr val="FFFF00"/>
                </a:solidFill>
              </a:rPr>
              <a:t>Galantamine</a:t>
            </a:r>
            <a:endParaRPr lang="en-US" altLang="ja-JP" sz="2000" dirty="0" smtClean="0">
              <a:solidFill>
                <a:srgbClr val="FFFF00"/>
              </a:solidFill>
            </a:endParaRPr>
          </a:p>
          <a:p>
            <a:r>
              <a:rPr lang="en-US" altLang="ja-JP" sz="2000" dirty="0" smtClean="0">
                <a:solidFill>
                  <a:srgbClr val="FFFF00"/>
                </a:solidFill>
              </a:rPr>
              <a:t>(3 months)</a:t>
            </a:r>
          </a:p>
        </p:txBody>
      </p:sp>
      <p:sp>
        <p:nvSpPr>
          <p:cNvPr id="50" name="Text Box 79"/>
          <p:cNvSpPr txBox="1">
            <a:spLocks noChangeArrowheads="1"/>
          </p:cNvSpPr>
          <p:nvPr/>
        </p:nvSpPr>
        <p:spPr bwMode="auto">
          <a:xfrm>
            <a:off x="3559162" y="3322619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22.7</a:t>
            </a:r>
          </a:p>
        </p:txBody>
      </p:sp>
      <p:sp>
        <p:nvSpPr>
          <p:cNvPr id="51" name="Text Box 80"/>
          <p:cNvSpPr txBox="1">
            <a:spLocks noChangeArrowheads="1"/>
          </p:cNvSpPr>
          <p:nvPr/>
        </p:nvSpPr>
        <p:spPr bwMode="auto">
          <a:xfrm>
            <a:off x="4659299" y="3322619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24.3</a:t>
            </a:r>
          </a:p>
        </p:txBody>
      </p:sp>
      <p:sp>
        <p:nvSpPr>
          <p:cNvPr id="52" name="Text Box 82"/>
          <p:cNvSpPr txBox="1">
            <a:spLocks noChangeArrowheads="1"/>
          </p:cNvSpPr>
          <p:nvPr/>
        </p:nvSpPr>
        <p:spPr bwMode="auto">
          <a:xfrm>
            <a:off x="7000892" y="3328969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20.9</a:t>
            </a:r>
          </a:p>
        </p:txBody>
      </p:sp>
      <p:sp>
        <p:nvSpPr>
          <p:cNvPr id="53" name="Text Box 83"/>
          <p:cNvSpPr txBox="1">
            <a:spLocks noChangeArrowheads="1"/>
          </p:cNvSpPr>
          <p:nvPr/>
        </p:nvSpPr>
        <p:spPr bwMode="auto">
          <a:xfrm>
            <a:off x="8186724" y="3328969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22.7</a:t>
            </a:r>
          </a:p>
        </p:txBody>
      </p:sp>
      <p:pic>
        <p:nvPicPr>
          <p:cNvPr id="54" name="図 55" descr="1-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000107"/>
            <a:ext cx="1193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図 56" descr="1-2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7462" y="2335194"/>
            <a:ext cx="12096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図 59" descr="2-1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6349" y="1000107"/>
            <a:ext cx="12509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図 60" descr="2-2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6349" y="2327257"/>
            <a:ext cx="12398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図 63" descr="3-1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0799" y="857232"/>
            <a:ext cx="11525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図 64" descr="3-2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0799" y="2224069"/>
            <a:ext cx="11525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図 67" descr="4-1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9999" y="985819"/>
            <a:ext cx="10271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図 68" descr="4-2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9999" y="2357419"/>
            <a:ext cx="1016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図 71" descr="5-1.b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000" y="1000107"/>
            <a:ext cx="1155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図 72" descr="5-2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000" y="2335194"/>
            <a:ext cx="11557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81"/>
          <p:cNvSpPr txBox="1">
            <a:spLocks noChangeArrowheads="1"/>
          </p:cNvSpPr>
          <p:nvPr/>
        </p:nvSpPr>
        <p:spPr bwMode="auto">
          <a:xfrm>
            <a:off x="6022962" y="3328969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24.0</a:t>
            </a:r>
          </a:p>
        </p:txBody>
      </p:sp>
      <p:sp>
        <p:nvSpPr>
          <p:cNvPr id="66" name="Text Box 79"/>
          <p:cNvSpPr txBox="1">
            <a:spLocks noChangeArrowheads="1"/>
          </p:cNvSpPr>
          <p:nvPr/>
        </p:nvSpPr>
        <p:spPr bwMode="auto">
          <a:xfrm>
            <a:off x="3500430" y="61563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24.9</a:t>
            </a:r>
          </a:p>
        </p:txBody>
      </p:sp>
      <p:sp>
        <p:nvSpPr>
          <p:cNvPr id="67" name="Text Box 80"/>
          <p:cNvSpPr txBox="1">
            <a:spLocks noChangeArrowheads="1"/>
          </p:cNvSpPr>
          <p:nvPr/>
        </p:nvSpPr>
        <p:spPr bwMode="auto">
          <a:xfrm>
            <a:off x="4746655" y="615634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26.1</a:t>
            </a:r>
          </a:p>
        </p:txBody>
      </p:sp>
      <p:sp>
        <p:nvSpPr>
          <p:cNvPr id="68" name="Text Box 82"/>
          <p:cNvSpPr txBox="1">
            <a:spLocks noChangeArrowheads="1"/>
          </p:cNvSpPr>
          <p:nvPr/>
        </p:nvSpPr>
        <p:spPr bwMode="auto">
          <a:xfrm>
            <a:off x="7018351" y="61626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25.7</a:t>
            </a:r>
          </a:p>
        </p:txBody>
      </p:sp>
      <p:sp>
        <p:nvSpPr>
          <p:cNvPr id="69" name="Text Box 83"/>
          <p:cNvSpPr txBox="1">
            <a:spLocks noChangeArrowheads="1"/>
          </p:cNvSpPr>
          <p:nvPr/>
        </p:nvSpPr>
        <p:spPr bwMode="auto">
          <a:xfrm>
            <a:off x="8169288" y="61626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24.4</a:t>
            </a:r>
          </a:p>
        </p:txBody>
      </p:sp>
      <p:pic>
        <p:nvPicPr>
          <p:cNvPr id="70" name="図 55" descr="1-1.b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57505" y="3833834"/>
            <a:ext cx="1223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図 56" descr="1-2.bmp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2268" y="5181621"/>
            <a:ext cx="122713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図 59" descr="2-1.bmp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4493" y="3833834"/>
            <a:ext cx="12620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図 60" descr="2-2.bmp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54493" y="5194321"/>
            <a:ext cx="125571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図 63" descr="3-1.bmp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78468" y="3690959"/>
            <a:ext cx="112395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図 64" descr="3-2.bmp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86405" y="5024459"/>
            <a:ext cx="11303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図 67" descr="4-1.bmp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29388" y="3833834"/>
            <a:ext cx="1030288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図 68" descr="4-2.bmp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46851" y="5205434"/>
            <a:ext cx="10271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図 71" descr="5-1.bmp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34288" y="3833834"/>
            <a:ext cx="1103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図 72" descr="5-2.bmp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39051" y="5202259"/>
            <a:ext cx="10985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 Box 81"/>
          <p:cNvSpPr txBox="1">
            <a:spLocks noChangeArrowheads="1"/>
          </p:cNvSpPr>
          <p:nvPr/>
        </p:nvSpPr>
        <p:spPr bwMode="auto">
          <a:xfrm>
            <a:off x="6042055" y="616269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FF00"/>
                </a:solidFill>
              </a:rPr>
              <a:t>26.2</a:t>
            </a:r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2214546" y="-24"/>
            <a:ext cx="1524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(2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nd</a:t>
            </a:r>
            <a:r>
              <a:rPr lang="en-US" altLang="ja-JP" sz="2000" dirty="0" smtClean="0">
                <a:solidFill>
                  <a:schemeClr val="bg1"/>
                </a:solidFill>
              </a:rPr>
              <a:t> Layer) 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6429388" y="428604"/>
            <a:ext cx="1071570" cy="6072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055132" y="330476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063401" y="6143644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FF00"/>
                </a:solidFill>
                <a:latin typeface="Arial Narrow" pitchFamily="34" charset="0"/>
              </a:rPr>
              <a:t>mL</a:t>
            </a:r>
            <a:r>
              <a:rPr lang="en-US" altLang="ja-JP" sz="1600" dirty="0" smtClean="0">
                <a:solidFill>
                  <a:srgbClr val="FFFF00"/>
                </a:solidFill>
                <a:latin typeface="Arial Narrow" pitchFamily="34" charset="0"/>
              </a:rPr>
              <a:t>/100g/min</a:t>
            </a:r>
            <a:endParaRPr kumimoji="1" lang="ja-JP" alt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0-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99739"/>
            <a:ext cx="3245486" cy="3245486"/>
          </a:xfrm>
        </p:spPr>
      </p:pic>
      <p:pic>
        <p:nvPicPr>
          <p:cNvPr id="5" name="図 4" descr="0-0-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87194"/>
            <a:ext cx="4288259" cy="3456384"/>
          </a:xfrm>
          <a:prstGeom prst="rect">
            <a:avLst/>
          </a:prstGeom>
        </p:spPr>
      </p:pic>
      <p:sp>
        <p:nvSpPr>
          <p:cNvPr id="92" name="テキスト ボックス 91"/>
          <p:cNvSpPr txBox="1"/>
          <p:nvPr/>
        </p:nvSpPr>
        <p:spPr>
          <a:xfrm>
            <a:off x="2820084" y="1916660"/>
            <a:ext cx="96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Layer</a:t>
            </a:r>
            <a:endParaRPr kumimoji="1" lang="ja-JP" altLang="en-US" dirty="0"/>
          </a:p>
        </p:txBody>
      </p:sp>
      <p:cxnSp>
        <p:nvCxnSpPr>
          <p:cNvPr id="101" name="直線矢印コネクタ 100"/>
          <p:cNvCxnSpPr/>
          <p:nvPr/>
        </p:nvCxnSpPr>
        <p:spPr>
          <a:xfrm flipH="1">
            <a:off x="2212612" y="1457783"/>
            <a:ext cx="224" cy="50405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 flipH="1">
            <a:off x="2426132" y="1457783"/>
            <a:ext cx="2728" cy="5032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>
            <a:off x="1996812" y="1457783"/>
            <a:ext cx="2280" cy="5032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1277801" y="1000108"/>
            <a:ext cx="193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Superior View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cxnSp>
        <p:nvCxnSpPr>
          <p:cNvPr id="123" name="直線矢印コネクタ 122"/>
          <p:cNvCxnSpPr/>
          <p:nvPr/>
        </p:nvCxnSpPr>
        <p:spPr>
          <a:xfrm flipH="1">
            <a:off x="6713206" y="1457783"/>
            <a:ext cx="224" cy="50405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 flipH="1">
            <a:off x="6926726" y="1457783"/>
            <a:ext cx="2728" cy="5032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497406" y="1457783"/>
            <a:ext cx="2280" cy="5032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コンテンツ プレースホルダ 3"/>
          <p:cNvSpPr txBox="1">
            <a:spLocks/>
          </p:cNvSpPr>
          <p:nvPr/>
        </p:nvSpPr>
        <p:spPr bwMode="auto">
          <a:xfrm>
            <a:off x="1331640" y="214290"/>
            <a:ext cx="6419056" cy="22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1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lang="en-US" altLang="ja-JP" sz="4400" kern="0" dirty="0" smtClean="0"/>
              <a:t>10</a:t>
            </a:r>
            <a:r>
              <a:rPr lang="en-US" altLang="ja-JP" sz="4400" kern="0" baseline="30000" dirty="0" smtClean="0"/>
              <a:t>th</a:t>
            </a:r>
            <a:r>
              <a:rPr lang="en-US" altLang="ja-JP" sz="4400" kern="0" dirty="0" smtClean="0"/>
              <a:t> </a:t>
            </a:r>
            <a:r>
              <a:rPr kumimoji="1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 images</a:t>
            </a:r>
            <a:endParaRPr kumimoji="1" lang="ja-JP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フリーフォーム 60"/>
          <p:cNvSpPr/>
          <p:nvPr/>
        </p:nvSpPr>
        <p:spPr>
          <a:xfrm>
            <a:off x="654839" y="2250000"/>
            <a:ext cx="3131343" cy="1304924"/>
          </a:xfrm>
          <a:custGeom>
            <a:avLst/>
            <a:gdLst>
              <a:gd name="connsiteX0" fmla="*/ 0 w 3131343"/>
              <a:gd name="connsiteY0" fmla="*/ 1304924 h 1304924"/>
              <a:gd name="connsiteX1" fmla="*/ 14287 w 3131343"/>
              <a:gd name="connsiteY1" fmla="*/ 1190624 h 1304924"/>
              <a:gd name="connsiteX2" fmla="*/ 42862 w 3131343"/>
              <a:gd name="connsiteY2" fmla="*/ 1062037 h 1304924"/>
              <a:gd name="connsiteX3" fmla="*/ 100012 w 3131343"/>
              <a:gd name="connsiteY3" fmla="*/ 904874 h 1304924"/>
              <a:gd name="connsiteX4" fmla="*/ 157162 w 3131343"/>
              <a:gd name="connsiteY4" fmla="*/ 776287 h 1304924"/>
              <a:gd name="connsiteX5" fmla="*/ 242887 w 3131343"/>
              <a:gd name="connsiteY5" fmla="*/ 647699 h 1304924"/>
              <a:gd name="connsiteX6" fmla="*/ 342900 w 3131343"/>
              <a:gd name="connsiteY6" fmla="*/ 519112 h 1304924"/>
              <a:gd name="connsiteX7" fmla="*/ 471487 w 3131343"/>
              <a:gd name="connsiteY7" fmla="*/ 390524 h 1304924"/>
              <a:gd name="connsiteX8" fmla="*/ 657225 w 3131343"/>
              <a:gd name="connsiteY8" fmla="*/ 247649 h 1304924"/>
              <a:gd name="connsiteX9" fmla="*/ 771525 w 3131343"/>
              <a:gd name="connsiteY9" fmla="*/ 161924 h 1304924"/>
              <a:gd name="connsiteX10" fmla="*/ 871537 w 3131343"/>
              <a:gd name="connsiteY10" fmla="*/ 119062 h 1304924"/>
              <a:gd name="connsiteX11" fmla="*/ 1014412 w 3131343"/>
              <a:gd name="connsiteY11" fmla="*/ 61912 h 1304924"/>
              <a:gd name="connsiteX12" fmla="*/ 1114425 w 3131343"/>
              <a:gd name="connsiteY12" fmla="*/ 19049 h 1304924"/>
              <a:gd name="connsiteX13" fmla="*/ 1328737 w 3131343"/>
              <a:gd name="connsiteY13" fmla="*/ 4762 h 1304924"/>
              <a:gd name="connsiteX14" fmla="*/ 1771650 w 3131343"/>
              <a:gd name="connsiteY14" fmla="*/ 4762 h 1304924"/>
              <a:gd name="connsiteX15" fmla="*/ 1928812 w 3131343"/>
              <a:gd name="connsiteY15" fmla="*/ 33337 h 1304924"/>
              <a:gd name="connsiteX16" fmla="*/ 2228850 w 3131343"/>
              <a:gd name="connsiteY16" fmla="*/ 119062 h 1304924"/>
              <a:gd name="connsiteX17" fmla="*/ 2486025 w 3131343"/>
              <a:gd name="connsiteY17" fmla="*/ 247649 h 1304924"/>
              <a:gd name="connsiteX18" fmla="*/ 2671762 w 3131343"/>
              <a:gd name="connsiteY18" fmla="*/ 361949 h 1304924"/>
              <a:gd name="connsiteX19" fmla="*/ 2800350 w 3131343"/>
              <a:gd name="connsiteY19" fmla="*/ 504824 h 1304924"/>
              <a:gd name="connsiteX20" fmla="*/ 2900362 w 3131343"/>
              <a:gd name="connsiteY20" fmla="*/ 619124 h 1304924"/>
              <a:gd name="connsiteX21" fmla="*/ 2971800 w 3131343"/>
              <a:gd name="connsiteY21" fmla="*/ 747712 h 1304924"/>
              <a:gd name="connsiteX22" fmla="*/ 3057525 w 3131343"/>
              <a:gd name="connsiteY22" fmla="*/ 890587 h 1304924"/>
              <a:gd name="connsiteX23" fmla="*/ 3114675 w 3131343"/>
              <a:gd name="connsiteY23" fmla="*/ 1033462 h 1304924"/>
              <a:gd name="connsiteX24" fmla="*/ 3128962 w 3131343"/>
              <a:gd name="connsiteY24" fmla="*/ 1147762 h 1304924"/>
              <a:gd name="connsiteX25" fmla="*/ 3128962 w 3131343"/>
              <a:gd name="connsiteY25" fmla="*/ 1276349 h 1304924"/>
              <a:gd name="connsiteX26" fmla="*/ 3128962 w 3131343"/>
              <a:gd name="connsiteY26" fmla="*/ 1262062 h 130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31343" h="1304924">
                <a:moveTo>
                  <a:pt x="0" y="1304924"/>
                </a:moveTo>
                <a:cubicBezTo>
                  <a:pt x="3571" y="1268014"/>
                  <a:pt x="7143" y="1231105"/>
                  <a:pt x="14287" y="1190624"/>
                </a:cubicBezTo>
                <a:cubicBezTo>
                  <a:pt x="21431" y="1150143"/>
                  <a:pt x="28575" y="1109662"/>
                  <a:pt x="42862" y="1062037"/>
                </a:cubicBezTo>
                <a:cubicBezTo>
                  <a:pt x="57149" y="1014412"/>
                  <a:pt x="80962" y="952499"/>
                  <a:pt x="100012" y="904874"/>
                </a:cubicBezTo>
                <a:cubicBezTo>
                  <a:pt x="119062" y="857249"/>
                  <a:pt x="133350" y="819150"/>
                  <a:pt x="157162" y="776287"/>
                </a:cubicBezTo>
                <a:cubicBezTo>
                  <a:pt x="180975" y="733425"/>
                  <a:pt x="211931" y="690562"/>
                  <a:pt x="242887" y="647699"/>
                </a:cubicBezTo>
                <a:cubicBezTo>
                  <a:pt x="273843" y="604837"/>
                  <a:pt x="304800" y="561974"/>
                  <a:pt x="342900" y="519112"/>
                </a:cubicBezTo>
                <a:cubicBezTo>
                  <a:pt x="381000" y="476250"/>
                  <a:pt x="419100" y="435768"/>
                  <a:pt x="471487" y="390524"/>
                </a:cubicBezTo>
                <a:cubicBezTo>
                  <a:pt x="523874" y="345280"/>
                  <a:pt x="607219" y="285749"/>
                  <a:pt x="657225" y="247649"/>
                </a:cubicBezTo>
                <a:cubicBezTo>
                  <a:pt x="707231" y="209549"/>
                  <a:pt x="735806" y="183355"/>
                  <a:pt x="771525" y="161924"/>
                </a:cubicBezTo>
                <a:cubicBezTo>
                  <a:pt x="807244" y="140493"/>
                  <a:pt x="831056" y="135731"/>
                  <a:pt x="871537" y="119062"/>
                </a:cubicBezTo>
                <a:cubicBezTo>
                  <a:pt x="912018" y="102393"/>
                  <a:pt x="973931" y="78581"/>
                  <a:pt x="1014412" y="61912"/>
                </a:cubicBezTo>
                <a:cubicBezTo>
                  <a:pt x="1054893" y="45243"/>
                  <a:pt x="1062038" y="28574"/>
                  <a:pt x="1114425" y="19049"/>
                </a:cubicBezTo>
                <a:cubicBezTo>
                  <a:pt x="1166812" y="9524"/>
                  <a:pt x="1219200" y="7143"/>
                  <a:pt x="1328737" y="4762"/>
                </a:cubicBezTo>
                <a:cubicBezTo>
                  <a:pt x="1438274" y="2381"/>
                  <a:pt x="1671638" y="0"/>
                  <a:pt x="1771650" y="4762"/>
                </a:cubicBezTo>
                <a:cubicBezTo>
                  <a:pt x="1871662" y="9524"/>
                  <a:pt x="1852612" y="14287"/>
                  <a:pt x="1928812" y="33337"/>
                </a:cubicBezTo>
                <a:cubicBezTo>
                  <a:pt x="2005012" y="52387"/>
                  <a:pt x="2135981" y="83343"/>
                  <a:pt x="2228850" y="119062"/>
                </a:cubicBezTo>
                <a:cubicBezTo>
                  <a:pt x="2321719" y="154781"/>
                  <a:pt x="2412206" y="207168"/>
                  <a:pt x="2486025" y="247649"/>
                </a:cubicBezTo>
                <a:cubicBezTo>
                  <a:pt x="2559844" y="288130"/>
                  <a:pt x="2619375" y="319087"/>
                  <a:pt x="2671762" y="361949"/>
                </a:cubicBezTo>
                <a:cubicBezTo>
                  <a:pt x="2724149" y="404811"/>
                  <a:pt x="2762250" y="461962"/>
                  <a:pt x="2800350" y="504824"/>
                </a:cubicBezTo>
                <a:cubicBezTo>
                  <a:pt x="2838450" y="547686"/>
                  <a:pt x="2871787" y="578643"/>
                  <a:pt x="2900362" y="619124"/>
                </a:cubicBezTo>
                <a:cubicBezTo>
                  <a:pt x="2928937" y="659605"/>
                  <a:pt x="2945606" y="702468"/>
                  <a:pt x="2971800" y="747712"/>
                </a:cubicBezTo>
                <a:cubicBezTo>
                  <a:pt x="2997994" y="792956"/>
                  <a:pt x="3033713" y="842962"/>
                  <a:pt x="3057525" y="890587"/>
                </a:cubicBezTo>
                <a:cubicBezTo>
                  <a:pt x="3081338" y="938212"/>
                  <a:pt x="3102769" y="990600"/>
                  <a:pt x="3114675" y="1033462"/>
                </a:cubicBezTo>
                <a:cubicBezTo>
                  <a:pt x="3126581" y="1076324"/>
                  <a:pt x="3126581" y="1107281"/>
                  <a:pt x="3128962" y="1147762"/>
                </a:cubicBezTo>
                <a:cubicBezTo>
                  <a:pt x="3131343" y="1188243"/>
                  <a:pt x="3128962" y="1276349"/>
                  <a:pt x="3128962" y="1276349"/>
                </a:cubicBezTo>
                <a:lnTo>
                  <a:pt x="3128962" y="126206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/>
          <p:cNvSpPr/>
          <p:nvPr/>
        </p:nvSpPr>
        <p:spPr>
          <a:xfrm>
            <a:off x="4729163" y="2228400"/>
            <a:ext cx="3900487" cy="1302543"/>
          </a:xfrm>
          <a:custGeom>
            <a:avLst/>
            <a:gdLst>
              <a:gd name="connsiteX0" fmla="*/ 0 w 3900487"/>
              <a:gd name="connsiteY0" fmla="*/ 1302543 h 1302543"/>
              <a:gd name="connsiteX1" fmla="*/ 85725 w 3900487"/>
              <a:gd name="connsiteY1" fmla="*/ 1173956 h 1302543"/>
              <a:gd name="connsiteX2" fmla="*/ 185737 w 3900487"/>
              <a:gd name="connsiteY2" fmla="*/ 1045368 h 1302543"/>
              <a:gd name="connsiteX3" fmla="*/ 300037 w 3900487"/>
              <a:gd name="connsiteY3" fmla="*/ 902493 h 1302543"/>
              <a:gd name="connsiteX4" fmla="*/ 414337 w 3900487"/>
              <a:gd name="connsiteY4" fmla="*/ 773906 h 1302543"/>
              <a:gd name="connsiteX5" fmla="*/ 557212 w 3900487"/>
              <a:gd name="connsiteY5" fmla="*/ 645318 h 1302543"/>
              <a:gd name="connsiteX6" fmla="*/ 728662 w 3900487"/>
              <a:gd name="connsiteY6" fmla="*/ 502443 h 1302543"/>
              <a:gd name="connsiteX7" fmla="*/ 914400 w 3900487"/>
              <a:gd name="connsiteY7" fmla="*/ 373856 h 1302543"/>
              <a:gd name="connsiteX8" fmla="*/ 1114425 w 3900487"/>
              <a:gd name="connsiteY8" fmla="*/ 259556 h 1302543"/>
              <a:gd name="connsiteX9" fmla="*/ 1357312 w 3900487"/>
              <a:gd name="connsiteY9" fmla="*/ 130968 h 1302543"/>
              <a:gd name="connsiteX10" fmla="*/ 1585912 w 3900487"/>
              <a:gd name="connsiteY10" fmla="*/ 59531 h 1302543"/>
              <a:gd name="connsiteX11" fmla="*/ 1771650 w 3900487"/>
              <a:gd name="connsiteY11" fmla="*/ 30956 h 1302543"/>
              <a:gd name="connsiteX12" fmla="*/ 1928812 w 3900487"/>
              <a:gd name="connsiteY12" fmla="*/ 2381 h 1302543"/>
              <a:gd name="connsiteX13" fmla="*/ 2057400 w 3900487"/>
              <a:gd name="connsiteY13" fmla="*/ 16668 h 1302543"/>
              <a:gd name="connsiteX14" fmla="*/ 2257425 w 3900487"/>
              <a:gd name="connsiteY14" fmla="*/ 30956 h 1302543"/>
              <a:gd name="connsiteX15" fmla="*/ 2443162 w 3900487"/>
              <a:gd name="connsiteY15" fmla="*/ 59531 h 1302543"/>
              <a:gd name="connsiteX16" fmla="*/ 2643187 w 3900487"/>
              <a:gd name="connsiteY16" fmla="*/ 116681 h 1302543"/>
              <a:gd name="connsiteX17" fmla="*/ 2914650 w 3900487"/>
              <a:gd name="connsiteY17" fmla="*/ 259556 h 1302543"/>
              <a:gd name="connsiteX18" fmla="*/ 3086100 w 3900487"/>
              <a:gd name="connsiteY18" fmla="*/ 373856 h 1302543"/>
              <a:gd name="connsiteX19" fmla="*/ 3271837 w 3900487"/>
              <a:gd name="connsiteY19" fmla="*/ 488156 h 1302543"/>
              <a:gd name="connsiteX20" fmla="*/ 3471862 w 3900487"/>
              <a:gd name="connsiteY20" fmla="*/ 631031 h 1302543"/>
              <a:gd name="connsiteX21" fmla="*/ 3614737 w 3900487"/>
              <a:gd name="connsiteY21" fmla="*/ 759618 h 1302543"/>
              <a:gd name="connsiteX22" fmla="*/ 3714750 w 3900487"/>
              <a:gd name="connsiteY22" fmla="*/ 888206 h 1302543"/>
              <a:gd name="connsiteX23" fmla="*/ 3800475 w 3900487"/>
              <a:gd name="connsiteY23" fmla="*/ 1031081 h 1302543"/>
              <a:gd name="connsiteX24" fmla="*/ 3857625 w 3900487"/>
              <a:gd name="connsiteY24" fmla="*/ 1159668 h 1302543"/>
              <a:gd name="connsiteX25" fmla="*/ 3900487 w 3900487"/>
              <a:gd name="connsiteY25" fmla="*/ 1288256 h 1302543"/>
              <a:gd name="connsiteX26" fmla="*/ 3900487 w 3900487"/>
              <a:gd name="connsiteY26" fmla="*/ 1288256 h 130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00487" h="1302543">
                <a:moveTo>
                  <a:pt x="0" y="1302543"/>
                </a:moveTo>
                <a:cubicBezTo>
                  <a:pt x="27384" y="1259681"/>
                  <a:pt x="54769" y="1216819"/>
                  <a:pt x="85725" y="1173956"/>
                </a:cubicBezTo>
                <a:cubicBezTo>
                  <a:pt x="116681" y="1131094"/>
                  <a:pt x="150018" y="1090612"/>
                  <a:pt x="185737" y="1045368"/>
                </a:cubicBezTo>
                <a:cubicBezTo>
                  <a:pt x="221456" y="1000124"/>
                  <a:pt x="261937" y="947737"/>
                  <a:pt x="300037" y="902493"/>
                </a:cubicBezTo>
                <a:cubicBezTo>
                  <a:pt x="338137" y="857249"/>
                  <a:pt x="371475" y="816768"/>
                  <a:pt x="414337" y="773906"/>
                </a:cubicBezTo>
                <a:cubicBezTo>
                  <a:pt x="457199" y="731044"/>
                  <a:pt x="504825" y="690562"/>
                  <a:pt x="557212" y="645318"/>
                </a:cubicBezTo>
                <a:cubicBezTo>
                  <a:pt x="609599" y="600074"/>
                  <a:pt x="669131" y="547687"/>
                  <a:pt x="728662" y="502443"/>
                </a:cubicBezTo>
                <a:cubicBezTo>
                  <a:pt x="788193" y="457199"/>
                  <a:pt x="850106" y="414337"/>
                  <a:pt x="914400" y="373856"/>
                </a:cubicBezTo>
                <a:cubicBezTo>
                  <a:pt x="978694" y="333375"/>
                  <a:pt x="1040606" y="300037"/>
                  <a:pt x="1114425" y="259556"/>
                </a:cubicBezTo>
                <a:cubicBezTo>
                  <a:pt x="1188244" y="219075"/>
                  <a:pt x="1278731" y="164305"/>
                  <a:pt x="1357312" y="130968"/>
                </a:cubicBezTo>
                <a:cubicBezTo>
                  <a:pt x="1435893" y="97631"/>
                  <a:pt x="1516856" y="76200"/>
                  <a:pt x="1585912" y="59531"/>
                </a:cubicBezTo>
                <a:cubicBezTo>
                  <a:pt x="1654968" y="42862"/>
                  <a:pt x="1714500" y="40481"/>
                  <a:pt x="1771650" y="30956"/>
                </a:cubicBezTo>
                <a:cubicBezTo>
                  <a:pt x="1828800" y="21431"/>
                  <a:pt x="1881187" y="4762"/>
                  <a:pt x="1928812" y="2381"/>
                </a:cubicBezTo>
                <a:cubicBezTo>
                  <a:pt x="1976437" y="0"/>
                  <a:pt x="2002631" y="11906"/>
                  <a:pt x="2057400" y="16668"/>
                </a:cubicBezTo>
                <a:cubicBezTo>
                  <a:pt x="2112169" y="21430"/>
                  <a:pt x="2193131" y="23812"/>
                  <a:pt x="2257425" y="30956"/>
                </a:cubicBezTo>
                <a:cubicBezTo>
                  <a:pt x="2321719" y="38100"/>
                  <a:pt x="2378868" y="45244"/>
                  <a:pt x="2443162" y="59531"/>
                </a:cubicBezTo>
                <a:cubicBezTo>
                  <a:pt x="2507456" y="73818"/>
                  <a:pt x="2564606" y="83344"/>
                  <a:pt x="2643187" y="116681"/>
                </a:cubicBezTo>
                <a:cubicBezTo>
                  <a:pt x="2721768" y="150018"/>
                  <a:pt x="2840831" y="216694"/>
                  <a:pt x="2914650" y="259556"/>
                </a:cubicBezTo>
                <a:cubicBezTo>
                  <a:pt x="2988469" y="302418"/>
                  <a:pt x="3026569" y="335756"/>
                  <a:pt x="3086100" y="373856"/>
                </a:cubicBezTo>
                <a:cubicBezTo>
                  <a:pt x="3145631" y="411956"/>
                  <a:pt x="3207544" y="445294"/>
                  <a:pt x="3271837" y="488156"/>
                </a:cubicBezTo>
                <a:cubicBezTo>
                  <a:pt x="3336130" y="531018"/>
                  <a:pt x="3414712" y="585787"/>
                  <a:pt x="3471862" y="631031"/>
                </a:cubicBezTo>
                <a:cubicBezTo>
                  <a:pt x="3529012" y="676275"/>
                  <a:pt x="3574256" y="716756"/>
                  <a:pt x="3614737" y="759618"/>
                </a:cubicBezTo>
                <a:cubicBezTo>
                  <a:pt x="3655218" y="802480"/>
                  <a:pt x="3683794" y="842962"/>
                  <a:pt x="3714750" y="888206"/>
                </a:cubicBezTo>
                <a:cubicBezTo>
                  <a:pt x="3745706" y="933450"/>
                  <a:pt x="3776663" y="985837"/>
                  <a:pt x="3800475" y="1031081"/>
                </a:cubicBezTo>
                <a:cubicBezTo>
                  <a:pt x="3824287" y="1076325"/>
                  <a:pt x="3840956" y="1116806"/>
                  <a:pt x="3857625" y="1159668"/>
                </a:cubicBezTo>
                <a:cubicBezTo>
                  <a:pt x="3874294" y="1202530"/>
                  <a:pt x="3900487" y="1288256"/>
                  <a:pt x="3900487" y="1288256"/>
                </a:cubicBezTo>
                <a:lnTo>
                  <a:pt x="3900487" y="128825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/>
          <p:cNvSpPr/>
          <p:nvPr/>
        </p:nvSpPr>
        <p:spPr>
          <a:xfrm>
            <a:off x="1452563" y="3417888"/>
            <a:ext cx="1447800" cy="134937"/>
          </a:xfrm>
          <a:custGeom>
            <a:avLst/>
            <a:gdLst>
              <a:gd name="connsiteX0" fmla="*/ 0 w 1447800"/>
              <a:gd name="connsiteY0" fmla="*/ 134937 h 134937"/>
              <a:gd name="connsiteX1" fmla="*/ 138112 w 1447800"/>
              <a:gd name="connsiteY1" fmla="*/ 92075 h 134937"/>
              <a:gd name="connsiteX2" fmla="*/ 228600 w 1447800"/>
              <a:gd name="connsiteY2" fmla="*/ 49212 h 134937"/>
              <a:gd name="connsiteX3" fmla="*/ 295275 w 1447800"/>
              <a:gd name="connsiteY3" fmla="*/ 20637 h 134937"/>
              <a:gd name="connsiteX4" fmla="*/ 395287 w 1447800"/>
              <a:gd name="connsiteY4" fmla="*/ 6350 h 134937"/>
              <a:gd name="connsiteX5" fmla="*/ 581025 w 1447800"/>
              <a:gd name="connsiteY5" fmla="*/ 6350 h 134937"/>
              <a:gd name="connsiteX6" fmla="*/ 809625 w 1447800"/>
              <a:gd name="connsiteY6" fmla="*/ 1587 h 134937"/>
              <a:gd name="connsiteX7" fmla="*/ 995362 w 1447800"/>
              <a:gd name="connsiteY7" fmla="*/ 1587 h 134937"/>
              <a:gd name="connsiteX8" fmla="*/ 1042987 w 1447800"/>
              <a:gd name="connsiteY8" fmla="*/ 6350 h 134937"/>
              <a:gd name="connsiteX9" fmla="*/ 1133475 w 1447800"/>
              <a:gd name="connsiteY9" fmla="*/ 39687 h 134937"/>
              <a:gd name="connsiteX10" fmla="*/ 1262062 w 1447800"/>
              <a:gd name="connsiteY10" fmla="*/ 63500 h 134937"/>
              <a:gd name="connsiteX11" fmla="*/ 1319212 w 1447800"/>
              <a:gd name="connsiteY11" fmla="*/ 82550 h 134937"/>
              <a:gd name="connsiteX12" fmla="*/ 1381125 w 1447800"/>
              <a:gd name="connsiteY12" fmla="*/ 106362 h 134937"/>
              <a:gd name="connsiteX13" fmla="*/ 1447800 w 1447800"/>
              <a:gd name="connsiteY13" fmla="*/ 125412 h 134937"/>
              <a:gd name="connsiteX14" fmla="*/ 1447800 w 1447800"/>
              <a:gd name="connsiteY14" fmla="*/ 125412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7800" h="134937">
                <a:moveTo>
                  <a:pt x="0" y="134937"/>
                </a:moveTo>
                <a:cubicBezTo>
                  <a:pt x="50006" y="120649"/>
                  <a:pt x="100012" y="106362"/>
                  <a:pt x="138112" y="92075"/>
                </a:cubicBezTo>
                <a:cubicBezTo>
                  <a:pt x="176212" y="77788"/>
                  <a:pt x="202406" y="61118"/>
                  <a:pt x="228600" y="49212"/>
                </a:cubicBezTo>
                <a:cubicBezTo>
                  <a:pt x="254794" y="37306"/>
                  <a:pt x="267494" y="27781"/>
                  <a:pt x="295275" y="20637"/>
                </a:cubicBezTo>
                <a:cubicBezTo>
                  <a:pt x="323056" y="13493"/>
                  <a:pt x="347662" y="8731"/>
                  <a:pt x="395287" y="6350"/>
                </a:cubicBezTo>
                <a:cubicBezTo>
                  <a:pt x="442912" y="3969"/>
                  <a:pt x="581025" y="6350"/>
                  <a:pt x="581025" y="6350"/>
                </a:cubicBezTo>
                <a:lnTo>
                  <a:pt x="809625" y="1587"/>
                </a:lnTo>
                <a:cubicBezTo>
                  <a:pt x="878681" y="793"/>
                  <a:pt x="956468" y="793"/>
                  <a:pt x="995362" y="1587"/>
                </a:cubicBezTo>
                <a:cubicBezTo>
                  <a:pt x="1034256" y="2381"/>
                  <a:pt x="1019968" y="0"/>
                  <a:pt x="1042987" y="6350"/>
                </a:cubicBezTo>
                <a:cubicBezTo>
                  <a:pt x="1066006" y="12700"/>
                  <a:pt x="1096963" y="30162"/>
                  <a:pt x="1133475" y="39687"/>
                </a:cubicBezTo>
                <a:cubicBezTo>
                  <a:pt x="1169987" y="49212"/>
                  <a:pt x="1231106" y="56356"/>
                  <a:pt x="1262062" y="63500"/>
                </a:cubicBezTo>
                <a:cubicBezTo>
                  <a:pt x="1293018" y="70644"/>
                  <a:pt x="1299368" y="75406"/>
                  <a:pt x="1319212" y="82550"/>
                </a:cubicBezTo>
                <a:cubicBezTo>
                  <a:pt x="1339056" y="89694"/>
                  <a:pt x="1359694" y="99218"/>
                  <a:pt x="1381125" y="106362"/>
                </a:cubicBezTo>
                <a:cubicBezTo>
                  <a:pt x="1402556" y="113506"/>
                  <a:pt x="1447800" y="125412"/>
                  <a:pt x="1447800" y="125412"/>
                </a:cubicBezTo>
                <a:lnTo>
                  <a:pt x="1447800" y="125412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/>
          <p:cNvSpPr/>
          <p:nvPr/>
        </p:nvSpPr>
        <p:spPr>
          <a:xfrm>
            <a:off x="1262063" y="3285332"/>
            <a:ext cx="1895475" cy="267493"/>
          </a:xfrm>
          <a:custGeom>
            <a:avLst/>
            <a:gdLst>
              <a:gd name="connsiteX0" fmla="*/ 0 w 1895475"/>
              <a:gd name="connsiteY0" fmla="*/ 267493 h 267493"/>
              <a:gd name="connsiteX1" fmla="*/ 119062 w 1895475"/>
              <a:gd name="connsiteY1" fmla="*/ 181768 h 267493"/>
              <a:gd name="connsiteX2" fmla="*/ 185737 w 1895475"/>
              <a:gd name="connsiteY2" fmla="*/ 143668 h 267493"/>
              <a:gd name="connsiteX3" fmla="*/ 271462 w 1895475"/>
              <a:gd name="connsiteY3" fmla="*/ 110331 h 267493"/>
              <a:gd name="connsiteX4" fmla="*/ 323850 w 1895475"/>
              <a:gd name="connsiteY4" fmla="*/ 91281 h 267493"/>
              <a:gd name="connsiteX5" fmla="*/ 414337 w 1895475"/>
              <a:gd name="connsiteY5" fmla="*/ 57943 h 267493"/>
              <a:gd name="connsiteX6" fmla="*/ 457200 w 1895475"/>
              <a:gd name="connsiteY6" fmla="*/ 34131 h 267493"/>
              <a:gd name="connsiteX7" fmla="*/ 528637 w 1895475"/>
              <a:gd name="connsiteY7" fmla="*/ 15081 h 267493"/>
              <a:gd name="connsiteX8" fmla="*/ 552450 w 1895475"/>
              <a:gd name="connsiteY8" fmla="*/ 5556 h 267493"/>
              <a:gd name="connsiteX9" fmla="*/ 623887 w 1895475"/>
              <a:gd name="connsiteY9" fmla="*/ 5556 h 267493"/>
              <a:gd name="connsiteX10" fmla="*/ 1162050 w 1895475"/>
              <a:gd name="connsiteY10" fmla="*/ 793 h 267493"/>
              <a:gd name="connsiteX11" fmla="*/ 1228725 w 1895475"/>
              <a:gd name="connsiteY11" fmla="*/ 5556 h 267493"/>
              <a:gd name="connsiteX12" fmla="*/ 1347787 w 1895475"/>
              <a:gd name="connsiteY12" fmla="*/ 34131 h 267493"/>
              <a:gd name="connsiteX13" fmla="*/ 1490662 w 1895475"/>
              <a:gd name="connsiteY13" fmla="*/ 76993 h 267493"/>
              <a:gd name="connsiteX14" fmla="*/ 1647825 w 1895475"/>
              <a:gd name="connsiteY14" fmla="*/ 129381 h 267493"/>
              <a:gd name="connsiteX15" fmla="*/ 1781175 w 1895475"/>
              <a:gd name="connsiteY15" fmla="*/ 200818 h 267493"/>
              <a:gd name="connsiteX16" fmla="*/ 1895475 w 1895475"/>
              <a:gd name="connsiteY16" fmla="*/ 257968 h 267493"/>
              <a:gd name="connsiteX17" fmla="*/ 1895475 w 1895475"/>
              <a:gd name="connsiteY17" fmla="*/ 257968 h 2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5475" h="267493">
                <a:moveTo>
                  <a:pt x="0" y="267493"/>
                </a:moveTo>
                <a:cubicBezTo>
                  <a:pt x="44053" y="234949"/>
                  <a:pt x="88106" y="202405"/>
                  <a:pt x="119062" y="181768"/>
                </a:cubicBezTo>
                <a:cubicBezTo>
                  <a:pt x="150018" y="161131"/>
                  <a:pt x="160337" y="155574"/>
                  <a:pt x="185737" y="143668"/>
                </a:cubicBezTo>
                <a:cubicBezTo>
                  <a:pt x="211137" y="131762"/>
                  <a:pt x="248443" y="119062"/>
                  <a:pt x="271462" y="110331"/>
                </a:cubicBezTo>
                <a:cubicBezTo>
                  <a:pt x="294481" y="101600"/>
                  <a:pt x="323850" y="91281"/>
                  <a:pt x="323850" y="91281"/>
                </a:cubicBezTo>
                <a:cubicBezTo>
                  <a:pt x="347662" y="82550"/>
                  <a:pt x="392112" y="67468"/>
                  <a:pt x="414337" y="57943"/>
                </a:cubicBezTo>
                <a:cubicBezTo>
                  <a:pt x="436562" y="48418"/>
                  <a:pt x="438150" y="41275"/>
                  <a:pt x="457200" y="34131"/>
                </a:cubicBezTo>
                <a:cubicBezTo>
                  <a:pt x="476250" y="26987"/>
                  <a:pt x="512762" y="19843"/>
                  <a:pt x="528637" y="15081"/>
                </a:cubicBezTo>
                <a:cubicBezTo>
                  <a:pt x="544512" y="10319"/>
                  <a:pt x="536575" y="7144"/>
                  <a:pt x="552450" y="5556"/>
                </a:cubicBezTo>
                <a:cubicBezTo>
                  <a:pt x="568325" y="3969"/>
                  <a:pt x="623887" y="5556"/>
                  <a:pt x="623887" y="5556"/>
                </a:cubicBezTo>
                <a:lnTo>
                  <a:pt x="1162050" y="793"/>
                </a:lnTo>
                <a:cubicBezTo>
                  <a:pt x="1262856" y="793"/>
                  <a:pt x="1197769" y="0"/>
                  <a:pt x="1228725" y="5556"/>
                </a:cubicBezTo>
                <a:cubicBezTo>
                  <a:pt x="1259681" y="11112"/>
                  <a:pt x="1304131" y="22225"/>
                  <a:pt x="1347787" y="34131"/>
                </a:cubicBezTo>
                <a:cubicBezTo>
                  <a:pt x="1391443" y="46037"/>
                  <a:pt x="1440656" y="61118"/>
                  <a:pt x="1490662" y="76993"/>
                </a:cubicBezTo>
                <a:cubicBezTo>
                  <a:pt x="1540668" y="92868"/>
                  <a:pt x="1599406" y="108744"/>
                  <a:pt x="1647825" y="129381"/>
                </a:cubicBezTo>
                <a:cubicBezTo>
                  <a:pt x="1696244" y="150018"/>
                  <a:pt x="1739900" y="179387"/>
                  <a:pt x="1781175" y="200818"/>
                </a:cubicBezTo>
                <a:cubicBezTo>
                  <a:pt x="1822450" y="222249"/>
                  <a:pt x="1895475" y="257968"/>
                  <a:pt x="1895475" y="257968"/>
                </a:cubicBezTo>
                <a:lnTo>
                  <a:pt x="1895475" y="257968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/>
          <p:cNvSpPr/>
          <p:nvPr/>
        </p:nvSpPr>
        <p:spPr>
          <a:xfrm>
            <a:off x="1090613" y="3152775"/>
            <a:ext cx="2262187" cy="400050"/>
          </a:xfrm>
          <a:custGeom>
            <a:avLst/>
            <a:gdLst>
              <a:gd name="connsiteX0" fmla="*/ 0 w 2262187"/>
              <a:gd name="connsiteY0" fmla="*/ 400050 h 400050"/>
              <a:gd name="connsiteX1" fmla="*/ 71437 w 2262187"/>
              <a:gd name="connsiteY1" fmla="*/ 347663 h 400050"/>
              <a:gd name="connsiteX2" fmla="*/ 123825 w 2262187"/>
              <a:gd name="connsiteY2" fmla="*/ 309563 h 400050"/>
              <a:gd name="connsiteX3" fmla="*/ 176212 w 2262187"/>
              <a:gd name="connsiteY3" fmla="*/ 271463 h 400050"/>
              <a:gd name="connsiteX4" fmla="*/ 223837 w 2262187"/>
              <a:gd name="connsiteY4" fmla="*/ 238125 h 400050"/>
              <a:gd name="connsiteX5" fmla="*/ 280987 w 2262187"/>
              <a:gd name="connsiteY5" fmla="*/ 190500 h 400050"/>
              <a:gd name="connsiteX6" fmla="*/ 328612 w 2262187"/>
              <a:gd name="connsiteY6" fmla="*/ 161925 h 400050"/>
              <a:gd name="connsiteX7" fmla="*/ 371475 w 2262187"/>
              <a:gd name="connsiteY7" fmla="*/ 133350 h 400050"/>
              <a:gd name="connsiteX8" fmla="*/ 452437 w 2262187"/>
              <a:gd name="connsiteY8" fmla="*/ 104775 h 400050"/>
              <a:gd name="connsiteX9" fmla="*/ 500062 w 2262187"/>
              <a:gd name="connsiteY9" fmla="*/ 90488 h 400050"/>
              <a:gd name="connsiteX10" fmla="*/ 571500 w 2262187"/>
              <a:gd name="connsiteY10" fmla="*/ 61913 h 400050"/>
              <a:gd name="connsiteX11" fmla="*/ 614362 w 2262187"/>
              <a:gd name="connsiteY11" fmla="*/ 38100 h 400050"/>
              <a:gd name="connsiteX12" fmla="*/ 647700 w 2262187"/>
              <a:gd name="connsiteY12" fmla="*/ 19050 h 400050"/>
              <a:gd name="connsiteX13" fmla="*/ 709612 w 2262187"/>
              <a:gd name="connsiteY13" fmla="*/ 4763 h 400050"/>
              <a:gd name="connsiteX14" fmla="*/ 809625 w 2262187"/>
              <a:gd name="connsiteY14" fmla="*/ 4763 h 400050"/>
              <a:gd name="connsiteX15" fmla="*/ 1323975 w 2262187"/>
              <a:gd name="connsiteY15" fmla="*/ 0 h 400050"/>
              <a:gd name="connsiteX16" fmla="*/ 1400175 w 2262187"/>
              <a:gd name="connsiteY16" fmla="*/ 9525 h 400050"/>
              <a:gd name="connsiteX17" fmla="*/ 1485900 w 2262187"/>
              <a:gd name="connsiteY17" fmla="*/ 33338 h 400050"/>
              <a:gd name="connsiteX18" fmla="*/ 1628775 w 2262187"/>
              <a:gd name="connsiteY18" fmla="*/ 66675 h 400050"/>
              <a:gd name="connsiteX19" fmla="*/ 1733550 w 2262187"/>
              <a:gd name="connsiteY19" fmla="*/ 95250 h 400050"/>
              <a:gd name="connsiteX20" fmla="*/ 1828800 w 2262187"/>
              <a:gd name="connsiteY20" fmla="*/ 133350 h 400050"/>
              <a:gd name="connsiteX21" fmla="*/ 1933575 w 2262187"/>
              <a:gd name="connsiteY21" fmla="*/ 185738 h 400050"/>
              <a:gd name="connsiteX22" fmla="*/ 1976437 w 2262187"/>
              <a:gd name="connsiteY22" fmla="*/ 204788 h 400050"/>
              <a:gd name="connsiteX23" fmla="*/ 2038350 w 2262187"/>
              <a:gd name="connsiteY23" fmla="*/ 247650 h 400050"/>
              <a:gd name="connsiteX24" fmla="*/ 2105025 w 2262187"/>
              <a:gd name="connsiteY24" fmla="*/ 285750 h 400050"/>
              <a:gd name="connsiteX25" fmla="*/ 2162175 w 2262187"/>
              <a:gd name="connsiteY25" fmla="*/ 314325 h 400050"/>
              <a:gd name="connsiteX26" fmla="*/ 2209800 w 2262187"/>
              <a:gd name="connsiteY26" fmla="*/ 342900 h 400050"/>
              <a:gd name="connsiteX27" fmla="*/ 2205037 w 2262187"/>
              <a:gd name="connsiteY27" fmla="*/ 338138 h 400050"/>
              <a:gd name="connsiteX28" fmla="*/ 2262187 w 2262187"/>
              <a:gd name="connsiteY28" fmla="*/ 390525 h 400050"/>
              <a:gd name="connsiteX29" fmla="*/ 2262187 w 2262187"/>
              <a:gd name="connsiteY29" fmla="*/ 39052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62187" h="400050">
                <a:moveTo>
                  <a:pt x="0" y="400050"/>
                </a:moveTo>
                <a:lnTo>
                  <a:pt x="71437" y="347663"/>
                </a:lnTo>
                <a:lnTo>
                  <a:pt x="123825" y="309563"/>
                </a:lnTo>
                <a:lnTo>
                  <a:pt x="176212" y="271463"/>
                </a:lnTo>
                <a:cubicBezTo>
                  <a:pt x="192881" y="259557"/>
                  <a:pt x="206375" y="251619"/>
                  <a:pt x="223837" y="238125"/>
                </a:cubicBezTo>
                <a:cubicBezTo>
                  <a:pt x="241299" y="224631"/>
                  <a:pt x="263525" y="203200"/>
                  <a:pt x="280987" y="190500"/>
                </a:cubicBezTo>
                <a:cubicBezTo>
                  <a:pt x="298450" y="177800"/>
                  <a:pt x="313531" y="171450"/>
                  <a:pt x="328612" y="161925"/>
                </a:cubicBezTo>
                <a:cubicBezTo>
                  <a:pt x="343693" y="152400"/>
                  <a:pt x="350838" y="142875"/>
                  <a:pt x="371475" y="133350"/>
                </a:cubicBezTo>
                <a:cubicBezTo>
                  <a:pt x="392112" y="123825"/>
                  <a:pt x="431006" y="111919"/>
                  <a:pt x="452437" y="104775"/>
                </a:cubicBezTo>
                <a:cubicBezTo>
                  <a:pt x="473868" y="97631"/>
                  <a:pt x="480218" y="97632"/>
                  <a:pt x="500062" y="90488"/>
                </a:cubicBezTo>
                <a:cubicBezTo>
                  <a:pt x="519906" y="83344"/>
                  <a:pt x="552450" y="70644"/>
                  <a:pt x="571500" y="61913"/>
                </a:cubicBezTo>
                <a:cubicBezTo>
                  <a:pt x="590550" y="53182"/>
                  <a:pt x="614362" y="38100"/>
                  <a:pt x="614362" y="38100"/>
                </a:cubicBezTo>
                <a:cubicBezTo>
                  <a:pt x="627062" y="30956"/>
                  <a:pt x="631825" y="24606"/>
                  <a:pt x="647700" y="19050"/>
                </a:cubicBezTo>
                <a:cubicBezTo>
                  <a:pt x="663575" y="13494"/>
                  <a:pt x="682624" y="7144"/>
                  <a:pt x="709612" y="4763"/>
                </a:cubicBezTo>
                <a:cubicBezTo>
                  <a:pt x="736600" y="2382"/>
                  <a:pt x="809625" y="4763"/>
                  <a:pt x="809625" y="4763"/>
                </a:cubicBezTo>
                <a:lnTo>
                  <a:pt x="1323975" y="0"/>
                </a:lnTo>
                <a:cubicBezTo>
                  <a:pt x="1422400" y="794"/>
                  <a:pt x="1373188" y="3969"/>
                  <a:pt x="1400175" y="9525"/>
                </a:cubicBezTo>
                <a:cubicBezTo>
                  <a:pt x="1427162" y="15081"/>
                  <a:pt x="1447800" y="23813"/>
                  <a:pt x="1485900" y="33338"/>
                </a:cubicBezTo>
                <a:cubicBezTo>
                  <a:pt x="1524000" y="42863"/>
                  <a:pt x="1587500" y="56356"/>
                  <a:pt x="1628775" y="66675"/>
                </a:cubicBezTo>
                <a:cubicBezTo>
                  <a:pt x="1670050" y="76994"/>
                  <a:pt x="1700213" y="84138"/>
                  <a:pt x="1733550" y="95250"/>
                </a:cubicBezTo>
                <a:cubicBezTo>
                  <a:pt x="1766887" y="106362"/>
                  <a:pt x="1795463" y="118269"/>
                  <a:pt x="1828800" y="133350"/>
                </a:cubicBezTo>
                <a:cubicBezTo>
                  <a:pt x="1862138" y="148431"/>
                  <a:pt x="1908969" y="173832"/>
                  <a:pt x="1933575" y="185738"/>
                </a:cubicBezTo>
                <a:cubicBezTo>
                  <a:pt x="1958181" y="197644"/>
                  <a:pt x="1958975" y="194469"/>
                  <a:pt x="1976437" y="204788"/>
                </a:cubicBezTo>
                <a:cubicBezTo>
                  <a:pt x="1993899" y="215107"/>
                  <a:pt x="2016919" y="234156"/>
                  <a:pt x="2038350" y="247650"/>
                </a:cubicBezTo>
                <a:cubicBezTo>
                  <a:pt x="2059781" y="261144"/>
                  <a:pt x="2084388" y="274638"/>
                  <a:pt x="2105025" y="285750"/>
                </a:cubicBezTo>
                <a:cubicBezTo>
                  <a:pt x="2125662" y="296862"/>
                  <a:pt x="2144713" y="304800"/>
                  <a:pt x="2162175" y="314325"/>
                </a:cubicBezTo>
                <a:cubicBezTo>
                  <a:pt x="2179638" y="323850"/>
                  <a:pt x="2202657" y="338931"/>
                  <a:pt x="2209800" y="342900"/>
                </a:cubicBezTo>
                <a:cubicBezTo>
                  <a:pt x="2216943" y="346869"/>
                  <a:pt x="2205037" y="338138"/>
                  <a:pt x="2205037" y="338138"/>
                </a:cubicBezTo>
                <a:lnTo>
                  <a:pt x="2262187" y="390525"/>
                </a:lnTo>
                <a:lnTo>
                  <a:pt x="2262187" y="390525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/>
          <p:cNvSpPr/>
          <p:nvPr/>
        </p:nvSpPr>
        <p:spPr>
          <a:xfrm>
            <a:off x="966788" y="3024188"/>
            <a:ext cx="2486025" cy="528637"/>
          </a:xfrm>
          <a:custGeom>
            <a:avLst/>
            <a:gdLst>
              <a:gd name="connsiteX0" fmla="*/ 0 w 2486025"/>
              <a:gd name="connsiteY0" fmla="*/ 528637 h 528637"/>
              <a:gd name="connsiteX1" fmla="*/ 71437 w 2486025"/>
              <a:gd name="connsiteY1" fmla="*/ 457200 h 528637"/>
              <a:gd name="connsiteX2" fmla="*/ 114300 w 2486025"/>
              <a:gd name="connsiteY2" fmla="*/ 414337 h 528637"/>
              <a:gd name="connsiteX3" fmla="*/ 176212 w 2486025"/>
              <a:gd name="connsiteY3" fmla="*/ 361950 h 528637"/>
              <a:gd name="connsiteX4" fmla="*/ 219075 w 2486025"/>
              <a:gd name="connsiteY4" fmla="*/ 333375 h 528637"/>
              <a:gd name="connsiteX5" fmla="*/ 271462 w 2486025"/>
              <a:gd name="connsiteY5" fmla="*/ 290512 h 528637"/>
              <a:gd name="connsiteX6" fmla="*/ 304800 w 2486025"/>
              <a:gd name="connsiteY6" fmla="*/ 261937 h 528637"/>
              <a:gd name="connsiteX7" fmla="*/ 385762 w 2486025"/>
              <a:gd name="connsiteY7" fmla="*/ 209550 h 528637"/>
              <a:gd name="connsiteX8" fmla="*/ 423862 w 2486025"/>
              <a:gd name="connsiteY8" fmla="*/ 166687 h 528637"/>
              <a:gd name="connsiteX9" fmla="*/ 500062 w 2486025"/>
              <a:gd name="connsiteY9" fmla="*/ 142875 h 528637"/>
              <a:gd name="connsiteX10" fmla="*/ 566737 w 2486025"/>
              <a:gd name="connsiteY10" fmla="*/ 114300 h 528637"/>
              <a:gd name="connsiteX11" fmla="*/ 633412 w 2486025"/>
              <a:gd name="connsiteY11" fmla="*/ 85725 h 528637"/>
              <a:gd name="connsiteX12" fmla="*/ 690562 w 2486025"/>
              <a:gd name="connsiteY12" fmla="*/ 71437 h 528637"/>
              <a:gd name="connsiteX13" fmla="*/ 733425 w 2486025"/>
              <a:gd name="connsiteY13" fmla="*/ 47625 h 528637"/>
              <a:gd name="connsiteX14" fmla="*/ 776287 w 2486025"/>
              <a:gd name="connsiteY14" fmla="*/ 28575 h 528637"/>
              <a:gd name="connsiteX15" fmla="*/ 838200 w 2486025"/>
              <a:gd name="connsiteY15" fmla="*/ 19050 h 528637"/>
              <a:gd name="connsiteX16" fmla="*/ 900112 w 2486025"/>
              <a:gd name="connsiteY16" fmla="*/ 4762 h 528637"/>
              <a:gd name="connsiteX17" fmla="*/ 933450 w 2486025"/>
              <a:gd name="connsiteY17" fmla="*/ 4762 h 528637"/>
              <a:gd name="connsiteX18" fmla="*/ 1485900 w 2486025"/>
              <a:gd name="connsiteY18" fmla="*/ 0 h 528637"/>
              <a:gd name="connsiteX19" fmla="*/ 1538287 w 2486025"/>
              <a:gd name="connsiteY19" fmla="*/ 9525 h 528637"/>
              <a:gd name="connsiteX20" fmla="*/ 1557337 w 2486025"/>
              <a:gd name="connsiteY20" fmla="*/ 14287 h 528637"/>
              <a:gd name="connsiteX21" fmla="*/ 1638300 w 2486025"/>
              <a:gd name="connsiteY21" fmla="*/ 38100 h 528637"/>
              <a:gd name="connsiteX22" fmla="*/ 1743075 w 2486025"/>
              <a:gd name="connsiteY22" fmla="*/ 61912 h 528637"/>
              <a:gd name="connsiteX23" fmla="*/ 1828800 w 2486025"/>
              <a:gd name="connsiteY23" fmla="*/ 90487 h 528637"/>
              <a:gd name="connsiteX24" fmla="*/ 1928812 w 2486025"/>
              <a:gd name="connsiteY24" fmla="*/ 119062 h 528637"/>
              <a:gd name="connsiteX25" fmla="*/ 2014537 w 2486025"/>
              <a:gd name="connsiteY25" fmla="*/ 161925 h 528637"/>
              <a:gd name="connsiteX26" fmla="*/ 2090737 w 2486025"/>
              <a:gd name="connsiteY26" fmla="*/ 200025 h 528637"/>
              <a:gd name="connsiteX27" fmla="*/ 2162175 w 2486025"/>
              <a:gd name="connsiteY27" fmla="*/ 242887 h 528637"/>
              <a:gd name="connsiteX28" fmla="*/ 2214562 w 2486025"/>
              <a:gd name="connsiteY28" fmla="*/ 271462 h 528637"/>
              <a:gd name="connsiteX29" fmla="*/ 2281237 w 2486025"/>
              <a:gd name="connsiteY29" fmla="*/ 309562 h 528637"/>
              <a:gd name="connsiteX30" fmla="*/ 2362200 w 2486025"/>
              <a:gd name="connsiteY30" fmla="*/ 366712 h 528637"/>
              <a:gd name="connsiteX31" fmla="*/ 2400300 w 2486025"/>
              <a:gd name="connsiteY31" fmla="*/ 414337 h 528637"/>
              <a:gd name="connsiteX32" fmla="*/ 2447925 w 2486025"/>
              <a:gd name="connsiteY32" fmla="*/ 457200 h 528637"/>
              <a:gd name="connsiteX33" fmla="*/ 2443162 w 2486025"/>
              <a:gd name="connsiteY33" fmla="*/ 452437 h 528637"/>
              <a:gd name="connsiteX34" fmla="*/ 2486025 w 2486025"/>
              <a:gd name="connsiteY34" fmla="*/ 519112 h 528637"/>
              <a:gd name="connsiteX35" fmla="*/ 2486025 w 2486025"/>
              <a:gd name="connsiteY35" fmla="*/ 519112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86025" h="528637">
                <a:moveTo>
                  <a:pt x="0" y="528637"/>
                </a:moveTo>
                <a:lnTo>
                  <a:pt x="71437" y="457200"/>
                </a:lnTo>
                <a:cubicBezTo>
                  <a:pt x="90487" y="438150"/>
                  <a:pt x="96838" y="430212"/>
                  <a:pt x="114300" y="414337"/>
                </a:cubicBezTo>
                <a:cubicBezTo>
                  <a:pt x="131762" y="398462"/>
                  <a:pt x="158750" y="375444"/>
                  <a:pt x="176212" y="361950"/>
                </a:cubicBezTo>
                <a:cubicBezTo>
                  <a:pt x="193675" y="348456"/>
                  <a:pt x="203200" y="345281"/>
                  <a:pt x="219075" y="333375"/>
                </a:cubicBezTo>
                <a:cubicBezTo>
                  <a:pt x="234950" y="321469"/>
                  <a:pt x="257175" y="302418"/>
                  <a:pt x="271462" y="290512"/>
                </a:cubicBezTo>
                <a:cubicBezTo>
                  <a:pt x="285749" y="278606"/>
                  <a:pt x="285750" y="275431"/>
                  <a:pt x="304800" y="261937"/>
                </a:cubicBezTo>
                <a:cubicBezTo>
                  <a:pt x="323850" y="248443"/>
                  <a:pt x="365918" y="225425"/>
                  <a:pt x="385762" y="209550"/>
                </a:cubicBezTo>
                <a:cubicBezTo>
                  <a:pt x="405606" y="193675"/>
                  <a:pt x="404812" y="177799"/>
                  <a:pt x="423862" y="166687"/>
                </a:cubicBezTo>
                <a:cubicBezTo>
                  <a:pt x="442912" y="155575"/>
                  <a:pt x="476250" y="151606"/>
                  <a:pt x="500062" y="142875"/>
                </a:cubicBezTo>
                <a:cubicBezTo>
                  <a:pt x="523874" y="134144"/>
                  <a:pt x="566737" y="114300"/>
                  <a:pt x="566737" y="114300"/>
                </a:cubicBezTo>
                <a:cubicBezTo>
                  <a:pt x="588962" y="104775"/>
                  <a:pt x="612775" y="92869"/>
                  <a:pt x="633412" y="85725"/>
                </a:cubicBezTo>
                <a:cubicBezTo>
                  <a:pt x="654049" y="78581"/>
                  <a:pt x="673893" y="77787"/>
                  <a:pt x="690562" y="71437"/>
                </a:cubicBezTo>
                <a:cubicBezTo>
                  <a:pt x="707231" y="65087"/>
                  <a:pt x="719138" y="54769"/>
                  <a:pt x="733425" y="47625"/>
                </a:cubicBezTo>
                <a:cubicBezTo>
                  <a:pt x="747712" y="40481"/>
                  <a:pt x="758824" y="33338"/>
                  <a:pt x="776287" y="28575"/>
                </a:cubicBezTo>
                <a:cubicBezTo>
                  <a:pt x="793750" y="23812"/>
                  <a:pt x="817562" y="23019"/>
                  <a:pt x="838200" y="19050"/>
                </a:cubicBezTo>
                <a:cubicBezTo>
                  <a:pt x="858838" y="15081"/>
                  <a:pt x="884237" y="7143"/>
                  <a:pt x="900112" y="4762"/>
                </a:cubicBezTo>
                <a:cubicBezTo>
                  <a:pt x="915987" y="2381"/>
                  <a:pt x="933450" y="4762"/>
                  <a:pt x="933450" y="4762"/>
                </a:cubicBezTo>
                <a:lnTo>
                  <a:pt x="1485900" y="0"/>
                </a:lnTo>
                <a:cubicBezTo>
                  <a:pt x="1586706" y="794"/>
                  <a:pt x="1526381" y="7144"/>
                  <a:pt x="1538287" y="9525"/>
                </a:cubicBezTo>
                <a:cubicBezTo>
                  <a:pt x="1550193" y="11906"/>
                  <a:pt x="1557337" y="14287"/>
                  <a:pt x="1557337" y="14287"/>
                </a:cubicBezTo>
                <a:cubicBezTo>
                  <a:pt x="1574006" y="19050"/>
                  <a:pt x="1607344" y="30163"/>
                  <a:pt x="1638300" y="38100"/>
                </a:cubicBezTo>
                <a:cubicBezTo>
                  <a:pt x="1669256" y="46037"/>
                  <a:pt x="1711325" y="53181"/>
                  <a:pt x="1743075" y="61912"/>
                </a:cubicBezTo>
                <a:cubicBezTo>
                  <a:pt x="1774825" y="70643"/>
                  <a:pt x="1797844" y="80962"/>
                  <a:pt x="1828800" y="90487"/>
                </a:cubicBezTo>
                <a:cubicBezTo>
                  <a:pt x="1859756" y="100012"/>
                  <a:pt x="1897856" y="107156"/>
                  <a:pt x="1928812" y="119062"/>
                </a:cubicBezTo>
                <a:cubicBezTo>
                  <a:pt x="1959768" y="130968"/>
                  <a:pt x="2014537" y="161925"/>
                  <a:pt x="2014537" y="161925"/>
                </a:cubicBezTo>
                <a:cubicBezTo>
                  <a:pt x="2041525" y="175419"/>
                  <a:pt x="2066131" y="186531"/>
                  <a:pt x="2090737" y="200025"/>
                </a:cubicBezTo>
                <a:cubicBezTo>
                  <a:pt x="2115343" y="213519"/>
                  <a:pt x="2141537" y="230981"/>
                  <a:pt x="2162175" y="242887"/>
                </a:cubicBezTo>
                <a:cubicBezTo>
                  <a:pt x="2182813" y="254793"/>
                  <a:pt x="2194718" y="260350"/>
                  <a:pt x="2214562" y="271462"/>
                </a:cubicBezTo>
                <a:cubicBezTo>
                  <a:pt x="2234406" y="282574"/>
                  <a:pt x="2256631" y="293687"/>
                  <a:pt x="2281237" y="309562"/>
                </a:cubicBezTo>
                <a:cubicBezTo>
                  <a:pt x="2305843" y="325437"/>
                  <a:pt x="2342356" y="349250"/>
                  <a:pt x="2362200" y="366712"/>
                </a:cubicBezTo>
                <a:cubicBezTo>
                  <a:pt x="2382044" y="384174"/>
                  <a:pt x="2386013" y="399256"/>
                  <a:pt x="2400300" y="414337"/>
                </a:cubicBezTo>
                <a:cubicBezTo>
                  <a:pt x="2414588" y="429418"/>
                  <a:pt x="2440781" y="450850"/>
                  <a:pt x="2447925" y="457200"/>
                </a:cubicBezTo>
                <a:cubicBezTo>
                  <a:pt x="2455069" y="463550"/>
                  <a:pt x="2436812" y="442118"/>
                  <a:pt x="2443162" y="452437"/>
                </a:cubicBezTo>
                <a:cubicBezTo>
                  <a:pt x="2449512" y="462756"/>
                  <a:pt x="2486025" y="519112"/>
                  <a:pt x="2486025" y="519112"/>
                </a:cubicBezTo>
                <a:lnTo>
                  <a:pt x="2486025" y="519112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/>
          <p:cNvSpPr/>
          <p:nvPr/>
        </p:nvSpPr>
        <p:spPr>
          <a:xfrm>
            <a:off x="871538" y="2900363"/>
            <a:ext cx="2686050" cy="652462"/>
          </a:xfrm>
          <a:custGeom>
            <a:avLst/>
            <a:gdLst>
              <a:gd name="connsiteX0" fmla="*/ 0 w 2686050"/>
              <a:gd name="connsiteY0" fmla="*/ 652462 h 652462"/>
              <a:gd name="connsiteX1" fmla="*/ 95250 w 2686050"/>
              <a:gd name="connsiteY1" fmla="*/ 542925 h 652462"/>
              <a:gd name="connsiteX2" fmla="*/ 171450 w 2686050"/>
              <a:gd name="connsiteY2" fmla="*/ 457200 h 652462"/>
              <a:gd name="connsiteX3" fmla="*/ 242887 w 2686050"/>
              <a:gd name="connsiteY3" fmla="*/ 390525 h 652462"/>
              <a:gd name="connsiteX4" fmla="*/ 328612 w 2686050"/>
              <a:gd name="connsiteY4" fmla="*/ 323850 h 652462"/>
              <a:gd name="connsiteX5" fmla="*/ 404812 w 2686050"/>
              <a:gd name="connsiteY5" fmla="*/ 261937 h 652462"/>
              <a:gd name="connsiteX6" fmla="*/ 481012 w 2686050"/>
              <a:gd name="connsiteY6" fmla="*/ 204787 h 652462"/>
              <a:gd name="connsiteX7" fmla="*/ 538162 w 2686050"/>
              <a:gd name="connsiteY7" fmla="*/ 161925 h 652462"/>
              <a:gd name="connsiteX8" fmla="*/ 595312 w 2686050"/>
              <a:gd name="connsiteY8" fmla="*/ 133350 h 652462"/>
              <a:gd name="connsiteX9" fmla="*/ 685800 w 2686050"/>
              <a:gd name="connsiteY9" fmla="*/ 100012 h 652462"/>
              <a:gd name="connsiteX10" fmla="*/ 738187 w 2686050"/>
              <a:gd name="connsiteY10" fmla="*/ 80962 h 652462"/>
              <a:gd name="connsiteX11" fmla="*/ 800100 w 2686050"/>
              <a:gd name="connsiteY11" fmla="*/ 57150 h 652462"/>
              <a:gd name="connsiteX12" fmla="*/ 828675 w 2686050"/>
              <a:gd name="connsiteY12" fmla="*/ 42862 h 652462"/>
              <a:gd name="connsiteX13" fmla="*/ 885825 w 2686050"/>
              <a:gd name="connsiteY13" fmla="*/ 19050 h 652462"/>
              <a:gd name="connsiteX14" fmla="*/ 952500 w 2686050"/>
              <a:gd name="connsiteY14" fmla="*/ 4762 h 652462"/>
              <a:gd name="connsiteX15" fmla="*/ 1004887 w 2686050"/>
              <a:gd name="connsiteY15" fmla="*/ 0 h 652462"/>
              <a:gd name="connsiteX16" fmla="*/ 1547812 w 2686050"/>
              <a:gd name="connsiteY16" fmla="*/ 0 h 652462"/>
              <a:gd name="connsiteX17" fmla="*/ 1633537 w 2686050"/>
              <a:gd name="connsiteY17" fmla="*/ 14287 h 652462"/>
              <a:gd name="connsiteX18" fmla="*/ 1766887 w 2686050"/>
              <a:gd name="connsiteY18" fmla="*/ 42862 h 652462"/>
              <a:gd name="connsiteX19" fmla="*/ 1871662 w 2686050"/>
              <a:gd name="connsiteY19" fmla="*/ 71437 h 652462"/>
              <a:gd name="connsiteX20" fmla="*/ 1962150 w 2686050"/>
              <a:gd name="connsiteY20" fmla="*/ 104775 h 652462"/>
              <a:gd name="connsiteX21" fmla="*/ 2071687 w 2686050"/>
              <a:gd name="connsiteY21" fmla="*/ 142875 h 652462"/>
              <a:gd name="connsiteX22" fmla="*/ 2105025 w 2686050"/>
              <a:gd name="connsiteY22" fmla="*/ 166687 h 652462"/>
              <a:gd name="connsiteX23" fmla="*/ 2252662 w 2686050"/>
              <a:gd name="connsiteY23" fmla="*/ 238125 h 652462"/>
              <a:gd name="connsiteX24" fmla="*/ 2314575 w 2686050"/>
              <a:gd name="connsiteY24" fmla="*/ 280987 h 652462"/>
              <a:gd name="connsiteX25" fmla="*/ 2319337 w 2686050"/>
              <a:gd name="connsiteY25" fmla="*/ 280987 h 652462"/>
              <a:gd name="connsiteX26" fmla="*/ 2400300 w 2686050"/>
              <a:gd name="connsiteY26" fmla="*/ 323850 h 652462"/>
              <a:gd name="connsiteX27" fmla="*/ 2466975 w 2686050"/>
              <a:gd name="connsiteY27" fmla="*/ 376237 h 652462"/>
              <a:gd name="connsiteX28" fmla="*/ 2566987 w 2686050"/>
              <a:gd name="connsiteY28" fmla="*/ 495300 h 652462"/>
              <a:gd name="connsiteX29" fmla="*/ 2619375 w 2686050"/>
              <a:gd name="connsiteY29" fmla="*/ 552450 h 652462"/>
              <a:gd name="connsiteX30" fmla="*/ 2657475 w 2686050"/>
              <a:gd name="connsiteY30" fmla="*/ 595312 h 652462"/>
              <a:gd name="connsiteX31" fmla="*/ 2686050 w 2686050"/>
              <a:gd name="connsiteY31" fmla="*/ 642937 h 652462"/>
              <a:gd name="connsiteX32" fmla="*/ 2686050 w 2686050"/>
              <a:gd name="connsiteY32" fmla="*/ 642937 h 65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86050" h="652462">
                <a:moveTo>
                  <a:pt x="0" y="652462"/>
                </a:moveTo>
                <a:lnTo>
                  <a:pt x="95250" y="542925"/>
                </a:lnTo>
                <a:cubicBezTo>
                  <a:pt x="123825" y="510381"/>
                  <a:pt x="146844" y="482600"/>
                  <a:pt x="171450" y="457200"/>
                </a:cubicBezTo>
                <a:cubicBezTo>
                  <a:pt x="196056" y="431800"/>
                  <a:pt x="216693" y="412750"/>
                  <a:pt x="242887" y="390525"/>
                </a:cubicBezTo>
                <a:cubicBezTo>
                  <a:pt x="269081" y="368300"/>
                  <a:pt x="301625" y="345281"/>
                  <a:pt x="328612" y="323850"/>
                </a:cubicBezTo>
                <a:cubicBezTo>
                  <a:pt x="355599" y="302419"/>
                  <a:pt x="379412" y="281781"/>
                  <a:pt x="404812" y="261937"/>
                </a:cubicBezTo>
                <a:cubicBezTo>
                  <a:pt x="430212" y="242093"/>
                  <a:pt x="481012" y="204787"/>
                  <a:pt x="481012" y="204787"/>
                </a:cubicBezTo>
                <a:cubicBezTo>
                  <a:pt x="503237" y="188118"/>
                  <a:pt x="519112" y="173831"/>
                  <a:pt x="538162" y="161925"/>
                </a:cubicBezTo>
                <a:cubicBezTo>
                  <a:pt x="557212" y="150019"/>
                  <a:pt x="570706" y="143669"/>
                  <a:pt x="595312" y="133350"/>
                </a:cubicBezTo>
                <a:cubicBezTo>
                  <a:pt x="619918" y="123031"/>
                  <a:pt x="685800" y="100012"/>
                  <a:pt x="685800" y="100012"/>
                </a:cubicBezTo>
                <a:lnTo>
                  <a:pt x="738187" y="80962"/>
                </a:lnTo>
                <a:cubicBezTo>
                  <a:pt x="757237" y="73818"/>
                  <a:pt x="785019" y="63500"/>
                  <a:pt x="800100" y="57150"/>
                </a:cubicBezTo>
                <a:cubicBezTo>
                  <a:pt x="815181" y="50800"/>
                  <a:pt x="814387" y="49212"/>
                  <a:pt x="828675" y="42862"/>
                </a:cubicBezTo>
                <a:cubicBezTo>
                  <a:pt x="842963" y="36512"/>
                  <a:pt x="865188" y="25400"/>
                  <a:pt x="885825" y="19050"/>
                </a:cubicBezTo>
                <a:cubicBezTo>
                  <a:pt x="906462" y="12700"/>
                  <a:pt x="932656" y="7937"/>
                  <a:pt x="952500" y="4762"/>
                </a:cubicBezTo>
                <a:cubicBezTo>
                  <a:pt x="972344" y="1587"/>
                  <a:pt x="1004887" y="0"/>
                  <a:pt x="1004887" y="0"/>
                </a:cubicBezTo>
                <a:lnTo>
                  <a:pt x="1547812" y="0"/>
                </a:lnTo>
                <a:cubicBezTo>
                  <a:pt x="1652587" y="2381"/>
                  <a:pt x="1597025" y="7143"/>
                  <a:pt x="1633537" y="14287"/>
                </a:cubicBezTo>
                <a:cubicBezTo>
                  <a:pt x="1670050" y="21431"/>
                  <a:pt x="1727200" y="33337"/>
                  <a:pt x="1766887" y="42862"/>
                </a:cubicBezTo>
                <a:cubicBezTo>
                  <a:pt x="1806575" y="52387"/>
                  <a:pt x="1839118" y="61118"/>
                  <a:pt x="1871662" y="71437"/>
                </a:cubicBezTo>
                <a:cubicBezTo>
                  <a:pt x="1904206" y="81756"/>
                  <a:pt x="1962150" y="104775"/>
                  <a:pt x="1962150" y="104775"/>
                </a:cubicBezTo>
                <a:cubicBezTo>
                  <a:pt x="1995487" y="116681"/>
                  <a:pt x="2047875" y="132556"/>
                  <a:pt x="2071687" y="142875"/>
                </a:cubicBezTo>
                <a:cubicBezTo>
                  <a:pt x="2095500" y="153194"/>
                  <a:pt x="2074863" y="150812"/>
                  <a:pt x="2105025" y="166687"/>
                </a:cubicBezTo>
                <a:cubicBezTo>
                  <a:pt x="2135187" y="182562"/>
                  <a:pt x="2217737" y="219075"/>
                  <a:pt x="2252662" y="238125"/>
                </a:cubicBezTo>
                <a:cubicBezTo>
                  <a:pt x="2287587" y="257175"/>
                  <a:pt x="2303463" y="273843"/>
                  <a:pt x="2314575" y="280987"/>
                </a:cubicBezTo>
                <a:cubicBezTo>
                  <a:pt x="2325688" y="288131"/>
                  <a:pt x="2305050" y="273843"/>
                  <a:pt x="2319337" y="280987"/>
                </a:cubicBezTo>
                <a:cubicBezTo>
                  <a:pt x="2333625" y="288131"/>
                  <a:pt x="2375694" y="307975"/>
                  <a:pt x="2400300" y="323850"/>
                </a:cubicBezTo>
                <a:cubicBezTo>
                  <a:pt x="2424906" y="339725"/>
                  <a:pt x="2439194" y="347662"/>
                  <a:pt x="2466975" y="376237"/>
                </a:cubicBezTo>
                <a:cubicBezTo>
                  <a:pt x="2494756" y="404812"/>
                  <a:pt x="2541587" y="465931"/>
                  <a:pt x="2566987" y="495300"/>
                </a:cubicBezTo>
                <a:cubicBezTo>
                  <a:pt x="2592387" y="524669"/>
                  <a:pt x="2604294" y="535781"/>
                  <a:pt x="2619375" y="552450"/>
                </a:cubicBezTo>
                <a:cubicBezTo>
                  <a:pt x="2634456" y="569119"/>
                  <a:pt x="2646362" y="580231"/>
                  <a:pt x="2657475" y="595312"/>
                </a:cubicBezTo>
                <a:cubicBezTo>
                  <a:pt x="2668588" y="610393"/>
                  <a:pt x="2686050" y="642937"/>
                  <a:pt x="2686050" y="642937"/>
                </a:cubicBezTo>
                <a:lnTo>
                  <a:pt x="2686050" y="642937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/>
          <p:cNvSpPr/>
          <p:nvPr/>
        </p:nvSpPr>
        <p:spPr>
          <a:xfrm>
            <a:off x="790575" y="2767013"/>
            <a:ext cx="2838450" cy="785812"/>
          </a:xfrm>
          <a:custGeom>
            <a:avLst/>
            <a:gdLst>
              <a:gd name="connsiteX0" fmla="*/ 0 w 2838450"/>
              <a:gd name="connsiteY0" fmla="*/ 785812 h 785812"/>
              <a:gd name="connsiteX1" fmla="*/ 71438 w 2838450"/>
              <a:gd name="connsiteY1" fmla="*/ 681037 h 785812"/>
              <a:gd name="connsiteX2" fmla="*/ 109538 w 2838450"/>
              <a:gd name="connsiteY2" fmla="*/ 633412 h 785812"/>
              <a:gd name="connsiteX3" fmla="*/ 133350 w 2838450"/>
              <a:gd name="connsiteY3" fmla="*/ 595312 h 785812"/>
              <a:gd name="connsiteX4" fmla="*/ 171450 w 2838450"/>
              <a:gd name="connsiteY4" fmla="*/ 552450 h 785812"/>
              <a:gd name="connsiteX5" fmla="*/ 209550 w 2838450"/>
              <a:gd name="connsiteY5" fmla="*/ 500062 h 785812"/>
              <a:gd name="connsiteX6" fmla="*/ 257175 w 2838450"/>
              <a:gd name="connsiteY6" fmla="*/ 457200 h 785812"/>
              <a:gd name="connsiteX7" fmla="*/ 323850 w 2838450"/>
              <a:gd name="connsiteY7" fmla="*/ 385762 h 785812"/>
              <a:gd name="connsiteX8" fmla="*/ 404813 w 2838450"/>
              <a:gd name="connsiteY8" fmla="*/ 328612 h 785812"/>
              <a:gd name="connsiteX9" fmla="*/ 466725 w 2838450"/>
              <a:gd name="connsiteY9" fmla="*/ 285750 h 785812"/>
              <a:gd name="connsiteX10" fmla="*/ 509588 w 2838450"/>
              <a:gd name="connsiteY10" fmla="*/ 252412 h 785812"/>
              <a:gd name="connsiteX11" fmla="*/ 576263 w 2838450"/>
              <a:gd name="connsiteY11" fmla="*/ 204787 h 785812"/>
              <a:gd name="connsiteX12" fmla="*/ 633413 w 2838450"/>
              <a:gd name="connsiteY12" fmla="*/ 157162 h 785812"/>
              <a:gd name="connsiteX13" fmla="*/ 700088 w 2838450"/>
              <a:gd name="connsiteY13" fmla="*/ 128587 h 785812"/>
              <a:gd name="connsiteX14" fmla="*/ 781050 w 2838450"/>
              <a:gd name="connsiteY14" fmla="*/ 100012 h 785812"/>
              <a:gd name="connsiteX15" fmla="*/ 857250 w 2838450"/>
              <a:gd name="connsiteY15" fmla="*/ 71437 h 785812"/>
              <a:gd name="connsiteX16" fmla="*/ 900113 w 2838450"/>
              <a:gd name="connsiteY16" fmla="*/ 52387 h 785812"/>
              <a:gd name="connsiteX17" fmla="*/ 933450 w 2838450"/>
              <a:gd name="connsiteY17" fmla="*/ 38100 h 785812"/>
              <a:gd name="connsiteX18" fmla="*/ 1000125 w 2838450"/>
              <a:gd name="connsiteY18" fmla="*/ 19050 h 785812"/>
              <a:gd name="connsiteX19" fmla="*/ 1085850 w 2838450"/>
              <a:gd name="connsiteY19" fmla="*/ 9525 h 785812"/>
              <a:gd name="connsiteX20" fmla="*/ 1214438 w 2838450"/>
              <a:gd name="connsiteY20" fmla="*/ 4762 h 785812"/>
              <a:gd name="connsiteX21" fmla="*/ 1457325 w 2838450"/>
              <a:gd name="connsiteY21" fmla="*/ 0 h 785812"/>
              <a:gd name="connsiteX22" fmla="*/ 1590675 w 2838450"/>
              <a:gd name="connsiteY22" fmla="*/ 4762 h 785812"/>
              <a:gd name="connsiteX23" fmla="*/ 1666875 w 2838450"/>
              <a:gd name="connsiteY23" fmla="*/ 9525 h 785812"/>
              <a:gd name="connsiteX24" fmla="*/ 1790700 w 2838450"/>
              <a:gd name="connsiteY24" fmla="*/ 33337 h 785812"/>
              <a:gd name="connsiteX25" fmla="*/ 1900238 w 2838450"/>
              <a:gd name="connsiteY25" fmla="*/ 66675 h 785812"/>
              <a:gd name="connsiteX26" fmla="*/ 2009775 w 2838450"/>
              <a:gd name="connsiteY26" fmla="*/ 90487 h 785812"/>
              <a:gd name="connsiteX27" fmla="*/ 2047875 w 2838450"/>
              <a:gd name="connsiteY27" fmla="*/ 104775 h 785812"/>
              <a:gd name="connsiteX28" fmla="*/ 2119313 w 2838450"/>
              <a:gd name="connsiteY28" fmla="*/ 138112 h 785812"/>
              <a:gd name="connsiteX29" fmla="*/ 2209800 w 2838450"/>
              <a:gd name="connsiteY29" fmla="*/ 176212 h 785812"/>
              <a:gd name="connsiteX30" fmla="*/ 2281238 w 2838450"/>
              <a:gd name="connsiteY30" fmla="*/ 219075 h 785812"/>
              <a:gd name="connsiteX31" fmla="*/ 2338388 w 2838450"/>
              <a:gd name="connsiteY31" fmla="*/ 242887 h 785812"/>
              <a:gd name="connsiteX32" fmla="*/ 2433638 w 2838450"/>
              <a:gd name="connsiteY32" fmla="*/ 300037 h 785812"/>
              <a:gd name="connsiteX33" fmla="*/ 2495550 w 2838450"/>
              <a:gd name="connsiteY33" fmla="*/ 333375 h 785812"/>
              <a:gd name="connsiteX34" fmla="*/ 2538413 w 2838450"/>
              <a:gd name="connsiteY34" fmla="*/ 376237 h 785812"/>
              <a:gd name="connsiteX35" fmla="*/ 2590800 w 2838450"/>
              <a:gd name="connsiteY35" fmla="*/ 433387 h 785812"/>
              <a:gd name="connsiteX36" fmla="*/ 2652713 w 2838450"/>
              <a:gd name="connsiteY36" fmla="*/ 504825 h 785812"/>
              <a:gd name="connsiteX37" fmla="*/ 2686050 w 2838450"/>
              <a:gd name="connsiteY37" fmla="*/ 547687 h 785812"/>
              <a:gd name="connsiteX38" fmla="*/ 2733675 w 2838450"/>
              <a:gd name="connsiteY38" fmla="*/ 595312 h 785812"/>
              <a:gd name="connsiteX39" fmla="*/ 2767013 w 2838450"/>
              <a:gd name="connsiteY39" fmla="*/ 638175 h 785812"/>
              <a:gd name="connsiteX40" fmla="*/ 2819400 w 2838450"/>
              <a:gd name="connsiteY40" fmla="*/ 752475 h 785812"/>
              <a:gd name="connsiteX41" fmla="*/ 2838450 w 2838450"/>
              <a:gd name="connsiteY41" fmla="*/ 776287 h 785812"/>
              <a:gd name="connsiteX42" fmla="*/ 2838450 w 2838450"/>
              <a:gd name="connsiteY42" fmla="*/ 776287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38450" h="785812">
                <a:moveTo>
                  <a:pt x="0" y="785812"/>
                </a:moveTo>
                <a:cubicBezTo>
                  <a:pt x="26591" y="746124"/>
                  <a:pt x="53182" y="706437"/>
                  <a:pt x="71438" y="681037"/>
                </a:cubicBezTo>
                <a:cubicBezTo>
                  <a:pt x="89694" y="655637"/>
                  <a:pt x="99219" y="647699"/>
                  <a:pt x="109538" y="633412"/>
                </a:cubicBezTo>
                <a:cubicBezTo>
                  <a:pt x="119857" y="619125"/>
                  <a:pt x="123031" y="608806"/>
                  <a:pt x="133350" y="595312"/>
                </a:cubicBezTo>
                <a:cubicBezTo>
                  <a:pt x="143669" y="581818"/>
                  <a:pt x="158750" y="568325"/>
                  <a:pt x="171450" y="552450"/>
                </a:cubicBezTo>
                <a:cubicBezTo>
                  <a:pt x="184150" y="536575"/>
                  <a:pt x="195263" y="515937"/>
                  <a:pt x="209550" y="500062"/>
                </a:cubicBezTo>
                <a:cubicBezTo>
                  <a:pt x="223838" y="484187"/>
                  <a:pt x="238125" y="476250"/>
                  <a:pt x="257175" y="457200"/>
                </a:cubicBezTo>
                <a:cubicBezTo>
                  <a:pt x="276225" y="438150"/>
                  <a:pt x="299244" y="407193"/>
                  <a:pt x="323850" y="385762"/>
                </a:cubicBezTo>
                <a:cubicBezTo>
                  <a:pt x="348456" y="364331"/>
                  <a:pt x="404813" y="328612"/>
                  <a:pt x="404813" y="328612"/>
                </a:cubicBezTo>
                <a:cubicBezTo>
                  <a:pt x="428626" y="311943"/>
                  <a:pt x="449263" y="298450"/>
                  <a:pt x="466725" y="285750"/>
                </a:cubicBezTo>
                <a:cubicBezTo>
                  <a:pt x="484188" y="273050"/>
                  <a:pt x="491332" y="265906"/>
                  <a:pt x="509588" y="252412"/>
                </a:cubicBezTo>
                <a:cubicBezTo>
                  <a:pt x="527844" y="238918"/>
                  <a:pt x="555626" y="220662"/>
                  <a:pt x="576263" y="204787"/>
                </a:cubicBezTo>
                <a:cubicBezTo>
                  <a:pt x="596901" y="188912"/>
                  <a:pt x="612776" y="169862"/>
                  <a:pt x="633413" y="157162"/>
                </a:cubicBezTo>
                <a:cubicBezTo>
                  <a:pt x="654050" y="144462"/>
                  <a:pt x="675482" y="138112"/>
                  <a:pt x="700088" y="128587"/>
                </a:cubicBezTo>
                <a:cubicBezTo>
                  <a:pt x="724694" y="119062"/>
                  <a:pt x="754857" y="109537"/>
                  <a:pt x="781050" y="100012"/>
                </a:cubicBezTo>
                <a:cubicBezTo>
                  <a:pt x="807243" y="90487"/>
                  <a:pt x="837406" y="79374"/>
                  <a:pt x="857250" y="71437"/>
                </a:cubicBezTo>
                <a:cubicBezTo>
                  <a:pt x="877094" y="63500"/>
                  <a:pt x="900113" y="52387"/>
                  <a:pt x="900113" y="52387"/>
                </a:cubicBezTo>
                <a:cubicBezTo>
                  <a:pt x="912813" y="46831"/>
                  <a:pt x="916781" y="43656"/>
                  <a:pt x="933450" y="38100"/>
                </a:cubicBezTo>
                <a:cubicBezTo>
                  <a:pt x="950119" y="32544"/>
                  <a:pt x="974725" y="23812"/>
                  <a:pt x="1000125" y="19050"/>
                </a:cubicBezTo>
                <a:cubicBezTo>
                  <a:pt x="1025525" y="14288"/>
                  <a:pt x="1050131" y="11906"/>
                  <a:pt x="1085850" y="9525"/>
                </a:cubicBezTo>
                <a:cubicBezTo>
                  <a:pt x="1121569" y="7144"/>
                  <a:pt x="1214438" y="4762"/>
                  <a:pt x="1214438" y="4762"/>
                </a:cubicBezTo>
                <a:lnTo>
                  <a:pt x="1457325" y="0"/>
                </a:lnTo>
                <a:cubicBezTo>
                  <a:pt x="1520031" y="0"/>
                  <a:pt x="1555750" y="3174"/>
                  <a:pt x="1590675" y="4762"/>
                </a:cubicBezTo>
                <a:cubicBezTo>
                  <a:pt x="1625600" y="6350"/>
                  <a:pt x="1633538" y="4763"/>
                  <a:pt x="1666875" y="9525"/>
                </a:cubicBezTo>
                <a:cubicBezTo>
                  <a:pt x="1700212" y="14287"/>
                  <a:pt x="1751806" y="23812"/>
                  <a:pt x="1790700" y="33337"/>
                </a:cubicBezTo>
                <a:cubicBezTo>
                  <a:pt x="1829594" y="42862"/>
                  <a:pt x="1863726" y="57150"/>
                  <a:pt x="1900238" y="66675"/>
                </a:cubicBezTo>
                <a:cubicBezTo>
                  <a:pt x="1936750" y="76200"/>
                  <a:pt x="1985169" y="84137"/>
                  <a:pt x="2009775" y="90487"/>
                </a:cubicBezTo>
                <a:cubicBezTo>
                  <a:pt x="2034381" y="96837"/>
                  <a:pt x="2029619" y="96838"/>
                  <a:pt x="2047875" y="104775"/>
                </a:cubicBezTo>
                <a:cubicBezTo>
                  <a:pt x="2066131" y="112712"/>
                  <a:pt x="2092326" y="126206"/>
                  <a:pt x="2119313" y="138112"/>
                </a:cubicBezTo>
                <a:cubicBezTo>
                  <a:pt x="2146300" y="150018"/>
                  <a:pt x="2182813" y="162718"/>
                  <a:pt x="2209800" y="176212"/>
                </a:cubicBezTo>
                <a:cubicBezTo>
                  <a:pt x="2236788" y="189706"/>
                  <a:pt x="2259807" y="207963"/>
                  <a:pt x="2281238" y="219075"/>
                </a:cubicBezTo>
                <a:cubicBezTo>
                  <a:pt x="2302669" y="230187"/>
                  <a:pt x="2312988" y="229393"/>
                  <a:pt x="2338388" y="242887"/>
                </a:cubicBezTo>
                <a:cubicBezTo>
                  <a:pt x="2363788" y="256381"/>
                  <a:pt x="2407444" y="284956"/>
                  <a:pt x="2433638" y="300037"/>
                </a:cubicBezTo>
                <a:cubicBezTo>
                  <a:pt x="2459832" y="315118"/>
                  <a:pt x="2478088" y="320675"/>
                  <a:pt x="2495550" y="333375"/>
                </a:cubicBezTo>
                <a:cubicBezTo>
                  <a:pt x="2513013" y="346075"/>
                  <a:pt x="2522538" y="359568"/>
                  <a:pt x="2538413" y="376237"/>
                </a:cubicBezTo>
                <a:cubicBezTo>
                  <a:pt x="2554288" y="392906"/>
                  <a:pt x="2571750" y="411956"/>
                  <a:pt x="2590800" y="433387"/>
                </a:cubicBezTo>
                <a:cubicBezTo>
                  <a:pt x="2609850" y="454818"/>
                  <a:pt x="2636838" y="485775"/>
                  <a:pt x="2652713" y="504825"/>
                </a:cubicBezTo>
                <a:cubicBezTo>
                  <a:pt x="2668588" y="523875"/>
                  <a:pt x="2672556" y="532606"/>
                  <a:pt x="2686050" y="547687"/>
                </a:cubicBezTo>
                <a:cubicBezTo>
                  <a:pt x="2699544" y="562768"/>
                  <a:pt x="2720181" y="580231"/>
                  <a:pt x="2733675" y="595312"/>
                </a:cubicBezTo>
                <a:cubicBezTo>
                  <a:pt x="2747169" y="610393"/>
                  <a:pt x="2752726" y="611981"/>
                  <a:pt x="2767013" y="638175"/>
                </a:cubicBezTo>
                <a:cubicBezTo>
                  <a:pt x="2781300" y="664369"/>
                  <a:pt x="2807494" y="729456"/>
                  <a:pt x="2819400" y="752475"/>
                </a:cubicBezTo>
                <a:cubicBezTo>
                  <a:pt x="2831306" y="775494"/>
                  <a:pt x="2838450" y="776287"/>
                  <a:pt x="2838450" y="776287"/>
                </a:cubicBezTo>
                <a:lnTo>
                  <a:pt x="2838450" y="776287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/>
        </p:nvSpPr>
        <p:spPr>
          <a:xfrm>
            <a:off x="733425" y="2637632"/>
            <a:ext cx="2981325" cy="919956"/>
          </a:xfrm>
          <a:custGeom>
            <a:avLst/>
            <a:gdLst>
              <a:gd name="connsiteX0" fmla="*/ 0 w 2981325"/>
              <a:gd name="connsiteY0" fmla="*/ 919956 h 919956"/>
              <a:gd name="connsiteX1" fmla="*/ 52388 w 2981325"/>
              <a:gd name="connsiteY1" fmla="*/ 800893 h 919956"/>
              <a:gd name="connsiteX2" fmla="*/ 80963 w 2981325"/>
              <a:gd name="connsiteY2" fmla="*/ 743743 h 919956"/>
              <a:gd name="connsiteX3" fmla="*/ 147638 w 2981325"/>
              <a:gd name="connsiteY3" fmla="*/ 653256 h 919956"/>
              <a:gd name="connsiteX4" fmla="*/ 214313 w 2981325"/>
              <a:gd name="connsiteY4" fmla="*/ 558006 h 919956"/>
              <a:gd name="connsiteX5" fmla="*/ 271463 w 2981325"/>
              <a:gd name="connsiteY5" fmla="*/ 491331 h 919956"/>
              <a:gd name="connsiteX6" fmla="*/ 333375 w 2981325"/>
              <a:gd name="connsiteY6" fmla="*/ 429418 h 919956"/>
              <a:gd name="connsiteX7" fmla="*/ 400050 w 2981325"/>
              <a:gd name="connsiteY7" fmla="*/ 372268 h 919956"/>
              <a:gd name="connsiteX8" fmla="*/ 476250 w 2981325"/>
              <a:gd name="connsiteY8" fmla="*/ 315118 h 919956"/>
              <a:gd name="connsiteX9" fmla="*/ 557213 w 2981325"/>
              <a:gd name="connsiteY9" fmla="*/ 253206 h 919956"/>
              <a:gd name="connsiteX10" fmla="*/ 642938 w 2981325"/>
              <a:gd name="connsiteY10" fmla="*/ 186531 h 919956"/>
              <a:gd name="connsiteX11" fmla="*/ 728663 w 2981325"/>
              <a:gd name="connsiteY11" fmla="*/ 134143 h 919956"/>
              <a:gd name="connsiteX12" fmla="*/ 852488 w 2981325"/>
              <a:gd name="connsiteY12" fmla="*/ 91281 h 919956"/>
              <a:gd name="connsiteX13" fmla="*/ 933450 w 2981325"/>
              <a:gd name="connsiteY13" fmla="*/ 62706 h 919956"/>
              <a:gd name="connsiteX14" fmla="*/ 981075 w 2981325"/>
              <a:gd name="connsiteY14" fmla="*/ 34131 h 919956"/>
              <a:gd name="connsiteX15" fmla="*/ 1085850 w 2981325"/>
              <a:gd name="connsiteY15" fmla="*/ 5556 h 919956"/>
              <a:gd name="connsiteX16" fmla="*/ 1209675 w 2981325"/>
              <a:gd name="connsiteY16" fmla="*/ 793 h 919956"/>
              <a:gd name="connsiteX17" fmla="*/ 1662113 w 2981325"/>
              <a:gd name="connsiteY17" fmla="*/ 793 h 919956"/>
              <a:gd name="connsiteX18" fmla="*/ 1747838 w 2981325"/>
              <a:gd name="connsiteY18" fmla="*/ 10318 h 919956"/>
              <a:gd name="connsiteX19" fmla="*/ 1847850 w 2981325"/>
              <a:gd name="connsiteY19" fmla="*/ 29368 h 919956"/>
              <a:gd name="connsiteX20" fmla="*/ 2000250 w 2981325"/>
              <a:gd name="connsiteY20" fmla="*/ 72231 h 919956"/>
              <a:gd name="connsiteX21" fmla="*/ 2095500 w 2981325"/>
              <a:gd name="connsiteY21" fmla="*/ 100806 h 919956"/>
              <a:gd name="connsiteX22" fmla="*/ 2309813 w 2981325"/>
              <a:gd name="connsiteY22" fmla="*/ 191293 h 919956"/>
              <a:gd name="connsiteX23" fmla="*/ 2414588 w 2981325"/>
              <a:gd name="connsiteY23" fmla="*/ 257968 h 919956"/>
              <a:gd name="connsiteX24" fmla="*/ 2424113 w 2981325"/>
              <a:gd name="connsiteY24" fmla="*/ 257968 h 919956"/>
              <a:gd name="connsiteX25" fmla="*/ 2543175 w 2981325"/>
              <a:gd name="connsiteY25" fmla="*/ 329406 h 919956"/>
              <a:gd name="connsiteX26" fmla="*/ 2595563 w 2981325"/>
              <a:gd name="connsiteY26" fmla="*/ 377031 h 919956"/>
              <a:gd name="connsiteX27" fmla="*/ 2662238 w 2981325"/>
              <a:gd name="connsiteY27" fmla="*/ 434181 h 919956"/>
              <a:gd name="connsiteX28" fmla="*/ 2714625 w 2981325"/>
              <a:gd name="connsiteY28" fmla="*/ 505618 h 919956"/>
              <a:gd name="connsiteX29" fmla="*/ 2786063 w 2981325"/>
              <a:gd name="connsiteY29" fmla="*/ 581818 h 919956"/>
              <a:gd name="connsiteX30" fmla="*/ 2833688 w 2981325"/>
              <a:gd name="connsiteY30" fmla="*/ 653256 h 919956"/>
              <a:gd name="connsiteX31" fmla="*/ 2905125 w 2981325"/>
              <a:gd name="connsiteY31" fmla="*/ 772318 h 919956"/>
              <a:gd name="connsiteX32" fmla="*/ 2943225 w 2981325"/>
              <a:gd name="connsiteY32" fmla="*/ 838993 h 919956"/>
              <a:gd name="connsiteX33" fmla="*/ 2981325 w 2981325"/>
              <a:gd name="connsiteY33" fmla="*/ 905668 h 919956"/>
              <a:gd name="connsiteX34" fmla="*/ 2981325 w 2981325"/>
              <a:gd name="connsiteY34" fmla="*/ 905668 h 91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81325" h="919956">
                <a:moveTo>
                  <a:pt x="0" y="919956"/>
                </a:moveTo>
                <a:cubicBezTo>
                  <a:pt x="19447" y="875109"/>
                  <a:pt x="38894" y="830262"/>
                  <a:pt x="52388" y="800893"/>
                </a:cubicBezTo>
                <a:cubicBezTo>
                  <a:pt x="65882" y="771524"/>
                  <a:pt x="65088" y="768349"/>
                  <a:pt x="80963" y="743743"/>
                </a:cubicBezTo>
                <a:cubicBezTo>
                  <a:pt x="96838" y="719137"/>
                  <a:pt x="125413" y="684212"/>
                  <a:pt x="147638" y="653256"/>
                </a:cubicBezTo>
                <a:cubicBezTo>
                  <a:pt x="169863" y="622300"/>
                  <a:pt x="193675" y="584994"/>
                  <a:pt x="214313" y="558006"/>
                </a:cubicBezTo>
                <a:cubicBezTo>
                  <a:pt x="234951" y="531018"/>
                  <a:pt x="251619" y="512762"/>
                  <a:pt x="271463" y="491331"/>
                </a:cubicBezTo>
                <a:cubicBezTo>
                  <a:pt x="291307" y="469900"/>
                  <a:pt x="311944" y="449262"/>
                  <a:pt x="333375" y="429418"/>
                </a:cubicBezTo>
                <a:cubicBezTo>
                  <a:pt x="354806" y="409574"/>
                  <a:pt x="376238" y="391318"/>
                  <a:pt x="400050" y="372268"/>
                </a:cubicBezTo>
                <a:cubicBezTo>
                  <a:pt x="423862" y="353218"/>
                  <a:pt x="476250" y="315118"/>
                  <a:pt x="476250" y="315118"/>
                </a:cubicBezTo>
                <a:lnTo>
                  <a:pt x="557213" y="253206"/>
                </a:lnTo>
                <a:cubicBezTo>
                  <a:pt x="584994" y="231775"/>
                  <a:pt x="614363" y="206375"/>
                  <a:pt x="642938" y="186531"/>
                </a:cubicBezTo>
                <a:cubicBezTo>
                  <a:pt x="671513" y="166687"/>
                  <a:pt x="693738" y="150018"/>
                  <a:pt x="728663" y="134143"/>
                </a:cubicBezTo>
                <a:cubicBezTo>
                  <a:pt x="763588" y="118268"/>
                  <a:pt x="852488" y="91281"/>
                  <a:pt x="852488" y="91281"/>
                </a:cubicBezTo>
                <a:cubicBezTo>
                  <a:pt x="886619" y="79375"/>
                  <a:pt x="912019" y="72231"/>
                  <a:pt x="933450" y="62706"/>
                </a:cubicBezTo>
                <a:cubicBezTo>
                  <a:pt x="954881" y="53181"/>
                  <a:pt x="955675" y="43656"/>
                  <a:pt x="981075" y="34131"/>
                </a:cubicBezTo>
                <a:cubicBezTo>
                  <a:pt x="1006475" y="24606"/>
                  <a:pt x="1047750" y="11112"/>
                  <a:pt x="1085850" y="5556"/>
                </a:cubicBezTo>
                <a:cubicBezTo>
                  <a:pt x="1123950" y="0"/>
                  <a:pt x="1209675" y="793"/>
                  <a:pt x="1209675" y="793"/>
                </a:cubicBezTo>
                <a:lnTo>
                  <a:pt x="1662113" y="793"/>
                </a:lnTo>
                <a:cubicBezTo>
                  <a:pt x="1751807" y="2380"/>
                  <a:pt x="1716882" y="5556"/>
                  <a:pt x="1747838" y="10318"/>
                </a:cubicBezTo>
                <a:cubicBezTo>
                  <a:pt x="1778794" y="15081"/>
                  <a:pt x="1805781" y="19049"/>
                  <a:pt x="1847850" y="29368"/>
                </a:cubicBezTo>
                <a:cubicBezTo>
                  <a:pt x="1889919" y="39687"/>
                  <a:pt x="1958975" y="60325"/>
                  <a:pt x="2000250" y="72231"/>
                </a:cubicBezTo>
                <a:cubicBezTo>
                  <a:pt x="2041525" y="84137"/>
                  <a:pt x="2043906" y="80962"/>
                  <a:pt x="2095500" y="100806"/>
                </a:cubicBezTo>
                <a:cubicBezTo>
                  <a:pt x="2147094" y="120650"/>
                  <a:pt x="2256632" y="165099"/>
                  <a:pt x="2309813" y="191293"/>
                </a:cubicBezTo>
                <a:cubicBezTo>
                  <a:pt x="2362994" y="217487"/>
                  <a:pt x="2395538" y="246856"/>
                  <a:pt x="2414588" y="257968"/>
                </a:cubicBezTo>
                <a:cubicBezTo>
                  <a:pt x="2433638" y="269080"/>
                  <a:pt x="2402682" y="246062"/>
                  <a:pt x="2424113" y="257968"/>
                </a:cubicBezTo>
                <a:cubicBezTo>
                  <a:pt x="2445544" y="269874"/>
                  <a:pt x="2514600" y="309562"/>
                  <a:pt x="2543175" y="329406"/>
                </a:cubicBezTo>
                <a:cubicBezTo>
                  <a:pt x="2571750" y="349250"/>
                  <a:pt x="2575719" y="359569"/>
                  <a:pt x="2595563" y="377031"/>
                </a:cubicBezTo>
                <a:cubicBezTo>
                  <a:pt x="2615407" y="394493"/>
                  <a:pt x="2642395" y="412750"/>
                  <a:pt x="2662238" y="434181"/>
                </a:cubicBezTo>
                <a:cubicBezTo>
                  <a:pt x="2682081" y="455612"/>
                  <a:pt x="2693988" y="481012"/>
                  <a:pt x="2714625" y="505618"/>
                </a:cubicBezTo>
                <a:cubicBezTo>
                  <a:pt x="2735262" y="530224"/>
                  <a:pt x="2766219" y="557212"/>
                  <a:pt x="2786063" y="581818"/>
                </a:cubicBezTo>
                <a:cubicBezTo>
                  <a:pt x="2805907" y="606424"/>
                  <a:pt x="2813844" y="621506"/>
                  <a:pt x="2833688" y="653256"/>
                </a:cubicBezTo>
                <a:cubicBezTo>
                  <a:pt x="2853532" y="685006"/>
                  <a:pt x="2886869" y="741362"/>
                  <a:pt x="2905125" y="772318"/>
                </a:cubicBezTo>
                <a:cubicBezTo>
                  <a:pt x="2923381" y="803274"/>
                  <a:pt x="2943225" y="838993"/>
                  <a:pt x="2943225" y="838993"/>
                </a:cubicBezTo>
                <a:lnTo>
                  <a:pt x="2981325" y="905668"/>
                </a:lnTo>
                <a:lnTo>
                  <a:pt x="2981325" y="905668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>
            <a:off x="685800" y="2502694"/>
            <a:ext cx="3086100" cy="1050131"/>
          </a:xfrm>
          <a:custGeom>
            <a:avLst/>
            <a:gdLst>
              <a:gd name="connsiteX0" fmla="*/ 0 w 3086100"/>
              <a:gd name="connsiteY0" fmla="*/ 1050131 h 1050131"/>
              <a:gd name="connsiteX1" fmla="*/ 61913 w 3086100"/>
              <a:gd name="connsiteY1" fmla="*/ 897731 h 1050131"/>
              <a:gd name="connsiteX2" fmla="*/ 114300 w 3086100"/>
              <a:gd name="connsiteY2" fmla="*/ 764381 h 1050131"/>
              <a:gd name="connsiteX3" fmla="*/ 233363 w 3086100"/>
              <a:gd name="connsiteY3" fmla="*/ 607219 h 1050131"/>
              <a:gd name="connsiteX4" fmla="*/ 371475 w 3086100"/>
              <a:gd name="connsiteY4" fmla="*/ 435769 h 1050131"/>
              <a:gd name="connsiteX5" fmla="*/ 609600 w 3086100"/>
              <a:gd name="connsiteY5" fmla="*/ 250031 h 1050131"/>
              <a:gd name="connsiteX6" fmla="*/ 747713 w 3086100"/>
              <a:gd name="connsiteY6" fmla="*/ 150019 h 1050131"/>
              <a:gd name="connsiteX7" fmla="*/ 876300 w 3086100"/>
              <a:gd name="connsiteY7" fmla="*/ 107156 h 1050131"/>
              <a:gd name="connsiteX8" fmla="*/ 985838 w 3086100"/>
              <a:gd name="connsiteY8" fmla="*/ 59531 h 1050131"/>
              <a:gd name="connsiteX9" fmla="*/ 1052513 w 3086100"/>
              <a:gd name="connsiteY9" fmla="*/ 30956 h 1050131"/>
              <a:gd name="connsiteX10" fmla="*/ 1233488 w 3086100"/>
              <a:gd name="connsiteY10" fmla="*/ 11906 h 1050131"/>
              <a:gd name="connsiteX11" fmla="*/ 1481138 w 3086100"/>
              <a:gd name="connsiteY11" fmla="*/ 7144 h 1050131"/>
              <a:gd name="connsiteX12" fmla="*/ 1666875 w 3086100"/>
              <a:gd name="connsiteY12" fmla="*/ 7144 h 1050131"/>
              <a:gd name="connsiteX13" fmla="*/ 1790700 w 3086100"/>
              <a:gd name="connsiteY13" fmla="*/ 7144 h 1050131"/>
              <a:gd name="connsiteX14" fmla="*/ 1957388 w 3086100"/>
              <a:gd name="connsiteY14" fmla="*/ 50006 h 1050131"/>
              <a:gd name="connsiteX15" fmla="*/ 2114550 w 3086100"/>
              <a:gd name="connsiteY15" fmla="*/ 88106 h 1050131"/>
              <a:gd name="connsiteX16" fmla="*/ 2247900 w 3086100"/>
              <a:gd name="connsiteY16" fmla="*/ 140494 h 1050131"/>
              <a:gd name="connsiteX17" fmla="*/ 2395538 w 3086100"/>
              <a:gd name="connsiteY17" fmla="*/ 221456 h 1050131"/>
              <a:gd name="connsiteX18" fmla="*/ 2495550 w 3086100"/>
              <a:gd name="connsiteY18" fmla="*/ 273844 h 1050131"/>
              <a:gd name="connsiteX19" fmla="*/ 2595563 w 3086100"/>
              <a:gd name="connsiteY19" fmla="*/ 335756 h 1050131"/>
              <a:gd name="connsiteX20" fmla="*/ 2662238 w 3086100"/>
              <a:gd name="connsiteY20" fmla="*/ 392906 h 1050131"/>
              <a:gd name="connsiteX21" fmla="*/ 2781300 w 3086100"/>
              <a:gd name="connsiteY21" fmla="*/ 535781 h 1050131"/>
              <a:gd name="connsiteX22" fmla="*/ 2886075 w 3086100"/>
              <a:gd name="connsiteY22" fmla="*/ 654844 h 1050131"/>
              <a:gd name="connsiteX23" fmla="*/ 2943225 w 3086100"/>
              <a:gd name="connsiteY23" fmla="*/ 769144 h 1050131"/>
              <a:gd name="connsiteX24" fmla="*/ 3009900 w 3086100"/>
              <a:gd name="connsiteY24" fmla="*/ 873919 h 1050131"/>
              <a:gd name="connsiteX25" fmla="*/ 3052763 w 3086100"/>
              <a:gd name="connsiteY25" fmla="*/ 959644 h 1050131"/>
              <a:gd name="connsiteX26" fmla="*/ 3086100 w 3086100"/>
              <a:gd name="connsiteY26" fmla="*/ 1035844 h 1050131"/>
              <a:gd name="connsiteX27" fmla="*/ 3086100 w 3086100"/>
              <a:gd name="connsiteY27" fmla="*/ 1035844 h 10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086100" h="1050131">
                <a:moveTo>
                  <a:pt x="0" y="1050131"/>
                </a:moveTo>
                <a:cubicBezTo>
                  <a:pt x="21431" y="997346"/>
                  <a:pt x="42863" y="945356"/>
                  <a:pt x="61913" y="897731"/>
                </a:cubicBezTo>
                <a:cubicBezTo>
                  <a:pt x="80963" y="850106"/>
                  <a:pt x="85725" y="812800"/>
                  <a:pt x="114300" y="764381"/>
                </a:cubicBezTo>
                <a:cubicBezTo>
                  <a:pt x="142875" y="715962"/>
                  <a:pt x="190501" y="661988"/>
                  <a:pt x="233363" y="607219"/>
                </a:cubicBezTo>
                <a:cubicBezTo>
                  <a:pt x="276226" y="552450"/>
                  <a:pt x="308769" y="495300"/>
                  <a:pt x="371475" y="435769"/>
                </a:cubicBezTo>
                <a:cubicBezTo>
                  <a:pt x="434181" y="376238"/>
                  <a:pt x="546894" y="297656"/>
                  <a:pt x="609600" y="250031"/>
                </a:cubicBezTo>
                <a:cubicBezTo>
                  <a:pt x="672306" y="202406"/>
                  <a:pt x="703263" y="173831"/>
                  <a:pt x="747713" y="150019"/>
                </a:cubicBezTo>
                <a:cubicBezTo>
                  <a:pt x="792163" y="126207"/>
                  <a:pt x="836613" y="122237"/>
                  <a:pt x="876300" y="107156"/>
                </a:cubicBezTo>
                <a:cubicBezTo>
                  <a:pt x="915987" y="92075"/>
                  <a:pt x="985838" y="59531"/>
                  <a:pt x="985838" y="59531"/>
                </a:cubicBezTo>
                <a:cubicBezTo>
                  <a:pt x="1015207" y="46831"/>
                  <a:pt x="1011238" y="38893"/>
                  <a:pt x="1052513" y="30956"/>
                </a:cubicBezTo>
                <a:cubicBezTo>
                  <a:pt x="1093788" y="23019"/>
                  <a:pt x="1162051" y="15875"/>
                  <a:pt x="1233488" y="11906"/>
                </a:cubicBezTo>
                <a:cubicBezTo>
                  <a:pt x="1304925" y="7937"/>
                  <a:pt x="1408907" y="7938"/>
                  <a:pt x="1481138" y="7144"/>
                </a:cubicBezTo>
                <a:cubicBezTo>
                  <a:pt x="1553369" y="6350"/>
                  <a:pt x="1666875" y="7144"/>
                  <a:pt x="1666875" y="7144"/>
                </a:cubicBezTo>
                <a:cubicBezTo>
                  <a:pt x="1718469" y="7144"/>
                  <a:pt x="1742281" y="0"/>
                  <a:pt x="1790700" y="7144"/>
                </a:cubicBezTo>
                <a:cubicBezTo>
                  <a:pt x="1839119" y="14288"/>
                  <a:pt x="1957388" y="50006"/>
                  <a:pt x="1957388" y="50006"/>
                </a:cubicBezTo>
                <a:cubicBezTo>
                  <a:pt x="2011363" y="63500"/>
                  <a:pt x="2066131" y="73025"/>
                  <a:pt x="2114550" y="88106"/>
                </a:cubicBezTo>
                <a:cubicBezTo>
                  <a:pt x="2162969" y="103187"/>
                  <a:pt x="2201069" y="118269"/>
                  <a:pt x="2247900" y="140494"/>
                </a:cubicBezTo>
                <a:cubicBezTo>
                  <a:pt x="2294731" y="162719"/>
                  <a:pt x="2354263" y="199231"/>
                  <a:pt x="2395538" y="221456"/>
                </a:cubicBezTo>
                <a:cubicBezTo>
                  <a:pt x="2436813" y="243681"/>
                  <a:pt x="2462213" y="254794"/>
                  <a:pt x="2495550" y="273844"/>
                </a:cubicBezTo>
                <a:cubicBezTo>
                  <a:pt x="2528888" y="292894"/>
                  <a:pt x="2567782" y="315912"/>
                  <a:pt x="2595563" y="335756"/>
                </a:cubicBezTo>
                <a:cubicBezTo>
                  <a:pt x="2623344" y="355600"/>
                  <a:pt x="2631282" y="359569"/>
                  <a:pt x="2662238" y="392906"/>
                </a:cubicBezTo>
                <a:cubicBezTo>
                  <a:pt x="2693194" y="426243"/>
                  <a:pt x="2743994" y="492125"/>
                  <a:pt x="2781300" y="535781"/>
                </a:cubicBezTo>
                <a:cubicBezTo>
                  <a:pt x="2818606" y="579437"/>
                  <a:pt x="2859088" y="615950"/>
                  <a:pt x="2886075" y="654844"/>
                </a:cubicBezTo>
                <a:cubicBezTo>
                  <a:pt x="2913063" y="693738"/>
                  <a:pt x="2922588" y="732632"/>
                  <a:pt x="2943225" y="769144"/>
                </a:cubicBezTo>
                <a:cubicBezTo>
                  <a:pt x="2963863" y="805657"/>
                  <a:pt x="2991644" y="842169"/>
                  <a:pt x="3009900" y="873919"/>
                </a:cubicBezTo>
                <a:cubicBezTo>
                  <a:pt x="3028156" y="905669"/>
                  <a:pt x="3040063" y="932657"/>
                  <a:pt x="3052763" y="959644"/>
                </a:cubicBezTo>
                <a:cubicBezTo>
                  <a:pt x="3065463" y="986631"/>
                  <a:pt x="3086100" y="1035844"/>
                  <a:pt x="3086100" y="1035844"/>
                </a:cubicBezTo>
                <a:lnTo>
                  <a:pt x="3086100" y="1035844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/>
          <p:cNvSpPr/>
          <p:nvPr/>
        </p:nvSpPr>
        <p:spPr>
          <a:xfrm>
            <a:off x="652463" y="2374901"/>
            <a:ext cx="3148012" cy="1182687"/>
          </a:xfrm>
          <a:custGeom>
            <a:avLst/>
            <a:gdLst>
              <a:gd name="connsiteX0" fmla="*/ 0 w 3148012"/>
              <a:gd name="connsiteY0" fmla="*/ 1182687 h 1182687"/>
              <a:gd name="connsiteX1" fmla="*/ 47625 w 3148012"/>
              <a:gd name="connsiteY1" fmla="*/ 1030287 h 1182687"/>
              <a:gd name="connsiteX2" fmla="*/ 95250 w 3148012"/>
              <a:gd name="connsiteY2" fmla="*/ 896937 h 1182687"/>
              <a:gd name="connsiteX3" fmla="*/ 138112 w 3148012"/>
              <a:gd name="connsiteY3" fmla="*/ 801687 h 1182687"/>
              <a:gd name="connsiteX4" fmla="*/ 195262 w 3148012"/>
              <a:gd name="connsiteY4" fmla="*/ 701674 h 1182687"/>
              <a:gd name="connsiteX5" fmla="*/ 300037 w 3148012"/>
              <a:gd name="connsiteY5" fmla="*/ 554037 h 1182687"/>
              <a:gd name="connsiteX6" fmla="*/ 404812 w 3148012"/>
              <a:gd name="connsiteY6" fmla="*/ 444499 h 1182687"/>
              <a:gd name="connsiteX7" fmla="*/ 538162 w 3148012"/>
              <a:gd name="connsiteY7" fmla="*/ 330199 h 1182687"/>
              <a:gd name="connsiteX8" fmla="*/ 647700 w 3148012"/>
              <a:gd name="connsiteY8" fmla="*/ 253999 h 1182687"/>
              <a:gd name="connsiteX9" fmla="*/ 747712 w 3148012"/>
              <a:gd name="connsiteY9" fmla="*/ 168274 h 1182687"/>
              <a:gd name="connsiteX10" fmla="*/ 881062 w 3148012"/>
              <a:gd name="connsiteY10" fmla="*/ 106362 h 1182687"/>
              <a:gd name="connsiteX11" fmla="*/ 981075 w 3148012"/>
              <a:gd name="connsiteY11" fmla="*/ 77787 h 1182687"/>
              <a:gd name="connsiteX12" fmla="*/ 1047750 w 3148012"/>
              <a:gd name="connsiteY12" fmla="*/ 39687 h 1182687"/>
              <a:gd name="connsiteX13" fmla="*/ 1128712 w 3148012"/>
              <a:gd name="connsiteY13" fmla="*/ 11112 h 1182687"/>
              <a:gd name="connsiteX14" fmla="*/ 1266825 w 3148012"/>
              <a:gd name="connsiteY14" fmla="*/ 1587 h 1182687"/>
              <a:gd name="connsiteX15" fmla="*/ 1771650 w 3148012"/>
              <a:gd name="connsiteY15" fmla="*/ 1587 h 1182687"/>
              <a:gd name="connsiteX16" fmla="*/ 1852612 w 3148012"/>
              <a:gd name="connsiteY16" fmla="*/ 11112 h 1182687"/>
              <a:gd name="connsiteX17" fmla="*/ 2014537 w 3148012"/>
              <a:gd name="connsiteY17" fmla="*/ 53974 h 1182687"/>
              <a:gd name="connsiteX18" fmla="*/ 2162175 w 3148012"/>
              <a:gd name="connsiteY18" fmla="*/ 96837 h 1182687"/>
              <a:gd name="connsiteX19" fmla="*/ 2319337 w 3148012"/>
              <a:gd name="connsiteY19" fmla="*/ 163512 h 1182687"/>
              <a:gd name="connsiteX20" fmla="*/ 2462212 w 3148012"/>
              <a:gd name="connsiteY20" fmla="*/ 239712 h 1182687"/>
              <a:gd name="connsiteX21" fmla="*/ 2595562 w 3148012"/>
              <a:gd name="connsiteY21" fmla="*/ 320674 h 1182687"/>
              <a:gd name="connsiteX22" fmla="*/ 2676525 w 3148012"/>
              <a:gd name="connsiteY22" fmla="*/ 373062 h 1182687"/>
              <a:gd name="connsiteX23" fmla="*/ 2757487 w 3148012"/>
              <a:gd name="connsiteY23" fmla="*/ 463549 h 1182687"/>
              <a:gd name="connsiteX24" fmla="*/ 2886075 w 3148012"/>
              <a:gd name="connsiteY24" fmla="*/ 606424 h 1182687"/>
              <a:gd name="connsiteX25" fmla="*/ 2947987 w 3148012"/>
              <a:gd name="connsiteY25" fmla="*/ 673099 h 1182687"/>
              <a:gd name="connsiteX26" fmla="*/ 3038475 w 3148012"/>
              <a:gd name="connsiteY26" fmla="*/ 835024 h 1182687"/>
              <a:gd name="connsiteX27" fmla="*/ 3095625 w 3148012"/>
              <a:gd name="connsiteY27" fmla="*/ 968374 h 1182687"/>
              <a:gd name="connsiteX28" fmla="*/ 3124200 w 3148012"/>
              <a:gd name="connsiteY28" fmla="*/ 1068387 h 1182687"/>
              <a:gd name="connsiteX29" fmla="*/ 3148012 w 3148012"/>
              <a:gd name="connsiteY29" fmla="*/ 1163637 h 1182687"/>
              <a:gd name="connsiteX30" fmla="*/ 3148012 w 3148012"/>
              <a:gd name="connsiteY30" fmla="*/ 1163637 h 11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48012" h="1182687">
                <a:moveTo>
                  <a:pt x="0" y="1182687"/>
                </a:moveTo>
                <a:cubicBezTo>
                  <a:pt x="15875" y="1130299"/>
                  <a:pt x="31750" y="1077912"/>
                  <a:pt x="47625" y="1030287"/>
                </a:cubicBezTo>
                <a:cubicBezTo>
                  <a:pt x="63500" y="982662"/>
                  <a:pt x="80169" y="935037"/>
                  <a:pt x="95250" y="896937"/>
                </a:cubicBezTo>
                <a:cubicBezTo>
                  <a:pt x="110331" y="858837"/>
                  <a:pt x="121443" y="834231"/>
                  <a:pt x="138112" y="801687"/>
                </a:cubicBezTo>
                <a:cubicBezTo>
                  <a:pt x="154781" y="769143"/>
                  <a:pt x="168275" y="742949"/>
                  <a:pt x="195262" y="701674"/>
                </a:cubicBezTo>
                <a:cubicBezTo>
                  <a:pt x="222249" y="660399"/>
                  <a:pt x="265112" y="596899"/>
                  <a:pt x="300037" y="554037"/>
                </a:cubicBezTo>
                <a:cubicBezTo>
                  <a:pt x="334962" y="511175"/>
                  <a:pt x="365125" y="481805"/>
                  <a:pt x="404812" y="444499"/>
                </a:cubicBezTo>
                <a:cubicBezTo>
                  <a:pt x="444499" y="407193"/>
                  <a:pt x="497681" y="361949"/>
                  <a:pt x="538162" y="330199"/>
                </a:cubicBezTo>
                <a:cubicBezTo>
                  <a:pt x="578643" y="298449"/>
                  <a:pt x="612775" y="280987"/>
                  <a:pt x="647700" y="253999"/>
                </a:cubicBezTo>
                <a:cubicBezTo>
                  <a:pt x="682625" y="227012"/>
                  <a:pt x="708818" y="192880"/>
                  <a:pt x="747712" y="168274"/>
                </a:cubicBezTo>
                <a:cubicBezTo>
                  <a:pt x="786606" y="143668"/>
                  <a:pt x="842168" y="121443"/>
                  <a:pt x="881062" y="106362"/>
                </a:cubicBezTo>
                <a:cubicBezTo>
                  <a:pt x="919956" y="91281"/>
                  <a:pt x="953294" y="88899"/>
                  <a:pt x="981075" y="77787"/>
                </a:cubicBezTo>
                <a:cubicBezTo>
                  <a:pt x="1008856" y="66675"/>
                  <a:pt x="1023144" y="50799"/>
                  <a:pt x="1047750" y="39687"/>
                </a:cubicBezTo>
                <a:cubicBezTo>
                  <a:pt x="1072356" y="28575"/>
                  <a:pt x="1092200" y="17462"/>
                  <a:pt x="1128712" y="11112"/>
                </a:cubicBezTo>
                <a:cubicBezTo>
                  <a:pt x="1165224" y="4762"/>
                  <a:pt x="1159669" y="3175"/>
                  <a:pt x="1266825" y="1587"/>
                </a:cubicBezTo>
                <a:cubicBezTo>
                  <a:pt x="1373981" y="0"/>
                  <a:pt x="1674019" y="0"/>
                  <a:pt x="1771650" y="1587"/>
                </a:cubicBezTo>
                <a:cubicBezTo>
                  <a:pt x="1869281" y="3174"/>
                  <a:pt x="1812131" y="2381"/>
                  <a:pt x="1852612" y="11112"/>
                </a:cubicBezTo>
                <a:cubicBezTo>
                  <a:pt x="1893093" y="19843"/>
                  <a:pt x="1962943" y="39687"/>
                  <a:pt x="2014537" y="53974"/>
                </a:cubicBezTo>
                <a:cubicBezTo>
                  <a:pt x="2066131" y="68261"/>
                  <a:pt x="2111375" y="78581"/>
                  <a:pt x="2162175" y="96837"/>
                </a:cubicBezTo>
                <a:cubicBezTo>
                  <a:pt x="2212975" y="115093"/>
                  <a:pt x="2269331" y="139699"/>
                  <a:pt x="2319337" y="163512"/>
                </a:cubicBezTo>
                <a:cubicBezTo>
                  <a:pt x="2369343" y="187325"/>
                  <a:pt x="2416175" y="213518"/>
                  <a:pt x="2462212" y="239712"/>
                </a:cubicBezTo>
                <a:cubicBezTo>
                  <a:pt x="2508249" y="265906"/>
                  <a:pt x="2559843" y="298449"/>
                  <a:pt x="2595562" y="320674"/>
                </a:cubicBezTo>
                <a:cubicBezTo>
                  <a:pt x="2631281" y="342899"/>
                  <a:pt x="2649538" y="349250"/>
                  <a:pt x="2676525" y="373062"/>
                </a:cubicBezTo>
                <a:cubicBezTo>
                  <a:pt x="2703512" y="396874"/>
                  <a:pt x="2757487" y="463549"/>
                  <a:pt x="2757487" y="463549"/>
                </a:cubicBezTo>
                <a:lnTo>
                  <a:pt x="2886075" y="606424"/>
                </a:lnTo>
                <a:cubicBezTo>
                  <a:pt x="2917825" y="641349"/>
                  <a:pt x="2922587" y="634999"/>
                  <a:pt x="2947987" y="673099"/>
                </a:cubicBezTo>
                <a:cubicBezTo>
                  <a:pt x="2973387" y="711199"/>
                  <a:pt x="3013869" y="785812"/>
                  <a:pt x="3038475" y="835024"/>
                </a:cubicBezTo>
                <a:cubicBezTo>
                  <a:pt x="3063081" y="884236"/>
                  <a:pt x="3081338" y="929480"/>
                  <a:pt x="3095625" y="968374"/>
                </a:cubicBezTo>
                <a:cubicBezTo>
                  <a:pt x="3109912" y="1007268"/>
                  <a:pt x="3115469" y="1035843"/>
                  <a:pt x="3124200" y="1068387"/>
                </a:cubicBezTo>
                <a:cubicBezTo>
                  <a:pt x="3132931" y="1100931"/>
                  <a:pt x="3148012" y="1163637"/>
                  <a:pt x="3148012" y="1163637"/>
                </a:cubicBezTo>
                <a:lnTo>
                  <a:pt x="3148012" y="1163637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/>
          <p:cNvSpPr/>
          <p:nvPr/>
        </p:nvSpPr>
        <p:spPr>
          <a:xfrm>
            <a:off x="647700" y="2256631"/>
            <a:ext cx="3157538" cy="1300957"/>
          </a:xfrm>
          <a:custGeom>
            <a:avLst/>
            <a:gdLst>
              <a:gd name="connsiteX0" fmla="*/ 0 w 3157538"/>
              <a:gd name="connsiteY0" fmla="*/ 1300957 h 1300957"/>
              <a:gd name="connsiteX1" fmla="*/ 19050 w 3157538"/>
              <a:gd name="connsiteY1" fmla="*/ 1162844 h 1300957"/>
              <a:gd name="connsiteX2" fmla="*/ 61913 w 3157538"/>
              <a:gd name="connsiteY2" fmla="*/ 1010444 h 1300957"/>
              <a:gd name="connsiteX3" fmla="*/ 114300 w 3157538"/>
              <a:gd name="connsiteY3" fmla="*/ 881857 h 1300957"/>
              <a:gd name="connsiteX4" fmla="*/ 176213 w 3157538"/>
              <a:gd name="connsiteY4" fmla="*/ 762794 h 1300957"/>
              <a:gd name="connsiteX5" fmla="*/ 247650 w 3157538"/>
              <a:gd name="connsiteY5" fmla="*/ 643732 h 1300957"/>
              <a:gd name="connsiteX6" fmla="*/ 366713 w 3157538"/>
              <a:gd name="connsiteY6" fmla="*/ 500857 h 1300957"/>
              <a:gd name="connsiteX7" fmla="*/ 476250 w 3157538"/>
              <a:gd name="connsiteY7" fmla="*/ 396082 h 1300957"/>
              <a:gd name="connsiteX8" fmla="*/ 600075 w 3157538"/>
              <a:gd name="connsiteY8" fmla="*/ 300832 h 1300957"/>
              <a:gd name="connsiteX9" fmla="*/ 776288 w 3157538"/>
              <a:gd name="connsiteY9" fmla="*/ 172244 h 1300957"/>
              <a:gd name="connsiteX10" fmla="*/ 938213 w 3157538"/>
              <a:gd name="connsiteY10" fmla="*/ 91282 h 1300957"/>
              <a:gd name="connsiteX11" fmla="*/ 1095375 w 3157538"/>
              <a:gd name="connsiteY11" fmla="*/ 24607 h 1300957"/>
              <a:gd name="connsiteX12" fmla="*/ 1243013 w 3157538"/>
              <a:gd name="connsiteY12" fmla="*/ 5557 h 1300957"/>
              <a:gd name="connsiteX13" fmla="*/ 1804988 w 3157538"/>
              <a:gd name="connsiteY13" fmla="*/ 5557 h 1300957"/>
              <a:gd name="connsiteX14" fmla="*/ 1881188 w 3157538"/>
              <a:gd name="connsiteY14" fmla="*/ 10319 h 1300957"/>
              <a:gd name="connsiteX15" fmla="*/ 2109788 w 3157538"/>
              <a:gd name="connsiteY15" fmla="*/ 67469 h 1300957"/>
              <a:gd name="connsiteX16" fmla="*/ 2324100 w 3157538"/>
              <a:gd name="connsiteY16" fmla="*/ 148432 h 1300957"/>
              <a:gd name="connsiteX17" fmla="*/ 2505075 w 3157538"/>
              <a:gd name="connsiteY17" fmla="*/ 243682 h 1300957"/>
              <a:gd name="connsiteX18" fmla="*/ 2700338 w 3157538"/>
              <a:gd name="connsiteY18" fmla="*/ 372269 h 1300957"/>
              <a:gd name="connsiteX19" fmla="*/ 2871788 w 3157538"/>
              <a:gd name="connsiteY19" fmla="*/ 572294 h 1300957"/>
              <a:gd name="connsiteX20" fmla="*/ 2986088 w 3157538"/>
              <a:gd name="connsiteY20" fmla="*/ 743744 h 1300957"/>
              <a:gd name="connsiteX21" fmla="*/ 3071813 w 3157538"/>
              <a:gd name="connsiteY21" fmla="*/ 900907 h 1300957"/>
              <a:gd name="connsiteX22" fmla="*/ 3124200 w 3157538"/>
              <a:gd name="connsiteY22" fmla="*/ 1048544 h 1300957"/>
              <a:gd name="connsiteX23" fmla="*/ 3148013 w 3157538"/>
              <a:gd name="connsiteY23" fmla="*/ 1167607 h 1300957"/>
              <a:gd name="connsiteX24" fmla="*/ 3157538 w 3157538"/>
              <a:gd name="connsiteY24" fmla="*/ 1281907 h 1300957"/>
              <a:gd name="connsiteX25" fmla="*/ 3157538 w 3157538"/>
              <a:gd name="connsiteY25" fmla="*/ 1281907 h 130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57538" h="1300957">
                <a:moveTo>
                  <a:pt x="0" y="1300957"/>
                </a:moveTo>
                <a:cubicBezTo>
                  <a:pt x="4365" y="1256110"/>
                  <a:pt x="8731" y="1211263"/>
                  <a:pt x="19050" y="1162844"/>
                </a:cubicBezTo>
                <a:cubicBezTo>
                  <a:pt x="29369" y="1114425"/>
                  <a:pt x="46038" y="1057275"/>
                  <a:pt x="61913" y="1010444"/>
                </a:cubicBezTo>
                <a:cubicBezTo>
                  <a:pt x="77788" y="963613"/>
                  <a:pt x="95250" y="923132"/>
                  <a:pt x="114300" y="881857"/>
                </a:cubicBezTo>
                <a:cubicBezTo>
                  <a:pt x="133350" y="840582"/>
                  <a:pt x="153988" y="802481"/>
                  <a:pt x="176213" y="762794"/>
                </a:cubicBezTo>
                <a:cubicBezTo>
                  <a:pt x="198438" y="723107"/>
                  <a:pt x="215900" y="687388"/>
                  <a:pt x="247650" y="643732"/>
                </a:cubicBezTo>
                <a:cubicBezTo>
                  <a:pt x="279400" y="600076"/>
                  <a:pt x="328613" y="542132"/>
                  <a:pt x="366713" y="500857"/>
                </a:cubicBezTo>
                <a:cubicBezTo>
                  <a:pt x="404813" y="459582"/>
                  <a:pt x="437356" y="429419"/>
                  <a:pt x="476250" y="396082"/>
                </a:cubicBezTo>
                <a:cubicBezTo>
                  <a:pt x="515144" y="362745"/>
                  <a:pt x="550069" y="338138"/>
                  <a:pt x="600075" y="300832"/>
                </a:cubicBezTo>
                <a:cubicBezTo>
                  <a:pt x="650081" y="263526"/>
                  <a:pt x="719932" y="207169"/>
                  <a:pt x="776288" y="172244"/>
                </a:cubicBezTo>
                <a:cubicBezTo>
                  <a:pt x="832644" y="137319"/>
                  <a:pt x="885032" y="115888"/>
                  <a:pt x="938213" y="91282"/>
                </a:cubicBezTo>
                <a:cubicBezTo>
                  <a:pt x="991394" y="66676"/>
                  <a:pt x="1044575" y="38894"/>
                  <a:pt x="1095375" y="24607"/>
                </a:cubicBezTo>
                <a:cubicBezTo>
                  <a:pt x="1146175" y="10320"/>
                  <a:pt x="1124744" y="8732"/>
                  <a:pt x="1243013" y="5557"/>
                </a:cubicBezTo>
                <a:cubicBezTo>
                  <a:pt x="1361282" y="2382"/>
                  <a:pt x="1698626" y="4763"/>
                  <a:pt x="1804988" y="5557"/>
                </a:cubicBezTo>
                <a:cubicBezTo>
                  <a:pt x="1911351" y="6351"/>
                  <a:pt x="1830388" y="0"/>
                  <a:pt x="1881188" y="10319"/>
                </a:cubicBezTo>
                <a:cubicBezTo>
                  <a:pt x="1931988" y="20638"/>
                  <a:pt x="2035969" y="44450"/>
                  <a:pt x="2109788" y="67469"/>
                </a:cubicBezTo>
                <a:cubicBezTo>
                  <a:pt x="2183607" y="90488"/>
                  <a:pt x="2258219" y="119063"/>
                  <a:pt x="2324100" y="148432"/>
                </a:cubicBezTo>
                <a:cubicBezTo>
                  <a:pt x="2389981" y="177801"/>
                  <a:pt x="2442369" y="206376"/>
                  <a:pt x="2505075" y="243682"/>
                </a:cubicBezTo>
                <a:cubicBezTo>
                  <a:pt x="2567781" y="280988"/>
                  <a:pt x="2639219" y="317500"/>
                  <a:pt x="2700338" y="372269"/>
                </a:cubicBezTo>
                <a:cubicBezTo>
                  <a:pt x="2761457" y="427038"/>
                  <a:pt x="2824163" y="510381"/>
                  <a:pt x="2871788" y="572294"/>
                </a:cubicBezTo>
                <a:cubicBezTo>
                  <a:pt x="2919413" y="634207"/>
                  <a:pt x="2952751" y="688975"/>
                  <a:pt x="2986088" y="743744"/>
                </a:cubicBezTo>
                <a:cubicBezTo>
                  <a:pt x="3019425" y="798513"/>
                  <a:pt x="3048794" y="850107"/>
                  <a:pt x="3071813" y="900907"/>
                </a:cubicBezTo>
                <a:cubicBezTo>
                  <a:pt x="3094832" y="951707"/>
                  <a:pt x="3111500" y="1004094"/>
                  <a:pt x="3124200" y="1048544"/>
                </a:cubicBezTo>
                <a:cubicBezTo>
                  <a:pt x="3136900" y="1092994"/>
                  <a:pt x="3142457" y="1128713"/>
                  <a:pt x="3148013" y="1167607"/>
                </a:cubicBezTo>
                <a:cubicBezTo>
                  <a:pt x="3153569" y="1206501"/>
                  <a:pt x="3157538" y="1281907"/>
                  <a:pt x="3157538" y="1281907"/>
                </a:cubicBezTo>
                <a:lnTo>
                  <a:pt x="3157538" y="1281907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4" name="直線矢印コネクタ 93"/>
          <p:cNvCxnSpPr/>
          <p:nvPr/>
        </p:nvCxnSpPr>
        <p:spPr>
          <a:xfrm rot="10800000" flipV="1">
            <a:off x="2833002" y="2214554"/>
            <a:ext cx="310238" cy="21431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rot="10800000" flipV="1">
            <a:off x="3143240" y="2428868"/>
            <a:ext cx="428628" cy="29031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3484643" y="2130974"/>
            <a:ext cx="101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Layer</a:t>
            </a:r>
            <a:endParaRPr kumimoji="1" lang="ja-JP" altLang="en-US" dirty="0"/>
          </a:p>
        </p:txBody>
      </p:sp>
      <p:sp>
        <p:nvSpPr>
          <p:cNvPr id="112" name="フリーフォーム 111"/>
          <p:cNvSpPr/>
          <p:nvPr/>
        </p:nvSpPr>
        <p:spPr>
          <a:xfrm>
            <a:off x="5805488" y="3265488"/>
            <a:ext cx="1833562" cy="258762"/>
          </a:xfrm>
          <a:custGeom>
            <a:avLst/>
            <a:gdLst>
              <a:gd name="connsiteX0" fmla="*/ 0 w 1833562"/>
              <a:gd name="connsiteY0" fmla="*/ 258762 h 258762"/>
              <a:gd name="connsiteX1" fmla="*/ 114300 w 1833562"/>
              <a:gd name="connsiteY1" fmla="*/ 206375 h 258762"/>
              <a:gd name="connsiteX2" fmla="*/ 214312 w 1833562"/>
              <a:gd name="connsiteY2" fmla="*/ 149225 h 258762"/>
              <a:gd name="connsiteX3" fmla="*/ 304800 w 1833562"/>
              <a:gd name="connsiteY3" fmla="*/ 111125 h 258762"/>
              <a:gd name="connsiteX4" fmla="*/ 390525 w 1833562"/>
              <a:gd name="connsiteY4" fmla="*/ 82550 h 258762"/>
              <a:gd name="connsiteX5" fmla="*/ 528637 w 1833562"/>
              <a:gd name="connsiteY5" fmla="*/ 44450 h 258762"/>
              <a:gd name="connsiteX6" fmla="*/ 614362 w 1833562"/>
              <a:gd name="connsiteY6" fmla="*/ 30162 h 258762"/>
              <a:gd name="connsiteX7" fmla="*/ 685800 w 1833562"/>
              <a:gd name="connsiteY7" fmla="*/ 20637 h 258762"/>
              <a:gd name="connsiteX8" fmla="*/ 738187 w 1833562"/>
              <a:gd name="connsiteY8" fmla="*/ 11112 h 258762"/>
              <a:gd name="connsiteX9" fmla="*/ 828675 w 1833562"/>
              <a:gd name="connsiteY9" fmla="*/ 1587 h 258762"/>
              <a:gd name="connsiteX10" fmla="*/ 890587 w 1833562"/>
              <a:gd name="connsiteY10" fmla="*/ 1587 h 258762"/>
              <a:gd name="connsiteX11" fmla="*/ 981075 w 1833562"/>
              <a:gd name="connsiteY11" fmla="*/ 6350 h 258762"/>
              <a:gd name="connsiteX12" fmla="*/ 1157287 w 1833562"/>
              <a:gd name="connsiteY12" fmla="*/ 25400 h 258762"/>
              <a:gd name="connsiteX13" fmla="*/ 1257300 w 1833562"/>
              <a:gd name="connsiteY13" fmla="*/ 34925 h 258762"/>
              <a:gd name="connsiteX14" fmla="*/ 1385887 w 1833562"/>
              <a:gd name="connsiteY14" fmla="*/ 58737 h 258762"/>
              <a:gd name="connsiteX15" fmla="*/ 1509712 w 1833562"/>
              <a:gd name="connsiteY15" fmla="*/ 92075 h 258762"/>
              <a:gd name="connsiteX16" fmla="*/ 1609725 w 1833562"/>
              <a:gd name="connsiteY16" fmla="*/ 134937 h 258762"/>
              <a:gd name="connsiteX17" fmla="*/ 1709737 w 1833562"/>
              <a:gd name="connsiteY17" fmla="*/ 187325 h 258762"/>
              <a:gd name="connsiteX18" fmla="*/ 1800225 w 1833562"/>
              <a:gd name="connsiteY18" fmla="*/ 234950 h 258762"/>
              <a:gd name="connsiteX19" fmla="*/ 1833562 w 1833562"/>
              <a:gd name="connsiteY19" fmla="*/ 249237 h 258762"/>
              <a:gd name="connsiteX20" fmla="*/ 1833562 w 1833562"/>
              <a:gd name="connsiteY20" fmla="*/ 249237 h 25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33562" h="258762">
                <a:moveTo>
                  <a:pt x="0" y="258762"/>
                </a:moveTo>
                <a:cubicBezTo>
                  <a:pt x="39290" y="241696"/>
                  <a:pt x="78581" y="224631"/>
                  <a:pt x="114300" y="206375"/>
                </a:cubicBezTo>
                <a:cubicBezTo>
                  <a:pt x="150019" y="188119"/>
                  <a:pt x="182562" y="165100"/>
                  <a:pt x="214312" y="149225"/>
                </a:cubicBezTo>
                <a:cubicBezTo>
                  <a:pt x="246062" y="133350"/>
                  <a:pt x="275431" y="122237"/>
                  <a:pt x="304800" y="111125"/>
                </a:cubicBezTo>
                <a:cubicBezTo>
                  <a:pt x="334169" y="100013"/>
                  <a:pt x="353219" y="93662"/>
                  <a:pt x="390525" y="82550"/>
                </a:cubicBezTo>
                <a:cubicBezTo>
                  <a:pt x="427831" y="71438"/>
                  <a:pt x="491331" y="53181"/>
                  <a:pt x="528637" y="44450"/>
                </a:cubicBezTo>
                <a:cubicBezTo>
                  <a:pt x="565943" y="35719"/>
                  <a:pt x="588168" y="34131"/>
                  <a:pt x="614362" y="30162"/>
                </a:cubicBezTo>
                <a:cubicBezTo>
                  <a:pt x="640556" y="26193"/>
                  <a:pt x="665163" y="23812"/>
                  <a:pt x="685800" y="20637"/>
                </a:cubicBezTo>
                <a:cubicBezTo>
                  <a:pt x="706438" y="17462"/>
                  <a:pt x="714375" y="14287"/>
                  <a:pt x="738187" y="11112"/>
                </a:cubicBezTo>
                <a:cubicBezTo>
                  <a:pt x="762000" y="7937"/>
                  <a:pt x="803275" y="3175"/>
                  <a:pt x="828675" y="1587"/>
                </a:cubicBezTo>
                <a:cubicBezTo>
                  <a:pt x="854075" y="0"/>
                  <a:pt x="865187" y="793"/>
                  <a:pt x="890587" y="1587"/>
                </a:cubicBezTo>
                <a:cubicBezTo>
                  <a:pt x="915987" y="2381"/>
                  <a:pt x="936625" y="2381"/>
                  <a:pt x="981075" y="6350"/>
                </a:cubicBezTo>
                <a:cubicBezTo>
                  <a:pt x="1025525" y="10319"/>
                  <a:pt x="1157287" y="25400"/>
                  <a:pt x="1157287" y="25400"/>
                </a:cubicBezTo>
                <a:cubicBezTo>
                  <a:pt x="1203325" y="30163"/>
                  <a:pt x="1219200" y="29369"/>
                  <a:pt x="1257300" y="34925"/>
                </a:cubicBezTo>
                <a:cubicBezTo>
                  <a:pt x="1295400" y="40481"/>
                  <a:pt x="1343818" y="49212"/>
                  <a:pt x="1385887" y="58737"/>
                </a:cubicBezTo>
                <a:cubicBezTo>
                  <a:pt x="1427956" y="68262"/>
                  <a:pt x="1472406" y="79375"/>
                  <a:pt x="1509712" y="92075"/>
                </a:cubicBezTo>
                <a:cubicBezTo>
                  <a:pt x="1547018" y="104775"/>
                  <a:pt x="1576388" y="119062"/>
                  <a:pt x="1609725" y="134937"/>
                </a:cubicBezTo>
                <a:cubicBezTo>
                  <a:pt x="1643062" y="150812"/>
                  <a:pt x="1709737" y="187325"/>
                  <a:pt x="1709737" y="187325"/>
                </a:cubicBezTo>
                <a:lnTo>
                  <a:pt x="1800225" y="234950"/>
                </a:lnTo>
                <a:cubicBezTo>
                  <a:pt x="1820863" y="245269"/>
                  <a:pt x="1833562" y="249237"/>
                  <a:pt x="1833562" y="249237"/>
                </a:cubicBezTo>
                <a:lnTo>
                  <a:pt x="1833562" y="249237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/>
          <p:cNvSpPr/>
          <p:nvPr/>
        </p:nvSpPr>
        <p:spPr>
          <a:xfrm>
            <a:off x="5576888" y="3135313"/>
            <a:ext cx="2262187" cy="393700"/>
          </a:xfrm>
          <a:custGeom>
            <a:avLst/>
            <a:gdLst>
              <a:gd name="connsiteX0" fmla="*/ 0 w 2262187"/>
              <a:gd name="connsiteY0" fmla="*/ 393700 h 393700"/>
              <a:gd name="connsiteX1" fmla="*/ 166687 w 2262187"/>
              <a:gd name="connsiteY1" fmla="*/ 298450 h 393700"/>
              <a:gd name="connsiteX2" fmla="*/ 295275 w 2262187"/>
              <a:gd name="connsiteY2" fmla="*/ 227012 h 393700"/>
              <a:gd name="connsiteX3" fmla="*/ 395287 w 2262187"/>
              <a:gd name="connsiteY3" fmla="*/ 169862 h 393700"/>
              <a:gd name="connsiteX4" fmla="*/ 471487 w 2262187"/>
              <a:gd name="connsiteY4" fmla="*/ 131762 h 393700"/>
              <a:gd name="connsiteX5" fmla="*/ 538162 w 2262187"/>
              <a:gd name="connsiteY5" fmla="*/ 103187 h 393700"/>
              <a:gd name="connsiteX6" fmla="*/ 671512 w 2262187"/>
              <a:gd name="connsiteY6" fmla="*/ 60325 h 393700"/>
              <a:gd name="connsiteX7" fmla="*/ 776287 w 2262187"/>
              <a:gd name="connsiteY7" fmla="*/ 41275 h 393700"/>
              <a:gd name="connsiteX8" fmla="*/ 852487 w 2262187"/>
              <a:gd name="connsiteY8" fmla="*/ 31750 h 393700"/>
              <a:gd name="connsiteX9" fmla="*/ 933450 w 2262187"/>
              <a:gd name="connsiteY9" fmla="*/ 22225 h 393700"/>
              <a:gd name="connsiteX10" fmla="*/ 1023937 w 2262187"/>
              <a:gd name="connsiteY10" fmla="*/ 3175 h 393700"/>
              <a:gd name="connsiteX11" fmla="*/ 1104900 w 2262187"/>
              <a:gd name="connsiteY11" fmla="*/ 3175 h 393700"/>
              <a:gd name="connsiteX12" fmla="*/ 1200150 w 2262187"/>
              <a:gd name="connsiteY12" fmla="*/ 7937 h 393700"/>
              <a:gd name="connsiteX13" fmla="*/ 1343025 w 2262187"/>
              <a:gd name="connsiteY13" fmla="*/ 17462 h 393700"/>
              <a:gd name="connsiteX14" fmla="*/ 1447800 w 2262187"/>
              <a:gd name="connsiteY14" fmla="*/ 26987 h 393700"/>
              <a:gd name="connsiteX15" fmla="*/ 1595437 w 2262187"/>
              <a:gd name="connsiteY15" fmla="*/ 55562 h 393700"/>
              <a:gd name="connsiteX16" fmla="*/ 1757362 w 2262187"/>
              <a:gd name="connsiteY16" fmla="*/ 93662 h 393700"/>
              <a:gd name="connsiteX17" fmla="*/ 1819275 w 2262187"/>
              <a:gd name="connsiteY17" fmla="*/ 122237 h 393700"/>
              <a:gd name="connsiteX18" fmla="*/ 1919287 w 2262187"/>
              <a:gd name="connsiteY18" fmla="*/ 174625 h 393700"/>
              <a:gd name="connsiteX19" fmla="*/ 2047875 w 2262187"/>
              <a:gd name="connsiteY19" fmla="*/ 246062 h 393700"/>
              <a:gd name="connsiteX20" fmla="*/ 2143125 w 2262187"/>
              <a:gd name="connsiteY20" fmla="*/ 307975 h 393700"/>
              <a:gd name="connsiteX21" fmla="*/ 2262187 w 2262187"/>
              <a:gd name="connsiteY21" fmla="*/ 388937 h 393700"/>
              <a:gd name="connsiteX22" fmla="*/ 2262187 w 2262187"/>
              <a:gd name="connsiteY22" fmla="*/ 388937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2187" h="393700">
                <a:moveTo>
                  <a:pt x="0" y="393700"/>
                </a:moveTo>
                <a:lnTo>
                  <a:pt x="166687" y="298450"/>
                </a:lnTo>
                <a:lnTo>
                  <a:pt x="295275" y="227012"/>
                </a:lnTo>
                <a:cubicBezTo>
                  <a:pt x="333375" y="205581"/>
                  <a:pt x="365918" y="185737"/>
                  <a:pt x="395287" y="169862"/>
                </a:cubicBezTo>
                <a:cubicBezTo>
                  <a:pt x="424656" y="153987"/>
                  <a:pt x="447675" y="142875"/>
                  <a:pt x="471487" y="131762"/>
                </a:cubicBezTo>
                <a:cubicBezTo>
                  <a:pt x="495300" y="120650"/>
                  <a:pt x="504824" y="115093"/>
                  <a:pt x="538162" y="103187"/>
                </a:cubicBezTo>
                <a:cubicBezTo>
                  <a:pt x="571500" y="91281"/>
                  <a:pt x="631825" y="70644"/>
                  <a:pt x="671512" y="60325"/>
                </a:cubicBezTo>
                <a:cubicBezTo>
                  <a:pt x="711200" y="50006"/>
                  <a:pt x="746125" y="46038"/>
                  <a:pt x="776287" y="41275"/>
                </a:cubicBezTo>
                <a:cubicBezTo>
                  <a:pt x="806450" y="36513"/>
                  <a:pt x="852487" y="31750"/>
                  <a:pt x="852487" y="31750"/>
                </a:cubicBezTo>
                <a:cubicBezTo>
                  <a:pt x="878681" y="28575"/>
                  <a:pt x="904875" y="26987"/>
                  <a:pt x="933450" y="22225"/>
                </a:cubicBezTo>
                <a:cubicBezTo>
                  <a:pt x="962025" y="17463"/>
                  <a:pt x="995362" y="6350"/>
                  <a:pt x="1023937" y="3175"/>
                </a:cubicBezTo>
                <a:cubicBezTo>
                  <a:pt x="1052512" y="0"/>
                  <a:pt x="1075531" y="2381"/>
                  <a:pt x="1104900" y="3175"/>
                </a:cubicBezTo>
                <a:cubicBezTo>
                  <a:pt x="1134269" y="3969"/>
                  <a:pt x="1200150" y="7937"/>
                  <a:pt x="1200150" y="7937"/>
                </a:cubicBezTo>
                <a:lnTo>
                  <a:pt x="1343025" y="17462"/>
                </a:lnTo>
                <a:cubicBezTo>
                  <a:pt x="1384300" y="20637"/>
                  <a:pt x="1405731" y="20637"/>
                  <a:pt x="1447800" y="26987"/>
                </a:cubicBezTo>
                <a:cubicBezTo>
                  <a:pt x="1489869" y="33337"/>
                  <a:pt x="1543843" y="44450"/>
                  <a:pt x="1595437" y="55562"/>
                </a:cubicBezTo>
                <a:cubicBezTo>
                  <a:pt x="1647031" y="66674"/>
                  <a:pt x="1720056" y="82550"/>
                  <a:pt x="1757362" y="93662"/>
                </a:cubicBezTo>
                <a:cubicBezTo>
                  <a:pt x="1794668" y="104774"/>
                  <a:pt x="1792288" y="108743"/>
                  <a:pt x="1819275" y="122237"/>
                </a:cubicBezTo>
                <a:cubicBezTo>
                  <a:pt x="1846263" y="135731"/>
                  <a:pt x="1881187" y="153988"/>
                  <a:pt x="1919287" y="174625"/>
                </a:cubicBezTo>
                <a:cubicBezTo>
                  <a:pt x="1957387" y="195262"/>
                  <a:pt x="2010569" y="223837"/>
                  <a:pt x="2047875" y="246062"/>
                </a:cubicBezTo>
                <a:cubicBezTo>
                  <a:pt x="2085181" y="268287"/>
                  <a:pt x="2107406" y="284163"/>
                  <a:pt x="2143125" y="307975"/>
                </a:cubicBezTo>
                <a:cubicBezTo>
                  <a:pt x="2178844" y="331787"/>
                  <a:pt x="2262187" y="388937"/>
                  <a:pt x="2262187" y="388937"/>
                </a:cubicBezTo>
                <a:lnTo>
                  <a:pt x="2262187" y="388937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/>
          <p:cNvSpPr/>
          <p:nvPr/>
        </p:nvSpPr>
        <p:spPr>
          <a:xfrm>
            <a:off x="6048375" y="3395663"/>
            <a:ext cx="1357313" cy="128587"/>
          </a:xfrm>
          <a:custGeom>
            <a:avLst/>
            <a:gdLst>
              <a:gd name="connsiteX0" fmla="*/ 0 w 1357313"/>
              <a:gd name="connsiteY0" fmla="*/ 128587 h 128587"/>
              <a:gd name="connsiteX1" fmla="*/ 85725 w 1357313"/>
              <a:gd name="connsiteY1" fmla="*/ 100012 h 128587"/>
              <a:gd name="connsiteX2" fmla="*/ 185738 w 1357313"/>
              <a:gd name="connsiteY2" fmla="*/ 66675 h 128587"/>
              <a:gd name="connsiteX3" fmla="*/ 266700 w 1357313"/>
              <a:gd name="connsiteY3" fmla="*/ 47625 h 128587"/>
              <a:gd name="connsiteX4" fmla="*/ 357188 w 1357313"/>
              <a:gd name="connsiteY4" fmla="*/ 38100 h 128587"/>
              <a:gd name="connsiteX5" fmla="*/ 438150 w 1357313"/>
              <a:gd name="connsiteY5" fmla="*/ 23812 h 128587"/>
              <a:gd name="connsiteX6" fmla="*/ 519113 w 1357313"/>
              <a:gd name="connsiteY6" fmla="*/ 4762 h 128587"/>
              <a:gd name="connsiteX7" fmla="*/ 595313 w 1357313"/>
              <a:gd name="connsiteY7" fmla="*/ 0 h 128587"/>
              <a:gd name="connsiteX8" fmla="*/ 690563 w 1357313"/>
              <a:gd name="connsiteY8" fmla="*/ 4762 h 128587"/>
              <a:gd name="connsiteX9" fmla="*/ 781050 w 1357313"/>
              <a:gd name="connsiteY9" fmla="*/ 14287 h 128587"/>
              <a:gd name="connsiteX10" fmla="*/ 900113 w 1357313"/>
              <a:gd name="connsiteY10" fmla="*/ 19050 h 128587"/>
              <a:gd name="connsiteX11" fmla="*/ 985838 w 1357313"/>
              <a:gd name="connsiteY11" fmla="*/ 33337 h 128587"/>
              <a:gd name="connsiteX12" fmla="*/ 1119188 w 1357313"/>
              <a:gd name="connsiteY12" fmla="*/ 52387 h 128587"/>
              <a:gd name="connsiteX13" fmla="*/ 1214438 w 1357313"/>
              <a:gd name="connsiteY13" fmla="*/ 71437 h 128587"/>
              <a:gd name="connsiteX14" fmla="*/ 1281113 w 1357313"/>
              <a:gd name="connsiteY14" fmla="*/ 95250 h 128587"/>
              <a:gd name="connsiteX15" fmla="*/ 1357313 w 1357313"/>
              <a:gd name="connsiteY15" fmla="*/ 119062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7313" h="128587">
                <a:moveTo>
                  <a:pt x="0" y="128587"/>
                </a:moveTo>
                <a:lnTo>
                  <a:pt x="85725" y="100012"/>
                </a:lnTo>
                <a:cubicBezTo>
                  <a:pt x="116681" y="89693"/>
                  <a:pt x="155576" y="75406"/>
                  <a:pt x="185738" y="66675"/>
                </a:cubicBezTo>
                <a:cubicBezTo>
                  <a:pt x="215900" y="57944"/>
                  <a:pt x="238125" y="52387"/>
                  <a:pt x="266700" y="47625"/>
                </a:cubicBezTo>
                <a:cubicBezTo>
                  <a:pt x="295275" y="42863"/>
                  <a:pt x="328613" y="42069"/>
                  <a:pt x="357188" y="38100"/>
                </a:cubicBezTo>
                <a:cubicBezTo>
                  <a:pt x="385763" y="34131"/>
                  <a:pt x="411163" y="29368"/>
                  <a:pt x="438150" y="23812"/>
                </a:cubicBezTo>
                <a:cubicBezTo>
                  <a:pt x="465137" y="18256"/>
                  <a:pt x="492919" y="8731"/>
                  <a:pt x="519113" y="4762"/>
                </a:cubicBezTo>
                <a:cubicBezTo>
                  <a:pt x="545307" y="793"/>
                  <a:pt x="566738" y="0"/>
                  <a:pt x="595313" y="0"/>
                </a:cubicBezTo>
                <a:cubicBezTo>
                  <a:pt x="623888" y="0"/>
                  <a:pt x="659607" y="2381"/>
                  <a:pt x="690563" y="4762"/>
                </a:cubicBezTo>
                <a:cubicBezTo>
                  <a:pt x="721519" y="7143"/>
                  <a:pt x="746125" y="11906"/>
                  <a:pt x="781050" y="14287"/>
                </a:cubicBezTo>
                <a:cubicBezTo>
                  <a:pt x="815975" y="16668"/>
                  <a:pt x="865982" y="15875"/>
                  <a:pt x="900113" y="19050"/>
                </a:cubicBezTo>
                <a:cubicBezTo>
                  <a:pt x="934244" y="22225"/>
                  <a:pt x="985838" y="33337"/>
                  <a:pt x="985838" y="33337"/>
                </a:cubicBezTo>
                <a:lnTo>
                  <a:pt x="1119188" y="52387"/>
                </a:lnTo>
                <a:cubicBezTo>
                  <a:pt x="1157288" y="58737"/>
                  <a:pt x="1187451" y="64293"/>
                  <a:pt x="1214438" y="71437"/>
                </a:cubicBezTo>
                <a:cubicBezTo>
                  <a:pt x="1241425" y="78581"/>
                  <a:pt x="1257301" y="87313"/>
                  <a:pt x="1281113" y="95250"/>
                </a:cubicBezTo>
                <a:cubicBezTo>
                  <a:pt x="1304926" y="103188"/>
                  <a:pt x="1331119" y="111125"/>
                  <a:pt x="1357313" y="119062"/>
                </a:cubicBez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/>
          <p:cNvSpPr/>
          <p:nvPr/>
        </p:nvSpPr>
        <p:spPr>
          <a:xfrm>
            <a:off x="5405438" y="3004344"/>
            <a:ext cx="2633662" cy="519906"/>
          </a:xfrm>
          <a:custGeom>
            <a:avLst/>
            <a:gdLst>
              <a:gd name="connsiteX0" fmla="*/ 0 w 2633662"/>
              <a:gd name="connsiteY0" fmla="*/ 519906 h 519906"/>
              <a:gd name="connsiteX1" fmla="*/ 76200 w 2633662"/>
              <a:gd name="connsiteY1" fmla="*/ 467519 h 519906"/>
              <a:gd name="connsiteX2" fmla="*/ 147637 w 2633662"/>
              <a:gd name="connsiteY2" fmla="*/ 415131 h 519906"/>
              <a:gd name="connsiteX3" fmla="*/ 228600 w 2633662"/>
              <a:gd name="connsiteY3" fmla="*/ 362744 h 519906"/>
              <a:gd name="connsiteX4" fmla="*/ 338137 w 2633662"/>
              <a:gd name="connsiteY4" fmla="*/ 296069 h 519906"/>
              <a:gd name="connsiteX5" fmla="*/ 447675 w 2633662"/>
              <a:gd name="connsiteY5" fmla="*/ 238919 h 519906"/>
              <a:gd name="connsiteX6" fmla="*/ 571500 w 2633662"/>
              <a:gd name="connsiteY6" fmla="*/ 167481 h 519906"/>
              <a:gd name="connsiteX7" fmla="*/ 666750 w 2633662"/>
              <a:gd name="connsiteY7" fmla="*/ 119856 h 519906"/>
              <a:gd name="connsiteX8" fmla="*/ 804862 w 2633662"/>
              <a:gd name="connsiteY8" fmla="*/ 72231 h 519906"/>
              <a:gd name="connsiteX9" fmla="*/ 942975 w 2633662"/>
              <a:gd name="connsiteY9" fmla="*/ 43656 h 519906"/>
              <a:gd name="connsiteX10" fmla="*/ 1062037 w 2633662"/>
              <a:gd name="connsiteY10" fmla="*/ 29369 h 519906"/>
              <a:gd name="connsiteX11" fmla="*/ 1143000 w 2633662"/>
              <a:gd name="connsiteY11" fmla="*/ 15081 h 519906"/>
              <a:gd name="connsiteX12" fmla="*/ 1200150 w 2633662"/>
              <a:gd name="connsiteY12" fmla="*/ 5556 h 519906"/>
              <a:gd name="connsiteX13" fmla="*/ 1290637 w 2633662"/>
              <a:gd name="connsiteY13" fmla="*/ 794 h 519906"/>
              <a:gd name="connsiteX14" fmla="*/ 1381125 w 2633662"/>
              <a:gd name="connsiteY14" fmla="*/ 10319 h 519906"/>
              <a:gd name="connsiteX15" fmla="*/ 1485900 w 2633662"/>
              <a:gd name="connsiteY15" fmla="*/ 15081 h 519906"/>
              <a:gd name="connsiteX16" fmla="*/ 1595437 w 2633662"/>
              <a:gd name="connsiteY16" fmla="*/ 24606 h 519906"/>
              <a:gd name="connsiteX17" fmla="*/ 1752600 w 2633662"/>
              <a:gd name="connsiteY17" fmla="*/ 48419 h 519906"/>
              <a:gd name="connsiteX18" fmla="*/ 1871662 w 2633662"/>
              <a:gd name="connsiteY18" fmla="*/ 76994 h 519906"/>
              <a:gd name="connsiteX19" fmla="*/ 1966912 w 2633662"/>
              <a:gd name="connsiteY19" fmla="*/ 110331 h 519906"/>
              <a:gd name="connsiteX20" fmla="*/ 2157412 w 2633662"/>
              <a:gd name="connsiteY20" fmla="*/ 215106 h 519906"/>
              <a:gd name="connsiteX21" fmla="*/ 2286000 w 2633662"/>
              <a:gd name="connsiteY21" fmla="*/ 291306 h 519906"/>
              <a:gd name="connsiteX22" fmla="*/ 2400300 w 2633662"/>
              <a:gd name="connsiteY22" fmla="*/ 367506 h 519906"/>
              <a:gd name="connsiteX23" fmla="*/ 2452687 w 2633662"/>
              <a:gd name="connsiteY23" fmla="*/ 400844 h 519906"/>
              <a:gd name="connsiteX24" fmla="*/ 2543175 w 2633662"/>
              <a:gd name="connsiteY24" fmla="*/ 453231 h 519906"/>
              <a:gd name="connsiteX25" fmla="*/ 2633662 w 2633662"/>
              <a:gd name="connsiteY25" fmla="*/ 515144 h 519906"/>
              <a:gd name="connsiteX26" fmla="*/ 2633662 w 2633662"/>
              <a:gd name="connsiteY26" fmla="*/ 515144 h 51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33662" h="519906">
                <a:moveTo>
                  <a:pt x="0" y="519906"/>
                </a:moveTo>
                <a:cubicBezTo>
                  <a:pt x="25797" y="502443"/>
                  <a:pt x="51594" y="484981"/>
                  <a:pt x="76200" y="467519"/>
                </a:cubicBezTo>
                <a:cubicBezTo>
                  <a:pt x="100806" y="450057"/>
                  <a:pt x="122237" y="432594"/>
                  <a:pt x="147637" y="415131"/>
                </a:cubicBezTo>
                <a:cubicBezTo>
                  <a:pt x="173037" y="397668"/>
                  <a:pt x="196850" y="382588"/>
                  <a:pt x="228600" y="362744"/>
                </a:cubicBezTo>
                <a:cubicBezTo>
                  <a:pt x="260350" y="342900"/>
                  <a:pt x="301625" y="316707"/>
                  <a:pt x="338137" y="296069"/>
                </a:cubicBezTo>
                <a:cubicBezTo>
                  <a:pt x="374650" y="275432"/>
                  <a:pt x="408781" y="260350"/>
                  <a:pt x="447675" y="238919"/>
                </a:cubicBezTo>
                <a:cubicBezTo>
                  <a:pt x="486569" y="217488"/>
                  <a:pt x="534988" y="187325"/>
                  <a:pt x="571500" y="167481"/>
                </a:cubicBezTo>
                <a:cubicBezTo>
                  <a:pt x="608013" y="147637"/>
                  <a:pt x="627856" y="135731"/>
                  <a:pt x="666750" y="119856"/>
                </a:cubicBezTo>
                <a:cubicBezTo>
                  <a:pt x="705644" y="103981"/>
                  <a:pt x="758825" y="84931"/>
                  <a:pt x="804862" y="72231"/>
                </a:cubicBezTo>
                <a:cubicBezTo>
                  <a:pt x="850899" y="59531"/>
                  <a:pt x="900112" y="50800"/>
                  <a:pt x="942975" y="43656"/>
                </a:cubicBezTo>
                <a:cubicBezTo>
                  <a:pt x="985838" y="36512"/>
                  <a:pt x="1028700" y="34131"/>
                  <a:pt x="1062037" y="29369"/>
                </a:cubicBezTo>
                <a:cubicBezTo>
                  <a:pt x="1095374" y="24607"/>
                  <a:pt x="1143000" y="15081"/>
                  <a:pt x="1143000" y="15081"/>
                </a:cubicBezTo>
                <a:cubicBezTo>
                  <a:pt x="1166019" y="11112"/>
                  <a:pt x="1175544" y="7937"/>
                  <a:pt x="1200150" y="5556"/>
                </a:cubicBezTo>
                <a:cubicBezTo>
                  <a:pt x="1224756" y="3175"/>
                  <a:pt x="1260475" y="0"/>
                  <a:pt x="1290637" y="794"/>
                </a:cubicBezTo>
                <a:cubicBezTo>
                  <a:pt x="1320799" y="1588"/>
                  <a:pt x="1348581" y="7938"/>
                  <a:pt x="1381125" y="10319"/>
                </a:cubicBezTo>
                <a:cubicBezTo>
                  <a:pt x="1413669" y="12700"/>
                  <a:pt x="1450181" y="12700"/>
                  <a:pt x="1485900" y="15081"/>
                </a:cubicBezTo>
                <a:cubicBezTo>
                  <a:pt x="1521619" y="17462"/>
                  <a:pt x="1550987" y="19050"/>
                  <a:pt x="1595437" y="24606"/>
                </a:cubicBezTo>
                <a:cubicBezTo>
                  <a:pt x="1639887" y="30162"/>
                  <a:pt x="1706563" y="39688"/>
                  <a:pt x="1752600" y="48419"/>
                </a:cubicBezTo>
                <a:cubicBezTo>
                  <a:pt x="1798638" y="57150"/>
                  <a:pt x="1835943" y="66675"/>
                  <a:pt x="1871662" y="76994"/>
                </a:cubicBezTo>
                <a:cubicBezTo>
                  <a:pt x="1907381" y="87313"/>
                  <a:pt x="1919287" y="87312"/>
                  <a:pt x="1966912" y="110331"/>
                </a:cubicBezTo>
                <a:cubicBezTo>
                  <a:pt x="2014537" y="133350"/>
                  <a:pt x="2104231" y="184944"/>
                  <a:pt x="2157412" y="215106"/>
                </a:cubicBezTo>
                <a:cubicBezTo>
                  <a:pt x="2210593" y="245268"/>
                  <a:pt x="2245519" y="265906"/>
                  <a:pt x="2286000" y="291306"/>
                </a:cubicBezTo>
                <a:cubicBezTo>
                  <a:pt x="2326481" y="316706"/>
                  <a:pt x="2372519" y="349250"/>
                  <a:pt x="2400300" y="367506"/>
                </a:cubicBezTo>
                <a:cubicBezTo>
                  <a:pt x="2428081" y="385762"/>
                  <a:pt x="2428875" y="386557"/>
                  <a:pt x="2452687" y="400844"/>
                </a:cubicBezTo>
                <a:cubicBezTo>
                  <a:pt x="2476499" y="415131"/>
                  <a:pt x="2513013" y="434181"/>
                  <a:pt x="2543175" y="453231"/>
                </a:cubicBezTo>
                <a:cubicBezTo>
                  <a:pt x="2573338" y="472281"/>
                  <a:pt x="2633662" y="515144"/>
                  <a:pt x="2633662" y="515144"/>
                </a:cubicBezTo>
                <a:lnTo>
                  <a:pt x="2633662" y="515144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/>
          <p:cNvSpPr/>
          <p:nvPr/>
        </p:nvSpPr>
        <p:spPr>
          <a:xfrm>
            <a:off x="5257800" y="2874963"/>
            <a:ext cx="2947988" cy="649287"/>
          </a:xfrm>
          <a:custGeom>
            <a:avLst/>
            <a:gdLst>
              <a:gd name="connsiteX0" fmla="*/ 0 w 2947988"/>
              <a:gd name="connsiteY0" fmla="*/ 649287 h 649287"/>
              <a:gd name="connsiteX1" fmla="*/ 90488 w 2947988"/>
              <a:gd name="connsiteY1" fmla="*/ 573087 h 649287"/>
              <a:gd name="connsiteX2" fmla="*/ 209550 w 2947988"/>
              <a:gd name="connsiteY2" fmla="*/ 477837 h 649287"/>
              <a:gd name="connsiteX3" fmla="*/ 314325 w 2947988"/>
              <a:gd name="connsiteY3" fmla="*/ 406400 h 649287"/>
              <a:gd name="connsiteX4" fmla="*/ 385763 w 2947988"/>
              <a:gd name="connsiteY4" fmla="*/ 358775 h 649287"/>
              <a:gd name="connsiteX5" fmla="*/ 471488 w 2947988"/>
              <a:gd name="connsiteY5" fmla="*/ 306387 h 649287"/>
              <a:gd name="connsiteX6" fmla="*/ 552450 w 2947988"/>
              <a:gd name="connsiteY6" fmla="*/ 263525 h 649287"/>
              <a:gd name="connsiteX7" fmla="*/ 638175 w 2947988"/>
              <a:gd name="connsiteY7" fmla="*/ 220662 h 649287"/>
              <a:gd name="connsiteX8" fmla="*/ 723900 w 2947988"/>
              <a:gd name="connsiteY8" fmla="*/ 173037 h 649287"/>
              <a:gd name="connsiteX9" fmla="*/ 809625 w 2947988"/>
              <a:gd name="connsiteY9" fmla="*/ 125412 h 649287"/>
              <a:gd name="connsiteX10" fmla="*/ 914400 w 2947988"/>
              <a:gd name="connsiteY10" fmla="*/ 92075 h 649287"/>
              <a:gd name="connsiteX11" fmla="*/ 1009650 w 2947988"/>
              <a:gd name="connsiteY11" fmla="*/ 58737 h 649287"/>
              <a:gd name="connsiteX12" fmla="*/ 1128713 w 2947988"/>
              <a:gd name="connsiteY12" fmla="*/ 39687 h 649287"/>
              <a:gd name="connsiteX13" fmla="*/ 1200150 w 2947988"/>
              <a:gd name="connsiteY13" fmla="*/ 25400 h 649287"/>
              <a:gd name="connsiteX14" fmla="*/ 1262063 w 2947988"/>
              <a:gd name="connsiteY14" fmla="*/ 15875 h 649287"/>
              <a:gd name="connsiteX15" fmla="*/ 1309688 w 2947988"/>
              <a:gd name="connsiteY15" fmla="*/ 11112 h 649287"/>
              <a:gd name="connsiteX16" fmla="*/ 1362075 w 2947988"/>
              <a:gd name="connsiteY16" fmla="*/ 1587 h 649287"/>
              <a:gd name="connsiteX17" fmla="*/ 1419225 w 2947988"/>
              <a:gd name="connsiteY17" fmla="*/ 1587 h 649287"/>
              <a:gd name="connsiteX18" fmla="*/ 1476375 w 2947988"/>
              <a:gd name="connsiteY18" fmla="*/ 6350 h 649287"/>
              <a:gd name="connsiteX19" fmla="*/ 1562100 w 2947988"/>
              <a:gd name="connsiteY19" fmla="*/ 15875 h 649287"/>
              <a:gd name="connsiteX20" fmla="*/ 1662113 w 2947988"/>
              <a:gd name="connsiteY20" fmla="*/ 20637 h 649287"/>
              <a:gd name="connsiteX21" fmla="*/ 1757363 w 2947988"/>
              <a:gd name="connsiteY21" fmla="*/ 30162 h 649287"/>
              <a:gd name="connsiteX22" fmla="*/ 1995488 w 2947988"/>
              <a:gd name="connsiteY22" fmla="*/ 73025 h 649287"/>
              <a:gd name="connsiteX23" fmla="*/ 2085975 w 2947988"/>
              <a:gd name="connsiteY23" fmla="*/ 106362 h 649287"/>
              <a:gd name="connsiteX24" fmla="*/ 2214563 w 2947988"/>
              <a:gd name="connsiteY24" fmla="*/ 163512 h 649287"/>
              <a:gd name="connsiteX25" fmla="*/ 2343150 w 2947988"/>
              <a:gd name="connsiteY25" fmla="*/ 234950 h 649287"/>
              <a:gd name="connsiteX26" fmla="*/ 2452688 w 2947988"/>
              <a:gd name="connsiteY26" fmla="*/ 306387 h 649287"/>
              <a:gd name="connsiteX27" fmla="*/ 2528888 w 2947988"/>
              <a:gd name="connsiteY27" fmla="*/ 358775 h 649287"/>
              <a:gd name="connsiteX28" fmla="*/ 2633663 w 2947988"/>
              <a:gd name="connsiteY28" fmla="*/ 420687 h 649287"/>
              <a:gd name="connsiteX29" fmla="*/ 2733675 w 2947988"/>
              <a:gd name="connsiteY29" fmla="*/ 482600 h 649287"/>
              <a:gd name="connsiteX30" fmla="*/ 2824163 w 2947988"/>
              <a:gd name="connsiteY30" fmla="*/ 549275 h 649287"/>
              <a:gd name="connsiteX31" fmla="*/ 2909888 w 2947988"/>
              <a:gd name="connsiteY31" fmla="*/ 606425 h 649287"/>
              <a:gd name="connsiteX32" fmla="*/ 2947988 w 2947988"/>
              <a:gd name="connsiteY32" fmla="*/ 644525 h 649287"/>
              <a:gd name="connsiteX33" fmla="*/ 2947988 w 2947988"/>
              <a:gd name="connsiteY33" fmla="*/ 644525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47988" h="649287">
                <a:moveTo>
                  <a:pt x="0" y="649287"/>
                </a:moveTo>
                <a:cubicBezTo>
                  <a:pt x="28178" y="625474"/>
                  <a:pt x="55563" y="601662"/>
                  <a:pt x="90488" y="573087"/>
                </a:cubicBezTo>
                <a:cubicBezTo>
                  <a:pt x="125413" y="544512"/>
                  <a:pt x="172244" y="505618"/>
                  <a:pt x="209550" y="477837"/>
                </a:cubicBezTo>
                <a:cubicBezTo>
                  <a:pt x="246856" y="450056"/>
                  <a:pt x="314325" y="406400"/>
                  <a:pt x="314325" y="406400"/>
                </a:cubicBezTo>
                <a:cubicBezTo>
                  <a:pt x="343694" y="386556"/>
                  <a:pt x="359569" y="375444"/>
                  <a:pt x="385763" y="358775"/>
                </a:cubicBezTo>
                <a:cubicBezTo>
                  <a:pt x="411957" y="342106"/>
                  <a:pt x="443707" y="322262"/>
                  <a:pt x="471488" y="306387"/>
                </a:cubicBezTo>
                <a:cubicBezTo>
                  <a:pt x="499269" y="290512"/>
                  <a:pt x="524669" y="277812"/>
                  <a:pt x="552450" y="263525"/>
                </a:cubicBezTo>
                <a:cubicBezTo>
                  <a:pt x="580231" y="249238"/>
                  <a:pt x="609600" y="235743"/>
                  <a:pt x="638175" y="220662"/>
                </a:cubicBezTo>
                <a:cubicBezTo>
                  <a:pt x="666750" y="205581"/>
                  <a:pt x="723900" y="173037"/>
                  <a:pt x="723900" y="173037"/>
                </a:cubicBezTo>
                <a:cubicBezTo>
                  <a:pt x="752475" y="157162"/>
                  <a:pt x="777875" y="138906"/>
                  <a:pt x="809625" y="125412"/>
                </a:cubicBezTo>
                <a:cubicBezTo>
                  <a:pt x="841375" y="111918"/>
                  <a:pt x="881063" y="103187"/>
                  <a:pt x="914400" y="92075"/>
                </a:cubicBezTo>
                <a:cubicBezTo>
                  <a:pt x="947737" y="80963"/>
                  <a:pt x="973931" y="67468"/>
                  <a:pt x="1009650" y="58737"/>
                </a:cubicBezTo>
                <a:cubicBezTo>
                  <a:pt x="1045369" y="50006"/>
                  <a:pt x="1096963" y="45243"/>
                  <a:pt x="1128713" y="39687"/>
                </a:cubicBezTo>
                <a:cubicBezTo>
                  <a:pt x="1160463" y="34131"/>
                  <a:pt x="1177925" y="29369"/>
                  <a:pt x="1200150" y="25400"/>
                </a:cubicBezTo>
                <a:cubicBezTo>
                  <a:pt x="1222375" y="21431"/>
                  <a:pt x="1243807" y="18256"/>
                  <a:pt x="1262063" y="15875"/>
                </a:cubicBezTo>
                <a:cubicBezTo>
                  <a:pt x="1280319" y="13494"/>
                  <a:pt x="1293019" y="13493"/>
                  <a:pt x="1309688" y="11112"/>
                </a:cubicBezTo>
                <a:cubicBezTo>
                  <a:pt x="1326357" y="8731"/>
                  <a:pt x="1343819" y="3175"/>
                  <a:pt x="1362075" y="1587"/>
                </a:cubicBezTo>
                <a:cubicBezTo>
                  <a:pt x="1380331" y="0"/>
                  <a:pt x="1400175" y="793"/>
                  <a:pt x="1419225" y="1587"/>
                </a:cubicBezTo>
                <a:cubicBezTo>
                  <a:pt x="1438275" y="2381"/>
                  <a:pt x="1452562" y="3969"/>
                  <a:pt x="1476375" y="6350"/>
                </a:cubicBezTo>
                <a:cubicBezTo>
                  <a:pt x="1500188" y="8731"/>
                  <a:pt x="1531144" y="13494"/>
                  <a:pt x="1562100" y="15875"/>
                </a:cubicBezTo>
                <a:cubicBezTo>
                  <a:pt x="1593056" y="18256"/>
                  <a:pt x="1629569" y="18256"/>
                  <a:pt x="1662113" y="20637"/>
                </a:cubicBezTo>
                <a:cubicBezTo>
                  <a:pt x="1694657" y="23018"/>
                  <a:pt x="1701801" y="21431"/>
                  <a:pt x="1757363" y="30162"/>
                </a:cubicBezTo>
                <a:cubicBezTo>
                  <a:pt x="1812926" y="38893"/>
                  <a:pt x="1940719" y="60325"/>
                  <a:pt x="1995488" y="73025"/>
                </a:cubicBezTo>
                <a:cubicBezTo>
                  <a:pt x="2050257" y="85725"/>
                  <a:pt x="2049462" y="91281"/>
                  <a:pt x="2085975" y="106362"/>
                </a:cubicBezTo>
                <a:cubicBezTo>
                  <a:pt x="2122488" y="121443"/>
                  <a:pt x="2171701" y="142081"/>
                  <a:pt x="2214563" y="163512"/>
                </a:cubicBezTo>
                <a:cubicBezTo>
                  <a:pt x="2257425" y="184943"/>
                  <a:pt x="2303463" y="211138"/>
                  <a:pt x="2343150" y="234950"/>
                </a:cubicBezTo>
                <a:cubicBezTo>
                  <a:pt x="2382838" y="258763"/>
                  <a:pt x="2421732" y="285750"/>
                  <a:pt x="2452688" y="306387"/>
                </a:cubicBezTo>
                <a:cubicBezTo>
                  <a:pt x="2483644" y="327024"/>
                  <a:pt x="2498726" y="339725"/>
                  <a:pt x="2528888" y="358775"/>
                </a:cubicBezTo>
                <a:cubicBezTo>
                  <a:pt x="2559051" y="377825"/>
                  <a:pt x="2599532" y="400050"/>
                  <a:pt x="2633663" y="420687"/>
                </a:cubicBezTo>
                <a:cubicBezTo>
                  <a:pt x="2667794" y="441324"/>
                  <a:pt x="2701925" y="461169"/>
                  <a:pt x="2733675" y="482600"/>
                </a:cubicBezTo>
                <a:cubicBezTo>
                  <a:pt x="2765425" y="504031"/>
                  <a:pt x="2794794" y="528638"/>
                  <a:pt x="2824163" y="549275"/>
                </a:cubicBezTo>
                <a:cubicBezTo>
                  <a:pt x="2853532" y="569912"/>
                  <a:pt x="2889251" y="590550"/>
                  <a:pt x="2909888" y="606425"/>
                </a:cubicBezTo>
                <a:cubicBezTo>
                  <a:pt x="2930526" y="622300"/>
                  <a:pt x="2947988" y="644525"/>
                  <a:pt x="2947988" y="644525"/>
                </a:cubicBezTo>
                <a:lnTo>
                  <a:pt x="2947988" y="644525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/>
          <p:cNvSpPr/>
          <p:nvPr/>
        </p:nvSpPr>
        <p:spPr>
          <a:xfrm>
            <a:off x="5105400" y="2743200"/>
            <a:ext cx="3228975" cy="790575"/>
          </a:xfrm>
          <a:custGeom>
            <a:avLst/>
            <a:gdLst>
              <a:gd name="connsiteX0" fmla="*/ 0 w 3228975"/>
              <a:gd name="connsiteY0" fmla="*/ 790575 h 790575"/>
              <a:gd name="connsiteX1" fmla="*/ 142875 w 3228975"/>
              <a:gd name="connsiteY1" fmla="*/ 666750 h 790575"/>
              <a:gd name="connsiteX2" fmla="*/ 228600 w 3228975"/>
              <a:gd name="connsiteY2" fmla="*/ 590550 h 790575"/>
              <a:gd name="connsiteX3" fmla="*/ 319088 w 3228975"/>
              <a:gd name="connsiteY3" fmla="*/ 509588 h 790575"/>
              <a:gd name="connsiteX4" fmla="*/ 447675 w 3228975"/>
              <a:gd name="connsiteY4" fmla="*/ 423863 h 790575"/>
              <a:gd name="connsiteX5" fmla="*/ 571500 w 3228975"/>
              <a:gd name="connsiteY5" fmla="*/ 347663 h 790575"/>
              <a:gd name="connsiteX6" fmla="*/ 709613 w 3228975"/>
              <a:gd name="connsiteY6" fmla="*/ 271463 h 790575"/>
              <a:gd name="connsiteX7" fmla="*/ 862013 w 3228975"/>
              <a:gd name="connsiteY7" fmla="*/ 185738 h 790575"/>
              <a:gd name="connsiteX8" fmla="*/ 962025 w 3228975"/>
              <a:gd name="connsiteY8" fmla="*/ 128588 h 790575"/>
              <a:gd name="connsiteX9" fmla="*/ 1171575 w 3228975"/>
              <a:gd name="connsiteY9" fmla="*/ 57150 h 790575"/>
              <a:gd name="connsiteX10" fmla="*/ 1343025 w 3228975"/>
              <a:gd name="connsiteY10" fmla="*/ 33338 h 790575"/>
              <a:gd name="connsiteX11" fmla="*/ 1438275 w 3228975"/>
              <a:gd name="connsiteY11" fmla="*/ 14288 h 790575"/>
              <a:gd name="connsiteX12" fmla="*/ 1547813 w 3228975"/>
              <a:gd name="connsiteY12" fmla="*/ 0 h 790575"/>
              <a:gd name="connsiteX13" fmla="*/ 1633538 w 3228975"/>
              <a:gd name="connsiteY13" fmla="*/ 14288 h 790575"/>
              <a:gd name="connsiteX14" fmla="*/ 1862138 w 3228975"/>
              <a:gd name="connsiteY14" fmla="*/ 28575 h 790575"/>
              <a:gd name="connsiteX15" fmla="*/ 2057400 w 3228975"/>
              <a:gd name="connsiteY15" fmla="*/ 57150 h 790575"/>
              <a:gd name="connsiteX16" fmla="*/ 2209800 w 3228975"/>
              <a:gd name="connsiteY16" fmla="*/ 90488 h 790575"/>
              <a:gd name="connsiteX17" fmla="*/ 2343150 w 3228975"/>
              <a:gd name="connsiteY17" fmla="*/ 157163 h 790575"/>
              <a:gd name="connsiteX18" fmla="*/ 2524125 w 3228975"/>
              <a:gd name="connsiteY18" fmla="*/ 257175 h 790575"/>
              <a:gd name="connsiteX19" fmla="*/ 2681288 w 3228975"/>
              <a:gd name="connsiteY19" fmla="*/ 361950 h 790575"/>
              <a:gd name="connsiteX20" fmla="*/ 2805113 w 3228975"/>
              <a:gd name="connsiteY20" fmla="*/ 438150 h 790575"/>
              <a:gd name="connsiteX21" fmla="*/ 2957513 w 3228975"/>
              <a:gd name="connsiteY21" fmla="*/ 533400 h 790575"/>
              <a:gd name="connsiteX22" fmla="*/ 3076575 w 3228975"/>
              <a:gd name="connsiteY22" fmla="*/ 623888 h 790575"/>
              <a:gd name="connsiteX23" fmla="*/ 3195638 w 3228975"/>
              <a:gd name="connsiteY23" fmla="*/ 723900 h 790575"/>
              <a:gd name="connsiteX24" fmla="*/ 3228975 w 3228975"/>
              <a:gd name="connsiteY24" fmla="*/ 771525 h 790575"/>
              <a:gd name="connsiteX25" fmla="*/ 3228975 w 3228975"/>
              <a:gd name="connsiteY25" fmla="*/ 77152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28975" h="790575">
                <a:moveTo>
                  <a:pt x="0" y="790575"/>
                </a:moveTo>
                <a:lnTo>
                  <a:pt x="142875" y="666750"/>
                </a:lnTo>
                <a:cubicBezTo>
                  <a:pt x="180975" y="633413"/>
                  <a:pt x="228600" y="590550"/>
                  <a:pt x="228600" y="590550"/>
                </a:cubicBezTo>
                <a:cubicBezTo>
                  <a:pt x="257969" y="564356"/>
                  <a:pt x="282576" y="537369"/>
                  <a:pt x="319088" y="509588"/>
                </a:cubicBezTo>
                <a:cubicBezTo>
                  <a:pt x="355600" y="481807"/>
                  <a:pt x="405606" y="450850"/>
                  <a:pt x="447675" y="423863"/>
                </a:cubicBezTo>
                <a:cubicBezTo>
                  <a:pt x="489744" y="396876"/>
                  <a:pt x="527844" y="373063"/>
                  <a:pt x="571500" y="347663"/>
                </a:cubicBezTo>
                <a:cubicBezTo>
                  <a:pt x="615156" y="322263"/>
                  <a:pt x="709613" y="271463"/>
                  <a:pt x="709613" y="271463"/>
                </a:cubicBezTo>
                <a:lnTo>
                  <a:pt x="862013" y="185738"/>
                </a:lnTo>
                <a:cubicBezTo>
                  <a:pt x="904082" y="161926"/>
                  <a:pt x="910431" y="150019"/>
                  <a:pt x="962025" y="128588"/>
                </a:cubicBezTo>
                <a:cubicBezTo>
                  <a:pt x="1013619" y="107157"/>
                  <a:pt x="1108075" y="73025"/>
                  <a:pt x="1171575" y="57150"/>
                </a:cubicBezTo>
                <a:cubicBezTo>
                  <a:pt x="1235075" y="41275"/>
                  <a:pt x="1298575" y="40482"/>
                  <a:pt x="1343025" y="33338"/>
                </a:cubicBezTo>
                <a:cubicBezTo>
                  <a:pt x="1387475" y="26194"/>
                  <a:pt x="1404144" y="19844"/>
                  <a:pt x="1438275" y="14288"/>
                </a:cubicBezTo>
                <a:cubicBezTo>
                  <a:pt x="1472406" y="8732"/>
                  <a:pt x="1515269" y="0"/>
                  <a:pt x="1547813" y="0"/>
                </a:cubicBezTo>
                <a:cubicBezTo>
                  <a:pt x="1580357" y="0"/>
                  <a:pt x="1581151" y="9526"/>
                  <a:pt x="1633538" y="14288"/>
                </a:cubicBezTo>
                <a:cubicBezTo>
                  <a:pt x="1685925" y="19050"/>
                  <a:pt x="1791494" y="21431"/>
                  <a:pt x="1862138" y="28575"/>
                </a:cubicBezTo>
                <a:cubicBezTo>
                  <a:pt x="1932782" y="35719"/>
                  <a:pt x="1999456" y="46831"/>
                  <a:pt x="2057400" y="57150"/>
                </a:cubicBezTo>
                <a:cubicBezTo>
                  <a:pt x="2115344" y="67469"/>
                  <a:pt x="2162175" y="73819"/>
                  <a:pt x="2209800" y="90488"/>
                </a:cubicBezTo>
                <a:cubicBezTo>
                  <a:pt x="2257425" y="107157"/>
                  <a:pt x="2290763" y="129382"/>
                  <a:pt x="2343150" y="157163"/>
                </a:cubicBezTo>
                <a:cubicBezTo>
                  <a:pt x="2395537" y="184944"/>
                  <a:pt x="2467769" y="223044"/>
                  <a:pt x="2524125" y="257175"/>
                </a:cubicBezTo>
                <a:cubicBezTo>
                  <a:pt x="2580481" y="291306"/>
                  <a:pt x="2634457" y="331788"/>
                  <a:pt x="2681288" y="361950"/>
                </a:cubicBezTo>
                <a:cubicBezTo>
                  <a:pt x="2728119" y="392112"/>
                  <a:pt x="2805113" y="438150"/>
                  <a:pt x="2805113" y="438150"/>
                </a:cubicBezTo>
                <a:cubicBezTo>
                  <a:pt x="2851151" y="466725"/>
                  <a:pt x="2912269" y="502444"/>
                  <a:pt x="2957513" y="533400"/>
                </a:cubicBezTo>
                <a:cubicBezTo>
                  <a:pt x="3002757" y="564356"/>
                  <a:pt x="3036888" y="592138"/>
                  <a:pt x="3076575" y="623888"/>
                </a:cubicBezTo>
                <a:cubicBezTo>
                  <a:pt x="3116263" y="655638"/>
                  <a:pt x="3170238" y="699294"/>
                  <a:pt x="3195638" y="723900"/>
                </a:cubicBezTo>
                <a:cubicBezTo>
                  <a:pt x="3221038" y="748506"/>
                  <a:pt x="3228975" y="771525"/>
                  <a:pt x="3228975" y="771525"/>
                </a:cubicBezTo>
                <a:lnTo>
                  <a:pt x="3228975" y="771525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/>
          <p:cNvSpPr/>
          <p:nvPr/>
        </p:nvSpPr>
        <p:spPr>
          <a:xfrm>
            <a:off x="5000625" y="2616994"/>
            <a:ext cx="3433763" cy="912019"/>
          </a:xfrm>
          <a:custGeom>
            <a:avLst/>
            <a:gdLst>
              <a:gd name="connsiteX0" fmla="*/ 0 w 3433763"/>
              <a:gd name="connsiteY0" fmla="*/ 912019 h 912019"/>
              <a:gd name="connsiteX1" fmla="*/ 100013 w 3433763"/>
              <a:gd name="connsiteY1" fmla="*/ 797719 h 912019"/>
              <a:gd name="connsiteX2" fmla="*/ 200025 w 3433763"/>
              <a:gd name="connsiteY2" fmla="*/ 707231 h 912019"/>
              <a:gd name="connsiteX3" fmla="*/ 285750 w 3433763"/>
              <a:gd name="connsiteY3" fmla="*/ 631031 h 912019"/>
              <a:gd name="connsiteX4" fmla="*/ 395288 w 3433763"/>
              <a:gd name="connsiteY4" fmla="*/ 540544 h 912019"/>
              <a:gd name="connsiteX5" fmla="*/ 495300 w 3433763"/>
              <a:gd name="connsiteY5" fmla="*/ 459581 h 912019"/>
              <a:gd name="connsiteX6" fmla="*/ 614363 w 3433763"/>
              <a:gd name="connsiteY6" fmla="*/ 383381 h 912019"/>
              <a:gd name="connsiteX7" fmla="*/ 771525 w 3433763"/>
              <a:gd name="connsiteY7" fmla="*/ 288131 h 912019"/>
              <a:gd name="connsiteX8" fmla="*/ 919163 w 3433763"/>
              <a:gd name="connsiteY8" fmla="*/ 211931 h 912019"/>
              <a:gd name="connsiteX9" fmla="*/ 1042988 w 3433763"/>
              <a:gd name="connsiteY9" fmla="*/ 145256 h 912019"/>
              <a:gd name="connsiteX10" fmla="*/ 1185863 w 3433763"/>
              <a:gd name="connsiteY10" fmla="*/ 88106 h 912019"/>
              <a:gd name="connsiteX11" fmla="*/ 1352550 w 3433763"/>
              <a:gd name="connsiteY11" fmla="*/ 50006 h 912019"/>
              <a:gd name="connsiteX12" fmla="*/ 1447800 w 3433763"/>
              <a:gd name="connsiteY12" fmla="*/ 35719 h 912019"/>
              <a:gd name="connsiteX13" fmla="*/ 1528763 w 3433763"/>
              <a:gd name="connsiteY13" fmla="*/ 26194 h 912019"/>
              <a:gd name="connsiteX14" fmla="*/ 1595438 w 3433763"/>
              <a:gd name="connsiteY14" fmla="*/ 7144 h 912019"/>
              <a:gd name="connsiteX15" fmla="*/ 1652588 w 3433763"/>
              <a:gd name="connsiteY15" fmla="*/ 2381 h 912019"/>
              <a:gd name="connsiteX16" fmla="*/ 1785938 w 3433763"/>
              <a:gd name="connsiteY16" fmla="*/ 21431 h 912019"/>
              <a:gd name="connsiteX17" fmla="*/ 1938338 w 3433763"/>
              <a:gd name="connsiteY17" fmla="*/ 21431 h 912019"/>
              <a:gd name="connsiteX18" fmla="*/ 2128838 w 3433763"/>
              <a:gd name="connsiteY18" fmla="*/ 45244 h 912019"/>
              <a:gd name="connsiteX19" fmla="*/ 2266950 w 3433763"/>
              <a:gd name="connsiteY19" fmla="*/ 83344 h 912019"/>
              <a:gd name="connsiteX20" fmla="*/ 2428875 w 3433763"/>
              <a:gd name="connsiteY20" fmla="*/ 135731 h 912019"/>
              <a:gd name="connsiteX21" fmla="*/ 2600325 w 3433763"/>
              <a:gd name="connsiteY21" fmla="*/ 240506 h 912019"/>
              <a:gd name="connsiteX22" fmla="*/ 2752725 w 3433763"/>
              <a:gd name="connsiteY22" fmla="*/ 340519 h 912019"/>
              <a:gd name="connsiteX23" fmla="*/ 2838450 w 3433763"/>
              <a:gd name="connsiteY23" fmla="*/ 397669 h 912019"/>
              <a:gd name="connsiteX24" fmla="*/ 2976563 w 3433763"/>
              <a:gd name="connsiteY24" fmla="*/ 478631 h 912019"/>
              <a:gd name="connsiteX25" fmla="*/ 3067050 w 3433763"/>
              <a:gd name="connsiteY25" fmla="*/ 540544 h 912019"/>
              <a:gd name="connsiteX26" fmla="*/ 3171825 w 3433763"/>
              <a:gd name="connsiteY26" fmla="*/ 616744 h 912019"/>
              <a:gd name="connsiteX27" fmla="*/ 3243263 w 3433763"/>
              <a:gd name="connsiteY27" fmla="*/ 669131 h 912019"/>
              <a:gd name="connsiteX28" fmla="*/ 3314700 w 3433763"/>
              <a:gd name="connsiteY28" fmla="*/ 740569 h 912019"/>
              <a:gd name="connsiteX29" fmla="*/ 3381375 w 3433763"/>
              <a:gd name="connsiteY29" fmla="*/ 816769 h 912019"/>
              <a:gd name="connsiteX30" fmla="*/ 3433763 w 3433763"/>
              <a:gd name="connsiteY30" fmla="*/ 892969 h 912019"/>
              <a:gd name="connsiteX31" fmla="*/ 3433763 w 3433763"/>
              <a:gd name="connsiteY31" fmla="*/ 89296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33763" h="912019">
                <a:moveTo>
                  <a:pt x="0" y="912019"/>
                </a:moveTo>
                <a:cubicBezTo>
                  <a:pt x="33337" y="871934"/>
                  <a:pt x="66675" y="831850"/>
                  <a:pt x="100013" y="797719"/>
                </a:cubicBezTo>
                <a:cubicBezTo>
                  <a:pt x="133351" y="763588"/>
                  <a:pt x="200025" y="707231"/>
                  <a:pt x="200025" y="707231"/>
                </a:cubicBezTo>
                <a:cubicBezTo>
                  <a:pt x="230981" y="679450"/>
                  <a:pt x="253206" y="658812"/>
                  <a:pt x="285750" y="631031"/>
                </a:cubicBezTo>
                <a:cubicBezTo>
                  <a:pt x="318294" y="603250"/>
                  <a:pt x="395288" y="540544"/>
                  <a:pt x="395288" y="540544"/>
                </a:cubicBezTo>
                <a:cubicBezTo>
                  <a:pt x="430213" y="511969"/>
                  <a:pt x="458788" y="485775"/>
                  <a:pt x="495300" y="459581"/>
                </a:cubicBezTo>
                <a:cubicBezTo>
                  <a:pt x="531812" y="433387"/>
                  <a:pt x="568325" y="411956"/>
                  <a:pt x="614363" y="383381"/>
                </a:cubicBezTo>
                <a:cubicBezTo>
                  <a:pt x="660401" y="354806"/>
                  <a:pt x="720725" y="316706"/>
                  <a:pt x="771525" y="288131"/>
                </a:cubicBezTo>
                <a:cubicBezTo>
                  <a:pt x="822325" y="259556"/>
                  <a:pt x="873919" y="235744"/>
                  <a:pt x="919163" y="211931"/>
                </a:cubicBezTo>
                <a:cubicBezTo>
                  <a:pt x="964407" y="188118"/>
                  <a:pt x="998538" y="165894"/>
                  <a:pt x="1042988" y="145256"/>
                </a:cubicBezTo>
                <a:cubicBezTo>
                  <a:pt x="1087438" y="124619"/>
                  <a:pt x="1134269" y="103981"/>
                  <a:pt x="1185863" y="88106"/>
                </a:cubicBezTo>
                <a:cubicBezTo>
                  <a:pt x="1237457" y="72231"/>
                  <a:pt x="1308894" y="58737"/>
                  <a:pt x="1352550" y="50006"/>
                </a:cubicBezTo>
                <a:cubicBezTo>
                  <a:pt x="1396206" y="41275"/>
                  <a:pt x="1418431" y="39688"/>
                  <a:pt x="1447800" y="35719"/>
                </a:cubicBezTo>
                <a:cubicBezTo>
                  <a:pt x="1477169" y="31750"/>
                  <a:pt x="1504157" y="30956"/>
                  <a:pt x="1528763" y="26194"/>
                </a:cubicBezTo>
                <a:cubicBezTo>
                  <a:pt x="1553369" y="21432"/>
                  <a:pt x="1574800" y="11113"/>
                  <a:pt x="1595438" y="7144"/>
                </a:cubicBezTo>
                <a:cubicBezTo>
                  <a:pt x="1616076" y="3175"/>
                  <a:pt x="1620838" y="0"/>
                  <a:pt x="1652588" y="2381"/>
                </a:cubicBezTo>
                <a:cubicBezTo>
                  <a:pt x="1684338" y="4762"/>
                  <a:pt x="1738313" y="18256"/>
                  <a:pt x="1785938" y="21431"/>
                </a:cubicBezTo>
                <a:cubicBezTo>
                  <a:pt x="1833563" y="24606"/>
                  <a:pt x="1881188" y="17462"/>
                  <a:pt x="1938338" y="21431"/>
                </a:cubicBezTo>
                <a:cubicBezTo>
                  <a:pt x="1995488" y="25400"/>
                  <a:pt x="2074069" y="34925"/>
                  <a:pt x="2128838" y="45244"/>
                </a:cubicBezTo>
                <a:cubicBezTo>
                  <a:pt x="2183607" y="55563"/>
                  <a:pt x="2216944" y="68263"/>
                  <a:pt x="2266950" y="83344"/>
                </a:cubicBezTo>
                <a:cubicBezTo>
                  <a:pt x="2316956" y="98425"/>
                  <a:pt x="2373313" y="109537"/>
                  <a:pt x="2428875" y="135731"/>
                </a:cubicBezTo>
                <a:cubicBezTo>
                  <a:pt x="2484437" y="161925"/>
                  <a:pt x="2546350" y="206375"/>
                  <a:pt x="2600325" y="240506"/>
                </a:cubicBezTo>
                <a:cubicBezTo>
                  <a:pt x="2654300" y="274637"/>
                  <a:pt x="2752725" y="340519"/>
                  <a:pt x="2752725" y="340519"/>
                </a:cubicBezTo>
                <a:cubicBezTo>
                  <a:pt x="2792412" y="366713"/>
                  <a:pt x="2801144" y="374650"/>
                  <a:pt x="2838450" y="397669"/>
                </a:cubicBezTo>
                <a:cubicBezTo>
                  <a:pt x="2875756" y="420688"/>
                  <a:pt x="2938463" y="454819"/>
                  <a:pt x="2976563" y="478631"/>
                </a:cubicBezTo>
                <a:cubicBezTo>
                  <a:pt x="3014663" y="502443"/>
                  <a:pt x="3034506" y="517525"/>
                  <a:pt x="3067050" y="540544"/>
                </a:cubicBezTo>
                <a:cubicBezTo>
                  <a:pt x="3099594" y="563563"/>
                  <a:pt x="3171825" y="616744"/>
                  <a:pt x="3171825" y="616744"/>
                </a:cubicBezTo>
                <a:cubicBezTo>
                  <a:pt x="3201194" y="638175"/>
                  <a:pt x="3219451" y="648494"/>
                  <a:pt x="3243263" y="669131"/>
                </a:cubicBezTo>
                <a:cubicBezTo>
                  <a:pt x="3267075" y="689768"/>
                  <a:pt x="3291681" y="715963"/>
                  <a:pt x="3314700" y="740569"/>
                </a:cubicBezTo>
                <a:cubicBezTo>
                  <a:pt x="3337719" y="765175"/>
                  <a:pt x="3361531" y="791369"/>
                  <a:pt x="3381375" y="816769"/>
                </a:cubicBezTo>
                <a:cubicBezTo>
                  <a:pt x="3401219" y="842169"/>
                  <a:pt x="3433763" y="892969"/>
                  <a:pt x="3433763" y="892969"/>
                </a:cubicBezTo>
                <a:lnTo>
                  <a:pt x="3433763" y="892969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/>
          <p:cNvSpPr/>
          <p:nvPr/>
        </p:nvSpPr>
        <p:spPr>
          <a:xfrm>
            <a:off x="4895850" y="2479676"/>
            <a:ext cx="3624263" cy="1049337"/>
          </a:xfrm>
          <a:custGeom>
            <a:avLst/>
            <a:gdLst>
              <a:gd name="connsiteX0" fmla="*/ 0 w 3624263"/>
              <a:gd name="connsiteY0" fmla="*/ 1049337 h 1049337"/>
              <a:gd name="connsiteX1" fmla="*/ 90488 w 3624263"/>
              <a:gd name="connsiteY1" fmla="*/ 935037 h 1049337"/>
              <a:gd name="connsiteX2" fmla="*/ 204788 w 3624263"/>
              <a:gd name="connsiteY2" fmla="*/ 806449 h 1049337"/>
              <a:gd name="connsiteX3" fmla="*/ 314325 w 3624263"/>
              <a:gd name="connsiteY3" fmla="*/ 696912 h 1049337"/>
              <a:gd name="connsiteX4" fmla="*/ 485775 w 3624263"/>
              <a:gd name="connsiteY4" fmla="*/ 554037 h 1049337"/>
              <a:gd name="connsiteX5" fmla="*/ 604838 w 3624263"/>
              <a:gd name="connsiteY5" fmla="*/ 458787 h 1049337"/>
              <a:gd name="connsiteX6" fmla="*/ 776288 w 3624263"/>
              <a:gd name="connsiteY6" fmla="*/ 344487 h 1049337"/>
              <a:gd name="connsiteX7" fmla="*/ 957263 w 3624263"/>
              <a:gd name="connsiteY7" fmla="*/ 244474 h 1049337"/>
              <a:gd name="connsiteX8" fmla="*/ 1095375 w 3624263"/>
              <a:gd name="connsiteY8" fmla="*/ 173037 h 1049337"/>
              <a:gd name="connsiteX9" fmla="*/ 1152525 w 3624263"/>
              <a:gd name="connsiteY9" fmla="*/ 139699 h 1049337"/>
              <a:gd name="connsiteX10" fmla="*/ 1271588 w 3624263"/>
              <a:gd name="connsiteY10" fmla="*/ 96837 h 1049337"/>
              <a:gd name="connsiteX11" fmla="*/ 1376363 w 3624263"/>
              <a:gd name="connsiteY11" fmla="*/ 68262 h 1049337"/>
              <a:gd name="connsiteX12" fmla="*/ 1495425 w 3624263"/>
              <a:gd name="connsiteY12" fmla="*/ 44449 h 1049337"/>
              <a:gd name="connsiteX13" fmla="*/ 1590675 w 3624263"/>
              <a:gd name="connsiteY13" fmla="*/ 34924 h 1049337"/>
              <a:gd name="connsiteX14" fmla="*/ 1647825 w 3624263"/>
              <a:gd name="connsiteY14" fmla="*/ 20637 h 1049337"/>
              <a:gd name="connsiteX15" fmla="*/ 1714500 w 3624263"/>
              <a:gd name="connsiteY15" fmla="*/ 6349 h 1049337"/>
              <a:gd name="connsiteX16" fmla="*/ 1790700 w 3624263"/>
              <a:gd name="connsiteY16" fmla="*/ 1587 h 1049337"/>
              <a:gd name="connsiteX17" fmla="*/ 1881188 w 3624263"/>
              <a:gd name="connsiteY17" fmla="*/ 15874 h 1049337"/>
              <a:gd name="connsiteX18" fmla="*/ 1971675 w 3624263"/>
              <a:gd name="connsiteY18" fmla="*/ 20637 h 1049337"/>
              <a:gd name="connsiteX19" fmla="*/ 2157413 w 3624263"/>
              <a:gd name="connsiteY19" fmla="*/ 39687 h 1049337"/>
              <a:gd name="connsiteX20" fmla="*/ 2319338 w 3624263"/>
              <a:gd name="connsiteY20" fmla="*/ 73024 h 1049337"/>
              <a:gd name="connsiteX21" fmla="*/ 2471738 w 3624263"/>
              <a:gd name="connsiteY21" fmla="*/ 111124 h 1049337"/>
              <a:gd name="connsiteX22" fmla="*/ 2533650 w 3624263"/>
              <a:gd name="connsiteY22" fmla="*/ 149224 h 1049337"/>
              <a:gd name="connsiteX23" fmla="*/ 2671763 w 3624263"/>
              <a:gd name="connsiteY23" fmla="*/ 215899 h 1049337"/>
              <a:gd name="connsiteX24" fmla="*/ 2786063 w 3624263"/>
              <a:gd name="connsiteY24" fmla="*/ 292099 h 1049337"/>
              <a:gd name="connsiteX25" fmla="*/ 2900363 w 3624263"/>
              <a:gd name="connsiteY25" fmla="*/ 373062 h 1049337"/>
              <a:gd name="connsiteX26" fmla="*/ 2995613 w 3624263"/>
              <a:gd name="connsiteY26" fmla="*/ 430212 h 1049337"/>
              <a:gd name="connsiteX27" fmla="*/ 3124200 w 3624263"/>
              <a:gd name="connsiteY27" fmla="*/ 511174 h 1049337"/>
              <a:gd name="connsiteX28" fmla="*/ 3309938 w 3624263"/>
              <a:gd name="connsiteY28" fmla="*/ 644524 h 1049337"/>
              <a:gd name="connsiteX29" fmla="*/ 3386138 w 3624263"/>
              <a:gd name="connsiteY29" fmla="*/ 711199 h 1049337"/>
              <a:gd name="connsiteX30" fmla="*/ 3452813 w 3624263"/>
              <a:gd name="connsiteY30" fmla="*/ 777874 h 1049337"/>
              <a:gd name="connsiteX31" fmla="*/ 3500438 w 3624263"/>
              <a:gd name="connsiteY31" fmla="*/ 839787 h 1049337"/>
              <a:gd name="connsiteX32" fmla="*/ 3562350 w 3624263"/>
              <a:gd name="connsiteY32" fmla="*/ 925512 h 1049337"/>
              <a:gd name="connsiteX33" fmla="*/ 3624263 w 3624263"/>
              <a:gd name="connsiteY33" fmla="*/ 1035049 h 1049337"/>
              <a:gd name="connsiteX34" fmla="*/ 3624263 w 3624263"/>
              <a:gd name="connsiteY34" fmla="*/ 1035049 h 104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624263" h="1049337">
                <a:moveTo>
                  <a:pt x="0" y="1049337"/>
                </a:moveTo>
                <a:cubicBezTo>
                  <a:pt x="28178" y="1012427"/>
                  <a:pt x="56357" y="975518"/>
                  <a:pt x="90488" y="935037"/>
                </a:cubicBezTo>
                <a:cubicBezTo>
                  <a:pt x="124619" y="894556"/>
                  <a:pt x="167482" y="846136"/>
                  <a:pt x="204788" y="806449"/>
                </a:cubicBezTo>
                <a:cubicBezTo>
                  <a:pt x="242094" y="766762"/>
                  <a:pt x="267494" y="738981"/>
                  <a:pt x="314325" y="696912"/>
                </a:cubicBezTo>
                <a:cubicBezTo>
                  <a:pt x="361156" y="654843"/>
                  <a:pt x="437356" y="593725"/>
                  <a:pt x="485775" y="554037"/>
                </a:cubicBezTo>
                <a:cubicBezTo>
                  <a:pt x="534194" y="514349"/>
                  <a:pt x="556419" y="493712"/>
                  <a:pt x="604838" y="458787"/>
                </a:cubicBezTo>
                <a:cubicBezTo>
                  <a:pt x="653257" y="423862"/>
                  <a:pt x="717551" y="380206"/>
                  <a:pt x="776288" y="344487"/>
                </a:cubicBezTo>
                <a:cubicBezTo>
                  <a:pt x="835025" y="308768"/>
                  <a:pt x="904082" y="273049"/>
                  <a:pt x="957263" y="244474"/>
                </a:cubicBezTo>
                <a:cubicBezTo>
                  <a:pt x="1010444" y="215899"/>
                  <a:pt x="1062831" y="190500"/>
                  <a:pt x="1095375" y="173037"/>
                </a:cubicBezTo>
                <a:cubicBezTo>
                  <a:pt x="1127919" y="155575"/>
                  <a:pt x="1123156" y="152399"/>
                  <a:pt x="1152525" y="139699"/>
                </a:cubicBezTo>
                <a:cubicBezTo>
                  <a:pt x="1181894" y="126999"/>
                  <a:pt x="1234282" y="108743"/>
                  <a:pt x="1271588" y="96837"/>
                </a:cubicBezTo>
                <a:cubicBezTo>
                  <a:pt x="1308894" y="84931"/>
                  <a:pt x="1339057" y="76993"/>
                  <a:pt x="1376363" y="68262"/>
                </a:cubicBezTo>
                <a:cubicBezTo>
                  <a:pt x="1413669" y="59531"/>
                  <a:pt x="1459706" y="50005"/>
                  <a:pt x="1495425" y="44449"/>
                </a:cubicBezTo>
                <a:cubicBezTo>
                  <a:pt x="1531144" y="38893"/>
                  <a:pt x="1565275" y="38893"/>
                  <a:pt x="1590675" y="34924"/>
                </a:cubicBezTo>
                <a:cubicBezTo>
                  <a:pt x="1616075" y="30955"/>
                  <a:pt x="1627188" y="25399"/>
                  <a:pt x="1647825" y="20637"/>
                </a:cubicBezTo>
                <a:cubicBezTo>
                  <a:pt x="1668462" y="15875"/>
                  <a:pt x="1690688" y="9524"/>
                  <a:pt x="1714500" y="6349"/>
                </a:cubicBezTo>
                <a:cubicBezTo>
                  <a:pt x="1738313" y="3174"/>
                  <a:pt x="1762919" y="0"/>
                  <a:pt x="1790700" y="1587"/>
                </a:cubicBezTo>
                <a:cubicBezTo>
                  <a:pt x="1818481" y="3174"/>
                  <a:pt x="1851025" y="12699"/>
                  <a:pt x="1881188" y="15874"/>
                </a:cubicBezTo>
                <a:cubicBezTo>
                  <a:pt x="1911351" y="19049"/>
                  <a:pt x="1925638" y="16668"/>
                  <a:pt x="1971675" y="20637"/>
                </a:cubicBezTo>
                <a:cubicBezTo>
                  <a:pt x="2017713" y="24606"/>
                  <a:pt x="2099469" y="30956"/>
                  <a:pt x="2157413" y="39687"/>
                </a:cubicBezTo>
                <a:cubicBezTo>
                  <a:pt x="2215357" y="48418"/>
                  <a:pt x="2266951" y="61118"/>
                  <a:pt x="2319338" y="73024"/>
                </a:cubicBezTo>
                <a:cubicBezTo>
                  <a:pt x="2371725" y="84930"/>
                  <a:pt x="2436019" y="98424"/>
                  <a:pt x="2471738" y="111124"/>
                </a:cubicBezTo>
                <a:cubicBezTo>
                  <a:pt x="2507457" y="123824"/>
                  <a:pt x="2500313" y="131762"/>
                  <a:pt x="2533650" y="149224"/>
                </a:cubicBezTo>
                <a:cubicBezTo>
                  <a:pt x="2566987" y="166686"/>
                  <a:pt x="2629694" y="192087"/>
                  <a:pt x="2671763" y="215899"/>
                </a:cubicBezTo>
                <a:cubicBezTo>
                  <a:pt x="2713832" y="239711"/>
                  <a:pt x="2747963" y="265905"/>
                  <a:pt x="2786063" y="292099"/>
                </a:cubicBezTo>
                <a:cubicBezTo>
                  <a:pt x="2824163" y="318293"/>
                  <a:pt x="2865438" y="350043"/>
                  <a:pt x="2900363" y="373062"/>
                </a:cubicBezTo>
                <a:cubicBezTo>
                  <a:pt x="2935288" y="396081"/>
                  <a:pt x="2958307" y="407193"/>
                  <a:pt x="2995613" y="430212"/>
                </a:cubicBezTo>
                <a:cubicBezTo>
                  <a:pt x="3032919" y="453231"/>
                  <a:pt x="3071812" y="475455"/>
                  <a:pt x="3124200" y="511174"/>
                </a:cubicBezTo>
                <a:cubicBezTo>
                  <a:pt x="3176588" y="546893"/>
                  <a:pt x="3266282" y="611187"/>
                  <a:pt x="3309938" y="644524"/>
                </a:cubicBezTo>
                <a:cubicBezTo>
                  <a:pt x="3353594" y="677861"/>
                  <a:pt x="3362326" y="688974"/>
                  <a:pt x="3386138" y="711199"/>
                </a:cubicBezTo>
                <a:cubicBezTo>
                  <a:pt x="3409950" y="733424"/>
                  <a:pt x="3433763" y="756443"/>
                  <a:pt x="3452813" y="777874"/>
                </a:cubicBezTo>
                <a:cubicBezTo>
                  <a:pt x="3471863" y="799305"/>
                  <a:pt x="3482182" y="815181"/>
                  <a:pt x="3500438" y="839787"/>
                </a:cubicBezTo>
                <a:cubicBezTo>
                  <a:pt x="3518694" y="864393"/>
                  <a:pt x="3541713" y="892968"/>
                  <a:pt x="3562350" y="925512"/>
                </a:cubicBezTo>
                <a:cubicBezTo>
                  <a:pt x="3582988" y="958056"/>
                  <a:pt x="3624263" y="1035049"/>
                  <a:pt x="3624263" y="1035049"/>
                </a:cubicBezTo>
                <a:lnTo>
                  <a:pt x="3624263" y="1035049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/>
          <p:cNvSpPr/>
          <p:nvPr/>
        </p:nvSpPr>
        <p:spPr>
          <a:xfrm>
            <a:off x="4800600" y="2356644"/>
            <a:ext cx="3776663" cy="1172369"/>
          </a:xfrm>
          <a:custGeom>
            <a:avLst/>
            <a:gdLst>
              <a:gd name="connsiteX0" fmla="*/ 0 w 3776663"/>
              <a:gd name="connsiteY0" fmla="*/ 1172369 h 1172369"/>
              <a:gd name="connsiteX1" fmla="*/ 133350 w 3776663"/>
              <a:gd name="connsiteY1" fmla="*/ 1000919 h 1172369"/>
              <a:gd name="connsiteX2" fmla="*/ 252413 w 3776663"/>
              <a:gd name="connsiteY2" fmla="*/ 858044 h 1172369"/>
              <a:gd name="connsiteX3" fmla="*/ 347663 w 3776663"/>
              <a:gd name="connsiteY3" fmla="*/ 753269 h 1172369"/>
              <a:gd name="connsiteX4" fmla="*/ 485775 w 3776663"/>
              <a:gd name="connsiteY4" fmla="*/ 629444 h 1172369"/>
              <a:gd name="connsiteX5" fmla="*/ 657225 w 3776663"/>
              <a:gd name="connsiteY5" fmla="*/ 486569 h 1172369"/>
              <a:gd name="connsiteX6" fmla="*/ 828675 w 3776663"/>
              <a:gd name="connsiteY6" fmla="*/ 372269 h 1172369"/>
              <a:gd name="connsiteX7" fmla="*/ 1009650 w 3776663"/>
              <a:gd name="connsiteY7" fmla="*/ 267494 h 1172369"/>
              <a:gd name="connsiteX8" fmla="*/ 1219200 w 3776663"/>
              <a:gd name="connsiteY8" fmla="*/ 153194 h 1172369"/>
              <a:gd name="connsiteX9" fmla="*/ 1323975 w 3776663"/>
              <a:gd name="connsiteY9" fmla="*/ 110331 h 1172369"/>
              <a:gd name="connsiteX10" fmla="*/ 1462088 w 3776663"/>
              <a:gd name="connsiteY10" fmla="*/ 62706 h 1172369"/>
              <a:gd name="connsiteX11" fmla="*/ 1638300 w 3776663"/>
              <a:gd name="connsiteY11" fmla="*/ 38894 h 1172369"/>
              <a:gd name="connsiteX12" fmla="*/ 1790700 w 3776663"/>
              <a:gd name="connsiteY12" fmla="*/ 5556 h 1172369"/>
              <a:gd name="connsiteX13" fmla="*/ 1871663 w 3776663"/>
              <a:gd name="connsiteY13" fmla="*/ 5556 h 1172369"/>
              <a:gd name="connsiteX14" fmla="*/ 1976438 w 3776663"/>
              <a:gd name="connsiteY14" fmla="*/ 10319 h 1172369"/>
              <a:gd name="connsiteX15" fmla="*/ 2071688 w 3776663"/>
              <a:gd name="connsiteY15" fmla="*/ 19844 h 1172369"/>
              <a:gd name="connsiteX16" fmla="*/ 2271713 w 3776663"/>
              <a:gd name="connsiteY16" fmla="*/ 38894 h 1172369"/>
              <a:gd name="connsiteX17" fmla="*/ 2366963 w 3776663"/>
              <a:gd name="connsiteY17" fmla="*/ 57944 h 1172369"/>
              <a:gd name="connsiteX18" fmla="*/ 2509838 w 3776663"/>
              <a:gd name="connsiteY18" fmla="*/ 91281 h 1172369"/>
              <a:gd name="connsiteX19" fmla="*/ 2624138 w 3776663"/>
              <a:gd name="connsiteY19" fmla="*/ 134144 h 1172369"/>
              <a:gd name="connsiteX20" fmla="*/ 2805113 w 3776663"/>
              <a:gd name="connsiteY20" fmla="*/ 238919 h 1172369"/>
              <a:gd name="connsiteX21" fmla="*/ 2986088 w 3776663"/>
              <a:gd name="connsiteY21" fmla="*/ 357981 h 1172369"/>
              <a:gd name="connsiteX22" fmla="*/ 3128963 w 3776663"/>
              <a:gd name="connsiteY22" fmla="*/ 448469 h 1172369"/>
              <a:gd name="connsiteX23" fmla="*/ 3233738 w 3776663"/>
              <a:gd name="connsiteY23" fmla="*/ 519906 h 1172369"/>
              <a:gd name="connsiteX24" fmla="*/ 3357563 w 3776663"/>
              <a:gd name="connsiteY24" fmla="*/ 600869 h 1172369"/>
              <a:gd name="connsiteX25" fmla="*/ 3467100 w 3776663"/>
              <a:gd name="connsiteY25" fmla="*/ 691356 h 1172369"/>
              <a:gd name="connsiteX26" fmla="*/ 3533775 w 3776663"/>
              <a:gd name="connsiteY26" fmla="*/ 762794 h 1172369"/>
              <a:gd name="connsiteX27" fmla="*/ 3624263 w 3776663"/>
              <a:gd name="connsiteY27" fmla="*/ 872331 h 1172369"/>
              <a:gd name="connsiteX28" fmla="*/ 3681413 w 3776663"/>
              <a:gd name="connsiteY28" fmla="*/ 972344 h 1172369"/>
              <a:gd name="connsiteX29" fmla="*/ 3738563 w 3776663"/>
              <a:gd name="connsiteY29" fmla="*/ 1077119 h 1172369"/>
              <a:gd name="connsiteX30" fmla="*/ 3776663 w 3776663"/>
              <a:gd name="connsiteY30" fmla="*/ 1158081 h 1172369"/>
              <a:gd name="connsiteX31" fmla="*/ 3776663 w 3776663"/>
              <a:gd name="connsiteY31" fmla="*/ 1158081 h 117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76663" h="1172369">
                <a:moveTo>
                  <a:pt x="0" y="1172369"/>
                </a:moveTo>
                <a:cubicBezTo>
                  <a:pt x="45640" y="1112838"/>
                  <a:pt x="91281" y="1053307"/>
                  <a:pt x="133350" y="1000919"/>
                </a:cubicBezTo>
                <a:cubicBezTo>
                  <a:pt x="175419" y="948532"/>
                  <a:pt x="216694" y="899319"/>
                  <a:pt x="252413" y="858044"/>
                </a:cubicBezTo>
                <a:cubicBezTo>
                  <a:pt x="288132" y="816769"/>
                  <a:pt x="308769" y="791369"/>
                  <a:pt x="347663" y="753269"/>
                </a:cubicBezTo>
                <a:cubicBezTo>
                  <a:pt x="386557" y="715169"/>
                  <a:pt x="434181" y="673894"/>
                  <a:pt x="485775" y="629444"/>
                </a:cubicBezTo>
                <a:cubicBezTo>
                  <a:pt x="537369" y="584994"/>
                  <a:pt x="600075" y="529432"/>
                  <a:pt x="657225" y="486569"/>
                </a:cubicBezTo>
                <a:cubicBezTo>
                  <a:pt x="714375" y="443706"/>
                  <a:pt x="769938" y="408781"/>
                  <a:pt x="828675" y="372269"/>
                </a:cubicBezTo>
                <a:cubicBezTo>
                  <a:pt x="887412" y="335757"/>
                  <a:pt x="944562" y="304007"/>
                  <a:pt x="1009650" y="267494"/>
                </a:cubicBezTo>
                <a:cubicBezTo>
                  <a:pt x="1074738" y="230981"/>
                  <a:pt x="1166813" y="179388"/>
                  <a:pt x="1219200" y="153194"/>
                </a:cubicBezTo>
                <a:cubicBezTo>
                  <a:pt x="1271587" y="127000"/>
                  <a:pt x="1283494" y="125412"/>
                  <a:pt x="1323975" y="110331"/>
                </a:cubicBezTo>
                <a:cubicBezTo>
                  <a:pt x="1364456" y="95250"/>
                  <a:pt x="1409701" y="74612"/>
                  <a:pt x="1462088" y="62706"/>
                </a:cubicBezTo>
                <a:cubicBezTo>
                  <a:pt x="1514475" y="50800"/>
                  <a:pt x="1583531" y="48419"/>
                  <a:pt x="1638300" y="38894"/>
                </a:cubicBezTo>
                <a:cubicBezTo>
                  <a:pt x="1693069" y="29369"/>
                  <a:pt x="1751806" y="11112"/>
                  <a:pt x="1790700" y="5556"/>
                </a:cubicBezTo>
                <a:cubicBezTo>
                  <a:pt x="1829594" y="0"/>
                  <a:pt x="1840707" y="4762"/>
                  <a:pt x="1871663" y="5556"/>
                </a:cubicBezTo>
                <a:cubicBezTo>
                  <a:pt x="1902619" y="6350"/>
                  <a:pt x="1943101" y="7938"/>
                  <a:pt x="1976438" y="10319"/>
                </a:cubicBezTo>
                <a:cubicBezTo>
                  <a:pt x="2009775" y="12700"/>
                  <a:pt x="2071688" y="19844"/>
                  <a:pt x="2071688" y="19844"/>
                </a:cubicBezTo>
                <a:cubicBezTo>
                  <a:pt x="2120901" y="24607"/>
                  <a:pt x="2222500" y="32544"/>
                  <a:pt x="2271713" y="38894"/>
                </a:cubicBezTo>
                <a:cubicBezTo>
                  <a:pt x="2320926" y="45244"/>
                  <a:pt x="2327275" y="49213"/>
                  <a:pt x="2366963" y="57944"/>
                </a:cubicBezTo>
                <a:cubicBezTo>
                  <a:pt x="2406651" y="66675"/>
                  <a:pt x="2466976" y="78581"/>
                  <a:pt x="2509838" y="91281"/>
                </a:cubicBezTo>
                <a:cubicBezTo>
                  <a:pt x="2552701" y="103981"/>
                  <a:pt x="2574926" y="109538"/>
                  <a:pt x="2624138" y="134144"/>
                </a:cubicBezTo>
                <a:cubicBezTo>
                  <a:pt x="2673350" y="158750"/>
                  <a:pt x="2744788" y="201613"/>
                  <a:pt x="2805113" y="238919"/>
                </a:cubicBezTo>
                <a:cubicBezTo>
                  <a:pt x="2865438" y="276225"/>
                  <a:pt x="2932113" y="323056"/>
                  <a:pt x="2986088" y="357981"/>
                </a:cubicBezTo>
                <a:cubicBezTo>
                  <a:pt x="3040063" y="392906"/>
                  <a:pt x="3087688" y="421482"/>
                  <a:pt x="3128963" y="448469"/>
                </a:cubicBezTo>
                <a:cubicBezTo>
                  <a:pt x="3170238" y="475456"/>
                  <a:pt x="3195638" y="494506"/>
                  <a:pt x="3233738" y="519906"/>
                </a:cubicBezTo>
                <a:cubicBezTo>
                  <a:pt x="3271838" y="545306"/>
                  <a:pt x="3318669" y="572294"/>
                  <a:pt x="3357563" y="600869"/>
                </a:cubicBezTo>
                <a:cubicBezTo>
                  <a:pt x="3396457" y="629444"/>
                  <a:pt x="3437731" y="664368"/>
                  <a:pt x="3467100" y="691356"/>
                </a:cubicBezTo>
                <a:cubicBezTo>
                  <a:pt x="3496469" y="718344"/>
                  <a:pt x="3507581" y="732631"/>
                  <a:pt x="3533775" y="762794"/>
                </a:cubicBezTo>
                <a:cubicBezTo>
                  <a:pt x="3559969" y="792957"/>
                  <a:pt x="3599657" y="837406"/>
                  <a:pt x="3624263" y="872331"/>
                </a:cubicBezTo>
                <a:cubicBezTo>
                  <a:pt x="3648869" y="907256"/>
                  <a:pt x="3662363" y="938213"/>
                  <a:pt x="3681413" y="972344"/>
                </a:cubicBezTo>
                <a:cubicBezTo>
                  <a:pt x="3700463" y="1006475"/>
                  <a:pt x="3722688" y="1046163"/>
                  <a:pt x="3738563" y="1077119"/>
                </a:cubicBezTo>
                <a:cubicBezTo>
                  <a:pt x="3754438" y="1108075"/>
                  <a:pt x="3776663" y="1158081"/>
                  <a:pt x="3776663" y="1158081"/>
                </a:cubicBezTo>
                <a:lnTo>
                  <a:pt x="3776663" y="1158081"/>
                </a:ln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/>
          <p:cNvSpPr/>
          <p:nvPr/>
        </p:nvSpPr>
        <p:spPr>
          <a:xfrm>
            <a:off x="4729163" y="2235200"/>
            <a:ext cx="3886200" cy="1298575"/>
          </a:xfrm>
          <a:custGeom>
            <a:avLst/>
            <a:gdLst>
              <a:gd name="connsiteX0" fmla="*/ 0 w 3886200"/>
              <a:gd name="connsiteY0" fmla="*/ 1298575 h 1298575"/>
              <a:gd name="connsiteX1" fmla="*/ 80962 w 3886200"/>
              <a:gd name="connsiteY1" fmla="*/ 1174750 h 1298575"/>
              <a:gd name="connsiteX2" fmla="*/ 171450 w 3886200"/>
              <a:gd name="connsiteY2" fmla="*/ 1055688 h 1298575"/>
              <a:gd name="connsiteX3" fmla="*/ 242887 w 3886200"/>
              <a:gd name="connsiteY3" fmla="*/ 960438 h 1298575"/>
              <a:gd name="connsiteX4" fmla="*/ 366712 w 3886200"/>
              <a:gd name="connsiteY4" fmla="*/ 817563 h 1298575"/>
              <a:gd name="connsiteX5" fmla="*/ 500062 w 3886200"/>
              <a:gd name="connsiteY5" fmla="*/ 688975 h 1298575"/>
              <a:gd name="connsiteX6" fmla="*/ 614362 w 3886200"/>
              <a:gd name="connsiteY6" fmla="*/ 593725 h 1298575"/>
              <a:gd name="connsiteX7" fmla="*/ 733425 w 3886200"/>
              <a:gd name="connsiteY7" fmla="*/ 493713 h 1298575"/>
              <a:gd name="connsiteX8" fmla="*/ 900112 w 3886200"/>
              <a:gd name="connsiteY8" fmla="*/ 379413 h 1298575"/>
              <a:gd name="connsiteX9" fmla="*/ 1038225 w 3886200"/>
              <a:gd name="connsiteY9" fmla="*/ 298450 h 1298575"/>
              <a:gd name="connsiteX10" fmla="*/ 1176337 w 3886200"/>
              <a:gd name="connsiteY10" fmla="*/ 217488 h 1298575"/>
              <a:gd name="connsiteX11" fmla="*/ 1328737 w 3886200"/>
              <a:gd name="connsiteY11" fmla="*/ 136525 h 1298575"/>
              <a:gd name="connsiteX12" fmla="*/ 1490662 w 3886200"/>
              <a:gd name="connsiteY12" fmla="*/ 84138 h 1298575"/>
              <a:gd name="connsiteX13" fmla="*/ 1624012 w 3886200"/>
              <a:gd name="connsiteY13" fmla="*/ 50800 h 1298575"/>
              <a:gd name="connsiteX14" fmla="*/ 1738312 w 3886200"/>
              <a:gd name="connsiteY14" fmla="*/ 36513 h 1298575"/>
              <a:gd name="connsiteX15" fmla="*/ 1819275 w 3886200"/>
              <a:gd name="connsiteY15" fmla="*/ 26988 h 1298575"/>
              <a:gd name="connsiteX16" fmla="*/ 1919287 w 3886200"/>
              <a:gd name="connsiteY16" fmla="*/ 3175 h 1298575"/>
              <a:gd name="connsiteX17" fmla="*/ 2000250 w 3886200"/>
              <a:gd name="connsiteY17" fmla="*/ 7938 h 1298575"/>
              <a:gd name="connsiteX18" fmla="*/ 2095500 w 3886200"/>
              <a:gd name="connsiteY18" fmla="*/ 7938 h 1298575"/>
              <a:gd name="connsiteX19" fmla="*/ 2286000 w 3886200"/>
              <a:gd name="connsiteY19" fmla="*/ 22225 h 1298575"/>
              <a:gd name="connsiteX20" fmla="*/ 2452687 w 3886200"/>
              <a:gd name="connsiteY20" fmla="*/ 55563 h 1298575"/>
              <a:gd name="connsiteX21" fmla="*/ 2581275 w 3886200"/>
              <a:gd name="connsiteY21" fmla="*/ 88900 h 1298575"/>
              <a:gd name="connsiteX22" fmla="*/ 2724150 w 3886200"/>
              <a:gd name="connsiteY22" fmla="*/ 146050 h 1298575"/>
              <a:gd name="connsiteX23" fmla="*/ 2838450 w 3886200"/>
              <a:gd name="connsiteY23" fmla="*/ 207963 h 1298575"/>
              <a:gd name="connsiteX24" fmla="*/ 2967037 w 3886200"/>
              <a:gd name="connsiteY24" fmla="*/ 284163 h 1298575"/>
              <a:gd name="connsiteX25" fmla="*/ 3109912 w 3886200"/>
              <a:gd name="connsiteY25" fmla="*/ 388938 h 1298575"/>
              <a:gd name="connsiteX26" fmla="*/ 3295650 w 3886200"/>
              <a:gd name="connsiteY26" fmla="*/ 508000 h 1298575"/>
              <a:gd name="connsiteX27" fmla="*/ 3429000 w 3886200"/>
              <a:gd name="connsiteY27" fmla="*/ 593725 h 1298575"/>
              <a:gd name="connsiteX28" fmla="*/ 3548062 w 3886200"/>
              <a:gd name="connsiteY28" fmla="*/ 693738 h 1298575"/>
              <a:gd name="connsiteX29" fmla="*/ 3629025 w 3886200"/>
              <a:gd name="connsiteY29" fmla="*/ 774700 h 1298575"/>
              <a:gd name="connsiteX30" fmla="*/ 3709987 w 3886200"/>
              <a:gd name="connsiteY30" fmla="*/ 889000 h 1298575"/>
              <a:gd name="connsiteX31" fmla="*/ 3776662 w 3886200"/>
              <a:gd name="connsiteY31" fmla="*/ 998538 h 1298575"/>
              <a:gd name="connsiteX32" fmla="*/ 3824287 w 3886200"/>
              <a:gd name="connsiteY32" fmla="*/ 1093788 h 1298575"/>
              <a:gd name="connsiteX33" fmla="*/ 3857625 w 3886200"/>
              <a:gd name="connsiteY33" fmla="*/ 1169988 h 1298575"/>
              <a:gd name="connsiteX34" fmla="*/ 3881437 w 3886200"/>
              <a:gd name="connsiteY34" fmla="*/ 1274763 h 1298575"/>
              <a:gd name="connsiteX35" fmla="*/ 3881437 w 3886200"/>
              <a:gd name="connsiteY35" fmla="*/ 1274763 h 1298575"/>
              <a:gd name="connsiteX36" fmla="*/ 3867150 w 3886200"/>
              <a:gd name="connsiteY36" fmla="*/ 1236663 h 1298575"/>
              <a:gd name="connsiteX37" fmla="*/ 3886200 w 3886200"/>
              <a:gd name="connsiteY37" fmla="*/ 1270000 h 129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86200" h="1298575">
                <a:moveTo>
                  <a:pt x="0" y="1298575"/>
                </a:moveTo>
                <a:cubicBezTo>
                  <a:pt x="26193" y="1256903"/>
                  <a:pt x="52387" y="1215231"/>
                  <a:pt x="80962" y="1174750"/>
                </a:cubicBezTo>
                <a:cubicBezTo>
                  <a:pt x="109537" y="1134269"/>
                  <a:pt x="171450" y="1055688"/>
                  <a:pt x="171450" y="1055688"/>
                </a:cubicBezTo>
                <a:cubicBezTo>
                  <a:pt x="198437" y="1019969"/>
                  <a:pt x="210343" y="1000125"/>
                  <a:pt x="242887" y="960438"/>
                </a:cubicBezTo>
                <a:cubicBezTo>
                  <a:pt x="275431" y="920751"/>
                  <a:pt x="323850" y="862807"/>
                  <a:pt x="366712" y="817563"/>
                </a:cubicBezTo>
                <a:cubicBezTo>
                  <a:pt x="409575" y="772319"/>
                  <a:pt x="458787" y="726281"/>
                  <a:pt x="500062" y="688975"/>
                </a:cubicBezTo>
                <a:cubicBezTo>
                  <a:pt x="541337" y="651669"/>
                  <a:pt x="614362" y="593725"/>
                  <a:pt x="614362" y="593725"/>
                </a:cubicBezTo>
                <a:cubicBezTo>
                  <a:pt x="653256" y="561181"/>
                  <a:pt x="685800" y="529432"/>
                  <a:pt x="733425" y="493713"/>
                </a:cubicBezTo>
                <a:cubicBezTo>
                  <a:pt x="781050" y="457994"/>
                  <a:pt x="849312" y="411957"/>
                  <a:pt x="900112" y="379413"/>
                </a:cubicBezTo>
                <a:cubicBezTo>
                  <a:pt x="950912" y="346869"/>
                  <a:pt x="1038225" y="298450"/>
                  <a:pt x="1038225" y="298450"/>
                </a:cubicBezTo>
                <a:cubicBezTo>
                  <a:pt x="1084263" y="271462"/>
                  <a:pt x="1127918" y="244475"/>
                  <a:pt x="1176337" y="217488"/>
                </a:cubicBezTo>
                <a:cubicBezTo>
                  <a:pt x="1224756" y="190501"/>
                  <a:pt x="1276350" y="158750"/>
                  <a:pt x="1328737" y="136525"/>
                </a:cubicBezTo>
                <a:cubicBezTo>
                  <a:pt x="1381124" y="114300"/>
                  <a:pt x="1441450" y="98426"/>
                  <a:pt x="1490662" y="84138"/>
                </a:cubicBezTo>
                <a:cubicBezTo>
                  <a:pt x="1539875" y="69851"/>
                  <a:pt x="1582737" y="58737"/>
                  <a:pt x="1624012" y="50800"/>
                </a:cubicBezTo>
                <a:cubicBezTo>
                  <a:pt x="1665287" y="42863"/>
                  <a:pt x="1738312" y="36513"/>
                  <a:pt x="1738312" y="36513"/>
                </a:cubicBezTo>
                <a:cubicBezTo>
                  <a:pt x="1770856" y="32544"/>
                  <a:pt x="1789113" y="32544"/>
                  <a:pt x="1819275" y="26988"/>
                </a:cubicBezTo>
                <a:cubicBezTo>
                  <a:pt x="1849437" y="21432"/>
                  <a:pt x="1889124" y="6350"/>
                  <a:pt x="1919287" y="3175"/>
                </a:cubicBezTo>
                <a:cubicBezTo>
                  <a:pt x="1949450" y="0"/>
                  <a:pt x="1970881" y="7144"/>
                  <a:pt x="2000250" y="7938"/>
                </a:cubicBezTo>
                <a:cubicBezTo>
                  <a:pt x="2029619" y="8732"/>
                  <a:pt x="2047875" y="5557"/>
                  <a:pt x="2095500" y="7938"/>
                </a:cubicBezTo>
                <a:cubicBezTo>
                  <a:pt x="2143125" y="10319"/>
                  <a:pt x="2226469" y="14288"/>
                  <a:pt x="2286000" y="22225"/>
                </a:cubicBezTo>
                <a:cubicBezTo>
                  <a:pt x="2345531" y="30162"/>
                  <a:pt x="2403475" y="44451"/>
                  <a:pt x="2452687" y="55563"/>
                </a:cubicBezTo>
                <a:cubicBezTo>
                  <a:pt x="2501899" y="66675"/>
                  <a:pt x="2536031" y="73819"/>
                  <a:pt x="2581275" y="88900"/>
                </a:cubicBezTo>
                <a:cubicBezTo>
                  <a:pt x="2626519" y="103981"/>
                  <a:pt x="2681288" y="126206"/>
                  <a:pt x="2724150" y="146050"/>
                </a:cubicBezTo>
                <a:cubicBezTo>
                  <a:pt x="2767012" y="165894"/>
                  <a:pt x="2797969" y="184944"/>
                  <a:pt x="2838450" y="207963"/>
                </a:cubicBezTo>
                <a:cubicBezTo>
                  <a:pt x="2878931" y="230982"/>
                  <a:pt x="2921793" y="254001"/>
                  <a:pt x="2967037" y="284163"/>
                </a:cubicBezTo>
                <a:cubicBezTo>
                  <a:pt x="3012281" y="314325"/>
                  <a:pt x="3055143" y="351632"/>
                  <a:pt x="3109912" y="388938"/>
                </a:cubicBezTo>
                <a:cubicBezTo>
                  <a:pt x="3164681" y="426244"/>
                  <a:pt x="3295650" y="508000"/>
                  <a:pt x="3295650" y="508000"/>
                </a:cubicBezTo>
                <a:cubicBezTo>
                  <a:pt x="3348831" y="542131"/>
                  <a:pt x="3386931" y="562769"/>
                  <a:pt x="3429000" y="593725"/>
                </a:cubicBezTo>
                <a:cubicBezTo>
                  <a:pt x="3471069" y="624681"/>
                  <a:pt x="3514725" y="663576"/>
                  <a:pt x="3548062" y="693738"/>
                </a:cubicBezTo>
                <a:cubicBezTo>
                  <a:pt x="3581399" y="723900"/>
                  <a:pt x="3602038" y="742156"/>
                  <a:pt x="3629025" y="774700"/>
                </a:cubicBezTo>
                <a:cubicBezTo>
                  <a:pt x="3656013" y="807244"/>
                  <a:pt x="3685381" y="851694"/>
                  <a:pt x="3709987" y="889000"/>
                </a:cubicBezTo>
                <a:cubicBezTo>
                  <a:pt x="3734593" y="926306"/>
                  <a:pt x="3757612" y="964407"/>
                  <a:pt x="3776662" y="998538"/>
                </a:cubicBezTo>
                <a:cubicBezTo>
                  <a:pt x="3795712" y="1032669"/>
                  <a:pt x="3810793" y="1065213"/>
                  <a:pt x="3824287" y="1093788"/>
                </a:cubicBezTo>
                <a:cubicBezTo>
                  <a:pt x="3837781" y="1122363"/>
                  <a:pt x="3848100" y="1139826"/>
                  <a:pt x="3857625" y="1169988"/>
                </a:cubicBezTo>
                <a:cubicBezTo>
                  <a:pt x="3867150" y="1200150"/>
                  <a:pt x="3881437" y="1274763"/>
                  <a:pt x="3881437" y="1274763"/>
                </a:cubicBezTo>
                <a:lnTo>
                  <a:pt x="3881437" y="1274763"/>
                </a:lnTo>
                <a:cubicBezTo>
                  <a:pt x="3879056" y="1268413"/>
                  <a:pt x="3866356" y="1237457"/>
                  <a:pt x="3867150" y="1236663"/>
                </a:cubicBezTo>
                <a:cubicBezTo>
                  <a:pt x="3867944" y="1235869"/>
                  <a:pt x="3877072" y="1252934"/>
                  <a:pt x="3886200" y="1270000"/>
                </a:cubicBezTo>
              </a:path>
            </a:pathLst>
          </a:custGeom>
          <a:ln w="25400">
            <a:solidFill>
              <a:srgbClr val="90E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285720" y="3510000"/>
            <a:ext cx="8643998" cy="494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 rot="10800000" flipV="1">
            <a:off x="2428862" y="2714619"/>
            <a:ext cx="1285883" cy="785817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テキスト ボックス 143"/>
          <p:cNvSpPr txBox="1"/>
          <p:nvPr/>
        </p:nvSpPr>
        <p:spPr>
          <a:xfrm>
            <a:off x="3714744" y="2500306"/>
            <a:ext cx="120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Layer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1439" y="2116800"/>
            <a:ext cx="8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 mm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/>
          <p:nvPr/>
        </p:nvCxnSpPr>
        <p:spPr>
          <a:xfrm rot="5400000">
            <a:off x="750067" y="2163600"/>
            <a:ext cx="214314" cy="158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rot="5400000" flipH="1" flipV="1">
            <a:off x="750861" y="2475646"/>
            <a:ext cx="213520" cy="79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785786" y="2376000"/>
            <a:ext cx="1143008" cy="158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785786" y="2264400"/>
            <a:ext cx="1143008" cy="158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5778395" y="1000108"/>
            <a:ext cx="193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Superior View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大脳辺縁系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2344">
            <a:off x="3643306" y="2366183"/>
            <a:ext cx="3929081" cy="3322486"/>
          </a:xfrm>
          <a:prstGeom prst="rect">
            <a:avLst/>
          </a:prstGeom>
        </p:spPr>
      </p:pic>
      <p:pic>
        <p:nvPicPr>
          <p:cNvPr id="25" name="図 24" descr="0-0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829" y="2340000"/>
            <a:ext cx="2685281" cy="3177778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331514" y="5733652"/>
            <a:ext cx="1740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(From Wikipedia)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928926" y="25380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Narrow" pitchFamily="34" charset="0"/>
              </a:rPr>
              <a:t>Cingulate</a:t>
            </a:r>
            <a:r>
              <a:rPr kumimoji="1" lang="en-US" altLang="ja-JP" dirty="0" smtClean="0">
                <a:latin typeface="Arial Narrow" pitchFamily="34" charset="0"/>
              </a:rPr>
              <a:t> </a:t>
            </a:r>
            <a:r>
              <a:rPr kumimoji="1" lang="en-US" altLang="ja-JP" dirty="0" err="1" smtClean="0">
                <a:latin typeface="Arial Narrow" pitchFamily="34" charset="0"/>
              </a:rPr>
              <a:t>Gyrus</a:t>
            </a:r>
            <a:endParaRPr kumimoji="1" lang="ja-JP" altLang="en-US" dirty="0">
              <a:latin typeface="Arial Narrow" pitchFamily="34" charset="0"/>
            </a:endParaRPr>
          </a:p>
        </p:txBody>
      </p:sp>
      <p:cxnSp>
        <p:nvCxnSpPr>
          <p:cNvPr id="13" name="直線コネクタ 12"/>
          <p:cNvCxnSpPr>
            <a:endCxn id="17" idx="1"/>
          </p:cNvCxnSpPr>
          <p:nvPr/>
        </p:nvCxnSpPr>
        <p:spPr>
          <a:xfrm flipV="1">
            <a:off x="1728000" y="2716595"/>
            <a:ext cx="1249200" cy="60524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127143" y="198809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 pitchFamily="34" charset="0"/>
              </a:rPr>
              <a:t>Thalamus</a:t>
            </a:r>
            <a:endParaRPr kumimoji="1" lang="ja-JP" altLang="en-US" dirty="0">
              <a:latin typeface="Arial Narrow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77200" y="2538000"/>
            <a:ext cx="1428760" cy="35719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33050" y="228599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 pitchFamily="34" charset="0"/>
              </a:rPr>
              <a:t>Hypothalamus</a:t>
            </a:r>
            <a:endParaRPr kumimoji="1" lang="ja-JP" altLang="en-US" dirty="0">
              <a:latin typeface="Arial Narrow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29322" y="5357826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Arial Narrow" pitchFamily="34" charset="0"/>
              </a:rPr>
              <a:t>Parahippocampal</a:t>
            </a:r>
            <a:endParaRPr lang="en-US" altLang="ja-JP" dirty="0" smtClean="0">
              <a:latin typeface="Arial Narrow" pitchFamily="34" charset="0"/>
            </a:endParaRPr>
          </a:p>
          <a:p>
            <a:r>
              <a:rPr kumimoji="1" lang="en-US" altLang="ja-JP" dirty="0" err="1" smtClean="0">
                <a:latin typeface="Arial Narrow" pitchFamily="34" charset="0"/>
              </a:rPr>
              <a:t>Gyrus</a:t>
            </a:r>
            <a:endParaRPr kumimoji="1" lang="ja-JP" altLang="en-US" dirty="0">
              <a:latin typeface="Arial Narrow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3438" y="550070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Arial Narrow" pitchFamily="34" charset="0"/>
              </a:rPr>
              <a:t>Hyppocampus</a:t>
            </a:r>
            <a:endParaRPr kumimoji="1" lang="ja-JP" altLang="en-US" dirty="0">
              <a:latin typeface="Arial Narrow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71868" y="564357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Narrow" pitchFamily="34" charset="0"/>
              </a:rPr>
              <a:t>Amygdala</a:t>
            </a:r>
            <a:endParaRPr kumimoji="1" lang="ja-JP" altLang="en-US" dirty="0">
              <a:latin typeface="Arial Narrow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57554" y="5000636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Narrow" pitchFamily="34" charset="0"/>
              </a:rPr>
              <a:t>Mamillary</a:t>
            </a:r>
            <a:r>
              <a:rPr kumimoji="1" lang="en-US" altLang="ja-JP" dirty="0" smtClean="0">
                <a:latin typeface="Arial Narrow" pitchFamily="34" charset="0"/>
              </a:rPr>
              <a:t> Body</a:t>
            </a:r>
            <a:endParaRPr kumimoji="1" lang="ja-JP" altLang="en-US" dirty="0">
              <a:latin typeface="Arial Narrow" pitchFamily="34" charset="0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771556" y="7143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Limbic</a:t>
            </a:r>
            <a:r>
              <a:rPr kumimoji="1" lang="en-US" altLang="ja-JP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System</a:t>
            </a:r>
            <a:endParaRPr kumimoji="1" lang="ja-JP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57356" y="319153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 Narrow" pitchFamily="34" charset="0"/>
              </a:rPr>
              <a:t>White</a:t>
            </a:r>
          </a:p>
          <a:p>
            <a:r>
              <a:rPr kumimoji="1" lang="en-US" altLang="ja-JP" sz="1400" dirty="0" smtClean="0">
                <a:latin typeface="Arial Narrow" pitchFamily="34" charset="0"/>
              </a:rPr>
              <a:t>Matter</a:t>
            </a:r>
            <a:endParaRPr kumimoji="1" lang="ja-JP" altLang="en-US" sz="14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555875" y="4460855"/>
            <a:ext cx="792163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66950" y="4605318"/>
            <a:ext cx="1441450" cy="1444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908175" y="4749780"/>
            <a:ext cx="2159000" cy="1428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619250" y="4892655"/>
            <a:ext cx="2736850" cy="1444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476375" y="5037118"/>
            <a:ext cx="3024188" cy="1444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6516688" y="4605318"/>
            <a:ext cx="792162" cy="1444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6227763" y="4749780"/>
            <a:ext cx="1441450" cy="1444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5868988" y="4894243"/>
            <a:ext cx="2159000" cy="142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5580063" y="5037118"/>
            <a:ext cx="2736850" cy="1444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3" name="Oval 19"/>
          <p:cNvSpPr>
            <a:spLocks noChangeArrowheads="1"/>
          </p:cNvSpPr>
          <p:nvPr/>
        </p:nvSpPr>
        <p:spPr bwMode="auto">
          <a:xfrm>
            <a:off x="5578475" y="1220768"/>
            <a:ext cx="2735263" cy="27368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4" name="Oval 16"/>
          <p:cNvSpPr>
            <a:spLocks noChangeArrowheads="1"/>
          </p:cNvSpPr>
          <p:nvPr/>
        </p:nvSpPr>
        <p:spPr bwMode="auto">
          <a:xfrm>
            <a:off x="5867400" y="1509693"/>
            <a:ext cx="2160588" cy="2089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6227763" y="1797030"/>
            <a:ext cx="1439862" cy="14382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6516688" y="2158980"/>
            <a:ext cx="792162" cy="7191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7" name="Rectangle 20"/>
          <p:cNvSpPr>
            <a:spLocks noChangeArrowheads="1"/>
          </p:cNvSpPr>
          <p:nvPr/>
        </p:nvSpPr>
        <p:spPr bwMode="auto">
          <a:xfrm>
            <a:off x="4643438" y="5807099"/>
            <a:ext cx="792162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8" name="Rectangle 21"/>
          <p:cNvSpPr>
            <a:spLocks noChangeArrowheads="1"/>
          </p:cNvSpPr>
          <p:nvPr/>
        </p:nvSpPr>
        <p:spPr bwMode="auto">
          <a:xfrm>
            <a:off x="4354513" y="5951561"/>
            <a:ext cx="144145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9" name="Rectangle 22"/>
          <p:cNvSpPr>
            <a:spLocks noChangeArrowheads="1"/>
          </p:cNvSpPr>
          <p:nvPr/>
        </p:nvSpPr>
        <p:spPr bwMode="auto">
          <a:xfrm>
            <a:off x="3995738" y="6096024"/>
            <a:ext cx="215900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0" name="Rectangle 23"/>
          <p:cNvSpPr>
            <a:spLocks noChangeArrowheads="1"/>
          </p:cNvSpPr>
          <p:nvPr/>
        </p:nvSpPr>
        <p:spPr bwMode="auto">
          <a:xfrm>
            <a:off x="3706813" y="6238899"/>
            <a:ext cx="273685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1" name="Rectangle 24"/>
          <p:cNvSpPr>
            <a:spLocks noChangeArrowheads="1"/>
          </p:cNvSpPr>
          <p:nvPr/>
        </p:nvSpPr>
        <p:spPr bwMode="auto">
          <a:xfrm>
            <a:off x="3571868" y="6383361"/>
            <a:ext cx="3016257" cy="14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2" name="Rectangle 25"/>
          <p:cNvSpPr>
            <a:spLocks noChangeArrowheads="1"/>
          </p:cNvSpPr>
          <p:nvPr/>
        </p:nvSpPr>
        <p:spPr bwMode="auto">
          <a:xfrm>
            <a:off x="4643438" y="5951561"/>
            <a:ext cx="792162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3" name="Rectangle 26"/>
          <p:cNvSpPr>
            <a:spLocks noChangeArrowheads="1"/>
          </p:cNvSpPr>
          <p:nvPr/>
        </p:nvSpPr>
        <p:spPr bwMode="auto">
          <a:xfrm>
            <a:off x="4356100" y="6096024"/>
            <a:ext cx="1441450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4" name="Rectangle 27"/>
          <p:cNvSpPr>
            <a:spLocks noChangeArrowheads="1"/>
          </p:cNvSpPr>
          <p:nvPr/>
        </p:nvSpPr>
        <p:spPr bwMode="auto">
          <a:xfrm>
            <a:off x="3995738" y="6240486"/>
            <a:ext cx="2159000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5" name="Rectangle 28"/>
          <p:cNvSpPr>
            <a:spLocks noChangeArrowheads="1"/>
          </p:cNvSpPr>
          <p:nvPr/>
        </p:nvSpPr>
        <p:spPr bwMode="auto">
          <a:xfrm>
            <a:off x="3708400" y="6383361"/>
            <a:ext cx="2736850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6" name="Oval 29"/>
          <p:cNvSpPr>
            <a:spLocks noChangeArrowheads="1"/>
          </p:cNvSpPr>
          <p:nvPr/>
        </p:nvSpPr>
        <p:spPr bwMode="auto">
          <a:xfrm>
            <a:off x="1476375" y="1004868"/>
            <a:ext cx="3024188" cy="309562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7" name="Oval 30"/>
          <p:cNvSpPr>
            <a:spLocks noChangeArrowheads="1"/>
          </p:cNvSpPr>
          <p:nvPr/>
        </p:nvSpPr>
        <p:spPr bwMode="auto">
          <a:xfrm>
            <a:off x="1619250" y="1220768"/>
            <a:ext cx="2735263" cy="2736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8" name="Oval 31"/>
          <p:cNvSpPr>
            <a:spLocks noChangeArrowheads="1"/>
          </p:cNvSpPr>
          <p:nvPr/>
        </p:nvSpPr>
        <p:spPr bwMode="auto">
          <a:xfrm>
            <a:off x="1908175" y="1509693"/>
            <a:ext cx="2160588" cy="20891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9" name="Oval 32"/>
          <p:cNvSpPr>
            <a:spLocks noChangeArrowheads="1"/>
          </p:cNvSpPr>
          <p:nvPr/>
        </p:nvSpPr>
        <p:spPr bwMode="auto">
          <a:xfrm>
            <a:off x="2268538" y="1797030"/>
            <a:ext cx="1439862" cy="14382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0" name="Oval 33"/>
          <p:cNvSpPr>
            <a:spLocks noChangeArrowheads="1"/>
          </p:cNvSpPr>
          <p:nvPr/>
        </p:nvSpPr>
        <p:spPr bwMode="auto">
          <a:xfrm>
            <a:off x="2555875" y="2158980"/>
            <a:ext cx="792163" cy="719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1" name="Text Box 34"/>
          <p:cNvSpPr txBox="1">
            <a:spLocks noChangeArrowheads="1"/>
          </p:cNvSpPr>
          <p:nvPr/>
        </p:nvSpPr>
        <p:spPr bwMode="auto">
          <a:xfrm>
            <a:off x="1870674" y="5715016"/>
            <a:ext cx="2082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Remove white </a:t>
            </a:r>
            <a:r>
              <a:rPr lang="en-US" altLang="ja-JP" dirty="0" smtClean="0"/>
              <a:t>areas</a:t>
            </a:r>
            <a:endParaRPr lang="en-US" altLang="ja-JP" dirty="0"/>
          </a:p>
          <a:p>
            <a:r>
              <a:rPr lang="en-US" altLang="ja-JP" dirty="0" smtClean="0"/>
              <a:t>in </a:t>
            </a:r>
            <a:r>
              <a:rPr lang="en-US" altLang="ja-JP" dirty="0"/>
              <a:t>the </a:t>
            </a:r>
            <a:r>
              <a:rPr lang="en-US" altLang="ja-JP" dirty="0" smtClean="0"/>
              <a:t>figure.</a:t>
            </a:r>
            <a:endParaRPr lang="en-US" altLang="ja-JP" dirty="0"/>
          </a:p>
        </p:txBody>
      </p:sp>
      <p:sp>
        <p:nvSpPr>
          <p:cNvPr id="3102" name="Line 35"/>
          <p:cNvSpPr>
            <a:spLocks noChangeShapeType="1"/>
          </p:cNvSpPr>
          <p:nvPr/>
        </p:nvSpPr>
        <p:spPr bwMode="auto">
          <a:xfrm>
            <a:off x="4643438" y="4821218"/>
            <a:ext cx="792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3" name="Line 36"/>
          <p:cNvSpPr>
            <a:spLocks noChangeShapeType="1"/>
          </p:cNvSpPr>
          <p:nvPr/>
        </p:nvSpPr>
        <p:spPr bwMode="auto">
          <a:xfrm>
            <a:off x="4643438" y="2638425"/>
            <a:ext cx="792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5" name="Text Box 38"/>
          <p:cNvSpPr txBox="1">
            <a:spLocks noChangeArrowheads="1"/>
          </p:cNvSpPr>
          <p:nvPr/>
        </p:nvSpPr>
        <p:spPr bwMode="auto">
          <a:xfrm>
            <a:off x="365104" y="4540230"/>
            <a:ext cx="1206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Side View</a:t>
            </a:r>
            <a:endParaRPr lang="ja-JP" altLang="en-US" dirty="0"/>
          </a:p>
        </p:txBody>
      </p:sp>
      <p:sp>
        <p:nvSpPr>
          <p:cNvPr id="3106" name="Text Box 40"/>
          <p:cNvSpPr txBox="1">
            <a:spLocks noChangeArrowheads="1"/>
          </p:cNvSpPr>
          <p:nvPr/>
        </p:nvSpPr>
        <p:spPr bwMode="auto">
          <a:xfrm>
            <a:off x="2398706" y="571480"/>
            <a:ext cx="1173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1</a:t>
            </a:r>
            <a:r>
              <a:rPr lang="en-US" altLang="ja-JP" sz="2000" baseline="30000" dirty="0"/>
              <a:t>st</a:t>
            </a:r>
            <a:r>
              <a:rPr lang="en-US" altLang="ja-JP" sz="2000" dirty="0"/>
              <a:t> Layer</a:t>
            </a:r>
            <a:endParaRPr lang="ja-JP" altLang="en-US" sz="2000" dirty="0"/>
          </a:p>
        </p:txBody>
      </p:sp>
      <p:sp>
        <p:nvSpPr>
          <p:cNvPr id="3107" name="Text Box 40"/>
          <p:cNvSpPr txBox="1">
            <a:spLocks noChangeArrowheads="1"/>
          </p:cNvSpPr>
          <p:nvPr/>
        </p:nvSpPr>
        <p:spPr bwMode="auto">
          <a:xfrm>
            <a:off x="3276600" y="44450"/>
            <a:ext cx="35509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>Superior View 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Images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108" name="Text Box 40"/>
          <p:cNvSpPr txBox="1">
            <a:spLocks noChangeArrowheads="1"/>
          </p:cNvSpPr>
          <p:nvPr/>
        </p:nvSpPr>
        <p:spPr bwMode="auto">
          <a:xfrm>
            <a:off x="6343671" y="571480"/>
            <a:ext cx="1228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2</a:t>
            </a:r>
            <a:r>
              <a:rPr lang="en-US" altLang="ja-JP" sz="2000" baseline="30000" dirty="0"/>
              <a:t>nd</a:t>
            </a:r>
            <a:r>
              <a:rPr lang="en-US" altLang="ja-JP" sz="2000" dirty="0"/>
              <a:t> Layer</a:t>
            </a:r>
            <a:endParaRPr lang="ja-JP" altLang="en-US" sz="2000" dirty="0"/>
          </a:p>
        </p:txBody>
      </p:sp>
      <p:sp>
        <p:nvSpPr>
          <p:cNvPr id="37" name="正方形/長方形 36"/>
          <p:cNvSpPr/>
          <p:nvPr/>
        </p:nvSpPr>
        <p:spPr>
          <a:xfrm>
            <a:off x="1785918" y="5500702"/>
            <a:ext cx="5000660" cy="1214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1406" y="46001"/>
            <a:ext cx="1792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Schematic</a:t>
            </a:r>
          </a:p>
          <a:p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Diagram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1438" y="85708"/>
            <a:ext cx="178591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3000372"/>
            <a:ext cx="8543956" cy="147161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Comparison of healthy volunteer </a:t>
            </a:r>
            <a:r>
              <a:rPr lang="en-US" altLang="ja-JP" sz="4400" dirty="0" smtClean="0"/>
              <a:t>and </a:t>
            </a:r>
            <a:r>
              <a:rPr kumimoji="1" lang="en-US" altLang="ja-JP" sz="4400" dirty="0" smtClean="0"/>
              <a:t>AD patient</a:t>
            </a:r>
            <a:endParaRPr kumimoji="1" lang="ja-JP" alt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3-2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799" y="2487600"/>
            <a:ext cx="4829175" cy="4505325"/>
          </a:xfrm>
          <a:prstGeom prst="rect">
            <a:avLst/>
          </a:prstGeom>
        </p:spPr>
      </p:pic>
      <p:pic>
        <p:nvPicPr>
          <p:cNvPr id="5" name="図 4" descr="13-2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200" y="2487600"/>
            <a:ext cx="4829175" cy="4514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00760" y="1643050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13-26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55366" y="-387424"/>
            <a:ext cx="3970800" cy="369722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072198" y="2571744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000364" y="-428652"/>
            <a:ext cx="214314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857288" y="3133724"/>
            <a:ext cx="3857652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28926" y="2285992"/>
            <a:ext cx="6500858" cy="58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285852" y="3286124"/>
            <a:ext cx="6429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7554" y="2776852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72330" y="277391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62000" y="3916924"/>
            <a:ext cx="154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</a:t>
            </a:r>
            <a:r>
              <a:rPr lang="en-US" altLang="ja-JP" sz="2800" baseline="30000" dirty="0" smtClean="0"/>
              <a:t>st</a:t>
            </a:r>
            <a:r>
              <a:rPr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71736" y="1142984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35134" y="3929066"/>
            <a:ext cx="6043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sz="3200" kern="0" dirty="0" smtClean="0">
                <a:solidFill>
                  <a:srgbClr val="000000"/>
                </a:solidFill>
                <a:latin typeface="+mj-ea"/>
                <a:ea typeface="+mj-ea"/>
              </a:rPr>
              <a:t>④ </a:t>
            </a:r>
            <a:r>
              <a:rPr lang="en-US" altLang="ja-JP" sz="3200" kern="0" dirty="0" err="1" smtClean="0">
                <a:solidFill>
                  <a:srgbClr val="000000"/>
                </a:solidFill>
                <a:latin typeface="+mj-ea"/>
                <a:ea typeface="+mj-ea"/>
              </a:rPr>
              <a:t>Radiopaque</a:t>
            </a:r>
            <a:r>
              <a:rPr lang="en-US" altLang="ja-JP" sz="3200" kern="0" dirty="0" smtClean="0">
                <a:solidFill>
                  <a:srgbClr val="000000"/>
                </a:solidFill>
                <a:latin typeface="+mj-ea"/>
                <a:ea typeface="+mj-ea"/>
              </a:rPr>
              <a:t> substance due to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ja-JP" sz="3200" kern="0" dirty="0" smtClean="0">
                <a:solidFill>
                  <a:srgbClr val="000000"/>
                </a:solidFill>
                <a:latin typeface="+mj-ea"/>
                <a:ea typeface="+mj-ea"/>
              </a:rPr>
              <a:t>    l</a:t>
            </a:r>
            <a:r>
              <a:rPr lang="en-US" altLang="ja-JP" sz="3200" dirty="0" smtClean="0">
                <a:latin typeface="+mj-ea"/>
                <a:ea typeface="+mj-ea"/>
              </a:rPr>
              <a:t>arge atomic weight.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6987782" y="2600908"/>
            <a:ext cx="1656184" cy="1656184"/>
            <a:chOff x="4646475" y="2175083"/>
            <a:chExt cx="1656184" cy="1656184"/>
          </a:xfrm>
        </p:grpSpPr>
        <p:pic>
          <p:nvPicPr>
            <p:cNvPr id="6146" name="Picture 2" descr="http://phys.sakura.ne.jp/diary/2006-012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475" y="2175083"/>
              <a:ext cx="1656184" cy="1656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4995982" y="2642596"/>
              <a:ext cx="1007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kumimoji="1" lang="ja-JP" altLang="en-US" sz="3600" dirty="0" smtClean="0">
                  <a:solidFill>
                    <a:schemeClr val="bg1"/>
                  </a:solidFill>
                  <a:latin typeface="+mj-ea"/>
                  <a:ea typeface="+mj-ea"/>
                </a:rPr>
                <a:t>Ｘｅ</a:t>
              </a:r>
              <a:endParaRPr kumimoji="1" lang="ja-JP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-24063" y="-27384"/>
            <a:ext cx="9180095" cy="638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/>
              <a:t>What is Xenon</a:t>
            </a:r>
            <a:r>
              <a:rPr kumimoji="1" lang="ja-JP" altLang="en-US" sz="4800" dirty="0" smtClean="0"/>
              <a:t>？</a:t>
            </a:r>
            <a:endParaRPr kumimoji="1" lang="ja-JP" altLang="en-US" sz="4800" dirty="0"/>
          </a:p>
        </p:txBody>
      </p:sp>
      <p:sp>
        <p:nvSpPr>
          <p:cNvPr id="29" name="正方形/長方形 28"/>
          <p:cNvSpPr/>
          <p:nvPr/>
        </p:nvSpPr>
        <p:spPr>
          <a:xfrm>
            <a:off x="-36512" y="6226914"/>
            <a:ext cx="9180095" cy="625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5135" y="3143248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③ </a:t>
            </a:r>
            <a:r>
              <a:rPr lang="en-US" altLang="ja-JP" sz="3200" dirty="0" smtClean="0">
                <a:latin typeface="+mj-ea"/>
              </a:rPr>
              <a:t>Soluble in blood and brain tissue.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0824" y="2000240"/>
            <a:ext cx="5363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② </a:t>
            </a:r>
            <a:r>
              <a:rPr lang="en-US" altLang="ja-JP" sz="3200" dirty="0" smtClean="0">
                <a:latin typeface="+mj-ea"/>
              </a:rPr>
              <a:t>Goes through blood-brain</a:t>
            </a:r>
          </a:p>
          <a:p>
            <a:r>
              <a:rPr lang="en-US" altLang="ja-JP" sz="3200" dirty="0" smtClean="0">
                <a:latin typeface="+mj-ea"/>
              </a:rPr>
              <a:t>    barrier.</a:t>
            </a:r>
            <a:endParaRPr lang="ja-JP" altLang="en-US" sz="3200" dirty="0">
              <a:latin typeface="+mj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0824" y="857232"/>
            <a:ext cx="7964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① </a:t>
            </a:r>
            <a:r>
              <a:rPr lang="en-US" altLang="ja-JP" sz="3200" dirty="0" err="1" smtClean="0">
                <a:latin typeface="+mj-ea"/>
              </a:rPr>
              <a:t>Xe</a:t>
            </a:r>
            <a:r>
              <a:rPr lang="en-US" altLang="ja-JP" sz="3200" dirty="0" smtClean="0">
                <a:latin typeface="+mj-ea"/>
              </a:rPr>
              <a:t> is an inert gas and not metabolized</a:t>
            </a:r>
          </a:p>
          <a:p>
            <a:r>
              <a:rPr lang="en-US" altLang="ja-JP" sz="3200" dirty="0" smtClean="0">
                <a:latin typeface="+mj-ea"/>
              </a:rPr>
              <a:t>    in human body.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2844" y="5214950"/>
            <a:ext cx="88344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j-ea"/>
                <a:ea typeface="+mj-ea"/>
              </a:rPr>
              <a:t>Ideal </a:t>
            </a:r>
            <a:r>
              <a:rPr kumimoji="1" lang="en-US" altLang="ja-JP" sz="3600" dirty="0" smtClean="0">
                <a:latin typeface="+mj-ea"/>
                <a:ea typeface="+mj-ea"/>
              </a:rPr>
              <a:t>substance</a:t>
            </a:r>
            <a:r>
              <a:rPr kumimoji="1" lang="en-US" altLang="ja-JP" sz="3200" dirty="0" smtClean="0">
                <a:latin typeface="+mj-ea"/>
                <a:ea typeface="+mj-ea"/>
              </a:rPr>
              <a:t> as blood-flow tracer using CT</a:t>
            </a:r>
            <a:r>
              <a:rPr lang="en-US" altLang="ja-JP" sz="3200" dirty="0" smtClean="0">
                <a:latin typeface="+mj-ea"/>
                <a:ea typeface="+mj-ea"/>
              </a:rPr>
              <a:t>.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88800" y="26310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54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16410" y="385762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131.3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2" grpId="0"/>
      <p:bldP spid="24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3-2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2486050"/>
            <a:ext cx="4838700" cy="4514850"/>
          </a:xfrm>
          <a:prstGeom prst="rect">
            <a:avLst/>
          </a:prstGeom>
        </p:spPr>
      </p:pic>
      <p:pic>
        <p:nvPicPr>
          <p:cNvPr id="5" name="図 4" descr="13-2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6374" y="2486050"/>
            <a:ext cx="4838700" cy="45148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64000" y="2491100"/>
            <a:ext cx="96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Layer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57554" y="2776852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72330" y="277391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324800" y="3705546"/>
            <a:ext cx="64294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3-25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756000" y="-388800"/>
            <a:ext cx="3970678" cy="3704922"/>
          </a:xfrm>
        </p:spPr>
      </p:pic>
      <p:sp>
        <p:nvSpPr>
          <p:cNvPr id="13" name="正方形/長方形 12"/>
          <p:cNvSpPr/>
          <p:nvPr/>
        </p:nvSpPr>
        <p:spPr>
          <a:xfrm>
            <a:off x="6072198" y="2571744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00364" y="-428652"/>
            <a:ext cx="214314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28926" y="2285992"/>
            <a:ext cx="6500858" cy="58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857288" y="3133724"/>
            <a:ext cx="3857652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85852" y="3286124"/>
            <a:ext cx="6429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90000" y="3916924"/>
            <a:ext cx="161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</a:t>
            </a:r>
            <a:r>
              <a:rPr lang="en-US" altLang="ja-JP" sz="2800" baseline="30000" dirty="0" smtClean="0"/>
              <a:t>nd</a:t>
            </a:r>
            <a:r>
              <a:rPr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71736" y="1142984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3-2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2487600"/>
            <a:ext cx="4838700" cy="4514850"/>
          </a:xfrm>
          <a:prstGeom prst="rect">
            <a:avLst/>
          </a:prstGeom>
        </p:spPr>
      </p:pic>
      <p:pic>
        <p:nvPicPr>
          <p:cNvPr id="5" name="図 4" descr="13-2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200" y="2487600"/>
            <a:ext cx="4838700" cy="4514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72198" y="1643050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24800" y="2857496"/>
            <a:ext cx="64294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3-24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756000" y="-388800"/>
            <a:ext cx="3970800" cy="3705037"/>
          </a:xfrm>
        </p:spPr>
      </p:pic>
      <p:sp>
        <p:nvSpPr>
          <p:cNvPr id="15" name="正方形/長方形 14"/>
          <p:cNvSpPr/>
          <p:nvPr/>
        </p:nvSpPr>
        <p:spPr>
          <a:xfrm>
            <a:off x="6072198" y="2571744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00364" y="-428652"/>
            <a:ext cx="214314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28926" y="2285992"/>
            <a:ext cx="6500858" cy="58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-857288" y="3133724"/>
            <a:ext cx="3857652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285852" y="3286124"/>
            <a:ext cx="6429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57554" y="2776852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72330" y="277391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34134" y="3916924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</a:t>
            </a:r>
            <a:r>
              <a:rPr lang="en-US" altLang="ja-JP" sz="2800" baseline="30000" dirty="0" smtClean="0"/>
              <a:t>rd</a:t>
            </a:r>
            <a:r>
              <a:rPr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71736" y="1142984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3-2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2487600"/>
            <a:ext cx="4838700" cy="4514850"/>
          </a:xfrm>
          <a:prstGeom prst="rect">
            <a:avLst/>
          </a:prstGeom>
        </p:spPr>
      </p:pic>
      <p:pic>
        <p:nvPicPr>
          <p:cNvPr id="5" name="図 4" descr="13-2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200" y="2487600"/>
            <a:ext cx="4838700" cy="4514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72198" y="1643050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24800" y="2857496"/>
            <a:ext cx="64294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3-23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756000" y="-388800"/>
            <a:ext cx="3970800" cy="3705037"/>
          </a:xfrm>
        </p:spPr>
      </p:pic>
      <p:sp>
        <p:nvSpPr>
          <p:cNvPr id="13" name="正方形/長方形 12"/>
          <p:cNvSpPr/>
          <p:nvPr/>
        </p:nvSpPr>
        <p:spPr>
          <a:xfrm>
            <a:off x="6072198" y="2571744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00364" y="-428652"/>
            <a:ext cx="214314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28926" y="2285992"/>
            <a:ext cx="6500858" cy="58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857288" y="3133724"/>
            <a:ext cx="3857652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85852" y="3286124"/>
            <a:ext cx="6429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7554" y="2776852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2330" y="277391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34134" y="3916924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4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71736" y="1142984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3-2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2487600"/>
            <a:ext cx="4838700" cy="4514850"/>
          </a:xfrm>
          <a:prstGeom prst="rect">
            <a:avLst/>
          </a:prstGeom>
        </p:spPr>
      </p:pic>
      <p:pic>
        <p:nvPicPr>
          <p:cNvPr id="5" name="図 4" descr="13-2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200" y="2487600"/>
            <a:ext cx="4838700" cy="4514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72198" y="1643050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24800" y="2857496"/>
            <a:ext cx="64294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3-22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756000" y="-388800"/>
            <a:ext cx="3970800" cy="3705037"/>
          </a:xfrm>
        </p:spPr>
      </p:pic>
      <p:sp>
        <p:nvSpPr>
          <p:cNvPr id="13" name="正方形/長方形 12"/>
          <p:cNvSpPr/>
          <p:nvPr/>
        </p:nvSpPr>
        <p:spPr>
          <a:xfrm>
            <a:off x="6072198" y="2571744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00364" y="-428652"/>
            <a:ext cx="214314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28926" y="2285992"/>
            <a:ext cx="6500858" cy="58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857288" y="3133724"/>
            <a:ext cx="3857652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85852" y="3286124"/>
            <a:ext cx="6429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7554" y="2776852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2330" y="277391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34134" y="3916924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5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71736" y="1142984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3-2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2487600"/>
            <a:ext cx="4838700" cy="4514850"/>
          </a:xfrm>
          <a:prstGeom prst="rect">
            <a:avLst/>
          </a:prstGeom>
        </p:spPr>
      </p:pic>
      <p:pic>
        <p:nvPicPr>
          <p:cNvPr id="5" name="図 4" descr="13-2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200" y="2487600"/>
            <a:ext cx="4838700" cy="4514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72198" y="1643050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24800" y="2857496"/>
            <a:ext cx="64294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3-21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756000" y="-388800"/>
            <a:ext cx="3970800" cy="3705038"/>
          </a:xfrm>
        </p:spPr>
      </p:pic>
      <p:sp>
        <p:nvSpPr>
          <p:cNvPr id="13" name="正方形/長方形 12"/>
          <p:cNvSpPr/>
          <p:nvPr/>
        </p:nvSpPr>
        <p:spPr>
          <a:xfrm>
            <a:off x="6072198" y="2571744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00364" y="-428652"/>
            <a:ext cx="214314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28926" y="2285992"/>
            <a:ext cx="6500858" cy="58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857288" y="3133724"/>
            <a:ext cx="3857652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85852" y="3286124"/>
            <a:ext cx="6429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7554" y="2776852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2330" y="277391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34134" y="3916924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6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71736" y="1142984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3-2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2487600"/>
            <a:ext cx="4838700" cy="4514850"/>
          </a:xfrm>
          <a:prstGeom prst="rect">
            <a:avLst/>
          </a:prstGeom>
        </p:spPr>
      </p:pic>
      <p:pic>
        <p:nvPicPr>
          <p:cNvPr id="5" name="図 4" descr="13-20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200" y="2487600"/>
            <a:ext cx="4838700" cy="4514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72198" y="1643050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24800" y="2857496"/>
            <a:ext cx="64294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3-20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756000" y="-388800"/>
            <a:ext cx="3970800" cy="3705038"/>
          </a:xfrm>
        </p:spPr>
      </p:pic>
      <p:sp>
        <p:nvSpPr>
          <p:cNvPr id="13" name="正方形/長方形 12"/>
          <p:cNvSpPr/>
          <p:nvPr/>
        </p:nvSpPr>
        <p:spPr>
          <a:xfrm>
            <a:off x="6072198" y="2571744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00364" y="-428652"/>
            <a:ext cx="214314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28926" y="2285992"/>
            <a:ext cx="6500858" cy="58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857288" y="3133724"/>
            <a:ext cx="3857652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85852" y="3286124"/>
            <a:ext cx="6429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7554" y="2776852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2330" y="277391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34134" y="3916924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7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71736" y="1142984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3-1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2487600"/>
            <a:ext cx="4838700" cy="4514850"/>
          </a:xfrm>
          <a:prstGeom prst="rect">
            <a:avLst/>
          </a:prstGeom>
        </p:spPr>
      </p:pic>
      <p:pic>
        <p:nvPicPr>
          <p:cNvPr id="5" name="図 4" descr="13-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200" y="2487600"/>
            <a:ext cx="4838700" cy="4514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72198" y="1643050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24800" y="2857496"/>
            <a:ext cx="64294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3-19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756000" y="-388800"/>
            <a:ext cx="3970800" cy="3705037"/>
          </a:xfrm>
        </p:spPr>
      </p:pic>
      <p:sp>
        <p:nvSpPr>
          <p:cNvPr id="13" name="正方形/長方形 12"/>
          <p:cNvSpPr/>
          <p:nvPr/>
        </p:nvSpPr>
        <p:spPr>
          <a:xfrm>
            <a:off x="6072198" y="2571744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00364" y="-428652"/>
            <a:ext cx="214314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28926" y="2285992"/>
            <a:ext cx="6500858" cy="58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857288" y="3133724"/>
            <a:ext cx="3857652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85852" y="3286124"/>
            <a:ext cx="6429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7554" y="2776852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2330" y="277391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34134" y="3916924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8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71736" y="1142984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3-1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2487600"/>
            <a:ext cx="4838700" cy="4514850"/>
          </a:xfrm>
          <a:prstGeom prst="rect">
            <a:avLst/>
          </a:prstGeom>
        </p:spPr>
      </p:pic>
      <p:pic>
        <p:nvPicPr>
          <p:cNvPr id="5" name="図 4" descr="13-1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200" y="2487600"/>
            <a:ext cx="4838700" cy="4514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72198" y="1643050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24800" y="2857496"/>
            <a:ext cx="64294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3-18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756000" y="-388800"/>
            <a:ext cx="3970800" cy="3705037"/>
          </a:xfrm>
        </p:spPr>
      </p:pic>
      <p:sp>
        <p:nvSpPr>
          <p:cNvPr id="13" name="正方形/長方形 12"/>
          <p:cNvSpPr/>
          <p:nvPr/>
        </p:nvSpPr>
        <p:spPr>
          <a:xfrm>
            <a:off x="6072198" y="2571744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00364" y="-428652"/>
            <a:ext cx="214314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28926" y="2285992"/>
            <a:ext cx="6500858" cy="58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857288" y="3133724"/>
            <a:ext cx="3857652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85852" y="3286124"/>
            <a:ext cx="6429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7554" y="2776852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2330" y="277391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34134" y="3916924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9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71736" y="1142984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3-1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2487600"/>
            <a:ext cx="4838700" cy="4514850"/>
          </a:xfrm>
          <a:prstGeom prst="rect">
            <a:avLst/>
          </a:prstGeom>
        </p:spPr>
      </p:pic>
      <p:pic>
        <p:nvPicPr>
          <p:cNvPr id="5" name="図 4" descr="13-1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200" y="2487600"/>
            <a:ext cx="4838700" cy="4514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72198" y="1643050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24800" y="2857496"/>
            <a:ext cx="642942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3-17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756000" y="-388800"/>
            <a:ext cx="3970800" cy="3705038"/>
          </a:xfrm>
        </p:spPr>
      </p:pic>
      <p:sp>
        <p:nvSpPr>
          <p:cNvPr id="13" name="正方形/長方形 12"/>
          <p:cNvSpPr/>
          <p:nvPr/>
        </p:nvSpPr>
        <p:spPr>
          <a:xfrm>
            <a:off x="6072198" y="2571744"/>
            <a:ext cx="142876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00364" y="-428652"/>
            <a:ext cx="214314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28926" y="2285992"/>
            <a:ext cx="6500858" cy="58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857288" y="3133724"/>
            <a:ext cx="3857652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85852" y="3286124"/>
            <a:ext cx="6429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7554" y="2776852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2330" y="277391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46000" y="3916924"/>
            <a:ext cx="1761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10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71736" y="1142984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11-2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200" y="2858400"/>
            <a:ext cx="4838700" cy="4505325"/>
          </a:xfrm>
          <a:prstGeom prst="rect">
            <a:avLst/>
          </a:prstGeom>
        </p:spPr>
      </p:pic>
      <p:pic>
        <p:nvPicPr>
          <p:cNvPr id="22" name="図 21" descr="11-2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00" y="2858400"/>
            <a:ext cx="4829175" cy="4505325"/>
          </a:xfrm>
          <a:prstGeom prst="rect">
            <a:avLst/>
          </a:prstGeom>
        </p:spPr>
      </p:pic>
      <p:pic>
        <p:nvPicPr>
          <p:cNvPr id="21" name="図 20" descr="11-2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00" y="-788400"/>
            <a:ext cx="4829175" cy="450532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572000" y="2928934"/>
            <a:ext cx="571504" cy="457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43306" y="370261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28287" y="368801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71472" y="3295648"/>
            <a:ext cx="4419600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50400" y="3059668"/>
            <a:ext cx="154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</a:t>
            </a:r>
            <a:r>
              <a:rPr kumimoji="1" lang="en-US" altLang="ja-JP" sz="2800" baseline="30000" dirty="0" smtClean="0"/>
              <a:t>st</a:t>
            </a:r>
            <a:r>
              <a:rPr kumimoji="1" lang="en-US" altLang="ja-JP" sz="2800" dirty="0" smtClean="0"/>
              <a:t> Layer</a:t>
            </a:r>
            <a:endParaRPr kumimoji="1" lang="ja-JP" altLang="en-US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072066" y="-357214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357818" y="27955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8572528" y="3071810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929190" y="3143224"/>
            <a:ext cx="571504" cy="64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14282" y="-571528"/>
            <a:ext cx="57150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24491" y="-24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-24063" y="-27384"/>
            <a:ext cx="9180095" cy="638621"/>
          </a:xfrm>
          <a:prstGeom prst="rect">
            <a:avLst/>
          </a:prstGeom>
          <a:solidFill>
            <a:srgbClr val="90E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Blood flow measurement using </a:t>
            </a:r>
            <a:r>
              <a:rPr lang="en-US" altLang="ja-JP" sz="4000" dirty="0" err="1" smtClean="0"/>
              <a:t>Xe</a:t>
            </a:r>
            <a:r>
              <a:rPr lang="en-US" altLang="ja-JP" sz="4000" dirty="0" smtClean="0"/>
              <a:t> gas</a:t>
            </a:r>
            <a:endParaRPr lang="ja-JP" altLang="en-US" sz="4000" dirty="0"/>
          </a:p>
        </p:txBody>
      </p:sp>
      <p:sp>
        <p:nvSpPr>
          <p:cNvPr id="29" name="正方形/長方形 28"/>
          <p:cNvSpPr/>
          <p:nvPr/>
        </p:nvSpPr>
        <p:spPr>
          <a:xfrm>
            <a:off x="-36512" y="6226914"/>
            <a:ext cx="9180095" cy="625642"/>
          </a:xfrm>
          <a:prstGeom prst="rect">
            <a:avLst/>
          </a:prstGeom>
          <a:solidFill>
            <a:srgbClr val="90E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9"/>
          <a:stretch>
            <a:fillRect/>
          </a:stretch>
        </p:blipFill>
        <p:spPr bwMode="auto">
          <a:xfrm>
            <a:off x="4696120" y="2735052"/>
            <a:ext cx="13208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img.kakaku.com/images/productimage/fullscale/K000024834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98" y="3239952"/>
            <a:ext cx="14287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9"/>
          <p:cNvSpPr txBox="1">
            <a:spLocks noChangeArrowheads="1"/>
          </p:cNvSpPr>
          <p:nvPr/>
        </p:nvSpPr>
        <p:spPr bwMode="auto">
          <a:xfrm>
            <a:off x="6803753" y="4593322"/>
            <a:ext cx="2268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0" dirty="0" smtClean="0">
                <a:latin typeface="+mj-ea"/>
                <a:ea typeface="+mj-ea"/>
              </a:rPr>
              <a:t>Workstation for Image Processing</a:t>
            </a:r>
            <a:endParaRPr lang="en-US" altLang="ja-JP" sz="2000" b="0" dirty="0">
              <a:latin typeface="+mj-ea"/>
              <a:ea typeface="+mj-ea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19139"/>
            <a:ext cx="3519488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9"/>
          <p:cNvSpPr txBox="1">
            <a:spLocks noChangeArrowheads="1"/>
          </p:cNvSpPr>
          <p:nvPr/>
        </p:nvSpPr>
        <p:spPr bwMode="auto">
          <a:xfrm>
            <a:off x="4285915" y="4671964"/>
            <a:ext cx="2143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err="1" smtClean="0">
                <a:latin typeface="+mj-ea"/>
                <a:ea typeface="+mj-ea"/>
              </a:rPr>
              <a:t>Xe</a:t>
            </a:r>
            <a:r>
              <a:rPr lang="en-US" altLang="ja-JP" sz="2000" dirty="0" smtClean="0">
                <a:latin typeface="+mj-ea"/>
                <a:ea typeface="+mj-ea"/>
              </a:rPr>
              <a:t> gas Inhalator</a:t>
            </a:r>
            <a:endParaRPr lang="en-US" altLang="ja-JP" sz="2000" b="0" dirty="0">
              <a:latin typeface="+mj-ea"/>
              <a:ea typeface="+mj-ea"/>
            </a:endParaRPr>
          </a:p>
        </p:txBody>
      </p:sp>
      <p:sp>
        <p:nvSpPr>
          <p:cNvPr id="16" name="テキスト ボックス 9"/>
          <p:cNvSpPr txBox="1">
            <a:spLocks noChangeArrowheads="1"/>
          </p:cNvSpPr>
          <p:nvPr/>
        </p:nvSpPr>
        <p:spPr bwMode="auto">
          <a:xfrm>
            <a:off x="1152873" y="5003347"/>
            <a:ext cx="22928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0" dirty="0" smtClean="0">
                <a:latin typeface="+mj-ea"/>
                <a:ea typeface="+mj-ea"/>
              </a:rPr>
              <a:t>CT System</a:t>
            </a:r>
            <a:endParaRPr lang="en-US" altLang="ja-JP" sz="2000" b="0" dirty="0">
              <a:latin typeface="+mj-ea"/>
              <a:ea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24278" y="1268760"/>
            <a:ext cx="2595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j-ea"/>
                <a:ea typeface="+mj-ea"/>
              </a:rPr>
              <a:t>Requirements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785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11-2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200" y="2858400"/>
            <a:ext cx="4838700" cy="4514850"/>
          </a:xfrm>
          <a:prstGeom prst="rect">
            <a:avLst/>
          </a:prstGeom>
        </p:spPr>
      </p:pic>
      <p:pic>
        <p:nvPicPr>
          <p:cNvPr id="5" name="図 4" descr="11-2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0" y="2858400"/>
            <a:ext cx="4829175" cy="45148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572000" y="3571876"/>
            <a:ext cx="57150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1-22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200" y="-788400"/>
            <a:ext cx="4829175" cy="4514850"/>
          </a:xfrm>
        </p:spPr>
      </p:pic>
      <p:sp>
        <p:nvSpPr>
          <p:cNvPr id="13" name="正方形/長方形 12"/>
          <p:cNvSpPr/>
          <p:nvPr/>
        </p:nvSpPr>
        <p:spPr>
          <a:xfrm>
            <a:off x="571472" y="3312000"/>
            <a:ext cx="4419600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14282" y="-571528"/>
            <a:ext cx="57150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43306" y="370261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28287" y="368801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5600" y="3059668"/>
            <a:ext cx="161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</a:t>
            </a:r>
            <a:r>
              <a:rPr lang="en-US" altLang="ja-JP" sz="2800" baseline="30000" dirty="0" smtClean="0"/>
              <a:t>nd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Layer</a:t>
            </a:r>
            <a:endParaRPr kumimoji="1" lang="ja-JP" altLang="en-US" sz="2800" dirty="0"/>
          </a:p>
        </p:txBody>
      </p:sp>
      <p:sp>
        <p:nvSpPr>
          <p:cNvPr id="19" name="正方形/長方形 18"/>
          <p:cNvSpPr/>
          <p:nvPr/>
        </p:nvSpPr>
        <p:spPr>
          <a:xfrm>
            <a:off x="5357818" y="26431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072066" y="-357214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357818" y="27955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8572528" y="3071810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929190" y="3143224"/>
            <a:ext cx="571504" cy="64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24491" y="-24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11-2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200" y="2858400"/>
            <a:ext cx="4838700" cy="4514850"/>
          </a:xfrm>
          <a:prstGeom prst="rect">
            <a:avLst/>
          </a:prstGeom>
        </p:spPr>
      </p:pic>
      <p:pic>
        <p:nvPicPr>
          <p:cNvPr id="5" name="図 4" descr="11-2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0" y="2858400"/>
            <a:ext cx="4829175" cy="45148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572000" y="3571876"/>
            <a:ext cx="57150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1-21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200" y="-788400"/>
            <a:ext cx="4829175" cy="4514850"/>
          </a:xfrm>
        </p:spPr>
      </p:pic>
      <p:sp>
        <p:nvSpPr>
          <p:cNvPr id="12" name="正方形/長方形 11"/>
          <p:cNvSpPr/>
          <p:nvPr/>
        </p:nvSpPr>
        <p:spPr>
          <a:xfrm>
            <a:off x="723904" y="3312000"/>
            <a:ext cx="4419600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4282" y="-571528"/>
            <a:ext cx="57150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3306" y="370261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28287" y="368801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8662" y="3059668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</a:t>
            </a:r>
            <a:r>
              <a:rPr lang="en-US" altLang="ja-JP" sz="2800" baseline="30000" dirty="0" smtClean="0"/>
              <a:t>rd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Layer</a:t>
            </a:r>
            <a:endParaRPr kumimoji="1"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72066" y="-357214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57818" y="27955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72528" y="3071810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929190" y="3143224"/>
            <a:ext cx="571504" cy="64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24491" y="-24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11-2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200" y="2858400"/>
            <a:ext cx="4838700" cy="4514850"/>
          </a:xfrm>
          <a:prstGeom prst="rect">
            <a:avLst/>
          </a:prstGeom>
        </p:spPr>
      </p:pic>
      <p:pic>
        <p:nvPicPr>
          <p:cNvPr id="5" name="図 4" descr="11-20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0" y="2858400"/>
            <a:ext cx="4829175" cy="45148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572000" y="3571876"/>
            <a:ext cx="57150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1-20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200" y="-788400"/>
            <a:ext cx="4829175" cy="4514850"/>
          </a:xfrm>
        </p:spPr>
      </p:pic>
      <p:sp>
        <p:nvSpPr>
          <p:cNvPr id="12" name="正方形/長方形 11"/>
          <p:cNvSpPr/>
          <p:nvPr/>
        </p:nvSpPr>
        <p:spPr>
          <a:xfrm>
            <a:off x="723904" y="3312000"/>
            <a:ext cx="4419600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4282" y="-571528"/>
            <a:ext cx="57150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3306" y="370261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28287" y="368801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8662" y="3059668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4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Layer</a:t>
            </a:r>
            <a:endParaRPr kumimoji="1"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72066" y="-357214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57818" y="27955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72528" y="3071810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929190" y="3143224"/>
            <a:ext cx="571504" cy="64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24491" y="-24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11-1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200" y="2858400"/>
            <a:ext cx="4838700" cy="4514850"/>
          </a:xfrm>
          <a:prstGeom prst="rect">
            <a:avLst/>
          </a:prstGeom>
        </p:spPr>
      </p:pic>
      <p:pic>
        <p:nvPicPr>
          <p:cNvPr id="5" name="図 4" descr="11-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0" y="2858400"/>
            <a:ext cx="4829175" cy="45148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43438" y="3571876"/>
            <a:ext cx="57150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1-19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200" y="-788400"/>
            <a:ext cx="4829175" cy="4514850"/>
          </a:xfrm>
        </p:spPr>
      </p:pic>
      <p:sp>
        <p:nvSpPr>
          <p:cNvPr id="12" name="正方形/長方形 11"/>
          <p:cNvSpPr/>
          <p:nvPr/>
        </p:nvSpPr>
        <p:spPr>
          <a:xfrm>
            <a:off x="723904" y="3312000"/>
            <a:ext cx="4419600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4282" y="-571528"/>
            <a:ext cx="57150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3306" y="370261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28287" y="368801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8662" y="3059668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5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Layer</a:t>
            </a:r>
            <a:endParaRPr kumimoji="1"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72066" y="-357214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57818" y="27955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72528" y="3071810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24491" y="-24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11-1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200" y="2858400"/>
            <a:ext cx="4838700" cy="4514850"/>
          </a:xfrm>
          <a:prstGeom prst="rect">
            <a:avLst/>
          </a:prstGeom>
        </p:spPr>
      </p:pic>
      <p:pic>
        <p:nvPicPr>
          <p:cNvPr id="5" name="図 4" descr="11-1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0" y="2858400"/>
            <a:ext cx="4829175" cy="4514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643438" y="3571876"/>
            <a:ext cx="57150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1-18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200" y="-788400"/>
            <a:ext cx="4829175" cy="4514850"/>
          </a:xfrm>
        </p:spPr>
      </p:pic>
      <p:sp>
        <p:nvSpPr>
          <p:cNvPr id="12" name="正方形/長方形 11"/>
          <p:cNvSpPr/>
          <p:nvPr/>
        </p:nvSpPr>
        <p:spPr>
          <a:xfrm>
            <a:off x="723904" y="3312000"/>
            <a:ext cx="4419600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4282" y="-571528"/>
            <a:ext cx="57150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3306" y="370261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28287" y="368801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8662" y="3059668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6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Layer</a:t>
            </a:r>
            <a:endParaRPr kumimoji="1"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72066" y="-357214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57818" y="27955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72528" y="3071810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24491" y="-24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11-1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200" y="2858400"/>
            <a:ext cx="4829175" cy="4514850"/>
          </a:xfrm>
          <a:prstGeom prst="rect">
            <a:avLst/>
          </a:prstGeom>
        </p:spPr>
      </p:pic>
      <p:pic>
        <p:nvPicPr>
          <p:cNvPr id="5" name="図 4" descr="11-1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0" y="2858400"/>
            <a:ext cx="4829175" cy="45148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572000" y="3571876"/>
            <a:ext cx="57150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1-17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200" y="-788400"/>
            <a:ext cx="4829175" cy="4514850"/>
          </a:xfrm>
        </p:spPr>
      </p:pic>
      <p:sp>
        <p:nvSpPr>
          <p:cNvPr id="12" name="正方形/長方形 11"/>
          <p:cNvSpPr/>
          <p:nvPr/>
        </p:nvSpPr>
        <p:spPr>
          <a:xfrm>
            <a:off x="723904" y="3312000"/>
            <a:ext cx="4419600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4282" y="-571528"/>
            <a:ext cx="57150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3306" y="370261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28287" y="368801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8662" y="3059668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7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Layer</a:t>
            </a:r>
            <a:endParaRPr kumimoji="1"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72066" y="-357214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57818" y="27955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72528" y="3071810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24491" y="-24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11-1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200" y="2858400"/>
            <a:ext cx="4829175" cy="4514850"/>
          </a:xfrm>
          <a:prstGeom prst="rect">
            <a:avLst/>
          </a:prstGeom>
        </p:spPr>
      </p:pic>
      <p:pic>
        <p:nvPicPr>
          <p:cNvPr id="5" name="図 4" descr="11-1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0" y="2858400"/>
            <a:ext cx="4829175" cy="45148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43438" y="3571876"/>
            <a:ext cx="57150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1-16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200" y="-788400"/>
            <a:ext cx="4829175" cy="4514850"/>
          </a:xfrm>
        </p:spPr>
      </p:pic>
      <p:sp>
        <p:nvSpPr>
          <p:cNvPr id="12" name="正方形/長方形 11"/>
          <p:cNvSpPr/>
          <p:nvPr/>
        </p:nvSpPr>
        <p:spPr>
          <a:xfrm>
            <a:off x="723904" y="3312000"/>
            <a:ext cx="4419600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4282" y="-571528"/>
            <a:ext cx="57150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3306" y="370261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28287" y="368801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8662" y="3059668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8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Layer</a:t>
            </a:r>
            <a:endParaRPr kumimoji="1"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72066" y="-357214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57818" y="27955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72528" y="3071810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24491" y="-24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11-1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200" y="2858400"/>
            <a:ext cx="4829175" cy="4514850"/>
          </a:xfrm>
          <a:prstGeom prst="rect">
            <a:avLst/>
          </a:prstGeom>
        </p:spPr>
      </p:pic>
      <p:pic>
        <p:nvPicPr>
          <p:cNvPr id="5" name="図 4" descr="11-1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0" y="2858400"/>
            <a:ext cx="4829175" cy="45148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572000" y="3643314"/>
            <a:ext cx="57150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1-15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200" y="-788400"/>
            <a:ext cx="4829175" cy="4514850"/>
          </a:xfrm>
        </p:spPr>
      </p:pic>
      <p:sp>
        <p:nvSpPr>
          <p:cNvPr id="12" name="正方形/長方形 11"/>
          <p:cNvSpPr/>
          <p:nvPr/>
        </p:nvSpPr>
        <p:spPr>
          <a:xfrm>
            <a:off x="723904" y="3312000"/>
            <a:ext cx="4419600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4282" y="-571528"/>
            <a:ext cx="57150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3306" y="370261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28287" y="368801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8662" y="3059668"/>
            <a:ext cx="156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9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Layer</a:t>
            </a:r>
            <a:endParaRPr kumimoji="1"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72066" y="-357214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57818" y="27955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72528" y="3071810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24491" y="-24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11-1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200" y="2858400"/>
            <a:ext cx="4829175" cy="4514850"/>
          </a:xfrm>
          <a:prstGeom prst="rect">
            <a:avLst/>
          </a:prstGeom>
        </p:spPr>
      </p:pic>
      <p:pic>
        <p:nvPicPr>
          <p:cNvPr id="5" name="図 4" descr="11-1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0" y="2858400"/>
            <a:ext cx="4829175" cy="45148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572000" y="3571876"/>
            <a:ext cx="57150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 3" descr="11-14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200" y="-788400"/>
            <a:ext cx="4829175" cy="4514850"/>
          </a:xfrm>
        </p:spPr>
      </p:pic>
      <p:sp>
        <p:nvSpPr>
          <p:cNvPr id="12" name="正方形/長方形 11"/>
          <p:cNvSpPr/>
          <p:nvPr/>
        </p:nvSpPr>
        <p:spPr>
          <a:xfrm>
            <a:off x="723904" y="3312000"/>
            <a:ext cx="4419600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4282" y="-571528"/>
            <a:ext cx="571504" cy="785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3306" y="370261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28287" y="368801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1600" y="3059668"/>
            <a:ext cx="1761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10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Layer</a:t>
            </a:r>
            <a:endParaRPr kumimoji="1"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72066" y="-357214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57818" y="2795582"/>
            <a:ext cx="3714776" cy="41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72528" y="3071810"/>
            <a:ext cx="571504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24491" y="-24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 3" descr="0-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" y="714571"/>
            <a:ext cx="1536393" cy="17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 descr="0-0-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706418"/>
            <a:ext cx="1514600" cy="1754321"/>
          </a:xfrm>
          <a:prstGeom prst="rect">
            <a:avLst/>
          </a:prstGeom>
        </p:spPr>
      </p:pic>
      <p:pic>
        <p:nvPicPr>
          <p:cNvPr id="6" name="図 5" descr="0-0-0-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5962" y="718649"/>
            <a:ext cx="1514600" cy="1770665"/>
          </a:xfrm>
          <a:prstGeom prst="rect">
            <a:avLst/>
          </a:prstGeom>
        </p:spPr>
      </p:pic>
      <p:pic>
        <p:nvPicPr>
          <p:cNvPr id="7" name="図 6" descr="0-0-0-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2857496"/>
            <a:ext cx="1476461" cy="1678045"/>
          </a:xfrm>
          <a:prstGeom prst="rect">
            <a:avLst/>
          </a:prstGeom>
        </p:spPr>
      </p:pic>
      <p:pic>
        <p:nvPicPr>
          <p:cNvPr id="8" name="図 7" descr="0-0-0-3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5695" y="2881591"/>
            <a:ext cx="1454669" cy="1678046"/>
          </a:xfrm>
          <a:prstGeom prst="rect">
            <a:avLst/>
          </a:prstGeom>
        </p:spPr>
      </p:pic>
      <p:pic>
        <p:nvPicPr>
          <p:cNvPr id="9" name="図 8" descr="0-0-0-4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1392" y="2904858"/>
            <a:ext cx="1460118" cy="1667150"/>
          </a:xfrm>
          <a:prstGeom prst="rect">
            <a:avLst/>
          </a:prstGeom>
        </p:spPr>
      </p:pic>
      <p:pic>
        <p:nvPicPr>
          <p:cNvPr id="10" name="図 9" descr="0-0-0-5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206" y="4859455"/>
            <a:ext cx="1405636" cy="1563634"/>
          </a:xfrm>
          <a:prstGeom prst="rect">
            <a:avLst/>
          </a:prstGeom>
        </p:spPr>
      </p:pic>
      <p:pic>
        <p:nvPicPr>
          <p:cNvPr id="11" name="図 10" descr="0-0-0-6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2039" y="4848558"/>
            <a:ext cx="1438325" cy="1574531"/>
          </a:xfrm>
          <a:prstGeom prst="rect">
            <a:avLst/>
          </a:prstGeom>
        </p:spPr>
      </p:pic>
      <p:pic>
        <p:nvPicPr>
          <p:cNvPr id="12" name="図 11" descr="0-0-0-7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64138" y="4854008"/>
            <a:ext cx="1416531" cy="1569081"/>
          </a:xfrm>
          <a:prstGeom prst="rect">
            <a:avLst/>
          </a:prstGeom>
        </p:spPr>
      </p:pic>
      <p:pic>
        <p:nvPicPr>
          <p:cNvPr id="13" name="コンテンツ プレースホルダ 3" descr="0-0-1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500562" y="842615"/>
            <a:ext cx="1549850" cy="15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3" descr="0-0-2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50625" y="842615"/>
            <a:ext cx="1521771" cy="1577926"/>
          </a:xfrm>
          <a:prstGeom prst="rect">
            <a:avLst/>
          </a:prstGeom>
        </p:spPr>
      </p:pic>
      <p:pic>
        <p:nvPicPr>
          <p:cNvPr id="15" name="図 14" descr="0-0-3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05414" y="845327"/>
            <a:ext cx="1538618" cy="1583541"/>
          </a:xfrm>
          <a:prstGeom prst="rect">
            <a:avLst/>
          </a:prstGeom>
        </p:spPr>
      </p:pic>
      <p:pic>
        <p:nvPicPr>
          <p:cNvPr id="16" name="図 15" descr="0-0-4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0823" y="2897281"/>
            <a:ext cx="1521771" cy="1465616"/>
          </a:xfrm>
          <a:prstGeom prst="rect">
            <a:avLst/>
          </a:prstGeom>
        </p:spPr>
      </p:pic>
      <p:pic>
        <p:nvPicPr>
          <p:cNvPr id="17" name="図 16" descr="0-0-5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38906" y="2904367"/>
            <a:ext cx="1504927" cy="1499312"/>
          </a:xfrm>
          <a:prstGeom prst="rect">
            <a:avLst/>
          </a:prstGeom>
        </p:spPr>
      </p:pic>
      <p:pic>
        <p:nvPicPr>
          <p:cNvPr id="18" name="図 17" descr="0-0-6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27874" y="2928934"/>
            <a:ext cx="1516157" cy="1488081"/>
          </a:xfrm>
          <a:prstGeom prst="rect">
            <a:avLst/>
          </a:prstGeom>
        </p:spPr>
      </p:pic>
      <p:pic>
        <p:nvPicPr>
          <p:cNvPr id="19" name="図 18" descr="0-0-7.bmp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40040" y="4961145"/>
            <a:ext cx="1476850" cy="1381387"/>
          </a:xfrm>
          <a:prstGeom prst="rect">
            <a:avLst/>
          </a:prstGeom>
        </p:spPr>
      </p:pic>
      <p:pic>
        <p:nvPicPr>
          <p:cNvPr id="20" name="図 19" descr="0-0-8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37872" y="4961145"/>
            <a:ext cx="1482464" cy="1381387"/>
          </a:xfrm>
          <a:prstGeom prst="rect">
            <a:avLst/>
          </a:prstGeom>
        </p:spPr>
      </p:pic>
      <p:pic>
        <p:nvPicPr>
          <p:cNvPr id="21" name="図 20" descr="0-0-9.bmp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61567" y="5000636"/>
            <a:ext cx="1482465" cy="137015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214414" y="-71462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81879" y="-71462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69866" y="641725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86116" y="640266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512" y="641725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902762" y="640266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 rot="16200000" flipH="1">
            <a:off x="1098000" y="3393281"/>
            <a:ext cx="6858000" cy="714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-24063" y="-27384"/>
            <a:ext cx="9180095" cy="638621"/>
          </a:xfrm>
          <a:prstGeom prst="rect">
            <a:avLst/>
          </a:prstGeom>
          <a:solidFill>
            <a:srgbClr val="90E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Blood flow measurement using </a:t>
            </a:r>
            <a:r>
              <a:rPr lang="en-US" altLang="ja-JP" sz="4000" dirty="0" err="1" smtClean="0"/>
              <a:t>Xe</a:t>
            </a:r>
            <a:r>
              <a:rPr lang="en-US" altLang="ja-JP" sz="4000" dirty="0" smtClean="0"/>
              <a:t> gas</a:t>
            </a:r>
            <a:endParaRPr lang="ja-JP" altLang="en-US" sz="4000" dirty="0"/>
          </a:p>
        </p:txBody>
      </p:sp>
      <p:sp>
        <p:nvSpPr>
          <p:cNvPr id="29" name="正方形/長方形 28"/>
          <p:cNvSpPr/>
          <p:nvPr/>
        </p:nvSpPr>
        <p:spPr>
          <a:xfrm>
            <a:off x="-36512" y="6226914"/>
            <a:ext cx="9180095" cy="625642"/>
          </a:xfrm>
          <a:prstGeom prst="rect">
            <a:avLst/>
          </a:prstGeom>
          <a:solidFill>
            <a:srgbClr val="90E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C:\Users\homaro\Desktop\キセノンの資料\P20602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417" y="611237"/>
            <a:ext cx="5197177" cy="3897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3882376" y="2775546"/>
            <a:ext cx="2172330" cy="862815"/>
            <a:chOff x="3686496" y="2775546"/>
            <a:chExt cx="2172330" cy="862815"/>
          </a:xfrm>
        </p:grpSpPr>
        <p:sp>
          <p:nvSpPr>
            <p:cNvPr id="11" name="右矢印 10"/>
            <p:cNvSpPr/>
            <p:nvPr/>
          </p:nvSpPr>
          <p:spPr>
            <a:xfrm rot="21014773">
              <a:off x="4478584" y="3268130"/>
              <a:ext cx="287583" cy="28256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右矢印 11"/>
            <p:cNvSpPr/>
            <p:nvPr/>
          </p:nvSpPr>
          <p:spPr>
            <a:xfrm rot="20941062">
              <a:off x="4921564" y="3164868"/>
              <a:ext cx="276087" cy="26191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 rot="18542356">
              <a:off x="5577334" y="2771743"/>
              <a:ext cx="277689" cy="28529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 rot="20941062">
              <a:off x="5309461" y="3017563"/>
              <a:ext cx="244763" cy="29530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右矢印 14"/>
            <p:cNvSpPr/>
            <p:nvPr/>
          </p:nvSpPr>
          <p:spPr>
            <a:xfrm rot="21014773">
              <a:off x="4080857" y="3322204"/>
              <a:ext cx="287583" cy="28256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右矢印 15"/>
            <p:cNvSpPr/>
            <p:nvPr/>
          </p:nvSpPr>
          <p:spPr>
            <a:xfrm rot="21014773">
              <a:off x="3686496" y="3355794"/>
              <a:ext cx="287583" cy="28256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-170768" y="3212976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　</a:t>
            </a:r>
            <a:r>
              <a:rPr kumimoji="1" lang="en-US" altLang="ja-JP" sz="2400" dirty="0" smtClean="0">
                <a:latin typeface="+mj-ea"/>
                <a:ea typeface="+mj-ea"/>
              </a:rPr>
              <a:t>Inhale 30% </a:t>
            </a:r>
            <a:r>
              <a:rPr kumimoji="1" lang="en-US" altLang="ja-JP" sz="2400" dirty="0" err="1" smtClean="0">
                <a:latin typeface="+mj-ea"/>
                <a:ea typeface="+mj-ea"/>
              </a:rPr>
              <a:t>Xe</a:t>
            </a:r>
            <a:r>
              <a:rPr kumimoji="1" lang="en-US" altLang="ja-JP" sz="2400" dirty="0" smtClean="0">
                <a:latin typeface="+mj-ea"/>
                <a:ea typeface="+mj-ea"/>
              </a:rPr>
              <a:t> for 4 min.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214346" y="4047455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　</a:t>
            </a:r>
            <a:r>
              <a:rPr lang="en-US" altLang="ja-JP" sz="2400" dirty="0" smtClean="0">
                <a:latin typeface="+mj-ea"/>
                <a:ea typeface="+mj-ea"/>
              </a:rPr>
              <a:t>Then, inhale air for 4 min.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1547664" y="3783910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0747" y="980728"/>
            <a:ext cx="38683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Measurement of respiratory</a:t>
            </a:r>
          </a:p>
          <a:p>
            <a:r>
              <a:rPr lang="en-US" altLang="ja-JP" sz="2400" dirty="0" err="1" smtClean="0">
                <a:latin typeface="+mj-ea"/>
                <a:ea typeface="+mj-ea"/>
              </a:rPr>
              <a:t>Xe</a:t>
            </a:r>
            <a:r>
              <a:rPr lang="en-US" altLang="ja-JP" sz="2400" dirty="0" smtClean="0">
                <a:latin typeface="+mj-ea"/>
                <a:ea typeface="+mj-ea"/>
              </a:rPr>
              <a:t> concentration, which is</a:t>
            </a:r>
          </a:p>
          <a:p>
            <a:r>
              <a:rPr kumimoji="1" lang="en-US" altLang="ja-JP" sz="2400" dirty="0" smtClean="0">
                <a:latin typeface="+mj-ea"/>
                <a:ea typeface="+mj-ea"/>
              </a:rPr>
              <a:t>used as a surrogate of</a:t>
            </a:r>
          </a:p>
          <a:p>
            <a:r>
              <a:rPr kumimoji="1" lang="en-US" altLang="ja-JP" sz="2400" dirty="0" smtClean="0">
                <a:latin typeface="+mj-ea"/>
                <a:ea typeface="+mj-ea"/>
              </a:rPr>
              <a:t>arterial </a:t>
            </a:r>
            <a:r>
              <a:rPr kumimoji="1" lang="en-US" altLang="ja-JP" sz="2400" dirty="0" err="1" smtClean="0">
                <a:latin typeface="+mj-ea"/>
                <a:ea typeface="+mj-ea"/>
              </a:rPr>
              <a:t>Xe</a:t>
            </a:r>
            <a:r>
              <a:rPr kumimoji="1" lang="en-US" altLang="ja-JP" sz="2400" dirty="0" smtClean="0">
                <a:latin typeface="+mj-ea"/>
                <a:ea typeface="+mj-ea"/>
              </a:rPr>
              <a:t>.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786182" y="1285860"/>
            <a:ext cx="2357454" cy="532575"/>
          </a:xfrm>
          <a:prstGeom prst="straightConnector1">
            <a:avLst/>
          </a:prstGeom>
          <a:ln w="38100"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下矢印 21"/>
          <p:cNvSpPr/>
          <p:nvPr/>
        </p:nvSpPr>
        <p:spPr>
          <a:xfrm>
            <a:off x="1547664" y="4581128"/>
            <a:ext cx="432048" cy="288032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71670" y="4786322"/>
            <a:ext cx="3449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Meanwhile, CT scanning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at 1-min intervals.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pic>
        <p:nvPicPr>
          <p:cNvPr id="1026" name="Picture 2" descr="C:\Users\homaro\Desktop\キセノンの資料\P20600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842" y="3403136"/>
            <a:ext cx="3734226" cy="2800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6527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5" grpId="0" animBg="1"/>
      <p:bldP spid="6" grpId="0"/>
      <p:bldP spid="22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 3" descr="0-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" y="714571"/>
            <a:ext cx="1536393" cy="17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 descr="0-0-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706418"/>
            <a:ext cx="1514600" cy="1754321"/>
          </a:xfrm>
          <a:prstGeom prst="rect">
            <a:avLst/>
          </a:prstGeom>
        </p:spPr>
      </p:pic>
      <p:pic>
        <p:nvPicPr>
          <p:cNvPr id="6" name="図 5" descr="0-0-0-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5962" y="718649"/>
            <a:ext cx="1514600" cy="1770665"/>
          </a:xfrm>
          <a:prstGeom prst="rect">
            <a:avLst/>
          </a:prstGeom>
        </p:spPr>
      </p:pic>
      <p:pic>
        <p:nvPicPr>
          <p:cNvPr id="7" name="図 6" descr="0-0-0-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2857496"/>
            <a:ext cx="1476461" cy="1678045"/>
          </a:xfrm>
          <a:prstGeom prst="rect">
            <a:avLst/>
          </a:prstGeom>
        </p:spPr>
      </p:pic>
      <p:pic>
        <p:nvPicPr>
          <p:cNvPr id="8" name="図 7" descr="0-0-0-3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5695" y="2881591"/>
            <a:ext cx="1454669" cy="1678046"/>
          </a:xfrm>
          <a:prstGeom prst="rect">
            <a:avLst/>
          </a:prstGeom>
        </p:spPr>
      </p:pic>
      <p:pic>
        <p:nvPicPr>
          <p:cNvPr id="9" name="図 8" descr="0-0-0-4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1392" y="2904858"/>
            <a:ext cx="1460118" cy="1667150"/>
          </a:xfrm>
          <a:prstGeom prst="rect">
            <a:avLst/>
          </a:prstGeom>
        </p:spPr>
      </p:pic>
      <p:pic>
        <p:nvPicPr>
          <p:cNvPr id="10" name="図 9" descr="0-0-0-5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206" y="4859455"/>
            <a:ext cx="1405636" cy="1563634"/>
          </a:xfrm>
          <a:prstGeom prst="rect">
            <a:avLst/>
          </a:prstGeom>
        </p:spPr>
      </p:pic>
      <p:pic>
        <p:nvPicPr>
          <p:cNvPr id="11" name="図 10" descr="0-0-0-6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2039" y="4848558"/>
            <a:ext cx="1438325" cy="1574531"/>
          </a:xfrm>
          <a:prstGeom prst="rect">
            <a:avLst/>
          </a:prstGeom>
        </p:spPr>
      </p:pic>
      <p:pic>
        <p:nvPicPr>
          <p:cNvPr id="12" name="図 11" descr="0-0-0-7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64138" y="4854008"/>
            <a:ext cx="1416531" cy="1569081"/>
          </a:xfrm>
          <a:prstGeom prst="rect">
            <a:avLst/>
          </a:prstGeom>
        </p:spPr>
      </p:pic>
      <p:pic>
        <p:nvPicPr>
          <p:cNvPr id="13" name="コンテンツ プレースホルダ 3" descr="0-0-1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500562" y="842615"/>
            <a:ext cx="1549850" cy="15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3" descr="0-0-2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50625" y="842615"/>
            <a:ext cx="1521771" cy="1577926"/>
          </a:xfrm>
          <a:prstGeom prst="rect">
            <a:avLst/>
          </a:prstGeom>
        </p:spPr>
      </p:pic>
      <p:pic>
        <p:nvPicPr>
          <p:cNvPr id="15" name="図 14" descr="0-0-3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05414" y="845327"/>
            <a:ext cx="1538618" cy="1583541"/>
          </a:xfrm>
          <a:prstGeom prst="rect">
            <a:avLst/>
          </a:prstGeom>
        </p:spPr>
      </p:pic>
      <p:pic>
        <p:nvPicPr>
          <p:cNvPr id="16" name="図 15" descr="0-0-4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0823" y="2897281"/>
            <a:ext cx="1521771" cy="1465616"/>
          </a:xfrm>
          <a:prstGeom prst="rect">
            <a:avLst/>
          </a:prstGeom>
        </p:spPr>
      </p:pic>
      <p:pic>
        <p:nvPicPr>
          <p:cNvPr id="17" name="図 16" descr="0-0-5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38906" y="2904367"/>
            <a:ext cx="1504927" cy="1499312"/>
          </a:xfrm>
          <a:prstGeom prst="rect">
            <a:avLst/>
          </a:prstGeom>
        </p:spPr>
      </p:pic>
      <p:pic>
        <p:nvPicPr>
          <p:cNvPr id="18" name="図 17" descr="0-0-6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27874" y="2928934"/>
            <a:ext cx="1516157" cy="1488081"/>
          </a:xfrm>
          <a:prstGeom prst="rect">
            <a:avLst/>
          </a:prstGeom>
        </p:spPr>
      </p:pic>
      <p:pic>
        <p:nvPicPr>
          <p:cNvPr id="19" name="図 18" descr="0-0-7.bmp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40040" y="4961145"/>
            <a:ext cx="1476850" cy="1381387"/>
          </a:xfrm>
          <a:prstGeom prst="rect">
            <a:avLst/>
          </a:prstGeom>
        </p:spPr>
      </p:pic>
      <p:pic>
        <p:nvPicPr>
          <p:cNvPr id="20" name="図 19" descr="0-0-8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37872" y="4961145"/>
            <a:ext cx="1482464" cy="1381387"/>
          </a:xfrm>
          <a:prstGeom prst="rect">
            <a:avLst/>
          </a:prstGeom>
        </p:spPr>
      </p:pic>
      <p:pic>
        <p:nvPicPr>
          <p:cNvPr id="21" name="図 20" descr="0-0-9.bmp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61567" y="5000636"/>
            <a:ext cx="1482465" cy="137015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214414" y="-71462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81879" y="-71462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69866" y="641725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86116" y="640266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512" y="641725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902762" y="640266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 rot="16200000" flipH="1">
            <a:off x="1098000" y="3393281"/>
            <a:ext cx="6858000" cy="714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2143108" y="658800"/>
            <a:ext cx="285752" cy="5786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 3" descr="0-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" y="714571"/>
            <a:ext cx="1536393" cy="17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 descr="0-0-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706418"/>
            <a:ext cx="1514600" cy="1754321"/>
          </a:xfrm>
          <a:prstGeom prst="rect">
            <a:avLst/>
          </a:prstGeom>
        </p:spPr>
      </p:pic>
      <p:pic>
        <p:nvPicPr>
          <p:cNvPr id="6" name="図 5" descr="0-0-0-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5962" y="718649"/>
            <a:ext cx="1514600" cy="1770665"/>
          </a:xfrm>
          <a:prstGeom prst="rect">
            <a:avLst/>
          </a:prstGeom>
        </p:spPr>
      </p:pic>
      <p:pic>
        <p:nvPicPr>
          <p:cNvPr id="7" name="図 6" descr="0-0-0-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2857496"/>
            <a:ext cx="1476461" cy="1678045"/>
          </a:xfrm>
          <a:prstGeom prst="rect">
            <a:avLst/>
          </a:prstGeom>
        </p:spPr>
      </p:pic>
      <p:pic>
        <p:nvPicPr>
          <p:cNvPr id="8" name="図 7" descr="0-0-0-3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5695" y="2881591"/>
            <a:ext cx="1454669" cy="1678046"/>
          </a:xfrm>
          <a:prstGeom prst="rect">
            <a:avLst/>
          </a:prstGeom>
        </p:spPr>
      </p:pic>
      <p:pic>
        <p:nvPicPr>
          <p:cNvPr id="9" name="図 8" descr="0-0-0-4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1392" y="2904858"/>
            <a:ext cx="1460118" cy="1667150"/>
          </a:xfrm>
          <a:prstGeom prst="rect">
            <a:avLst/>
          </a:prstGeom>
        </p:spPr>
      </p:pic>
      <p:pic>
        <p:nvPicPr>
          <p:cNvPr id="10" name="図 9" descr="0-0-0-5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206" y="4859455"/>
            <a:ext cx="1405636" cy="1563634"/>
          </a:xfrm>
          <a:prstGeom prst="rect">
            <a:avLst/>
          </a:prstGeom>
        </p:spPr>
      </p:pic>
      <p:pic>
        <p:nvPicPr>
          <p:cNvPr id="11" name="図 10" descr="0-0-0-6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2039" y="4848558"/>
            <a:ext cx="1438325" cy="1574531"/>
          </a:xfrm>
          <a:prstGeom prst="rect">
            <a:avLst/>
          </a:prstGeom>
        </p:spPr>
      </p:pic>
      <p:pic>
        <p:nvPicPr>
          <p:cNvPr id="12" name="図 11" descr="0-0-0-7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64138" y="4854008"/>
            <a:ext cx="1416531" cy="1569081"/>
          </a:xfrm>
          <a:prstGeom prst="rect">
            <a:avLst/>
          </a:prstGeom>
        </p:spPr>
      </p:pic>
      <p:pic>
        <p:nvPicPr>
          <p:cNvPr id="13" name="コンテンツ プレースホルダ 3" descr="0-0-1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500562" y="842615"/>
            <a:ext cx="1549850" cy="15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3" descr="0-0-2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50625" y="842615"/>
            <a:ext cx="1521771" cy="1577926"/>
          </a:xfrm>
          <a:prstGeom prst="rect">
            <a:avLst/>
          </a:prstGeom>
        </p:spPr>
      </p:pic>
      <p:pic>
        <p:nvPicPr>
          <p:cNvPr id="15" name="図 14" descr="0-0-3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05414" y="845327"/>
            <a:ext cx="1538618" cy="1583541"/>
          </a:xfrm>
          <a:prstGeom prst="rect">
            <a:avLst/>
          </a:prstGeom>
        </p:spPr>
      </p:pic>
      <p:pic>
        <p:nvPicPr>
          <p:cNvPr id="16" name="図 15" descr="0-0-4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0823" y="2897281"/>
            <a:ext cx="1521771" cy="1465616"/>
          </a:xfrm>
          <a:prstGeom prst="rect">
            <a:avLst/>
          </a:prstGeom>
        </p:spPr>
      </p:pic>
      <p:pic>
        <p:nvPicPr>
          <p:cNvPr id="17" name="図 16" descr="0-0-5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38906" y="2904367"/>
            <a:ext cx="1504927" cy="1499312"/>
          </a:xfrm>
          <a:prstGeom prst="rect">
            <a:avLst/>
          </a:prstGeom>
        </p:spPr>
      </p:pic>
      <p:pic>
        <p:nvPicPr>
          <p:cNvPr id="18" name="図 17" descr="0-0-6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27874" y="2928934"/>
            <a:ext cx="1516157" cy="1488081"/>
          </a:xfrm>
          <a:prstGeom prst="rect">
            <a:avLst/>
          </a:prstGeom>
        </p:spPr>
      </p:pic>
      <p:pic>
        <p:nvPicPr>
          <p:cNvPr id="19" name="図 18" descr="0-0-7.bmp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40040" y="4961145"/>
            <a:ext cx="1476850" cy="1381387"/>
          </a:xfrm>
          <a:prstGeom prst="rect">
            <a:avLst/>
          </a:prstGeom>
        </p:spPr>
      </p:pic>
      <p:pic>
        <p:nvPicPr>
          <p:cNvPr id="20" name="図 19" descr="0-0-8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37872" y="4961145"/>
            <a:ext cx="1482464" cy="1381387"/>
          </a:xfrm>
          <a:prstGeom prst="rect">
            <a:avLst/>
          </a:prstGeom>
        </p:spPr>
      </p:pic>
      <p:pic>
        <p:nvPicPr>
          <p:cNvPr id="21" name="図 20" descr="0-0-9.bmp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61567" y="5000636"/>
            <a:ext cx="1482465" cy="137015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214414" y="-71462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81879" y="-71462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69866" y="641725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86116" y="640266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512" y="641725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902762" y="640266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 rot="16200000" flipH="1">
            <a:off x="1098000" y="3393281"/>
            <a:ext cx="6858000" cy="714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6715140" y="642918"/>
            <a:ext cx="285752" cy="5786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 3" descr="0-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" y="714571"/>
            <a:ext cx="1536393" cy="17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 descr="0-0-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706418"/>
            <a:ext cx="1514600" cy="1754321"/>
          </a:xfrm>
          <a:prstGeom prst="rect">
            <a:avLst/>
          </a:prstGeom>
        </p:spPr>
      </p:pic>
      <p:pic>
        <p:nvPicPr>
          <p:cNvPr id="6" name="図 5" descr="0-0-0-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5962" y="718649"/>
            <a:ext cx="1514600" cy="1770665"/>
          </a:xfrm>
          <a:prstGeom prst="rect">
            <a:avLst/>
          </a:prstGeom>
        </p:spPr>
      </p:pic>
      <p:pic>
        <p:nvPicPr>
          <p:cNvPr id="7" name="図 6" descr="0-0-0-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2857496"/>
            <a:ext cx="1476461" cy="1678045"/>
          </a:xfrm>
          <a:prstGeom prst="rect">
            <a:avLst/>
          </a:prstGeom>
        </p:spPr>
      </p:pic>
      <p:pic>
        <p:nvPicPr>
          <p:cNvPr id="8" name="図 7" descr="0-0-0-3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5695" y="2881591"/>
            <a:ext cx="1454669" cy="1678046"/>
          </a:xfrm>
          <a:prstGeom prst="rect">
            <a:avLst/>
          </a:prstGeom>
        </p:spPr>
      </p:pic>
      <p:pic>
        <p:nvPicPr>
          <p:cNvPr id="9" name="図 8" descr="0-0-0-4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1392" y="2904858"/>
            <a:ext cx="1460118" cy="1667150"/>
          </a:xfrm>
          <a:prstGeom prst="rect">
            <a:avLst/>
          </a:prstGeom>
        </p:spPr>
      </p:pic>
      <p:pic>
        <p:nvPicPr>
          <p:cNvPr id="10" name="図 9" descr="0-0-0-5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206" y="4859455"/>
            <a:ext cx="1405636" cy="1563634"/>
          </a:xfrm>
          <a:prstGeom prst="rect">
            <a:avLst/>
          </a:prstGeom>
        </p:spPr>
      </p:pic>
      <p:pic>
        <p:nvPicPr>
          <p:cNvPr id="11" name="図 10" descr="0-0-0-6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2039" y="4848558"/>
            <a:ext cx="1438325" cy="1574531"/>
          </a:xfrm>
          <a:prstGeom prst="rect">
            <a:avLst/>
          </a:prstGeom>
        </p:spPr>
      </p:pic>
      <p:pic>
        <p:nvPicPr>
          <p:cNvPr id="12" name="図 11" descr="0-0-0-7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64138" y="4854008"/>
            <a:ext cx="1416531" cy="1569081"/>
          </a:xfrm>
          <a:prstGeom prst="rect">
            <a:avLst/>
          </a:prstGeom>
        </p:spPr>
      </p:pic>
      <p:pic>
        <p:nvPicPr>
          <p:cNvPr id="13" name="コンテンツ プレースホルダ 3" descr="0-0-1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500562" y="842615"/>
            <a:ext cx="1549850" cy="15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3" descr="0-0-2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50625" y="842615"/>
            <a:ext cx="1521771" cy="1577926"/>
          </a:xfrm>
          <a:prstGeom prst="rect">
            <a:avLst/>
          </a:prstGeom>
        </p:spPr>
      </p:pic>
      <p:pic>
        <p:nvPicPr>
          <p:cNvPr id="15" name="図 14" descr="0-0-3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05414" y="845327"/>
            <a:ext cx="1538618" cy="1583541"/>
          </a:xfrm>
          <a:prstGeom prst="rect">
            <a:avLst/>
          </a:prstGeom>
        </p:spPr>
      </p:pic>
      <p:pic>
        <p:nvPicPr>
          <p:cNvPr id="16" name="図 15" descr="0-0-4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0823" y="2897281"/>
            <a:ext cx="1521771" cy="1465616"/>
          </a:xfrm>
          <a:prstGeom prst="rect">
            <a:avLst/>
          </a:prstGeom>
        </p:spPr>
      </p:pic>
      <p:pic>
        <p:nvPicPr>
          <p:cNvPr id="17" name="図 16" descr="0-0-5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38906" y="2904367"/>
            <a:ext cx="1504927" cy="1499312"/>
          </a:xfrm>
          <a:prstGeom prst="rect">
            <a:avLst/>
          </a:prstGeom>
        </p:spPr>
      </p:pic>
      <p:pic>
        <p:nvPicPr>
          <p:cNvPr id="18" name="図 17" descr="0-0-6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27874" y="2928934"/>
            <a:ext cx="1516157" cy="1488081"/>
          </a:xfrm>
          <a:prstGeom prst="rect">
            <a:avLst/>
          </a:prstGeom>
        </p:spPr>
      </p:pic>
      <p:pic>
        <p:nvPicPr>
          <p:cNvPr id="19" name="図 18" descr="0-0-7.bmp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40040" y="4961145"/>
            <a:ext cx="1476850" cy="1381387"/>
          </a:xfrm>
          <a:prstGeom prst="rect">
            <a:avLst/>
          </a:prstGeom>
        </p:spPr>
      </p:pic>
      <p:pic>
        <p:nvPicPr>
          <p:cNvPr id="20" name="図 19" descr="0-0-8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37872" y="4961145"/>
            <a:ext cx="1482464" cy="1381387"/>
          </a:xfrm>
          <a:prstGeom prst="rect">
            <a:avLst/>
          </a:prstGeom>
        </p:spPr>
      </p:pic>
      <p:pic>
        <p:nvPicPr>
          <p:cNvPr id="21" name="図 20" descr="0-0-9.bmp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61567" y="5000636"/>
            <a:ext cx="1482465" cy="137015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214414" y="-71462"/>
            <a:ext cx="259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Healthy </a:t>
            </a:r>
            <a:r>
              <a:rPr lang="en-US" altLang="ja-JP" sz="2400" dirty="0" smtClean="0"/>
              <a:t>Volunteer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81879" y="-71462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69866" y="641725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86116" y="640266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512" y="641725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902762" y="640266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 rot="16200000" flipH="1">
            <a:off x="1098000" y="3393281"/>
            <a:ext cx="6858000" cy="714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8572528" y="785794"/>
            <a:ext cx="285752" cy="5643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8001024" y="785794"/>
            <a:ext cx="285752" cy="5643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 3" descr="0-0-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562" y="842615"/>
            <a:ext cx="1549850" cy="15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3" descr="0-0-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0625" y="842615"/>
            <a:ext cx="1521771" cy="1577926"/>
          </a:xfrm>
          <a:prstGeom prst="rect">
            <a:avLst/>
          </a:prstGeom>
        </p:spPr>
      </p:pic>
      <p:pic>
        <p:nvPicPr>
          <p:cNvPr id="15" name="図 14" descr="0-0-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5414" y="845327"/>
            <a:ext cx="1538618" cy="1583541"/>
          </a:xfrm>
          <a:prstGeom prst="rect">
            <a:avLst/>
          </a:prstGeom>
        </p:spPr>
      </p:pic>
      <p:pic>
        <p:nvPicPr>
          <p:cNvPr id="16" name="図 15" descr="0-0-4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0823" y="2897281"/>
            <a:ext cx="1521771" cy="1465616"/>
          </a:xfrm>
          <a:prstGeom prst="rect">
            <a:avLst/>
          </a:prstGeom>
        </p:spPr>
      </p:pic>
      <p:pic>
        <p:nvPicPr>
          <p:cNvPr id="17" name="図 16" descr="0-0-5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8906" y="2904367"/>
            <a:ext cx="1504927" cy="1499312"/>
          </a:xfrm>
          <a:prstGeom prst="rect">
            <a:avLst/>
          </a:prstGeom>
        </p:spPr>
      </p:pic>
      <p:pic>
        <p:nvPicPr>
          <p:cNvPr id="18" name="図 17" descr="0-0-6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7874" y="2928934"/>
            <a:ext cx="1516157" cy="1488081"/>
          </a:xfrm>
          <a:prstGeom prst="rect">
            <a:avLst/>
          </a:prstGeom>
        </p:spPr>
      </p:pic>
      <p:pic>
        <p:nvPicPr>
          <p:cNvPr id="19" name="図 18" descr="0-0-7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0040" y="4961145"/>
            <a:ext cx="1476850" cy="1381387"/>
          </a:xfrm>
          <a:prstGeom prst="rect">
            <a:avLst/>
          </a:prstGeom>
        </p:spPr>
      </p:pic>
      <p:pic>
        <p:nvPicPr>
          <p:cNvPr id="20" name="図 19" descr="0-0-8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37872" y="4961145"/>
            <a:ext cx="1482464" cy="1381387"/>
          </a:xfrm>
          <a:prstGeom prst="rect">
            <a:avLst/>
          </a:prstGeom>
        </p:spPr>
      </p:pic>
      <p:pic>
        <p:nvPicPr>
          <p:cNvPr id="21" name="図 20" descr="0-0-9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61567" y="5000636"/>
            <a:ext cx="1482465" cy="137015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214414" y="-71462"/>
            <a:ext cx="2486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AD Patient</a:t>
            </a:r>
          </a:p>
          <a:p>
            <a:r>
              <a:rPr kumimoji="1" lang="en-US" altLang="ja-JP" sz="2400" dirty="0" smtClean="0"/>
              <a:t>(77-y.o. Woman)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81879" y="-71462"/>
            <a:ext cx="24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AD Patient</a:t>
            </a:r>
          </a:p>
          <a:p>
            <a:r>
              <a:rPr lang="en-US" altLang="ja-JP" sz="2400" dirty="0" smtClean="0"/>
              <a:t>(83-y.o. Woman)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69866" y="641725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86116" y="640266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512" y="641725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Blood Flow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902762" y="640266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Lambda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8572528" y="785794"/>
            <a:ext cx="285752" cy="5643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8001024" y="785794"/>
            <a:ext cx="285752" cy="5643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 descr="ct1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2" y="928670"/>
            <a:ext cx="1524256" cy="1556346"/>
          </a:xfrm>
          <a:prstGeom prst="rect">
            <a:avLst/>
          </a:prstGeom>
        </p:spPr>
      </p:pic>
      <p:pic>
        <p:nvPicPr>
          <p:cNvPr id="33" name="図 32" descr="ct2.b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06" y="2928934"/>
            <a:ext cx="1438685" cy="1433338"/>
          </a:xfrm>
          <a:prstGeom prst="rect">
            <a:avLst/>
          </a:prstGeom>
        </p:spPr>
      </p:pic>
      <p:pic>
        <p:nvPicPr>
          <p:cNvPr id="34" name="図 33" descr="ct3.bm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736" y="4929198"/>
            <a:ext cx="1347763" cy="1326371"/>
          </a:xfrm>
          <a:prstGeom prst="rect">
            <a:avLst/>
          </a:prstGeom>
        </p:spPr>
      </p:pic>
      <p:pic>
        <p:nvPicPr>
          <p:cNvPr id="35" name="図 34" descr="flow1.bmp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0166" y="919739"/>
            <a:ext cx="1513559" cy="1545649"/>
          </a:xfrm>
          <a:prstGeom prst="rect">
            <a:avLst/>
          </a:prstGeom>
        </p:spPr>
      </p:pic>
      <p:pic>
        <p:nvPicPr>
          <p:cNvPr id="36" name="図 35" descr="flow2.bmp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7725" y="2928934"/>
            <a:ext cx="1422639" cy="1417292"/>
          </a:xfrm>
          <a:prstGeom prst="rect">
            <a:avLst/>
          </a:prstGeom>
        </p:spPr>
      </p:pic>
      <p:pic>
        <p:nvPicPr>
          <p:cNvPr id="37" name="図 36" descr="flow3.bmp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31206" y="4929198"/>
            <a:ext cx="1369158" cy="1310326"/>
          </a:xfrm>
          <a:prstGeom prst="rect">
            <a:avLst/>
          </a:prstGeom>
        </p:spPr>
      </p:pic>
      <p:pic>
        <p:nvPicPr>
          <p:cNvPr id="38" name="図 37" descr="lambda1.bmp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2350" y="928670"/>
            <a:ext cx="1508212" cy="1540302"/>
          </a:xfrm>
          <a:prstGeom prst="rect">
            <a:avLst/>
          </a:prstGeom>
        </p:spPr>
      </p:pic>
      <p:pic>
        <p:nvPicPr>
          <p:cNvPr id="39" name="図 38" descr="lambda2.bmp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92351" y="2919893"/>
            <a:ext cx="1444032" cy="1427988"/>
          </a:xfrm>
          <a:prstGeom prst="rect">
            <a:avLst/>
          </a:prstGeom>
        </p:spPr>
      </p:pic>
      <p:pic>
        <p:nvPicPr>
          <p:cNvPr id="40" name="図 39" descr="lambda3.bmp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94740" y="4929198"/>
            <a:ext cx="1326370" cy="1326370"/>
          </a:xfrm>
          <a:prstGeom prst="rect">
            <a:avLst/>
          </a:prstGeom>
        </p:spPr>
      </p:pic>
      <p:cxnSp>
        <p:nvCxnSpPr>
          <p:cNvPr id="29" name="直線コネクタ 28"/>
          <p:cNvCxnSpPr/>
          <p:nvPr/>
        </p:nvCxnSpPr>
        <p:spPr>
          <a:xfrm rot="16200000" flipH="1">
            <a:off x="1098000" y="3393281"/>
            <a:ext cx="6858000" cy="714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[Conclusions]</a:t>
            </a:r>
            <a:endParaRPr kumimoji="1" lang="ja-JP" altLang="en-US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Method of creating quantitative blood flow images for the brain surface was established.</a:t>
            </a:r>
          </a:p>
          <a:p>
            <a:r>
              <a:rPr lang="en-US" altLang="ja-JP" dirty="0" smtClean="0"/>
              <a:t>Layer-by-layer spherical analysis would provide useful information which could not be obtained from </a:t>
            </a:r>
            <a:r>
              <a:rPr lang="en-US" altLang="ja-JP" dirty="0" err="1" smtClean="0"/>
              <a:t>tomographic</a:t>
            </a:r>
            <a:r>
              <a:rPr lang="en-US" altLang="ja-JP" dirty="0" smtClean="0"/>
              <a:t> images.</a:t>
            </a:r>
          </a:p>
          <a:p>
            <a:r>
              <a:rPr kumimoji="1" lang="en-US" altLang="ja-JP" dirty="0" smtClean="0"/>
              <a:t>High lambda suggests accumulation of substances in which xenon is highly soluble.</a:t>
            </a:r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9782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[Future]</a:t>
            </a:r>
            <a:endParaRPr kumimoji="1" lang="ja-JP" altLang="en-US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When the function of head movement correction is much more accomplished, radiation exposure will be reduced by nearly half by decreasing the number of CT scans (from 9 to 5).</a:t>
            </a:r>
          </a:p>
          <a:p>
            <a:r>
              <a:rPr lang="en-US" altLang="ja-JP" dirty="0" smtClean="0"/>
              <a:t>Improvement of CT image processing by TOSHIBA could reduce </a:t>
            </a:r>
            <a:r>
              <a:rPr lang="en-US" altLang="ja-JP" dirty="0" err="1" smtClean="0"/>
              <a:t>mAs</a:t>
            </a:r>
            <a:r>
              <a:rPr lang="en-US" altLang="ja-JP" dirty="0" smtClean="0"/>
              <a:t> with little deterioration of the quality of CT images and also reduce the radiation exposure.</a:t>
            </a:r>
          </a:p>
          <a:p>
            <a:r>
              <a:rPr lang="en-US" altLang="ja-JP" dirty="0" smtClean="0"/>
              <a:t>Quantitative judgment of treatment effectiveness, specifying the form of dementia, and detecting the dementia in its early stage, by means of </a:t>
            </a:r>
            <a:r>
              <a:rPr lang="en-US" altLang="ja-JP" dirty="0" err="1" smtClean="0"/>
              <a:t>Xe</a:t>
            </a:r>
            <a:r>
              <a:rPr lang="en-US" altLang="ja-JP" dirty="0" smtClean="0"/>
              <a:t>-CT.</a:t>
            </a:r>
          </a:p>
        </p:txBody>
      </p:sp>
    </p:spTree>
    <p:extLst>
      <p:ext uri="{BB962C8B-B14F-4D97-AF65-F5344CB8AC3E}">
        <p14:creationId xmlns="" xmlns:p14="http://schemas.microsoft.com/office/powerpoint/2010/main" val="419782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300038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Thank you very much.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9782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-24063" y="-27384"/>
            <a:ext cx="9180095" cy="638621"/>
          </a:xfrm>
          <a:prstGeom prst="rect">
            <a:avLst/>
          </a:prstGeom>
          <a:solidFill>
            <a:srgbClr val="90E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Blood flow measurement using </a:t>
            </a:r>
            <a:r>
              <a:rPr lang="en-US" altLang="ja-JP" sz="4000" dirty="0" err="1" smtClean="0"/>
              <a:t>Xe</a:t>
            </a:r>
            <a:r>
              <a:rPr lang="en-US" altLang="ja-JP" sz="4000" dirty="0" smtClean="0"/>
              <a:t> gas</a:t>
            </a:r>
            <a:endParaRPr lang="ja-JP" altLang="en-US" sz="4000" dirty="0"/>
          </a:p>
        </p:txBody>
      </p:sp>
      <p:sp>
        <p:nvSpPr>
          <p:cNvPr id="29" name="正方形/長方形 28"/>
          <p:cNvSpPr/>
          <p:nvPr/>
        </p:nvSpPr>
        <p:spPr>
          <a:xfrm>
            <a:off x="0" y="6232382"/>
            <a:ext cx="9180095" cy="625642"/>
          </a:xfrm>
          <a:prstGeom prst="rect">
            <a:avLst/>
          </a:prstGeom>
          <a:solidFill>
            <a:srgbClr val="90E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706295" y="928670"/>
            <a:ext cx="4260704" cy="2252235"/>
            <a:chOff x="323528" y="858475"/>
            <a:chExt cx="5976664" cy="308387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23528" y="858475"/>
              <a:ext cx="5976664" cy="3083873"/>
              <a:chOff x="1763688" y="282411"/>
              <a:chExt cx="5976664" cy="3083873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1972123" y="282411"/>
                <a:ext cx="5768229" cy="2426509"/>
                <a:chOff x="2380593" y="282411"/>
                <a:chExt cx="5115719" cy="2426509"/>
              </a:xfrm>
            </p:grpSpPr>
            <p:cxnSp>
              <p:nvCxnSpPr>
                <p:cNvPr id="21" name="直線コネクタ 20"/>
                <p:cNvCxnSpPr/>
                <p:nvPr/>
              </p:nvCxnSpPr>
              <p:spPr>
                <a:xfrm>
                  <a:off x="2380593" y="282411"/>
                  <a:ext cx="0" cy="242650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2380593" y="2708920"/>
                  <a:ext cx="511571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 flipV="1">
                  <a:off x="7496312" y="282411"/>
                  <a:ext cx="0" cy="242650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2953916" y="282411"/>
                  <a:ext cx="0" cy="2426509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>
                  <a:off x="3518518" y="282411"/>
                  <a:ext cx="0" cy="2426509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>
                  <a:off x="4086423" y="282411"/>
                  <a:ext cx="0" cy="2426509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>
                  <a:off x="4654310" y="282411"/>
                  <a:ext cx="0" cy="2426509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/>
                <p:cNvCxnSpPr/>
                <p:nvPr/>
              </p:nvCxnSpPr>
              <p:spPr>
                <a:xfrm>
                  <a:off x="5220072" y="282411"/>
                  <a:ext cx="0" cy="2426509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5779703" y="282411"/>
                  <a:ext cx="0" cy="2426509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>
                  <a:off x="6343625" y="282411"/>
                  <a:ext cx="0" cy="2426509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>
                  <a:off x="6900534" y="282411"/>
                  <a:ext cx="0" cy="2426509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テキスト ボックス 10"/>
              <p:cNvSpPr txBox="1"/>
              <p:nvPr/>
            </p:nvSpPr>
            <p:spPr>
              <a:xfrm>
                <a:off x="1763688" y="2708920"/>
                <a:ext cx="4059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/>
                  <a:t>０</a:t>
                </a:r>
                <a:endParaRPr kumimoji="1" lang="ja-JP" altLang="en-US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2413565" y="2708920"/>
                <a:ext cx="4059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１</a:t>
                </a:r>
                <a:endParaRPr kumimoji="1" lang="ja-JP" altLang="en-US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3057932" y="2713649"/>
                <a:ext cx="4059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２</a:t>
                </a:r>
                <a:endParaRPr kumimoji="1" lang="ja-JP" altLang="en-US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710327" y="2713649"/>
                <a:ext cx="4059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３</a:t>
                </a:r>
                <a:endParaRPr kumimoji="1" lang="ja-JP" altLang="en-US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4341352" y="2713649"/>
                <a:ext cx="4059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/>
                  <a:t>４</a:t>
                </a:r>
                <a:endParaRPr kumimoji="1" lang="ja-JP" altLang="en-US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4953019" y="2713649"/>
                <a:ext cx="4059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/>
                  <a:t>５</a:t>
                </a:r>
                <a:endParaRPr kumimoji="1" lang="ja-JP" altLang="en-US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585699" y="2713649"/>
                <a:ext cx="4059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６</a:t>
                </a:r>
                <a:endParaRPr kumimoji="1" lang="ja-JP" altLang="en-US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6237658" y="2713649"/>
                <a:ext cx="4059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７</a:t>
                </a:r>
                <a:endParaRPr kumimoji="1" lang="ja-JP" altLang="en-US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878823" y="2713649"/>
                <a:ext cx="4059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８</a:t>
                </a:r>
                <a:endParaRPr kumimoji="1" lang="ja-JP" altLang="en-US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4079791" y="2996952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+mj-lt"/>
                  </a:rPr>
                  <a:t>[min]</a:t>
                </a:r>
                <a:endParaRPr kumimoji="1" lang="ja-JP" altLang="en-US" dirty="0">
                  <a:latin typeface="+mj-lt"/>
                </a:endParaRPr>
              </a:p>
            </p:txBody>
          </p:sp>
        </p:grpSp>
        <p:sp>
          <p:nvSpPr>
            <p:cNvPr id="34" name="フリーフォーム 33"/>
            <p:cNvSpPr/>
            <p:nvPr/>
          </p:nvSpPr>
          <p:spPr>
            <a:xfrm>
              <a:off x="531964" y="910449"/>
              <a:ext cx="2548621" cy="2383627"/>
            </a:xfrm>
            <a:custGeom>
              <a:avLst/>
              <a:gdLst>
                <a:gd name="connsiteX0" fmla="*/ 0 w 2254469"/>
                <a:gd name="connsiteY0" fmla="*/ 2383627 h 2383627"/>
                <a:gd name="connsiteX1" fmla="*/ 220717 w 2254469"/>
                <a:gd name="connsiteY1" fmla="*/ 1611117 h 2383627"/>
                <a:gd name="connsiteX2" fmla="*/ 583324 w 2254469"/>
                <a:gd name="connsiteY2" fmla="*/ 822841 h 2383627"/>
                <a:gd name="connsiteX3" fmla="*/ 851338 w 2254469"/>
                <a:gd name="connsiteY3" fmla="*/ 491765 h 2383627"/>
                <a:gd name="connsiteX4" fmla="*/ 1056290 w 2254469"/>
                <a:gd name="connsiteY4" fmla="*/ 318344 h 2383627"/>
                <a:gd name="connsiteX5" fmla="*/ 1292773 w 2254469"/>
                <a:gd name="connsiteY5" fmla="*/ 176454 h 2383627"/>
                <a:gd name="connsiteX6" fmla="*/ 1497724 w 2254469"/>
                <a:gd name="connsiteY6" fmla="*/ 97627 h 2383627"/>
                <a:gd name="connsiteX7" fmla="*/ 1765738 w 2254469"/>
                <a:gd name="connsiteY7" fmla="*/ 34565 h 2383627"/>
                <a:gd name="connsiteX8" fmla="*/ 2017986 w 2254469"/>
                <a:gd name="connsiteY8" fmla="*/ 3034 h 2383627"/>
                <a:gd name="connsiteX9" fmla="*/ 2254469 w 2254469"/>
                <a:gd name="connsiteY9" fmla="*/ 3034 h 23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469" h="2383627">
                  <a:moveTo>
                    <a:pt x="0" y="2383627"/>
                  </a:moveTo>
                  <a:cubicBezTo>
                    <a:pt x="61748" y="2127437"/>
                    <a:pt x="123496" y="1871248"/>
                    <a:pt x="220717" y="1611117"/>
                  </a:cubicBezTo>
                  <a:cubicBezTo>
                    <a:pt x="317938" y="1350986"/>
                    <a:pt x="478221" y="1009400"/>
                    <a:pt x="583324" y="822841"/>
                  </a:cubicBezTo>
                  <a:cubicBezTo>
                    <a:pt x="688428" y="636282"/>
                    <a:pt x="772510" y="575848"/>
                    <a:pt x="851338" y="491765"/>
                  </a:cubicBezTo>
                  <a:cubicBezTo>
                    <a:pt x="930166" y="407682"/>
                    <a:pt x="982718" y="370896"/>
                    <a:pt x="1056290" y="318344"/>
                  </a:cubicBezTo>
                  <a:cubicBezTo>
                    <a:pt x="1129862" y="265792"/>
                    <a:pt x="1219201" y="213240"/>
                    <a:pt x="1292773" y="176454"/>
                  </a:cubicBezTo>
                  <a:cubicBezTo>
                    <a:pt x="1366345" y="139668"/>
                    <a:pt x="1418897" y="121275"/>
                    <a:pt x="1497724" y="97627"/>
                  </a:cubicBezTo>
                  <a:cubicBezTo>
                    <a:pt x="1576551" y="73979"/>
                    <a:pt x="1679028" y="50330"/>
                    <a:pt x="1765738" y="34565"/>
                  </a:cubicBezTo>
                  <a:cubicBezTo>
                    <a:pt x="1852448" y="18800"/>
                    <a:pt x="1936531" y="8289"/>
                    <a:pt x="2017986" y="3034"/>
                  </a:cubicBezTo>
                  <a:cubicBezTo>
                    <a:pt x="2099441" y="-2221"/>
                    <a:pt x="2176955" y="406"/>
                    <a:pt x="2254469" y="303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3075200" y="908720"/>
              <a:ext cx="2566444" cy="2333296"/>
            </a:xfrm>
            <a:custGeom>
              <a:avLst/>
              <a:gdLst>
                <a:gd name="connsiteX0" fmla="*/ 0 w 2270235"/>
                <a:gd name="connsiteY0" fmla="*/ 0 h 2333296"/>
                <a:gd name="connsiteX1" fmla="*/ 63062 w 2270235"/>
                <a:gd name="connsiteY1" fmla="*/ 204951 h 2333296"/>
                <a:gd name="connsiteX2" fmla="*/ 94593 w 2270235"/>
                <a:gd name="connsiteY2" fmla="*/ 425669 h 2333296"/>
                <a:gd name="connsiteX3" fmla="*/ 157655 w 2270235"/>
                <a:gd name="connsiteY3" fmla="*/ 693683 h 2333296"/>
                <a:gd name="connsiteX4" fmla="*/ 189186 w 2270235"/>
                <a:gd name="connsiteY4" fmla="*/ 898634 h 2333296"/>
                <a:gd name="connsiteX5" fmla="*/ 236483 w 2270235"/>
                <a:gd name="connsiteY5" fmla="*/ 1135117 h 2333296"/>
                <a:gd name="connsiteX6" fmla="*/ 283779 w 2270235"/>
                <a:gd name="connsiteY6" fmla="*/ 1277007 h 2333296"/>
                <a:gd name="connsiteX7" fmla="*/ 315310 w 2270235"/>
                <a:gd name="connsiteY7" fmla="*/ 1403131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94593 w 2270235"/>
                <a:gd name="connsiteY2" fmla="*/ 425669 h 2333296"/>
                <a:gd name="connsiteX3" fmla="*/ 157655 w 2270235"/>
                <a:gd name="connsiteY3" fmla="*/ 693683 h 2333296"/>
                <a:gd name="connsiteX4" fmla="*/ 189186 w 2270235"/>
                <a:gd name="connsiteY4" fmla="*/ 898634 h 2333296"/>
                <a:gd name="connsiteX5" fmla="*/ 236483 w 2270235"/>
                <a:gd name="connsiteY5" fmla="*/ 1135117 h 2333296"/>
                <a:gd name="connsiteX6" fmla="*/ 283779 w 2270235"/>
                <a:gd name="connsiteY6" fmla="*/ 1277007 h 2333296"/>
                <a:gd name="connsiteX7" fmla="*/ 315310 w 2270235"/>
                <a:gd name="connsiteY7" fmla="*/ 1403131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57655 w 2270235"/>
                <a:gd name="connsiteY3" fmla="*/ 693683 h 2333296"/>
                <a:gd name="connsiteX4" fmla="*/ 189186 w 2270235"/>
                <a:gd name="connsiteY4" fmla="*/ 898634 h 2333296"/>
                <a:gd name="connsiteX5" fmla="*/ 236483 w 2270235"/>
                <a:gd name="connsiteY5" fmla="*/ 1135117 h 2333296"/>
                <a:gd name="connsiteX6" fmla="*/ 283779 w 2270235"/>
                <a:gd name="connsiteY6" fmla="*/ 1277007 h 2333296"/>
                <a:gd name="connsiteX7" fmla="*/ 315310 w 2270235"/>
                <a:gd name="connsiteY7" fmla="*/ 1403131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38605 w 2270235"/>
                <a:gd name="connsiteY3" fmla="*/ 707971 h 2333296"/>
                <a:gd name="connsiteX4" fmla="*/ 189186 w 2270235"/>
                <a:gd name="connsiteY4" fmla="*/ 898634 h 2333296"/>
                <a:gd name="connsiteX5" fmla="*/ 236483 w 2270235"/>
                <a:gd name="connsiteY5" fmla="*/ 1135117 h 2333296"/>
                <a:gd name="connsiteX6" fmla="*/ 283779 w 2270235"/>
                <a:gd name="connsiteY6" fmla="*/ 1277007 h 2333296"/>
                <a:gd name="connsiteX7" fmla="*/ 315310 w 2270235"/>
                <a:gd name="connsiteY7" fmla="*/ 1403131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38605 w 2270235"/>
                <a:gd name="connsiteY3" fmla="*/ 707971 h 2333296"/>
                <a:gd name="connsiteX4" fmla="*/ 179661 w 2270235"/>
                <a:gd name="connsiteY4" fmla="*/ 922446 h 2333296"/>
                <a:gd name="connsiteX5" fmla="*/ 236483 w 2270235"/>
                <a:gd name="connsiteY5" fmla="*/ 1135117 h 2333296"/>
                <a:gd name="connsiteX6" fmla="*/ 283779 w 2270235"/>
                <a:gd name="connsiteY6" fmla="*/ 1277007 h 2333296"/>
                <a:gd name="connsiteX7" fmla="*/ 315310 w 2270235"/>
                <a:gd name="connsiteY7" fmla="*/ 1403131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38605 w 2270235"/>
                <a:gd name="connsiteY3" fmla="*/ 707971 h 2333296"/>
                <a:gd name="connsiteX4" fmla="*/ 179661 w 2270235"/>
                <a:gd name="connsiteY4" fmla="*/ 922446 h 2333296"/>
                <a:gd name="connsiteX5" fmla="*/ 236483 w 2270235"/>
                <a:gd name="connsiteY5" fmla="*/ 1135117 h 2333296"/>
                <a:gd name="connsiteX6" fmla="*/ 269491 w 2270235"/>
                <a:gd name="connsiteY6" fmla="*/ 1277007 h 2333296"/>
                <a:gd name="connsiteX7" fmla="*/ 315310 w 2270235"/>
                <a:gd name="connsiteY7" fmla="*/ 1403131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38605 w 2270235"/>
                <a:gd name="connsiteY3" fmla="*/ 707971 h 2333296"/>
                <a:gd name="connsiteX4" fmla="*/ 179661 w 2270235"/>
                <a:gd name="connsiteY4" fmla="*/ 922446 h 2333296"/>
                <a:gd name="connsiteX5" fmla="*/ 217433 w 2270235"/>
                <a:gd name="connsiteY5" fmla="*/ 1135117 h 2333296"/>
                <a:gd name="connsiteX6" fmla="*/ 269491 w 2270235"/>
                <a:gd name="connsiteY6" fmla="*/ 1277007 h 2333296"/>
                <a:gd name="connsiteX7" fmla="*/ 315310 w 2270235"/>
                <a:gd name="connsiteY7" fmla="*/ 1403131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38605 w 2270235"/>
                <a:gd name="connsiteY3" fmla="*/ 707971 h 2333296"/>
                <a:gd name="connsiteX4" fmla="*/ 179661 w 2270235"/>
                <a:gd name="connsiteY4" fmla="*/ 922446 h 2333296"/>
                <a:gd name="connsiteX5" fmla="*/ 217433 w 2270235"/>
                <a:gd name="connsiteY5" fmla="*/ 1135117 h 2333296"/>
                <a:gd name="connsiteX6" fmla="*/ 255203 w 2270235"/>
                <a:gd name="connsiteY6" fmla="*/ 1291295 h 2333296"/>
                <a:gd name="connsiteX7" fmla="*/ 315310 w 2270235"/>
                <a:gd name="connsiteY7" fmla="*/ 1403131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38605 w 2270235"/>
                <a:gd name="connsiteY3" fmla="*/ 707971 h 2333296"/>
                <a:gd name="connsiteX4" fmla="*/ 179661 w 2270235"/>
                <a:gd name="connsiteY4" fmla="*/ 922446 h 2333296"/>
                <a:gd name="connsiteX5" fmla="*/ 217433 w 2270235"/>
                <a:gd name="connsiteY5" fmla="*/ 1135117 h 2333296"/>
                <a:gd name="connsiteX6" fmla="*/ 255203 w 2270235"/>
                <a:gd name="connsiteY6" fmla="*/ 1291295 h 2333296"/>
                <a:gd name="connsiteX7" fmla="*/ 301022 w 2270235"/>
                <a:gd name="connsiteY7" fmla="*/ 1412656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19555 w 2270235"/>
                <a:gd name="connsiteY3" fmla="*/ 717496 h 2333296"/>
                <a:gd name="connsiteX4" fmla="*/ 179661 w 2270235"/>
                <a:gd name="connsiteY4" fmla="*/ 922446 h 2333296"/>
                <a:gd name="connsiteX5" fmla="*/ 217433 w 2270235"/>
                <a:gd name="connsiteY5" fmla="*/ 1135117 h 2333296"/>
                <a:gd name="connsiteX6" fmla="*/ 255203 w 2270235"/>
                <a:gd name="connsiteY6" fmla="*/ 1291295 h 2333296"/>
                <a:gd name="connsiteX7" fmla="*/ 301022 w 2270235"/>
                <a:gd name="connsiteY7" fmla="*/ 1412656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19555 w 2270235"/>
                <a:gd name="connsiteY3" fmla="*/ 717496 h 2333296"/>
                <a:gd name="connsiteX4" fmla="*/ 151086 w 2270235"/>
                <a:gd name="connsiteY4" fmla="*/ 946259 h 2333296"/>
                <a:gd name="connsiteX5" fmla="*/ 217433 w 2270235"/>
                <a:gd name="connsiteY5" fmla="*/ 1135117 h 2333296"/>
                <a:gd name="connsiteX6" fmla="*/ 255203 w 2270235"/>
                <a:gd name="connsiteY6" fmla="*/ 1291295 h 2333296"/>
                <a:gd name="connsiteX7" fmla="*/ 301022 w 2270235"/>
                <a:gd name="connsiteY7" fmla="*/ 1412656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19555 w 2270235"/>
                <a:gd name="connsiteY3" fmla="*/ 717496 h 2333296"/>
                <a:gd name="connsiteX4" fmla="*/ 151086 w 2270235"/>
                <a:gd name="connsiteY4" fmla="*/ 946259 h 2333296"/>
                <a:gd name="connsiteX5" fmla="*/ 188858 w 2270235"/>
                <a:gd name="connsiteY5" fmla="*/ 1158929 h 2333296"/>
                <a:gd name="connsiteX6" fmla="*/ 255203 w 2270235"/>
                <a:gd name="connsiteY6" fmla="*/ 1291295 h 2333296"/>
                <a:gd name="connsiteX7" fmla="*/ 301022 w 2270235"/>
                <a:gd name="connsiteY7" fmla="*/ 1412656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19555 w 2270235"/>
                <a:gd name="connsiteY3" fmla="*/ 717496 h 2333296"/>
                <a:gd name="connsiteX4" fmla="*/ 151086 w 2270235"/>
                <a:gd name="connsiteY4" fmla="*/ 946259 h 2333296"/>
                <a:gd name="connsiteX5" fmla="*/ 188858 w 2270235"/>
                <a:gd name="connsiteY5" fmla="*/ 1158929 h 2333296"/>
                <a:gd name="connsiteX6" fmla="*/ 236153 w 2270235"/>
                <a:gd name="connsiteY6" fmla="*/ 1324632 h 2333296"/>
                <a:gd name="connsiteX7" fmla="*/ 301022 w 2270235"/>
                <a:gd name="connsiteY7" fmla="*/ 1412656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19555 w 2270235"/>
                <a:gd name="connsiteY3" fmla="*/ 717496 h 2333296"/>
                <a:gd name="connsiteX4" fmla="*/ 151086 w 2270235"/>
                <a:gd name="connsiteY4" fmla="*/ 946259 h 2333296"/>
                <a:gd name="connsiteX5" fmla="*/ 188858 w 2270235"/>
                <a:gd name="connsiteY5" fmla="*/ 1158929 h 2333296"/>
                <a:gd name="connsiteX6" fmla="*/ 236153 w 2270235"/>
                <a:gd name="connsiteY6" fmla="*/ 1324632 h 2333296"/>
                <a:gd name="connsiteX7" fmla="*/ 301022 w 2270235"/>
                <a:gd name="connsiteY7" fmla="*/ 1445994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19555 w 2270235"/>
                <a:gd name="connsiteY3" fmla="*/ 717496 h 2333296"/>
                <a:gd name="connsiteX4" fmla="*/ 151086 w 2270235"/>
                <a:gd name="connsiteY4" fmla="*/ 946259 h 2333296"/>
                <a:gd name="connsiteX5" fmla="*/ 188858 w 2270235"/>
                <a:gd name="connsiteY5" fmla="*/ 1158929 h 2333296"/>
                <a:gd name="connsiteX6" fmla="*/ 259965 w 2270235"/>
                <a:gd name="connsiteY6" fmla="*/ 1324632 h 2333296"/>
                <a:gd name="connsiteX7" fmla="*/ 301022 w 2270235"/>
                <a:gd name="connsiteY7" fmla="*/ 1445994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19555 w 2270235"/>
                <a:gd name="connsiteY3" fmla="*/ 717496 h 2333296"/>
                <a:gd name="connsiteX4" fmla="*/ 151086 w 2270235"/>
                <a:gd name="connsiteY4" fmla="*/ 946259 h 2333296"/>
                <a:gd name="connsiteX5" fmla="*/ 212670 w 2270235"/>
                <a:gd name="connsiteY5" fmla="*/ 1139879 h 2333296"/>
                <a:gd name="connsiteX6" fmla="*/ 259965 w 2270235"/>
                <a:gd name="connsiteY6" fmla="*/ 1324632 h 2333296"/>
                <a:gd name="connsiteX7" fmla="*/ 301022 w 2270235"/>
                <a:gd name="connsiteY7" fmla="*/ 1445994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  <a:gd name="connsiteX0" fmla="*/ 0 w 2270235"/>
                <a:gd name="connsiteY0" fmla="*/ 0 h 2333296"/>
                <a:gd name="connsiteX1" fmla="*/ 44012 w 2270235"/>
                <a:gd name="connsiteY1" fmla="*/ 228763 h 2333296"/>
                <a:gd name="connsiteX2" fmla="*/ 80305 w 2270235"/>
                <a:gd name="connsiteY2" fmla="*/ 439956 h 2333296"/>
                <a:gd name="connsiteX3" fmla="*/ 119555 w 2270235"/>
                <a:gd name="connsiteY3" fmla="*/ 717496 h 2333296"/>
                <a:gd name="connsiteX4" fmla="*/ 165374 w 2270235"/>
                <a:gd name="connsiteY4" fmla="*/ 936734 h 2333296"/>
                <a:gd name="connsiteX5" fmla="*/ 212670 w 2270235"/>
                <a:gd name="connsiteY5" fmla="*/ 1139879 h 2333296"/>
                <a:gd name="connsiteX6" fmla="*/ 259965 w 2270235"/>
                <a:gd name="connsiteY6" fmla="*/ 1324632 h 2333296"/>
                <a:gd name="connsiteX7" fmla="*/ 301022 w 2270235"/>
                <a:gd name="connsiteY7" fmla="*/ 1445994 h 2333296"/>
                <a:gd name="connsiteX8" fmla="*/ 409904 w 2270235"/>
                <a:gd name="connsiteY8" fmla="*/ 1639614 h 2333296"/>
                <a:gd name="connsiteX9" fmla="*/ 567559 w 2270235"/>
                <a:gd name="connsiteY9" fmla="*/ 1860331 h 2333296"/>
                <a:gd name="connsiteX10" fmla="*/ 756745 w 2270235"/>
                <a:gd name="connsiteY10" fmla="*/ 2017986 h 2333296"/>
                <a:gd name="connsiteX11" fmla="*/ 945931 w 2270235"/>
                <a:gd name="connsiteY11" fmla="*/ 2112579 h 2333296"/>
                <a:gd name="connsiteX12" fmla="*/ 1308538 w 2270235"/>
                <a:gd name="connsiteY12" fmla="*/ 2222938 h 2333296"/>
                <a:gd name="connsiteX13" fmla="*/ 1718441 w 2270235"/>
                <a:gd name="connsiteY13" fmla="*/ 2286000 h 2333296"/>
                <a:gd name="connsiteX14" fmla="*/ 2270235 w 2270235"/>
                <a:gd name="connsiteY14" fmla="*/ 2333296 h 233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0235" h="2333296">
                  <a:moveTo>
                    <a:pt x="0" y="0"/>
                  </a:moveTo>
                  <a:cubicBezTo>
                    <a:pt x="23648" y="67003"/>
                    <a:pt x="30628" y="155437"/>
                    <a:pt x="44012" y="228763"/>
                  </a:cubicBezTo>
                  <a:cubicBezTo>
                    <a:pt x="57396" y="302089"/>
                    <a:pt x="67715" y="358501"/>
                    <a:pt x="80305" y="439956"/>
                  </a:cubicBezTo>
                  <a:cubicBezTo>
                    <a:pt x="92895" y="521411"/>
                    <a:pt x="105377" y="634700"/>
                    <a:pt x="119555" y="717496"/>
                  </a:cubicBezTo>
                  <a:cubicBezTo>
                    <a:pt x="133733" y="800292"/>
                    <a:pt x="149855" y="866337"/>
                    <a:pt x="165374" y="936734"/>
                  </a:cubicBezTo>
                  <a:cubicBezTo>
                    <a:pt x="180893" y="1007131"/>
                    <a:pt x="196905" y="1075229"/>
                    <a:pt x="212670" y="1139879"/>
                  </a:cubicBezTo>
                  <a:cubicBezTo>
                    <a:pt x="228435" y="1204529"/>
                    <a:pt x="245240" y="1273613"/>
                    <a:pt x="259965" y="1324632"/>
                  </a:cubicBezTo>
                  <a:cubicBezTo>
                    <a:pt x="274690" y="1375651"/>
                    <a:pt x="276032" y="1393497"/>
                    <a:pt x="301022" y="1445994"/>
                  </a:cubicBezTo>
                  <a:cubicBezTo>
                    <a:pt x="326012" y="1498491"/>
                    <a:pt x="365481" y="1570558"/>
                    <a:pt x="409904" y="1639614"/>
                  </a:cubicBezTo>
                  <a:cubicBezTo>
                    <a:pt x="454327" y="1708670"/>
                    <a:pt x="509752" y="1797269"/>
                    <a:pt x="567559" y="1860331"/>
                  </a:cubicBezTo>
                  <a:cubicBezTo>
                    <a:pt x="625366" y="1923393"/>
                    <a:pt x="693683" y="1975945"/>
                    <a:pt x="756745" y="2017986"/>
                  </a:cubicBezTo>
                  <a:cubicBezTo>
                    <a:pt x="819807" y="2060027"/>
                    <a:pt x="853966" y="2078420"/>
                    <a:pt x="945931" y="2112579"/>
                  </a:cubicBezTo>
                  <a:cubicBezTo>
                    <a:pt x="1037897" y="2146738"/>
                    <a:pt x="1179786" y="2194035"/>
                    <a:pt x="1308538" y="2222938"/>
                  </a:cubicBezTo>
                  <a:cubicBezTo>
                    <a:pt x="1437290" y="2251841"/>
                    <a:pt x="1558158" y="2267607"/>
                    <a:pt x="1718441" y="2286000"/>
                  </a:cubicBezTo>
                  <a:cubicBezTo>
                    <a:pt x="1878724" y="2304393"/>
                    <a:pt x="2074479" y="2318844"/>
                    <a:pt x="2270235" y="233329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コネクタ 39"/>
            <p:cNvCxnSpPr/>
            <p:nvPr/>
          </p:nvCxnSpPr>
          <p:spPr>
            <a:xfrm>
              <a:off x="3075200" y="918245"/>
              <a:ext cx="322499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5543064" y="1341767"/>
            <a:ext cx="345809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j-ea"/>
                <a:ea typeface="+mj-ea"/>
              </a:rPr>
              <a:t>Saturation speed</a:t>
            </a:r>
            <a:r>
              <a:rPr lang="ja-JP" altLang="en-US" sz="2000" dirty="0" smtClean="0">
                <a:latin typeface="+mj-ea"/>
                <a:ea typeface="+mj-ea"/>
              </a:rPr>
              <a:t> </a:t>
            </a:r>
            <a:r>
              <a:rPr lang="en-US" altLang="ja-JP" sz="2000" dirty="0" smtClean="0">
                <a:latin typeface="+mj-ea"/>
                <a:ea typeface="+mj-ea"/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  <a:latin typeface="+mj-ea"/>
                <a:ea typeface="+mj-ea"/>
              </a:rPr>
              <a:t>Ka</a:t>
            </a:r>
            <a:r>
              <a:rPr lang="en-US" altLang="ja-JP" sz="2000" dirty="0" smtClean="0">
                <a:latin typeface="+mj-ea"/>
                <a:ea typeface="+mj-ea"/>
              </a:rPr>
              <a:t>) and saturation concentration(</a:t>
            </a:r>
            <a:r>
              <a:rPr lang="en-US" altLang="ja-JP" sz="2000" dirty="0" err="1" smtClean="0">
                <a:solidFill>
                  <a:srgbClr val="FF0000"/>
                </a:solidFill>
                <a:latin typeface="+mj-ea"/>
                <a:ea typeface="+mj-ea"/>
              </a:rPr>
              <a:t>Aa</a:t>
            </a:r>
            <a:r>
              <a:rPr lang="en-US" altLang="ja-JP" sz="2000" dirty="0" smtClean="0">
                <a:latin typeface="+mj-ea"/>
                <a:ea typeface="+mj-ea"/>
              </a:rPr>
              <a:t>)</a:t>
            </a:r>
          </a:p>
          <a:p>
            <a:r>
              <a:rPr lang="en-US" altLang="ja-JP" sz="2000" dirty="0" smtClean="0">
                <a:latin typeface="+mj-ea"/>
                <a:ea typeface="+mj-ea"/>
              </a:rPr>
              <a:t>of </a:t>
            </a:r>
            <a:r>
              <a:rPr lang="en-US" altLang="ja-JP" sz="2000" dirty="0" err="1" smtClean="0">
                <a:latin typeface="+mj-ea"/>
                <a:ea typeface="+mj-ea"/>
              </a:rPr>
              <a:t>Xe</a:t>
            </a:r>
            <a:r>
              <a:rPr lang="en-US" altLang="ja-JP" sz="2000" dirty="0" smtClean="0">
                <a:latin typeface="+mj-ea"/>
                <a:ea typeface="+mj-ea"/>
              </a:rPr>
              <a:t> in arterial blood.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07504" y="3362122"/>
            <a:ext cx="4969247" cy="979067"/>
            <a:chOff x="1035184" y="4509120"/>
            <a:chExt cx="7125753" cy="1464870"/>
          </a:xfrm>
        </p:grpSpPr>
        <p:pic>
          <p:nvPicPr>
            <p:cNvPr id="44" name="Picture 4" descr="Multi-C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5184" y="4509120"/>
              <a:ext cx="894769" cy="1440160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Multi-C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04447" y="4532815"/>
              <a:ext cx="911111" cy="144117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Multi-C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45255" y="4532815"/>
              <a:ext cx="923368" cy="144117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Multi-C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24120" y="4532815"/>
              <a:ext cx="928134" cy="144117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Multi-C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20940" y="4532815"/>
              <a:ext cx="919665" cy="144117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Multi-CT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82" t="1834"/>
            <a:stretch/>
          </p:blipFill>
          <p:spPr bwMode="auto">
            <a:xfrm>
              <a:off x="4914120" y="4546035"/>
              <a:ext cx="881591" cy="141473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Multi-CT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917"/>
            <a:stretch/>
          </p:blipFill>
          <p:spPr bwMode="auto">
            <a:xfrm>
              <a:off x="5669226" y="4539424"/>
              <a:ext cx="931538" cy="1427956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Multi-CT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33"/>
            <a:stretch/>
          </p:blipFill>
          <p:spPr bwMode="auto">
            <a:xfrm>
              <a:off x="6474279" y="4545302"/>
              <a:ext cx="931538" cy="1416201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Multi-CT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52062" y="4532815"/>
              <a:ext cx="908875" cy="144117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テキスト ボックス 59"/>
          <p:cNvSpPr txBox="1"/>
          <p:nvPr/>
        </p:nvSpPr>
        <p:spPr>
          <a:xfrm>
            <a:off x="5544109" y="3270593"/>
            <a:ext cx="349238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j-ea"/>
                <a:ea typeface="+mj-ea"/>
              </a:rPr>
              <a:t>Time course of </a:t>
            </a:r>
            <a:r>
              <a:rPr lang="en-US" altLang="ja-JP" sz="2000" dirty="0" err="1" smtClean="0">
                <a:latin typeface="+mj-ea"/>
                <a:ea typeface="+mj-ea"/>
              </a:rPr>
              <a:t>Xe</a:t>
            </a:r>
            <a:r>
              <a:rPr lang="en-US" altLang="ja-JP" sz="2000" dirty="0" smtClean="0">
                <a:latin typeface="+mj-ea"/>
                <a:ea typeface="+mj-ea"/>
              </a:rPr>
              <a:t>  concentration [</a:t>
            </a:r>
            <a:r>
              <a:rPr lang="en-US" altLang="ja-JP" sz="2000" b="1" dirty="0" smtClean="0">
                <a:solidFill>
                  <a:srgbClr val="FF0000"/>
                </a:solidFill>
                <a:ea typeface="AR丸ゴシック体M" pitchFamily="49" charset="-128"/>
              </a:rPr>
              <a:t>C(t)</a:t>
            </a:r>
            <a:r>
              <a:rPr lang="en-US" altLang="ja-JP" sz="2000" dirty="0" smtClean="0">
                <a:latin typeface="+mj-ea"/>
                <a:ea typeface="+mj-ea"/>
              </a:rPr>
              <a:t>]in brain tissue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1994" y="5548986"/>
            <a:ext cx="8081058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Blood flow ( </a:t>
            </a:r>
            <a:r>
              <a:rPr lang="en-US" altLang="ja-JP" sz="2800" i="1" dirty="0" smtClean="0">
                <a:latin typeface="Georgia" pitchFamily="18" charset="0"/>
                <a:ea typeface="ＭＳ 明朝" pitchFamily="17" charset="-128"/>
                <a:cs typeface="Ebrima" pitchFamily="2" charset="0"/>
              </a:rPr>
              <a:t>f</a:t>
            </a:r>
            <a:r>
              <a:rPr lang="en-US" altLang="ja-JP" sz="2800" dirty="0" smtClean="0"/>
              <a:t> ) and lambda (</a:t>
            </a: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λ</a:t>
            </a:r>
            <a:r>
              <a:rPr lang="en-US" altLang="ja-JP" sz="2800" dirty="0" smtClean="0"/>
              <a:t>) can be calculated</a:t>
            </a:r>
          </a:p>
          <a:p>
            <a:r>
              <a:rPr lang="en-US" altLang="ja-JP" sz="2800" dirty="0" smtClean="0"/>
              <a:t>pixel by </a:t>
            </a:r>
            <a:r>
              <a:rPr lang="en-US" altLang="ja-JP" sz="2800" smtClean="0"/>
              <a:t>pixel using </a:t>
            </a:r>
            <a:r>
              <a:rPr lang="en-US" altLang="ja-JP" sz="2800" smtClean="0">
                <a:solidFill>
                  <a:srgbClr val="FF0000"/>
                </a:solidFill>
              </a:rPr>
              <a:t>Ka</a:t>
            </a:r>
            <a:r>
              <a:rPr lang="en-US" altLang="ja-JP" sz="2800" smtClean="0"/>
              <a:t>,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Aa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/>
              <a:t>and</a:t>
            </a:r>
            <a:r>
              <a:rPr lang="en-US" altLang="ja-JP" sz="2800" dirty="0" smtClean="0">
                <a:solidFill>
                  <a:srgbClr val="FF0000"/>
                </a:solidFill>
              </a:rPr>
              <a:t> C(t)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6" name="右矢印 5"/>
          <p:cNvSpPr/>
          <p:nvPr/>
        </p:nvSpPr>
        <p:spPr>
          <a:xfrm>
            <a:off x="5111015" y="1658134"/>
            <a:ext cx="288032" cy="377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右矢印 61"/>
          <p:cNvSpPr/>
          <p:nvPr/>
        </p:nvSpPr>
        <p:spPr>
          <a:xfrm>
            <a:off x="5148064" y="3654552"/>
            <a:ext cx="288032" cy="377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379267" y="1702346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ea"/>
              </a:rPr>
              <a:t>Ka</a:t>
            </a:r>
            <a:endParaRPr lang="ja-JP" altLang="en-US" dirty="0"/>
          </a:p>
        </p:txBody>
      </p:sp>
      <p:cxnSp>
        <p:nvCxnSpPr>
          <p:cNvPr id="48" name="直線矢印コネクタ 47"/>
          <p:cNvCxnSpPr/>
          <p:nvPr/>
        </p:nvCxnSpPr>
        <p:spPr>
          <a:xfrm rot="5400000" flipH="1" flipV="1">
            <a:off x="1143356" y="1678769"/>
            <a:ext cx="500066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4951167" y="78579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+mj-ea"/>
              </a:rPr>
              <a:t>Aa</a:t>
            </a:r>
            <a:endParaRPr lang="ja-JP" altLang="en-US" dirty="0"/>
          </a:p>
        </p:txBody>
      </p:sp>
      <p:graphicFrame>
        <p:nvGraphicFramePr>
          <p:cNvPr id="61" name="オブジェクト 60"/>
          <p:cNvGraphicFramePr>
            <a:graphicFrameLocks noChangeAspect="1"/>
          </p:cNvGraphicFramePr>
          <p:nvPr/>
        </p:nvGraphicFramePr>
        <p:xfrm>
          <a:off x="1754188" y="4500563"/>
          <a:ext cx="4972050" cy="928687"/>
        </p:xfrm>
        <a:graphic>
          <a:graphicData uri="http://schemas.openxmlformats.org/presentationml/2006/ole">
            <p:oleObj spid="_x0000_s3073" name="数式" r:id="rId12" imgW="2311200" imgH="431640" progId="Equation.3">
              <p:embed/>
            </p:oleObj>
          </a:graphicData>
        </a:graphic>
      </p:graphicFrame>
      <p:sp>
        <p:nvSpPr>
          <p:cNvPr id="63" name="正方形/長方形 62"/>
          <p:cNvSpPr/>
          <p:nvPr/>
        </p:nvSpPr>
        <p:spPr>
          <a:xfrm>
            <a:off x="3107901" y="164305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ea"/>
              </a:rPr>
              <a:t>Ka</a:t>
            </a:r>
            <a:endParaRPr lang="ja-JP" altLang="en-US" dirty="0"/>
          </a:p>
        </p:txBody>
      </p:sp>
      <p:cxnSp>
        <p:nvCxnSpPr>
          <p:cNvPr id="64" name="直線矢印コネクタ 63"/>
          <p:cNvCxnSpPr/>
          <p:nvPr/>
        </p:nvCxnSpPr>
        <p:spPr>
          <a:xfrm rot="16200000" flipH="1">
            <a:off x="2750711" y="1643050"/>
            <a:ext cx="500066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6874627" y="4714884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j-ea"/>
                <a:ea typeface="+mj-ea"/>
              </a:rPr>
              <a:t>(</a:t>
            </a:r>
            <a:r>
              <a:rPr kumimoji="1" lang="en-US" altLang="ja-JP" sz="2000" dirty="0" err="1" smtClean="0">
                <a:latin typeface="+mj-ea"/>
                <a:ea typeface="+mj-ea"/>
              </a:rPr>
              <a:t>Fick’s</a:t>
            </a:r>
            <a:r>
              <a:rPr kumimoji="1" lang="en-US" altLang="ja-JP" sz="2000" dirty="0" smtClean="0">
                <a:latin typeface="+mj-ea"/>
                <a:ea typeface="+mj-ea"/>
              </a:rPr>
              <a:t> Law)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-36512" y="836712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j-ea"/>
                <a:ea typeface="+mj-ea"/>
              </a:rPr>
              <a:t>Arterial</a:t>
            </a:r>
          </a:p>
          <a:p>
            <a:r>
              <a:rPr kumimoji="1" lang="en-US" altLang="ja-JP" sz="1600" dirty="0" err="1" smtClean="0">
                <a:latin typeface="+mj-ea"/>
                <a:ea typeface="+mj-ea"/>
              </a:rPr>
              <a:t>Xe</a:t>
            </a:r>
            <a:r>
              <a:rPr kumimoji="1" lang="en-US" altLang="ja-JP" sz="1600" dirty="0" smtClean="0">
                <a:latin typeface="+mj-ea"/>
                <a:ea typeface="+mj-ea"/>
              </a:rPr>
              <a:t> Conc.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717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0" grpId="0" animBg="1"/>
      <p:bldP spid="5" grpId="0" animBg="1"/>
      <p:bldP spid="6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42844" y="1785926"/>
            <a:ext cx="8786874" cy="3571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Blood Flow and Lambda Images</a:t>
            </a:r>
            <a:br>
              <a:rPr lang="en-US" altLang="ja-JP" sz="4000" dirty="0" smtClean="0"/>
            </a:br>
            <a:r>
              <a:rPr lang="en-US" altLang="ja-JP" sz="4000" dirty="0" smtClean="0"/>
              <a:t>obtained by </a:t>
            </a:r>
            <a:r>
              <a:rPr lang="en-US" altLang="ja-JP" sz="4000" dirty="0" err="1" smtClean="0"/>
              <a:t>Xe</a:t>
            </a:r>
            <a:r>
              <a:rPr lang="en-US" altLang="ja-JP" sz="4000" dirty="0" smtClean="0"/>
              <a:t>-CT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1026" descr="CT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42" y="1897063"/>
            <a:ext cx="28194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7" descr="f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67" y="2057400"/>
            <a:ext cx="2492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457200" y="4929198"/>
            <a:ext cx="245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Arial" charset="0"/>
              </a:rPr>
              <a:t>24-y.o. Healthy Man</a:t>
            </a: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3571868" y="4876800"/>
            <a:ext cx="2238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Arial" charset="0"/>
              </a:rPr>
              <a:t>Blood Flow Image</a:t>
            </a:r>
            <a:endParaRPr lang="en-US" altLang="ja-JP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033" descr="λ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4005" y="2041525"/>
            <a:ext cx="2454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6715140" y="4876800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Arial" charset="0"/>
                <a:ea typeface="HGPｺﾞｼｯｸE" pitchFamily="50" charset="-128"/>
              </a:rPr>
              <a:t>Lambda</a:t>
            </a:r>
            <a:r>
              <a:rPr lang="en-US" altLang="ja-JP" sz="2000" dirty="0" smtClean="0">
                <a:solidFill>
                  <a:schemeClr val="bg1"/>
                </a:solidFill>
                <a:latin typeface="Arial" charset="0"/>
              </a:rPr>
              <a:t> Image</a:t>
            </a:r>
            <a:endParaRPr lang="en-US" altLang="ja-JP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" name="Picture 1035" descr="C:\sase-reports\8th-XeCT_Conference\haga\f bar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7242" y="1835150"/>
            <a:ext cx="198438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36" descr="C:\sase-reports\8th-XeCT_Conference\haga\λbar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9042" y="1843088"/>
            <a:ext cx="274638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3382736" y="5429264"/>
            <a:ext cx="2618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a typeface="+mj-ea"/>
              </a:rPr>
              <a:t>[</a:t>
            </a:r>
            <a:r>
              <a:rPr kumimoji="1" lang="en-US" altLang="ja-JP" sz="2000" dirty="0" err="1" smtClean="0">
                <a:ea typeface="+mj-ea"/>
              </a:rPr>
              <a:t>mL</a:t>
            </a:r>
            <a:r>
              <a:rPr kumimoji="1" lang="en-US" altLang="ja-JP" sz="2000" dirty="0" smtClean="0">
                <a:ea typeface="+mj-ea"/>
              </a:rPr>
              <a:t>/100 g tissue/min]</a:t>
            </a:r>
            <a:endParaRPr kumimoji="1" lang="ja-JP" altLang="en-US" sz="2000" dirty="0"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19596" y="5857892"/>
            <a:ext cx="2752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ea typeface="+mj-ea"/>
              </a:rPr>
              <a:t>Xe</a:t>
            </a:r>
            <a:r>
              <a:rPr lang="en-US" altLang="ja-JP" sz="2000" dirty="0" smtClean="0">
                <a:ea typeface="+mj-ea"/>
              </a:rPr>
              <a:t> Solubility in Tissue</a:t>
            </a:r>
            <a:endParaRPr kumimoji="1" lang="ja-JP" altLang="en-US" sz="2000" dirty="0"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27498" y="6172162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ea typeface="+mj-ea"/>
              </a:rPr>
              <a:t>Xe</a:t>
            </a:r>
            <a:r>
              <a:rPr lang="en-US" altLang="ja-JP" sz="2000" dirty="0" smtClean="0">
                <a:ea typeface="+mj-ea"/>
              </a:rPr>
              <a:t> Solubility in Blood</a:t>
            </a:r>
            <a:endParaRPr kumimoji="1" lang="ja-JP" altLang="en-US" sz="2000" dirty="0"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40256" y="5429264"/>
            <a:ext cx="2876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ea typeface="+mj-ea"/>
              </a:rPr>
              <a:t>Xe</a:t>
            </a:r>
            <a:r>
              <a:rPr lang="en-US" altLang="ja-JP" sz="2000" dirty="0" smtClean="0">
                <a:ea typeface="+mj-ea"/>
              </a:rPr>
              <a:t> Solubility Coefficient</a:t>
            </a:r>
          </a:p>
        </p:txBody>
      </p:sp>
      <p:cxnSp>
        <p:nvCxnSpPr>
          <p:cNvPr id="20" name="直線コネクタ 19"/>
          <p:cNvCxnSpPr/>
          <p:nvPr/>
        </p:nvCxnSpPr>
        <p:spPr>
          <a:xfrm>
            <a:off x="6357950" y="6215082"/>
            <a:ext cx="257176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095642" y="602928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=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1214414" y="0"/>
            <a:ext cx="79295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90" name="Picture 2" descr="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135" y="4876800"/>
            <a:ext cx="25368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lamb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6428" y="4953000"/>
            <a:ext cx="2093912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1272" y="2667000"/>
            <a:ext cx="28321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lamb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15" y="2819400"/>
            <a:ext cx="23717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70400" y="47625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Arial" charset="0"/>
              </a:rPr>
              <a:t>Lambda Image</a:t>
            </a:r>
            <a:endParaRPr lang="en-US" altLang="ja-JP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834313" y="6500834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Arial" charset="0"/>
              </a:rPr>
              <a:t>Fat 5%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772400" y="4327525"/>
            <a:ext cx="112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Arial" charset="0"/>
              </a:rPr>
              <a:t>Fat 30%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174744" y="6500834"/>
            <a:ext cx="1897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Arial" charset="0"/>
              </a:rPr>
              <a:t>62-y.o. Woman</a:t>
            </a:r>
            <a:endParaRPr lang="en-US" altLang="ja-JP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174744" y="4671964"/>
            <a:ext cx="1897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Arial" charset="0"/>
              </a:rPr>
              <a:t>63-y.o. Woman</a:t>
            </a:r>
            <a:endParaRPr lang="en-US" altLang="ja-JP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299" name="Picture 11" descr="ct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8722" y="358775"/>
            <a:ext cx="2806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lamb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5290" y="533400"/>
            <a:ext cx="26098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58113" y="2103438"/>
            <a:ext cx="112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Arial" charset="0"/>
              </a:rPr>
              <a:t>Fat 90%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174744" y="2314510"/>
            <a:ext cx="1516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Arial" charset="0"/>
              </a:rPr>
              <a:t>15-y.o. Man</a:t>
            </a:r>
            <a:endParaRPr lang="en-US" altLang="ja-JP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303" name="Picture 15" descr="lambda b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8803" y="6553200"/>
            <a:ext cx="2141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4" descr="E:\8th_Xe-CT Conference\PRESENTATION\ogin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94" y="48387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5" descr="E:\8th_Xe-CT Conference\PRESENTATION\uchiyam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94" y="27051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6" descr="E:\8th_Xe-CT Conference\PRESENTATION\takamiy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94" y="457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1208791" y="-71462"/>
            <a:ext cx="2271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+mj-lt"/>
              </a:rPr>
              <a:t>Fatty Liver</a:t>
            </a:r>
            <a:endParaRPr kumimoji="1" lang="ja-JP" alt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-32" y="824195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dirty="0" smtClean="0">
                <a:latin typeface="Arial Narrow" pitchFamily="34" charset="0"/>
                <a:ea typeface="+mj-ea"/>
              </a:rPr>
              <a:t>Lambda</a:t>
            </a:r>
            <a:endParaRPr kumimoji="0" lang="en-US" altLang="ja-JP" sz="2400" dirty="0">
              <a:latin typeface="Arial Narrow" pitchFamily="34" charset="0"/>
              <a:ea typeface="+mj-ea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15827" y="1363792"/>
            <a:ext cx="9557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dirty="0">
                <a:latin typeface="Arial Narrow" pitchFamily="34" charset="0"/>
              </a:rPr>
              <a:t>Fat-rich </a:t>
            </a:r>
            <a:endParaRPr kumimoji="0" lang="en-US" altLang="ja-JP" sz="2000" dirty="0" smtClean="0">
              <a:latin typeface="Arial Narrow" pitchFamily="34" charset="0"/>
            </a:endParaRPr>
          </a:p>
          <a:p>
            <a:pPr eaLnBrk="0" hangingPunct="0"/>
            <a:r>
              <a:rPr kumimoji="0" lang="en-US" altLang="ja-JP" sz="2000" dirty="0" smtClean="0">
                <a:latin typeface="Arial Narrow" pitchFamily="34" charset="0"/>
              </a:rPr>
              <a:t>Tissue</a:t>
            </a:r>
            <a:endParaRPr kumimoji="0" lang="en-US" altLang="ja-JP" sz="2000" dirty="0">
              <a:latin typeface="Arial Narrow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5958" y="5572140"/>
            <a:ext cx="1148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dirty="0" smtClean="0">
                <a:latin typeface="Arial Narrow" pitchFamily="34" charset="0"/>
              </a:rPr>
              <a:t>Water-rich</a:t>
            </a:r>
          </a:p>
          <a:p>
            <a:pPr eaLnBrk="0" hangingPunct="0"/>
            <a:r>
              <a:rPr kumimoji="0" lang="en-US" altLang="ja-JP" sz="2000" dirty="0" smtClean="0">
                <a:latin typeface="Arial Narrow" pitchFamily="34" charset="0"/>
              </a:rPr>
              <a:t>Tissue</a:t>
            </a:r>
            <a:endParaRPr kumimoji="0" lang="en-US" altLang="ja-JP" sz="2000" dirty="0">
              <a:latin typeface="Arial Narrow" pitchFamily="34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rot="5400000" flipH="1" flipV="1">
            <a:off x="-893007" y="3821115"/>
            <a:ext cx="2928958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39747" y="1957320"/>
            <a:ext cx="6174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dirty="0" smtClean="0">
                <a:solidFill>
                  <a:srgbClr val="0070C0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86234" y="5243468"/>
            <a:ext cx="57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dirty="0" smtClean="0">
                <a:solidFill>
                  <a:srgbClr val="0070C0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55259" y="3221180"/>
            <a:ext cx="6591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600" dirty="0" smtClean="0">
                <a:latin typeface="Arial Narrow" pitchFamily="34" charset="0"/>
              </a:rPr>
              <a:t>White</a:t>
            </a:r>
          </a:p>
          <a:p>
            <a:pPr eaLnBrk="0" hangingPunct="0"/>
            <a:r>
              <a:rPr kumimoji="0" lang="en-US" altLang="ja-JP" sz="1600" dirty="0" smtClean="0">
                <a:latin typeface="Arial Narrow" pitchFamily="34" charset="0"/>
              </a:rPr>
              <a:t>Matter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55259" y="4058671"/>
            <a:ext cx="6591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600" dirty="0" smtClean="0">
                <a:latin typeface="Arial Narrow" pitchFamily="34" charset="0"/>
              </a:rPr>
              <a:t>Gray</a:t>
            </a:r>
          </a:p>
          <a:p>
            <a:pPr eaLnBrk="0" hangingPunct="0"/>
            <a:r>
              <a:rPr kumimoji="0" lang="en-US" altLang="ja-JP" sz="1600" dirty="0" smtClean="0">
                <a:latin typeface="Arial Narrow" pitchFamily="34" charset="0"/>
              </a:rPr>
              <a:t>Matter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-32" y="3304760"/>
            <a:ext cx="6591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600" dirty="0" smtClean="0">
                <a:latin typeface="Arial Narrow" pitchFamily="34" charset="0"/>
              </a:rPr>
              <a:t>1.5 </a:t>
            </a:r>
            <a:r>
              <a:rPr kumimoji="0" lang="ja-JP" altLang="en-US" sz="1600" dirty="0" err="1" smtClean="0">
                <a:latin typeface="Arial Narrow" pitchFamily="34" charset="0"/>
              </a:rPr>
              <a:t>ー</a:t>
            </a:r>
            <a:endParaRPr kumimoji="0" lang="en-US" altLang="ja-JP" sz="1600" dirty="0" smtClean="0">
              <a:latin typeface="Arial Narrow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-32" y="4162016"/>
            <a:ext cx="6591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600" dirty="0" smtClean="0">
                <a:latin typeface="Arial Narrow" pitchFamily="34" charset="0"/>
              </a:rPr>
              <a:t>0.8 </a:t>
            </a:r>
            <a:r>
              <a:rPr kumimoji="0" lang="ja-JP" altLang="en-US" sz="1600" dirty="0" err="1" smtClean="0">
                <a:latin typeface="Arial Narrow" pitchFamily="34" charset="0"/>
              </a:rPr>
              <a:t>ー</a:t>
            </a:r>
            <a:endParaRPr kumimoji="0" lang="en-US" altLang="ja-JP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[Methods]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CT: </a:t>
            </a:r>
            <a:r>
              <a:rPr lang="en-US" altLang="ja-JP" dirty="0" err="1" smtClean="0"/>
              <a:t>Aquilion</a:t>
            </a:r>
            <a:r>
              <a:rPr lang="en-US" altLang="ja-JP" dirty="0" smtClean="0"/>
              <a:t> ONE (Toshiba, Japan): Area-detector CT capable of volume scan of the  brain.</a:t>
            </a:r>
          </a:p>
          <a:p>
            <a:r>
              <a:rPr kumimoji="1" lang="en-US" altLang="ja-JP" dirty="0" err="1" smtClean="0"/>
              <a:t>Xe</a:t>
            </a:r>
            <a:r>
              <a:rPr kumimoji="1" lang="en-US" altLang="ja-JP" dirty="0" smtClean="0"/>
              <a:t> gas inhalator: AZ-725 (</a:t>
            </a:r>
            <a:r>
              <a:rPr kumimoji="1" lang="en-US" altLang="ja-JP" dirty="0" err="1" smtClean="0"/>
              <a:t>Anzai</a:t>
            </a:r>
            <a:r>
              <a:rPr kumimoji="1" lang="en-US" altLang="ja-JP" dirty="0" smtClean="0"/>
              <a:t> Medical, Japan).</a:t>
            </a:r>
          </a:p>
          <a:p>
            <a:r>
              <a:rPr kumimoji="1" lang="en-US" altLang="ja-JP" dirty="0" smtClean="0"/>
              <a:t>Subjects: Patients with dementia, Age-matched healthy controls.</a:t>
            </a:r>
            <a:endParaRPr lang="en-US" altLang="ja-JP" dirty="0" smtClean="0"/>
          </a:p>
          <a:p>
            <a:r>
              <a:rPr lang="en-US" altLang="ja-JP" dirty="0" smtClean="0"/>
              <a:t>Creation of brain surface images, and layer-by-layer analyses (layer thickness: 5mm)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ゴシックモード">
      <a:majorFont>
        <a:latin typeface="Arial Black"/>
        <a:ea typeface="HGP創英角ｺﾞｼｯｸUB"/>
        <a:cs typeface=""/>
      </a:majorFont>
      <a:minorFont>
        <a:latin typeface="Arial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omaro定義">
      <a:majorFont>
        <a:latin typeface="Tahoma"/>
        <a:ea typeface="HGP創英角ｺﾞｼｯｸUB"/>
        <a:cs typeface=""/>
      </a:majorFont>
      <a:minorFont>
        <a:latin typeface="Tahoma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11820</TotalTime>
  <Words>1418</Words>
  <Application>Microsoft Office PowerPoint</Application>
  <PresentationFormat>画面に合わせる (4:3)</PresentationFormat>
  <Paragraphs>589</Paragraphs>
  <Slides>56</Slides>
  <Notes>43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0" baseType="lpstr">
      <vt:lpstr>Office テーマ</vt:lpstr>
      <vt:lpstr>標準デザイン</vt:lpstr>
      <vt:lpstr>3_Office テーマ</vt:lpstr>
      <vt:lpstr>数式</vt:lpstr>
      <vt:lpstr>Cerebral Blood Flow by Means of Xenon-enhanced Computed Tomography: From Trans-axial to Surface Quantitative Images</vt:lpstr>
      <vt:lpstr>[Purpose]</vt:lpstr>
      <vt:lpstr>スライド 3</vt:lpstr>
      <vt:lpstr>スライド 4</vt:lpstr>
      <vt:lpstr>スライド 5</vt:lpstr>
      <vt:lpstr>スライド 6</vt:lpstr>
      <vt:lpstr>Blood Flow and Lambda Images obtained by Xe-CT</vt:lpstr>
      <vt:lpstr>スライド 8</vt:lpstr>
      <vt:lpstr>[Methods]</vt:lpstr>
      <vt:lpstr>スライド 10</vt:lpstr>
      <vt:lpstr>スライド 11</vt:lpstr>
      <vt:lpstr>[Results]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[Conclusions]</vt:lpstr>
      <vt:lpstr>[Future]</vt:lpstr>
      <vt:lpstr>Thank you very much.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Shigeru Sase</dc:creator>
  <cp:lastModifiedBy>ANZAIMEDICAL</cp:lastModifiedBy>
  <cp:revision>325</cp:revision>
  <dcterms:created xsi:type="dcterms:W3CDTF">2014-01-24T13:42:35Z</dcterms:created>
  <dcterms:modified xsi:type="dcterms:W3CDTF">2014-09-19T02:25:15Z</dcterms:modified>
</cp:coreProperties>
</file>