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303" r:id="rId7"/>
    <p:sldId id="267" r:id="rId8"/>
    <p:sldId id="269" r:id="rId9"/>
    <p:sldId id="270" r:id="rId10"/>
    <p:sldId id="271" r:id="rId11"/>
    <p:sldId id="272" r:id="rId12"/>
    <p:sldId id="312" r:id="rId13"/>
    <p:sldId id="274" r:id="rId14"/>
    <p:sldId id="313" r:id="rId15"/>
    <p:sldId id="275" r:id="rId16"/>
    <p:sldId id="276" r:id="rId17"/>
    <p:sldId id="277" r:id="rId18"/>
    <p:sldId id="278" r:id="rId19"/>
    <p:sldId id="317" r:id="rId20"/>
    <p:sldId id="319" r:id="rId21"/>
    <p:sldId id="279" r:id="rId22"/>
    <p:sldId id="321" r:id="rId23"/>
    <p:sldId id="280" r:id="rId24"/>
    <p:sldId id="281" r:id="rId25"/>
    <p:sldId id="284" r:id="rId26"/>
    <p:sldId id="282" r:id="rId27"/>
    <p:sldId id="283" r:id="rId28"/>
    <p:sldId id="314" r:id="rId29"/>
    <p:sldId id="285" r:id="rId30"/>
    <p:sldId id="315" r:id="rId31"/>
    <p:sldId id="286" r:id="rId32"/>
    <p:sldId id="287" r:id="rId33"/>
    <p:sldId id="288" r:id="rId34"/>
    <p:sldId id="289" r:id="rId35"/>
    <p:sldId id="290" r:id="rId36"/>
    <p:sldId id="305" r:id="rId37"/>
    <p:sldId id="307" r:id="rId38"/>
    <p:sldId id="310" r:id="rId39"/>
    <p:sldId id="291" r:id="rId40"/>
    <p:sldId id="293" r:id="rId41"/>
    <p:sldId id="294" r:id="rId42"/>
    <p:sldId id="311" r:id="rId43"/>
    <p:sldId id="295" r:id="rId44"/>
  </p:sldIdLst>
  <p:sldSz cx="9432925" cy="7092950"/>
  <p:notesSz cx="6858000" cy="9144000"/>
  <p:defaultTextStyle>
    <a:defPPr>
      <a:defRPr lang="en-US"/>
    </a:defPPr>
    <a:lvl1pPr marL="0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2150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4301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6451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8602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60752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32903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05053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77204" algn="l" defTabSz="94430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8"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03" autoAdjust="0"/>
  </p:normalViewPr>
  <p:slideViewPr>
    <p:cSldViewPr>
      <p:cViewPr>
        <p:scale>
          <a:sx n="78" d="100"/>
          <a:sy n="78" d="100"/>
        </p:scale>
        <p:origin x="-72" y="-72"/>
      </p:cViewPr>
      <p:guideLst>
        <p:guide orient="horz" pos="2234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471" y="2203413"/>
            <a:ext cx="8017986" cy="1520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940" y="4019339"/>
            <a:ext cx="6603048" cy="18126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6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8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0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5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848028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401997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871" y="284047"/>
            <a:ext cx="2122408" cy="60519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648" y="284047"/>
            <a:ext cx="6210008" cy="60519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65997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8135476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136" y="4557877"/>
            <a:ext cx="8017986" cy="140873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136" y="3006295"/>
            <a:ext cx="8017986" cy="155158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1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43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6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88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07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29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50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77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858421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47" y="1655022"/>
            <a:ext cx="4166209" cy="468101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5070" y="1655022"/>
            <a:ext cx="4166209" cy="468101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1138735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645" y="1587705"/>
            <a:ext cx="4167848" cy="66168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150" indent="0">
              <a:buNone/>
              <a:defRPr sz="2100" b="1"/>
            </a:lvl2pPr>
            <a:lvl3pPr marL="944301" indent="0">
              <a:buNone/>
              <a:defRPr sz="1900" b="1"/>
            </a:lvl3pPr>
            <a:lvl4pPr marL="1416451" indent="0">
              <a:buNone/>
              <a:defRPr sz="1700" b="1"/>
            </a:lvl4pPr>
            <a:lvl5pPr marL="1888602" indent="0">
              <a:buNone/>
              <a:defRPr sz="1700" b="1"/>
            </a:lvl5pPr>
            <a:lvl6pPr marL="2360752" indent="0">
              <a:buNone/>
              <a:defRPr sz="1700" b="1"/>
            </a:lvl6pPr>
            <a:lvl7pPr marL="2832903" indent="0">
              <a:buNone/>
              <a:defRPr sz="1700" b="1"/>
            </a:lvl7pPr>
            <a:lvl8pPr marL="3305053" indent="0">
              <a:buNone/>
              <a:defRPr sz="1700" b="1"/>
            </a:lvl8pPr>
            <a:lvl9pPr marL="377720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5" y="2249385"/>
            <a:ext cx="4167848" cy="408665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1795" y="1587705"/>
            <a:ext cx="4169485" cy="66168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150" indent="0">
              <a:buNone/>
              <a:defRPr sz="2100" b="1"/>
            </a:lvl2pPr>
            <a:lvl3pPr marL="944301" indent="0">
              <a:buNone/>
              <a:defRPr sz="1900" b="1"/>
            </a:lvl3pPr>
            <a:lvl4pPr marL="1416451" indent="0">
              <a:buNone/>
              <a:defRPr sz="1700" b="1"/>
            </a:lvl4pPr>
            <a:lvl5pPr marL="1888602" indent="0">
              <a:buNone/>
              <a:defRPr sz="1700" b="1"/>
            </a:lvl5pPr>
            <a:lvl6pPr marL="2360752" indent="0">
              <a:buNone/>
              <a:defRPr sz="1700" b="1"/>
            </a:lvl6pPr>
            <a:lvl7pPr marL="2832903" indent="0">
              <a:buNone/>
              <a:defRPr sz="1700" b="1"/>
            </a:lvl7pPr>
            <a:lvl8pPr marL="3305053" indent="0">
              <a:buNone/>
              <a:defRPr sz="1700" b="1"/>
            </a:lvl8pPr>
            <a:lvl9pPr marL="377720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1795" y="2249385"/>
            <a:ext cx="4169485" cy="408665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792356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746713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928948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49" y="282405"/>
            <a:ext cx="3103366" cy="120186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012" y="282405"/>
            <a:ext cx="5273267" cy="605363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649" y="1484267"/>
            <a:ext cx="3103366" cy="4851775"/>
          </a:xfrm>
        </p:spPr>
        <p:txBody>
          <a:bodyPr/>
          <a:lstStyle>
            <a:lvl1pPr marL="0" indent="0">
              <a:buNone/>
              <a:defRPr sz="1400"/>
            </a:lvl1pPr>
            <a:lvl2pPr marL="472150" indent="0">
              <a:buNone/>
              <a:defRPr sz="1200"/>
            </a:lvl2pPr>
            <a:lvl3pPr marL="944301" indent="0">
              <a:buNone/>
              <a:defRPr sz="1000"/>
            </a:lvl3pPr>
            <a:lvl4pPr marL="1416451" indent="0">
              <a:buNone/>
              <a:defRPr sz="900"/>
            </a:lvl4pPr>
            <a:lvl5pPr marL="1888602" indent="0">
              <a:buNone/>
              <a:defRPr sz="900"/>
            </a:lvl5pPr>
            <a:lvl6pPr marL="2360752" indent="0">
              <a:buNone/>
              <a:defRPr sz="900"/>
            </a:lvl6pPr>
            <a:lvl7pPr marL="2832903" indent="0">
              <a:buNone/>
              <a:defRPr sz="900"/>
            </a:lvl7pPr>
            <a:lvl8pPr marL="3305053" indent="0">
              <a:buNone/>
              <a:defRPr sz="900"/>
            </a:lvl8pPr>
            <a:lvl9pPr marL="377720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578748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920" y="4965066"/>
            <a:ext cx="5659755" cy="58615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8920" y="633768"/>
            <a:ext cx="5659755" cy="4255770"/>
          </a:xfrm>
        </p:spPr>
        <p:txBody>
          <a:bodyPr/>
          <a:lstStyle>
            <a:lvl1pPr marL="0" indent="0">
              <a:buNone/>
              <a:defRPr sz="3300"/>
            </a:lvl1pPr>
            <a:lvl2pPr marL="472150" indent="0">
              <a:buNone/>
              <a:defRPr sz="2900"/>
            </a:lvl2pPr>
            <a:lvl3pPr marL="944301" indent="0">
              <a:buNone/>
              <a:defRPr sz="2500"/>
            </a:lvl3pPr>
            <a:lvl4pPr marL="1416451" indent="0">
              <a:buNone/>
              <a:defRPr sz="2100"/>
            </a:lvl4pPr>
            <a:lvl5pPr marL="1888602" indent="0">
              <a:buNone/>
              <a:defRPr sz="2100"/>
            </a:lvl5pPr>
            <a:lvl6pPr marL="2360752" indent="0">
              <a:buNone/>
              <a:defRPr sz="2100"/>
            </a:lvl6pPr>
            <a:lvl7pPr marL="2832903" indent="0">
              <a:buNone/>
              <a:defRPr sz="2100"/>
            </a:lvl7pPr>
            <a:lvl8pPr marL="3305053" indent="0">
              <a:buNone/>
              <a:defRPr sz="2100"/>
            </a:lvl8pPr>
            <a:lvl9pPr marL="3777204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8920" y="5551219"/>
            <a:ext cx="5659755" cy="832436"/>
          </a:xfrm>
        </p:spPr>
        <p:txBody>
          <a:bodyPr/>
          <a:lstStyle>
            <a:lvl1pPr marL="0" indent="0">
              <a:buNone/>
              <a:defRPr sz="1400"/>
            </a:lvl1pPr>
            <a:lvl2pPr marL="472150" indent="0">
              <a:buNone/>
              <a:defRPr sz="1200"/>
            </a:lvl2pPr>
            <a:lvl3pPr marL="944301" indent="0">
              <a:buNone/>
              <a:defRPr sz="1000"/>
            </a:lvl3pPr>
            <a:lvl4pPr marL="1416451" indent="0">
              <a:buNone/>
              <a:defRPr sz="900"/>
            </a:lvl4pPr>
            <a:lvl5pPr marL="1888602" indent="0">
              <a:buNone/>
              <a:defRPr sz="900"/>
            </a:lvl5pPr>
            <a:lvl6pPr marL="2360752" indent="0">
              <a:buNone/>
              <a:defRPr sz="900"/>
            </a:lvl6pPr>
            <a:lvl7pPr marL="2832903" indent="0">
              <a:buNone/>
              <a:defRPr sz="900"/>
            </a:lvl7pPr>
            <a:lvl8pPr marL="3305053" indent="0">
              <a:buNone/>
              <a:defRPr sz="900"/>
            </a:lvl8pPr>
            <a:lvl9pPr marL="377720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381004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647" y="284047"/>
            <a:ext cx="8489633" cy="1182158"/>
          </a:xfrm>
          <a:prstGeom prst="rect">
            <a:avLst/>
          </a:prstGeom>
        </p:spPr>
        <p:txBody>
          <a:bodyPr vert="horz" lIns="94430" tIns="47215" rIns="94430" bIns="472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647" y="1655022"/>
            <a:ext cx="8489633" cy="4681019"/>
          </a:xfrm>
          <a:prstGeom prst="rect">
            <a:avLst/>
          </a:prstGeom>
        </p:spPr>
        <p:txBody>
          <a:bodyPr vert="horz" lIns="94430" tIns="47215" rIns="94430" bIns="472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646" y="6574114"/>
            <a:ext cx="2201016" cy="377634"/>
          </a:xfrm>
          <a:prstGeom prst="rect">
            <a:avLst/>
          </a:prstGeom>
        </p:spPr>
        <p:txBody>
          <a:bodyPr vert="horz" lIns="94430" tIns="47215" rIns="94430" bIns="472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B7808-AC6D-47FD-9F65-7C3F5C2D5002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2917" y="6574114"/>
            <a:ext cx="2987093" cy="377634"/>
          </a:xfrm>
          <a:prstGeom prst="rect">
            <a:avLst/>
          </a:prstGeom>
        </p:spPr>
        <p:txBody>
          <a:bodyPr vert="horz" lIns="94430" tIns="47215" rIns="94430" bIns="472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0263" y="6574114"/>
            <a:ext cx="2201016" cy="377634"/>
          </a:xfrm>
          <a:prstGeom prst="rect">
            <a:avLst/>
          </a:prstGeom>
        </p:spPr>
        <p:txBody>
          <a:bodyPr vert="horz" lIns="94430" tIns="47215" rIns="94430" bIns="472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6765-0FE2-494F-A1ED-582AA8266A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320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44301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113" indent="-354113" algn="l" defTabSz="94430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244" indent="-295094" algn="l" defTabSz="94430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0376" indent="-236075" algn="l" defTabSz="9443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2527" indent="-236075" algn="l" defTabSz="94430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4677" indent="-236075" algn="l" defTabSz="94430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6827" indent="-236075" algn="l" defTabSz="9443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8978" indent="-236075" algn="l" defTabSz="9443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1128" indent="-236075" algn="l" defTabSz="9443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3279" indent="-236075" algn="l" defTabSz="9443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150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301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451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8602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0752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2903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5053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7204" algn="l" defTabSz="9443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432925" cy="30130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At this presentation we introduce a new challenge to developing a novel treatment for HIV</a:t>
            </a:r>
            <a:b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Under Title</a:t>
            </a:r>
            <a:endParaRPr lang="en-US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94801"/>
            <a:ext cx="9432925" cy="28371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the Antibodies of Reverse Transcriptase System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A Novel Approach to Inhibit HIV-1 Infection by actively neutralizing </a:t>
            </a:r>
            <a:endParaRPr lang="en-US" dirty="0"/>
          </a:p>
          <a:p>
            <a:pPr algn="l"/>
            <a:r>
              <a:rPr lang="en-US" dirty="0"/>
              <a:t> </a:t>
            </a:r>
            <a:r>
              <a:rPr lang="en-US" sz="37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</a:p>
          <a:p>
            <a:pPr algn="l"/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5299074"/>
            <a:ext cx="9432925" cy="17938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0" anchor="ctr"/>
          <a:lstStyle/>
          <a:p>
            <a:pPr algn="ctr"/>
            <a:r>
              <a:rPr lang="en-US" sz="3300" dirty="0" smtClean="0">
                <a:solidFill>
                  <a:schemeClr val="tx1"/>
                </a:solidFill>
                <a:latin typeface="Baskerville Old Face" pitchFamily="18" charset="0"/>
              </a:rPr>
              <a:t>By </a:t>
            </a:r>
          </a:p>
          <a:p>
            <a:pPr algn="ctr"/>
            <a:r>
              <a:rPr lang="en-US" sz="3300" dirty="0" smtClean="0">
                <a:solidFill>
                  <a:schemeClr val="tx1"/>
                </a:solidFill>
                <a:latin typeface="Baskerville Old Face" pitchFamily="18" charset="0"/>
              </a:rPr>
              <a:t>Dr</a:t>
            </a:r>
            <a:r>
              <a:rPr lang="en-US" sz="3300" dirty="0">
                <a:solidFill>
                  <a:schemeClr val="tx1"/>
                </a:solidFill>
                <a:latin typeface="Baskerville Old Face" pitchFamily="18" charset="0"/>
              </a:rPr>
              <a:t>. Sherif Salah </a:t>
            </a:r>
            <a:endParaRPr lang="en-US" sz="33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ctr"/>
            <a:r>
              <a:rPr lang="en-US" sz="2100" dirty="0" smtClean="0">
                <a:solidFill>
                  <a:schemeClr val="tx1"/>
                </a:solidFill>
                <a:latin typeface="Baskerville Old Face" pitchFamily="18" charset="0"/>
              </a:rPr>
              <a:t>consultant </a:t>
            </a:r>
            <a:r>
              <a:rPr lang="en-US" sz="2100" dirty="0">
                <a:solidFill>
                  <a:schemeClr val="tx1"/>
                </a:solidFill>
                <a:latin typeface="Baskerville Old Face" pitchFamily="18" charset="0"/>
              </a:rPr>
              <a:t>of clinical </a:t>
            </a:r>
            <a:r>
              <a:rPr lang="en-US" sz="2100" dirty="0" smtClean="0">
                <a:solidFill>
                  <a:schemeClr val="tx1"/>
                </a:solidFill>
                <a:latin typeface="Baskerville Old Face" pitchFamily="18" charset="0"/>
              </a:rPr>
              <a:t>immunology</a:t>
            </a:r>
          </a:p>
          <a:p>
            <a:pPr algn="ctr"/>
            <a:r>
              <a:rPr lang="en-US" sz="2100" dirty="0" smtClean="0">
                <a:solidFill>
                  <a:schemeClr val="tx1"/>
                </a:solidFill>
                <a:latin typeface="Baskerville Old Face" pitchFamily="18" charset="0"/>
              </a:rPr>
              <a:t>faculty </a:t>
            </a:r>
            <a:r>
              <a:rPr lang="en-US" sz="2100" dirty="0">
                <a:solidFill>
                  <a:schemeClr val="tx1"/>
                </a:solidFill>
                <a:latin typeface="Baskerville Old Face" pitchFamily="18" charset="0"/>
              </a:rPr>
              <a:t>of </a:t>
            </a:r>
            <a:r>
              <a:rPr lang="en-US" sz="2100" dirty="0" smtClean="0">
                <a:solidFill>
                  <a:schemeClr val="tx1"/>
                </a:solidFill>
                <a:latin typeface="Baskerville Old Face" pitchFamily="18" charset="0"/>
              </a:rPr>
              <a:t>vet. Medicine, </a:t>
            </a:r>
            <a:r>
              <a:rPr lang="en-US" sz="2100" dirty="0">
                <a:solidFill>
                  <a:schemeClr val="tx1"/>
                </a:solidFill>
                <a:latin typeface="Baskerville Old Face" pitchFamily="18" charset="0"/>
              </a:rPr>
              <a:t>University of Cairo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66" y="1530251"/>
            <a:ext cx="139265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24847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000">
        <p14:ferris dir="l"/>
        <p:sndAc>
          <p:stSnd>
            <p:snd r:embed="rId4" name="camera.wav"/>
          </p:stSnd>
        </p:sndAc>
      </p:transition>
    </mc:Choice>
    <mc:Fallback>
      <p:transition spd="slow" advTm="5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5600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5600" dirty="0" smtClean="0">
                <a:latin typeface="Baskerville Old Face" pitchFamily="18" charset="0"/>
              </a:rPr>
              <a:t> </a:t>
            </a:r>
            <a:r>
              <a:rPr lang="en-US" sz="5600" dirty="0">
                <a:latin typeface="Baskerville Old Face" pitchFamily="18" charset="0"/>
              </a:rPr>
              <a:t>Novel  role for DNA polymerases </a:t>
            </a:r>
            <a:endParaRPr lang="en-US" sz="5600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5600" dirty="0" smtClean="0">
                <a:latin typeface="Baskerville Old Face" pitchFamily="18" charset="0"/>
              </a:rPr>
              <a:t>In </a:t>
            </a:r>
            <a:r>
              <a:rPr lang="en-US" sz="5600" dirty="0">
                <a:latin typeface="Baskerville Old Face" pitchFamily="18" charset="0"/>
              </a:rPr>
              <a:t>immune cells </a:t>
            </a:r>
            <a:endParaRPr lang="en-US" sz="5600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5600" dirty="0" smtClean="0">
                <a:latin typeface="Baskerville Old Face" pitchFamily="18" charset="0"/>
              </a:rPr>
              <a:t>remodeling </a:t>
            </a:r>
            <a:r>
              <a:rPr lang="en-US" sz="5600" dirty="0">
                <a:latin typeface="Baskerville Old Face" pitchFamily="18" charset="0"/>
              </a:rPr>
              <a:t>and regulation. </a:t>
            </a:r>
          </a:p>
          <a:p>
            <a:pPr marL="0" indent="0" algn="ctr">
              <a:buNone/>
            </a:pPr>
            <a:endParaRPr lang="en-US" sz="56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576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0000">
        <p14:ferris dir="l"/>
      </p:transition>
    </mc:Choice>
    <mc:Fallback>
      <p:transition spd="slow" advTm="7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16" y="284047"/>
            <a:ext cx="9039886" cy="208027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latin typeface="Baskerville Old Face" pitchFamily="18" charset="0"/>
              </a:rPr>
              <a:t>1-Materials and Methods	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b="1" i="1" dirty="0" smtClean="0">
                <a:latin typeface="Baskerville Old Face" pitchFamily="18" charset="0"/>
              </a:rPr>
              <a:t/>
            </a:r>
            <a:br>
              <a:rPr lang="en-US" b="1" i="1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3128"/>
            <a:ext cx="9324974" cy="46498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dirty="0">
                <a:latin typeface="Baskerville Old Face" pitchFamily="18" charset="0"/>
              </a:rPr>
              <a:t>10 patients </a:t>
            </a:r>
            <a:r>
              <a:rPr lang="en-US" sz="4500" dirty="0" smtClean="0">
                <a:latin typeface="Baskerville Old Face" pitchFamily="18" charset="0"/>
              </a:rPr>
              <a:t>(3 </a:t>
            </a:r>
            <a:r>
              <a:rPr lang="en-US" sz="4500" dirty="0">
                <a:latin typeface="Baskerville Old Face" pitchFamily="18" charset="0"/>
              </a:rPr>
              <a:t>female and 8 male) were eligible for inclusion in this study if they were </a:t>
            </a:r>
            <a:r>
              <a:rPr lang="en-US" sz="4500" dirty="0" smtClean="0">
                <a:latin typeface="Baskerville Old Face" pitchFamily="18" charset="0"/>
              </a:rPr>
              <a:t>between  5-40 years</a:t>
            </a:r>
          </a:p>
          <a:p>
            <a:pPr marL="0" indent="0">
              <a:buNone/>
            </a:pPr>
            <a:r>
              <a:rPr lang="en-US" sz="4500" dirty="0" smtClean="0">
                <a:latin typeface="Baskerville Old Face" pitchFamily="18" charset="0"/>
              </a:rPr>
              <a:t>       </a:t>
            </a:r>
            <a:r>
              <a:rPr lang="en-US" sz="7100" u="sng" dirty="0" smtClean="0">
                <a:solidFill>
                  <a:srgbClr val="FF0000"/>
                </a:solidFill>
                <a:latin typeface="Baskerville Old Face" pitchFamily="18" charset="0"/>
              </a:rPr>
              <a:t>Five patients take the treatment </a:t>
            </a:r>
          </a:p>
          <a:p>
            <a:pPr marL="0" indent="0">
              <a:buNone/>
            </a:pPr>
            <a:r>
              <a:rPr lang="en-US" sz="4500" dirty="0" smtClean="0">
                <a:latin typeface="Baskerville Old Face" pitchFamily="18" charset="0"/>
              </a:rPr>
              <a:t>       </a:t>
            </a:r>
            <a:r>
              <a:rPr lang="en-US" sz="6600" b="1" u="sng" dirty="0" smtClean="0">
                <a:latin typeface="Baskerville Old Face" pitchFamily="18" charset="0"/>
              </a:rPr>
              <a:t>[ Test group ]</a:t>
            </a:r>
          </a:p>
          <a:p>
            <a:pPr marL="0" indent="0" algn="ctr">
              <a:buNone/>
            </a:pPr>
            <a:r>
              <a:rPr lang="en-US" sz="4500" dirty="0" smtClean="0">
                <a:latin typeface="Baskerville Old Face" pitchFamily="18" charset="0"/>
              </a:rPr>
              <a:t>     </a:t>
            </a:r>
            <a:r>
              <a:rPr lang="en-US" sz="5900" b="1" u="sng" dirty="0" smtClean="0">
                <a:solidFill>
                  <a:srgbClr val="002060"/>
                </a:solidFill>
                <a:latin typeface="Baskerville Old Face" pitchFamily="18" charset="0"/>
              </a:rPr>
              <a:t>Five who participated in the study by blood                         samples donates only</a:t>
            </a:r>
          </a:p>
          <a:p>
            <a:pPr marL="0" indent="0">
              <a:buNone/>
            </a:pPr>
            <a:r>
              <a:rPr lang="en-US" sz="4500" dirty="0" smtClean="0">
                <a:latin typeface="Baskerville Old Face" pitchFamily="18" charset="0"/>
              </a:rPr>
              <a:t>      </a:t>
            </a:r>
            <a:r>
              <a:rPr lang="en-US" sz="5900" b="1" dirty="0" smtClean="0">
                <a:latin typeface="Baskerville Old Face" pitchFamily="18" charset="0"/>
              </a:rPr>
              <a:t> </a:t>
            </a:r>
            <a:r>
              <a:rPr lang="en-US" sz="7200" b="1" u="sng" dirty="0" smtClean="0">
                <a:solidFill>
                  <a:srgbClr val="002060"/>
                </a:solidFill>
                <a:latin typeface="Baskerville Old Face" pitchFamily="18" charset="0"/>
              </a:rPr>
              <a:t>[ Control group ]</a:t>
            </a:r>
          </a:p>
          <a:p>
            <a:pPr marL="0" indent="0">
              <a:buNone/>
            </a:pPr>
            <a:r>
              <a:rPr lang="en-US" sz="4500" dirty="0" smtClean="0">
                <a:latin typeface="Baskerville Old Face" pitchFamily="18" charset="0"/>
              </a:rPr>
              <a:t> </a:t>
            </a:r>
            <a:endParaRPr lang="en-US" sz="4500" dirty="0">
              <a:latin typeface="Baskerville Old Face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667" y="3330451"/>
            <a:ext cx="628863" cy="4728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6" name="Right Arrow 5"/>
          <p:cNvSpPr/>
          <p:nvPr/>
        </p:nvSpPr>
        <p:spPr>
          <a:xfrm>
            <a:off x="136380" y="4548676"/>
            <a:ext cx="628863" cy="4728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pic>
        <p:nvPicPr>
          <p:cNvPr id="32769" name="Picture 1" descr="F:\clip art\two grou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0264" y="315244"/>
            <a:ext cx="2397534" cy="20392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70322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8000">
        <p14:ferris dir="l"/>
      </p:transition>
    </mc:Choice>
    <mc:Fallback>
      <p:transition spd="slow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959" y="90091"/>
            <a:ext cx="9073008" cy="662473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i="1" u="sng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Patient’s inclusion criteria</a:t>
            </a:r>
            <a:r>
              <a:rPr lang="en-US" sz="3600" b="1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3600" b="1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3600" b="1" i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1-All </a:t>
            </a:r>
            <a: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were positive for HIV antibodies </a:t>
            </a:r>
            <a:r>
              <a:rPr lang="en-US" sz="3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and confirmed </a:t>
            </a:r>
            <a: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by (HIV-RNA-PCR</a:t>
            </a:r>
            <a:r>
              <a:rPr lang="en-US" sz="3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</a:t>
            </a:r>
            <a: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2-having </a:t>
            </a:r>
            <a: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signs and symptoms of HIV.</a:t>
            </a:r>
            <a:b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(Mild fever, weight loss, diarrhea, lymphadenopathy and opportunistic infections</a:t>
            </a:r>
            <a:b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3-were never having been treated with any antiretroviral drugs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" descr="F:\clip art\sy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517" y="162100"/>
            <a:ext cx="1904139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12745319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   </a:t>
            </a:r>
            <a:r>
              <a:rPr lang="en-US" sz="4500" b="1" i="1" u="sng" dirty="0" smtClean="0"/>
              <a:t>Study </a:t>
            </a:r>
            <a:r>
              <a:rPr lang="en-US" sz="4500" b="1" i="1" u="sng" dirty="0"/>
              <a:t>site</a:t>
            </a:r>
            <a:endParaRPr lang="en-US" sz="4500" b="1" u="sng" dirty="0"/>
          </a:p>
          <a:p>
            <a:r>
              <a:rPr lang="en-US" sz="4500" b="1" u="sng" dirty="0" smtClean="0">
                <a:latin typeface="Baskerville Old Face" pitchFamily="18" charset="0"/>
              </a:rPr>
              <a:t>This </a:t>
            </a:r>
            <a:r>
              <a:rPr lang="en-US" sz="4500" b="1" u="sng" dirty="0">
                <a:latin typeface="Baskerville Old Face" pitchFamily="18" charset="0"/>
              </a:rPr>
              <a:t>study applied between October </a:t>
            </a:r>
            <a:r>
              <a:rPr lang="en-US" sz="4500" b="1" dirty="0">
                <a:latin typeface="Baskerville Old Face" pitchFamily="18" charset="0"/>
              </a:rPr>
              <a:t>2011 and February 2014 in R &amp; D center, </a:t>
            </a:r>
            <a:r>
              <a:rPr lang="en-US" sz="4500" b="1" u="sng" dirty="0" smtClean="0">
                <a:latin typeface="Baskerville Old Face" pitchFamily="18" charset="0"/>
              </a:rPr>
              <a:t>(as a private center).</a:t>
            </a:r>
          </a:p>
          <a:p>
            <a:pPr marL="0" indent="0">
              <a:buNone/>
            </a:pPr>
            <a:r>
              <a:rPr lang="en-US" sz="4500" b="1" u="sng" dirty="0" smtClean="0">
                <a:latin typeface="Baskerville Old Face" pitchFamily="18" charset="0"/>
              </a:rPr>
              <a:t> </a:t>
            </a:r>
          </a:p>
          <a:p>
            <a:pPr marL="0" indent="0">
              <a:buNone/>
            </a:pPr>
            <a:r>
              <a:rPr lang="en-US" sz="4500" b="1" u="sng" dirty="0" smtClean="0">
                <a:latin typeface="Baskerville Old Face" pitchFamily="18" charset="0"/>
              </a:rPr>
              <a:t>. All of them consented to take the therapy in the form of S/C injection two times daily for 24 weeks</a:t>
            </a:r>
            <a:r>
              <a:rPr lang="en-US" sz="4500" b="1" dirty="0" smtClean="0">
                <a:latin typeface="Baskerville Old Face" pitchFamily="18" charset="0"/>
              </a:rPr>
              <a:t>. </a:t>
            </a:r>
            <a:endParaRPr lang="en-US" sz="4500" b="1" dirty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1540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9432924" cy="70929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Consent for participation to taking a novel treatment for HIV</a:t>
            </a:r>
            <a:r>
              <a:rPr lang="en-US" b="1" i="1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This treatment under trails, not approved </a:t>
            </a:r>
            <a:endParaRPr lang="en-US" dirty="0" smtClean="0"/>
          </a:p>
          <a:p>
            <a:r>
              <a:rPr lang="en-US" b="1" dirty="0" smtClean="0"/>
              <a:t>The preclinical studies for this treatment (Toxicological study) are very save and there is no any unexpected side effects had been recorded.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I consent voluntarily to participate as a participant in this research, having the right that to withdraw from the research at any time without in any way affecting my medical care. I have read the foregoing information, or it has been read to me. I have had the opportunity to ask questions about it and any questions that I have asked have been answered for my satisfaction.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Name of Participant__________________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Signature of Participant ___________________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Date ___________________________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Day/month/year </a:t>
            </a:r>
            <a:endParaRPr lang="en-US" dirty="0" smtClean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i="1" u="sng" dirty="0" smtClean="0"/>
              <a:t>   </a:t>
            </a:r>
            <a:r>
              <a:rPr lang="en-US" sz="6000" b="1" i="1" u="sng" dirty="0" smtClean="0">
                <a:latin typeface="Baskerville Old Face" pitchFamily="18" charset="0"/>
              </a:rPr>
              <a:t>Exclusion </a:t>
            </a:r>
            <a:r>
              <a:rPr lang="en-US" sz="6000" b="1" i="1" u="sng" dirty="0">
                <a:latin typeface="Baskerville Old Face" pitchFamily="18" charset="0"/>
              </a:rPr>
              <a:t>criteria</a:t>
            </a:r>
            <a:endParaRPr lang="en-US" sz="6000" u="sng" dirty="0">
              <a:latin typeface="Baskerville Old Face" pitchFamily="18" charset="0"/>
            </a:endParaRPr>
          </a:p>
          <a:p>
            <a:r>
              <a:rPr lang="en-US" sz="5000" dirty="0">
                <a:latin typeface="Baskerville Old Face" pitchFamily="18" charset="0"/>
              </a:rPr>
              <a:t>Patients were excluded if they </a:t>
            </a:r>
            <a:r>
              <a:rPr lang="en-US" sz="5000" dirty="0" smtClean="0">
                <a:latin typeface="Baskerville Old Face" pitchFamily="18" charset="0"/>
              </a:rPr>
              <a:t>had any </a:t>
            </a:r>
            <a:r>
              <a:rPr lang="en-US" sz="5000" dirty="0">
                <a:latin typeface="Baskerville Old Face" pitchFamily="18" charset="0"/>
              </a:rPr>
              <a:t>chronic diseases (Diabetes, renal &amp; liver affection, hypertension, cancer) or Hepatitis viral infection (HCV &amp; HBV) </a:t>
            </a:r>
          </a:p>
        </p:txBody>
      </p:sp>
    </p:spTree>
    <p:extLst>
      <p:ext uri="{BB962C8B-B14F-4D97-AF65-F5344CB8AC3E}">
        <p14:creationId xmlns="" xmlns:p14="http://schemas.microsoft.com/office/powerpoint/2010/main" val="21922659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00">
        <p14:ferris dir="l"/>
      </p:transition>
    </mc:Choice>
    <mc:Fallback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2">
            <a:schemeClr val="accent2">
              <a:shade val="50000"/>
            </a:schemeClr>
          </a:lnRef>
          <a:fillRef idx="1002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 smtClean="0">
                <a:latin typeface="Baskerville Old Face" pitchFamily="18" charset="0"/>
              </a:rPr>
              <a:t>    </a:t>
            </a:r>
            <a:r>
              <a:rPr lang="en-US" sz="5600" b="1" u="sng" dirty="0" smtClean="0">
                <a:solidFill>
                  <a:schemeClr val="tx1"/>
                </a:solidFill>
                <a:latin typeface="Baskerville Old Face" pitchFamily="18" charset="0"/>
              </a:rPr>
              <a:t>Injectable material</a:t>
            </a:r>
          </a:p>
          <a:p>
            <a:pPr marL="0" indent="0">
              <a:buNone/>
            </a:pPr>
            <a:endParaRPr lang="en-US" sz="5600" u="sng" dirty="0">
              <a:solidFill>
                <a:schemeClr val="tx1"/>
              </a:solidFill>
              <a:latin typeface="Baskerville Old Face" pitchFamily="18" charset="0"/>
            </a:endParaRPr>
          </a:p>
          <a:p>
            <a:r>
              <a:rPr lang="en-US" sz="5600" dirty="0">
                <a:solidFill>
                  <a:schemeClr val="tx1"/>
                </a:solidFill>
                <a:latin typeface="Baskerville Old Face" pitchFamily="18" charset="0"/>
              </a:rPr>
              <a:t> In Vial form 6 ml </a:t>
            </a:r>
            <a:r>
              <a:rPr lang="en-US" sz="5600" dirty="0" smtClean="0">
                <a:solidFill>
                  <a:schemeClr val="tx1"/>
                </a:solidFill>
                <a:latin typeface="Baskerville Old Face" pitchFamily="18" charset="0"/>
              </a:rPr>
              <a:t>liquid </a:t>
            </a:r>
            <a:r>
              <a:rPr lang="en-US" sz="5600" dirty="0">
                <a:solidFill>
                  <a:schemeClr val="tx1"/>
                </a:solidFill>
                <a:latin typeface="Baskerville Old Face" pitchFamily="18" charset="0"/>
              </a:rPr>
              <a:t>pharmaceutical compositions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300638" y="0"/>
            <a:ext cx="3132287" cy="26103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630" y="0"/>
            <a:ext cx="3204295" cy="268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50436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   </a:t>
            </a:r>
            <a:r>
              <a:rPr lang="en-US" b="1" i="1" u="sng" dirty="0" smtClean="0"/>
              <a:t>Serological testing</a:t>
            </a:r>
            <a:endParaRPr lang="en-US" u="sng" dirty="0" smtClean="0"/>
          </a:p>
          <a:p>
            <a:r>
              <a:rPr lang="en-US" sz="4100" dirty="0" smtClean="0">
                <a:latin typeface="Baskerville Old Face" pitchFamily="18" charset="0"/>
              </a:rPr>
              <a:t>Ten blood samples were collected before the treatment and at week 6,12,18,24 from both groups and examined for the following </a:t>
            </a:r>
            <a:r>
              <a:rPr lang="en-US" sz="4800" b="1" u="sng" dirty="0" smtClean="0">
                <a:solidFill>
                  <a:srgbClr val="FF0000"/>
                </a:solidFill>
                <a:latin typeface="Baskerville Old Face" pitchFamily="18" charset="0"/>
              </a:rPr>
              <a:t>Immunological tests</a:t>
            </a:r>
          </a:p>
          <a:p>
            <a:r>
              <a:rPr lang="en-US" sz="4100" dirty="0" smtClean="0">
                <a:latin typeface="Baskerville Old Face" pitchFamily="18" charset="0"/>
              </a:rPr>
              <a:t> </a:t>
            </a:r>
            <a:r>
              <a:rPr lang="en-US" sz="4100" u="sng" dirty="0" smtClean="0">
                <a:latin typeface="Baskerville Old Face" pitchFamily="18" charset="0"/>
              </a:rPr>
              <a:t>Quantitative HIV-PCR, </a:t>
            </a:r>
          </a:p>
          <a:p>
            <a:r>
              <a:rPr lang="en-US" sz="4100" dirty="0" smtClean="0">
                <a:latin typeface="Baskerville Old Face" pitchFamily="18" charset="0"/>
              </a:rPr>
              <a:t> </a:t>
            </a:r>
            <a:r>
              <a:rPr lang="en-US" sz="4100" u="sng" dirty="0" smtClean="0">
                <a:latin typeface="Baskerville Old Face" pitchFamily="18" charset="0"/>
              </a:rPr>
              <a:t>CD4 count</a:t>
            </a:r>
          </a:p>
          <a:p>
            <a:r>
              <a:rPr lang="en-US" sz="4100" dirty="0" smtClean="0">
                <a:latin typeface="Baskerville Old Face" pitchFamily="18" charset="0"/>
              </a:rPr>
              <a:t> </a:t>
            </a:r>
            <a:r>
              <a:rPr lang="en-US" sz="4100" u="sng" dirty="0" smtClean="0">
                <a:latin typeface="Baskerville Old Face" pitchFamily="18" charset="0"/>
              </a:rPr>
              <a:t>HIV antibody </a:t>
            </a:r>
          </a:p>
          <a:p>
            <a:r>
              <a:rPr lang="en-US" sz="4100" dirty="0" smtClean="0">
                <a:latin typeface="Baskerville Old Face" pitchFamily="18" charset="0"/>
              </a:rPr>
              <a:t> </a:t>
            </a:r>
            <a:r>
              <a:rPr lang="en-US" sz="4100" u="sng" dirty="0" smtClean="0">
                <a:latin typeface="Baskerville Old Face" pitchFamily="18" charset="0"/>
              </a:rPr>
              <a:t>Anti –RT AMV antibodies</a:t>
            </a:r>
            <a:endParaRPr lang="en-US" dirty="0"/>
          </a:p>
        </p:txBody>
      </p:sp>
      <p:pic>
        <p:nvPicPr>
          <p:cNvPr id="3077" name="Picture 5" descr="F:\clip art\blood samp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670" y="3546475"/>
            <a:ext cx="2358231" cy="2019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60544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000">
        <p14:ferris dir="l"/>
      </p:transition>
    </mc:Choice>
    <mc:Fallback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  </a:t>
            </a:r>
            <a:r>
              <a:rPr lang="en-US" sz="4000" b="1" i="1" u="sng" dirty="0" smtClean="0"/>
              <a:t>The aim of our trails</a:t>
            </a:r>
            <a:endParaRPr lang="en-US" sz="4000" b="1" i="1" u="sng" dirty="0"/>
          </a:p>
          <a:p>
            <a:pPr marL="0" indent="0">
              <a:buNone/>
            </a:pPr>
            <a:r>
              <a:rPr lang="en-US" sz="5000" b="1" i="1" dirty="0" smtClean="0">
                <a:latin typeface="Baskerville Old Face" pitchFamily="18" charset="0"/>
              </a:rPr>
              <a:t>1-1 </a:t>
            </a:r>
            <a:r>
              <a:rPr lang="en-US" sz="5000" b="1" i="1" u="sng" dirty="0">
                <a:latin typeface="Baskerville Old Face" pitchFamily="18" charset="0"/>
              </a:rPr>
              <a:t>Detection of (Anti-RT AMV) </a:t>
            </a:r>
            <a:r>
              <a:rPr lang="en-US" sz="5000" b="1" i="1" dirty="0">
                <a:latin typeface="Baskerville Old Face" pitchFamily="18" charset="0"/>
              </a:rPr>
              <a:t>monoclonal antibodies</a:t>
            </a:r>
            <a:r>
              <a:rPr lang="en-US" sz="5000" b="1" i="1" dirty="0" smtClean="0">
                <a:latin typeface="Baskerville Old Face" pitchFamily="18" charset="0"/>
              </a:rPr>
              <a:t>.</a:t>
            </a:r>
          </a:p>
          <a:p>
            <a:pPr marL="0" indent="0">
              <a:buNone/>
            </a:pPr>
            <a:endParaRPr lang="en-US" sz="5000" b="1" i="1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5000" dirty="0" smtClean="0">
                <a:latin typeface="Baskerville Old Face" pitchFamily="18" charset="0"/>
              </a:rPr>
              <a:t>This test to prove that </a:t>
            </a:r>
            <a:r>
              <a:rPr lang="en-US" sz="5000" dirty="0">
                <a:latin typeface="Baskerville Old Face" pitchFamily="18" charset="0"/>
              </a:rPr>
              <a:t>serum samples of all treated patients with the novel therapy formed anti-RT </a:t>
            </a:r>
            <a:r>
              <a:rPr lang="en-US" sz="5000" dirty="0" smtClean="0">
                <a:latin typeface="Baskerville Old Face" pitchFamily="18" charset="0"/>
              </a:rPr>
              <a:t>AMV Abs</a:t>
            </a:r>
            <a:endParaRPr lang="en-US" sz="5000" b="1" i="1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sz="5000" b="1" i="1" dirty="0">
              <a:latin typeface="Baskerville Old Face" pitchFamily="18" charset="0"/>
            </a:endParaRPr>
          </a:p>
        </p:txBody>
      </p:sp>
      <p:pic>
        <p:nvPicPr>
          <p:cNvPr id="27651" name="Picture 3" descr="F:\clip art\blood samp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087" y="2049076"/>
            <a:ext cx="1336332" cy="1339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19535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6000">
        <p14:ferris dir="l"/>
      </p:transition>
    </mc:Choice>
    <mc:Fallback>
      <p:transition spd="slow" advTm="4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432925" cy="7092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716" y="0"/>
            <a:ext cx="1708515" cy="11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995" y="0"/>
            <a:ext cx="1676964" cy="11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1448000" y="1163277"/>
            <a:ext cx="1559948" cy="446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Test group</a:t>
            </a:r>
            <a:endParaRPr lang="ar-EG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53561" y="1163277"/>
            <a:ext cx="1485665" cy="4468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sz="1700" b="1" dirty="0" smtClean="0"/>
              <a:t>Control group</a:t>
            </a:r>
            <a:endParaRPr lang="ar-EG" sz="1700" b="1" dirty="0"/>
          </a:p>
        </p:txBody>
      </p:sp>
      <p:sp>
        <p:nvSpPr>
          <p:cNvPr id="12" name="Down Arrow 11"/>
          <p:cNvSpPr/>
          <p:nvPr/>
        </p:nvSpPr>
        <p:spPr>
          <a:xfrm>
            <a:off x="2042265" y="1610126"/>
            <a:ext cx="148567" cy="59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3699" y="2205926"/>
            <a:ext cx="510950" cy="104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3544" y="2205926"/>
            <a:ext cx="510950" cy="9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own Arrow 14"/>
          <p:cNvSpPr/>
          <p:nvPr/>
        </p:nvSpPr>
        <p:spPr>
          <a:xfrm>
            <a:off x="6722110" y="1610126"/>
            <a:ext cx="148567" cy="59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6" name="Rounded Rectangle 15"/>
          <p:cNvSpPr/>
          <p:nvPr/>
        </p:nvSpPr>
        <p:spPr>
          <a:xfrm>
            <a:off x="1447999" y="3248575"/>
            <a:ext cx="1485665" cy="446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Serum sample</a:t>
            </a:r>
            <a:endParaRPr lang="ar-EG" sz="1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202127" y="3248575"/>
            <a:ext cx="1337099" cy="446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Serum sample</a:t>
            </a:r>
            <a:endParaRPr lang="ar-EG" sz="1400" dirty="0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2042265" y="3695425"/>
            <a:ext cx="148567" cy="223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9" name="Down Arrow 18"/>
          <p:cNvSpPr/>
          <p:nvPr/>
        </p:nvSpPr>
        <p:spPr>
          <a:xfrm>
            <a:off x="6722110" y="3695425"/>
            <a:ext cx="148567" cy="29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0" name="Can 19"/>
          <p:cNvSpPr/>
          <p:nvPr/>
        </p:nvSpPr>
        <p:spPr>
          <a:xfrm>
            <a:off x="779450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1" name="Can 20"/>
          <p:cNvSpPr/>
          <p:nvPr/>
        </p:nvSpPr>
        <p:spPr>
          <a:xfrm>
            <a:off x="779450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2" name="Can 21"/>
          <p:cNvSpPr/>
          <p:nvPr/>
        </p:nvSpPr>
        <p:spPr>
          <a:xfrm>
            <a:off x="1522283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3" name="Can 22"/>
          <p:cNvSpPr/>
          <p:nvPr/>
        </p:nvSpPr>
        <p:spPr>
          <a:xfrm>
            <a:off x="1522283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4" name="Can 23"/>
          <p:cNvSpPr/>
          <p:nvPr/>
        </p:nvSpPr>
        <p:spPr>
          <a:xfrm>
            <a:off x="2265115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5" name="Can 24"/>
          <p:cNvSpPr/>
          <p:nvPr/>
        </p:nvSpPr>
        <p:spPr>
          <a:xfrm>
            <a:off x="2265115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6" name="Can 25"/>
          <p:cNvSpPr/>
          <p:nvPr/>
        </p:nvSpPr>
        <p:spPr>
          <a:xfrm>
            <a:off x="3007948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7" name="Can 26"/>
          <p:cNvSpPr/>
          <p:nvPr/>
        </p:nvSpPr>
        <p:spPr>
          <a:xfrm>
            <a:off x="2265115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8" name="Can 27"/>
          <p:cNvSpPr/>
          <p:nvPr/>
        </p:nvSpPr>
        <p:spPr>
          <a:xfrm>
            <a:off x="3825064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9" name="Can 28"/>
          <p:cNvSpPr/>
          <p:nvPr/>
        </p:nvSpPr>
        <p:spPr>
          <a:xfrm>
            <a:off x="3825064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0" name="Can 29"/>
          <p:cNvSpPr/>
          <p:nvPr/>
        </p:nvSpPr>
        <p:spPr>
          <a:xfrm>
            <a:off x="3825064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1" name="Can 30"/>
          <p:cNvSpPr/>
          <p:nvPr/>
        </p:nvSpPr>
        <p:spPr>
          <a:xfrm>
            <a:off x="3007948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2" name="U-Turn Arrow 31"/>
          <p:cNvSpPr/>
          <p:nvPr/>
        </p:nvSpPr>
        <p:spPr>
          <a:xfrm>
            <a:off x="853733" y="4067799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3" name="U-Turn Arrow 32"/>
          <p:cNvSpPr/>
          <p:nvPr/>
        </p:nvSpPr>
        <p:spPr>
          <a:xfrm>
            <a:off x="1670849" y="4067799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>
            <a:off x="2487965" y="4067799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5" name="U-Turn Arrow 34"/>
          <p:cNvSpPr/>
          <p:nvPr/>
        </p:nvSpPr>
        <p:spPr>
          <a:xfrm>
            <a:off x="3305080" y="4067799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>
            <a:off x="5459295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7" name="Can 36"/>
          <p:cNvSpPr/>
          <p:nvPr/>
        </p:nvSpPr>
        <p:spPr>
          <a:xfrm>
            <a:off x="6127844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8" name="Can 37"/>
          <p:cNvSpPr/>
          <p:nvPr/>
        </p:nvSpPr>
        <p:spPr>
          <a:xfrm>
            <a:off x="8504909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9" name="Can 38"/>
          <p:cNvSpPr/>
          <p:nvPr/>
        </p:nvSpPr>
        <p:spPr>
          <a:xfrm>
            <a:off x="7687793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0" name="Can 39"/>
          <p:cNvSpPr/>
          <p:nvPr/>
        </p:nvSpPr>
        <p:spPr>
          <a:xfrm>
            <a:off x="6870677" y="4440174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1" name="Can 40"/>
          <p:cNvSpPr/>
          <p:nvPr/>
        </p:nvSpPr>
        <p:spPr>
          <a:xfrm>
            <a:off x="8504909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2" name="Can 41"/>
          <p:cNvSpPr/>
          <p:nvPr/>
        </p:nvSpPr>
        <p:spPr>
          <a:xfrm>
            <a:off x="7687793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3" name="Can 42"/>
          <p:cNvSpPr/>
          <p:nvPr/>
        </p:nvSpPr>
        <p:spPr>
          <a:xfrm>
            <a:off x="6870677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4" name="Can 43"/>
          <p:cNvSpPr/>
          <p:nvPr/>
        </p:nvSpPr>
        <p:spPr>
          <a:xfrm>
            <a:off x="6127844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5" name="Can 44"/>
          <p:cNvSpPr/>
          <p:nvPr/>
        </p:nvSpPr>
        <p:spPr>
          <a:xfrm>
            <a:off x="5459295" y="4961499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47" name="U-Turn Arrow 46"/>
          <p:cNvSpPr/>
          <p:nvPr/>
        </p:nvSpPr>
        <p:spPr>
          <a:xfrm>
            <a:off x="7984925" y="4142274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48" name="U-Turn Arrow 47"/>
          <p:cNvSpPr/>
          <p:nvPr/>
        </p:nvSpPr>
        <p:spPr>
          <a:xfrm>
            <a:off x="7167810" y="4142274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49" name="U-Turn Arrow 48"/>
          <p:cNvSpPr/>
          <p:nvPr/>
        </p:nvSpPr>
        <p:spPr>
          <a:xfrm>
            <a:off x="6350694" y="4142274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50" name="U-Turn Arrow 49"/>
          <p:cNvSpPr/>
          <p:nvPr/>
        </p:nvSpPr>
        <p:spPr>
          <a:xfrm>
            <a:off x="5459295" y="4142274"/>
            <a:ext cx="742833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85184" y="5780723"/>
            <a:ext cx="9062557" cy="11915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l"/>
            <a:r>
              <a:rPr lang="en-US" sz="2500" dirty="0" smtClean="0">
                <a:solidFill>
                  <a:schemeClr val="tx1"/>
                </a:solidFill>
                <a:cs typeface="+mj-cs"/>
              </a:rPr>
              <a:t>Serial dilution was made0.2,0.4,0.8,1.6 and 3.2 for every serum sample of  both groups  at week 6,12,18 and 24</a:t>
            </a:r>
            <a:r>
              <a:rPr lang="en-US" sz="2900" dirty="0" smtClean="0">
                <a:solidFill>
                  <a:schemeClr val="tx1"/>
                </a:solidFill>
                <a:cs typeface="+mj-cs"/>
              </a:rPr>
              <a:t>.</a:t>
            </a:r>
            <a:endParaRPr lang="ar-EG" sz="29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b="1" u="sng" dirty="0">
                <a:solidFill>
                  <a:srgbClr val="002060"/>
                </a:solidFill>
                <a:latin typeface="Baskerville Old Face" pitchFamily="18" charset="0"/>
              </a:rPr>
              <a:t>According to UNAIDS epidemic data 2011</a:t>
            </a:r>
            <a:r>
              <a:rPr lang="en-US" sz="4100" b="1" dirty="0">
                <a:solidFill>
                  <a:srgbClr val="002060"/>
                </a:solidFill>
                <a:latin typeface="Baskerville Old Face" pitchFamily="18" charset="0"/>
              </a:rPr>
              <a:t>, 34 million people are living with HIV, only 25% of them receive treatment, 72% of infected children did not receive any treatment. </a:t>
            </a:r>
            <a:endParaRPr lang="en-US" sz="41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4100" b="1" u="sng" dirty="0" smtClean="0">
                <a:solidFill>
                  <a:srgbClr val="002060"/>
                </a:solidFill>
                <a:latin typeface="Baskerville Old Face" pitchFamily="18" charset="0"/>
              </a:rPr>
              <a:t>The </a:t>
            </a:r>
            <a:r>
              <a:rPr lang="en-US" sz="4100" b="1" u="sng" dirty="0">
                <a:solidFill>
                  <a:srgbClr val="002060"/>
                </a:solidFill>
                <a:latin typeface="Baskerville Old Face" pitchFamily="18" charset="0"/>
              </a:rPr>
              <a:t>estimated no. of the newly </a:t>
            </a:r>
            <a:r>
              <a:rPr lang="en-US" sz="4100" b="1" dirty="0">
                <a:solidFill>
                  <a:srgbClr val="002060"/>
                </a:solidFill>
                <a:latin typeface="Baskerville Old Face" pitchFamily="18" charset="0"/>
              </a:rPr>
              <a:t>infected people is about 7000 person every day </a:t>
            </a:r>
            <a:r>
              <a:rPr lang="en-US" sz="4100" b="1" dirty="0" smtClean="0">
                <a:solidFill>
                  <a:srgbClr val="002060"/>
                </a:solidFill>
                <a:latin typeface="Baskerville Old Face" pitchFamily="18" charset="0"/>
              </a:rPr>
              <a:t>.</a:t>
            </a:r>
          </a:p>
          <a:p>
            <a:pPr marL="0" indent="0">
              <a:buNone/>
            </a:pPr>
            <a:r>
              <a:rPr lang="en-US" sz="4100" b="1" u="sng" dirty="0" smtClean="0">
                <a:solidFill>
                  <a:srgbClr val="002060"/>
                </a:solidFill>
                <a:latin typeface="Baskerville Old Face" pitchFamily="18" charset="0"/>
              </a:rPr>
              <a:t>The </a:t>
            </a:r>
            <a:r>
              <a:rPr lang="en-US" sz="4100" b="1" u="sng" dirty="0">
                <a:solidFill>
                  <a:srgbClr val="002060"/>
                </a:solidFill>
                <a:latin typeface="Baskerville Old Face" pitchFamily="18" charset="0"/>
              </a:rPr>
              <a:t>great majority of the infected </a:t>
            </a:r>
            <a:r>
              <a:rPr lang="en-US" sz="4100" b="1" dirty="0">
                <a:solidFill>
                  <a:srgbClr val="002060"/>
                </a:solidFill>
                <a:latin typeface="Baskerville Old Face" pitchFamily="18" charset="0"/>
              </a:rPr>
              <a:t>people are living in sub Saharan AFRICA. </a:t>
            </a:r>
          </a:p>
        </p:txBody>
      </p:sp>
    </p:spTree>
    <p:extLst>
      <p:ext uri="{BB962C8B-B14F-4D97-AF65-F5344CB8AC3E}">
        <p14:creationId xmlns="" xmlns:p14="http://schemas.microsoft.com/office/powerpoint/2010/main" val="679757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000">
        <p14:ferris dir="l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432925" cy="7092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5" name="Flowchart: Magnetic Disk 4"/>
          <p:cNvSpPr/>
          <p:nvPr/>
        </p:nvSpPr>
        <p:spPr>
          <a:xfrm>
            <a:off x="259467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6" name="Minus 5"/>
          <p:cNvSpPr/>
          <p:nvPr/>
        </p:nvSpPr>
        <p:spPr>
          <a:xfrm>
            <a:off x="185184" y="1088802"/>
            <a:ext cx="594266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7" name="Flowchart: Magnetic Disk 6"/>
          <p:cNvSpPr/>
          <p:nvPr/>
        </p:nvSpPr>
        <p:spPr>
          <a:xfrm>
            <a:off x="779450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8" name="Minus 7"/>
          <p:cNvSpPr/>
          <p:nvPr/>
        </p:nvSpPr>
        <p:spPr>
          <a:xfrm>
            <a:off x="779450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9" name="Rounded Rectangle 8"/>
          <p:cNvSpPr/>
          <p:nvPr/>
        </p:nvSpPr>
        <p:spPr>
          <a:xfrm>
            <a:off x="333751" y="1535652"/>
            <a:ext cx="2302781" cy="6702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l"/>
            <a:r>
              <a:rPr lang="en-US" sz="1400" b="1" dirty="0" smtClean="0"/>
              <a:t>Elisa wells was coated with  1 </a:t>
            </a:r>
            <a:r>
              <a:rPr lang="en-US" sz="1400" b="1" dirty="0" err="1" smtClean="0"/>
              <a:t>ug</a:t>
            </a:r>
            <a:r>
              <a:rPr lang="en-US" sz="1400" b="1" dirty="0" smtClean="0"/>
              <a:t>/ml RT-AMV</a:t>
            </a:r>
            <a:endParaRPr lang="ar-EG" sz="1400" b="1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6573544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1" name="Flowchart: Magnetic Disk 10"/>
          <p:cNvSpPr/>
          <p:nvPr/>
        </p:nvSpPr>
        <p:spPr>
          <a:xfrm>
            <a:off x="1299433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2" name="Flowchart: Magnetic Disk 11"/>
          <p:cNvSpPr/>
          <p:nvPr/>
        </p:nvSpPr>
        <p:spPr>
          <a:xfrm>
            <a:off x="1819416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3" name="Flowchart: Magnetic Disk 12"/>
          <p:cNvSpPr/>
          <p:nvPr/>
        </p:nvSpPr>
        <p:spPr>
          <a:xfrm>
            <a:off x="2339398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4" name="Flowchart: Magnetic Disk 13"/>
          <p:cNvSpPr/>
          <p:nvPr/>
        </p:nvSpPr>
        <p:spPr>
          <a:xfrm>
            <a:off x="8653475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5" name="Flowchart: Magnetic Disk 14"/>
          <p:cNvSpPr/>
          <p:nvPr/>
        </p:nvSpPr>
        <p:spPr>
          <a:xfrm>
            <a:off x="8133492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6" name="Flowchart: Magnetic Disk 15"/>
          <p:cNvSpPr/>
          <p:nvPr/>
        </p:nvSpPr>
        <p:spPr>
          <a:xfrm>
            <a:off x="7613509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7" name="Flowchart: Magnetic Disk 16"/>
          <p:cNvSpPr/>
          <p:nvPr/>
        </p:nvSpPr>
        <p:spPr>
          <a:xfrm>
            <a:off x="7093526" y="790902"/>
            <a:ext cx="519983" cy="372375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8" name="Minus 17"/>
          <p:cNvSpPr/>
          <p:nvPr/>
        </p:nvSpPr>
        <p:spPr>
          <a:xfrm>
            <a:off x="1299433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19" name="Minus 18"/>
          <p:cNvSpPr/>
          <p:nvPr/>
        </p:nvSpPr>
        <p:spPr>
          <a:xfrm>
            <a:off x="1819416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0" name="Minus 19"/>
          <p:cNvSpPr/>
          <p:nvPr/>
        </p:nvSpPr>
        <p:spPr>
          <a:xfrm>
            <a:off x="2339398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1" name="Minus 20"/>
          <p:cNvSpPr/>
          <p:nvPr/>
        </p:nvSpPr>
        <p:spPr>
          <a:xfrm>
            <a:off x="7093526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2" name="Minus 21"/>
          <p:cNvSpPr/>
          <p:nvPr/>
        </p:nvSpPr>
        <p:spPr>
          <a:xfrm>
            <a:off x="6573544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3" name="Minus 22"/>
          <p:cNvSpPr/>
          <p:nvPr/>
        </p:nvSpPr>
        <p:spPr>
          <a:xfrm>
            <a:off x="7613509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4" name="Minus 23"/>
          <p:cNvSpPr/>
          <p:nvPr/>
        </p:nvSpPr>
        <p:spPr>
          <a:xfrm>
            <a:off x="8133492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5" name="Minus 24"/>
          <p:cNvSpPr/>
          <p:nvPr/>
        </p:nvSpPr>
        <p:spPr>
          <a:xfrm>
            <a:off x="8653475" y="1088802"/>
            <a:ext cx="519983" cy="744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6" name="Can 25"/>
          <p:cNvSpPr/>
          <p:nvPr/>
        </p:nvSpPr>
        <p:spPr>
          <a:xfrm>
            <a:off x="3750780" y="344053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7" name="Can 26"/>
          <p:cNvSpPr/>
          <p:nvPr/>
        </p:nvSpPr>
        <p:spPr>
          <a:xfrm>
            <a:off x="5830711" y="344053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8" name="Can 27"/>
          <p:cNvSpPr/>
          <p:nvPr/>
        </p:nvSpPr>
        <p:spPr>
          <a:xfrm>
            <a:off x="5830711" y="865377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9" name="Can 28"/>
          <p:cNvSpPr/>
          <p:nvPr/>
        </p:nvSpPr>
        <p:spPr>
          <a:xfrm>
            <a:off x="3750780" y="865377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0" name="U-Turn Arrow 29"/>
          <p:cNvSpPr/>
          <p:nvPr/>
        </p:nvSpPr>
        <p:spPr>
          <a:xfrm>
            <a:off x="5904995" y="418527"/>
            <a:ext cx="965682" cy="37237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3" name="Half Frame 32"/>
          <p:cNvSpPr/>
          <p:nvPr/>
        </p:nvSpPr>
        <p:spPr>
          <a:xfrm>
            <a:off x="2487965" y="269577"/>
            <a:ext cx="1411382" cy="37237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928017" y="1163277"/>
            <a:ext cx="74283" cy="29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5" name="Snip Diagonal Corner Rectangle 34"/>
          <p:cNvSpPr/>
          <p:nvPr/>
        </p:nvSpPr>
        <p:spPr>
          <a:xfrm>
            <a:off x="3305081" y="1237752"/>
            <a:ext cx="3342746" cy="819224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 u from every dilution was added to coated well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4790746" y="2056976"/>
            <a:ext cx="297133" cy="223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39" name="Round Single Corner Rectangle 38"/>
          <p:cNvSpPr/>
          <p:nvPr/>
        </p:nvSpPr>
        <p:spPr>
          <a:xfrm>
            <a:off x="259468" y="3397525"/>
            <a:ext cx="3045613" cy="44685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l"/>
            <a:r>
              <a:rPr lang="en-US" sz="1400" dirty="0" smtClean="0"/>
              <a:t>Conjugate was added</a:t>
            </a:r>
            <a:endParaRPr lang="ar-EG" sz="1400" dirty="0"/>
          </a:p>
        </p:txBody>
      </p:sp>
      <p:sp>
        <p:nvSpPr>
          <p:cNvPr id="42" name="Round Single Corner Rectangle 41"/>
          <p:cNvSpPr/>
          <p:nvPr/>
        </p:nvSpPr>
        <p:spPr>
          <a:xfrm>
            <a:off x="333751" y="2652776"/>
            <a:ext cx="2739831" cy="521325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l"/>
            <a:r>
              <a:rPr lang="en-US" sz="1400" dirty="0" smtClean="0"/>
              <a:t>To allow for Ag &amp; Abs reaction</a:t>
            </a:r>
            <a:endParaRPr lang="ar-EG" sz="1400" dirty="0"/>
          </a:p>
        </p:txBody>
      </p:sp>
      <p:sp>
        <p:nvSpPr>
          <p:cNvPr id="45" name="Round Single Corner Rectangle 44"/>
          <p:cNvSpPr/>
          <p:nvPr/>
        </p:nvSpPr>
        <p:spPr>
          <a:xfrm>
            <a:off x="333751" y="4142275"/>
            <a:ext cx="3045613" cy="670274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l"/>
            <a:r>
              <a:rPr lang="en-US" sz="1400" dirty="0" smtClean="0"/>
              <a:t>Addition of substrate </a:t>
            </a:r>
            <a:endParaRPr lang="ar-EG" sz="1400" dirty="0"/>
          </a:p>
        </p:txBody>
      </p:sp>
      <p:sp>
        <p:nvSpPr>
          <p:cNvPr id="48" name="Round Single Corner Rectangle 47"/>
          <p:cNvSpPr/>
          <p:nvPr/>
        </p:nvSpPr>
        <p:spPr>
          <a:xfrm>
            <a:off x="185184" y="5408349"/>
            <a:ext cx="3045613" cy="1042649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l"/>
            <a:r>
              <a:rPr lang="en-US" sz="1400" dirty="0" smtClean="0"/>
              <a:t>Reading the wells with </a:t>
            </a:r>
            <a:r>
              <a:rPr lang="en-US" sz="1400" dirty="0" err="1" smtClean="0"/>
              <a:t>autoreader</a:t>
            </a:r>
            <a:r>
              <a:rPr lang="en-US" sz="1400" dirty="0" smtClean="0"/>
              <a:t> </a:t>
            </a:r>
            <a:endParaRPr lang="ar-EG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1116062" y="6426795"/>
            <a:ext cx="8096875" cy="493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Detection of Anti-RT AMV Antibodies in serum diluted samples of both groups</a:t>
            </a:r>
            <a:endParaRPr lang="ar-EG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9364" y="2280401"/>
            <a:ext cx="4308429" cy="256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0780" y="4887024"/>
            <a:ext cx="2674197" cy="1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0" indent="0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/>
              <a:t> </a:t>
            </a:r>
            <a:r>
              <a:rPr lang="en-US" sz="5000" b="1" i="1" dirty="0" smtClean="0">
                <a:latin typeface="Baskerville Old Face" pitchFamily="18" charset="0"/>
              </a:rPr>
              <a:t>1-2 Determine the </a:t>
            </a:r>
            <a:r>
              <a:rPr lang="en-US" sz="5000" b="1" i="1" dirty="0">
                <a:latin typeface="Baskerville Old Face" pitchFamily="18" charset="0"/>
              </a:rPr>
              <a:t>inhibitor </a:t>
            </a:r>
            <a:endParaRPr lang="en-US" sz="5000" b="1" i="1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5000" b="1" i="1" dirty="0" smtClean="0">
                <a:latin typeface="Baskerville Old Face" pitchFamily="18" charset="0"/>
              </a:rPr>
              <a:t>effect </a:t>
            </a:r>
            <a:r>
              <a:rPr lang="en-US" sz="5000" b="1" i="1" dirty="0">
                <a:latin typeface="Baskerville Old Face" pitchFamily="18" charset="0"/>
              </a:rPr>
              <a:t>of </a:t>
            </a:r>
            <a:r>
              <a:rPr lang="en-US" sz="5000" b="1" i="1" u="sng" dirty="0" smtClean="0">
                <a:latin typeface="Baskerville Old Face" pitchFamily="18" charset="0"/>
              </a:rPr>
              <a:t>Anti-RT AMV </a:t>
            </a:r>
            <a:r>
              <a:rPr lang="en-US" sz="5000" b="1" i="1" dirty="0">
                <a:latin typeface="Baskerville Old Face" pitchFamily="18" charset="0"/>
              </a:rPr>
              <a:t>on </a:t>
            </a:r>
            <a:endParaRPr lang="en-US" sz="5000" b="1" i="1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5000" b="1" i="1" u="sng" dirty="0" smtClean="0">
                <a:latin typeface="Baskerville Old Face" pitchFamily="18" charset="0"/>
              </a:rPr>
              <a:t>RT </a:t>
            </a:r>
            <a:r>
              <a:rPr lang="en-US" sz="5000" b="1" i="1" u="sng" dirty="0">
                <a:latin typeface="Baskerville Old Face" pitchFamily="18" charset="0"/>
              </a:rPr>
              <a:t>HIV-1 </a:t>
            </a:r>
            <a:r>
              <a:rPr lang="en-US" sz="5000" b="1" i="1" dirty="0">
                <a:latin typeface="Baskerville Old Face" pitchFamily="18" charset="0"/>
              </a:rPr>
              <a:t>biological activity</a:t>
            </a:r>
            <a:endParaRPr lang="en-US" sz="5000" dirty="0">
              <a:latin typeface="Baskerville Old Face" pitchFamily="18" charset="0"/>
            </a:endParaRPr>
          </a:p>
        </p:txBody>
      </p:sp>
      <p:pic>
        <p:nvPicPr>
          <p:cNvPr id="26625" name="Picture 1" descr="F:\clip art\ab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5579" y="4334582"/>
            <a:ext cx="1986683" cy="163039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="" xmlns:p14="http://schemas.microsoft.com/office/powerpoint/2010/main" val="5222602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0000">
        <p14:ferris dir="l"/>
      </p:transition>
    </mc:Choice>
    <mc:Fallback>
      <p:transition spd="slow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432925" cy="7092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 dirty="0"/>
          </a:p>
        </p:txBody>
      </p:sp>
      <p:sp>
        <p:nvSpPr>
          <p:cNvPr id="10" name="Rounded Rectangle 9"/>
          <p:cNvSpPr/>
          <p:nvPr/>
        </p:nvSpPr>
        <p:spPr>
          <a:xfrm>
            <a:off x="259467" y="1386702"/>
            <a:ext cx="1485665" cy="22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17" tIns="47209" rIns="94417" bIns="47209"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Test group</a:t>
            </a:r>
            <a:endParaRPr lang="ar-EG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3748863" y="2057551"/>
            <a:ext cx="1489499" cy="445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r>
              <a:rPr lang="en-US" sz="1700" b="1" dirty="0"/>
              <a:t>Control group</a:t>
            </a:r>
            <a:endParaRPr lang="ar-EG" sz="17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85184" y="4440174"/>
            <a:ext cx="2599914" cy="446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17" tIns="47209" rIns="94417" bIns="47209" rtlCol="1" anchor="ctr"/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Serial dilution for specific Abs to Rat-HIV-1</a:t>
            </a:r>
            <a:endParaRPr lang="ar-EG" sz="1400" b="1" dirty="0">
              <a:solidFill>
                <a:schemeClr val="tx1"/>
              </a:solidFill>
            </a:endParaRPr>
          </a:p>
        </p:txBody>
      </p:sp>
      <p:sp>
        <p:nvSpPr>
          <p:cNvPr id="20" name="Can 19"/>
          <p:cNvSpPr/>
          <p:nvPr/>
        </p:nvSpPr>
        <p:spPr>
          <a:xfrm>
            <a:off x="1150866" y="418528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1" name="Can 20"/>
          <p:cNvSpPr/>
          <p:nvPr/>
        </p:nvSpPr>
        <p:spPr>
          <a:xfrm>
            <a:off x="1596566" y="6419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2" name="Can 21"/>
          <p:cNvSpPr/>
          <p:nvPr/>
        </p:nvSpPr>
        <p:spPr>
          <a:xfrm>
            <a:off x="1596566" y="418528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3" name="Can 22"/>
          <p:cNvSpPr/>
          <p:nvPr/>
        </p:nvSpPr>
        <p:spPr>
          <a:xfrm>
            <a:off x="1150866" y="9398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5" name="Can 24"/>
          <p:cNvSpPr/>
          <p:nvPr/>
        </p:nvSpPr>
        <p:spPr>
          <a:xfrm>
            <a:off x="2042266" y="418528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6" name="Can 25"/>
          <p:cNvSpPr/>
          <p:nvPr/>
        </p:nvSpPr>
        <p:spPr>
          <a:xfrm>
            <a:off x="185184" y="418528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7" name="Can 26"/>
          <p:cNvSpPr/>
          <p:nvPr/>
        </p:nvSpPr>
        <p:spPr>
          <a:xfrm>
            <a:off x="185184" y="9398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8" name="Can 27"/>
          <p:cNvSpPr/>
          <p:nvPr/>
        </p:nvSpPr>
        <p:spPr>
          <a:xfrm>
            <a:off x="1596566" y="9398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29" name="Can 28"/>
          <p:cNvSpPr/>
          <p:nvPr/>
        </p:nvSpPr>
        <p:spPr>
          <a:xfrm>
            <a:off x="705167" y="418528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30" name="Can 29"/>
          <p:cNvSpPr/>
          <p:nvPr/>
        </p:nvSpPr>
        <p:spPr>
          <a:xfrm>
            <a:off x="2042266" y="9398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31" name="Can 30"/>
          <p:cNvSpPr/>
          <p:nvPr/>
        </p:nvSpPr>
        <p:spPr>
          <a:xfrm>
            <a:off x="705167" y="9398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34" name="U-Turn Arrow 33"/>
          <p:cNvSpPr/>
          <p:nvPr/>
        </p:nvSpPr>
        <p:spPr>
          <a:xfrm>
            <a:off x="2116548" y="3099625"/>
            <a:ext cx="2228498" cy="2234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17" tIns="47209" rIns="94417" bIns="47209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5" name="U-Turn Arrow 34"/>
          <p:cNvSpPr/>
          <p:nvPr/>
        </p:nvSpPr>
        <p:spPr>
          <a:xfrm>
            <a:off x="2190832" y="344052"/>
            <a:ext cx="2302781" cy="14895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17" tIns="47209" rIns="94417" bIns="47209"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>
            <a:off x="259467" y="332305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37" name="Can 36"/>
          <p:cNvSpPr/>
          <p:nvPr/>
        </p:nvSpPr>
        <p:spPr>
          <a:xfrm>
            <a:off x="630884" y="332305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38" name="Can 37"/>
          <p:cNvSpPr/>
          <p:nvPr/>
        </p:nvSpPr>
        <p:spPr>
          <a:xfrm>
            <a:off x="1745133" y="332305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39" name="Can 38"/>
          <p:cNvSpPr/>
          <p:nvPr/>
        </p:nvSpPr>
        <p:spPr>
          <a:xfrm>
            <a:off x="1373716" y="332305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40" name="Can 39"/>
          <p:cNvSpPr/>
          <p:nvPr/>
        </p:nvSpPr>
        <p:spPr>
          <a:xfrm>
            <a:off x="1002300" y="332305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41" name="Can 40"/>
          <p:cNvSpPr/>
          <p:nvPr/>
        </p:nvSpPr>
        <p:spPr>
          <a:xfrm>
            <a:off x="1745133" y="3844375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42" name="Can 41"/>
          <p:cNvSpPr/>
          <p:nvPr/>
        </p:nvSpPr>
        <p:spPr>
          <a:xfrm>
            <a:off x="1373716" y="3844375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43" name="Can 42"/>
          <p:cNvSpPr/>
          <p:nvPr/>
        </p:nvSpPr>
        <p:spPr>
          <a:xfrm>
            <a:off x="1002300" y="3844375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44" name="Can 43"/>
          <p:cNvSpPr/>
          <p:nvPr/>
        </p:nvSpPr>
        <p:spPr>
          <a:xfrm>
            <a:off x="259467" y="3844375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45" name="Can 44"/>
          <p:cNvSpPr/>
          <p:nvPr/>
        </p:nvSpPr>
        <p:spPr>
          <a:xfrm>
            <a:off x="630884" y="3844375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53" name="Can 52"/>
          <p:cNvSpPr/>
          <p:nvPr/>
        </p:nvSpPr>
        <p:spPr>
          <a:xfrm>
            <a:off x="4270763" y="418528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54" name="Can 53"/>
          <p:cNvSpPr/>
          <p:nvPr/>
        </p:nvSpPr>
        <p:spPr>
          <a:xfrm>
            <a:off x="4270763" y="93985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67" name="Can 66"/>
          <p:cNvSpPr/>
          <p:nvPr/>
        </p:nvSpPr>
        <p:spPr>
          <a:xfrm>
            <a:off x="7019243" y="49300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68" name="Can 67"/>
          <p:cNvSpPr/>
          <p:nvPr/>
        </p:nvSpPr>
        <p:spPr>
          <a:xfrm>
            <a:off x="4196480" y="332305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70" name="Can 69"/>
          <p:cNvSpPr/>
          <p:nvPr/>
        </p:nvSpPr>
        <p:spPr>
          <a:xfrm>
            <a:off x="4196480" y="3844375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71" name="Rounded Rectangle 70"/>
          <p:cNvSpPr/>
          <p:nvPr/>
        </p:nvSpPr>
        <p:spPr>
          <a:xfrm>
            <a:off x="2413682" y="0"/>
            <a:ext cx="2005648" cy="269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dirty="0" smtClean="0"/>
              <a:t>100 u +200 u</a:t>
            </a:r>
            <a:endParaRPr lang="ar-EG" dirty="0"/>
          </a:p>
        </p:txBody>
      </p:sp>
      <p:sp>
        <p:nvSpPr>
          <p:cNvPr id="72" name="Right Arrow 71"/>
          <p:cNvSpPr/>
          <p:nvPr/>
        </p:nvSpPr>
        <p:spPr>
          <a:xfrm>
            <a:off x="4419329" y="0"/>
            <a:ext cx="2525631" cy="22342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73" name="Can 72"/>
          <p:cNvSpPr/>
          <p:nvPr/>
        </p:nvSpPr>
        <p:spPr>
          <a:xfrm>
            <a:off x="7019243" y="0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74" name="Can 73"/>
          <p:cNvSpPr/>
          <p:nvPr/>
        </p:nvSpPr>
        <p:spPr>
          <a:xfrm>
            <a:off x="7019243" y="493002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75" name="Rounded Rectangle 74"/>
          <p:cNvSpPr/>
          <p:nvPr/>
        </p:nvSpPr>
        <p:spPr>
          <a:xfrm>
            <a:off x="2413681" y="2652776"/>
            <a:ext cx="1634232" cy="297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dirty="0" smtClean="0"/>
              <a:t>100 u +200 u</a:t>
            </a:r>
            <a:endParaRPr lang="ar-EG" dirty="0"/>
          </a:p>
        </p:txBody>
      </p:sp>
      <p:sp>
        <p:nvSpPr>
          <p:cNvPr id="76" name="Right Arrow 75"/>
          <p:cNvSpPr/>
          <p:nvPr/>
        </p:nvSpPr>
        <p:spPr>
          <a:xfrm>
            <a:off x="4567896" y="3099625"/>
            <a:ext cx="2525631" cy="22342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77" name="Oval 76"/>
          <p:cNvSpPr/>
          <p:nvPr/>
        </p:nvSpPr>
        <p:spPr>
          <a:xfrm>
            <a:off x="7762076" y="195103"/>
            <a:ext cx="965682" cy="6702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dirty="0" smtClean="0"/>
              <a:t>G1</a:t>
            </a:r>
            <a:endParaRPr lang="ar-EG" dirty="0"/>
          </a:p>
        </p:txBody>
      </p:sp>
      <p:sp>
        <p:nvSpPr>
          <p:cNvPr id="78" name="Can 77"/>
          <p:cNvSpPr/>
          <p:nvPr/>
        </p:nvSpPr>
        <p:spPr>
          <a:xfrm>
            <a:off x="7167810" y="3099626"/>
            <a:ext cx="371416" cy="89369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79" name="Can 78"/>
          <p:cNvSpPr/>
          <p:nvPr/>
        </p:nvSpPr>
        <p:spPr>
          <a:xfrm>
            <a:off x="7167810" y="3620950"/>
            <a:ext cx="371416" cy="372375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4417" tIns="47209" rIns="94417" bIns="47209" rtlCol="1" anchor="ctr"/>
          <a:lstStyle/>
          <a:p>
            <a:pPr algn="ctr"/>
            <a:endParaRPr lang="ar-EG"/>
          </a:p>
        </p:txBody>
      </p:sp>
      <p:sp>
        <p:nvSpPr>
          <p:cNvPr id="80" name="Oval 79"/>
          <p:cNvSpPr/>
          <p:nvPr/>
        </p:nvSpPr>
        <p:spPr>
          <a:xfrm>
            <a:off x="7687793" y="3025151"/>
            <a:ext cx="965682" cy="6702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r>
              <a:rPr lang="en-US" dirty="0" smtClean="0"/>
              <a:t>G2</a:t>
            </a:r>
            <a:endParaRPr lang="ar-EG" dirty="0"/>
          </a:p>
        </p:txBody>
      </p:sp>
      <p:sp>
        <p:nvSpPr>
          <p:cNvPr id="81" name="Rounded Rectangle 80"/>
          <p:cNvSpPr/>
          <p:nvPr/>
        </p:nvSpPr>
        <p:spPr>
          <a:xfrm>
            <a:off x="259467" y="5408348"/>
            <a:ext cx="8988274" cy="14894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28016" y="5408349"/>
            <a:ext cx="7984926" cy="85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0" tIns="47215" rIns="94430" bIns="47215" numCol="1" anchor="ctr" anchorCtr="0" compatLnSpc="1">
            <a:prstTxWarp prst="textNoShape">
              <a:avLst/>
            </a:prstTxWarp>
            <a:spAutoFit/>
          </a:bodyPr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i="1" u="sng" dirty="0" smtClean="0">
                <a:latin typeface="Eras Medium ITC" pitchFamily="34" charset="0"/>
                <a:ea typeface="Calibri" pitchFamily="34" charset="0"/>
                <a:cs typeface="MinionPro-Regular" charset="-128"/>
              </a:rPr>
              <a:t>1-2 Determine the inhibitor effect of Anti-</a:t>
            </a:r>
            <a:r>
              <a:rPr lang="en-US" sz="2500" b="1" i="1" u="sng" dirty="0" err="1" smtClean="0">
                <a:latin typeface="Eras Medium ITC" pitchFamily="34" charset="0"/>
                <a:ea typeface="Calibri" pitchFamily="34" charset="0"/>
                <a:cs typeface="MinionPro-Regular" charset="-128"/>
              </a:rPr>
              <a:t>Rt</a:t>
            </a:r>
            <a:r>
              <a:rPr lang="en-US" sz="2500" b="1" i="1" u="sng" dirty="0" smtClean="0">
                <a:latin typeface="Eras Medium ITC" pitchFamily="34" charset="0"/>
                <a:ea typeface="Calibri" pitchFamily="34" charset="0"/>
                <a:cs typeface="MinionPro-Regular" charset="-128"/>
              </a:rPr>
              <a:t> AMV on RT HIV-1 biological activity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12"/>
            <a:ext cx="9354317" cy="70141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3700" b="1" dirty="0" smtClean="0">
                <a:latin typeface="Academy Engraved LET" pitchFamily="2" charset="0"/>
              </a:rPr>
              <a:t>             To confirm that: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35824" y="709295"/>
            <a:ext cx="8801118" cy="1655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r>
              <a:rPr lang="en-US" sz="3300" b="1" dirty="0" smtClean="0">
                <a:solidFill>
                  <a:schemeClr val="tx1"/>
                </a:solidFill>
                <a:latin typeface="Baskerville Old Face" pitchFamily="18" charset="0"/>
              </a:rPr>
              <a:t>1- serum samples of test group has an anti-RT Abs to AMV-RT .</a:t>
            </a:r>
            <a:endParaRPr lang="en-US" sz="33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5824" y="2521939"/>
            <a:ext cx="8801118" cy="157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r>
              <a:rPr lang="en-US" sz="3300" b="1" dirty="0" smtClean="0">
                <a:solidFill>
                  <a:schemeClr val="tx1"/>
                </a:solidFill>
                <a:latin typeface="Baskerville Old Face" pitchFamily="18" charset="0"/>
              </a:rPr>
              <a:t>2- This Abs has the ability to bind the RT-HIV-1 by cross reactivity and can stop it's biological activity.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5824" y="4255771"/>
            <a:ext cx="8411025" cy="2364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5824" y="4255772"/>
            <a:ext cx="8873126" cy="2521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r>
              <a:rPr lang="en-US" sz="3700" b="1" dirty="0" smtClean="0">
                <a:solidFill>
                  <a:schemeClr val="tx1"/>
                </a:solidFill>
                <a:latin typeface="Baskerville Old Face" pitchFamily="18" charset="0"/>
              </a:rPr>
              <a:t>3-also to confirm that specific anti-RT HIV-1 has not able to stop the HIV-1 RT in serum sample of control group that not treated with the novel therapy.</a:t>
            </a:r>
            <a:endParaRPr lang="en-US" sz="37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560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0000">
        <p14:ferris dir="l"/>
      </p:transition>
    </mc:Choice>
    <mc:Fallback>
      <p:transition spd="slow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sz="6200" b="1" u="sng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Results</a:t>
            </a:r>
            <a:endParaRPr lang="en-US" sz="6200" u="sng" dirty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  <a:p>
            <a:r>
              <a:rPr lang="en-US" sz="5000" b="1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We collected the results of all immunological data before starting the treatment regimen and </a:t>
            </a:r>
            <a:r>
              <a:rPr lang="en-US" sz="5000" b="1" u="sng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during </a:t>
            </a:r>
            <a:r>
              <a:rPr lang="en-US" sz="5000" b="1" u="sng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week 6</a:t>
            </a:r>
            <a:r>
              <a:rPr lang="en-US" sz="5000" b="1" u="sng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, 12, 18 and 24 </a:t>
            </a: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to </a:t>
            </a:r>
            <a:r>
              <a:rPr lang="en-US" sz="5000" b="1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comparing the </a:t>
            </a: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difference .</a:t>
            </a:r>
            <a:endParaRPr lang="en-US" sz="5000" b="1" dirty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024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000" b="1" u="sng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It </a:t>
            </a:r>
            <a:r>
              <a:rPr lang="en-US" sz="6000" b="1" u="sng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showed surprisingly </a:t>
            </a:r>
            <a:endParaRPr lang="en-US" sz="6000" b="1" u="sng" dirty="0" smtClean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  <a:p>
            <a:pPr marL="0" indent="0">
              <a:buNone/>
            </a:pP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A- </a:t>
            </a:r>
            <a:r>
              <a:rPr lang="en-US" sz="5000" b="1" u="sng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undetectable </a:t>
            </a:r>
            <a:r>
              <a:rPr lang="en-US" sz="5000" b="1" u="sng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viremia </a:t>
            </a:r>
            <a:endParaRPr lang="en-US" sz="5000" b="1" u="sng" dirty="0" smtClean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  <a:p>
            <a:pPr marL="0" indent="0">
              <a:buNone/>
            </a:pP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                    (</a:t>
            </a:r>
            <a:r>
              <a:rPr lang="en-US" sz="5000" b="1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reference range &lt; 16 copies/ml</a:t>
            </a: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). </a:t>
            </a:r>
          </a:p>
          <a:p>
            <a:pPr marL="0" indent="0">
              <a:buNone/>
            </a:pP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B- </a:t>
            </a:r>
            <a:r>
              <a:rPr lang="en-US" sz="5000" b="1" u="sng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significant elevation in </a:t>
            </a:r>
            <a:endParaRPr lang="en-US" sz="5000" b="1" u="sng" dirty="0" smtClean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  <a:p>
            <a:pPr marL="0" indent="0">
              <a:buNone/>
            </a:pP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            CD4</a:t>
            </a:r>
            <a:r>
              <a:rPr lang="en-US" sz="5000" b="1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+ T-lymphocytes above 500 cells/ml </a:t>
            </a: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.</a:t>
            </a:r>
            <a:endParaRPr lang="en-US" sz="5000" b="1" dirty="0">
              <a:solidFill>
                <a:schemeClr val="tx1"/>
              </a:solidFill>
              <a:latin typeface="EucrosiaUPC" pitchFamily="18" charset="-34"/>
              <a:cs typeface="EucrosiaUPC" pitchFamily="18" charset="-34"/>
            </a:endParaRPr>
          </a:p>
          <a:p>
            <a:pPr marL="0" indent="0" algn="ctr">
              <a:buNone/>
            </a:pPr>
            <a:r>
              <a:rPr lang="en-US" sz="50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C- HIV </a:t>
            </a:r>
            <a:r>
              <a:rPr lang="en-US" sz="5000" b="1" dirty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antibodies by enzyme-linked immunosorbent assay (ELISA) testing were negatives for about 4 patients from 5.</a:t>
            </a:r>
          </a:p>
        </p:txBody>
      </p:sp>
    </p:spTree>
    <p:extLst>
      <p:ext uri="{BB962C8B-B14F-4D97-AF65-F5344CB8AC3E}">
        <p14:creationId xmlns="" xmlns:p14="http://schemas.microsoft.com/office/powerpoint/2010/main" val="3421002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5000">
        <p14:ferris dir="l"/>
      </p:transition>
    </mc:Choice>
    <mc:Fallback>
      <p:transition spd="slow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354317" cy="701413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Patients clinical presentation: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The patients reported a significant improvement of their clinical picture, and the constitutional symptoms of HIV infection (AIDS) : 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No diarrhea , disappearance of muscle ache and opportunistic infection, weight gain and no notable lymph nodes beside marked improvement of the psychological conditions</a:t>
            </a:r>
          </a:p>
          <a:p>
            <a:pPr marL="0" indent="0">
              <a:buNone/>
            </a:pPr>
            <a:r>
              <a:rPr lang="en-US" sz="5400" b="1" u="sng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  </a:t>
            </a:r>
            <a:r>
              <a:rPr lang="en-US" sz="5400" u="sng" dirty="0" smtClean="0">
                <a:solidFill>
                  <a:schemeClr val="tx1"/>
                </a:solidFill>
                <a:latin typeface="EucrosiaUPC" pitchFamily="18" charset="-34"/>
                <a:cs typeface="EucrosiaUPC" pitchFamily="18" charset="-34"/>
              </a:rPr>
              <a:t>  </a:t>
            </a:r>
          </a:p>
          <a:p>
            <a:pPr marL="0" indent="0">
              <a:buNone/>
            </a:pPr>
            <a:endParaRPr lang="en-US" sz="37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6611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000">
        <p14:ferris dir="l"/>
      </p:transition>
    </mc:Choice>
    <mc:Fallback>
      <p:transition spd="slow" advTm="2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432925" cy="6935329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100" b="1" i="1" dirty="0"/>
          </a:p>
          <a:p>
            <a:pPr marL="0" indent="0" algn="ctr">
              <a:buNone/>
            </a:pPr>
            <a:r>
              <a:rPr lang="en-US" sz="6200" b="1" i="1" u="sng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1-1 </a:t>
            </a:r>
            <a:r>
              <a:rPr lang="en-US" sz="6200" b="1" u="sng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serological test reports </a:t>
            </a:r>
          </a:p>
          <a:p>
            <a:pPr marL="0" indent="0" algn="ctr">
              <a:buNone/>
            </a:pPr>
            <a:endParaRPr lang="en-US" sz="5600" b="1" dirty="0" smtClean="0">
              <a:solidFill>
                <a:srgbClr val="002060"/>
              </a:solidFill>
              <a:latin typeface="EucrosiaUPC" pitchFamily="18" charset="-34"/>
              <a:cs typeface="EucrosiaUPC" pitchFamily="18" charset="-34"/>
            </a:endParaRPr>
          </a:p>
          <a:p>
            <a:pPr marL="0" indent="0" algn="ctr">
              <a:buNone/>
            </a:pPr>
            <a:endParaRPr lang="en-US" sz="6000" b="1" dirty="0" smtClean="0">
              <a:solidFill>
                <a:srgbClr val="002060"/>
              </a:solidFill>
              <a:latin typeface="EucrosiaUPC" pitchFamily="18" charset="-34"/>
              <a:cs typeface="EucrosiaUPC" pitchFamily="18" charset="-34"/>
            </a:endParaRPr>
          </a:p>
          <a:p>
            <a:pPr marL="0" indent="0" algn="ctr">
              <a:buNone/>
            </a:pPr>
            <a:r>
              <a:rPr lang="en-US" sz="6000" b="1" u="sng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For formation </a:t>
            </a:r>
            <a:r>
              <a:rPr lang="en-US" sz="6000" b="1" u="sng" dirty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of neutralizing mAbs </a:t>
            </a:r>
            <a:r>
              <a:rPr lang="en-US" sz="6000" b="1" dirty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to </a:t>
            </a:r>
            <a:r>
              <a:rPr lang="en-US" sz="6000" b="1" u="sng" dirty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AMV RT enzyme during </a:t>
            </a:r>
            <a:r>
              <a:rPr lang="en-US" sz="6000" b="1" u="sng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week 6</a:t>
            </a:r>
            <a:r>
              <a:rPr lang="en-US" sz="6000" b="1" u="sng" dirty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, 12, 18 and </a:t>
            </a:r>
            <a:r>
              <a:rPr lang="en-US" sz="6000" b="1" u="sng" dirty="0" smtClean="0">
                <a:solidFill>
                  <a:srgbClr val="002060"/>
                </a:solidFill>
                <a:latin typeface="EucrosiaUPC" pitchFamily="18" charset="-34"/>
                <a:cs typeface="EucrosiaUPC" pitchFamily="18" charset="-34"/>
              </a:rPr>
              <a:t>24.</a:t>
            </a:r>
            <a:endParaRPr lang="en-US" sz="6000" b="1" u="sng" dirty="0">
              <a:solidFill>
                <a:srgbClr val="002060"/>
              </a:solidFill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21505" name="Picture 1" descr="F:\clip art\elisa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865" y="1717675"/>
            <a:ext cx="3810000" cy="22829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042717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0000">
        <p14:ferris dir="l"/>
      </p:transition>
    </mc:Choice>
    <mc:Fallback>
      <p:transition spd="slow" advTm="4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47" y="306115"/>
            <a:ext cx="8489633" cy="12241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800" b="1" dirty="0" smtClean="0"/>
              <a:t>Fig 1. Show the increasing in the concentration level of neutralizing Abs at 12, 18 and marked decrease in his level at 24, 48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90" y="1530251"/>
            <a:ext cx="8352928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b="1" u="sng" dirty="0" smtClean="0">
                <a:solidFill>
                  <a:schemeClr val="tx1"/>
                </a:solidFill>
                <a:latin typeface="Baskerville Old Face" pitchFamily="18" charset="0"/>
              </a:rPr>
              <a:t>Successful </a:t>
            </a:r>
            <a:r>
              <a:rPr lang="en-US" sz="4400" b="1" u="sng" dirty="0">
                <a:solidFill>
                  <a:schemeClr val="tx1"/>
                </a:solidFill>
                <a:latin typeface="Baskerville Old Face" pitchFamily="18" charset="0"/>
              </a:rPr>
              <a:t>test of the hypothesis </a:t>
            </a:r>
            <a:endParaRPr lang="en-US" sz="4400" b="1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endParaRPr lang="en-US" sz="4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400" u="sng" dirty="0">
                <a:solidFill>
                  <a:schemeClr val="tx1"/>
                </a:solidFill>
                <a:latin typeface="Baskerville Old Face" pitchFamily="18" charset="0"/>
              </a:rPr>
              <a:t>C</a:t>
            </a:r>
            <a:r>
              <a:rPr lang="en-US" sz="5400" u="sng" dirty="0" smtClean="0">
                <a:solidFill>
                  <a:schemeClr val="tx1"/>
                </a:solidFill>
                <a:latin typeface="Baskerville Old Face" pitchFamily="18" charset="0"/>
              </a:rPr>
              <a:t>omparing </a:t>
            </a:r>
            <a:r>
              <a:rPr lang="en-US" sz="5400" u="sng" dirty="0">
                <a:solidFill>
                  <a:schemeClr val="tx1"/>
                </a:solidFill>
                <a:latin typeface="Baskerville Old Face" pitchFamily="18" charset="0"/>
              </a:rPr>
              <a:t>the results </a:t>
            </a:r>
            <a:r>
              <a:rPr lang="en-US" sz="5400" u="sng" dirty="0" smtClean="0">
                <a:solidFill>
                  <a:schemeClr val="tx1"/>
                </a:solidFill>
                <a:latin typeface="Baskerville Old Face" pitchFamily="18" charset="0"/>
              </a:rPr>
              <a:t>of</a:t>
            </a:r>
          </a:p>
          <a:p>
            <a:pPr marL="0" indent="0">
              <a:buNone/>
            </a:pPr>
            <a:r>
              <a:rPr lang="en-US" sz="5400" u="sng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5400" u="sng" dirty="0" smtClean="0">
                <a:solidFill>
                  <a:schemeClr val="tx1"/>
                </a:solidFill>
                <a:latin typeface="Baskerville Old Face" pitchFamily="18" charset="0"/>
              </a:rPr>
              <a:t>   </a:t>
            </a:r>
            <a:r>
              <a:rPr lang="en-US" sz="5400" u="sng" dirty="0">
                <a:solidFill>
                  <a:schemeClr val="tx1"/>
                </a:solidFill>
                <a:latin typeface="Baskerville Old Face" pitchFamily="18" charset="0"/>
              </a:rPr>
              <a:t>(HIV-RNA-PCR), </a:t>
            </a:r>
            <a:endParaRPr lang="en-US" sz="4100" u="sng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Of </a:t>
            </a:r>
            <a:r>
              <a:rPr lang="en-US" sz="4000" b="1" u="sng" dirty="0" smtClean="0">
                <a:solidFill>
                  <a:schemeClr val="tx1"/>
                </a:solidFill>
                <a:latin typeface="Baskerville Old Face" pitchFamily="18" charset="0"/>
              </a:rPr>
              <a:t>test group  ( G 2) </a:t>
            </a:r>
          </a:p>
          <a:p>
            <a:pPr>
              <a:buFont typeface="Arial" charset="0"/>
              <a:buChar char="•"/>
            </a:pPr>
            <a:r>
              <a:rPr lang="en-US" sz="4000" b="1" u="sng" dirty="0" smtClean="0">
                <a:solidFill>
                  <a:schemeClr val="tx1"/>
                </a:solidFill>
                <a:latin typeface="Baskerville Old Face" pitchFamily="18" charset="0"/>
              </a:rPr>
              <a:t>Specific </a:t>
            </a:r>
            <a:r>
              <a:rPr lang="en-US" sz="4000" b="1" u="sng" dirty="0">
                <a:solidFill>
                  <a:schemeClr val="tx1"/>
                </a:solidFill>
                <a:latin typeface="Baskerville Old Face" pitchFamily="18" charset="0"/>
              </a:rPr>
              <a:t>mAbs to HIV-1 </a:t>
            </a:r>
            <a:r>
              <a:rPr lang="en-US" sz="4000" b="1" u="sng" dirty="0" smtClean="0">
                <a:solidFill>
                  <a:schemeClr val="tx1"/>
                </a:solidFill>
                <a:latin typeface="Baskerville Old Face" pitchFamily="18" charset="0"/>
              </a:rPr>
              <a:t>RT Sample( G 1)</a:t>
            </a:r>
            <a:endParaRPr lang="en-US" sz="4000" b="1" u="sng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36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3000">
        <p14:ferris dir="l"/>
      </p:transition>
    </mc:Choice>
    <mc:Fallback>
      <p:transition spd="slow" advTm="4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700" b="1" u="sng" dirty="0" smtClean="0">
                <a:solidFill>
                  <a:srgbClr val="002060"/>
                </a:solidFill>
                <a:latin typeface="Baskerville Old Face" pitchFamily="18" charset="0"/>
              </a:rPr>
              <a:t>The </a:t>
            </a:r>
            <a:r>
              <a:rPr lang="en-US" sz="3700" b="1" u="sng" dirty="0">
                <a:solidFill>
                  <a:srgbClr val="002060"/>
                </a:solidFill>
                <a:latin typeface="Baskerville Old Face" pitchFamily="18" charset="0"/>
              </a:rPr>
              <a:t>annual cost of supporting a HIV </a:t>
            </a:r>
            <a:r>
              <a:rPr lang="en-US" sz="3700" b="1" dirty="0">
                <a:solidFill>
                  <a:srgbClr val="002060"/>
                </a:solidFill>
                <a:latin typeface="Baskerville Old Face" pitchFamily="18" charset="0"/>
              </a:rPr>
              <a:t>patient on the current treatment is approximately between 14000and 20000 </a:t>
            </a:r>
            <a:r>
              <a:rPr lang="en-US" sz="3700" b="1" dirty="0" smtClean="0">
                <a:solidFill>
                  <a:srgbClr val="002060"/>
                </a:solidFill>
                <a:latin typeface="Baskerville Old Face" pitchFamily="18" charset="0"/>
              </a:rPr>
              <a:t>dollar/year</a:t>
            </a:r>
            <a:r>
              <a:rPr lang="en-US" sz="3700" b="1" dirty="0">
                <a:solidFill>
                  <a:srgbClr val="002060"/>
                </a:solidFill>
                <a:latin typeface="Baskerville Old Face" pitchFamily="18" charset="0"/>
              </a:rPr>
              <a:t>, this for outpatient medical support regardless of the cost of the expenditure analysis needed. </a:t>
            </a:r>
            <a:endParaRPr lang="en-US" sz="37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002060"/>
                </a:solidFill>
                <a:latin typeface="Baskerville Old Face" pitchFamily="18" charset="0"/>
              </a:rPr>
              <a:t>The </a:t>
            </a:r>
            <a:r>
              <a:rPr lang="en-US" b="1" u="sng" dirty="0">
                <a:solidFill>
                  <a:srgbClr val="002060"/>
                </a:solidFill>
                <a:latin typeface="Baskerville Old Face" pitchFamily="18" charset="0"/>
              </a:rPr>
              <a:t>current medications for HIV </a:t>
            </a: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patient if he takes them for life time could be well over 400,000 dollar.                                                                                                 2.3 billion $ /year is the expected cost for treating HIV patients all over the 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world.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713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000">
        <p14:ferris dir="l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958" y="234107"/>
            <a:ext cx="9000999" cy="662473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chemeClr val="tx1"/>
                </a:solidFill>
              </a:rPr>
              <a:t>Follow up: after 48 weeks</a:t>
            </a:r>
            <a:r>
              <a:rPr lang="en-US" b="1" u="sng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tx1"/>
                </a:solidFill>
              </a:rPr>
              <a:t>All volunteers are physically and psychologically good and their immunological data still give below detection limits by  HIV-1 RNA –PCR,HIV-1 Abs negative and CD4 T-cell over 600 </a:t>
            </a:r>
            <a:r>
              <a:rPr lang="en-US" dirty="0" smtClean="0">
                <a:solidFill>
                  <a:schemeClr val="tx1"/>
                </a:solidFill>
              </a:rPr>
              <a:t>cells/</a:t>
            </a:r>
            <a:r>
              <a:rPr lang="en-US" dirty="0" err="1" smtClean="0">
                <a:solidFill>
                  <a:schemeClr val="tx1"/>
                </a:solidFill>
              </a:rPr>
              <a:t>μL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</a:t>
            </a:r>
            <a:endParaRPr lang="ar-EG" dirty="0"/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19585416"/>
              </p:ext>
            </p:extLst>
          </p:nvPr>
        </p:nvGraphicFramePr>
        <p:xfrm>
          <a:off x="65854" y="2378931"/>
          <a:ext cx="9197101" cy="3017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347"/>
                <a:gridCol w="878671"/>
                <a:gridCol w="879705"/>
                <a:gridCol w="878671"/>
                <a:gridCol w="732915"/>
                <a:gridCol w="879705"/>
                <a:gridCol w="878671"/>
                <a:gridCol w="732915"/>
                <a:gridCol w="878671"/>
                <a:gridCol w="732915"/>
                <a:gridCol w="732915"/>
              </a:tblGrid>
              <a:tr h="909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parameters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X1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X2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X3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X4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X5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X6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X7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X8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X9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X10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303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CD4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270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315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180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170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150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340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303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178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349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213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06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PCR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92.000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105.000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470.000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4300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315.000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367.000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34.000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1.900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24.000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06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HIV Ab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+ve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592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Wt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67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62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79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77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71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58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64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67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28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25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44462" y="498475"/>
            <a:ext cx="9039886" cy="1880456"/>
          </a:xfrm>
          <a:prstGeom prst="rect">
            <a:avLst/>
          </a:prstGeom>
        </p:spPr>
        <p:txBody>
          <a:bodyPr wrap="square" lIns="94430" tIns="47215" rIns="94430" bIns="47215">
            <a:spAutoFit/>
          </a:bodyPr>
          <a:lstStyle/>
          <a:p>
            <a:r>
              <a:rPr lang="en-US" sz="2900" dirty="0">
                <a:latin typeface="Baskerville Old Face" pitchFamily="18" charset="0"/>
              </a:rPr>
              <a:t>Table 1</a:t>
            </a:r>
            <a:r>
              <a:rPr lang="en-US" sz="2900" dirty="0" smtClean="0">
                <a:latin typeface="Baskerville Old Face" pitchFamily="18" charset="0"/>
              </a:rPr>
              <a:t>. immunological tests for all patients before </a:t>
            </a:r>
            <a:r>
              <a:rPr lang="en-US" sz="2900" dirty="0">
                <a:latin typeface="Baskerville Old Face" pitchFamily="18" charset="0"/>
              </a:rPr>
              <a:t>treatment</a:t>
            </a:r>
            <a:r>
              <a:rPr lang="en-US" sz="2900" dirty="0" smtClean="0">
                <a:latin typeface="Baskerville Old Face" pitchFamily="18" charset="0"/>
              </a:rPr>
              <a:t>. (Test group include patients from (X1-X5)</a:t>
            </a:r>
          </a:p>
          <a:p>
            <a:r>
              <a:rPr lang="en-US" sz="2900" dirty="0">
                <a:latin typeface="Baskerville Old Face" pitchFamily="18" charset="0"/>
              </a:rPr>
              <a:t>(Control group from X6- X10)</a:t>
            </a:r>
          </a:p>
          <a:p>
            <a:endParaRPr lang="en-US" sz="29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265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6000">
        <p14:ferris dir="l"/>
      </p:transition>
    </mc:Choice>
    <mc:Fallback>
      <p:transition spd="slow" advTm="2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3888968"/>
              </p:ext>
            </p:extLst>
          </p:nvPr>
        </p:nvGraphicFramePr>
        <p:xfrm>
          <a:off x="86191" y="1946275"/>
          <a:ext cx="9197101" cy="281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012"/>
                <a:gridCol w="685800"/>
                <a:gridCol w="669911"/>
                <a:gridCol w="878671"/>
                <a:gridCol w="585018"/>
                <a:gridCol w="914400"/>
                <a:gridCol w="991873"/>
                <a:gridCol w="732915"/>
                <a:gridCol w="878671"/>
                <a:gridCol w="732915"/>
                <a:gridCol w="732915"/>
              </a:tblGrid>
              <a:tr h="568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parameters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X2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X6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X7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X8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X9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X10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499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CD4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430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455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340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430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290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201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231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240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524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PCR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2300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32.000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210.000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1.200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18.000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14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HIV Ab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14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Wt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66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66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78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56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62.4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27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-49640" y="839203"/>
            <a:ext cx="9354317" cy="86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30" tIns="47215" rIns="94430" bIns="472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5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Table 2. 6 weeks after the beginning of the treatment.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776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8000">
        <p14:ferris dir="l"/>
      </p:transition>
    </mc:Choice>
    <mc:Fallback>
      <p:transition spd="slow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0293864"/>
              </p:ext>
            </p:extLst>
          </p:nvPr>
        </p:nvGraphicFramePr>
        <p:xfrm>
          <a:off x="68263" y="2098675"/>
          <a:ext cx="9364662" cy="3402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127"/>
                <a:gridCol w="879718"/>
                <a:gridCol w="880753"/>
                <a:gridCol w="879718"/>
                <a:gridCol w="733789"/>
                <a:gridCol w="582294"/>
                <a:gridCol w="1178178"/>
                <a:gridCol w="733789"/>
                <a:gridCol w="879718"/>
                <a:gridCol w="733789"/>
                <a:gridCol w="733789"/>
              </a:tblGrid>
              <a:tr h="988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parameters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X2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X6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X7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X8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X9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X10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58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CD4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560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650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800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390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460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210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223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255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562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PCR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128.000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450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HIV Ab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58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Wt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64.5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83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70.4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59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26.3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25.7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0662" y="1108759"/>
            <a:ext cx="8666823" cy="72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30" tIns="47215" rIns="94430" bIns="472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3. 12 weeks after the beginning of </a:t>
            </a:r>
            <a:r>
              <a:rPr lang="en-US" sz="2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treatment </a:t>
            </a:r>
            <a:endParaRPr lang="en-US" sz="29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3646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000">
        <p14:ferris dir="l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6277088"/>
              </p:ext>
            </p:extLst>
          </p:nvPr>
        </p:nvGraphicFramePr>
        <p:xfrm>
          <a:off x="220662" y="1336675"/>
          <a:ext cx="9118499" cy="2547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847"/>
                <a:gridCol w="685800"/>
                <a:gridCol w="681577"/>
                <a:gridCol w="994823"/>
                <a:gridCol w="724952"/>
                <a:gridCol w="830164"/>
                <a:gridCol w="922406"/>
                <a:gridCol w="737925"/>
                <a:gridCol w="728701"/>
                <a:gridCol w="726652"/>
                <a:gridCol w="726652"/>
              </a:tblGrid>
              <a:tr h="645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Parameters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X2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X6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X7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X8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X9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X10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CD4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540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530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780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610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340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190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240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310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PCR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1.620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1.300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12.000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HIV Ab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+ve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378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Wt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82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58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58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23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0662" y="0"/>
            <a:ext cx="8713752" cy="124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30" tIns="47215" rIns="94430" bIns="472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4: After18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weeks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the beginning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treatment, these tests are done for all patients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,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5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105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00">
        <p14:ferris dir="l"/>
      </p:transition>
    </mc:Choice>
    <mc:Fallback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3726924"/>
              </p:ext>
            </p:extLst>
          </p:nvPr>
        </p:nvGraphicFramePr>
        <p:xfrm>
          <a:off x="103423" y="1489075"/>
          <a:ext cx="9275715" cy="363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652"/>
                <a:gridCol w="746803"/>
                <a:gridCol w="884144"/>
                <a:gridCol w="883105"/>
                <a:gridCol w="1067348"/>
                <a:gridCol w="1143000"/>
                <a:gridCol w="685800"/>
                <a:gridCol w="685800"/>
                <a:gridCol w="716173"/>
                <a:gridCol w="736613"/>
                <a:gridCol w="594277"/>
              </a:tblGrid>
              <a:tr h="466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Parameters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658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CD4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48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PCR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HIV Ab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Equivocal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Slightly +ve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+ve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82.2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70.2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60.5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</a:tr>
              <a:tr h="110698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CD4 normal range:350-500 cells/μL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0747" marR="707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693069"/>
            <a:ext cx="9288462" cy="100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30" tIns="47215" rIns="94430" bIns="4721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5:   24 weeks from the beginning of the treatment.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186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1000">
        <p14:ferris dir="l"/>
      </p:transition>
    </mc:Choice>
    <mc:Fallback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32925" cy="11821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  <a:latin typeface="Baskerville Old Face" pitchFamily="18" charset="0"/>
              </a:rPr>
              <a:t>Conclusion </a:t>
            </a:r>
            <a:br>
              <a:rPr lang="en-US" dirty="0" smtClean="0">
                <a:solidFill>
                  <a:schemeClr val="accent2"/>
                </a:solidFill>
                <a:latin typeface="Baskerville Old Face" pitchFamily="18" charset="0"/>
              </a:rPr>
            </a:br>
            <a:r>
              <a:rPr lang="en-US" u="sng" dirty="0" smtClean="0">
                <a:solidFill>
                  <a:schemeClr val="tx1"/>
                </a:solidFill>
                <a:latin typeface="Baskerville Old Face" pitchFamily="18" charset="0"/>
              </a:rPr>
              <a:t>Recent Treatment:</a:t>
            </a:r>
            <a:endParaRPr lang="en-US" u="sng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969"/>
            <a:ext cx="9432925" cy="583198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4100" b="1" u="sng" dirty="0">
                <a:solidFill>
                  <a:schemeClr val="tx1"/>
                </a:solidFill>
                <a:latin typeface="Baskerville Old Face" pitchFamily="18" charset="0"/>
              </a:rPr>
              <a:t>The recent trend of treating HIV/AIDS </a:t>
            </a:r>
            <a:r>
              <a:rPr lang="en-GB" sz="4100" b="1" dirty="0">
                <a:solidFill>
                  <a:schemeClr val="tx1"/>
                </a:solidFill>
                <a:latin typeface="Baskerville Old Face" pitchFamily="18" charset="0"/>
              </a:rPr>
              <a:t>is to combine at least three drugs from two different classes , these classes include </a:t>
            </a:r>
            <a:r>
              <a:rPr lang="en-GB" sz="4100" b="1" dirty="0" smtClean="0">
                <a:solidFill>
                  <a:schemeClr val="tx1"/>
                </a:solidFill>
                <a:latin typeface="Baskerville Old Face" pitchFamily="18" charset="0"/>
              </a:rPr>
              <a:t>:</a:t>
            </a:r>
          </a:p>
          <a:p>
            <a:pPr marL="0" indent="0">
              <a:buNone/>
            </a:pPr>
            <a:r>
              <a:rPr lang="en-GB" sz="4100" b="1" dirty="0" smtClean="0">
                <a:solidFill>
                  <a:schemeClr val="tx1"/>
                </a:solidFill>
                <a:latin typeface="Baskerville Old Face" pitchFamily="18" charset="0"/>
              </a:rPr>
              <a:t>1- </a:t>
            </a:r>
            <a:r>
              <a:rPr lang="en-GB" sz="4100" b="1" dirty="0">
                <a:solidFill>
                  <a:schemeClr val="tx1"/>
                </a:solidFill>
                <a:latin typeface="Baskerville Old Face" pitchFamily="18" charset="0"/>
              </a:rPr>
              <a:t>non-nucleoside reverse transcriptase inhibitors (NNRTIs ) </a:t>
            </a:r>
            <a:endParaRPr lang="en-GB" sz="41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GB" sz="4100" b="1" dirty="0" smtClean="0">
                <a:solidFill>
                  <a:schemeClr val="tx1"/>
                </a:solidFill>
                <a:latin typeface="Baskerville Old Face" pitchFamily="18" charset="0"/>
              </a:rPr>
              <a:t>2-nucleoside </a:t>
            </a:r>
            <a:r>
              <a:rPr lang="en-GB" sz="4100" b="1" dirty="0">
                <a:solidFill>
                  <a:schemeClr val="tx1"/>
                </a:solidFill>
                <a:latin typeface="Baskerville Old Face" pitchFamily="18" charset="0"/>
              </a:rPr>
              <a:t>reverse transcriptase inhibitors (NRTIs), protease inhibitors (PIs), </a:t>
            </a:r>
            <a:endParaRPr lang="en-GB" sz="41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GB" sz="4100" b="1" dirty="0" smtClean="0">
                <a:solidFill>
                  <a:schemeClr val="tx1"/>
                </a:solidFill>
                <a:latin typeface="Baskerville Old Face" pitchFamily="18" charset="0"/>
              </a:rPr>
              <a:t>3-fusion </a:t>
            </a:r>
            <a:r>
              <a:rPr lang="en-GB" sz="4100" b="1" dirty="0">
                <a:solidFill>
                  <a:schemeClr val="tx1"/>
                </a:solidFill>
                <a:latin typeface="Baskerville Old Face" pitchFamily="18" charset="0"/>
              </a:rPr>
              <a:t>inhibitors and integrase inhibitor .</a:t>
            </a:r>
            <a:endParaRPr lang="en-US" sz="41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11832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2000">
        <p14:ferris dir="l"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432925" cy="693532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500" b="1" u="sng" dirty="0" smtClean="0">
                <a:solidFill>
                  <a:schemeClr val="tx1"/>
                </a:solidFill>
                <a:latin typeface="Baskerville Old Face" pitchFamily="18" charset="0"/>
              </a:rPr>
              <a:t>The </a:t>
            </a:r>
            <a:r>
              <a:rPr lang="en-GB" sz="4500" b="1" u="sng" dirty="0">
                <a:solidFill>
                  <a:schemeClr val="tx1"/>
                </a:solidFill>
                <a:latin typeface="Baskerville Old Face" pitchFamily="18" charset="0"/>
              </a:rPr>
              <a:t>side effects of these drugs are </a:t>
            </a:r>
            <a:r>
              <a:rPr lang="en-GB" sz="4500" b="1" dirty="0">
                <a:solidFill>
                  <a:schemeClr val="tx1"/>
                </a:solidFill>
                <a:latin typeface="Baskerville Old Face" pitchFamily="18" charset="0"/>
              </a:rPr>
              <a:t>remarkable. They never lead to complete cure whatever the time they take but they </a:t>
            </a:r>
            <a:r>
              <a:rPr lang="en-GB" sz="4500" b="1" dirty="0" smtClean="0">
                <a:solidFill>
                  <a:schemeClr val="tx1"/>
                </a:solidFill>
                <a:latin typeface="Baskerville Old Face" pitchFamily="18" charset="0"/>
              </a:rPr>
              <a:t>aim to</a:t>
            </a:r>
            <a:endParaRPr lang="en-GB" sz="4500" b="1" dirty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GB" sz="4500" b="1" smtClean="0">
                <a:solidFill>
                  <a:schemeClr val="tx1"/>
                </a:solidFill>
                <a:latin typeface="Baskerville Old Face" pitchFamily="18" charset="0"/>
              </a:rPr>
              <a:t>         ameliorate </a:t>
            </a:r>
            <a:r>
              <a:rPr lang="en-GB" sz="4500" b="1" dirty="0">
                <a:solidFill>
                  <a:schemeClr val="tx1"/>
                </a:solidFill>
                <a:latin typeface="Baskerville Old Face" pitchFamily="18" charset="0"/>
              </a:rPr>
              <a:t>the clinical picture</a:t>
            </a:r>
            <a:r>
              <a:rPr lang="en-GB" sz="4500" b="1" dirty="0" smtClean="0">
                <a:solidFill>
                  <a:schemeClr val="tx1"/>
                </a:solidFill>
                <a:latin typeface="Baskerville Old Face" pitchFamily="18" charset="0"/>
              </a:rPr>
              <a:t>,</a:t>
            </a:r>
          </a:p>
          <a:p>
            <a:pPr marL="0" indent="0">
              <a:buNone/>
            </a:pPr>
            <a:r>
              <a:rPr lang="en-GB" sz="4500" b="1" dirty="0" smtClean="0">
                <a:solidFill>
                  <a:schemeClr val="tx1"/>
                </a:solidFill>
                <a:latin typeface="Baskerville Old Face" pitchFamily="18" charset="0"/>
              </a:rPr>
              <a:t>          increase </a:t>
            </a:r>
            <a:r>
              <a:rPr lang="en-GB" sz="4500" b="1" dirty="0">
                <a:solidFill>
                  <a:schemeClr val="tx1"/>
                </a:solidFill>
                <a:latin typeface="Baskerville Old Face" pitchFamily="18" charset="0"/>
              </a:rPr>
              <a:t>CD4 cell count </a:t>
            </a:r>
            <a:endParaRPr lang="en-GB" sz="45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GB" sz="4500" b="1" dirty="0" smtClean="0">
                <a:solidFill>
                  <a:schemeClr val="tx1"/>
                </a:solidFill>
                <a:latin typeface="Baskerville Old Face" pitchFamily="18" charset="0"/>
              </a:rPr>
              <a:t>         decrease the viral load.  </a:t>
            </a:r>
            <a:endParaRPr lang="en-US" sz="45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0255" y="3782907"/>
            <a:ext cx="786077" cy="394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50256" y="4571012"/>
            <a:ext cx="795060" cy="394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50256" y="5437928"/>
            <a:ext cx="795060" cy="394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585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000">
        <p14:ferris dir="l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5000" b="1" u="sng" dirty="0" smtClean="0">
                <a:solidFill>
                  <a:srgbClr val="FF0000"/>
                </a:solidFill>
                <a:latin typeface="Baskerville Old Face" pitchFamily="18" charset="0"/>
              </a:rPr>
              <a:t>But when we Stop the treatment </a:t>
            </a:r>
            <a:r>
              <a:rPr lang="en-US" sz="5000" b="1" dirty="0" smtClean="0">
                <a:solidFill>
                  <a:srgbClr val="002060"/>
                </a:solidFill>
                <a:latin typeface="Baskerville Old Face" pitchFamily="18" charset="0"/>
              </a:rPr>
              <a:t>the HIV-1 spread again and more CD4 T-cell infections.</a:t>
            </a:r>
            <a:endParaRPr lang="ar-EG" sz="50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000">
        <p14:ferris dir="l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  <a:r>
              <a:rPr lang="en-US" sz="5400" dirty="0" smtClean="0">
                <a:solidFill>
                  <a:schemeClr val="tx1"/>
                </a:solidFill>
                <a:latin typeface="Baskerville Old Face" pitchFamily="18" charset="0"/>
              </a:rPr>
              <a:t> At the present time there is a       need for new drugs .</a:t>
            </a:r>
          </a:p>
          <a:p>
            <a:pPr marL="0" indent="0">
              <a:buNone/>
            </a:pPr>
            <a:endParaRPr lang="en-US" sz="5400" i="1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r>
              <a:rPr lang="en-US" sz="4800" b="1" dirty="0" smtClean="0">
                <a:solidFill>
                  <a:schemeClr val="tx1"/>
                </a:solidFill>
                <a:latin typeface="Baskerville Old Face" pitchFamily="18" charset="0"/>
              </a:rPr>
              <a:t>The results described in this study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Baskerville Old Face" pitchFamily="18" charset="0"/>
              </a:rPr>
              <a:t>   support our hypothesis.</a:t>
            </a:r>
          </a:p>
          <a:p>
            <a:pPr>
              <a:buNone/>
            </a:pPr>
            <a:r>
              <a:rPr lang="en-US" sz="4500" dirty="0" smtClean="0">
                <a:solidFill>
                  <a:srgbClr val="002060"/>
                </a:solidFill>
              </a:rPr>
              <a:t>   </a:t>
            </a:r>
            <a:endParaRPr lang="en-US" sz="45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284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4000">
        <p14:ferris dir="l"/>
      </p:transition>
    </mc:Choice>
    <mc:Fallback>
      <p:transition spd="slow" advTm="6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8" y="0"/>
            <a:ext cx="9118494" cy="220669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  <a:t>In identifying the mechanism by which</a:t>
            </a:r>
            <a:b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Baskerville Old Face" pitchFamily="18" charset="0"/>
              </a:rPr>
              <a:t>HIV-1 causes disease two major hypothesis have been forwarded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4317"/>
            <a:ext cx="9432925" cy="45710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b="1" u="sng" dirty="0" smtClean="0">
                <a:solidFill>
                  <a:srgbClr val="C00000"/>
                </a:solidFill>
                <a:latin typeface="Baskerville Old Face" pitchFamily="18" charset="0"/>
              </a:rPr>
              <a:t>The first hypothesis </a:t>
            </a:r>
            <a:r>
              <a:rPr lang="en-US" sz="4100" b="1" dirty="0" smtClean="0">
                <a:solidFill>
                  <a:srgbClr val="C00000"/>
                </a:solidFill>
                <a:latin typeface="Baskerville Old Face" pitchFamily="18" charset="0"/>
              </a:rPr>
              <a:t>:</a:t>
            </a:r>
          </a:p>
          <a:p>
            <a:pPr marL="0" indent="0">
              <a:buNone/>
            </a:pPr>
            <a:r>
              <a:rPr lang="en-US" sz="4100" b="1" dirty="0" smtClean="0">
                <a:solidFill>
                  <a:srgbClr val="C00000"/>
                </a:solidFill>
                <a:latin typeface="Baskerville Old Face" pitchFamily="18" charset="0"/>
              </a:rPr>
              <a:t> HIV-1 cause loss of CD4 T-lymphocyte by directly infecting and killing these cells.</a:t>
            </a:r>
          </a:p>
          <a:p>
            <a:pPr marL="0" indent="0">
              <a:buNone/>
            </a:pPr>
            <a:r>
              <a:rPr lang="en-US" sz="4500" b="1" u="sng" dirty="0" smtClean="0">
                <a:solidFill>
                  <a:srgbClr val="0070C0"/>
                </a:solidFill>
                <a:latin typeface="Baskerville Old Face" pitchFamily="18" charset="0"/>
              </a:rPr>
              <a:t>The second</a:t>
            </a:r>
          </a:p>
          <a:p>
            <a:pPr marL="0" indent="0">
              <a:buNone/>
            </a:pPr>
            <a:r>
              <a:rPr lang="en-US" sz="4100" b="1" dirty="0" smtClean="0">
                <a:solidFill>
                  <a:srgbClr val="0070C0"/>
                </a:solidFill>
                <a:latin typeface="Baskerville Old Face" pitchFamily="18" charset="0"/>
              </a:rPr>
              <a:t>Base on observation that infected and uninfected are affected.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0287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0">
        <p14:ferris dir="l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sz="4500" u="sng" dirty="0" smtClean="0">
              <a:solidFill>
                <a:srgbClr val="7030A0"/>
              </a:solidFill>
            </a:endParaRPr>
          </a:p>
          <a:p>
            <a:r>
              <a:rPr lang="en-US" sz="5400" u="sng" dirty="0" smtClean="0">
                <a:solidFill>
                  <a:schemeClr val="tx1"/>
                </a:solidFill>
                <a:latin typeface="Baskerville Old Face" pitchFamily="18" charset="0"/>
              </a:rPr>
              <a:t>This study introduces a new strategy </a:t>
            </a:r>
            <a:r>
              <a:rPr lang="en-US" sz="5400" dirty="0" smtClean="0">
                <a:solidFill>
                  <a:schemeClr val="tx1"/>
                </a:solidFill>
                <a:latin typeface="Baskerville Old Face" pitchFamily="18" charset="0"/>
              </a:rPr>
              <a:t>for HIV (AIDS) cure differing </a:t>
            </a:r>
            <a:r>
              <a:rPr lang="en-US" sz="5400" u="sng" dirty="0" smtClean="0">
                <a:solidFill>
                  <a:schemeClr val="tx1"/>
                </a:solidFill>
                <a:latin typeface="Baskerville Old Face" pitchFamily="18" charset="0"/>
              </a:rPr>
              <a:t>from </a:t>
            </a:r>
            <a:r>
              <a:rPr lang="en-US" sz="5400" u="sng" dirty="0">
                <a:solidFill>
                  <a:schemeClr val="tx1"/>
                </a:solidFill>
                <a:latin typeface="Baskerville Old Face" pitchFamily="18" charset="0"/>
              </a:rPr>
              <a:t>all conventional methods .</a:t>
            </a:r>
            <a:endParaRPr lang="en-US" sz="5400" dirty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sz="5400" dirty="0" smtClean="0">
              <a:solidFill>
                <a:srgbClr val="7030A0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7030A0"/>
                </a:solidFill>
                <a:latin typeface="Baskerville Old Face" pitchFamily="18" charset="0"/>
              </a:rPr>
              <a:t>   </a:t>
            </a:r>
            <a:endParaRPr lang="en-US" sz="54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0000">
        <p14:ferris dir="l"/>
      </p:transition>
    </mc:Choice>
    <mc:Fallback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r>
              <a:rPr lang="en-US" sz="4500" dirty="0" smtClean="0">
                <a:solidFill>
                  <a:srgbClr val="7030A0"/>
                </a:solidFill>
              </a:rPr>
              <a:t>   .</a:t>
            </a:r>
            <a:r>
              <a:rPr lang="en-US" sz="5000" dirty="0" smtClean="0">
                <a:solidFill>
                  <a:schemeClr val="tx1"/>
                </a:solidFill>
                <a:latin typeface="Baskerville Old Face" pitchFamily="18" charset="0"/>
              </a:rPr>
              <a:t>Our medication (VK 25 RD) </a:t>
            </a:r>
          </a:p>
          <a:p>
            <a:pPr algn="ctr">
              <a:buNone/>
            </a:pPr>
            <a:r>
              <a:rPr lang="en-US" sz="5000" dirty="0" smtClean="0">
                <a:solidFill>
                  <a:schemeClr val="tx1"/>
                </a:solidFill>
                <a:latin typeface="Baskerville Old Face" pitchFamily="18" charset="0"/>
              </a:rPr>
              <a:t>once  become  available</a:t>
            </a:r>
          </a:p>
          <a:p>
            <a:pPr>
              <a:buNone/>
            </a:pPr>
            <a:r>
              <a:rPr lang="en-US" sz="5000" dirty="0" smtClean="0">
                <a:solidFill>
                  <a:schemeClr val="tx1"/>
                </a:solidFill>
                <a:latin typeface="Baskerville Old Face" pitchFamily="18" charset="0"/>
              </a:rPr>
              <a:t>            it will be a promising </a:t>
            </a:r>
          </a:p>
          <a:p>
            <a:pPr algn="ctr">
              <a:buNone/>
            </a:pPr>
            <a:r>
              <a:rPr lang="en-US" sz="5000" dirty="0" smtClean="0">
                <a:solidFill>
                  <a:schemeClr val="tx1"/>
                </a:solidFill>
                <a:latin typeface="Baskerville Old Face" pitchFamily="18" charset="0"/>
              </a:rPr>
              <a:t>      life saving drug          </a:t>
            </a:r>
          </a:p>
          <a:p>
            <a:pPr algn="ctr">
              <a:buNone/>
            </a:pPr>
            <a:r>
              <a:rPr lang="en-US" sz="5000" dirty="0" smtClean="0">
                <a:solidFill>
                  <a:schemeClr val="tx1"/>
                </a:solidFill>
                <a:latin typeface="Baskerville Old Face" pitchFamily="18" charset="0"/>
              </a:rPr>
              <a:t>           this is a world dream for the last three decades </a:t>
            </a:r>
            <a:endParaRPr lang="ar-EG" sz="5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7216" y="2679559"/>
            <a:ext cx="786077" cy="394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6" name="Right Arrow 5"/>
          <p:cNvSpPr/>
          <p:nvPr/>
        </p:nvSpPr>
        <p:spPr>
          <a:xfrm>
            <a:off x="157216" y="3625286"/>
            <a:ext cx="786077" cy="3940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0000">
        <p14:ferris dir="l"/>
      </p:transition>
    </mc:Choice>
    <mc:Fallback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9432924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pPr algn="ctr"/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So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we emphasize that a further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extended and tedious study is needed 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to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evaluate the</a:t>
            </a:r>
          </a:p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benefits and values of the compound</a:t>
            </a:r>
          </a:p>
        </p:txBody>
      </p:sp>
    </p:spTree>
    <p:extLst>
      <p:ext uri="{BB962C8B-B14F-4D97-AF65-F5344CB8AC3E}">
        <p14:creationId xmlns="" xmlns:p14="http://schemas.microsoft.com/office/powerpoint/2010/main" val="4285142778"/>
      </p:ext>
    </p:extLst>
  </p:cSld>
  <p:clrMapOvr>
    <a:masterClrMapping/>
  </p:clrMapOvr>
  <p:transition spd="med" advTm="22000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900" dirty="0" smtClean="0">
                <a:solidFill>
                  <a:srgbClr val="7030A0"/>
                </a:solidFill>
              </a:rPr>
              <a:t>      </a:t>
            </a:r>
            <a:r>
              <a:rPr lang="en-US" sz="9900" dirty="0" smtClean="0">
                <a:solidFill>
                  <a:srgbClr val="7030A0"/>
                </a:solidFill>
                <a:latin typeface="Baskerville Old Face" pitchFamily="18" charset="0"/>
              </a:rPr>
              <a:t>Thank you</a:t>
            </a:r>
            <a:endParaRPr lang="ar-EG" sz="9900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7799"/>
            <a:ext cx="9432925" cy="437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7000">
        <p14:ferris dir="l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32925" cy="6304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3300" dirty="0" smtClean="0"/>
              <a:t>A novel hypothesis for pathophysiology of HIV-1 </a:t>
            </a:r>
            <a:endParaRPr lang="en-US" sz="3300" dirty="0"/>
          </a:p>
        </p:txBody>
      </p:sp>
      <p:pic>
        <p:nvPicPr>
          <p:cNvPr id="2050" name="Picture 2" descr="F:\clip art\hi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432" y="1339780"/>
            <a:ext cx="1898829" cy="1497401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>
            <a:off x="1100508" y="2837181"/>
            <a:ext cx="393039" cy="1497401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469" y="5280307"/>
            <a:ext cx="1572154" cy="141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-Right Arrow 7"/>
          <p:cNvSpPr/>
          <p:nvPr/>
        </p:nvSpPr>
        <p:spPr>
          <a:xfrm>
            <a:off x="2290994" y="5963830"/>
            <a:ext cx="2436838" cy="394053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56304">
            <a:off x="4757143" y="5170193"/>
            <a:ext cx="2124613" cy="136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F:\clip art\cd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4694" y="3861718"/>
            <a:ext cx="1807979" cy="1576211"/>
          </a:xfrm>
          <a:prstGeom prst="rect">
            <a:avLst/>
          </a:prstGeom>
          <a:noFill/>
        </p:spPr>
      </p:pic>
      <p:pic>
        <p:nvPicPr>
          <p:cNvPr id="2056" name="Picture 8" descr="F:\clip art\cd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67226" y="788107"/>
            <a:ext cx="943293" cy="1024537"/>
          </a:xfrm>
          <a:prstGeom prst="rect">
            <a:avLst/>
          </a:prstGeom>
          <a:noFill/>
        </p:spPr>
      </p:pic>
      <p:pic>
        <p:nvPicPr>
          <p:cNvPr id="13" name="Picture 8" descr="F:\clip art\cd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8617" y="1891454"/>
            <a:ext cx="943293" cy="1024537"/>
          </a:xfrm>
          <a:prstGeom prst="rect">
            <a:avLst/>
          </a:prstGeom>
          <a:noFill/>
        </p:spPr>
      </p:pic>
      <p:pic>
        <p:nvPicPr>
          <p:cNvPr id="14" name="Picture 8" descr="F:\clip art\cd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9125" y="1260970"/>
            <a:ext cx="943293" cy="1024537"/>
          </a:xfrm>
          <a:prstGeom prst="rect">
            <a:avLst/>
          </a:prstGeom>
          <a:noFill/>
        </p:spPr>
      </p:pic>
      <p:pic>
        <p:nvPicPr>
          <p:cNvPr id="15" name="Picture 8" descr="F:\clip art\cd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5325" y="1260970"/>
            <a:ext cx="943293" cy="1024537"/>
          </a:xfrm>
          <a:prstGeom prst="rect">
            <a:avLst/>
          </a:prstGeom>
          <a:noFill/>
        </p:spPr>
      </p:pic>
      <p:pic>
        <p:nvPicPr>
          <p:cNvPr id="2057" name="Picture 9" descr="F:\clip art\abb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201590">
            <a:off x="8085717" y="3573280"/>
            <a:ext cx="628863" cy="472863"/>
          </a:xfrm>
          <a:prstGeom prst="rect">
            <a:avLst/>
          </a:prstGeom>
          <a:noFill/>
        </p:spPr>
      </p:pic>
      <p:pic>
        <p:nvPicPr>
          <p:cNvPr id="17" name="Picture 9" descr="F:\clip art\abb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457621">
            <a:off x="7231627" y="3613431"/>
            <a:ext cx="628863" cy="472863"/>
          </a:xfrm>
          <a:prstGeom prst="rect">
            <a:avLst/>
          </a:prstGeom>
          <a:noFill/>
        </p:spPr>
      </p:pic>
      <p:pic>
        <p:nvPicPr>
          <p:cNvPr id="18" name="Picture 9" descr="F:\clip art\abb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665424">
            <a:off x="6861610" y="4352487"/>
            <a:ext cx="630484" cy="471646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23424" y="2994801"/>
            <a:ext cx="1100508" cy="86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3679" y="3861717"/>
            <a:ext cx="1100508" cy="86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779" y="3861717"/>
            <a:ext cx="1100508" cy="86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Left Arrow 21"/>
          <p:cNvSpPr/>
          <p:nvPr/>
        </p:nvSpPr>
        <p:spPr>
          <a:xfrm>
            <a:off x="2436840" y="1812644"/>
            <a:ext cx="2829878" cy="472863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3" name="Left Arrow 22"/>
          <p:cNvSpPr/>
          <p:nvPr/>
        </p:nvSpPr>
        <p:spPr>
          <a:xfrm rot="18910777">
            <a:off x="5142652" y="2698440"/>
            <a:ext cx="1075247" cy="31524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4" name="Rounded Rectangle 23"/>
          <p:cNvSpPr/>
          <p:nvPr/>
        </p:nvSpPr>
        <p:spPr>
          <a:xfrm>
            <a:off x="157218" y="4413391"/>
            <a:ext cx="2908485" cy="8669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r>
              <a:rPr lang="en-US" b="1" dirty="0" smtClean="0"/>
              <a:t>HIV-1 stimulate the B-cells</a:t>
            </a:r>
            <a:endParaRPr lang="ar-EG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6367225" y="5989603"/>
            <a:ext cx="2908485" cy="8669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r>
              <a:rPr lang="en-US" sz="1700" b="1" dirty="0" smtClean="0"/>
              <a:t>Plasma cells to produce Abs</a:t>
            </a:r>
            <a:endParaRPr lang="ar-EG" sz="17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7310518" y="2600749"/>
            <a:ext cx="1965193" cy="8669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r>
              <a:rPr lang="en-US" b="1" dirty="0" smtClean="0"/>
              <a:t>Abs inhibits the CD4 T- cell</a:t>
            </a:r>
            <a:endParaRPr lang="ar-EG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515448" y="866917"/>
            <a:ext cx="2751270" cy="90632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r>
              <a:rPr lang="en-US" b="1" dirty="0" smtClean="0"/>
              <a:t>CD8 try to outcome the HIV and exhausted from long standing activation</a:t>
            </a:r>
            <a:endParaRPr lang="ar-EG" b="1" dirty="0"/>
          </a:p>
        </p:txBody>
      </p:sp>
      <p:sp>
        <p:nvSpPr>
          <p:cNvPr id="28" name="Left Arrow 27"/>
          <p:cNvSpPr/>
          <p:nvPr/>
        </p:nvSpPr>
        <p:spPr>
          <a:xfrm rot="243530">
            <a:off x="6062573" y="3978285"/>
            <a:ext cx="1075247" cy="31524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430" tIns="47215" rIns="94430" bIns="47215" rtlCol="1" anchor="ctr"/>
          <a:lstStyle/>
          <a:p>
            <a:pPr algn="ctr"/>
            <a:endParaRPr lang="ar-EG"/>
          </a:p>
        </p:txBody>
      </p:sp>
      <p:sp>
        <p:nvSpPr>
          <p:cNvPr id="29" name="Rounded Rectangle 28"/>
          <p:cNvSpPr/>
          <p:nvPr/>
        </p:nvSpPr>
        <p:spPr>
          <a:xfrm>
            <a:off x="1650762" y="2994802"/>
            <a:ext cx="2751270" cy="70929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4430" tIns="47215" rIns="94430" bIns="47215" rtlCol="1" anchor="ctr"/>
          <a:lstStyle/>
          <a:p>
            <a:r>
              <a:rPr lang="en-US" b="1" dirty="0" smtClean="0"/>
              <a:t>Lyses of CD8 and aging Of CD4 T- cell</a:t>
            </a:r>
            <a:endParaRPr lang="ar-EG" b="1" dirty="0"/>
          </a:p>
        </p:txBody>
      </p:sp>
    </p:spTree>
    <p:extLst>
      <p:ext uri="{BB962C8B-B14F-4D97-AF65-F5344CB8AC3E}">
        <p14:creationId xmlns="" xmlns:p14="http://schemas.microsoft.com/office/powerpoint/2010/main" val="40742502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71000">
        <p14:ferris dir="l"/>
      </p:transition>
    </mc:Choice>
    <mc:Fallback>
      <p:transition spd="slow" advTm="17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5600" b="1" dirty="0" smtClean="0">
                <a:solidFill>
                  <a:srgbClr val="002060"/>
                </a:solidFill>
                <a:latin typeface="Baskerville Old Face" pitchFamily="18" charset="0"/>
              </a:rPr>
              <a:t>.     The HIV-1  antibodies </a:t>
            </a:r>
          </a:p>
          <a:p>
            <a:pPr>
              <a:buNone/>
            </a:pPr>
            <a:r>
              <a:rPr lang="en-US" sz="5600" b="1" dirty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5600" b="1" dirty="0" smtClean="0">
                <a:solidFill>
                  <a:srgbClr val="002060"/>
                </a:solidFill>
                <a:latin typeface="Baskerville Old Face" pitchFamily="18" charset="0"/>
              </a:rPr>
              <a:t>                is our target </a:t>
            </a:r>
          </a:p>
          <a:p>
            <a:pPr>
              <a:buNone/>
            </a:pPr>
            <a:endParaRPr lang="en-US" sz="56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sz="5600" b="1" dirty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5600" b="1" dirty="0" smtClean="0">
                <a:solidFill>
                  <a:srgbClr val="002060"/>
                </a:solidFill>
                <a:latin typeface="Baskerville Old Face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Baskerville Old Face" pitchFamily="18" charset="0"/>
              </a:rPr>
              <a:t>To stop its production</a:t>
            </a:r>
          </a:p>
          <a:p>
            <a:pPr>
              <a:buNone/>
            </a:pPr>
            <a:endParaRPr lang="en-US" sz="56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sz="5600" b="1" dirty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Baskerville Old Face" pitchFamily="18" charset="0"/>
              </a:rPr>
              <a:t>To paving the way for CD4 T-cell</a:t>
            </a:r>
          </a:p>
          <a:p>
            <a:pPr>
              <a:buNone/>
            </a:pPr>
            <a:endParaRPr lang="ar-EG" sz="56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954462" y="2632075"/>
            <a:ext cx="381000" cy="10668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954462" y="4613275"/>
            <a:ext cx="381000" cy="11430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4000">
        <p14:ferris dir="l"/>
      </p:transition>
    </mc:Choice>
    <mc:Fallback>
      <p:transition spd="slow" advTm="3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16" y="157621"/>
            <a:ext cx="9039886" cy="370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sz="3700" dirty="0" smtClean="0">
                <a:latin typeface="Baskerville Old Face" pitchFamily="18" charset="0"/>
              </a:rPr>
              <a:t>Our combination:</a:t>
            </a:r>
            <a:r>
              <a:rPr lang="en-US" sz="3700" i="1" dirty="0">
                <a:latin typeface="Baskerville Old Face" pitchFamily="18" charset="0"/>
              </a:rPr>
              <a:t> </a:t>
            </a:r>
            <a:r>
              <a:rPr lang="en-US" sz="3700" i="1" dirty="0" smtClean="0">
                <a:latin typeface="Baskerville Old Face" pitchFamily="18" charset="0"/>
              </a:rPr>
              <a:t>     </a:t>
            </a:r>
            <a:r>
              <a:rPr lang="en-US" sz="3700" dirty="0" smtClean="0">
                <a:latin typeface="Baskerville Old Face" pitchFamily="18" charset="0"/>
              </a:rPr>
              <a:t>VK 25 RD </a:t>
            </a:r>
            <a:br>
              <a:rPr lang="en-US" sz="3700" dirty="0" smtClean="0">
                <a:latin typeface="Baskerville Old Face" pitchFamily="18" charset="0"/>
              </a:rPr>
            </a:br>
            <a:r>
              <a:rPr lang="en-US" sz="3700" dirty="0">
                <a:latin typeface="Baskerville Old Face" pitchFamily="18" charset="0"/>
              </a:rPr>
              <a:t>In Vial form 6 ml a liquid pharmaceutical compositions comprise 120 units of </a:t>
            </a:r>
            <a:r>
              <a:rPr lang="en-US" sz="3700" dirty="0" smtClean="0">
                <a:latin typeface="Baskerville Old Face" pitchFamily="18" charset="0"/>
              </a:rPr>
              <a:t>both</a:t>
            </a:r>
            <a:br>
              <a:rPr lang="en-US" sz="3700" dirty="0" smtClean="0">
                <a:latin typeface="Baskerville Old Face" pitchFamily="18" charset="0"/>
              </a:rPr>
            </a:br>
            <a:r>
              <a:rPr lang="en-US" sz="3700" dirty="0" smtClean="0">
                <a:latin typeface="Baskerville Old Face" pitchFamily="18" charset="0"/>
              </a:rPr>
              <a:t> </a:t>
            </a:r>
            <a:r>
              <a:rPr lang="en-US" sz="4000" i="1" u="sng" dirty="0" smtClean="0">
                <a:latin typeface="Baskerville Old Face" pitchFamily="18" charset="0"/>
              </a:rPr>
              <a:t>1-AMV RT (Avian </a:t>
            </a:r>
            <a:r>
              <a:rPr lang="en-US" sz="4000" i="1" u="sng" dirty="0" err="1" smtClean="0">
                <a:latin typeface="Baskerville Old Face" pitchFamily="18" charset="0"/>
              </a:rPr>
              <a:t>Myeloblastosis</a:t>
            </a:r>
            <a:r>
              <a:rPr lang="en-US" sz="4000" i="1" u="sng" dirty="0" smtClean="0">
                <a:latin typeface="Baskerville Old Face" pitchFamily="18" charset="0"/>
              </a:rPr>
              <a:t> Virus</a:t>
            </a:r>
            <a:r>
              <a:rPr lang="en-US" sz="4000" i="1" dirty="0" smtClean="0">
                <a:latin typeface="Baskerville Old Face" pitchFamily="18" charset="0"/>
              </a:rPr>
              <a:t> )   </a:t>
            </a:r>
            <a:r>
              <a:rPr lang="en-US" sz="3700" i="1" dirty="0" smtClean="0">
                <a:latin typeface="Baskerville Old Face" pitchFamily="18" charset="0"/>
              </a:rPr>
              <a:t>            </a:t>
            </a:r>
            <a:r>
              <a:rPr lang="en-US" i="1" dirty="0" smtClean="0">
                <a:latin typeface="Baskerville Old Face" pitchFamily="18" charset="0"/>
              </a:rPr>
              <a:t>2-DNA </a:t>
            </a:r>
            <a:r>
              <a:rPr lang="en-US" i="1" dirty="0">
                <a:latin typeface="Baskerville Old Face" pitchFamily="18" charset="0"/>
              </a:rPr>
              <a:t>polymerase </a:t>
            </a:r>
            <a:r>
              <a:rPr lang="en-US" sz="3700" i="1" dirty="0" smtClean="0">
                <a:latin typeface="Baskerville Old Face" pitchFamily="18" charset="0"/>
              </a:rPr>
              <a:t/>
            </a:r>
            <a:br>
              <a:rPr lang="en-US" sz="3700" i="1" dirty="0" smtClean="0">
                <a:latin typeface="Baskerville Old Face" pitchFamily="18" charset="0"/>
              </a:rPr>
            </a:br>
            <a:r>
              <a:rPr lang="en-US" sz="3700" dirty="0" smtClean="0">
                <a:latin typeface="Baskerville Old Face" pitchFamily="18" charset="0"/>
              </a:rPr>
              <a:t> </a:t>
            </a:r>
            <a:r>
              <a:rPr lang="en-US" sz="3700" dirty="0">
                <a:latin typeface="Baskerville Old Face" pitchFamily="18" charset="0"/>
              </a:rPr>
              <a:t>in specific acceptable pharmaceutical organic solvent 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16" y="3940528"/>
            <a:ext cx="9039886" cy="299480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u="sng" dirty="0" smtClean="0">
                <a:solidFill>
                  <a:srgbClr val="002060"/>
                </a:solidFill>
                <a:latin typeface="Baskerville Old Face" pitchFamily="18" charset="0"/>
              </a:rPr>
              <a:t>1-RT HIV-1 enzyme </a:t>
            </a:r>
            <a:r>
              <a:rPr lang="en-US" sz="5000" dirty="0" smtClean="0">
                <a:solidFill>
                  <a:srgbClr val="002060"/>
                </a:solidFill>
                <a:latin typeface="Baskerville Old Face" pitchFamily="18" charset="0"/>
              </a:rPr>
              <a:t>is an essential part of the virus.</a:t>
            </a:r>
            <a:endParaRPr lang="en-US" sz="5000" u="sng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pic>
        <p:nvPicPr>
          <p:cNvPr id="36865" name="Picture 1" descr="F:\clip art\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895" y="4698602"/>
            <a:ext cx="4402030" cy="2394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18626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5000">
        <p14:ferris dir="l"/>
      </p:transition>
    </mc:Choice>
    <mc:Fallback>
      <p:transition spd="slow" advTm="4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16" y="157621"/>
            <a:ext cx="9118494" cy="370409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2-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DNA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polymerases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16" y="4019338"/>
            <a:ext cx="9118494" cy="28371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4500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4500" dirty="0" smtClean="0">
                <a:latin typeface="Baskerville Old Face" pitchFamily="18" charset="0"/>
              </a:rPr>
              <a:t>Why we use these components  ?</a:t>
            </a:r>
            <a:endParaRPr lang="en-US" sz="4500" dirty="0">
              <a:latin typeface="Baskerville Old Face" pitchFamily="18" charset="0"/>
            </a:endParaRPr>
          </a:p>
        </p:txBody>
      </p:sp>
      <p:pic>
        <p:nvPicPr>
          <p:cNvPr id="35841" name="Picture 1" descr="F:\clip art\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542" y="0"/>
            <a:ext cx="3996383" cy="39065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8457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6000">
        <p14:ferris dir="l"/>
      </p:transition>
    </mc:Choice>
    <mc:Fallback>
      <p:transition spd="slow" advTm="3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32925" cy="70929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5600" dirty="0" smtClean="0">
                <a:latin typeface="Baskerville Old Face" pitchFamily="18" charset="0"/>
              </a:rPr>
              <a:t>1- Generation </a:t>
            </a:r>
            <a:r>
              <a:rPr lang="en-US" sz="5600" dirty="0">
                <a:latin typeface="Baskerville Old Face" pitchFamily="18" charset="0"/>
              </a:rPr>
              <a:t>of cross reactive antibodies </a:t>
            </a:r>
            <a:r>
              <a:rPr lang="en-US" sz="5600" dirty="0" smtClean="0">
                <a:latin typeface="Baskerville Old Face" pitchFamily="18" charset="0"/>
              </a:rPr>
              <a:t>to </a:t>
            </a:r>
            <a:r>
              <a:rPr lang="en-US" sz="5600" dirty="0">
                <a:latin typeface="Baskerville Old Face" pitchFamily="18" charset="0"/>
              </a:rPr>
              <a:t>inhibit the reverse transcriptase (RT) of human immunodeficiency virus type-1(HIV-1)</a:t>
            </a:r>
          </a:p>
        </p:txBody>
      </p:sp>
    </p:spTree>
    <p:extLst>
      <p:ext uri="{BB962C8B-B14F-4D97-AF65-F5344CB8AC3E}">
        <p14:creationId xmlns="" xmlns:p14="http://schemas.microsoft.com/office/powerpoint/2010/main" val="1015177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1000">
        <p14:ferris dir="l"/>
      </p:transition>
    </mc:Choice>
    <mc:Fallback>
      <p:transition spd="slow" advTm="3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1488</TotalTime>
  <Words>1667</Words>
  <Application>Microsoft Office PowerPoint</Application>
  <PresentationFormat>Custom</PresentationFormat>
  <Paragraphs>473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At this presentation we introduce a new challenge to developing a novel treatment for HIV Under Title</vt:lpstr>
      <vt:lpstr>Slide 2</vt:lpstr>
      <vt:lpstr>Slide 3</vt:lpstr>
      <vt:lpstr> In identifying the mechanism by which HIV-1 causes disease two major hypothesis have been forwarded  </vt:lpstr>
      <vt:lpstr>A novel hypothesis for pathophysiology of HIV-1 </vt:lpstr>
      <vt:lpstr>Slide 6</vt:lpstr>
      <vt:lpstr> Our combination:      VK 25 RD  In Vial form 6 ml a liquid pharmaceutical compositions comprise 120 units of both  1-AMV RT (Avian Myeloblastosis Virus )               2-DNA polymerase   in specific acceptable pharmaceutical organic solvent  </vt:lpstr>
      <vt:lpstr>  2- DNA, polymerases </vt:lpstr>
      <vt:lpstr>Slide 9</vt:lpstr>
      <vt:lpstr>Slide 10</vt:lpstr>
      <vt:lpstr> 1-Materials and Methods   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   Fig 1. Show the increasing in the concentration level of neutralizing Abs at 12, 18 and marked decrease in his level at 24, 48  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Conclusion  Recent Treatment: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this presentation we to introduce a new challenge to developing a novel treatment for HIV Under this    Title</dc:title>
  <dc:creator>world</dc:creator>
  <cp:lastModifiedBy>sahoo</cp:lastModifiedBy>
  <cp:revision>193</cp:revision>
  <dcterms:created xsi:type="dcterms:W3CDTF">2014-10-08T21:42:59Z</dcterms:created>
  <dcterms:modified xsi:type="dcterms:W3CDTF">2014-10-31T10:37:37Z</dcterms:modified>
</cp:coreProperties>
</file>