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0"/>
  </p:notesMasterIdLst>
  <p:sldIdLst>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B0B"/>
    <a:srgbClr val="DF9F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18" autoAdjust="0"/>
  </p:normalViewPr>
  <p:slideViewPr>
    <p:cSldViewPr snapToGrid="0" snapToObjects="1">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2E8C7-D923-4627-99D1-6DB161D54AFB}"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5F410-FC8E-4460-A378-923CA08E8982}" type="slidenum">
              <a:rPr lang="en-US" smtClean="0"/>
              <a:t>‹#›</a:t>
            </a:fld>
            <a:endParaRPr lang="en-US"/>
          </a:p>
        </p:txBody>
      </p:sp>
    </p:spTree>
    <p:extLst>
      <p:ext uri="{BB962C8B-B14F-4D97-AF65-F5344CB8AC3E}">
        <p14:creationId xmlns:p14="http://schemas.microsoft.com/office/powerpoint/2010/main" val="346560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r>
              <a:rPr lang="en-US" dirty="0" smtClean="0"/>
              <a:t>My name is </a:t>
            </a:r>
            <a:r>
              <a:rPr lang="en-US" dirty="0" err="1" smtClean="0"/>
              <a:t>Sharie</a:t>
            </a:r>
            <a:r>
              <a:rPr lang="en-US" dirty="0" smtClean="0"/>
              <a:t> Falan. Today I am going to present my research “verifying……”. </a:t>
            </a:r>
          </a:p>
          <a:p>
            <a:r>
              <a:rPr lang="en-US" dirty="0" smtClean="0"/>
              <a:t>I would like to give thanks to </a:t>
            </a:r>
            <a:r>
              <a:rPr lang="en-US" dirty="0" err="1" smtClean="0"/>
              <a:t>Xiomeng</a:t>
            </a:r>
            <a:r>
              <a:rPr lang="en-US" dirty="0" smtClean="0"/>
              <a:t> Sun (Lee Honors Student) for her assistance in preparing this presentation.</a:t>
            </a:r>
          </a:p>
          <a:p>
            <a:r>
              <a:rPr lang="en-US" dirty="0" smtClean="0"/>
              <a:t>Look up Delphi.</a:t>
            </a:r>
          </a:p>
          <a:p>
            <a:endParaRPr lang="en-US" dirty="0"/>
          </a:p>
        </p:txBody>
      </p:sp>
      <p:sp>
        <p:nvSpPr>
          <p:cNvPr id="4" name="Slide Number Placeholder 3"/>
          <p:cNvSpPr>
            <a:spLocks noGrp="1"/>
          </p:cNvSpPr>
          <p:nvPr>
            <p:ph type="sldNum" sz="quarter" idx="10"/>
          </p:nvPr>
        </p:nvSpPr>
        <p:spPr/>
        <p:txBody>
          <a:bodyPr/>
          <a:lstStyle/>
          <a:p>
            <a:fld id="{ADF5F410-FC8E-4460-A378-923CA08E8982}" type="slidenum">
              <a:rPr lang="en-US" smtClean="0"/>
              <a:t>1</a:t>
            </a:fld>
            <a:endParaRPr lang="en-US"/>
          </a:p>
        </p:txBody>
      </p:sp>
    </p:spTree>
    <p:extLst>
      <p:ext uri="{BB962C8B-B14F-4D97-AF65-F5344CB8AC3E}">
        <p14:creationId xmlns:p14="http://schemas.microsoft.com/office/powerpoint/2010/main" val="424564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population for the study was university students.</a:t>
            </a:r>
          </a:p>
          <a:p>
            <a:endParaRPr lang="en-US" baseline="0" dirty="0" smtClean="0"/>
          </a:p>
          <a:p>
            <a:r>
              <a:rPr lang="en-US" baseline="0" dirty="0" smtClean="0"/>
              <a:t>A convenience sample of 25 participants was used. The majority of the students were in the nursing program.</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r>
              <a:rPr lang="en-US" sz="1200" b="0" i="0" u="none" strike="noStrike" kern="1200" dirty="0" smtClean="0">
                <a:solidFill>
                  <a:schemeClr val="tx1"/>
                </a:solidFill>
                <a:latin typeface="+mn-lt"/>
                <a:ea typeface="+mn-ea"/>
                <a:cs typeface="+mn-cs"/>
              </a:rPr>
              <a:t>This is the demographics table. It shows that …..</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ctr" latinLnBrk="0" hangingPunct="1"/>
            <a:r>
              <a:rPr lang="en-US" sz="1200" b="0" i="0" u="none" strike="noStrike" kern="1200" dirty="0" smtClean="0">
                <a:solidFill>
                  <a:schemeClr val="tx1"/>
                </a:solidFill>
                <a:latin typeface="+mn-lt"/>
                <a:ea typeface="+mn-ea"/>
                <a:cs typeface="+mn-cs"/>
              </a:rPr>
              <a:t>Mean age = 25.8</a:t>
            </a:r>
          </a:p>
          <a:p>
            <a:pPr rtl="0" eaLnBrk="1" fontAlgn="ctr" latinLnBrk="0" hangingPunct="1"/>
            <a:r>
              <a:rPr lang="en-US" sz="1200" b="0" i="0" u="none" strike="noStrike" kern="1200" dirty="0" smtClean="0">
                <a:solidFill>
                  <a:schemeClr val="tx1"/>
                </a:solidFill>
                <a:latin typeface="+mn-lt"/>
                <a:ea typeface="+mn-ea"/>
                <a:cs typeface="+mn-cs"/>
              </a:rPr>
              <a:t>Oldest 45 youngest 20</a:t>
            </a:r>
          </a:p>
          <a:p>
            <a:pPr algn="ctr">
              <a:lnSpc>
                <a:spcPct val="100000"/>
              </a:lnSpc>
              <a:spcAft>
                <a:spcPts val="0"/>
              </a:spcAft>
            </a:pPr>
            <a:endParaRPr lang="en-US" sz="1200" dirty="0">
              <a:latin typeface="+mn-lt"/>
            </a:endParaRPr>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majority of the students were in the nursing program specifically in the 2</a:t>
            </a:r>
            <a:r>
              <a:rPr lang="en-US" baseline="30000" dirty="0" smtClean="0"/>
              <a:t>nd</a:t>
            </a:r>
            <a:r>
              <a:rPr lang="en-US" baseline="0" dirty="0" smtClean="0"/>
              <a:t> and 3</a:t>
            </a:r>
            <a:r>
              <a:rPr lang="en-US" baseline="30000" dirty="0" smtClean="0"/>
              <a:t>rd</a:t>
            </a:r>
            <a:r>
              <a:rPr lang="en-US" baseline="0" dirty="0" smtClean="0"/>
              <a:t> year.</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a:t>
            </a:r>
            <a:r>
              <a:rPr lang="en-US" baseline="0" dirty="0" smtClean="0"/>
              <a:t> of the participants in this study were undergraduate students without a nursing degree. </a:t>
            </a:r>
          </a:p>
          <a:p>
            <a:endParaRPr lang="en-US" baseline="0" dirty="0" smtClean="0"/>
          </a:p>
          <a:p>
            <a:endParaRPr lang="en-US" baseline="0" dirty="0" smtClean="0"/>
          </a:p>
          <a:p>
            <a:r>
              <a:rPr lang="en-US" baseline="0" dirty="0" smtClean="0"/>
              <a:t>If ask: why didn’t exclude none nursing students? Because informatics competency applies all domains.</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T-test method was used to compare item</a:t>
            </a:r>
            <a:r>
              <a:rPr lang="en-US" sz="1200" kern="1200" baseline="0" dirty="0" smtClean="0">
                <a:solidFill>
                  <a:schemeClr val="tx1"/>
                </a:solidFill>
                <a:latin typeface="+mn-lt"/>
                <a:ea typeface="+mn-ea"/>
                <a:cs typeface="+mn-cs"/>
              </a:rPr>
              <a:t> means.  </a:t>
            </a:r>
            <a:r>
              <a:rPr lang="en-US"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table 4, a few examples</a:t>
            </a:r>
            <a:r>
              <a:rPr lang="en-US" sz="1200" kern="1200" baseline="0" dirty="0" smtClean="0">
                <a:solidFill>
                  <a:schemeClr val="tx1"/>
                </a:solidFill>
                <a:latin typeface="+mn-lt"/>
                <a:ea typeface="+mn-ea"/>
                <a:cs typeface="+mn-cs"/>
              </a:rPr>
              <a:t> of the competency statements are shown with their respective statistics. The goal we hoped for is to have p values greater than 0.05.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 you can see, these are the competencies, and on the right, are the results of the p values.</a:t>
            </a:r>
          </a:p>
          <a:p>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results of the t test</a:t>
            </a:r>
            <a:r>
              <a:rPr lang="en-US" sz="1200" kern="1200" baseline="0" dirty="0" smtClean="0">
                <a:solidFill>
                  <a:schemeClr val="tx1"/>
                </a:solidFill>
                <a:latin typeface="+mn-lt"/>
                <a:ea typeface="+mn-ea"/>
                <a:cs typeface="+mn-cs"/>
              </a:rPr>
              <a:t> analysis showed that </a:t>
            </a:r>
            <a:r>
              <a:rPr lang="en-US" sz="1200" kern="1200" dirty="0" smtClean="0">
                <a:solidFill>
                  <a:schemeClr val="tx1"/>
                </a:solidFill>
                <a:latin typeface="+mn-lt"/>
                <a:ea typeface="+mn-ea"/>
                <a:cs typeface="+mn-cs"/>
              </a:rPr>
              <a:t>most of the p values were greater than 0.05.</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 were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104 </a:t>
            </a:r>
            <a:r>
              <a:rPr lang="en-US" sz="1200" b="1" kern="1200" dirty="0" smtClean="0">
                <a:solidFill>
                  <a:schemeClr val="tx1"/>
                </a:solidFill>
                <a:latin typeface="+mn-lt"/>
                <a:ea typeface="+mn-ea"/>
                <a:cs typeface="+mn-cs"/>
              </a:rPr>
              <a:t>com</a:t>
            </a:r>
            <a:r>
              <a:rPr lang="en-US" sz="1200" kern="1200" dirty="0" smtClean="0">
                <a:solidFill>
                  <a:schemeClr val="tx1"/>
                </a:solidFill>
                <a:latin typeface="+mn-lt"/>
                <a:ea typeface="+mn-ea"/>
                <a:cs typeface="+mn-cs"/>
              </a:rPr>
              <a:t>petency statements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survey, and 82 of them had</a:t>
            </a:r>
            <a:r>
              <a:rPr lang="en-US" sz="1200" kern="1200" baseline="0" dirty="0" smtClean="0">
                <a:solidFill>
                  <a:schemeClr val="tx1"/>
                </a:solidFill>
                <a:latin typeface="+mn-lt"/>
                <a:ea typeface="+mn-ea"/>
                <a:cs typeface="+mn-cs"/>
              </a:rPr>
              <a:t> a p value </a:t>
            </a:r>
            <a:r>
              <a:rPr lang="en-US" sz="1200" kern="1200" dirty="0" smtClean="0">
                <a:solidFill>
                  <a:schemeClr val="tx1"/>
                </a:solidFill>
                <a:latin typeface="+mn-lt"/>
                <a:ea typeface="+mn-ea"/>
                <a:cs typeface="+mn-cs"/>
              </a:rPr>
              <a:t>greater than 0.05.</a:t>
            </a:r>
          </a:p>
          <a:p>
            <a:pPr lvl="0"/>
            <a:endParaRPr lang="en-US" sz="1200" b="1" i="1" u="sng" kern="1200" dirty="0">
              <a:solidFill>
                <a:schemeClr val="tx1"/>
              </a:solidFill>
              <a:latin typeface="+mn-lt"/>
              <a:ea typeface="+mn-ea"/>
              <a:cs typeface="+mn-cs"/>
            </a:endParaRPr>
          </a:p>
          <a:p>
            <a:pPr lvl="0"/>
            <a:endParaRPr lang="en-US" sz="1200" b="0" i="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For competencies with p values greater than 0.05, the results were not significantly different. This suggests that the subject responses were consistent between</a:t>
            </a:r>
            <a:r>
              <a:rPr lang="en-US" sz="1200" kern="1200" baseline="0" dirty="0" smtClean="0">
                <a:solidFill>
                  <a:schemeClr val="tx1"/>
                </a:solidFill>
                <a:latin typeface="+mn-lt"/>
                <a:ea typeface="+mn-ea"/>
                <a:cs typeface="+mn-cs"/>
              </a:rPr>
              <a:t> time 1 and time 2. </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For competencies with p values less</a:t>
            </a:r>
            <a:r>
              <a:rPr lang="en-US" sz="1200" kern="1200" baseline="0" dirty="0" smtClean="0">
                <a:solidFill>
                  <a:schemeClr val="tx1"/>
                </a:solidFill>
                <a:latin typeface="+mn-lt"/>
                <a:ea typeface="+mn-ea"/>
                <a:cs typeface="+mn-cs"/>
              </a:rPr>
              <a:t> than 0.05</a:t>
            </a:r>
            <a:r>
              <a:rPr lang="en-US" sz="1200" kern="1200" dirty="0" smtClean="0">
                <a:solidFill>
                  <a:schemeClr val="tx1"/>
                </a:solidFill>
                <a:latin typeface="+mn-lt"/>
                <a:ea typeface="+mn-ea"/>
                <a:cs typeface="+mn-cs"/>
              </a:rPr>
              <a:t>, the results were significantly different and the</a:t>
            </a:r>
            <a:r>
              <a:rPr lang="en-US" sz="1200" kern="1200" baseline="0" dirty="0" smtClean="0">
                <a:solidFill>
                  <a:schemeClr val="tx1"/>
                </a:solidFill>
                <a:latin typeface="+mn-lt"/>
                <a:ea typeface="+mn-ea"/>
                <a:cs typeface="+mn-cs"/>
              </a:rPr>
              <a:t> subject responses changed from time 1 to time 2.</a:t>
            </a:r>
          </a:p>
          <a:p>
            <a:pPr lvl="0">
              <a:buFont typeface="Arial" pitchFamily="34" charset="0"/>
              <a:buChar char="•"/>
            </a:pPr>
            <a:endParaRPr lang="en-US" sz="1200" kern="1200" baseline="0" dirty="0" smtClean="0">
              <a:solidFill>
                <a:schemeClr val="tx1"/>
              </a:solidFill>
              <a:latin typeface="+mn-lt"/>
              <a:ea typeface="+mn-ea"/>
              <a:cs typeface="+mn-cs"/>
            </a:endParaRPr>
          </a:p>
          <a:p>
            <a:pPr lvl="0">
              <a:buFont typeface="Arial" pitchFamily="34" charset="0"/>
              <a:buChar char="•"/>
            </a:pPr>
            <a:endParaRPr lang="en-US" sz="1200" kern="1200" baseline="0" dirty="0" smtClean="0">
              <a:solidFill>
                <a:schemeClr val="tx1"/>
              </a:solidFill>
              <a:latin typeface="+mn-lt"/>
              <a:ea typeface="+mn-ea"/>
              <a:cs typeface="+mn-cs"/>
            </a:endParaRPr>
          </a:p>
          <a:p>
            <a:pPr lvl="0">
              <a:buFont typeface="Arial" pitchFamily="34" charset="0"/>
              <a:buChar char="•"/>
            </a:pPr>
            <a:r>
              <a:rPr lang="en-US" sz="1200" kern="1200" baseline="0" dirty="0" smtClean="0">
                <a:solidFill>
                  <a:schemeClr val="tx1"/>
                </a:solidFill>
                <a:latin typeface="+mn-lt"/>
                <a:ea typeface="+mn-ea"/>
                <a:cs typeface="+mn-cs"/>
              </a:rPr>
              <a:t>The</a:t>
            </a:r>
            <a:r>
              <a:rPr lang="en-US" sz="1200" kern="1200" dirty="0" smtClean="0">
                <a:solidFill>
                  <a:schemeClr val="tx1"/>
                </a:solidFill>
                <a:latin typeface="+mn-lt"/>
                <a:ea typeface="+mn-ea"/>
                <a:cs typeface="+mn-cs"/>
              </a:rPr>
              <a:t> responses were analyzed. </a:t>
            </a:r>
            <a:r>
              <a:rPr lang="en-US" dirty="0" smtClean="0"/>
              <a:t>Several factors might contribute to the significant p values. </a:t>
            </a:r>
          </a:p>
          <a:p>
            <a:pPr lvl="0"/>
            <a:endParaRPr lang="en-US" dirty="0" smtClean="0"/>
          </a:p>
          <a:p>
            <a:pPr lvl="0">
              <a:buFont typeface="Arial" pitchFamily="34" charset="0"/>
              <a:buChar char="•"/>
            </a:pPr>
            <a:r>
              <a:rPr lang="en-US" dirty="0" smtClean="0"/>
              <a:t>The subject responses from time 1 to time 2 may</a:t>
            </a:r>
            <a:r>
              <a:rPr lang="en-US" baseline="0" dirty="0" smtClean="0"/>
              <a:t> be different because the </a:t>
            </a:r>
            <a:r>
              <a:rPr lang="en-US" dirty="0" smtClean="0"/>
              <a:t>students were still in college while the survey was taken. Learning may take place during the two week interval. </a:t>
            </a:r>
          </a:p>
          <a:p>
            <a:pPr lvl="0">
              <a:buFont typeface="Arial" pitchFamily="34" charset="0"/>
              <a:buChar char="•"/>
            </a:pPr>
            <a:endParaRPr lang="en-US" dirty="0" smtClean="0"/>
          </a:p>
          <a:p>
            <a:pPr lvl="0">
              <a:buNone/>
            </a:pPr>
            <a:r>
              <a:rPr lang="en-US" dirty="0" smtClean="0"/>
              <a:t>For instance, for competency presentation graphics, students might have learned more skills related to presentation graphics during the test/retest period.  The results may be affected by the learning process. </a:t>
            </a:r>
          </a:p>
          <a:p>
            <a:pPr lvl="0">
              <a:buNone/>
            </a:pPr>
            <a:endParaRPr lang="en-US" dirty="0" smtClean="0"/>
          </a:p>
          <a:p>
            <a:pPr lvl="0">
              <a:buFont typeface="Arial" pitchFamily="34" charset="0"/>
              <a:buChar char="•"/>
            </a:pPr>
            <a:r>
              <a:rPr lang="en-US" dirty="0" smtClean="0"/>
              <a:t>Also after taking the survey, the students might actually pay more attention or</a:t>
            </a:r>
            <a:r>
              <a:rPr lang="en-US" baseline="0" dirty="0" smtClean="0"/>
              <a:t> seek more knowledge related to test items. </a:t>
            </a:r>
            <a:endParaRPr lang="en-US" dirty="0" smtClean="0"/>
          </a:p>
          <a:p>
            <a:pPr lvl="0">
              <a:buFont typeface="Arial" pitchFamily="34" charset="0"/>
              <a:buChar char="•"/>
            </a:pPr>
            <a:endParaRPr lang="en-US" dirty="0" smtClean="0"/>
          </a:p>
          <a:p>
            <a:pPr lvl="0">
              <a:buNone/>
            </a:pPr>
            <a:r>
              <a:rPr lang="en-US" dirty="0" smtClean="0"/>
              <a:t>-For example, as a student, s/he might not be aware what “</a:t>
            </a:r>
            <a:r>
              <a:rPr lang="en-US" b="1" dirty="0" smtClean="0"/>
              <a:t>expert data systems” </a:t>
            </a:r>
            <a:r>
              <a:rPr lang="en-US" dirty="0" smtClean="0"/>
              <a:t>are or whether they have this competency or not. The student might look for more</a:t>
            </a:r>
            <a:r>
              <a:rPr lang="en-US" baseline="0" dirty="0" smtClean="0"/>
              <a:t> knowledge</a:t>
            </a:r>
            <a:r>
              <a:rPr lang="en-US" dirty="0" smtClean="0"/>
              <a:t> after the first survey was completed</a:t>
            </a:r>
            <a:r>
              <a:rPr lang="en-US" baseline="0" dirty="0" smtClean="0"/>
              <a:t> </a:t>
            </a:r>
            <a:r>
              <a:rPr lang="en-US" dirty="0" smtClean="0"/>
              <a:t>in</a:t>
            </a:r>
            <a:r>
              <a:rPr lang="en-US" baseline="0" dirty="0" smtClean="0"/>
              <a:t> order to</a:t>
            </a:r>
            <a:r>
              <a:rPr lang="en-US" dirty="0" smtClean="0"/>
              <a:t> give a more informed answer at the second survey. </a:t>
            </a:r>
          </a:p>
          <a:p>
            <a:pPr lvl="0">
              <a:buNone/>
            </a:pPr>
            <a:endParaRPr lang="en-US" dirty="0" smtClean="0"/>
          </a:p>
          <a:p>
            <a:pPr lvl="0">
              <a:buFont typeface="Arial" pitchFamily="34" charset="0"/>
              <a:buNone/>
            </a:pPr>
            <a:r>
              <a:rPr lang="en-US" dirty="0" smtClean="0"/>
              <a:t>Once</a:t>
            </a:r>
            <a:r>
              <a:rPr lang="en-US" baseline="0" dirty="0" smtClean="0"/>
              <a:t> the students have completed the full survey and have been exposed to the competency statements, they</a:t>
            </a:r>
            <a:r>
              <a:rPr lang="en-US" dirty="0" smtClean="0"/>
              <a:t> might realize they have more or less knowledge than previously thought. This may impact</a:t>
            </a:r>
            <a:r>
              <a:rPr lang="en-US" baseline="0" dirty="0" smtClean="0"/>
              <a:t> their responses on the retest survey.</a:t>
            </a:r>
            <a:endParaRPr lang="en-US" dirty="0" smtClean="0"/>
          </a:p>
          <a:p>
            <a:pPr lvl="0"/>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Conclusions: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was a pilot study.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study</a:t>
            </a:r>
            <a:r>
              <a:rPr lang="en-US" sz="1200" kern="1200" baseline="0" dirty="0" smtClean="0">
                <a:solidFill>
                  <a:schemeClr val="tx1"/>
                </a:solidFill>
                <a:latin typeface="+mn-lt"/>
                <a:ea typeface="+mn-ea"/>
                <a:cs typeface="+mn-cs"/>
              </a:rPr>
              <a:t> tested the reliability of an expanded informatics competency tool among university students. </a:t>
            </a:r>
            <a:r>
              <a:rPr lang="en-US"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82 competency</a:t>
            </a:r>
            <a:r>
              <a:rPr lang="en-US" sz="1200" kern="1200" baseline="0" dirty="0" smtClean="0">
                <a:solidFill>
                  <a:schemeClr val="tx1"/>
                </a:solidFill>
                <a:latin typeface="+mn-lt"/>
                <a:ea typeface="+mn-ea"/>
                <a:cs typeface="+mn-cs"/>
              </a:rPr>
              <a:t> statements were found to be reliable.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m</a:t>
            </a:r>
            <a:r>
              <a:rPr lang="en-US" sz="1200" dirty="0" smtClean="0"/>
              <a:t>ajority of the competency statements were answered consistently. We believe those statements</a:t>
            </a:r>
            <a:r>
              <a:rPr lang="en-US" sz="1200" baseline="0" dirty="0" smtClean="0"/>
              <a:t> to be reliable. </a:t>
            </a:r>
            <a:endParaRPr lang="en-US" sz="1200" dirty="0" smtClean="0"/>
          </a:p>
          <a:p>
            <a:pPr lvl="0"/>
            <a:endParaRPr lang="en-US" sz="1200" kern="1200" baseline="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Because</a:t>
            </a:r>
            <a:r>
              <a:rPr lang="en-US" sz="1200" kern="1200" baseline="0" dirty="0" smtClean="0">
                <a:solidFill>
                  <a:schemeClr val="tx1"/>
                </a:solidFill>
                <a:latin typeface="+mn-lt"/>
                <a:ea typeface="+mn-ea"/>
                <a:cs typeface="+mn-cs"/>
              </a:rPr>
              <a:t> 22 of 104 statements were found to be significantly different, we intent to perform a test/retest using a shorter period to determine the impact on this assessment tool’s reliability. </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This</a:t>
            </a:r>
            <a:r>
              <a:rPr lang="en-US" sz="1200" baseline="0" dirty="0" smtClean="0"/>
              <a:t> assessment tool when determined reliable will h</a:t>
            </a:r>
            <a:r>
              <a:rPr lang="en-US" sz="1200" dirty="0" smtClean="0"/>
              <a:t>elp educators understand students’ skill level</a:t>
            </a:r>
            <a:r>
              <a:rPr lang="en-US" sz="1200" baseline="0" dirty="0" smtClean="0"/>
              <a:t> and identify deficits for focused education.</a:t>
            </a: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To control the variability of learning between test and retest, a </a:t>
            </a:r>
            <a:r>
              <a:rPr lang="en-US" dirty="0" smtClean="0"/>
              <a:t>shorter interval will be used.</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a:buFont typeface="Arial" pitchFamily="34" charset="0"/>
              <a:buChar char="•"/>
            </a:pPr>
            <a:r>
              <a:rPr lang="en-US" dirty="0" smtClean="0"/>
              <a:t>A</a:t>
            </a:r>
            <a:r>
              <a:rPr lang="en-US" baseline="0" dirty="0" smtClean="0"/>
              <a:t> larger sample is recommended to use for the future study. </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During the data analysis, a total of four values were found missing in the data after data cleansing. </a:t>
            </a:r>
          </a:p>
          <a:p>
            <a:pPr lvl="0"/>
            <a:r>
              <a:rPr lang="en-US" sz="1200" kern="1200" dirty="0" smtClean="0">
                <a:solidFill>
                  <a:schemeClr val="tx1"/>
                </a:solidFill>
                <a:latin typeface="+mn-lt"/>
                <a:ea typeface="+mn-ea"/>
                <a:cs typeface="+mn-cs"/>
              </a:rPr>
              <a:t>The missed values were filled with the mode of other 24 values within the same category. For example, in one of the questions, question 15: uses computer applications to document client care, subject 17 had a missing value in the second survey. The other 24 subjects’ responses were analyzed and the mode was 3, so number 3 was used to fill in the missing value.</a:t>
            </a:r>
          </a:p>
          <a:p>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for this presentation are…</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Results showed that for the same question, the means of the retest survey was higher than the means of the first test (Table 8). </a:t>
            </a:r>
          </a:p>
          <a:p>
            <a:pPr lvl="0"/>
            <a:r>
              <a:rPr lang="en-US" sz="1200" kern="1200" dirty="0" smtClean="0">
                <a:solidFill>
                  <a:schemeClr val="tx1"/>
                </a:solidFill>
                <a:latin typeface="+mn-lt"/>
                <a:ea typeface="+mn-ea"/>
                <a:cs typeface="+mn-cs"/>
              </a:rPr>
              <a:t>However, the values did not jump into other categories very much. The lowest level of the </a:t>
            </a:r>
            <a:r>
              <a:rPr lang="en-US" sz="1200" kern="1200" dirty="0" err="1" smtClean="0">
                <a:solidFill>
                  <a:schemeClr val="tx1"/>
                </a:solidFill>
                <a:latin typeface="+mn-lt"/>
                <a:ea typeface="+mn-ea"/>
                <a:cs typeface="+mn-cs"/>
              </a:rPr>
              <a:t>Likert</a:t>
            </a:r>
            <a:r>
              <a:rPr lang="en-US" sz="1200" kern="1200" dirty="0" smtClean="0">
                <a:solidFill>
                  <a:schemeClr val="tx1"/>
                </a:solidFill>
                <a:latin typeface="+mn-lt"/>
                <a:ea typeface="+mn-ea"/>
                <a:cs typeface="+mn-cs"/>
              </a:rPr>
              <a:t> scale as ‘no experience’ was given 1 point and the highest level as ‘expert’ was given 5 point (as mentioned in section II Method). For instance, on competency ‘Presentation graphics’, the mean of the first time of survey taken was 2.68, and the mean for the second time of survey taken was 2.96 and it was still falling into the 2-3 interval. </a:t>
            </a:r>
          </a:p>
          <a:p>
            <a:endParaRPr lang="en-US" dirty="0"/>
          </a:p>
        </p:txBody>
      </p:sp>
      <p:sp>
        <p:nvSpPr>
          <p:cNvPr id="4" name="Slide Number Placeholder 3"/>
          <p:cNvSpPr>
            <a:spLocks noGrp="1"/>
          </p:cNvSpPr>
          <p:nvPr>
            <p:ph type="sldNum" sz="quarter" idx="10"/>
          </p:nvPr>
        </p:nvSpPr>
        <p:spPr/>
        <p:txBody>
          <a:bodyPr/>
          <a:lstStyle/>
          <a:p>
            <a:fld id="{34A5C4E4-5452-4917-B13F-DCF79AA63796}"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Tolliver 2011, Informatics is the </a:t>
            </a:r>
            <a:r>
              <a:rPr lang="en-US" b="1" dirty="0" smtClean="0"/>
              <a:t>application of information technology </a:t>
            </a:r>
            <a:r>
              <a:rPr lang="en-US" dirty="0" smtClean="0"/>
              <a:t>to </a:t>
            </a:r>
            <a:r>
              <a:rPr lang="en-US" b="1" dirty="0" smtClean="0"/>
              <a:t>any field</a:t>
            </a:r>
            <a:r>
              <a:rPr lang="en-US" dirty="0" smtClean="0"/>
              <a:t>, while considering its </a:t>
            </a:r>
            <a:r>
              <a:rPr lang="en-US" b="1" dirty="0" smtClean="0"/>
              <a:t>impact </a:t>
            </a:r>
            <a:r>
              <a:rPr lang="en-US" dirty="0" smtClean="0"/>
              <a:t>on individuals, organizations, and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American Nursing Association, 2008 identifies nursing informatics as “a specialty that </a:t>
            </a:r>
            <a:r>
              <a:rPr lang="en-US" sz="1200" b="1" kern="1200" dirty="0" smtClean="0">
                <a:solidFill>
                  <a:schemeClr val="tx1"/>
                </a:solidFill>
                <a:latin typeface="+mn-lt"/>
                <a:ea typeface="+mn-ea"/>
                <a:cs typeface="+mn-cs"/>
              </a:rPr>
              <a:t>Int</a:t>
            </a:r>
            <a:r>
              <a:rPr lang="en-US" sz="1200" kern="1200" dirty="0" smtClean="0">
                <a:solidFill>
                  <a:schemeClr val="tx1"/>
                </a:solidFill>
                <a:latin typeface="+mn-lt"/>
                <a:ea typeface="+mn-ea"/>
                <a:cs typeface="+mn-cs"/>
              </a:rPr>
              <a:t>egrates </a:t>
            </a:r>
            <a:r>
              <a:rPr lang="en-US" sz="1200" b="1" kern="1200" dirty="0" smtClean="0">
                <a:solidFill>
                  <a:schemeClr val="tx1"/>
                </a:solidFill>
                <a:latin typeface="+mn-lt"/>
                <a:ea typeface="+mn-ea"/>
                <a:cs typeface="+mn-cs"/>
              </a:rPr>
              <a:t>nursing science, computer science, and information science </a:t>
            </a:r>
            <a:r>
              <a:rPr lang="en-US" sz="1200" kern="1200" dirty="0" smtClean="0">
                <a:solidFill>
                  <a:schemeClr val="tx1"/>
                </a:solidFill>
                <a:latin typeface="+mn-lt"/>
                <a:ea typeface="+mn-ea"/>
                <a:cs typeface="+mn-cs"/>
              </a:rPr>
              <a:t>to manage and communicate </a:t>
            </a:r>
            <a:r>
              <a:rPr lang="en-US" sz="1200" b="1" kern="1200" dirty="0" smtClean="0">
                <a:solidFill>
                  <a:schemeClr val="tx1"/>
                </a:solidFill>
                <a:latin typeface="+mn-lt"/>
                <a:ea typeface="+mn-ea"/>
                <a:cs typeface="+mn-cs"/>
              </a:rPr>
              <a:t>data, information, knowledge, and wisdom</a:t>
            </a:r>
            <a:r>
              <a:rPr lang="en-US" sz="1200" kern="1200" dirty="0" smtClean="0">
                <a:solidFill>
                  <a:schemeClr val="tx1"/>
                </a:solidFill>
                <a:latin typeface="+mn-lt"/>
                <a:ea typeface="+mn-ea"/>
                <a:cs typeface="+mn-cs"/>
              </a:rPr>
              <a:t> in nursing practice.”</a:t>
            </a:r>
            <a:endParaRPr lang="en-US" dirty="0" smtClean="0"/>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reviewed</a:t>
            </a:r>
            <a:r>
              <a:rPr lang="en-US" baseline="0" dirty="0" smtClean="0"/>
              <a:t> several informatics </a:t>
            </a:r>
            <a:r>
              <a:rPr lang="en-US" b="1" baseline="0" dirty="0" smtClean="0"/>
              <a:t>com</a:t>
            </a:r>
            <a:r>
              <a:rPr lang="en-US" baseline="0" dirty="0" smtClean="0"/>
              <a:t>petency tools.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content of all of the tools covered </a:t>
            </a:r>
            <a:r>
              <a:rPr lang="en-US" sz="1200" kern="1200" dirty="0" smtClean="0">
                <a:solidFill>
                  <a:schemeClr val="tx1"/>
                </a:solidFill>
                <a:latin typeface="+mn-lt"/>
                <a:ea typeface="+mn-ea"/>
                <a:cs typeface="+mn-cs"/>
              </a:rPr>
              <a:t>Communication, computer literacy, information literacy,</a:t>
            </a:r>
            <a:r>
              <a:rPr lang="en-US" sz="1200" kern="1200" baseline="0" dirty="0" smtClean="0">
                <a:solidFill>
                  <a:schemeClr val="tx1"/>
                </a:solidFill>
                <a:latin typeface="+mn-lt"/>
                <a:ea typeface="+mn-ea"/>
                <a:cs typeface="+mn-cs"/>
              </a:rPr>
              <a:t> and information management in different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a:buNone/>
            </a:pPr>
            <a:r>
              <a:rPr lang="en-US" dirty="0" smtClean="0"/>
              <a:t>Kaminski created a self assessment</a:t>
            </a:r>
            <a:r>
              <a:rPr lang="en-US" baseline="0" dirty="0" smtClean="0"/>
              <a:t> tool and it has three groupings,</a:t>
            </a:r>
          </a:p>
          <a:p>
            <a:pPr>
              <a:buNone/>
            </a:pPr>
            <a:endParaRPr lang="en-US" dirty="0" smtClean="0"/>
          </a:p>
          <a:p>
            <a:pPr>
              <a:buFont typeface="Arial" pitchFamily="34" charset="0"/>
              <a:buNone/>
            </a:pPr>
            <a:r>
              <a:rPr lang="en-US" sz="1200" b="0" u="none" kern="1200" dirty="0" smtClean="0">
                <a:solidFill>
                  <a:schemeClr val="tx1"/>
                </a:solidFill>
                <a:latin typeface="+mn-lt"/>
                <a:ea typeface="+mn-ea"/>
                <a:cs typeface="+mn-cs"/>
              </a:rPr>
              <a:t>Technical which means</a:t>
            </a:r>
            <a:r>
              <a:rPr lang="en-US" sz="1200" b="0" u="none" kern="1200" baseline="0" dirty="0" smtClean="0">
                <a:solidFill>
                  <a:schemeClr val="tx1"/>
                </a:solidFill>
                <a:latin typeface="+mn-lt"/>
                <a:ea typeface="+mn-ea"/>
                <a:cs typeface="+mn-cs"/>
              </a:rPr>
              <a:t> the actual psychomotor use of computer and other technological equipment.</a:t>
            </a:r>
          </a:p>
          <a:p>
            <a:pPr>
              <a:buFont typeface="Arial" pitchFamily="34" charset="0"/>
              <a:buNone/>
            </a:pPr>
            <a:endParaRPr lang="en-US" sz="1200" b="0" u="none" kern="1200" dirty="0" smtClean="0">
              <a:solidFill>
                <a:srgbClr val="FF0000"/>
              </a:solidFill>
              <a:latin typeface="+mn-lt"/>
              <a:ea typeface="+mn-ea"/>
              <a:cs typeface="+mn-cs"/>
            </a:endParaRPr>
          </a:p>
          <a:p>
            <a:pPr>
              <a:buFont typeface="Arial" pitchFamily="34" charset="0"/>
              <a:buNone/>
            </a:pPr>
            <a:r>
              <a:rPr lang="en-US" sz="1200" b="0" u="none" kern="1200" dirty="0" smtClean="0">
                <a:solidFill>
                  <a:schemeClr val="tx1"/>
                </a:solidFill>
                <a:latin typeface="+mn-lt"/>
                <a:ea typeface="+mn-ea"/>
                <a:cs typeface="+mn-cs"/>
              </a:rPr>
              <a:t>Utility which means the </a:t>
            </a:r>
            <a:r>
              <a:rPr lang="en-US" dirty="0" smtClean="0"/>
              <a:t>process of using computers and other technological equipment.</a:t>
            </a:r>
          </a:p>
          <a:p>
            <a:pPr>
              <a:buFont typeface="Arial" pitchFamily="34" charset="0"/>
              <a:buNone/>
            </a:pPr>
            <a:endParaRPr lang="en-US" sz="1200" b="0" u="none" kern="1200" dirty="0" smtClean="0">
              <a:solidFill>
                <a:schemeClr val="tx1"/>
              </a:solidFill>
              <a:latin typeface="+mn-lt"/>
              <a:ea typeface="+mn-ea"/>
              <a:cs typeface="+mn-cs"/>
            </a:endParaRPr>
          </a:p>
          <a:p>
            <a:pPr>
              <a:buFont typeface="Arial" pitchFamily="34" charset="0"/>
              <a:buNone/>
            </a:pPr>
            <a:r>
              <a:rPr lang="en-US" sz="1200" b="0" u="none" kern="1200" dirty="0" smtClean="0">
                <a:solidFill>
                  <a:schemeClr val="tx1"/>
                </a:solidFill>
                <a:latin typeface="+mn-lt"/>
                <a:ea typeface="+mn-ea"/>
                <a:cs typeface="+mn-cs"/>
              </a:rPr>
              <a:t>Leadership which means </a:t>
            </a:r>
            <a:r>
              <a:rPr lang="en-US" dirty="0" smtClean="0"/>
              <a:t>the management issues related to using computers and other technological equipment.</a:t>
            </a:r>
            <a:endParaRPr lang="en-US" sz="1200" b="0" u="none" kern="1200" dirty="0" smtClean="0">
              <a:solidFill>
                <a:srgbClr val="FF0000"/>
              </a:solidFill>
              <a:latin typeface="+mn-lt"/>
              <a:ea typeface="+mn-ea"/>
              <a:cs typeface="+mn-cs"/>
            </a:endParaRPr>
          </a:p>
          <a:p>
            <a:pPr>
              <a:buFont typeface="Arial" pitchFamily="34" charset="0"/>
              <a:buNone/>
            </a:pPr>
            <a:endParaRPr lang="en-US" sz="1200" b="0" u="none" kern="1200" dirty="0" smtClean="0">
              <a:solidFill>
                <a:srgbClr val="FF0000"/>
              </a:solidFill>
              <a:latin typeface="+mn-lt"/>
              <a:ea typeface="+mn-ea"/>
              <a:cs typeface="+mn-cs"/>
            </a:endParaRPr>
          </a:p>
          <a:p>
            <a:r>
              <a:rPr lang="en-US" dirty="0" smtClean="0"/>
              <a:t>It was also constructed using </a:t>
            </a:r>
            <a:r>
              <a:rPr lang="en-US" baseline="0" dirty="0" smtClean="0"/>
              <a:t>a dichotomous response which means yes or no, or the presence or the absence of the skill.</a:t>
            </a:r>
          </a:p>
          <a:p>
            <a:endParaRPr lang="en-US" baseline="0" dirty="0" smtClean="0"/>
          </a:p>
          <a:p>
            <a:r>
              <a:rPr lang="en-US" dirty="0" smtClean="0"/>
              <a:t>--------------------------------------------------------------------------------------------------------------------------------------------------------------------------------</a:t>
            </a:r>
          </a:p>
          <a:p>
            <a:r>
              <a:rPr lang="en-US" dirty="0" err="1" smtClean="0"/>
              <a:t>Schleyer</a:t>
            </a:r>
            <a:r>
              <a:rPr lang="en-US" dirty="0" smtClean="0"/>
              <a:t> (</a:t>
            </a:r>
            <a:r>
              <a:rPr lang="en-US" dirty="0" err="1" smtClean="0"/>
              <a:t>shai</a:t>
            </a:r>
            <a:r>
              <a:rPr lang="en-US" dirty="0" smtClean="0"/>
              <a:t> </a:t>
            </a:r>
            <a:r>
              <a:rPr lang="en-US" dirty="0" err="1" smtClean="0"/>
              <a:t>ler</a:t>
            </a:r>
            <a:r>
              <a:rPr lang="en-US" dirty="0" smtClean="0"/>
              <a:t>), Burch and </a:t>
            </a:r>
            <a:r>
              <a:rPr lang="en-US" dirty="0" err="1" smtClean="0"/>
              <a:t>Schoessler’s</a:t>
            </a:r>
            <a:r>
              <a:rPr lang="en-US" dirty="0" smtClean="0"/>
              <a:t>(se </a:t>
            </a:r>
            <a:r>
              <a:rPr lang="en-US" dirty="0" err="1" smtClean="0"/>
              <a:t>sh</a:t>
            </a:r>
            <a:r>
              <a:rPr lang="en-US" dirty="0" smtClean="0"/>
              <a:t> </a:t>
            </a:r>
            <a:r>
              <a:rPr lang="en-US" dirty="0" err="1" smtClean="0"/>
              <a:t>ler</a:t>
            </a:r>
            <a:r>
              <a:rPr lang="en-US" dirty="0" smtClean="0"/>
              <a:t>)</a:t>
            </a:r>
            <a:r>
              <a:rPr lang="en-US" baseline="0" dirty="0" smtClean="0"/>
              <a:t> developed a </a:t>
            </a:r>
            <a:r>
              <a:rPr lang="en-US" dirty="0" smtClean="0"/>
              <a:t>five level measurement tool based on the categories</a:t>
            </a:r>
            <a:r>
              <a:rPr lang="en-US" baseline="0" dirty="0" smtClean="0"/>
              <a:t> of </a:t>
            </a:r>
            <a:r>
              <a:rPr lang="en-US" sz="1200" kern="1200" dirty="0" smtClean="0">
                <a:solidFill>
                  <a:schemeClr val="tx1"/>
                </a:solidFill>
                <a:latin typeface="+mn-lt"/>
                <a:ea typeface="+mn-ea"/>
                <a:cs typeface="+mn-cs"/>
              </a:rPr>
              <a:t>novice, advanced beginner, competent, Proficient and expert.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content of the tool listed broad</a:t>
            </a:r>
            <a:r>
              <a:rPr lang="en-US" sz="1200" kern="1200" baseline="0" dirty="0" smtClean="0">
                <a:solidFill>
                  <a:schemeClr val="tx1"/>
                </a:solidFill>
                <a:latin typeface="+mn-lt"/>
                <a:ea typeface="+mn-ea"/>
                <a:cs typeface="+mn-cs"/>
              </a:rPr>
              <a:t> categories of skills rather than specific skills as noted in Kaminski’s tool.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r>
              <a:rPr lang="en-US" sz="1200" kern="1200" dirty="0" smtClean="0">
                <a:solidFill>
                  <a:schemeClr val="tx1"/>
                </a:solidFill>
                <a:latin typeface="+mn-lt"/>
                <a:ea typeface="+mn-ea"/>
                <a:cs typeface="+mn-cs"/>
              </a:rPr>
              <a:t>Staggers developed a four level measurement tool,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Beginning Nurse, Experienced Nurse, Informatics Specialist, and Informatics Innovator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classify nursing informatics competencies according to nurses’ ability of manipulate different technologies and information input.</a:t>
            </a:r>
          </a:p>
          <a:p>
            <a:pPr>
              <a:buFont typeface="Arial" pitchFamily="34" charset="0"/>
              <a:buNone/>
            </a:pPr>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The competencies for first level, beginning nurses, are basic computer skills such as the ability to search for patient and documentation.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Informatics Specialists which categorized as level three need to have a higher level of computer skills. For example,</a:t>
            </a:r>
            <a:r>
              <a:rPr lang="en-US" sz="120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manage projects with project management software</a:t>
            </a:r>
            <a:r>
              <a:rPr lang="en-US" sz="1200" b="0" kern="1200" dirty="0" smtClean="0">
                <a:solidFill>
                  <a:schemeClr val="tx1"/>
                </a:solidFill>
                <a:latin typeface="+mn-lt"/>
                <a:ea typeface="+mn-ea"/>
                <a:cs typeface="+mn-cs"/>
              </a:rPr>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also</a:t>
            </a:r>
            <a:r>
              <a:rPr lang="en-US" baseline="0" dirty="0" smtClean="0"/>
              <a:t> other tools developed by </a:t>
            </a:r>
            <a:r>
              <a:rPr lang="en-US" dirty="0" smtClean="0"/>
              <a:t>Technology Informatics Guiding Education Reform, Public Healthcare, American Association of College of Nursing.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However, the tools they are using to determine informatics skills are either measured by yes or no questions or simply name the competencies that nurses need to have.</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Nurses or nursing students may have difficulties to assess their nursing informatics competencies or cannot determine which part of informatics competencies they need to improve.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a:buFont typeface="Arial" pitchFamily="34" charset="0"/>
              <a:buNone/>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Compared to others informatics competency assessment tools, Kaminski’s tool was the most specific, most clear and most detailed assessment tool. It has also been used for a long time.</a:t>
            </a:r>
            <a:endParaRPr lang="en-US" dirty="0" smtClean="0"/>
          </a:p>
          <a:p>
            <a:pPr>
              <a:buFont typeface="Arial" pitchFamily="34" charset="0"/>
              <a:buChar char="•"/>
            </a:pPr>
            <a:r>
              <a:rPr lang="en-US" sz="1200" kern="1200" baseline="0" dirty="0" smtClean="0">
                <a:solidFill>
                  <a:schemeClr val="tx1"/>
                </a:solidFill>
                <a:latin typeface="+mn-lt"/>
                <a:ea typeface="+mn-ea"/>
                <a:cs typeface="+mn-cs"/>
              </a:rPr>
              <a:t>Kaminski’s tool has content and face Validity based on expert review and opinion.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The nursing informatics competencies means that nurses have adequate computer literacy and information management skills.</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--For example, knowing how to use e-mail, manage Windows applications, search databases, and have the ability to operate institution specific nursing software for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charting and medication administration and operating other technology used in nursing practice.</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sz="1200" kern="1200" dirty="0" smtClean="0">
                <a:solidFill>
                  <a:schemeClr val="tx1"/>
                </a:solidFill>
                <a:latin typeface="+mn-lt"/>
                <a:ea typeface="+mn-ea"/>
                <a:cs typeface="+mn-cs"/>
              </a:rPr>
              <a:t>However, not all nurses po</a:t>
            </a:r>
            <a:r>
              <a:rPr lang="en-US" sz="1200" b="1" kern="1200" dirty="0" smtClean="0">
                <a:solidFill>
                  <a:schemeClr val="tx1"/>
                </a:solidFill>
                <a:latin typeface="+mn-lt"/>
                <a:ea typeface="+mn-ea"/>
                <a:cs typeface="+mn-cs"/>
              </a:rPr>
              <a:t>sse</a:t>
            </a:r>
            <a:r>
              <a:rPr lang="en-US" sz="1200" kern="1200" dirty="0" smtClean="0">
                <a:solidFill>
                  <a:schemeClr val="tx1"/>
                </a:solidFill>
                <a:latin typeface="+mn-lt"/>
                <a:ea typeface="+mn-ea"/>
                <a:cs typeface="+mn-cs"/>
              </a:rPr>
              <a:t>ss adequate skills.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health outcomes are at risk when health care providers do not possess the technologic skills required for work environment.</a:t>
            </a:r>
            <a:r>
              <a:rPr lang="en-US" sz="1200" kern="1200" baseline="0" dirty="0" smtClean="0">
                <a:solidFill>
                  <a:schemeClr val="tx1"/>
                </a:solidFill>
                <a:latin typeface="+mn-lt"/>
                <a:ea typeface="+mn-ea"/>
                <a:cs typeface="+mn-cs"/>
              </a:rPr>
              <a:t>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Redundant assessments or care planning</a:t>
            </a:r>
            <a:r>
              <a:rPr lang="en-US" sz="1200" kern="1200" baseline="0" dirty="0" smtClean="0">
                <a:solidFill>
                  <a:schemeClr val="tx1"/>
                </a:solidFill>
                <a:latin typeface="+mn-lt"/>
                <a:ea typeface="+mn-ea"/>
                <a:cs typeface="+mn-cs"/>
              </a:rPr>
              <a:t> errors </a:t>
            </a:r>
            <a:r>
              <a:rPr lang="en-US" sz="1200" kern="1200" dirty="0" smtClean="0">
                <a:solidFill>
                  <a:schemeClr val="tx1"/>
                </a:solidFill>
                <a:latin typeface="+mn-lt"/>
                <a:ea typeface="+mn-ea"/>
                <a:cs typeface="+mn-cs"/>
              </a:rPr>
              <a:t>occur.</a:t>
            </a:r>
          </a:p>
          <a:p>
            <a:pPr>
              <a:buFont typeface="Arial" pitchFamily="34" charset="0"/>
              <a:buNone/>
            </a:pPr>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Therefore, it is extremely important to identify the nurses’ informatics skills toward the technologies that facilitate information processing, communication and its exchange.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communications will not only improve the quality of care among each unit,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will also reduce medical errors and improve patient safety</a:t>
            </a:r>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t>
            </a:r>
            <a:r>
              <a:rPr lang="en-US" dirty="0" smtClean="0"/>
              <a:t>collected data from student nurses</a:t>
            </a:r>
            <a:r>
              <a:rPr lang="en-US" baseline="0" dirty="0" smtClean="0"/>
              <a:t> </a:t>
            </a:r>
            <a:r>
              <a:rPr lang="en-US" baseline="0" dirty="0" smtClean="0"/>
              <a:t>to determine the reliability of </a:t>
            </a:r>
            <a:r>
              <a:rPr lang="en-US" dirty="0" smtClean="0"/>
              <a:t>nursing informatics self assessment tool among health care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pilot survey is an</a:t>
            </a:r>
            <a:r>
              <a:rPr lang="en-US" baseline="0" dirty="0" smtClean="0"/>
              <a:t> extension of </a:t>
            </a:r>
            <a:r>
              <a:rPr lang="en-US" baseline="0" dirty="0" err="1" smtClean="0"/>
              <a:t>Kiminski’s</a:t>
            </a:r>
            <a:r>
              <a:rPr lang="en-US" baseline="0" dirty="0" smtClean="0"/>
              <a:t> self assessment tool modified with </a:t>
            </a:r>
            <a:r>
              <a:rPr lang="en-US" baseline="0" dirty="0" err="1" smtClean="0"/>
              <a:t>Likert</a:t>
            </a:r>
            <a:r>
              <a:rPr lang="en-US" baseline="0" dirty="0" smtClean="0"/>
              <a:t> scaling used with permission.</a:t>
            </a:r>
            <a:endParaRPr lang="en-US" dirty="0" smtClean="0"/>
          </a:p>
          <a:p>
            <a:endParaRPr lang="en-US" dirty="0" smtClean="0"/>
          </a:p>
          <a:p>
            <a:r>
              <a:rPr lang="en-US" dirty="0" smtClean="0"/>
              <a:t>The hypothesis. There will be no significant difference in participant responses for a test/retest survey completed by WMU students.</a:t>
            </a:r>
          </a:p>
          <a:p>
            <a:endParaRPr lang="en-US" dirty="0" smtClean="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a:t>
            </a:r>
            <a:r>
              <a:rPr lang="en-US" sz="1200" baseline="0" dirty="0" smtClean="0"/>
              <a:t> institutional review board approved </a:t>
            </a:r>
            <a:r>
              <a:rPr lang="en-US" sz="1200" dirty="0" smtClean="0"/>
              <a:t>study was a repeated measured</a:t>
            </a:r>
            <a:r>
              <a:rPr lang="en-US" sz="1200" baseline="0" dirty="0" smtClean="0"/>
              <a:t> design. It was a test/retest survey with a 2 week interval. </a:t>
            </a:r>
          </a:p>
          <a:p>
            <a:endParaRPr lang="en-US" sz="1200" baseline="0" dirty="0" smtClean="0"/>
          </a:p>
          <a:p>
            <a:r>
              <a:rPr lang="en-US" sz="1200" baseline="0" dirty="0" smtClean="0"/>
              <a:t>As mentioned before, a </a:t>
            </a:r>
            <a:r>
              <a:rPr lang="en-US" sz="1200" baseline="0" dirty="0" err="1" smtClean="0"/>
              <a:t>likert</a:t>
            </a:r>
            <a:r>
              <a:rPr lang="en-US" sz="1200" baseline="0" dirty="0" smtClean="0"/>
              <a:t> scale was used instead of the Dichotomous (die </a:t>
            </a:r>
            <a:r>
              <a:rPr lang="en-US" sz="1200" b="1" baseline="0" dirty="0" smtClean="0"/>
              <a:t>co</a:t>
            </a:r>
            <a:r>
              <a:rPr lang="en-US" sz="1200" baseline="0" dirty="0" smtClean="0"/>
              <a:t> to </a:t>
            </a:r>
            <a:r>
              <a:rPr lang="en-US" sz="1200" baseline="0" dirty="0" err="1" smtClean="0"/>
              <a:t>mus</a:t>
            </a:r>
            <a:r>
              <a:rPr lang="en-US" sz="1200" baseline="0" dirty="0" smtClean="0"/>
              <a:t>) response. </a:t>
            </a:r>
          </a:p>
          <a:p>
            <a:endParaRPr lang="en-US" sz="1200" baseline="0" dirty="0" smtClean="0"/>
          </a:p>
          <a:p>
            <a:r>
              <a:rPr lang="en-US" sz="1200" baseline="0" dirty="0" smtClean="0"/>
              <a:t>The scale was based on Benner’s work. </a:t>
            </a:r>
          </a:p>
          <a:p>
            <a:endParaRPr lang="en-US" sz="1200" baseline="0" dirty="0" smtClean="0"/>
          </a:p>
          <a:p>
            <a:r>
              <a:rPr lang="en-US" sz="1200" baseline="0" dirty="0" smtClean="0"/>
              <a:t>There are five classifications…..</a:t>
            </a:r>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A444A93B-251E-4711-B1A9-2B9E63B9D479}"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AFD23-01D0-2B44-BE2F-8E2EA2F959C2}"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347408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FD23-01D0-2B44-BE2F-8E2EA2F959C2}"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56354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FD23-01D0-2B44-BE2F-8E2EA2F959C2}"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398514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CA71EC80-91F0-43C0-BEF1-BF476F94DF2B}" type="slidenum">
              <a:rPr lang="en-US" smtClean="0"/>
              <a:pPr/>
              <a:t>‹#›</a:t>
            </a:fld>
            <a:endParaRPr lang="en-US"/>
          </a:p>
        </p:txBody>
      </p:sp>
    </p:spTree>
    <p:extLst>
      <p:ext uri="{BB962C8B-B14F-4D97-AF65-F5344CB8AC3E}">
        <p14:creationId xmlns:p14="http://schemas.microsoft.com/office/powerpoint/2010/main" val="6385274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D49C58A-486C-4E00-B2FC-0E47530D9CAA}" type="datetimeFigureOut">
              <a:rPr lang="en-US" smtClean="0">
                <a:solidFill>
                  <a:srgbClr val="575F6D"/>
                </a:solidFill>
              </a:rPr>
              <a:pPr/>
              <a:t>10/20/2014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CA71EC80-91F0-43C0-BEF1-BF476F94DF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40626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D49C58A-486C-4E00-B2FC-0E47530D9CAA}" type="datetimeFigureOut">
              <a:rPr lang="en-US" smtClean="0">
                <a:solidFill>
                  <a:srgbClr val="FFF39D"/>
                </a:solidFill>
              </a:rPr>
              <a:pPr/>
              <a:t>10/20/2014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CA71EC80-91F0-43C0-BEF1-BF476F94DF2B}" type="slidenum">
              <a:rPr lang="en-US" smtClean="0"/>
              <a:pPr/>
              <a:t>‹#›</a:t>
            </a:fld>
            <a:endParaRPr lang="en-US"/>
          </a:p>
        </p:txBody>
      </p:sp>
    </p:spTree>
    <p:extLst>
      <p:ext uri="{BB962C8B-B14F-4D97-AF65-F5344CB8AC3E}">
        <p14:creationId xmlns:p14="http://schemas.microsoft.com/office/powerpoint/2010/main" val="36094439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CA71EC80-91F0-43C0-BEF1-BF476F94DF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8074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CA71EC80-91F0-43C0-BEF1-BF476F94DF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30981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D49C58A-486C-4E00-B2FC-0E47530D9CAA}" type="datetimeFigureOut">
              <a:rPr lang="en-US" smtClean="0">
                <a:solidFill>
                  <a:srgbClr val="575F6D"/>
                </a:solidFill>
              </a:rPr>
              <a:pPr/>
              <a:t>10/20/2014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CA71EC80-91F0-43C0-BEF1-BF476F94DF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801961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CA71EC80-91F0-43C0-BEF1-BF476F94DF2B}" type="slidenum">
              <a:rPr lang="en-US" smtClean="0"/>
              <a:pPr/>
              <a:t>‹#›</a:t>
            </a:fld>
            <a:endParaRPr lang="en-US"/>
          </a:p>
        </p:txBody>
      </p:sp>
    </p:spTree>
    <p:extLst>
      <p:ext uri="{BB962C8B-B14F-4D97-AF65-F5344CB8AC3E}">
        <p14:creationId xmlns:p14="http://schemas.microsoft.com/office/powerpoint/2010/main" val="269707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D49C58A-486C-4E00-B2FC-0E47530D9CAA}" type="datetimeFigureOut">
              <a:rPr lang="en-US" smtClean="0">
                <a:solidFill>
                  <a:srgbClr val="575F6D"/>
                </a:solidFill>
              </a:rPr>
              <a:pPr/>
              <a:t>10/20/2014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CA71EC80-91F0-43C0-BEF1-BF476F94DF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218370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AFD23-01D0-2B44-BE2F-8E2EA2F959C2}"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150175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17" name="Date Placeholder 16"/>
          <p:cNvSpPr>
            <a:spLocks noGrp="1"/>
          </p:cNvSpPr>
          <p:nvPr>
            <p:ph type="dt" sz="half" idx="10"/>
          </p:nvPr>
        </p:nvSpPr>
        <p:spPr/>
        <p:txBody>
          <a:bodyPr rtlCol="0"/>
          <a:lstStyle/>
          <a:p>
            <a:fld id="{BD49C58A-486C-4E00-B2FC-0E47530D9CAA}" type="datetimeFigureOut">
              <a:rPr lang="en-US" smtClean="0">
                <a:solidFill>
                  <a:srgbClr val="575F6D"/>
                </a:solidFill>
              </a:rPr>
              <a:pPr/>
              <a:t>10/20/2014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CA71EC80-91F0-43C0-BEF1-BF476F94DF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06630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pPr/>
              <a:t>‹#›</a:t>
            </a:fld>
            <a:endParaRPr lang="en-US"/>
          </a:p>
        </p:txBody>
      </p:sp>
    </p:spTree>
    <p:extLst>
      <p:ext uri="{BB962C8B-B14F-4D97-AF65-F5344CB8AC3E}">
        <p14:creationId xmlns:p14="http://schemas.microsoft.com/office/powerpoint/2010/main" val="284991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srgbClr val="575F6D"/>
                </a:solidFill>
              </a:rPr>
              <a:pPr/>
              <a:t>10/20/2014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pPr/>
              <a:t>‹#›</a:t>
            </a:fld>
            <a:endParaRPr lang="en-US"/>
          </a:p>
        </p:txBody>
      </p:sp>
    </p:spTree>
    <p:extLst>
      <p:ext uri="{BB962C8B-B14F-4D97-AF65-F5344CB8AC3E}">
        <p14:creationId xmlns:p14="http://schemas.microsoft.com/office/powerpoint/2010/main" val="319083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66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49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97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14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10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33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AFD23-01D0-2B44-BE2F-8E2EA2F959C2}"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4183205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216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550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08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9C58A-486C-4E00-B2FC-0E47530D9CAA}" type="datetimeFigureOut">
              <a:rPr lang="en-US" smtClean="0">
                <a:solidFill>
                  <a:prstClr val="black">
                    <a:tint val="75000"/>
                  </a:prstClr>
                </a:solidFill>
              </a:rPr>
              <a:pPr/>
              <a:t>10/20/2014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71EC80-91F0-43C0-BEF1-BF476F94DF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77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AFD23-01D0-2B44-BE2F-8E2EA2F959C2}"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244408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AFD23-01D0-2B44-BE2F-8E2EA2F959C2}"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392460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AFD23-01D0-2B44-BE2F-8E2EA2F959C2}"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302306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AFD23-01D0-2B44-BE2F-8E2EA2F959C2}"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56480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AFD23-01D0-2B44-BE2F-8E2EA2F959C2}"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105281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AFD23-01D0-2B44-BE2F-8E2EA2F959C2}"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B98C5-50D5-9441-8E3A-6330D4313DCF}" type="slidenum">
              <a:rPr lang="en-US" smtClean="0"/>
              <a:t>‹#›</a:t>
            </a:fld>
            <a:endParaRPr lang="en-US"/>
          </a:p>
        </p:txBody>
      </p:sp>
    </p:spTree>
    <p:extLst>
      <p:ext uri="{BB962C8B-B14F-4D97-AF65-F5344CB8AC3E}">
        <p14:creationId xmlns:p14="http://schemas.microsoft.com/office/powerpoint/2010/main" val="30114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AFD23-01D0-2B44-BE2F-8E2EA2F959C2}" type="datetimeFigureOut">
              <a:rPr lang="en-US" smtClean="0"/>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B98C5-50D5-9441-8E3A-6330D4313DCF}" type="slidenum">
              <a:rPr lang="en-US" smtClean="0"/>
              <a:t>‹#›</a:t>
            </a:fld>
            <a:endParaRPr lang="en-US"/>
          </a:p>
        </p:txBody>
      </p:sp>
    </p:spTree>
    <p:extLst>
      <p:ext uri="{BB962C8B-B14F-4D97-AF65-F5344CB8AC3E}">
        <p14:creationId xmlns:p14="http://schemas.microsoft.com/office/powerpoint/2010/main" val="335834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a:fld id="{BD49C58A-486C-4E00-B2FC-0E47530D9CAA}" type="datetimeFigureOut">
              <a:rPr lang="en-US" smtClean="0">
                <a:solidFill>
                  <a:srgbClr val="575F6D"/>
                </a:solidFill>
              </a:rPr>
              <a:pPr defTabSz="914400"/>
              <a:t>10/20/2014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defTabSz="914400"/>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defTabSz="914400"/>
            <a:fld id="{CA71EC80-91F0-43C0-BEF1-BF476F94DF2B}" type="slidenum">
              <a:rPr lang="en-US" smtClean="0"/>
              <a:pPr defTabSz="914400"/>
              <a:t>‹#›</a:t>
            </a:fld>
            <a:endParaRPr lang="en-US"/>
          </a:p>
        </p:txBody>
      </p:sp>
    </p:spTree>
    <p:extLst>
      <p:ext uri="{BB962C8B-B14F-4D97-AF65-F5344CB8AC3E}">
        <p14:creationId xmlns:p14="http://schemas.microsoft.com/office/powerpoint/2010/main" val="299702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D49C58A-486C-4E00-B2FC-0E47530D9CAA}" type="datetimeFigureOut">
              <a:rPr lang="en-US" smtClean="0">
                <a:solidFill>
                  <a:prstClr val="black">
                    <a:tint val="75000"/>
                  </a:prstClr>
                </a:solidFill>
              </a:rPr>
              <a:pPr defTabSz="914400"/>
              <a:t>10/20/2014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A71EC80-91F0-43C0-BEF1-BF476F94DF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1188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2369" y="3039838"/>
            <a:ext cx="8794602" cy="3579824"/>
          </a:xfrm>
          <a:prstGeom prst="rect">
            <a:avLst/>
          </a:prstGeom>
        </p:spPr>
      </p:pic>
      <p:sp>
        <p:nvSpPr>
          <p:cNvPr id="6" name="TextBox 5"/>
          <p:cNvSpPr txBox="1"/>
          <p:nvPr/>
        </p:nvSpPr>
        <p:spPr>
          <a:xfrm>
            <a:off x="766170" y="1242360"/>
            <a:ext cx="7565068" cy="1708160"/>
          </a:xfrm>
          <a:prstGeom prst="rect">
            <a:avLst/>
          </a:prstGeom>
          <a:noFill/>
        </p:spPr>
        <p:txBody>
          <a:bodyPr wrap="square" rtlCol="0">
            <a:spAutoFit/>
          </a:bodyPr>
          <a:lstStyle/>
          <a:p>
            <a:pPr lvl="0" algn="ctr"/>
            <a:r>
              <a:rPr lang="en-US" sz="3500" b="1" cap="small" dirty="0">
                <a:solidFill>
                  <a:srgbClr val="575F6D"/>
                </a:solidFill>
                <a:latin typeface="Century Schoolbook"/>
              </a:rPr>
              <a:t>verifying the reliability of informatics competency assessment tool</a:t>
            </a:r>
            <a:endParaRPr lang="en-US" dirty="0">
              <a:solidFill>
                <a:prstClr val="black"/>
              </a:solidFill>
            </a:endParaRPr>
          </a:p>
        </p:txBody>
      </p:sp>
      <p:pic>
        <p:nvPicPr>
          <p:cNvPr id="10" name="Picture 9"/>
          <p:cNvPicPr>
            <a:picLocks noChangeAspect="1"/>
          </p:cNvPicPr>
          <p:nvPr/>
        </p:nvPicPr>
        <p:blipFill>
          <a:blip r:embed="rId4"/>
          <a:stretch>
            <a:fillRect/>
          </a:stretch>
        </p:blipFill>
        <p:spPr>
          <a:xfrm>
            <a:off x="6060337" y="5815182"/>
            <a:ext cx="2851012" cy="328242"/>
          </a:xfrm>
          <a:prstGeom prst="rect">
            <a:avLst/>
          </a:prstGeom>
        </p:spPr>
      </p:pic>
      <p:pic>
        <p:nvPicPr>
          <p:cNvPr id="4" name="Picture 3"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6641486" y="4502895"/>
            <a:ext cx="1482942" cy="1211794"/>
          </a:xfrm>
          <a:prstGeom prst="rect">
            <a:avLst/>
          </a:prstGeom>
        </p:spPr>
      </p:pic>
      <p:sp>
        <p:nvSpPr>
          <p:cNvPr id="2" name="TextBox 1"/>
          <p:cNvSpPr txBox="1"/>
          <p:nvPr/>
        </p:nvSpPr>
        <p:spPr>
          <a:xfrm>
            <a:off x="2435105" y="4402067"/>
            <a:ext cx="3884177" cy="646331"/>
          </a:xfrm>
          <a:prstGeom prst="rect">
            <a:avLst/>
          </a:prstGeom>
          <a:noFill/>
        </p:spPr>
        <p:txBody>
          <a:bodyPr wrap="square" rtlCol="0">
            <a:spAutoFit/>
          </a:bodyPr>
          <a:lstStyle/>
          <a:p>
            <a:r>
              <a:rPr lang="en-US" dirty="0" err="1" smtClean="0"/>
              <a:t>Sharie</a:t>
            </a:r>
            <a:r>
              <a:rPr lang="en-US" dirty="0"/>
              <a:t> </a:t>
            </a:r>
            <a:r>
              <a:rPr lang="en-US" dirty="0" smtClean="0"/>
              <a:t>Falan, PhD, MSN, RN-BC, CPHIMS</a:t>
            </a:r>
            <a:endParaRPr lang="en-US" dirty="0"/>
          </a:p>
        </p:txBody>
      </p:sp>
    </p:spTree>
    <p:extLst>
      <p:ext uri="{BB962C8B-B14F-4D97-AF65-F5344CB8AC3E}">
        <p14:creationId xmlns:p14="http://schemas.microsoft.com/office/powerpoint/2010/main" val="217715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sz="quarter" idx="1"/>
          </p:nvPr>
        </p:nvSpPr>
        <p:spPr>
          <a:xfrm>
            <a:off x="457200" y="2057400"/>
            <a:ext cx="7467600" cy="4873752"/>
          </a:xfrm>
        </p:spPr>
        <p:txBody>
          <a:bodyPr>
            <a:normAutofit/>
          </a:bodyPr>
          <a:lstStyle/>
          <a:p>
            <a:r>
              <a:rPr lang="en-US" sz="2800" dirty="0" smtClean="0"/>
              <a:t>Convenience sample of university students</a:t>
            </a:r>
          </a:p>
          <a:p>
            <a:pPr>
              <a:buNone/>
            </a:pPr>
            <a:endParaRPr lang="en-US" sz="2800" dirty="0" smtClean="0"/>
          </a:p>
          <a:p>
            <a:r>
              <a:rPr lang="en-US" sz="2800" dirty="0" smtClean="0"/>
              <a:t>N=25</a:t>
            </a:r>
            <a:endParaRPr lang="en-US" sz="2800" dirty="0"/>
          </a:p>
        </p:txBody>
      </p:sp>
      <p:pic>
        <p:nvPicPr>
          <p:cNvPr id="3074" name="Picture 2" descr="C:\Users\xiaomeng\AppData\Local\Microsoft\Windows\Temporary Internet Files\Content.IE5\BU94BW6P\MC900078708[1].wmf"/>
          <p:cNvPicPr>
            <a:picLocks noChangeAspect="1" noChangeArrowheads="1"/>
          </p:cNvPicPr>
          <p:nvPr/>
        </p:nvPicPr>
        <p:blipFill>
          <a:blip r:embed="rId3" cstate="print"/>
          <a:srcRect/>
          <a:stretch>
            <a:fillRect/>
          </a:stretch>
        </p:blipFill>
        <p:spPr bwMode="auto">
          <a:xfrm>
            <a:off x="4267200" y="2616246"/>
            <a:ext cx="3165920" cy="2971800"/>
          </a:xfrm>
          <a:prstGeom prst="rect">
            <a:avLst/>
          </a:prstGeom>
          <a:noFill/>
        </p:spPr>
      </p:pic>
      <p:grpSp>
        <p:nvGrpSpPr>
          <p:cNvPr id="5" name="Group 4"/>
          <p:cNvGrpSpPr/>
          <p:nvPr/>
        </p:nvGrpSpPr>
        <p:grpSpPr>
          <a:xfrm>
            <a:off x="192369" y="5552981"/>
            <a:ext cx="8794602" cy="1180886"/>
            <a:chOff x="192369" y="5552981"/>
            <a:chExt cx="8794602" cy="1180886"/>
          </a:xfrm>
        </p:grpSpPr>
        <p:pic>
          <p:nvPicPr>
            <p:cNvPr id="6" name="Picture 5"/>
            <p:cNvPicPr>
              <a:picLocks noChangeAspect="1"/>
            </p:cNvPicPr>
            <p:nvPr/>
          </p:nvPicPr>
          <p:blipFill>
            <a:blip r:embed="rId4"/>
            <a:stretch>
              <a:fillRect/>
            </a:stretch>
          </p:blipFill>
          <p:spPr>
            <a:xfrm>
              <a:off x="192369" y="5552981"/>
              <a:ext cx="8794602" cy="1180886"/>
            </a:xfrm>
            <a:prstGeom prst="rect">
              <a:avLst/>
            </a:prstGeom>
          </p:spPr>
        </p:pic>
        <p:pic>
          <p:nvPicPr>
            <p:cNvPr id="7" name="Picture 6"/>
            <p:cNvPicPr>
              <a:picLocks noChangeAspect="1"/>
            </p:cNvPicPr>
            <p:nvPr/>
          </p:nvPicPr>
          <p:blipFill>
            <a:blip r:embed="rId5"/>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6">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8435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4" name="Content Placeholder 3"/>
          <p:cNvGraphicFramePr>
            <a:graphicFrameLocks/>
          </p:cNvGraphicFramePr>
          <p:nvPr/>
        </p:nvGraphicFramePr>
        <p:xfrm>
          <a:off x="685800" y="1600200"/>
          <a:ext cx="7467600" cy="4038600"/>
        </p:xfrm>
        <a:graphic>
          <a:graphicData uri="http://schemas.openxmlformats.org/drawingml/2006/table">
            <a:tbl>
              <a:tblPr>
                <a:tableStyleId>{616DA210-FB5B-4158-B5E0-FEB733F419BA}</a:tableStyleId>
              </a:tblPr>
              <a:tblGrid>
                <a:gridCol w="3200400"/>
                <a:gridCol w="4267200"/>
              </a:tblGrid>
              <a:tr h="1033244">
                <a:tc gridSpan="2">
                  <a:txBody>
                    <a:bodyPr/>
                    <a:lstStyle/>
                    <a:p>
                      <a:pPr algn="l">
                        <a:lnSpc>
                          <a:spcPct val="100000"/>
                        </a:lnSpc>
                        <a:spcAft>
                          <a:spcPts val="0"/>
                        </a:spcAft>
                      </a:pPr>
                      <a:r>
                        <a:rPr lang="en-US" sz="2800" b="1" dirty="0" smtClean="0">
                          <a:latin typeface="Calibri"/>
                        </a:rPr>
                        <a:t>Table 1. Demographics</a:t>
                      </a:r>
                      <a:r>
                        <a:rPr lang="en-US" sz="2800" b="1" baseline="0" dirty="0" smtClean="0">
                          <a:latin typeface="Calibri"/>
                        </a:rPr>
                        <a:t> </a:t>
                      </a:r>
                      <a:endParaRPr lang="en-US" sz="2800" b="1" dirty="0">
                        <a:latin typeface="Calibri"/>
                      </a:endParaRPr>
                    </a:p>
                  </a:txBody>
                  <a:tcPr marL="61830" marR="6183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en-US" sz="2400" dirty="0">
                        <a:latin typeface="Calibri"/>
                      </a:endParaRPr>
                    </a:p>
                  </a:txBody>
                  <a:tcPr marL="61830" marR="61830" marT="0" marB="0" anchor="ctr"/>
                </a:tc>
              </a:tr>
              <a:tr h="1033244">
                <a:tc>
                  <a:txBody>
                    <a:bodyPr/>
                    <a:lstStyle/>
                    <a:p>
                      <a:pPr algn="ctr">
                        <a:lnSpc>
                          <a:spcPct val="100000"/>
                        </a:lnSpc>
                        <a:spcAft>
                          <a:spcPts val="0"/>
                        </a:spcAft>
                      </a:pPr>
                      <a:r>
                        <a:rPr lang="en-US" sz="2400" b="1" dirty="0" smtClean="0">
                          <a:latin typeface="Calibri"/>
                        </a:rPr>
                        <a:t>Characteristics</a:t>
                      </a:r>
                      <a:endParaRPr lang="en-US" sz="2400" b="1" dirty="0">
                        <a:latin typeface="Calibri"/>
                      </a:endParaRPr>
                    </a:p>
                  </a:txBody>
                  <a:tcPr marL="61830" marR="6183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a:rPr>
                        <a:t>N (%)</a:t>
                      </a:r>
                    </a:p>
                  </a:txBody>
                  <a:tcPr marL="61830" marR="6183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33244">
                <a:tc>
                  <a:txBody>
                    <a:bodyPr/>
                    <a:lstStyle/>
                    <a:p>
                      <a:pPr algn="ctr">
                        <a:lnSpc>
                          <a:spcPct val="100000"/>
                        </a:lnSpc>
                        <a:spcAft>
                          <a:spcPts val="0"/>
                        </a:spcAft>
                      </a:pPr>
                      <a:r>
                        <a:rPr lang="en-US" sz="2400" dirty="0" smtClean="0">
                          <a:latin typeface="Calibri"/>
                        </a:rPr>
                        <a:t>Gender-female</a:t>
                      </a:r>
                      <a:endParaRPr lang="en-US" sz="2400" dirty="0">
                        <a:latin typeface="Calibri"/>
                      </a:endParaRPr>
                    </a:p>
                  </a:txBody>
                  <a:tcPr marL="61830" marR="6183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22(78%)</a:t>
                      </a:r>
                      <a:endParaRPr lang="en-US" sz="2400" dirty="0" smtClean="0">
                        <a:latin typeface="Calibri"/>
                      </a:endParaRPr>
                    </a:p>
                  </a:txBody>
                  <a:tcPr marL="61830" marR="6183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938868">
                <a:tc>
                  <a:txBody>
                    <a:bodyPr/>
                    <a:lstStyle/>
                    <a:p>
                      <a:pPr algn="ctr">
                        <a:lnSpc>
                          <a:spcPct val="100000"/>
                        </a:lnSpc>
                        <a:spcAft>
                          <a:spcPts val="0"/>
                        </a:spcAft>
                      </a:pPr>
                      <a:r>
                        <a:rPr lang="en-US" sz="2400" dirty="0" smtClean="0"/>
                        <a:t>Race</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2400" dirty="0" smtClean="0"/>
                        <a:t> 24 (96%) Caucasian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1(4%) African American</a:t>
                      </a:r>
                      <a:endParaRPr lang="en-US" sz="2400" dirty="0" smtClean="0">
                        <a:latin typeface="+mn-lt"/>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5" name="Group 4"/>
          <p:cNvGrpSpPr/>
          <p:nvPr/>
        </p:nvGrpSpPr>
        <p:grpSpPr>
          <a:xfrm>
            <a:off x="192369" y="5638799"/>
            <a:ext cx="8794602" cy="1095067"/>
            <a:chOff x="192369" y="5552981"/>
            <a:chExt cx="8794602" cy="1180886"/>
          </a:xfrm>
        </p:grpSpPr>
        <p:pic>
          <p:nvPicPr>
            <p:cNvPr id="6" name="Picture 5"/>
            <p:cNvPicPr>
              <a:picLocks noChangeAspect="1"/>
            </p:cNvPicPr>
            <p:nvPr/>
          </p:nvPicPr>
          <p:blipFill>
            <a:blip r:embed="rId3"/>
            <a:stretch>
              <a:fillRect/>
            </a:stretch>
          </p:blipFill>
          <p:spPr>
            <a:xfrm>
              <a:off x="192369" y="5552981"/>
              <a:ext cx="8794602" cy="1180886"/>
            </a:xfrm>
            <a:prstGeom prst="rect">
              <a:avLst/>
            </a:prstGeom>
          </p:spPr>
        </p:pic>
        <p:pic>
          <p:nvPicPr>
            <p:cNvPr id="7" name="Picture 6"/>
            <p:cNvPicPr>
              <a:picLocks noChangeAspect="1"/>
            </p:cNvPicPr>
            <p:nvPr/>
          </p:nvPicPr>
          <p:blipFill>
            <a:blip r:embed="rId4"/>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56372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914400" y="762000"/>
          <a:ext cx="6934200" cy="4890222"/>
        </p:xfrm>
        <a:graphic>
          <a:graphicData uri="http://schemas.openxmlformats.org/drawingml/2006/table">
            <a:tbl>
              <a:tblPr>
                <a:tableStyleId>{616DA210-FB5B-4158-B5E0-FEB733F419BA}</a:tableStyleId>
              </a:tblPr>
              <a:tblGrid>
                <a:gridCol w="3429000"/>
                <a:gridCol w="3505200"/>
              </a:tblGrid>
              <a:tr h="662743">
                <a:tc gridSpan="2">
                  <a:txBody>
                    <a:bodyPr/>
                    <a:lstStyle/>
                    <a:p>
                      <a:pPr algn="l">
                        <a:lnSpc>
                          <a:spcPct val="100000"/>
                        </a:lnSpc>
                        <a:spcAft>
                          <a:spcPts val="0"/>
                        </a:spcAft>
                      </a:pPr>
                      <a:r>
                        <a:rPr lang="en-US" sz="2800" b="1" dirty="0" smtClean="0">
                          <a:latin typeface="Calibri"/>
                        </a:rPr>
                        <a:t>Table 2. Sample characteristics</a:t>
                      </a:r>
                      <a:endParaRPr lang="en-US" sz="2800" b="1" dirty="0">
                        <a:latin typeface="Calibri"/>
                      </a:endParaRPr>
                    </a:p>
                  </a:txBody>
                  <a:tcPr marL="61830" marR="6183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en-US" sz="2500">
                        <a:latin typeface="Calibri"/>
                      </a:endParaRPr>
                    </a:p>
                  </a:txBody>
                  <a:tcPr marL="61830" marR="61830" marT="0" marB="0" anchor="ctr"/>
                </a:tc>
              </a:tr>
              <a:tr h="1166057">
                <a:tc>
                  <a:txBody>
                    <a:bodyPr/>
                    <a:lstStyle/>
                    <a:p>
                      <a:pPr algn="ctr">
                        <a:lnSpc>
                          <a:spcPct val="100000"/>
                        </a:lnSpc>
                        <a:spcAft>
                          <a:spcPts val="0"/>
                        </a:spcAft>
                      </a:pPr>
                      <a:r>
                        <a:rPr lang="en-US" sz="2400" b="1" dirty="0"/>
                        <a:t>Years in nursing program</a:t>
                      </a:r>
                      <a:endParaRPr lang="en-US" sz="2400" b="1" dirty="0">
                        <a:latin typeface="Calibri"/>
                      </a:endParaRPr>
                    </a:p>
                  </a:txBody>
                  <a:tcPr marL="61830" marR="6183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2400" b="1" dirty="0" smtClean="0"/>
                        <a:t>N (%)</a:t>
                      </a:r>
                      <a:endParaRPr lang="en-US" sz="2400" b="1" dirty="0">
                        <a:latin typeface="Calibri"/>
                      </a:endParaRPr>
                    </a:p>
                  </a:txBody>
                  <a:tcPr marL="61830" marR="6183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a:t>1 year</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2(8)</a:t>
                      </a:r>
                      <a:endParaRPr lang="en-US" sz="2400" dirty="0" smtClean="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a:t>2 years</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9 (36)</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a:t>3 years</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10 (40) </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a:t>4 years</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2400" dirty="0" smtClean="0"/>
                        <a:t>2 (8)</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smtClean="0"/>
                        <a:t>Other</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2400" dirty="0" smtClean="0"/>
                        <a:t>2 (8)</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237">
                <a:tc>
                  <a:txBody>
                    <a:bodyPr/>
                    <a:lstStyle/>
                    <a:p>
                      <a:pPr algn="ctr">
                        <a:lnSpc>
                          <a:spcPct val="100000"/>
                        </a:lnSpc>
                        <a:spcAft>
                          <a:spcPts val="0"/>
                        </a:spcAft>
                      </a:pPr>
                      <a:r>
                        <a:rPr lang="en-US" sz="2400" dirty="0"/>
                        <a:t>Total</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2400" dirty="0" smtClean="0"/>
                        <a:t>25 (100)</a:t>
                      </a:r>
                      <a:endParaRPr lang="en-US" sz="2400" dirty="0">
                        <a:latin typeface="Calibri"/>
                      </a:endParaRPr>
                    </a:p>
                  </a:txBody>
                  <a:tcPr marL="61830" marR="618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3" name="Group 2"/>
          <p:cNvGrpSpPr/>
          <p:nvPr/>
        </p:nvGrpSpPr>
        <p:grpSpPr>
          <a:xfrm>
            <a:off x="192369" y="5552981"/>
            <a:ext cx="8794602" cy="1180886"/>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411486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85037556"/>
              </p:ext>
            </p:extLst>
          </p:nvPr>
        </p:nvGraphicFramePr>
        <p:xfrm>
          <a:off x="922070" y="222531"/>
          <a:ext cx="7239000" cy="5821679"/>
        </p:xfrm>
        <a:graphic>
          <a:graphicData uri="http://schemas.openxmlformats.org/drawingml/2006/table">
            <a:tbl>
              <a:tblPr>
                <a:tableStyleId>{5940675A-B579-460E-94D1-54222C63F5DA}</a:tableStyleId>
              </a:tblPr>
              <a:tblGrid>
                <a:gridCol w="3886200"/>
                <a:gridCol w="3352800"/>
              </a:tblGrid>
              <a:tr h="665408">
                <a:tc gridSpan="2">
                  <a:txBody>
                    <a:bodyPr/>
                    <a:lstStyle/>
                    <a:p>
                      <a:pPr algn="l">
                        <a:lnSpc>
                          <a:spcPct val="150000"/>
                        </a:lnSpc>
                        <a:spcAft>
                          <a:spcPts val="0"/>
                        </a:spcAft>
                      </a:pPr>
                      <a:r>
                        <a:rPr lang="en-US" sz="2800" b="1" dirty="0" smtClean="0">
                          <a:latin typeface="Calibri"/>
                        </a:rPr>
                        <a:t>Table 3. Academic</a:t>
                      </a:r>
                      <a:r>
                        <a:rPr lang="en-US" sz="2800" b="1" baseline="0" dirty="0" smtClean="0">
                          <a:latin typeface="Calibri"/>
                        </a:rPr>
                        <a:t> preparation </a:t>
                      </a:r>
                      <a:endParaRPr lang="en-US" sz="2800" b="1" dirty="0">
                        <a:latin typeface="Calibri"/>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50000"/>
                        </a:lnSpc>
                        <a:spcAft>
                          <a:spcPts val="0"/>
                        </a:spcAft>
                      </a:pPr>
                      <a:endParaRPr lang="en-US" sz="2500" dirty="0">
                        <a:latin typeface="Calibri"/>
                      </a:endParaRPr>
                    </a:p>
                  </a:txBody>
                  <a:tcPr marL="68580" marR="68580" marT="0" marB="0" anchor="ctr"/>
                </a:tc>
              </a:tr>
              <a:tr h="665408">
                <a:tc>
                  <a:txBody>
                    <a:bodyPr/>
                    <a:lstStyle/>
                    <a:p>
                      <a:pPr algn="ctr">
                        <a:lnSpc>
                          <a:spcPct val="150000"/>
                        </a:lnSpc>
                        <a:spcAft>
                          <a:spcPts val="0"/>
                        </a:spcAft>
                      </a:pPr>
                      <a:r>
                        <a:rPr lang="en-US" sz="2400" b="1" dirty="0"/>
                        <a:t>Highest academic degree</a:t>
                      </a:r>
                      <a:endParaRPr lang="en-US" sz="2400" b="1" dirty="0">
                        <a:latin typeface="Calibri"/>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spcAft>
                          <a:spcPts val="0"/>
                        </a:spcAft>
                      </a:pPr>
                      <a:r>
                        <a:rPr lang="en-US" sz="2400" b="1" dirty="0" smtClean="0"/>
                        <a:t>N (%)</a:t>
                      </a:r>
                      <a:endParaRPr lang="en-US" sz="2400" b="1" dirty="0">
                        <a:latin typeface="Calibri"/>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887211">
                <a:tc>
                  <a:txBody>
                    <a:bodyPr/>
                    <a:lstStyle/>
                    <a:p>
                      <a:pPr algn="ctr">
                        <a:lnSpc>
                          <a:spcPct val="200000"/>
                        </a:lnSpc>
                        <a:spcAft>
                          <a:spcPts val="0"/>
                        </a:spcAft>
                      </a:pPr>
                      <a:r>
                        <a:rPr lang="en-US" sz="2400" dirty="0"/>
                        <a:t>No degree</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457200" algn="l">
                        <a:lnSpc>
                          <a:spcPct val="200000"/>
                        </a:lnSpc>
                        <a:spcAft>
                          <a:spcPts val="0"/>
                        </a:spcAft>
                      </a:pPr>
                      <a:r>
                        <a:rPr lang="en-US" sz="2400" dirty="0" smtClean="0"/>
                        <a:t>        16</a:t>
                      </a:r>
                      <a:r>
                        <a:rPr lang="en-US" sz="2400" baseline="0" dirty="0" smtClean="0">
                          <a:latin typeface="Calibri"/>
                        </a:rPr>
                        <a:t> (</a:t>
                      </a:r>
                      <a:r>
                        <a:rPr lang="en-US" sz="2400" dirty="0" smtClean="0"/>
                        <a:t>64</a:t>
                      </a:r>
                      <a:r>
                        <a:rPr lang="en-US" sz="2400" dirty="0"/>
                        <a:t>)</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887211">
                <a:tc>
                  <a:txBody>
                    <a:bodyPr/>
                    <a:lstStyle/>
                    <a:p>
                      <a:pPr algn="ctr">
                        <a:lnSpc>
                          <a:spcPct val="200000"/>
                        </a:lnSpc>
                        <a:spcAft>
                          <a:spcPts val="0"/>
                        </a:spcAft>
                      </a:pPr>
                      <a:r>
                        <a:rPr lang="en-US" sz="2400" dirty="0"/>
                        <a:t>Associate’s</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00000"/>
                        </a:lnSpc>
                        <a:spcAft>
                          <a:spcPts val="0"/>
                        </a:spcAft>
                      </a:pPr>
                      <a:r>
                        <a:rPr lang="en-US" sz="2400" dirty="0" smtClean="0"/>
                        <a:t>4</a:t>
                      </a:r>
                      <a:r>
                        <a:rPr lang="en-US" sz="2400" baseline="0" dirty="0">
                          <a:latin typeface="Calibri"/>
                        </a:rPr>
                        <a:t> </a:t>
                      </a:r>
                      <a:r>
                        <a:rPr lang="en-US" sz="2400" baseline="0" dirty="0" smtClean="0">
                          <a:latin typeface="Calibri"/>
                        </a:rPr>
                        <a:t>(</a:t>
                      </a:r>
                      <a:r>
                        <a:rPr lang="en-US" sz="2400" dirty="0" smtClean="0"/>
                        <a:t>16</a:t>
                      </a:r>
                      <a:r>
                        <a:rPr lang="en-US" sz="2400" dirty="0"/>
                        <a:t>)</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887211">
                <a:tc>
                  <a:txBody>
                    <a:bodyPr/>
                    <a:lstStyle/>
                    <a:p>
                      <a:pPr algn="ctr">
                        <a:lnSpc>
                          <a:spcPct val="200000"/>
                        </a:lnSpc>
                        <a:spcAft>
                          <a:spcPts val="0"/>
                        </a:spcAft>
                      </a:pPr>
                      <a:r>
                        <a:rPr lang="en-US" sz="2400"/>
                        <a:t>Bachelor’s</a:t>
                      </a:r>
                      <a:endParaRPr lang="en-US" sz="240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00000"/>
                        </a:lnSpc>
                        <a:spcAft>
                          <a:spcPts val="0"/>
                        </a:spcAft>
                      </a:pPr>
                      <a:r>
                        <a:rPr lang="en-US" sz="2400" dirty="0" smtClean="0"/>
                        <a:t>4 (16</a:t>
                      </a:r>
                      <a:r>
                        <a:rPr lang="en-US" sz="2400" dirty="0"/>
                        <a:t>)</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887211">
                <a:tc>
                  <a:txBody>
                    <a:bodyPr/>
                    <a:lstStyle/>
                    <a:p>
                      <a:pPr algn="ctr">
                        <a:lnSpc>
                          <a:spcPct val="200000"/>
                        </a:lnSpc>
                        <a:spcAft>
                          <a:spcPts val="0"/>
                        </a:spcAft>
                      </a:pPr>
                      <a:r>
                        <a:rPr lang="en-US" sz="2400"/>
                        <a:t>Master’s</a:t>
                      </a:r>
                      <a:endParaRPr lang="en-US" sz="240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00000"/>
                        </a:lnSpc>
                        <a:spcAft>
                          <a:spcPts val="0"/>
                        </a:spcAft>
                      </a:pPr>
                      <a:r>
                        <a:rPr lang="en-US" sz="2400" dirty="0" smtClean="0"/>
                        <a:t>1 (4</a:t>
                      </a:r>
                      <a:r>
                        <a:rPr lang="en-US" sz="2400" dirty="0"/>
                        <a:t>)</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0147">
                <a:tc>
                  <a:txBody>
                    <a:bodyPr/>
                    <a:lstStyle/>
                    <a:p>
                      <a:pPr algn="ctr">
                        <a:lnSpc>
                          <a:spcPct val="115000"/>
                        </a:lnSpc>
                        <a:spcAft>
                          <a:spcPts val="0"/>
                        </a:spcAft>
                      </a:pPr>
                      <a:r>
                        <a:rPr lang="en-US" sz="2400" dirty="0"/>
                        <a:t>Total</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US" sz="2400" dirty="0" smtClean="0"/>
                        <a:t>25 (100)</a:t>
                      </a:r>
                      <a:endParaRPr lang="en-US" sz="2400" dirty="0">
                        <a:latin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3" name="Group 2"/>
          <p:cNvGrpSpPr/>
          <p:nvPr/>
        </p:nvGrpSpPr>
        <p:grpSpPr>
          <a:xfrm>
            <a:off x="192369" y="5955739"/>
            <a:ext cx="8794602" cy="778128"/>
            <a:chOff x="192369" y="5552981"/>
            <a:chExt cx="8794602" cy="1180886"/>
          </a:xfrm>
        </p:grpSpPr>
        <p:pic>
          <p:nvPicPr>
            <p:cNvPr id="4" name="Picture 3"/>
            <p:cNvPicPr>
              <a:picLocks noChangeAspect="1"/>
            </p:cNvPicPr>
            <p:nvPr/>
          </p:nvPicPr>
          <p:blipFill>
            <a:blip r:embed="rId3"/>
            <a:stretch>
              <a:fillRect/>
            </a:stretch>
          </p:blipFill>
          <p:spPr>
            <a:xfrm>
              <a:off x="192369" y="5552981"/>
              <a:ext cx="8794602" cy="1180886"/>
            </a:xfrm>
            <a:prstGeom prst="rect">
              <a:avLst/>
            </a:prstGeom>
          </p:spPr>
        </p:pic>
        <p:pic>
          <p:nvPicPr>
            <p:cNvPr id="5" name="Picture 4"/>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96931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33971"/>
          </a:xfrm>
        </p:spPr>
        <p:txBody>
          <a:bodyPr/>
          <a:lstStyle/>
          <a:p>
            <a:r>
              <a:rPr lang="en-US" dirty="0" smtClean="0"/>
              <a:t>Results</a:t>
            </a:r>
            <a:endParaRPr lang="en-US" dirty="0"/>
          </a:p>
        </p:txBody>
      </p:sp>
      <p:sp>
        <p:nvSpPr>
          <p:cNvPr id="4" name="Content Placeholder 2"/>
          <p:cNvSpPr>
            <a:spLocks noGrp="1"/>
          </p:cNvSpPr>
          <p:nvPr>
            <p:ph sz="quarter" idx="1"/>
          </p:nvPr>
        </p:nvSpPr>
        <p:spPr>
          <a:xfrm>
            <a:off x="368187" y="1002738"/>
            <a:ext cx="7467600" cy="4873752"/>
          </a:xfrm>
        </p:spPr>
        <p:txBody>
          <a:bodyPr/>
          <a:lstStyle/>
          <a:p>
            <a:pPr lvl="0"/>
            <a:r>
              <a:rPr lang="en-US" dirty="0" smtClean="0"/>
              <a:t>T-test analysis</a:t>
            </a:r>
          </a:p>
          <a:p>
            <a:pPr lvl="0"/>
            <a:r>
              <a:rPr lang="en-US" dirty="0" smtClean="0"/>
              <a:t>Overall means were compared.</a:t>
            </a:r>
          </a:p>
          <a:p>
            <a:r>
              <a:rPr lang="en-US" dirty="0" smtClean="0"/>
              <a:t>See table below:</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6596370"/>
              </p:ext>
            </p:extLst>
          </p:nvPr>
        </p:nvGraphicFramePr>
        <p:xfrm>
          <a:off x="762000" y="2525162"/>
          <a:ext cx="7464426" cy="3101925"/>
        </p:xfrm>
        <a:graphic>
          <a:graphicData uri="http://schemas.openxmlformats.org/drawingml/2006/table">
            <a:tbl>
              <a:tblPr/>
              <a:tblGrid>
                <a:gridCol w="5322716"/>
                <a:gridCol w="1136074"/>
                <a:gridCol w="1005636"/>
              </a:tblGrid>
              <a:tr h="286863">
                <a:tc gridSpan="3">
                  <a:txBody>
                    <a:bodyPr/>
                    <a:lstStyle/>
                    <a:p>
                      <a:pPr marL="0" marR="0">
                        <a:lnSpc>
                          <a:spcPct val="115000"/>
                        </a:lnSpc>
                        <a:spcBef>
                          <a:spcPts val="0"/>
                        </a:spcBef>
                        <a:spcAft>
                          <a:spcPts val="0"/>
                        </a:spcAft>
                      </a:pPr>
                      <a:r>
                        <a:rPr lang="en-US" sz="2400" b="1" dirty="0" smtClean="0">
                          <a:latin typeface="Calibri"/>
                          <a:ea typeface="宋体"/>
                          <a:cs typeface="Times New Roman"/>
                        </a:rPr>
                        <a:t>Table 4. Examples of competency statement with results</a:t>
                      </a:r>
                      <a:endParaRPr lang="en-US" sz="2400" b="1"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200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1000"/>
                        </a:spcAft>
                      </a:pPr>
                      <a:endParaRPr lang="en-US" sz="200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6863">
                <a:tc>
                  <a:txBody>
                    <a:bodyPr/>
                    <a:lstStyle/>
                    <a:p>
                      <a:pPr marL="0" marR="0">
                        <a:lnSpc>
                          <a:spcPct val="115000"/>
                        </a:lnSpc>
                        <a:spcBef>
                          <a:spcPts val="0"/>
                        </a:spcBef>
                        <a:spcAft>
                          <a:spcPts val="0"/>
                        </a:spcAft>
                      </a:pPr>
                      <a:r>
                        <a:rPr lang="en-US" sz="2000" b="1" dirty="0">
                          <a:latin typeface="Times New Roman"/>
                          <a:ea typeface="宋体"/>
                          <a:cs typeface="Times New Roman"/>
                        </a:rPr>
                        <a:t>Competency</a:t>
                      </a:r>
                      <a:endParaRPr lang="en-US" sz="2000" b="1" dirty="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i="1" dirty="0">
                          <a:latin typeface="Times New Roman"/>
                          <a:ea typeface="宋体"/>
                          <a:cs typeface="Times New Roman"/>
                        </a:rPr>
                        <a:t>t</a:t>
                      </a:r>
                      <a:endParaRPr lang="en-US" sz="2000" b="1" dirty="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2000" b="1" i="1" dirty="0">
                          <a:latin typeface="Times New Roman"/>
                          <a:ea typeface="宋体"/>
                          <a:cs typeface="Times New Roman"/>
                        </a:rPr>
                        <a:t>p</a:t>
                      </a:r>
                      <a:endParaRPr lang="en-US" sz="2000" b="1" dirty="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3727">
                <a:tc>
                  <a:txBody>
                    <a:bodyPr/>
                    <a:lstStyle/>
                    <a:p>
                      <a:pPr marL="0"/>
                      <a:r>
                        <a:rPr lang="en-US" sz="2000" dirty="0">
                          <a:solidFill>
                            <a:srgbClr val="000000"/>
                          </a:solidFill>
                          <a:latin typeface="Times New Roman"/>
                          <a:ea typeface="宋体"/>
                          <a:cs typeface="Times New Roman"/>
                        </a:rPr>
                        <a:t>uses word processing applications</a:t>
                      </a:r>
                      <a:endParaRPr lang="en-US" sz="200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dirty="0">
                          <a:latin typeface="Times New Roman"/>
                          <a:ea typeface="宋体"/>
                          <a:cs typeface="Times New Roman"/>
                        </a:rPr>
                        <a:t>-1.541</a:t>
                      </a:r>
                      <a:endParaRPr lang="en-US" sz="200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dirty="0">
                          <a:latin typeface="Times New Roman"/>
                          <a:ea typeface="宋体"/>
                          <a:cs typeface="Times New Roman"/>
                        </a:rPr>
                        <a:t>.136</a:t>
                      </a:r>
                      <a:endParaRPr lang="en-US" sz="200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r>
              <a:tr h="573727">
                <a:tc>
                  <a:txBody>
                    <a:bodyPr/>
                    <a:lstStyle/>
                    <a:p>
                      <a:pPr marL="0"/>
                      <a:r>
                        <a:rPr lang="en-US" sz="2000" dirty="0">
                          <a:solidFill>
                            <a:srgbClr val="000000"/>
                          </a:solidFill>
                          <a:latin typeface="Times New Roman"/>
                          <a:ea typeface="宋体"/>
                          <a:cs typeface="Times New Roman"/>
                        </a:rPr>
                        <a:t>demonstrates keyboarding skills</a:t>
                      </a:r>
                      <a:endParaRPr lang="en-US" sz="2000" dirty="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a:latin typeface="Times New Roman"/>
                          <a:ea typeface="宋体"/>
                          <a:cs typeface="Times New Roman"/>
                        </a:rPr>
                        <a:t>-1.549</a:t>
                      </a:r>
                      <a:endParaRPr lang="en-US" sz="200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a:latin typeface="Times New Roman"/>
                          <a:ea typeface="宋体"/>
                          <a:cs typeface="Times New Roman"/>
                        </a:rPr>
                        <a:t>.134</a:t>
                      </a:r>
                      <a:endParaRPr lang="en-US" sz="2000">
                        <a:latin typeface="Calibri"/>
                        <a:ea typeface="宋体"/>
                        <a:cs typeface="Times New Roman"/>
                      </a:endParaRPr>
                    </a:p>
                  </a:txBody>
                  <a:tcPr marL="73025" marR="73025" marT="0" marB="0" anchor="ctr">
                    <a:lnL>
                      <a:noFill/>
                    </a:lnL>
                    <a:lnR>
                      <a:noFill/>
                    </a:lnR>
                    <a:lnT>
                      <a:noFill/>
                    </a:lnT>
                    <a:lnB>
                      <a:noFill/>
                    </a:lnB>
                  </a:tcPr>
                </a:tc>
              </a:tr>
              <a:tr h="573727">
                <a:tc>
                  <a:txBody>
                    <a:bodyPr/>
                    <a:lstStyle/>
                    <a:p>
                      <a:pPr marL="0"/>
                      <a:r>
                        <a:rPr lang="en-US" sz="2000" dirty="0">
                          <a:solidFill>
                            <a:srgbClr val="000000"/>
                          </a:solidFill>
                          <a:latin typeface="Times New Roman"/>
                          <a:ea typeface="宋体"/>
                          <a:cs typeface="Times New Roman"/>
                        </a:rPr>
                        <a:t>uses spreadsheet applications</a:t>
                      </a:r>
                      <a:endParaRPr lang="en-US" sz="2000" dirty="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a:latin typeface="Times New Roman"/>
                          <a:ea typeface="宋体"/>
                          <a:cs typeface="Times New Roman"/>
                        </a:rPr>
                        <a:t>-1.414</a:t>
                      </a:r>
                      <a:endParaRPr lang="en-US" sz="200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dirty="0">
                          <a:latin typeface="Times New Roman"/>
                          <a:ea typeface="宋体"/>
                          <a:cs typeface="Times New Roman"/>
                        </a:rPr>
                        <a:t>.170</a:t>
                      </a:r>
                      <a:endParaRPr lang="en-US" sz="2000" dirty="0">
                        <a:latin typeface="Calibri"/>
                        <a:ea typeface="宋体"/>
                        <a:cs typeface="Times New Roman"/>
                      </a:endParaRPr>
                    </a:p>
                  </a:txBody>
                  <a:tcPr marL="73025" marR="73025" marT="0" marB="0" anchor="ctr">
                    <a:lnL>
                      <a:noFill/>
                    </a:lnL>
                    <a:lnR>
                      <a:noFill/>
                    </a:lnR>
                    <a:lnT>
                      <a:noFill/>
                    </a:lnT>
                    <a:lnB>
                      <a:noFill/>
                    </a:lnB>
                  </a:tcPr>
                </a:tc>
              </a:tr>
              <a:tr h="573727">
                <a:tc>
                  <a:txBody>
                    <a:bodyPr/>
                    <a:lstStyle/>
                    <a:p>
                      <a:pPr marL="0"/>
                      <a:r>
                        <a:rPr lang="en-US" sz="2000" dirty="0">
                          <a:solidFill>
                            <a:srgbClr val="000000"/>
                          </a:solidFill>
                          <a:latin typeface="Times New Roman"/>
                          <a:ea typeface="宋体"/>
                          <a:cs typeface="Times New Roman"/>
                        </a:rPr>
                        <a:t>uses presentation applications to create slides, displays, overheads</a:t>
                      </a:r>
                      <a:endParaRPr lang="en-US" sz="2000" dirty="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dirty="0">
                          <a:latin typeface="Times New Roman"/>
                          <a:ea typeface="宋体"/>
                          <a:cs typeface="Times New Roman"/>
                        </a:rPr>
                        <a:t>-1.769</a:t>
                      </a:r>
                      <a:endParaRPr lang="en-US" sz="2000" dirty="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dirty="0">
                          <a:latin typeface="Times New Roman"/>
                          <a:ea typeface="宋体"/>
                          <a:cs typeface="Times New Roman"/>
                        </a:rPr>
                        <a:t>.090</a:t>
                      </a:r>
                      <a:endParaRPr lang="en-US" sz="2000" dirty="0">
                        <a:latin typeface="Calibri"/>
                        <a:ea typeface="宋体"/>
                        <a:cs typeface="Times New Roman"/>
                      </a:endParaRPr>
                    </a:p>
                  </a:txBody>
                  <a:tcPr marL="73025" marR="73025" marT="0" marB="0" anchor="ctr">
                    <a:lnL>
                      <a:noFill/>
                    </a:lnL>
                    <a:lnR>
                      <a:noFill/>
                    </a:lnR>
                    <a:lnT>
                      <a:noFill/>
                    </a:lnT>
                    <a:lnB>
                      <a:noFill/>
                    </a:lnB>
                  </a:tcPr>
                </a:tc>
              </a:tr>
            </a:tbl>
          </a:graphicData>
        </a:graphic>
      </p:graphicFrame>
      <p:grpSp>
        <p:nvGrpSpPr>
          <p:cNvPr id="6" name="Group 5"/>
          <p:cNvGrpSpPr/>
          <p:nvPr/>
        </p:nvGrpSpPr>
        <p:grpSpPr>
          <a:xfrm>
            <a:off x="192369" y="5769621"/>
            <a:ext cx="8794602" cy="964246"/>
            <a:chOff x="192369" y="5552981"/>
            <a:chExt cx="8794602" cy="1180886"/>
          </a:xfrm>
        </p:grpSpPr>
        <p:pic>
          <p:nvPicPr>
            <p:cNvPr id="7" name="Picture 6"/>
            <p:cNvPicPr>
              <a:picLocks noChangeAspect="1"/>
            </p:cNvPicPr>
            <p:nvPr/>
          </p:nvPicPr>
          <p:blipFill>
            <a:blip r:embed="rId3"/>
            <a:stretch>
              <a:fillRect/>
            </a:stretch>
          </p:blipFill>
          <p:spPr>
            <a:xfrm>
              <a:off x="192369" y="5552981"/>
              <a:ext cx="8794602" cy="1180886"/>
            </a:xfrm>
            <a:prstGeom prst="rect">
              <a:avLst/>
            </a:prstGeom>
          </p:spPr>
        </p:pic>
        <p:pic>
          <p:nvPicPr>
            <p:cNvPr id="8" name="Picture 7"/>
            <p:cNvPicPr>
              <a:picLocks noChangeAspect="1"/>
            </p:cNvPicPr>
            <p:nvPr/>
          </p:nvPicPr>
          <p:blipFill>
            <a:blip r:embed="rId4"/>
            <a:stretch>
              <a:fillRect/>
            </a:stretch>
          </p:blipFill>
          <p:spPr>
            <a:xfrm>
              <a:off x="5611693" y="6150326"/>
              <a:ext cx="2851012" cy="328242"/>
            </a:xfrm>
            <a:prstGeom prst="rect">
              <a:avLst/>
            </a:prstGeom>
          </p:spPr>
        </p:pic>
        <p:pic>
          <p:nvPicPr>
            <p:cNvPr id="9" name="Picture 8"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264121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42063"/>
          </a:xfrm>
        </p:spPr>
        <p:txBody>
          <a:bodyPr/>
          <a:lstStyle/>
          <a:p>
            <a:r>
              <a:rPr lang="en-US" dirty="0" smtClean="0"/>
              <a:t>Results</a:t>
            </a:r>
            <a:endParaRPr lang="en-US" dirty="0"/>
          </a:p>
        </p:txBody>
      </p:sp>
      <p:sp>
        <p:nvSpPr>
          <p:cNvPr id="3" name="Content Placeholder 2"/>
          <p:cNvSpPr>
            <a:spLocks noGrp="1"/>
          </p:cNvSpPr>
          <p:nvPr>
            <p:ph sz="quarter" idx="1"/>
          </p:nvPr>
        </p:nvSpPr>
        <p:spPr>
          <a:xfrm>
            <a:off x="457200" y="1025665"/>
            <a:ext cx="7467600" cy="4873752"/>
          </a:xfrm>
        </p:spPr>
        <p:txBody>
          <a:bodyPr/>
          <a:lstStyle/>
          <a:p>
            <a:r>
              <a:rPr lang="en-US" dirty="0" smtClean="0"/>
              <a:t>P values results: Most p values &gt; 0.05</a:t>
            </a:r>
          </a:p>
          <a:p>
            <a:r>
              <a:rPr lang="en-US" dirty="0" smtClean="0"/>
              <a:t>82/104 </a:t>
            </a:r>
          </a:p>
          <a:p>
            <a:r>
              <a:rPr lang="en-US" dirty="0" smtClean="0"/>
              <a:t>Examples: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20388"/>
              </p:ext>
            </p:extLst>
          </p:nvPr>
        </p:nvGraphicFramePr>
        <p:xfrm>
          <a:off x="457200" y="2436377"/>
          <a:ext cx="8153400" cy="3101925"/>
        </p:xfrm>
        <a:graphic>
          <a:graphicData uri="http://schemas.openxmlformats.org/drawingml/2006/table">
            <a:tbl>
              <a:tblPr/>
              <a:tblGrid>
                <a:gridCol w="5814008"/>
                <a:gridCol w="1240935"/>
                <a:gridCol w="1098457"/>
              </a:tblGrid>
              <a:tr h="286863">
                <a:tc gridSpan="3">
                  <a:txBody>
                    <a:bodyPr/>
                    <a:lstStyle/>
                    <a:p>
                      <a:pPr marL="0" marR="0">
                        <a:lnSpc>
                          <a:spcPct val="115000"/>
                        </a:lnSpc>
                        <a:spcBef>
                          <a:spcPts val="0"/>
                        </a:spcBef>
                        <a:spcAft>
                          <a:spcPts val="0"/>
                        </a:spcAft>
                      </a:pPr>
                      <a:r>
                        <a:rPr lang="en-US" sz="2400" b="1" dirty="0" smtClean="0">
                          <a:latin typeface="Calibri"/>
                          <a:ea typeface="宋体"/>
                          <a:cs typeface="Times New Roman"/>
                        </a:rPr>
                        <a:t>Table 5. Examples</a:t>
                      </a:r>
                      <a:r>
                        <a:rPr lang="en-US" sz="2400" b="1" baseline="0" dirty="0" smtClean="0">
                          <a:latin typeface="Calibri"/>
                          <a:ea typeface="宋体"/>
                          <a:cs typeface="Times New Roman"/>
                        </a:rPr>
                        <a:t> of competency with p values less than 0.05</a:t>
                      </a:r>
                      <a:endParaRPr lang="en-US" sz="2400" b="1"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2000">
                        <a:latin typeface="Calibri"/>
                        <a:ea typeface="宋体"/>
                        <a:cs typeface="Times New Roman"/>
                      </a:endParaRPr>
                    </a:p>
                  </a:txBody>
                  <a:tcPr marL="7302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2000" dirty="0">
                        <a:latin typeface="Calibri"/>
                        <a:ea typeface="宋体"/>
                        <a:cs typeface="Times New Roman"/>
                      </a:endParaRPr>
                    </a:p>
                  </a:txBody>
                  <a:tcPr marL="73025" marR="730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863">
                <a:tc>
                  <a:txBody>
                    <a:bodyPr/>
                    <a:lstStyle/>
                    <a:p>
                      <a:pPr marL="0" marR="0">
                        <a:lnSpc>
                          <a:spcPct val="115000"/>
                        </a:lnSpc>
                        <a:spcBef>
                          <a:spcPts val="0"/>
                        </a:spcBef>
                        <a:spcAft>
                          <a:spcPts val="0"/>
                        </a:spcAft>
                      </a:pPr>
                      <a:r>
                        <a:rPr lang="en-US" sz="2000" b="0" dirty="0">
                          <a:latin typeface="Times New Roman"/>
                          <a:ea typeface="宋体"/>
                          <a:cs typeface="Times New Roman"/>
                        </a:rPr>
                        <a:t>Competency</a:t>
                      </a:r>
                      <a:endParaRPr lang="en-US" sz="2000" b="0" dirty="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0" i="1">
                          <a:latin typeface="Times New Roman"/>
                          <a:ea typeface="宋体"/>
                          <a:cs typeface="Times New Roman"/>
                        </a:rPr>
                        <a:t>t</a:t>
                      </a:r>
                      <a:endParaRPr lang="en-US" sz="2000" b="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2000" b="0" i="1" dirty="0">
                          <a:latin typeface="Times New Roman"/>
                          <a:ea typeface="宋体"/>
                          <a:cs typeface="Times New Roman"/>
                        </a:rPr>
                        <a:t>p</a:t>
                      </a:r>
                      <a:endParaRPr lang="en-US" sz="2000" b="0" dirty="0">
                        <a:latin typeface="Calibri"/>
                        <a:ea typeface="宋体"/>
                        <a:cs typeface="Times New Roman"/>
                      </a:endParaRPr>
                    </a:p>
                  </a:txBody>
                  <a:tcPr marL="73025" marR="7302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3727">
                <a:tc>
                  <a:txBody>
                    <a:bodyPr/>
                    <a:lstStyle/>
                    <a:p>
                      <a:pPr marL="0"/>
                      <a:r>
                        <a:rPr lang="en-US" sz="2000" b="0" dirty="0">
                          <a:solidFill>
                            <a:srgbClr val="000000"/>
                          </a:solidFill>
                          <a:latin typeface="Times New Roman"/>
                          <a:ea typeface="宋体"/>
                          <a:cs typeface="Times New Roman"/>
                        </a:rPr>
                        <a:t>uses multimedia presentations</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a:latin typeface="Times New Roman"/>
                          <a:ea typeface="宋体"/>
                          <a:cs typeface="Times New Roman"/>
                        </a:rPr>
                        <a:t>-2.400</a:t>
                      </a:r>
                      <a:endParaRPr lang="en-US" sz="2000" b="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dirty="0">
                          <a:latin typeface="Times New Roman"/>
                          <a:ea typeface="宋体"/>
                          <a:cs typeface="Times New Roman"/>
                        </a:rPr>
                        <a:t>.</a:t>
                      </a:r>
                      <a:r>
                        <a:rPr lang="en-US" sz="2000" b="0" dirty="0" smtClean="0">
                          <a:latin typeface="Times New Roman"/>
                          <a:ea typeface="宋体"/>
                          <a:cs typeface="Times New Roman"/>
                        </a:rPr>
                        <a:t>024</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r>
              <a:tr h="573727">
                <a:tc>
                  <a:txBody>
                    <a:bodyPr/>
                    <a:lstStyle/>
                    <a:p>
                      <a:pPr marL="0"/>
                      <a:r>
                        <a:rPr lang="en-US" sz="2000" b="0" dirty="0">
                          <a:solidFill>
                            <a:srgbClr val="000000"/>
                          </a:solidFill>
                          <a:latin typeface="Times New Roman"/>
                          <a:ea typeface="宋体"/>
                          <a:cs typeface="Times New Roman"/>
                        </a:rPr>
                        <a:t>uses operating systems</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a:latin typeface="Times New Roman"/>
                          <a:ea typeface="宋体"/>
                          <a:cs typeface="Times New Roman"/>
                        </a:rPr>
                        <a:t>-2.493</a:t>
                      </a:r>
                      <a:endParaRPr lang="en-US" sz="2000" b="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dirty="0">
                          <a:latin typeface="Times New Roman"/>
                          <a:ea typeface="宋体"/>
                          <a:cs typeface="Times New Roman"/>
                        </a:rPr>
                        <a:t>.</a:t>
                      </a:r>
                      <a:r>
                        <a:rPr lang="en-US" sz="2000" b="0" dirty="0" smtClean="0">
                          <a:latin typeface="Times New Roman"/>
                          <a:ea typeface="宋体"/>
                          <a:cs typeface="Times New Roman"/>
                        </a:rPr>
                        <a:t>020</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r>
              <a:tr h="573727">
                <a:tc>
                  <a:txBody>
                    <a:bodyPr/>
                    <a:lstStyle/>
                    <a:p>
                      <a:pPr marL="0"/>
                      <a:r>
                        <a:rPr lang="en-US" sz="2000" b="0">
                          <a:solidFill>
                            <a:srgbClr val="000000"/>
                          </a:solidFill>
                          <a:latin typeface="Times New Roman"/>
                          <a:ea typeface="宋体"/>
                          <a:cs typeface="Times New Roman"/>
                        </a:rPr>
                        <a:t>uses computer technology safely</a:t>
                      </a:r>
                      <a:endParaRPr lang="en-US" sz="2000" b="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dirty="0">
                          <a:latin typeface="Times New Roman"/>
                          <a:ea typeface="宋体"/>
                          <a:cs typeface="Times New Roman"/>
                        </a:rPr>
                        <a:t>-2.388</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c>
                  <a:txBody>
                    <a:bodyPr/>
                    <a:lstStyle/>
                    <a:p>
                      <a:pPr marL="0"/>
                      <a:r>
                        <a:rPr lang="en-US" sz="2000" b="0" dirty="0">
                          <a:latin typeface="Times New Roman"/>
                          <a:ea typeface="宋体"/>
                          <a:cs typeface="Times New Roman"/>
                        </a:rPr>
                        <a:t>.</a:t>
                      </a:r>
                      <a:r>
                        <a:rPr lang="en-US" sz="2000" b="0" dirty="0" smtClean="0">
                          <a:latin typeface="Times New Roman"/>
                          <a:ea typeface="宋体"/>
                          <a:cs typeface="Times New Roman"/>
                        </a:rPr>
                        <a:t>025</a:t>
                      </a:r>
                      <a:endParaRPr lang="en-US" sz="2000" b="0" dirty="0">
                        <a:latin typeface="Calibri"/>
                        <a:ea typeface="宋体"/>
                        <a:cs typeface="Times New Roman"/>
                      </a:endParaRPr>
                    </a:p>
                  </a:txBody>
                  <a:tcPr marL="73025" marR="73025" marT="0" marB="0" anchor="ctr">
                    <a:lnL>
                      <a:noFill/>
                    </a:lnL>
                    <a:lnR>
                      <a:noFill/>
                    </a:lnR>
                    <a:lnT w="12700" cap="flat" cmpd="sng" algn="ctr">
                      <a:noFill/>
                      <a:prstDash val="solid"/>
                      <a:round/>
                      <a:headEnd type="none" w="med" len="med"/>
                      <a:tailEnd type="none" w="med" len="med"/>
                    </a:lnT>
                    <a:lnB>
                      <a:noFill/>
                    </a:lnB>
                  </a:tcPr>
                </a:tc>
              </a:tr>
              <a:tr h="573727">
                <a:tc>
                  <a:txBody>
                    <a:bodyPr/>
                    <a:lstStyle/>
                    <a:p>
                      <a:pPr marL="0"/>
                      <a:r>
                        <a:rPr lang="en-US" sz="2000" b="0">
                          <a:solidFill>
                            <a:srgbClr val="000000"/>
                          </a:solidFill>
                          <a:latin typeface="Times New Roman"/>
                          <a:ea typeface="宋体"/>
                          <a:cs typeface="Times New Roman"/>
                        </a:rPr>
                        <a:t>develops inventive ways to access data and interact with information systems</a:t>
                      </a:r>
                      <a:endParaRPr lang="en-US" sz="2000" b="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b="0" dirty="0">
                          <a:latin typeface="Times New Roman"/>
                          <a:ea typeface="宋体"/>
                          <a:cs typeface="Times New Roman"/>
                        </a:rPr>
                        <a:t>-2.138</a:t>
                      </a:r>
                      <a:endParaRPr lang="en-US" sz="2000" b="0" dirty="0">
                        <a:latin typeface="Calibri"/>
                        <a:ea typeface="宋体"/>
                        <a:cs typeface="Times New Roman"/>
                      </a:endParaRPr>
                    </a:p>
                  </a:txBody>
                  <a:tcPr marL="73025" marR="73025" marT="0" marB="0" anchor="ctr">
                    <a:lnL>
                      <a:noFill/>
                    </a:lnL>
                    <a:lnR>
                      <a:noFill/>
                    </a:lnR>
                    <a:lnT>
                      <a:noFill/>
                    </a:lnT>
                    <a:lnB>
                      <a:noFill/>
                    </a:lnB>
                  </a:tcPr>
                </a:tc>
                <a:tc>
                  <a:txBody>
                    <a:bodyPr/>
                    <a:lstStyle/>
                    <a:p>
                      <a:pPr marL="0"/>
                      <a:r>
                        <a:rPr lang="en-US" sz="2000" b="0" dirty="0">
                          <a:latin typeface="Times New Roman"/>
                          <a:ea typeface="宋体"/>
                          <a:cs typeface="Times New Roman"/>
                        </a:rPr>
                        <a:t>.</a:t>
                      </a:r>
                      <a:r>
                        <a:rPr lang="en-US" sz="2000" b="0" dirty="0" smtClean="0">
                          <a:latin typeface="Times New Roman"/>
                          <a:ea typeface="宋体"/>
                          <a:cs typeface="Times New Roman"/>
                        </a:rPr>
                        <a:t>043</a:t>
                      </a:r>
                      <a:endParaRPr lang="en-US" sz="2000" b="0" dirty="0">
                        <a:latin typeface="Calibri"/>
                        <a:ea typeface="宋体"/>
                        <a:cs typeface="Times New Roman"/>
                      </a:endParaRPr>
                    </a:p>
                  </a:txBody>
                  <a:tcPr marL="73025" marR="73025" marT="0" marB="0" anchor="ctr">
                    <a:lnL>
                      <a:noFill/>
                    </a:lnL>
                    <a:lnR>
                      <a:noFill/>
                    </a:lnR>
                    <a:lnT>
                      <a:noFill/>
                    </a:lnT>
                    <a:lnB>
                      <a:noFill/>
                    </a:lnB>
                  </a:tcPr>
                </a:tc>
              </a:tr>
            </a:tbl>
          </a:graphicData>
        </a:graphic>
      </p:graphicFrame>
      <p:grpSp>
        <p:nvGrpSpPr>
          <p:cNvPr id="5" name="Group 4"/>
          <p:cNvGrpSpPr/>
          <p:nvPr/>
        </p:nvGrpSpPr>
        <p:grpSpPr>
          <a:xfrm>
            <a:off x="192369" y="5552981"/>
            <a:ext cx="8794602" cy="1180886"/>
            <a:chOff x="192369" y="5552981"/>
            <a:chExt cx="8794602" cy="1180886"/>
          </a:xfrm>
        </p:grpSpPr>
        <p:pic>
          <p:nvPicPr>
            <p:cNvPr id="6" name="Picture 5"/>
            <p:cNvPicPr>
              <a:picLocks noChangeAspect="1"/>
            </p:cNvPicPr>
            <p:nvPr/>
          </p:nvPicPr>
          <p:blipFill>
            <a:blip r:embed="rId3"/>
            <a:stretch>
              <a:fillRect/>
            </a:stretch>
          </p:blipFill>
          <p:spPr>
            <a:xfrm>
              <a:off x="192369" y="5552981"/>
              <a:ext cx="8794602" cy="1180886"/>
            </a:xfrm>
            <a:prstGeom prst="rect">
              <a:avLst/>
            </a:prstGeom>
          </p:spPr>
        </p:pic>
        <p:pic>
          <p:nvPicPr>
            <p:cNvPr id="7" name="Picture 6"/>
            <p:cNvPicPr>
              <a:picLocks noChangeAspect="1"/>
            </p:cNvPicPr>
            <p:nvPr/>
          </p:nvPicPr>
          <p:blipFill>
            <a:blip r:embed="rId4"/>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2293001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a:xfrm>
            <a:off x="457200" y="1600200"/>
            <a:ext cx="7848600" cy="4873752"/>
          </a:xfrm>
        </p:spPr>
        <p:txBody>
          <a:bodyPr/>
          <a:lstStyle/>
          <a:p>
            <a:pPr lvl="0"/>
            <a:r>
              <a:rPr lang="en-US" dirty="0" smtClean="0"/>
              <a:t>p &gt; 0.05: not significantly different, consistent</a:t>
            </a:r>
          </a:p>
          <a:p>
            <a:pPr lvl="0"/>
            <a:endParaRPr lang="en-US" dirty="0" smtClean="0"/>
          </a:p>
          <a:p>
            <a:pPr lvl="0"/>
            <a:r>
              <a:rPr lang="en-US" dirty="0" smtClean="0"/>
              <a:t>p&lt;0.05: significantly different</a:t>
            </a:r>
          </a:p>
          <a:p>
            <a:pPr lvl="0"/>
            <a:endParaRPr lang="en-US" dirty="0" smtClean="0"/>
          </a:p>
          <a:p>
            <a:r>
              <a:rPr lang="en-US" dirty="0" smtClean="0"/>
              <a:t>Learning</a:t>
            </a:r>
          </a:p>
          <a:p>
            <a:pPr lvl="0"/>
            <a:endParaRPr lang="en-US" dirty="0" smtClean="0"/>
          </a:p>
          <a:p>
            <a:r>
              <a:rPr lang="en-US" dirty="0" smtClean="0"/>
              <a:t>Attention on new competencies</a:t>
            </a:r>
          </a:p>
          <a:p>
            <a:endParaRPr lang="en-US" dirty="0" smtClean="0"/>
          </a:p>
          <a:p>
            <a:pPr lvl="0"/>
            <a:r>
              <a:rPr lang="en-US" dirty="0" smtClean="0"/>
              <a:t>Realization</a:t>
            </a:r>
          </a:p>
          <a:p>
            <a:pPr lvl="0"/>
            <a:endParaRPr lang="en-US" dirty="0" smtClean="0"/>
          </a:p>
          <a:p>
            <a:endParaRPr lang="en-US" dirty="0"/>
          </a:p>
        </p:txBody>
      </p:sp>
      <p:grpSp>
        <p:nvGrpSpPr>
          <p:cNvPr id="4" name="Group 3"/>
          <p:cNvGrpSpPr/>
          <p:nvPr/>
        </p:nvGrpSpPr>
        <p:grpSpPr>
          <a:xfrm>
            <a:off x="192369" y="5777713"/>
            <a:ext cx="8794602" cy="956154"/>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93874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457200" y="1981200"/>
            <a:ext cx="8229600" cy="4389120"/>
          </a:xfrm>
        </p:spPr>
        <p:txBody>
          <a:bodyPr>
            <a:normAutofit/>
          </a:bodyPr>
          <a:lstStyle/>
          <a:p>
            <a:r>
              <a:rPr lang="en-US" sz="2800" dirty="0" smtClean="0"/>
              <a:t>Pilot study to determine survey reliability.</a:t>
            </a:r>
          </a:p>
          <a:p>
            <a:endParaRPr lang="en-US" sz="2800" dirty="0" smtClean="0"/>
          </a:p>
          <a:p>
            <a:r>
              <a:rPr lang="en-US" sz="2800" dirty="0" smtClean="0"/>
              <a:t>Nursing informatics assessment tool expanded from Kaminski’s self assessment tool. </a:t>
            </a:r>
          </a:p>
          <a:p>
            <a:endParaRPr lang="en-US" sz="2800" dirty="0" smtClean="0"/>
          </a:p>
          <a:p>
            <a:r>
              <a:rPr lang="en-US" sz="2800" dirty="0" smtClean="0"/>
              <a:t>Majority of the competency statements were answered consistently.</a:t>
            </a:r>
            <a:endParaRPr lang="en-US" sz="2800" dirty="0"/>
          </a:p>
        </p:txBody>
      </p:sp>
      <p:grpSp>
        <p:nvGrpSpPr>
          <p:cNvPr id="4" name="Group 3"/>
          <p:cNvGrpSpPr/>
          <p:nvPr/>
        </p:nvGrpSpPr>
        <p:grpSpPr>
          <a:xfrm>
            <a:off x="192369" y="5552981"/>
            <a:ext cx="8794602" cy="1180886"/>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164445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 and recommendations</a:t>
            </a:r>
            <a:endParaRPr lang="en-US" dirty="0"/>
          </a:p>
        </p:txBody>
      </p:sp>
      <p:sp>
        <p:nvSpPr>
          <p:cNvPr id="3" name="Content Placeholder 2"/>
          <p:cNvSpPr>
            <a:spLocks noGrp="1"/>
          </p:cNvSpPr>
          <p:nvPr>
            <p:ph sz="quarter" idx="1"/>
          </p:nvPr>
        </p:nvSpPr>
        <p:spPr>
          <a:xfrm>
            <a:off x="609600" y="2133600"/>
            <a:ext cx="8229600" cy="4389120"/>
          </a:xfrm>
        </p:spPr>
        <p:txBody>
          <a:bodyPr>
            <a:normAutofit/>
          </a:bodyPr>
          <a:lstStyle/>
          <a:p>
            <a:pPr lvl="0"/>
            <a:r>
              <a:rPr lang="en-US" sz="2800" dirty="0" smtClean="0"/>
              <a:t>Help educators understand students’ skill level.</a:t>
            </a:r>
          </a:p>
          <a:p>
            <a:pPr lvl="0"/>
            <a:endParaRPr lang="en-US" sz="2800" dirty="0" smtClean="0"/>
          </a:p>
          <a:p>
            <a:pPr lvl="0"/>
            <a:r>
              <a:rPr lang="en-US" sz="2800" dirty="0" smtClean="0"/>
              <a:t>Shorter interval period—reduce significant difference</a:t>
            </a:r>
          </a:p>
          <a:p>
            <a:pPr lvl="0"/>
            <a:endParaRPr lang="en-US" sz="2800" dirty="0" smtClean="0"/>
          </a:p>
          <a:p>
            <a:pPr lvl="0"/>
            <a:r>
              <a:rPr lang="en-US" sz="2800" dirty="0" smtClean="0"/>
              <a:t>Increase subject pool </a:t>
            </a:r>
          </a:p>
          <a:p>
            <a:pPr lvl="0"/>
            <a:endParaRPr lang="en-US" sz="2800" dirty="0" smtClean="0"/>
          </a:p>
          <a:p>
            <a:pPr lvl="0"/>
            <a:endParaRPr lang="en-US" sz="2800" dirty="0" smtClean="0"/>
          </a:p>
          <a:p>
            <a:pPr lvl="0"/>
            <a:endParaRPr lang="en-US" sz="2800" dirty="0" smtClean="0"/>
          </a:p>
        </p:txBody>
      </p:sp>
      <p:grpSp>
        <p:nvGrpSpPr>
          <p:cNvPr id="4" name="Group 3"/>
          <p:cNvGrpSpPr/>
          <p:nvPr/>
        </p:nvGrpSpPr>
        <p:grpSpPr>
          <a:xfrm>
            <a:off x="192369" y="5552981"/>
            <a:ext cx="8794602" cy="1180886"/>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266581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92369" y="5552981"/>
            <a:ext cx="8794602" cy="1180886"/>
            <a:chOff x="192369" y="5552981"/>
            <a:chExt cx="8794602" cy="1180886"/>
          </a:xfrm>
        </p:grpSpPr>
        <p:pic>
          <p:nvPicPr>
            <p:cNvPr id="3" name="Picture 2"/>
            <p:cNvPicPr>
              <a:picLocks noChangeAspect="1"/>
            </p:cNvPicPr>
            <p:nvPr/>
          </p:nvPicPr>
          <p:blipFill>
            <a:blip r:embed="rId2"/>
            <a:stretch>
              <a:fillRect/>
            </a:stretch>
          </p:blipFill>
          <p:spPr>
            <a:xfrm>
              <a:off x="192369" y="5552981"/>
              <a:ext cx="8794602" cy="1180886"/>
            </a:xfrm>
            <a:prstGeom prst="rect">
              <a:avLst/>
            </a:prstGeom>
          </p:spPr>
        </p:pic>
        <p:pic>
          <p:nvPicPr>
            <p:cNvPr id="4" name="Picture 3"/>
            <p:cNvPicPr>
              <a:picLocks noChangeAspect="1"/>
            </p:cNvPicPr>
            <p:nvPr/>
          </p:nvPicPr>
          <p:blipFill>
            <a:blip r:embed="rId3"/>
            <a:stretch>
              <a:fillRect/>
            </a:stretch>
          </p:blipFill>
          <p:spPr>
            <a:xfrm>
              <a:off x="5611693" y="6150326"/>
              <a:ext cx="2851012" cy="328242"/>
            </a:xfrm>
            <a:prstGeom prst="rect">
              <a:avLst/>
            </a:prstGeom>
          </p:spPr>
        </p:pic>
        <p:pic>
          <p:nvPicPr>
            <p:cNvPr id="5" name="Picture 4" descr="wStackCMYK.eps"/>
            <p:cNvPicPr>
              <a:picLocks noChangeAspect="1"/>
            </p:cNvPicPr>
            <p:nvPr/>
          </p:nvPicPr>
          <p:blipFill rotWithShape="1">
            <a:blip r:embed="rId4">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
        <p:nvSpPr>
          <p:cNvPr id="6" name="Rectangle 5"/>
          <p:cNvSpPr/>
          <p:nvPr/>
        </p:nvSpPr>
        <p:spPr>
          <a:xfrm>
            <a:off x="1221897" y="1812616"/>
            <a:ext cx="6465537" cy="1569660"/>
          </a:xfrm>
          <a:prstGeom prst="rect">
            <a:avLst/>
          </a:prstGeom>
          <a:noFill/>
        </p:spPr>
        <p:txBody>
          <a:bodyPr wrap="square" lIns="91440" tIns="45720" rIns="91440" bIns="45720">
            <a:spAutoFit/>
            <a:scene3d>
              <a:camera prst="isometricOffAxis1Right"/>
              <a:lightRig rig="threePt" dir="t"/>
            </a:scene3d>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51283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Objectives</a:t>
            </a:r>
            <a:endParaRPr lang="en-US" sz="4000" dirty="0"/>
          </a:p>
        </p:txBody>
      </p:sp>
      <p:sp>
        <p:nvSpPr>
          <p:cNvPr id="2" name="Content Placeholder 1"/>
          <p:cNvSpPr>
            <a:spLocks noGrp="1"/>
          </p:cNvSpPr>
          <p:nvPr>
            <p:ph sz="quarter" idx="1"/>
          </p:nvPr>
        </p:nvSpPr>
        <p:spPr>
          <a:xfrm>
            <a:off x="609600" y="1831848"/>
            <a:ext cx="7696200" cy="4873752"/>
          </a:xfrm>
        </p:spPr>
        <p:txBody>
          <a:bodyPr>
            <a:normAutofit/>
          </a:bodyPr>
          <a:lstStyle/>
          <a:p>
            <a:r>
              <a:rPr lang="en-US" sz="2800" dirty="0" smtClean="0"/>
              <a:t>Define informatics</a:t>
            </a:r>
          </a:p>
          <a:p>
            <a:endParaRPr lang="en-US" sz="2800" dirty="0" smtClean="0"/>
          </a:p>
          <a:p>
            <a:r>
              <a:rPr lang="en-US" sz="2800" dirty="0" smtClean="0"/>
              <a:t>Explain informatics competencies</a:t>
            </a:r>
          </a:p>
          <a:p>
            <a:endParaRPr lang="en-US" sz="2800" dirty="0" smtClean="0"/>
          </a:p>
          <a:p>
            <a:r>
              <a:rPr lang="en-US" sz="2800" dirty="0" smtClean="0"/>
              <a:t>Understand study outcomes</a:t>
            </a:r>
          </a:p>
          <a:p>
            <a:endParaRPr lang="en-US" sz="2800" dirty="0" smtClean="0"/>
          </a:p>
          <a:p>
            <a:r>
              <a:rPr lang="en-US" sz="2800" dirty="0" smtClean="0"/>
              <a:t>Identify key challenges and lessons learned</a:t>
            </a:r>
            <a:endParaRPr lang="en-US" sz="2800" dirty="0"/>
          </a:p>
        </p:txBody>
      </p:sp>
      <p:grpSp>
        <p:nvGrpSpPr>
          <p:cNvPr id="5" name="Group 4"/>
          <p:cNvGrpSpPr/>
          <p:nvPr/>
        </p:nvGrpSpPr>
        <p:grpSpPr>
          <a:xfrm>
            <a:off x="85334" y="5422131"/>
            <a:ext cx="8794602" cy="1180886"/>
            <a:chOff x="192369" y="5552981"/>
            <a:chExt cx="8794602" cy="1180886"/>
          </a:xfrm>
        </p:grpSpPr>
        <p:pic>
          <p:nvPicPr>
            <p:cNvPr id="6" name="Picture 5"/>
            <p:cNvPicPr>
              <a:picLocks noChangeAspect="1"/>
            </p:cNvPicPr>
            <p:nvPr/>
          </p:nvPicPr>
          <p:blipFill>
            <a:blip r:embed="rId3"/>
            <a:stretch>
              <a:fillRect/>
            </a:stretch>
          </p:blipFill>
          <p:spPr>
            <a:xfrm>
              <a:off x="192369" y="5552981"/>
              <a:ext cx="8794602" cy="1180886"/>
            </a:xfrm>
            <a:prstGeom prst="rect">
              <a:avLst/>
            </a:prstGeom>
          </p:spPr>
        </p:pic>
        <p:pic>
          <p:nvPicPr>
            <p:cNvPr id="7" name="Picture 6"/>
            <p:cNvPicPr>
              <a:picLocks noChangeAspect="1"/>
            </p:cNvPicPr>
            <p:nvPr/>
          </p:nvPicPr>
          <p:blipFill>
            <a:blip r:embed="rId4"/>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201498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0651"/>
          </a:xfrm>
        </p:spPr>
        <p:txBody>
          <a:bodyPr/>
          <a:lstStyle/>
          <a:p>
            <a:r>
              <a:rPr lang="en-US" dirty="0" smtClean="0"/>
              <a:t>References</a:t>
            </a:r>
            <a:endParaRPr lang="en-US" dirty="0"/>
          </a:p>
        </p:txBody>
      </p:sp>
      <p:sp>
        <p:nvSpPr>
          <p:cNvPr id="3" name="Content Placeholder 2"/>
          <p:cNvSpPr>
            <a:spLocks noGrp="1"/>
          </p:cNvSpPr>
          <p:nvPr>
            <p:ph sz="quarter" idx="1"/>
          </p:nvPr>
        </p:nvSpPr>
        <p:spPr>
          <a:xfrm>
            <a:off x="400556" y="760651"/>
            <a:ext cx="8229600" cy="5364163"/>
          </a:xfrm>
        </p:spPr>
        <p:txBody>
          <a:bodyPr>
            <a:normAutofit fontScale="92500" lnSpcReduction="10000"/>
          </a:bodyPr>
          <a:lstStyle/>
          <a:p>
            <a:pPr>
              <a:buNone/>
            </a:pPr>
            <a:r>
              <a:rPr lang="en-US" sz="2000" dirty="0" smtClean="0"/>
              <a:t>American Nurses Association (2008). Scope and Standards of Nursing 	Informatics Practice. Silver Spring, MD: Nursesbooks.org.</a:t>
            </a:r>
          </a:p>
          <a:p>
            <a:pPr>
              <a:buNone/>
            </a:pPr>
            <a:r>
              <a:rPr lang="en-US" sz="2000" dirty="0" smtClean="0"/>
              <a:t>American Association of Colleges of Nursing.</a:t>
            </a:r>
            <a:r>
              <a:rPr lang="en-US" sz="2000" i="1" dirty="0" smtClean="0"/>
              <a:t> </a:t>
            </a:r>
            <a:r>
              <a:rPr lang="en-US" sz="2000" dirty="0" smtClean="0"/>
              <a:t>(2008). </a:t>
            </a:r>
            <a:r>
              <a:rPr lang="en-US" sz="2000" i="1" dirty="0" smtClean="0"/>
              <a:t>The Essentials of 	Baccalaureate Education for Professional Nursing Practice. 	</a:t>
            </a:r>
            <a:r>
              <a:rPr lang="en-US" sz="2000" dirty="0" smtClean="0"/>
              <a:t>Retrieved from http://www.aacn.nche.edu/educationresources/</a:t>
            </a:r>
          </a:p>
          <a:p>
            <a:pPr>
              <a:buNone/>
            </a:pPr>
            <a:r>
              <a:rPr lang="en-US" sz="2000" dirty="0" smtClean="0"/>
              <a:t>		baccessentials08.pdf</a:t>
            </a:r>
            <a:endParaRPr lang="en-US" sz="2000" i="1" dirty="0" smtClean="0"/>
          </a:p>
          <a:p>
            <a:pPr>
              <a:buNone/>
            </a:pPr>
            <a:r>
              <a:rPr lang="en-US" sz="2000" dirty="0" err="1" smtClean="0"/>
              <a:t>Ackoff</a:t>
            </a:r>
            <a:r>
              <a:rPr lang="en-US" sz="2000" dirty="0" smtClean="0"/>
              <a:t>, R. L. (1989). From data to wisdom. </a:t>
            </a:r>
            <a:r>
              <a:rPr lang="en-US" sz="2000" i="1" dirty="0" smtClean="0"/>
              <a:t>Journal of Applied Systems 	Analysis, 1</a:t>
            </a:r>
            <a:r>
              <a:rPr lang="en-US" sz="2000" dirty="0" smtClean="0"/>
              <a:t>5</a:t>
            </a:r>
            <a:r>
              <a:rPr lang="en-US" sz="2000" i="1" dirty="0" smtClean="0"/>
              <a:t>,</a:t>
            </a:r>
            <a:r>
              <a:rPr lang="en-US" sz="2000" dirty="0" smtClean="0"/>
              <a:t> 3-9.</a:t>
            </a:r>
          </a:p>
          <a:p>
            <a:pPr>
              <a:buNone/>
            </a:pPr>
            <a:r>
              <a:rPr lang="en-US" sz="2000" dirty="0" smtClean="0"/>
              <a:t>Barton, A. J. (2005). Cultivating informatics competencies in a 	community of practice. </a:t>
            </a:r>
            <a:r>
              <a:rPr lang="en-US" sz="2000" i="1" dirty="0" err="1" smtClean="0"/>
              <a:t>Nurisng</a:t>
            </a:r>
            <a:r>
              <a:rPr lang="en-US" sz="2000" i="1" dirty="0" smtClean="0"/>
              <a:t> administration Quarterly, 	29</a:t>
            </a:r>
            <a:r>
              <a:rPr lang="en-US" sz="2000" dirty="0" smtClean="0"/>
              <a:t>(4), 323-328.</a:t>
            </a:r>
          </a:p>
          <a:p>
            <a:pPr>
              <a:buNone/>
            </a:pPr>
            <a:r>
              <a:rPr lang="en-US" sz="2000" dirty="0" smtClean="0"/>
              <a:t>Benner, P. (1982). From novice to expert. </a:t>
            </a:r>
            <a:r>
              <a:rPr lang="en-US" sz="2000" i="1" dirty="0" smtClean="0"/>
              <a:t>American Journal of Nursing,</a:t>
            </a:r>
            <a:r>
              <a:rPr lang="en-US" sz="2000" dirty="0" smtClean="0"/>
              <a:t> 	</a:t>
            </a:r>
            <a:r>
              <a:rPr lang="en-US" sz="2000" i="1" dirty="0" smtClean="0"/>
              <a:t>82</a:t>
            </a:r>
            <a:r>
              <a:rPr lang="en-US" sz="2000" dirty="0" smtClean="0"/>
              <a:t>(3), 402-407</a:t>
            </a:r>
          </a:p>
          <a:p>
            <a:pPr>
              <a:buNone/>
            </a:pPr>
            <a:r>
              <a:rPr lang="en-US" sz="2000" dirty="0" smtClean="0"/>
              <a:t>Bolton, L., </a:t>
            </a:r>
            <a:r>
              <a:rPr lang="en-US" sz="2000" dirty="0" err="1" smtClean="0"/>
              <a:t>Gassert</a:t>
            </a:r>
            <a:r>
              <a:rPr lang="en-US" sz="2000" dirty="0" smtClean="0"/>
              <a:t>, C.A., &amp; </a:t>
            </a:r>
            <a:r>
              <a:rPr lang="en-US" sz="2000" dirty="0" err="1" smtClean="0"/>
              <a:t>Cipriano</a:t>
            </a:r>
            <a:r>
              <a:rPr lang="en-US" sz="2000" dirty="0" smtClean="0"/>
              <a:t>, P. (2008). Smart technology, 	enduring solutions. Technology solutions can make care safer 	and more efficient. </a:t>
            </a:r>
            <a:r>
              <a:rPr lang="en-US" sz="2000" i="1" dirty="0" smtClean="0"/>
              <a:t>Journal of Healthcare Information 	Management, 22</a:t>
            </a:r>
            <a:r>
              <a:rPr lang="en-US" sz="2000" dirty="0" smtClean="0"/>
              <a:t>(4), 24-30.</a:t>
            </a:r>
          </a:p>
          <a:p>
            <a:pPr>
              <a:buNone/>
            </a:pPr>
            <a:endParaRPr lang="en-US" sz="2000" dirty="0" smtClean="0"/>
          </a:p>
          <a:p>
            <a:pPr>
              <a:buNone/>
            </a:pPr>
            <a:endParaRPr lang="en-US" sz="2000" dirty="0"/>
          </a:p>
        </p:txBody>
      </p:sp>
      <p:grpSp>
        <p:nvGrpSpPr>
          <p:cNvPr id="4" name="Group 3"/>
          <p:cNvGrpSpPr/>
          <p:nvPr/>
        </p:nvGrpSpPr>
        <p:grpSpPr>
          <a:xfrm>
            <a:off x="192369" y="5993415"/>
            <a:ext cx="8794602" cy="740451"/>
            <a:chOff x="192369" y="5552981"/>
            <a:chExt cx="8794602" cy="1180886"/>
          </a:xfrm>
        </p:grpSpPr>
        <p:pic>
          <p:nvPicPr>
            <p:cNvPr id="5" name="Picture 4"/>
            <p:cNvPicPr>
              <a:picLocks noChangeAspect="1"/>
            </p:cNvPicPr>
            <p:nvPr/>
          </p:nvPicPr>
          <p:blipFill>
            <a:blip r:embed="rId2"/>
            <a:stretch>
              <a:fillRect/>
            </a:stretch>
          </p:blipFill>
          <p:spPr>
            <a:xfrm>
              <a:off x="192369" y="5552981"/>
              <a:ext cx="8794602" cy="1180886"/>
            </a:xfrm>
            <a:prstGeom prst="rect">
              <a:avLst/>
            </a:prstGeom>
          </p:spPr>
        </p:pic>
        <p:pic>
          <p:nvPicPr>
            <p:cNvPr id="6" name="Picture 5"/>
            <p:cNvPicPr>
              <a:picLocks noChangeAspect="1"/>
            </p:cNvPicPr>
            <p:nvPr/>
          </p:nvPicPr>
          <p:blipFill>
            <a:blip r:embed="rId3"/>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4">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101928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
            <a:ext cx="8229600" cy="5334000"/>
          </a:xfrm>
        </p:spPr>
        <p:txBody>
          <a:bodyPr>
            <a:noAutofit/>
          </a:bodyPr>
          <a:lstStyle/>
          <a:p>
            <a:pPr>
              <a:buNone/>
            </a:pPr>
            <a:r>
              <a:rPr lang="en-US" sz="1900" dirty="0" smtClean="0"/>
              <a:t>Bureau of Labor Statistics. (2009). Occupational Outlook handbook 	2012-13 </a:t>
            </a:r>
            <a:r>
              <a:rPr lang="en-US" sz="1900" dirty="0" err="1" smtClean="0"/>
              <a:t>ed</a:t>
            </a:r>
            <a:r>
              <a:rPr lang="en-US" sz="1900" dirty="0" smtClean="0"/>
              <a:t>, </a:t>
            </a:r>
            <a:r>
              <a:rPr lang="en-US" sz="1900" i="1" dirty="0" smtClean="0"/>
              <a:t>Registered Nurses. </a:t>
            </a:r>
            <a:r>
              <a:rPr lang="en-US" sz="1900" dirty="0" smtClean="0"/>
              <a:t>Retrieved from 	http://www.bls.gov/ooh/healthcare/registered-nurses.htm</a:t>
            </a:r>
          </a:p>
          <a:p>
            <a:pPr>
              <a:buNone/>
            </a:pPr>
            <a:r>
              <a:rPr lang="en-US" sz="1900" dirty="0" smtClean="0"/>
              <a:t>Communication in Nursing. (2003). </a:t>
            </a:r>
            <a:r>
              <a:rPr lang="en-US" sz="1900" i="1" dirty="0" smtClean="0"/>
              <a:t>A person cannot not communicate. 	</a:t>
            </a:r>
            <a:r>
              <a:rPr lang="en-US" sz="1900" dirty="0" smtClean="0"/>
              <a:t>Retrieved from http://www06.homepage.villanova.edu/</a:t>
            </a:r>
          </a:p>
          <a:p>
            <a:pPr>
              <a:buNone/>
            </a:pPr>
            <a:r>
              <a:rPr lang="en-US" sz="1900" dirty="0" smtClean="0"/>
              <a:t>		</a:t>
            </a:r>
            <a:r>
              <a:rPr lang="en-US" sz="1900" dirty="0" err="1" smtClean="0"/>
              <a:t>elizabeth.bruderle</a:t>
            </a:r>
            <a:r>
              <a:rPr lang="en-US" sz="1900" dirty="0" smtClean="0"/>
              <a:t>/1103/communication.htm</a:t>
            </a:r>
          </a:p>
          <a:p>
            <a:pPr>
              <a:buNone/>
            </a:pPr>
            <a:r>
              <a:rPr lang="en-US" sz="1900" dirty="0" err="1" smtClean="0"/>
              <a:t>Demiris</a:t>
            </a:r>
            <a:r>
              <a:rPr lang="en-US" sz="1900" dirty="0" smtClean="0"/>
              <a:t>, G., Oliver, D. P., &amp; Wittenberg-Lyles, E. (2011). Technologies 	to </a:t>
            </a:r>
            <a:r>
              <a:rPr lang="en-US" sz="1900" dirty="0" err="1" smtClean="0"/>
              <a:t>suport</a:t>
            </a:r>
            <a:r>
              <a:rPr lang="en-US" sz="1900" dirty="0" smtClean="0"/>
              <a:t> end-of-life care. </a:t>
            </a:r>
            <a:r>
              <a:rPr lang="en-US" sz="1900" i="1" dirty="0" smtClean="0"/>
              <a:t>Seminars in oncology nursing</a:t>
            </a:r>
            <a:r>
              <a:rPr lang="en-US" sz="1900" dirty="0" smtClean="0"/>
              <a:t>, 211-	217.</a:t>
            </a:r>
          </a:p>
          <a:p>
            <a:pPr>
              <a:buNone/>
            </a:pPr>
            <a:r>
              <a:rPr lang="en-US" sz="1900" dirty="0" err="1" smtClean="0"/>
              <a:t>Dingley</a:t>
            </a:r>
            <a:r>
              <a:rPr lang="en-US" sz="1900" dirty="0" smtClean="0"/>
              <a:t>, C., </a:t>
            </a:r>
            <a:r>
              <a:rPr lang="en-US" sz="1900" dirty="0" err="1" smtClean="0"/>
              <a:t>Dagherty</a:t>
            </a:r>
            <a:r>
              <a:rPr lang="en-US" sz="1900" dirty="0" smtClean="0"/>
              <a:t>, K., </a:t>
            </a:r>
            <a:r>
              <a:rPr lang="en-US" sz="1900" dirty="0" err="1" smtClean="0"/>
              <a:t>Derieg</a:t>
            </a:r>
            <a:r>
              <a:rPr lang="en-US" sz="1900" dirty="0" smtClean="0"/>
              <a:t>, M., &amp; </a:t>
            </a:r>
            <a:r>
              <a:rPr lang="en-US" sz="1900" dirty="0" err="1" smtClean="0"/>
              <a:t>Persing</a:t>
            </a:r>
            <a:r>
              <a:rPr lang="en-US" sz="1900" dirty="0" smtClean="0"/>
              <a:t>, R. (2008). Improving 	Patient 	Safety Through Provider Communication Strategy 	Enhancements. Retrieved from 	http://www.ncbi.nlm.nih.gov/books/NBK43663/</a:t>
            </a:r>
          </a:p>
          <a:p>
            <a:pPr>
              <a:buNone/>
            </a:pPr>
            <a:r>
              <a:rPr lang="en-US" sz="1900" dirty="0" err="1" smtClean="0"/>
              <a:t>Dufault</a:t>
            </a:r>
            <a:r>
              <a:rPr lang="en-US" sz="1900" dirty="0" smtClean="0"/>
              <a:t>, M., </a:t>
            </a:r>
            <a:r>
              <a:rPr lang="en-US" sz="1900" dirty="0" err="1" smtClean="0"/>
              <a:t>Duquette</a:t>
            </a:r>
            <a:r>
              <a:rPr lang="en-US" sz="1900" dirty="0" smtClean="0"/>
              <a:t>, C., </a:t>
            </a:r>
            <a:r>
              <a:rPr lang="en-US" sz="1900" dirty="0" err="1" smtClean="0"/>
              <a:t>Ehmann</a:t>
            </a:r>
            <a:r>
              <a:rPr lang="en-US" sz="1900" dirty="0" smtClean="0"/>
              <a:t>, J., </a:t>
            </a:r>
            <a:r>
              <a:rPr lang="en-US" sz="1900" dirty="0" err="1" smtClean="0"/>
              <a:t>Hehl</a:t>
            </a:r>
            <a:r>
              <a:rPr lang="en-US" sz="1900" dirty="0" smtClean="0"/>
              <a:t>, R., Lavin, M., Martin, V., 	… Willey, C. (2010). Translating an Evidence-Based Protocol 	for Nurse-to-Nurse Shift Handoffs. </a:t>
            </a:r>
            <a:r>
              <a:rPr lang="en-US" sz="1900" i="1" dirty="0" smtClean="0"/>
              <a:t>Worldviews on Evidence-	Based Nursing, 7</a:t>
            </a:r>
            <a:r>
              <a:rPr lang="en-US" sz="1900" dirty="0" smtClean="0"/>
              <a:t>(2),</a:t>
            </a:r>
            <a:r>
              <a:rPr lang="en-US" sz="1900" i="1" dirty="0" smtClean="0"/>
              <a:t> </a:t>
            </a:r>
            <a:r>
              <a:rPr lang="en-US" sz="1900" dirty="0" smtClean="0"/>
              <a:t>59-75. </a:t>
            </a:r>
            <a:r>
              <a:rPr lang="en-US" sz="1900" i="1" dirty="0" smtClean="0"/>
              <a:t> </a:t>
            </a:r>
          </a:p>
          <a:p>
            <a:pPr>
              <a:buNone/>
            </a:pPr>
            <a:r>
              <a:rPr lang="en-US" sz="1900" dirty="0" err="1" smtClean="0"/>
              <a:t>Eley</a:t>
            </a:r>
            <a:r>
              <a:rPr lang="en-US" sz="1900" dirty="0" smtClean="0"/>
              <a:t>, R., Fallon, T., Soar, J., </a:t>
            </a:r>
            <a:r>
              <a:rPr lang="en-US" sz="1900" dirty="0" err="1" smtClean="0"/>
              <a:t>Buikstra</a:t>
            </a:r>
            <a:r>
              <a:rPr lang="en-US" sz="1900" dirty="0" smtClean="0"/>
              <a:t>, E., &amp; </a:t>
            </a:r>
            <a:r>
              <a:rPr lang="en-US" sz="1900" dirty="0" err="1" smtClean="0"/>
              <a:t>Hegney</a:t>
            </a:r>
            <a:r>
              <a:rPr lang="en-US" sz="1900" dirty="0" smtClean="0"/>
              <a:t>, D. (2009). Barriers 	to use of information and computer technology by Australia’s 	nurses: a national survey. </a:t>
            </a:r>
            <a:r>
              <a:rPr lang="en-US" sz="1900" i="1" dirty="0" smtClean="0"/>
              <a:t>Journal of Clinical Nursing, 18</a:t>
            </a:r>
            <a:r>
              <a:rPr lang="en-US" sz="1900" dirty="0" smtClean="0"/>
              <a:t>, 	1151–1158. </a:t>
            </a:r>
            <a:r>
              <a:rPr lang="en-US" sz="1900" dirty="0" err="1" smtClean="0"/>
              <a:t>doi</a:t>
            </a:r>
            <a:r>
              <a:rPr lang="en-US" sz="1900" dirty="0" smtClean="0"/>
              <a:t>: 10.1111/j.1365-2702.2008.02336.x</a:t>
            </a:r>
          </a:p>
          <a:p>
            <a:pPr>
              <a:buNone/>
            </a:pPr>
            <a:endParaRPr lang="en-US" sz="1900" dirty="0" smtClean="0"/>
          </a:p>
          <a:p>
            <a:pPr>
              <a:buNone/>
            </a:pPr>
            <a:endParaRPr lang="en-US" sz="1900" dirty="0"/>
          </a:p>
        </p:txBody>
      </p:sp>
    </p:spTree>
    <p:extLst>
      <p:ext uri="{BB962C8B-B14F-4D97-AF65-F5344CB8AC3E}">
        <p14:creationId xmlns:p14="http://schemas.microsoft.com/office/powerpoint/2010/main" val="155881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029200"/>
          </a:xfrm>
        </p:spPr>
        <p:txBody>
          <a:bodyPr>
            <a:noAutofit/>
          </a:bodyPr>
          <a:lstStyle/>
          <a:p>
            <a:pPr>
              <a:buNone/>
            </a:pPr>
            <a:r>
              <a:rPr lang="en-US" sz="1900" dirty="0" err="1" smtClean="0"/>
              <a:t>Falan</a:t>
            </a:r>
            <a:r>
              <a:rPr lang="en-US" sz="1900" dirty="0" smtClean="0"/>
              <a:t>, S., &amp; Han, B. (2011). Moving towards efficient, safe, and 	meaningful healthcare: issues for automation. </a:t>
            </a:r>
            <a:r>
              <a:rPr lang="en-US" sz="1900" i="1" dirty="0" smtClean="0"/>
              <a:t>International 	Journal of Electronic Healthcare 6</a:t>
            </a:r>
            <a:r>
              <a:rPr lang="en-US" sz="1900" dirty="0" smtClean="0"/>
              <a:t>(1), 76-93.</a:t>
            </a:r>
          </a:p>
          <a:p>
            <a:pPr>
              <a:buNone/>
            </a:pPr>
            <a:r>
              <a:rPr lang="en-US" sz="1900" dirty="0" smtClean="0"/>
              <a:t>Graves, J., &amp; Corcoran, S. (1989). The study of nursing informatics. 	</a:t>
            </a:r>
            <a:r>
              <a:rPr lang="en-US" sz="1900" i="1" dirty="0" smtClean="0"/>
              <a:t>Image: The journal of Nursing Scholarship, 21</a:t>
            </a:r>
            <a:r>
              <a:rPr lang="en-US" sz="1900" dirty="0" smtClean="0"/>
              <a:t>(4), 227-233</a:t>
            </a:r>
          </a:p>
          <a:p>
            <a:pPr>
              <a:buNone/>
            </a:pPr>
            <a:r>
              <a:rPr lang="en-US" sz="1900" dirty="0" smtClean="0"/>
              <a:t>Havens, D., </a:t>
            </a:r>
            <a:r>
              <a:rPr lang="en-US" sz="1900" dirty="0" err="1" smtClean="0"/>
              <a:t>Vasey</a:t>
            </a:r>
            <a:r>
              <a:rPr lang="en-US" sz="1900" dirty="0" smtClean="0"/>
              <a:t>, J.,  </a:t>
            </a:r>
            <a:r>
              <a:rPr lang="en-US" sz="1900" dirty="0" err="1" smtClean="0"/>
              <a:t>Gittell</a:t>
            </a:r>
            <a:r>
              <a:rPr lang="en-US" sz="1900" dirty="0" smtClean="0"/>
              <a:t>, J., &amp; Lin, W. (2010). Relational 	coordination among nurses and other providers: impact on the 	quality of patient care. </a:t>
            </a:r>
            <a:r>
              <a:rPr lang="en-US" sz="1900" i="1" dirty="0" smtClean="0"/>
              <a:t>Journal of Nursing Management, 18, 	</a:t>
            </a:r>
            <a:r>
              <a:rPr lang="en-US" sz="1900" dirty="0" smtClean="0"/>
              <a:t>926-937. </a:t>
            </a:r>
            <a:r>
              <a:rPr lang="en-US" sz="1900" dirty="0" err="1" smtClean="0"/>
              <a:t>doi</a:t>
            </a:r>
            <a:r>
              <a:rPr lang="en-US" sz="1900" dirty="0" smtClean="0"/>
              <a:t>: 10.1111/j.1365-2834.2010.01138.x</a:t>
            </a:r>
          </a:p>
          <a:p>
            <a:pPr>
              <a:buNone/>
            </a:pPr>
            <a:r>
              <a:rPr lang="en-US" sz="1900" dirty="0" smtClean="0"/>
              <a:t>Institute of Medicine (2000) </a:t>
            </a:r>
            <a:r>
              <a:rPr lang="en-US" sz="1900" i="1" dirty="0" smtClean="0"/>
              <a:t>To Err is Human: Building a Safer Health 	System</a:t>
            </a:r>
            <a:r>
              <a:rPr lang="en-US" sz="1900" dirty="0" smtClean="0"/>
              <a:t>. Retrieved from http://www.nap.edu/openbook.</a:t>
            </a:r>
          </a:p>
          <a:p>
            <a:pPr>
              <a:buNone/>
            </a:pPr>
            <a:r>
              <a:rPr lang="en-US" sz="1900" dirty="0" smtClean="0"/>
              <a:t>		</a:t>
            </a:r>
            <a:r>
              <a:rPr lang="en-US" sz="1900" dirty="0" err="1" smtClean="0"/>
              <a:t>php?isbn</a:t>
            </a:r>
            <a:r>
              <a:rPr lang="en-US" sz="1900" dirty="0" smtClean="0"/>
              <a:t>=0309068371</a:t>
            </a:r>
          </a:p>
          <a:p>
            <a:pPr>
              <a:buNone/>
            </a:pPr>
            <a:r>
              <a:rPr lang="en-US" sz="1900" dirty="0" err="1" smtClean="0"/>
              <a:t>McGonigle</a:t>
            </a:r>
            <a:r>
              <a:rPr lang="en-US" sz="1900" dirty="0" smtClean="0"/>
              <a:t>, D., &amp; </a:t>
            </a:r>
            <a:r>
              <a:rPr lang="en-US" sz="1900" dirty="0" err="1" smtClean="0"/>
              <a:t>Mastrian</a:t>
            </a:r>
            <a:r>
              <a:rPr lang="en-US" sz="1900" dirty="0" smtClean="0"/>
              <a:t>, K. (2012). </a:t>
            </a:r>
            <a:r>
              <a:rPr lang="en-US" sz="1900" i="1" dirty="0" smtClean="0"/>
              <a:t>Nursing Informatics and the 	Foundation of Knowledge. </a:t>
            </a:r>
            <a:r>
              <a:rPr lang="en-US" sz="1900" dirty="0" smtClean="0"/>
              <a:t>Burlington: Sullivan.</a:t>
            </a:r>
          </a:p>
          <a:p>
            <a:pPr>
              <a:buNone/>
            </a:pPr>
            <a:r>
              <a:rPr lang="en-US" sz="1900" dirty="0" smtClean="0"/>
              <a:t>Nursing-informatics.com. (2002). </a:t>
            </a:r>
            <a:r>
              <a:rPr lang="en-US" sz="1900" i="1" dirty="0" smtClean="0"/>
              <a:t>Nursing Informatics Competencies: 	Self – Assessment.</a:t>
            </a:r>
            <a:r>
              <a:rPr lang="en-US" sz="1900" dirty="0" smtClean="0"/>
              <a:t> Retrieved from http://nursing-	informatics.com/</a:t>
            </a:r>
            <a:r>
              <a:rPr lang="en-US" sz="1900" dirty="0" err="1" smtClean="0"/>
              <a:t>niassess</a:t>
            </a:r>
            <a:r>
              <a:rPr lang="en-US" sz="1900" dirty="0" smtClean="0"/>
              <a:t>/index.html</a:t>
            </a:r>
          </a:p>
          <a:p>
            <a:pPr>
              <a:buNone/>
            </a:pPr>
            <a:endParaRPr lang="en-US" sz="1900" dirty="0" smtClean="0"/>
          </a:p>
          <a:p>
            <a:pPr>
              <a:buNone/>
            </a:pPr>
            <a:endParaRPr lang="en-US" sz="1900" dirty="0" smtClean="0"/>
          </a:p>
          <a:p>
            <a:pPr>
              <a:buNone/>
            </a:pPr>
            <a:endParaRPr lang="en-US" sz="1900" dirty="0"/>
          </a:p>
        </p:txBody>
      </p:sp>
    </p:spTree>
    <p:extLst>
      <p:ext uri="{BB962C8B-B14F-4D97-AF65-F5344CB8AC3E}">
        <p14:creationId xmlns:p14="http://schemas.microsoft.com/office/powerpoint/2010/main" val="403704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4953000"/>
          </a:xfrm>
        </p:spPr>
        <p:txBody>
          <a:bodyPr>
            <a:noAutofit/>
          </a:bodyPr>
          <a:lstStyle/>
          <a:p>
            <a:pPr>
              <a:buNone/>
            </a:pPr>
            <a:r>
              <a:rPr lang="en-US" sz="1900" dirty="0" smtClean="0"/>
              <a:t>O’Carroll, P., </a:t>
            </a:r>
            <a:r>
              <a:rPr lang="en-US" sz="1900" dirty="0" err="1" smtClean="0"/>
              <a:t>Yasnoff</a:t>
            </a:r>
            <a:r>
              <a:rPr lang="en-US" sz="1900" dirty="0" smtClean="0"/>
              <a:t>, W., Ward, M., </a:t>
            </a:r>
            <a:r>
              <a:rPr lang="en-US" sz="1900" dirty="0" err="1" smtClean="0"/>
              <a:t>Ripp</a:t>
            </a:r>
            <a:r>
              <a:rPr lang="en-US" sz="1900" dirty="0" smtClean="0"/>
              <a:t>, L., &amp; Martin, E. (2002). 	</a:t>
            </a:r>
            <a:r>
              <a:rPr lang="en-US" sz="1900" i="1" dirty="0" smtClean="0"/>
              <a:t>Public Health Informatics and Information Systems. </a:t>
            </a:r>
            <a:r>
              <a:rPr lang="en-US" sz="1900" dirty="0" smtClean="0"/>
              <a:t>New York: 	Springer.</a:t>
            </a:r>
          </a:p>
          <a:p>
            <a:pPr>
              <a:buNone/>
            </a:pPr>
            <a:r>
              <a:rPr lang="en-US" sz="1900" dirty="0" smtClean="0"/>
              <a:t>Sewell, J., &amp; </a:t>
            </a:r>
            <a:r>
              <a:rPr lang="en-US" sz="1900" dirty="0" err="1" smtClean="0"/>
              <a:t>Thede</a:t>
            </a:r>
            <a:r>
              <a:rPr lang="en-US" sz="1900" dirty="0" smtClean="0"/>
              <a:t>, L. (2010). </a:t>
            </a:r>
            <a:r>
              <a:rPr lang="en-US" sz="1900" i="1" dirty="0" smtClean="0"/>
              <a:t>Informatics and Nursing: Opportunities 	and Challenges.</a:t>
            </a:r>
            <a:r>
              <a:rPr lang="en-US" sz="1900" dirty="0" smtClean="0"/>
              <a:t> New York: Lippincott Williams &amp; Wilkins</a:t>
            </a:r>
          </a:p>
          <a:p>
            <a:pPr>
              <a:buNone/>
            </a:pPr>
            <a:r>
              <a:rPr lang="en-US" sz="1900" dirty="0" smtClean="0"/>
              <a:t>Staggers, N., </a:t>
            </a:r>
            <a:r>
              <a:rPr lang="en-US" sz="1900" dirty="0" err="1" smtClean="0"/>
              <a:t>Gassert</a:t>
            </a:r>
            <a:r>
              <a:rPr lang="en-US" sz="1900" dirty="0" smtClean="0"/>
              <a:t>, C., &amp; Curran, C. (2002). Results of a Delphi 	Study to Determine Informatics Competencies for Nurses at 	Four Levels of Practice. </a:t>
            </a:r>
            <a:r>
              <a:rPr lang="en-US" sz="1900" i="1" dirty="0" smtClean="0"/>
              <a:t>Nursing Research,</a:t>
            </a:r>
            <a:r>
              <a:rPr lang="en-US" sz="1900" dirty="0" smtClean="0"/>
              <a:t> </a:t>
            </a:r>
            <a:r>
              <a:rPr lang="en-US" sz="1900" i="1" dirty="0" smtClean="0"/>
              <a:t>52</a:t>
            </a:r>
            <a:r>
              <a:rPr lang="en-US" sz="1900" dirty="0" smtClean="0"/>
              <a:t>(6), 383-390.</a:t>
            </a:r>
          </a:p>
          <a:p>
            <a:pPr>
              <a:buNone/>
            </a:pPr>
            <a:r>
              <a:rPr lang="en-US" sz="1900" dirty="0" err="1" smtClean="0"/>
              <a:t>Schleyer</a:t>
            </a:r>
            <a:r>
              <a:rPr lang="en-US" sz="1900" dirty="0" smtClean="0"/>
              <a:t>, R., Burch, C., &amp; </a:t>
            </a:r>
            <a:r>
              <a:rPr lang="en-US" sz="1900" dirty="0" err="1" smtClean="0"/>
              <a:t>Schoessler</a:t>
            </a:r>
            <a:r>
              <a:rPr lang="en-US" sz="1900" dirty="0" smtClean="0"/>
              <a:t>, M. (2011). Defining and 	integrating informatics competencies into a hospital nursing 	department. </a:t>
            </a:r>
            <a:r>
              <a:rPr lang="en-US" sz="1900" i="1" dirty="0" err="1" smtClean="0"/>
              <a:t>Comput</a:t>
            </a:r>
            <a:r>
              <a:rPr lang="en-US" sz="1900" i="1" dirty="0" smtClean="0"/>
              <a:t> Inform </a:t>
            </a:r>
            <a:r>
              <a:rPr lang="en-US" sz="1900" i="1" dirty="0" err="1" smtClean="0"/>
              <a:t>Nurs</a:t>
            </a:r>
            <a:r>
              <a:rPr lang="en-US" sz="1900" i="1" dirty="0" smtClean="0"/>
              <a:t>, 29</a:t>
            </a:r>
            <a:r>
              <a:rPr lang="en-US" sz="1900" dirty="0" smtClean="0"/>
              <a:t>(3), 167-173. </a:t>
            </a:r>
            <a:r>
              <a:rPr lang="en-US" sz="1900" dirty="0" err="1" smtClean="0"/>
              <a:t>doi</a:t>
            </a:r>
            <a:r>
              <a:rPr lang="en-US" sz="1900" dirty="0" smtClean="0"/>
              <a:t>: 	10.1097/NCN.0b013e3181f9db36</a:t>
            </a:r>
          </a:p>
          <a:p>
            <a:pPr>
              <a:buNone/>
            </a:pPr>
            <a:r>
              <a:rPr lang="en-US" sz="1900" dirty="0" smtClean="0"/>
              <a:t>Technology Informatics Guiding Education Reform. (2009). Retrieved 	from http://www.tigersummit.com/</a:t>
            </a:r>
          </a:p>
          <a:p>
            <a:pPr>
              <a:buNone/>
            </a:pPr>
            <a:r>
              <a:rPr lang="en-US" sz="1900" dirty="0" err="1" smtClean="0"/>
              <a:t>Vawdrey</a:t>
            </a:r>
            <a:r>
              <a:rPr lang="en-US" sz="1900" dirty="0" smtClean="0"/>
              <a:t>, D. (2008). Assessing Usage Patterns of Electronic Clinical 	Documentation Templates. </a:t>
            </a:r>
            <a:r>
              <a:rPr lang="en-US" sz="1900" i="1" dirty="0" smtClean="0"/>
              <a:t>AMIA </a:t>
            </a:r>
            <a:r>
              <a:rPr lang="en-US" sz="1900" i="1" dirty="0" err="1" smtClean="0"/>
              <a:t>Annu</a:t>
            </a:r>
            <a:r>
              <a:rPr lang="en-US" sz="1900" i="1" dirty="0" smtClean="0"/>
              <a:t> </a:t>
            </a:r>
            <a:r>
              <a:rPr lang="en-US" sz="1900" i="1" dirty="0" err="1" smtClean="0"/>
              <a:t>Symp</a:t>
            </a:r>
            <a:r>
              <a:rPr lang="en-US" sz="1900" i="1" dirty="0" smtClean="0"/>
              <a:t> Proc</a:t>
            </a:r>
            <a:r>
              <a:rPr lang="en-US" sz="1900" dirty="0" smtClean="0"/>
              <a:t>, 758–762.</a:t>
            </a:r>
          </a:p>
          <a:p>
            <a:endParaRPr lang="en-US" sz="1900" dirty="0" smtClean="0"/>
          </a:p>
          <a:p>
            <a:pPr>
              <a:buNone/>
            </a:pPr>
            <a:endParaRPr lang="en-US" sz="1900" dirty="0" smtClean="0"/>
          </a:p>
          <a:p>
            <a:pPr>
              <a:buNone/>
            </a:pPr>
            <a:endParaRPr lang="en-US" sz="1900" dirty="0"/>
          </a:p>
        </p:txBody>
      </p:sp>
    </p:spTree>
    <p:extLst>
      <p:ext uri="{BB962C8B-B14F-4D97-AF65-F5344CB8AC3E}">
        <p14:creationId xmlns:p14="http://schemas.microsoft.com/office/powerpoint/2010/main" val="763542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229600" cy="4525963"/>
          </a:xfrm>
        </p:spPr>
        <p:txBody>
          <a:bodyPr>
            <a:normAutofit/>
          </a:bodyPr>
          <a:lstStyle/>
          <a:p>
            <a:pPr>
              <a:buNone/>
            </a:pPr>
            <a:r>
              <a:rPr lang="en-US" sz="2000" dirty="0" smtClean="0"/>
              <a:t>Warm, D., &amp; Thomas, B. (2011) A review of the effectiveness of the 	clinical 	</a:t>
            </a:r>
            <a:r>
              <a:rPr lang="en-US" sz="2000" dirty="0" err="1" smtClean="0"/>
              <a:t>informaticist</a:t>
            </a:r>
            <a:r>
              <a:rPr lang="en-US" sz="2000" dirty="0" smtClean="0"/>
              <a:t> role. </a:t>
            </a:r>
            <a:r>
              <a:rPr lang="en-US" sz="2000" i="1" dirty="0" smtClean="0"/>
              <a:t>Nursing Standard, 25</a:t>
            </a:r>
            <a:r>
              <a:rPr lang="en-US" sz="2000" dirty="0" smtClean="0"/>
              <a:t>(44), 35-38. </a:t>
            </a:r>
          </a:p>
          <a:p>
            <a:pPr>
              <a:buNone/>
            </a:pPr>
            <a:r>
              <a:rPr lang="en-US" sz="2000" dirty="0" err="1" smtClean="0"/>
              <a:t>Wulff</a:t>
            </a:r>
            <a:r>
              <a:rPr lang="en-US" sz="2000" dirty="0" smtClean="0"/>
              <a:t>, k., Cummings, G., </a:t>
            </a:r>
            <a:r>
              <a:rPr lang="en-US" sz="2000" dirty="0" err="1" smtClean="0"/>
              <a:t>Marck</a:t>
            </a:r>
            <a:r>
              <a:rPr lang="en-US" sz="2000" dirty="0" smtClean="0"/>
              <a:t>, P., &amp; </a:t>
            </a:r>
            <a:r>
              <a:rPr lang="en-US" sz="2000" dirty="0" err="1" smtClean="0"/>
              <a:t>Yurtseven</a:t>
            </a:r>
            <a:r>
              <a:rPr lang="en-US" sz="2000" dirty="0" smtClean="0"/>
              <a:t>, O. (2011). 	Medication administration technologies and patient safety: a 	mixed-method systematic review.</a:t>
            </a:r>
            <a:r>
              <a:rPr lang="en-US" sz="2000" i="1" dirty="0" smtClean="0"/>
              <a:t> Journal of Advanced 	Nursing</a:t>
            </a:r>
            <a:r>
              <a:rPr lang="en-US" sz="2000" dirty="0" smtClean="0"/>
              <a:t>,</a:t>
            </a:r>
            <a:r>
              <a:rPr lang="en-US" sz="2000" i="1" dirty="0" smtClean="0"/>
              <a:t> 67</a:t>
            </a:r>
            <a:r>
              <a:rPr lang="en-US" sz="2000" dirty="0" smtClean="0"/>
              <a:t>(10), 2080-2095. </a:t>
            </a:r>
            <a:r>
              <a:rPr lang="en-US" sz="2000" dirty="0" err="1" smtClean="0"/>
              <a:t>Doi</a:t>
            </a:r>
            <a:r>
              <a:rPr lang="en-US" sz="2000" smtClean="0"/>
              <a:t>: 10.1111/j.1365-	2648.2011.05676.x</a:t>
            </a:r>
            <a:endParaRPr lang="en-US" sz="2000" dirty="0" smtClean="0"/>
          </a:p>
          <a:p>
            <a:endParaRPr lang="en-US" sz="2000" dirty="0"/>
          </a:p>
        </p:txBody>
      </p:sp>
    </p:spTree>
    <p:extLst>
      <p:ext uri="{BB962C8B-B14F-4D97-AF65-F5344CB8AC3E}">
        <p14:creationId xmlns:p14="http://schemas.microsoft.com/office/powerpoint/2010/main" val="20365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end</a:t>
            </a:r>
            <a:endParaRPr lang="en-US" dirty="0"/>
          </a:p>
        </p:txBody>
      </p:sp>
      <p:sp>
        <p:nvSpPr>
          <p:cNvPr id="3" name="Content Placeholder 2"/>
          <p:cNvSpPr>
            <a:spLocks noGrp="1"/>
          </p:cNvSpPr>
          <p:nvPr>
            <p:ph sz="quarter" idx="1"/>
          </p:nvPr>
        </p:nvSpPr>
        <p:spPr>
          <a:xfrm>
            <a:off x="301752" y="2133600"/>
            <a:ext cx="8537448" cy="4572000"/>
          </a:xfrm>
        </p:spPr>
        <p:txBody>
          <a:bodyPr>
            <a:normAutofit/>
          </a:bodyPr>
          <a:lstStyle/>
          <a:p>
            <a:pPr lvl="0"/>
            <a:r>
              <a:rPr lang="en-US" dirty="0" smtClean="0"/>
              <a:t>4 values missing after data cleansing. </a:t>
            </a:r>
          </a:p>
          <a:p>
            <a:pPr lvl="0"/>
            <a:r>
              <a:rPr lang="en-US" dirty="0" smtClean="0"/>
              <a:t>Missed values filled with the mode of other 24 values.</a:t>
            </a:r>
          </a:p>
          <a:p>
            <a:pPr lvl="0"/>
            <a:r>
              <a:rPr lang="en-US" dirty="0" smtClean="0"/>
              <a:t>For example, uses computer applications to document client care, subject 17 had a missing value.</a:t>
            </a:r>
          </a:p>
          <a:p>
            <a:pPr lvl="0">
              <a:buNone/>
            </a:pPr>
            <a:r>
              <a:rPr lang="en-US" dirty="0" smtClean="0"/>
              <a:t>	The other 24 subjects’ responses were analyzed and the mode 3 was filled.</a:t>
            </a:r>
          </a:p>
          <a:p>
            <a:endParaRPr lang="en-US" dirty="0"/>
          </a:p>
        </p:txBody>
      </p:sp>
    </p:spTree>
    <p:extLst>
      <p:ext uri="{BB962C8B-B14F-4D97-AF65-F5344CB8AC3E}">
        <p14:creationId xmlns:p14="http://schemas.microsoft.com/office/powerpoint/2010/main" val="1397080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At the end</a:t>
            </a:r>
            <a:endParaRPr lang="en-US" dirty="0"/>
          </a:p>
        </p:txBody>
      </p:sp>
      <p:sp>
        <p:nvSpPr>
          <p:cNvPr id="3" name="Content Placeholder 2"/>
          <p:cNvSpPr>
            <a:spLocks noGrp="1"/>
          </p:cNvSpPr>
          <p:nvPr>
            <p:ph sz="quarter" idx="1"/>
          </p:nvPr>
        </p:nvSpPr>
        <p:spPr>
          <a:xfrm>
            <a:off x="457200" y="1295400"/>
            <a:ext cx="8229600" cy="2133600"/>
          </a:xfrm>
        </p:spPr>
        <p:txBody>
          <a:bodyPr>
            <a:normAutofit/>
          </a:bodyPr>
          <a:lstStyle/>
          <a:p>
            <a:pPr lvl="0"/>
            <a:r>
              <a:rPr lang="en-US" dirty="0" smtClean="0"/>
              <a:t>For the same question, means higher.</a:t>
            </a:r>
          </a:p>
          <a:p>
            <a:pPr lvl="0"/>
            <a:r>
              <a:rPr lang="en-US" dirty="0" smtClean="0"/>
              <a:t>the values not jump into other categories:</a:t>
            </a:r>
          </a:p>
          <a:p>
            <a:pPr lvl="0">
              <a:buNone/>
            </a:pPr>
            <a:r>
              <a:rPr lang="en-US" dirty="0" smtClean="0"/>
              <a:t>	‘no experience’ 1 point and ‘expert’ 5 point.</a:t>
            </a:r>
          </a:p>
          <a:p>
            <a:pPr>
              <a:buNone/>
            </a:pPr>
            <a:endParaRPr lang="en-US" dirty="0"/>
          </a:p>
        </p:txBody>
      </p:sp>
      <p:graphicFrame>
        <p:nvGraphicFramePr>
          <p:cNvPr id="4" name="Table 3"/>
          <p:cNvGraphicFramePr>
            <a:graphicFrameLocks noGrp="1"/>
          </p:cNvGraphicFramePr>
          <p:nvPr/>
        </p:nvGraphicFramePr>
        <p:xfrm>
          <a:off x="533400" y="2831625"/>
          <a:ext cx="7543800" cy="3783146"/>
        </p:xfrm>
        <a:graphic>
          <a:graphicData uri="http://schemas.openxmlformats.org/drawingml/2006/table">
            <a:tbl>
              <a:tblPr>
                <a:tableStyleId>{5940675A-B579-460E-94D1-54222C63F5DA}</a:tableStyleId>
              </a:tblPr>
              <a:tblGrid>
                <a:gridCol w="5410200"/>
                <a:gridCol w="1066800"/>
                <a:gridCol w="1066800"/>
              </a:tblGrid>
              <a:tr h="1680026">
                <a:tc>
                  <a:txBody>
                    <a:bodyPr/>
                    <a:lstStyle/>
                    <a:p>
                      <a:pPr algn="ctr">
                        <a:lnSpc>
                          <a:spcPct val="115000"/>
                        </a:lnSpc>
                      </a:pPr>
                      <a:r>
                        <a:rPr lang="en-US" sz="2000" b="1" dirty="0"/>
                        <a:t>Competency</a:t>
                      </a:r>
                      <a:endParaRPr lang="en-US" sz="2000" b="1" dirty="0">
                        <a:latin typeface="Calibri"/>
                      </a:endParaRPr>
                    </a:p>
                  </a:txBody>
                  <a:tcPr marL="68580" marR="68580" marT="0" marB="0" anchor="ctr"/>
                </a:tc>
                <a:tc>
                  <a:txBody>
                    <a:bodyPr/>
                    <a:lstStyle/>
                    <a:p>
                      <a:pPr algn="ctr">
                        <a:lnSpc>
                          <a:spcPct val="115000"/>
                        </a:lnSpc>
                      </a:pPr>
                      <a:r>
                        <a:rPr lang="en-US" sz="2000" b="1" dirty="0"/>
                        <a:t>Mean for first </a:t>
                      </a:r>
                      <a:r>
                        <a:rPr lang="en-US" sz="2000" b="1" dirty="0" smtClean="0"/>
                        <a:t>time</a:t>
                      </a:r>
                      <a:endParaRPr lang="en-US" sz="2000" b="1" dirty="0">
                        <a:latin typeface="Calibri"/>
                      </a:endParaRPr>
                    </a:p>
                  </a:txBody>
                  <a:tcPr marL="68580" marR="68580" marT="0" marB="0" anchor="ctr"/>
                </a:tc>
                <a:tc>
                  <a:txBody>
                    <a:bodyPr/>
                    <a:lstStyle/>
                    <a:p>
                      <a:pPr algn="ctr">
                        <a:lnSpc>
                          <a:spcPct val="115000"/>
                        </a:lnSpc>
                      </a:pPr>
                      <a:r>
                        <a:rPr lang="en-US" sz="2000" b="1" dirty="0"/>
                        <a:t>Mean for second </a:t>
                      </a:r>
                      <a:r>
                        <a:rPr lang="en-US" sz="2000" b="1" dirty="0" smtClean="0"/>
                        <a:t>time</a:t>
                      </a:r>
                      <a:endParaRPr lang="en-US" sz="2000" b="1" dirty="0">
                        <a:latin typeface="Calibri"/>
                      </a:endParaRPr>
                    </a:p>
                  </a:txBody>
                  <a:tcPr marL="68580" marR="68580" marT="0" marB="0" anchor="ctr"/>
                </a:tc>
              </a:tr>
              <a:tr h="329596">
                <a:tc>
                  <a:txBody>
                    <a:bodyPr/>
                    <a:lstStyle/>
                    <a:p>
                      <a:pPr algn="l">
                        <a:lnSpc>
                          <a:spcPct val="115000"/>
                        </a:lnSpc>
                      </a:pPr>
                      <a:r>
                        <a:rPr lang="en-US" sz="2000" dirty="0"/>
                        <a:t>Presentation graphics</a:t>
                      </a:r>
                      <a:endParaRPr lang="en-US" sz="2000" dirty="0">
                        <a:latin typeface="Calibri"/>
                      </a:endParaRPr>
                    </a:p>
                  </a:txBody>
                  <a:tcPr marL="68580" marR="68580" marT="0" marB="0" anchor="ctr"/>
                </a:tc>
                <a:tc>
                  <a:txBody>
                    <a:bodyPr/>
                    <a:lstStyle/>
                    <a:p>
                      <a:pPr algn="ctr">
                        <a:lnSpc>
                          <a:spcPct val="115000"/>
                        </a:lnSpc>
                      </a:pPr>
                      <a:r>
                        <a:rPr lang="en-US" sz="2000"/>
                        <a:t>2.68</a:t>
                      </a:r>
                      <a:endParaRPr lang="en-US" sz="2000">
                        <a:latin typeface="Calibri"/>
                      </a:endParaRPr>
                    </a:p>
                  </a:txBody>
                  <a:tcPr marL="68580" marR="68580" marT="0" marB="0" anchor="ctr"/>
                </a:tc>
                <a:tc>
                  <a:txBody>
                    <a:bodyPr/>
                    <a:lstStyle/>
                    <a:p>
                      <a:pPr algn="ctr">
                        <a:lnSpc>
                          <a:spcPct val="115000"/>
                        </a:lnSpc>
                      </a:pPr>
                      <a:r>
                        <a:rPr lang="en-US" sz="2000"/>
                        <a:t>2.96</a:t>
                      </a:r>
                      <a:endParaRPr lang="en-US" sz="2000">
                        <a:latin typeface="Calibri"/>
                      </a:endParaRPr>
                    </a:p>
                  </a:txBody>
                  <a:tcPr marL="68580" marR="68580" marT="0" marB="0" anchor="ctr"/>
                </a:tc>
              </a:tr>
              <a:tr h="329596">
                <a:tc>
                  <a:txBody>
                    <a:bodyPr/>
                    <a:lstStyle/>
                    <a:p>
                      <a:pPr algn="l">
                        <a:lnSpc>
                          <a:spcPct val="115000"/>
                        </a:lnSpc>
                      </a:pPr>
                      <a:r>
                        <a:rPr lang="en-US" sz="2000" dirty="0"/>
                        <a:t>Telecommunication devices</a:t>
                      </a:r>
                      <a:endParaRPr lang="en-US" sz="2000" dirty="0">
                        <a:latin typeface="Calibri"/>
                      </a:endParaRPr>
                    </a:p>
                  </a:txBody>
                  <a:tcPr marL="68580" marR="68580" marT="0" marB="0" anchor="ctr"/>
                </a:tc>
                <a:tc>
                  <a:txBody>
                    <a:bodyPr/>
                    <a:lstStyle/>
                    <a:p>
                      <a:pPr algn="ctr">
                        <a:lnSpc>
                          <a:spcPct val="115000"/>
                        </a:lnSpc>
                      </a:pPr>
                      <a:r>
                        <a:rPr lang="en-US" sz="2000"/>
                        <a:t>2.40</a:t>
                      </a:r>
                      <a:endParaRPr lang="en-US" sz="2000">
                        <a:latin typeface="Calibri"/>
                      </a:endParaRPr>
                    </a:p>
                  </a:txBody>
                  <a:tcPr marL="68580" marR="68580" marT="0" marB="0" anchor="ctr"/>
                </a:tc>
                <a:tc>
                  <a:txBody>
                    <a:bodyPr/>
                    <a:lstStyle/>
                    <a:p>
                      <a:pPr algn="ctr">
                        <a:lnSpc>
                          <a:spcPct val="115000"/>
                        </a:lnSpc>
                      </a:pPr>
                      <a:r>
                        <a:rPr lang="en-US" sz="2000"/>
                        <a:t>2.96</a:t>
                      </a:r>
                      <a:endParaRPr lang="en-US" sz="2000">
                        <a:latin typeface="Calibri"/>
                      </a:endParaRPr>
                    </a:p>
                  </a:txBody>
                  <a:tcPr marL="68580" marR="68580" marT="0" marB="0" anchor="ctr"/>
                </a:tc>
              </a:tr>
              <a:tr h="329596">
                <a:tc>
                  <a:txBody>
                    <a:bodyPr/>
                    <a:lstStyle/>
                    <a:p>
                      <a:pPr algn="l">
                        <a:lnSpc>
                          <a:spcPct val="115000"/>
                        </a:lnSpc>
                      </a:pPr>
                      <a:r>
                        <a:rPr lang="en-US" sz="2000" dirty="0"/>
                        <a:t>Uses operating systems</a:t>
                      </a:r>
                      <a:endParaRPr lang="en-US" sz="2000" dirty="0">
                        <a:latin typeface="Calibri"/>
                      </a:endParaRPr>
                    </a:p>
                  </a:txBody>
                  <a:tcPr marL="68580" marR="68580" marT="0" marB="0" anchor="ctr"/>
                </a:tc>
                <a:tc>
                  <a:txBody>
                    <a:bodyPr/>
                    <a:lstStyle/>
                    <a:p>
                      <a:pPr algn="ctr">
                        <a:lnSpc>
                          <a:spcPct val="115000"/>
                        </a:lnSpc>
                      </a:pPr>
                      <a:r>
                        <a:rPr lang="en-US" sz="2000" dirty="0"/>
                        <a:t>2.16</a:t>
                      </a:r>
                      <a:endParaRPr lang="en-US" sz="2000" dirty="0">
                        <a:latin typeface="Calibri"/>
                      </a:endParaRPr>
                    </a:p>
                  </a:txBody>
                  <a:tcPr marL="68580" marR="68580" marT="0" marB="0" anchor="ctr"/>
                </a:tc>
                <a:tc>
                  <a:txBody>
                    <a:bodyPr/>
                    <a:lstStyle/>
                    <a:p>
                      <a:pPr algn="ctr">
                        <a:lnSpc>
                          <a:spcPct val="115000"/>
                        </a:lnSpc>
                      </a:pPr>
                      <a:r>
                        <a:rPr lang="en-US" sz="2000" dirty="0"/>
                        <a:t>2.64</a:t>
                      </a:r>
                      <a:endParaRPr lang="en-US" sz="2000" dirty="0">
                        <a:latin typeface="Calibri"/>
                      </a:endParaRPr>
                    </a:p>
                  </a:txBody>
                  <a:tcPr marL="68580" marR="68580" marT="0" marB="0" anchor="ctr"/>
                </a:tc>
              </a:tr>
              <a:tr h="3295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latin typeface="Times New Roman"/>
                          <a:ea typeface="宋体"/>
                        </a:rPr>
                        <a:t>Uses computer technology safety</a:t>
                      </a:r>
                      <a:endParaRPr lang="en-US" sz="1800" dirty="0" smtClean="0">
                        <a:latin typeface="+mn-lt"/>
                      </a:endParaRPr>
                    </a:p>
                  </a:txBody>
                  <a:tcPr marL="68580" marR="68580" marT="0" marB="0" anchor="ctr"/>
                </a:tc>
                <a:tc>
                  <a:txBody>
                    <a:bodyPr/>
                    <a:lstStyle/>
                    <a:p>
                      <a:pPr algn="ctr">
                        <a:lnSpc>
                          <a:spcPct val="115000"/>
                        </a:lnSpc>
                      </a:pPr>
                      <a:r>
                        <a:rPr lang="en-US" sz="2000" dirty="0" smtClean="0">
                          <a:latin typeface="Calibri"/>
                        </a:rPr>
                        <a:t>3.24</a:t>
                      </a:r>
                      <a:endParaRPr lang="en-US" sz="2000" dirty="0">
                        <a:latin typeface="Calibri"/>
                      </a:endParaRPr>
                    </a:p>
                  </a:txBody>
                  <a:tcPr marL="68580" marR="68580" marT="0" marB="0" anchor="ctr"/>
                </a:tc>
                <a:tc>
                  <a:txBody>
                    <a:bodyPr/>
                    <a:lstStyle/>
                    <a:p>
                      <a:pPr algn="ctr">
                        <a:lnSpc>
                          <a:spcPct val="115000"/>
                        </a:lnSpc>
                      </a:pPr>
                      <a:r>
                        <a:rPr lang="en-US" sz="2000" dirty="0" smtClean="0">
                          <a:latin typeface="Calibri"/>
                        </a:rPr>
                        <a:t>3.72</a:t>
                      </a:r>
                      <a:endParaRPr lang="en-US" sz="2000" dirty="0">
                        <a:latin typeface="Calibri"/>
                      </a:endParaRPr>
                    </a:p>
                  </a:txBody>
                  <a:tcPr marL="68580" marR="68580" marT="0" marB="0" anchor="ctr"/>
                </a:tc>
              </a:tr>
              <a:tr h="65919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latin typeface="Times New Roman"/>
                          <a:ea typeface="宋体"/>
                        </a:rPr>
                        <a:t>Develops inventive ways to access data and interact with information systems</a:t>
                      </a:r>
                      <a:endParaRPr lang="en-US" sz="1800" dirty="0" smtClean="0">
                        <a:latin typeface="+mn-lt"/>
                      </a:endParaRPr>
                    </a:p>
                  </a:txBody>
                  <a:tcPr marL="68580" marR="68580" marT="0" marB="0" anchor="ctr"/>
                </a:tc>
                <a:tc>
                  <a:txBody>
                    <a:bodyPr/>
                    <a:lstStyle/>
                    <a:p>
                      <a:pPr algn="ctr">
                        <a:lnSpc>
                          <a:spcPct val="115000"/>
                        </a:lnSpc>
                      </a:pPr>
                      <a:r>
                        <a:rPr lang="en-US" sz="2000" dirty="0" smtClean="0">
                          <a:latin typeface="Calibri"/>
                        </a:rPr>
                        <a:t>1.36</a:t>
                      </a:r>
                      <a:endParaRPr lang="en-US" sz="2000" dirty="0">
                        <a:latin typeface="Calibri"/>
                      </a:endParaRPr>
                    </a:p>
                  </a:txBody>
                  <a:tcPr marL="68580" marR="68580" marT="0" marB="0" anchor="ctr"/>
                </a:tc>
                <a:tc>
                  <a:txBody>
                    <a:bodyPr/>
                    <a:lstStyle/>
                    <a:p>
                      <a:pPr algn="ctr">
                        <a:lnSpc>
                          <a:spcPct val="115000"/>
                        </a:lnSpc>
                      </a:pPr>
                      <a:r>
                        <a:rPr lang="en-US" sz="2000" dirty="0" smtClean="0">
                          <a:latin typeface="Calibri"/>
                        </a:rPr>
                        <a:t>1.68</a:t>
                      </a:r>
                      <a:endParaRPr lang="en-US" sz="2000" dirty="0">
                        <a:latin typeface="Calibri"/>
                      </a:endParaRPr>
                    </a:p>
                  </a:txBody>
                  <a:tcPr marL="68580" marR="68580" marT="0" marB="0" anchor="ctr"/>
                </a:tc>
              </a:tr>
            </a:tbl>
          </a:graphicData>
        </a:graphic>
      </p:graphicFrame>
    </p:spTree>
    <p:extLst>
      <p:ext uri="{BB962C8B-B14F-4D97-AF65-F5344CB8AC3E}">
        <p14:creationId xmlns:p14="http://schemas.microsoft.com/office/powerpoint/2010/main" val="184517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Informatics Defined</a:t>
            </a:r>
            <a:endParaRPr lang="en-US" dirty="0"/>
          </a:p>
        </p:txBody>
      </p:sp>
      <p:sp>
        <p:nvSpPr>
          <p:cNvPr id="3" name="Content Placeholder 2"/>
          <p:cNvSpPr>
            <a:spLocks noGrp="1"/>
          </p:cNvSpPr>
          <p:nvPr>
            <p:ph sz="quarter" idx="1"/>
          </p:nvPr>
        </p:nvSpPr>
        <p:spPr>
          <a:xfrm>
            <a:off x="457200" y="1600200"/>
            <a:ext cx="8229600" cy="4873752"/>
          </a:xfrm>
        </p:spPr>
        <p:txBody>
          <a:bodyPr>
            <a:noAutofit/>
          </a:bodyPr>
          <a:lstStyle/>
          <a:p>
            <a:r>
              <a:rPr lang="en-US" sz="2800" dirty="0" smtClean="0"/>
              <a:t>Informatics:</a:t>
            </a:r>
          </a:p>
          <a:p>
            <a:pPr>
              <a:buNone/>
            </a:pPr>
            <a:r>
              <a:rPr lang="en-US" sz="2800" dirty="0" smtClean="0"/>
              <a:t>	application of information technology, any field, impact </a:t>
            </a:r>
          </a:p>
          <a:p>
            <a:pPr>
              <a:buNone/>
            </a:pPr>
            <a:r>
              <a:rPr lang="en-US" sz="2800" dirty="0" smtClean="0"/>
              <a:t>							       </a:t>
            </a:r>
            <a:r>
              <a:rPr lang="en-US" sz="1800" dirty="0" smtClean="0"/>
              <a:t>(Tolliver, 2011)</a:t>
            </a:r>
          </a:p>
          <a:p>
            <a:r>
              <a:rPr lang="en-US" sz="2800" dirty="0" smtClean="0"/>
              <a:t>Nursing </a:t>
            </a:r>
            <a:r>
              <a:rPr lang="en-US" sz="2800" dirty="0" smtClean="0"/>
              <a:t>informatics:</a:t>
            </a:r>
          </a:p>
          <a:p>
            <a:pPr>
              <a:buNone/>
            </a:pPr>
            <a:r>
              <a:rPr lang="en-US" sz="2800" dirty="0" smtClean="0"/>
              <a:t>	-nursing, computer, information science</a:t>
            </a:r>
          </a:p>
          <a:p>
            <a:pPr>
              <a:buNone/>
            </a:pPr>
            <a:r>
              <a:rPr lang="en-US" sz="2800" dirty="0" smtClean="0"/>
              <a:t>	-data, information, knowledge, wisdom</a:t>
            </a:r>
          </a:p>
          <a:p>
            <a:pPr>
              <a:buNone/>
            </a:pPr>
            <a:r>
              <a:rPr lang="en-US" sz="2800" dirty="0" smtClean="0"/>
              <a:t>					</a:t>
            </a:r>
            <a:r>
              <a:rPr lang="en-US" sz="1800" dirty="0" smtClean="0"/>
              <a:t>(American Nursing Association, 2008)</a:t>
            </a:r>
          </a:p>
          <a:p>
            <a:pPr>
              <a:buNone/>
            </a:pPr>
            <a:endParaRPr lang="en-US" sz="2800" dirty="0" smtClean="0"/>
          </a:p>
          <a:p>
            <a:pPr>
              <a:buNone/>
            </a:pPr>
            <a:endParaRPr lang="en-US" sz="2800" dirty="0"/>
          </a:p>
        </p:txBody>
      </p:sp>
      <p:pic>
        <p:nvPicPr>
          <p:cNvPr id="4" name="Picture 3" descr="tips-on-writing-introduction-intro-newsletter.jpg"/>
          <p:cNvPicPr>
            <a:picLocks noChangeAspect="1"/>
          </p:cNvPicPr>
          <p:nvPr/>
        </p:nvPicPr>
        <p:blipFill>
          <a:blip r:embed="rId3" cstate="print"/>
          <a:stretch>
            <a:fillRect/>
          </a:stretch>
        </p:blipFill>
        <p:spPr>
          <a:xfrm>
            <a:off x="6400800" y="304800"/>
            <a:ext cx="1676400" cy="1676400"/>
          </a:xfrm>
          <a:prstGeom prst="rect">
            <a:avLst/>
          </a:prstGeom>
        </p:spPr>
      </p:pic>
      <p:grpSp>
        <p:nvGrpSpPr>
          <p:cNvPr id="5" name="Group 4"/>
          <p:cNvGrpSpPr/>
          <p:nvPr/>
        </p:nvGrpSpPr>
        <p:grpSpPr>
          <a:xfrm>
            <a:off x="190465" y="5566785"/>
            <a:ext cx="8794602" cy="1180886"/>
            <a:chOff x="192369" y="5552981"/>
            <a:chExt cx="8794602" cy="1180886"/>
          </a:xfrm>
        </p:grpSpPr>
        <p:pic>
          <p:nvPicPr>
            <p:cNvPr id="6" name="Picture 5"/>
            <p:cNvPicPr>
              <a:picLocks noChangeAspect="1"/>
            </p:cNvPicPr>
            <p:nvPr/>
          </p:nvPicPr>
          <p:blipFill>
            <a:blip r:embed="rId4"/>
            <a:stretch>
              <a:fillRect/>
            </a:stretch>
          </p:blipFill>
          <p:spPr>
            <a:xfrm>
              <a:off x="192369" y="5552981"/>
              <a:ext cx="8794602" cy="1180886"/>
            </a:xfrm>
            <a:prstGeom prst="rect">
              <a:avLst/>
            </a:prstGeom>
          </p:spPr>
        </p:pic>
        <p:pic>
          <p:nvPicPr>
            <p:cNvPr id="7" name="Picture 6"/>
            <p:cNvPicPr>
              <a:picLocks noChangeAspect="1"/>
            </p:cNvPicPr>
            <p:nvPr/>
          </p:nvPicPr>
          <p:blipFill>
            <a:blip r:embed="rId5"/>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6">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56400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Literature Review</a:t>
            </a:r>
            <a:endParaRPr lang="en-US" dirty="0"/>
          </a:p>
        </p:txBody>
      </p:sp>
      <p:sp>
        <p:nvSpPr>
          <p:cNvPr id="3" name="Content Placeholder 2"/>
          <p:cNvSpPr>
            <a:spLocks noGrp="1"/>
          </p:cNvSpPr>
          <p:nvPr>
            <p:ph sz="quarter" idx="1"/>
          </p:nvPr>
        </p:nvSpPr>
        <p:spPr>
          <a:xfrm>
            <a:off x="450477" y="1145579"/>
            <a:ext cx="7848600" cy="5486400"/>
          </a:xfrm>
        </p:spPr>
        <p:txBody>
          <a:bodyPr>
            <a:normAutofit lnSpcReduction="10000"/>
          </a:bodyPr>
          <a:lstStyle/>
          <a:p>
            <a:pPr>
              <a:lnSpc>
                <a:spcPct val="150000"/>
              </a:lnSpc>
              <a:buNone/>
            </a:pPr>
            <a:r>
              <a:rPr lang="en-US" sz="2800" dirty="0" smtClean="0"/>
              <a:t>Informatics competency tools</a:t>
            </a:r>
          </a:p>
          <a:p>
            <a:pPr>
              <a:lnSpc>
                <a:spcPct val="150000"/>
              </a:lnSpc>
            </a:pPr>
            <a:r>
              <a:rPr lang="en-US" sz="2800" dirty="0" smtClean="0"/>
              <a:t> </a:t>
            </a:r>
            <a:r>
              <a:rPr lang="en-US" sz="2800" dirty="0" smtClean="0"/>
              <a:t>Kaminski (2010-2012)</a:t>
            </a:r>
          </a:p>
          <a:p>
            <a:pPr>
              <a:lnSpc>
                <a:spcPct val="150000"/>
              </a:lnSpc>
              <a:buNone/>
            </a:pPr>
            <a:r>
              <a:rPr lang="en-US" sz="2800" dirty="0" smtClean="0"/>
              <a:t>		--self assessment tool </a:t>
            </a:r>
          </a:p>
          <a:p>
            <a:pPr>
              <a:lnSpc>
                <a:spcPct val="150000"/>
              </a:lnSpc>
              <a:buNone/>
            </a:pPr>
            <a:r>
              <a:rPr lang="en-US" sz="2800" dirty="0" smtClean="0"/>
              <a:t>		--Technical, Utility, Leadership</a:t>
            </a:r>
          </a:p>
          <a:p>
            <a:pPr>
              <a:lnSpc>
                <a:spcPct val="150000"/>
              </a:lnSpc>
            </a:pPr>
            <a:r>
              <a:rPr lang="en-US" sz="2800" dirty="0" smtClean="0"/>
              <a:t> </a:t>
            </a:r>
            <a:r>
              <a:rPr lang="en-US" sz="2800" dirty="0" err="1" smtClean="0"/>
              <a:t>Schleyer</a:t>
            </a:r>
            <a:r>
              <a:rPr lang="en-US" sz="2800" dirty="0" smtClean="0"/>
              <a:t>, Burch and </a:t>
            </a:r>
            <a:r>
              <a:rPr lang="en-US" sz="2800" dirty="0" err="1" smtClean="0"/>
              <a:t>Schoessler’s</a:t>
            </a:r>
            <a:r>
              <a:rPr lang="en-US" sz="2800" dirty="0" smtClean="0"/>
              <a:t> (2011)</a:t>
            </a:r>
          </a:p>
          <a:p>
            <a:pPr>
              <a:lnSpc>
                <a:spcPct val="150000"/>
              </a:lnSpc>
              <a:buNone/>
            </a:pPr>
            <a:r>
              <a:rPr lang="en-US" sz="2800" dirty="0" smtClean="0"/>
              <a:t>	 	--five level measurement tool </a:t>
            </a:r>
          </a:p>
          <a:p>
            <a:pPr>
              <a:lnSpc>
                <a:spcPct val="150000"/>
              </a:lnSpc>
              <a:buNone/>
            </a:pPr>
            <a:r>
              <a:rPr lang="en-US" sz="2800" dirty="0" smtClean="0"/>
              <a:t>		--Novice, advanced beginner, competent, 	   proficient, expert</a:t>
            </a:r>
          </a:p>
          <a:p>
            <a:pPr>
              <a:buNone/>
            </a:pPr>
            <a:endParaRPr lang="en-US" sz="2800" dirty="0" smtClean="0"/>
          </a:p>
        </p:txBody>
      </p:sp>
      <p:pic>
        <p:nvPicPr>
          <p:cNvPr id="1026" name="Picture 2" descr="C:\Users\xiaomeng\AppData\Local\Microsoft\Windows\Temporary Internet Files\Content.IE5\QTW6HVP6\MP900448290[1].jpg"/>
          <p:cNvPicPr>
            <a:picLocks noChangeAspect="1" noChangeArrowheads="1"/>
          </p:cNvPicPr>
          <p:nvPr/>
        </p:nvPicPr>
        <p:blipFill>
          <a:blip r:embed="rId3" cstate="print"/>
          <a:srcRect/>
          <a:stretch>
            <a:fillRect/>
          </a:stretch>
        </p:blipFill>
        <p:spPr bwMode="auto">
          <a:xfrm>
            <a:off x="6248400" y="304800"/>
            <a:ext cx="2050677" cy="3085089"/>
          </a:xfrm>
          <a:prstGeom prst="rect">
            <a:avLst/>
          </a:prstGeom>
          <a:noFill/>
        </p:spPr>
      </p:pic>
      <p:grpSp>
        <p:nvGrpSpPr>
          <p:cNvPr id="5" name="Group 4"/>
          <p:cNvGrpSpPr/>
          <p:nvPr/>
        </p:nvGrpSpPr>
        <p:grpSpPr>
          <a:xfrm>
            <a:off x="192369" y="5866725"/>
            <a:ext cx="8794602" cy="867141"/>
            <a:chOff x="192369" y="5552981"/>
            <a:chExt cx="8794602" cy="1180886"/>
          </a:xfrm>
        </p:grpSpPr>
        <p:pic>
          <p:nvPicPr>
            <p:cNvPr id="6" name="Picture 5"/>
            <p:cNvPicPr>
              <a:picLocks noChangeAspect="1"/>
            </p:cNvPicPr>
            <p:nvPr/>
          </p:nvPicPr>
          <p:blipFill>
            <a:blip r:embed="rId4"/>
            <a:stretch>
              <a:fillRect/>
            </a:stretch>
          </p:blipFill>
          <p:spPr>
            <a:xfrm>
              <a:off x="192369" y="5552981"/>
              <a:ext cx="8794602" cy="1180886"/>
            </a:xfrm>
            <a:prstGeom prst="rect">
              <a:avLst/>
            </a:prstGeom>
          </p:spPr>
        </p:pic>
        <p:pic>
          <p:nvPicPr>
            <p:cNvPr id="7" name="Picture 6"/>
            <p:cNvPicPr>
              <a:picLocks noChangeAspect="1"/>
            </p:cNvPicPr>
            <p:nvPr/>
          </p:nvPicPr>
          <p:blipFill>
            <a:blip r:embed="rId5"/>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6">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59450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Literature Review continued</a:t>
            </a:r>
            <a:endParaRPr lang="en-US" dirty="0"/>
          </a:p>
        </p:txBody>
      </p:sp>
      <p:sp>
        <p:nvSpPr>
          <p:cNvPr id="3" name="Content Placeholder 2"/>
          <p:cNvSpPr>
            <a:spLocks noGrp="1"/>
          </p:cNvSpPr>
          <p:nvPr>
            <p:ph sz="quarter" idx="1"/>
          </p:nvPr>
        </p:nvSpPr>
        <p:spPr>
          <a:xfrm>
            <a:off x="457200" y="1185778"/>
            <a:ext cx="8077200" cy="4873752"/>
          </a:xfrm>
        </p:spPr>
        <p:txBody>
          <a:bodyPr>
            <a:normAutofit fontScale="92500" lnSpcReduction="10000"/>
          </a:bodyPr>
          <a:lstStyle/>
          <a:p>
            <a:pPr>
              <a:lnSpc>
                <a:spcPct val="160000"/>
              </a:lnSpc>
            </a:pPr>
            <a:r>
              <a:rPr lang="en-US" sz="2800" dirty="0" smtClean="0"/>
              <a:t>Staggers’ four level measurement tool</a:t>
            </a:r>
          </a:p>
          <a:p>
            <a:pPr>
              <a:lnSpc>
                <a:spcPct val="160000"/>
              </a:lnSpc>
            </a:pPr>
            <a:r>
              <a:rPr lang="en-US" sz="2800" dirty="0" smtClean="0"/>
              <a:t>Technology Informatics Guiding Education Reform</a:t>
            </a:r>
          </a:p>
          <a:p>
            <a:pPr>
              <a:lnSpc>
                <a:spcPct val="160000"/>
              </a:lnSpc>
            </a:pPr>
            <a:r>
              <a:rPr lang="en-US" sz="2800" dirty="0" smtClean="0"/>
              <a:t>Public Healthcare</a:t>
            </a:r>
          </a:p>
          <a:p>
            <a:pPr>
              <a:lnSpc>
                <a:spcPct val="160000"/>
              </a:lnSpc>
            </a:pPr>
            <a:r>
              <a:rPr lang="en-US" sz="2800" dirty="0" smtClean="0"/>
              <a:t>American Association of Colleges of Nursing</a:t>
            </a:r>
          </a:p>
          <a:p>
            <a:pPr>
              <a:lnSpc>
                <a:spcPct val="160000"/>
              </a:lnSpc>
            </a:pPr>
            <a:r>
              <a:rPr lang="en-US" sz="2800" dirty="0" smtClean="0"/>
              <a:t>Differences</a:t>
            </a:r>
          </a:p>
          <a:p>
            <a:pPr>
              <a:lnSpc>
                <a:spcPct val="160000"/>
              </a:lnSpc>
            </a:pPr>
            <a:r>
              <a:rPr lang="en-US" sz="2800" dirty="0" smtClean="0"/>
              <a:t>Content &amp; face validity</a:t>
            </a:r>
          </a:p>
          <a:p>
            <a:pPr>
              <a:lnSpc>
                <a:spcPct val="160000"/>
              </a:lnSpc>
            </a:pPr>
            <a:endParaRPr lang="en-US" sz="2800" dirty="0" smtClean="0"/>
          </a:p>
          <a:p>
            <a:pPr>
              <a:lnSpc>
                <a:spcPct val="160000"/>
              </a:lnSpc>
            </a:pPr>
            <a:endParaRPr lang="en-US" sz="2800" dirty="0"/>
          </a:p>
        </p:txBody>
      </p:sp>
      <p:pic>
        <p:nvPicPr>
          <p:cNvPr id="2050" name="Picture 2" descr="C:\Users\xiaomeng\AppData\Local\Microsoft\Windows\Temporary Internet Files\Content.IE5\QTW6HVP6\MP900305811[1].jpg"/>
          <p:cNvPicPr>
            <a:picLocks noChangeAspect="1" noChangeArrowheads="1"/>
          </p:cNvPicPr>
          <p:nvPr/>
        </p:nvPicPr>
        <p:blipFill>
          <a:blip r:embed="rId3" cstate="print"/>
          <a:srcRect/>
          <a:stretch>
            <a:fillRect/>
          </a:stretch>
        </p:blipFill>
        <p:spPr bwMode="auto">
          <a:xfrm>
            <a:off x="6959294" y="2463012"/>
            <a:ext cx="1605429" cy="1418129"/>
          </a:xfrm>
          <a:prstGeom prst="rect">
            <a:avLst/>
          </a:prstGeom>
          <a:noFill/>
        </p:spPr>
      </p:pic>
      <p:grpSp>
        <p:nvGrpSpPr>
          <p:cNvPr id="5" name="Group 4"/>
          <p:cNvGrpSpPr/>
          <p:nvPr/>
        </p:nvGrpSpPr>
        <p:grpSpPr>
          <a:xfrm>
            <a:off x="109545" y="5818172"/>
            <a:ext cx="8794602" cy="896261"/>
            <a:chOff x="192369" y="5837605"/>
            <a:chExt cx="8794602" cy="896261"/>
          </a:xfrm>
        </p:grpSpPr>
        <p:pic>
          <p:nvPicPr>
            <p:cNvPr id="6" name="Picture 5"/>
            <p:cNvPicPr>
              <a:picLocks noChangeAspect="1"/>
            </p:cNvPicPr>
            <p:nvPr/>
          </p:nvPicPr>
          <p:blipFill>
            <a:blip r:embed="rId4"/>
            <a:stretch>
              <a:fillRect/>
            </a:stretch>
          </p:blipFill>
          <p:spPr>
            <a:xfrm>
              <a:off x="192369" y="5837605"/>
              <a:ext cx="8794602" cy="896261"/>
            </a:xfrm>
            <a:prstGeom prst="rect">
              <a:avLst/>
            </a:prstGeom>
          </p:spPr>
        </p:pic>
        <p:pic>
          <p:nvPicPr>
            <p:cNvPr id="7" name="Picture 6"/>
            <p:cNvPicPr>
              <a:picLocks noChangeAspect="1"/>
            </p:cNvPicPr>
            <p:nvPr/>
          </p:nvPicPr>
          <p:blipFill>
            <a:blip r:embed="rId5"/>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6">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896384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Informatics Competencies</a:t>
            </a:r>
            <a:endParaRPr lang="en-US" dirty="0"/>
          </a:p>
        </p:txBody>
      </p:sp>
      <p:sp>
        <p:nvSpPr>
          <p:cNvPr id="3" name="Content Placeholder 2"/>
          <p:cNvSpPr>
            <a:spLocks noGrp="1"/>
          </p:cNvSpPr>
          <p:nvPr>
            <p:ph sz="quarter" idx="1"/>
          </p:nvPr>
        </p:nvSpPr>
        <p:spPr>
          <a:xfrm>
            <a:off x="457200" y="1905000"/>
            <a:ext cx="8077200" cy="4873752"/>
          </a:xfrm>
        </p:spPr>
        <p:txBody>
          <a:bodyPr>
            <a:normAutofit/>
          </a:bodyPr>
          <a:lstStyle/>
          <a:p>
            <a:r>
              <a:rPr lang="en-US" sz="2800" dirty="0" smtClean="0"/>
              <a:t>Computer literacy</a:t>
            </a:r>
          </a:p>
          <a:p>
            <a:r>
              <a:rPr lang="en-US" sz="2800" dirty="0" smtClean="0"/>
              <a:t>Information management</a:t>
            </a:r>
          </a:p>
          <a:p>
            <a:pPr>
              <a:buNone/>
            </a:pPr>
            <a:r>
              <a:rPr lang="en-US" sz="2800" dirty="0" smtClean="0"/>
              <a:t>   --Search, Use, and Create Databases</a:t>
            </a:r>
          </a:p>
          <a:p>
            <a:r>
              <a:rPr lang="en-US" sz="2800" dirty="0" smtClean="0"/>
              <a:t>Technology skills—Electronic Health Records, Personal Health Records and multiple others</a:t>
            </a:r>
          </a:p>
          <a:p>
            <a:r>
              <a:rPr lang="en-US" sz="2800" dirty="0" smtClean="0"/>
              <a:t>Nurses must demonstrate informatics skills.</a:t>
            </a:r>
            <a:endParaRPr lang="en-US" sz="2800" dirty="0"/>
          </a:p>
        </p:txBody>
      </p:sp>
      <p:grpSp>
        <p:nvGrpSpPr>
          <p:cNvPr id="4" name="Group 3"/>
          <p:cNvGrpSpPr/>
          <p:nvPr/>
        </p:nvGrpSpPr>
        <p:grpSpPr>
          <a:xfrm>
            <a:off x="192369" y="5552981"/>
            <a:ext cx="8794602" cy="1180886"/>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237147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Informatics Competences are Essential</a:t>
            </a:r>
            <a:endParaRPr lang="en-US" dirty="0"/>
          </a:p>
        </p:txBody>
      </p:sp>
      <p:sp>
        <p:nvSpPr>
          <p:cNvPr id="3" name="Content Placeholder 2"/>
          <p:cNvSpPr>
            <a:spLocks noGrp="1"/>
          </p:cNvSpPr>
          <p:nvPr>
            <p:ph sz="quarter" idx="1"/>
          </p:nvPr>
        </p:nvSpPr>
        <p:spPr>
          <a:xfrm>
            <a:off x="457200" y="1600200"/>
            <a:ext cx="8077200" cy="4343400"/>
          </a:xfrm>
        </p:spPr>
        <p:txBody>
          <a:bodyPr>
            <a:normAutofit/>
          </a:bodyPr>
          <a:lstStyle/>
          <a:p>
            <a:r>
              <a:rPr lang="en-US" sz="2800" dirty="0" smtClean="0"/>
              <a:t>Improve quality of patient care (Havens, </a:t>
            </a:r>
            <a:r>
              <a:rPr lang="en-US" sz="2800" dirty="0" err="1" smtClean="0"/>
              <a:t>Vasey</a:t>
            </a:r>
            <a:r>
              <a:rPr lang="en-US" sz="2800" dirty="0" smtClean="0"/>
              <a:t>, </a:t>
            </a:r>
            <a:r>
              <a:rPr lang="en-US" sz="2800" dirty="0" err="1" smtClean="0"/>
              <a:t>Gittell</a:t>
            </a:r>
            <a:r>
              <a:rPr lang="en-US" sz="2800" dirty="0" smtClean="0"/>
              <a:t>, &amp; Lin, 2010)</a:t>
            </a:r>
          </a:p>
          <a:p>
            <a:endParaRPr lang="en-US" sz="2800" dirty="0" smtClean="0"/>
          </a:p>
          <a:p>
            <a:r>
              <a:rPr lang="en-US" sz="2800" dirty="0" smtClean="0"/>
              <a:t>Reduce medical error</a:t>
            </a:r>
          </a:p>
          <a:p>
            <a:endParaRPr lang="en-US" sz="2800" dirty="0" smtClean="0"/>
          </a:p>
          <a:p>
            <a:r>
              <a:rPr lang="en-US" sz="2800" dirty="0" smtClean="0"/>
              <a:t>Improve patient safety (</a:t>
            </a:r>
            <a:r>
              <a:rPr lang="en-US" sz="2800" dirty="0" err="1" smtClean="0"/>
              <a:t>Dingley</a:t>
            </a:r>
            <a:r>
              <a:rPr lang="en-US" sz="2800" dirty="0" smtClean="0"/>
              <a:t>, </a:t>
            </a:r>
            <a:endParaRPr lang="en-US" sz="2800" dirty="0" smtClean="0"/>
          </a:p>
          <a:p>
            <a:pPr marL="0" indent="0">
              <a:buNone/>
            </a:pPr>
            <a:r>
              <a:rPr lang="en-US" sz="2800" dirty="0"/>
              <a:t> </a:t>
            </a:r>
            <a:r>
              <a:rPr lang="en-US" sz="2800" dirty="0" smtClean="0"/>
              <a:t>   </a:t>
            </a:r>
            <a:r>
              <a:rPr lang="en-US" sz="2800" dirty="0" smtClean="0"/>
              <a:t>Daugherty</a:t>
            </a:r>
            <a:r>
              <a:rPr lang="en-US" sz="2800" dirty="0" smtClean="0"/>
              <a:t>, </a:t>
            </a:r>
            <a:r>
              <a:rPr lang="en-US" sz="2800" dirty="0" err="1" smtClean="0"/>
              <a:t>Derieg</a:t>
            </a:r>
            <a:r>
              <a:rPr lang="en-US" sz="2800" dirty="0" smtClean="0"/>
              <a:t>, &amp; </a:t>
            </a:r>
            <a:r>
              <a:rPr lang="en-US" sz="2800" dirty="0" err="1" smtClean="0"/>
              <a:t>Persing</a:t>
            </a:r>
            <a:r>
              <a:rPr lang="en-US" sz="2800" dirty="0" smtClean="0"/>
              <a:t>, 2008)</a:t>
            </a:r>
            <a:endParaRPr lang="en-US" sz="2800" dirty="0"/>
          </a:p>
        </p:txBody>
      </p:sp>
      <p:pic>
        <p:nvPicPr>
          <p:cNvPr id="4" name="Picture 3" descr="patient-safety.gif"/>
          <p:cNvPicPr>
            <a:picLocks noChangeAspect="1"/>
          </p:cNvPicPr>
          <p:nvPr/>
        </p:nvPicPr>
        <p:blipFill>
          <a:blip r:embed="rId3" cstate="print"/>
          <a:stretch>
            <a:fillRect/>
          </a:stretch>
        </p:blipFill>
        <p:spPr>
          <a:xfrm>
            <a:off x="6142314" y="2280606"/>
            <a:ext cx="2514600" cy="2042604"/>
          </a:xfrm>
          <a:prstGeom prst="rect">
            <a:avLst/>
          </a:prstGeom>
        </p:spPr>
      </p:pic>
      <p:grpSp>
        <p:nvGrpSpPr>
          <p:cNvPr id="5" name="Group 4"/>
          <p:cNvGrpSpPr/>
          <p:nvPr/>
        </p:nvGrpSpPr>
        <p:grpSpPr>
          <a:xfrm>
            <a:off x="192369" y="5943599"/>
            <a:ext cx="8794602" cy="790267"/>
            <a:chOff x="192369" y="5552981"/>
            <a:chExt cx="8794602" cy="1180886"/>
          </a:xfrm>
        </p:grpSpPr>
        <p:pic>
          <p:nvPicPr>
            <p:cNvPr id="6" name="Picture 5"/>
            <p:cNvPicPr>
              <a:picLocks noChangeAspect="1"/>
            </p:cNvPicPr>
            <p:nvPr/>
          </p:nvPicPr>
          <p:blipFill>
            <a:blip r:embed="rId4"/>
            <a:stretch>
              <a:fillRect/>
            </a:stretch>
          </p:blipFill>
          <p:spPr>
            <a:xfrm>
              <a:off x="192369" y="5552981"/>
              <a:ext cx="8794602" cy="1180886"/>
            </a:xfrm>
            <a:prstGeom prst="rect">
              <a:avLst/>
            </a:prstGeom>
          </p:spPr>
        </p:pic>
        <p:pic>
          <p:nvPicPr>
            <p:cNvPr id="7" name="Picture 6"/>
            <p:cNvPicPr>
              <a:picLocks noChangeAspect="1"/>
            </p:cNvPicPr>
            <p:nvPr/>
          </p:nvPicPr>
          <p:blipFill>
            <a:blip r:embed="rId5"/>
            <a:stretch>
              <a:fillRect/>
            </a:stretch>
          </p:blipFill>
          <p:spPr>
            <a:xfrm>
              <a:off x="5611693" y="6150326"/>
              <a:ext cx="2851012" cy="328242"/>
            </a:xfrm>
            <a:prstGeom prst="rect">
              <a:avLst/>
            </a:prstGeom>
          </p:spPr>
        </p:pic>
        <p:pic>
          <p:nvPicPr>
            <p:cNvPr id="8" name="Picture 7" descr="wStackCMYK.eps"/>
            <p:cNvPicPr>
              <a:picLocks noChangeAspect="1"/>
            </p:cNvPicPr>
            <p:nvPr/>
          </p:nvPicPr>
          <p:blipFill rotWithShape="1">
            <a:blip r:embed="rId6">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697442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Purpose and Aims</a:t>
            </a:r>
            <a:endParaRPr lang="en-US" dirty="0"/>
          </a:p>
        </p:txBody>
      </p:sp>
      <p:sp>
        <p:nvSpPr>
          <p:cNvPr id="3" name="Content Placeholder 2"/>
          <p:cNvSpPr>
            <a:spLocks noGrp="1"/>
          </p:cNvSpPr>
          <p:nvPr>
            <p:ph sz="quarter" idx="1"/>
          </p:nvPr>
        </p:nvSpPr>
        <p:spPr/>
        <p:txBody>
          <a:bodyPr>
            <a:normAutofit/>
          </a:bodyPr>
          <a:lstStyle/>
          <a:p>
            <a:r>
              <a:rPr lang="en-US" sz="2800" dirty="0" smtClean="0"/>
              <a:t>Dr. </a:t>
            </a:r>
            <a:r>
              <a:rPr lang="en-US" sz="2800" dirty="0" err="1" smtClean="0"/>
              <a:t>Falan’s</a:t>
            </a:r>
            <a:r>
              <a:rPr lang="en-US" sz="2800" dirty="0" smtClean="0"/>
              <a:t> data</a:t>
            </a:r>
          </a:p>
          <a:p>
            <a:endParaRPr lang="en-US" sz="2800" dirty="0" smtClean="0"/>
          </a:p>
          <a:p>
            <a:r>
              <a:rPr lang="en-US" sz="2800" dirty="0" smtClean="0"/>
              <a:t>Reliability of nursing informatics self assessment tool.</a:t>
            </a:r>
          </a:p>
          <a:p>
            <a:pPr>
              <a:buNone/>
            </a:pPr>
            <a:endParaRPr lang="en-US" sz="2800" dirty="0" smtClean="0"/>
          </a:p>
          <a:p>
            <a:r>
              <a:rPr lang="en-US" sz="2800" dirty="0" smtClean="0"/>
              <a:t>Hypothesis: </a:t>
            </a:r>
          </a:p>
          <a:p>
            <a:pPr>
              <a:buNone/>
            </a:pPr>
            <a:r>
              <a:rPr lang="en-US" sz="2800" dirty="0" smtClean="0"/>
              <a:t>		No significant difference in test/retest 	scores.</a:t>
            </a:r>
          </a:p>
          <a:p>
            <a:endParaRPr lang="en-US" sz="2800" dirty="0" smtClean="0"/>
          </a:p>
          <a:p>
            <a:endParaRPr lang="en-US" sz="2800" dirty="0" smtClean="0"/>
          </a:p>
          <a:p>
            <a:endParaRPr lang="en-US" sz="2800" dirty="0"/>
          </a:p>
        </p:txBody>
      </p:sp>
      <p:grpSp>
        <p:nvGrpSpPr>
          <p:cNvPr id="4" name="Group 3"/>
          <p:cNvGrpSpPr/>
          <p:nvPr/>
        </p:nvGrpSpPr>
        <p:grpSpPr>
          <a:xfrm>
            <a:off x="109545" y="5486780"/>
            <a:ext cx="8794602" cy="1180886"/>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92848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Methodology</a:t>
            </a:r>
            <a:endParaRPr lang="en-US" dirty="0"/>
          </a:p>
        </p:txBody>
      </p:sp>
      <p:sp>
        <p:nvSpPr>
          <p:cNvPr id="3" name="Content Placeholder 2"/>
          <p:cNvSpPr>
            <a:spLocks noGrp="1"/>
          </p:cNvSpPr>
          <p:nvPr>
            <p:ph sz="quarter" idx="1"/>
          </p:nvPr>
        </p:nvSpPr>
        <p:spPr>
          <a:xfrm>
            <a:off x="609600" y="1443080"/>
            <a:ext cx="7924800" cy="5791200"/>
          </a:xfrm>
        </p:spPr>
        <p:txBody>
          <a:bodyPr>
            <a:normAutofit/>
          </a:bodyPr>
          <a:lstStyle/>
          <a:p>
            <a:pPr lvl="0"/>
            <a:r>
              <a:rPr lang="en-US" sz="2800" dirty="0" smtClean="0"/>
              <a:t>Repeated measures design—test/retest</a:t>
            </a:r>
          </a:p>
          <a:p>
            <a:pPr lvl="0"/>
            <a:endParaRPr lang="en-US" sz="2800" dirty="0" smtClean="0"/>
          </a:p>
          <a:p>
            <a:pPr lvl="0"/>
            <a:r>
              <a:rPr lang="en-US" sz="2800" dirty="0" smtClean="0"/>
              <a:t>2 week interval </a:t>
            </a:r>
          </a:p>
          <a:p>
            <a:pPr lvl="0"/>
            <a:endParaRPr lang="en-US" sz="2800" dirty="0" smtClean="0"/>
          </a:p>
          <a:p>
            <a:r>
              <a:rPr lang="en-US" sz="2800" dirty="0" smtClean="0"/>
              <a:t>Dichotomous </a:t>
            </a:r>
            <a:r>
              <a:rPr lang="en-US" sz="2800" dirty="0" smtClean="0">
                <a:sym typeface="Symbol"/>
              </a:rPr>
              <a:t> </a:t>
            </a:r>
            <a:r>
              <a:rPr lang="en-US" sz="2800" dirty="0" err="1" smtClean="0">
                <a:sym typeface="Symbol"/>
              </a:rPr>
              <a:t>Likert</a:t>
            </a:r>
            <a:r>
              <a:rPr lang="en-US" sz="2800" dirty="0" smtClean="0">
                <a:sym typeface="Symbol"/>
              </a:rPr>
              <a:t> scale</a:t>
            </a:r>
          </a:p>
          <a:p>
            <a:endParaRPr lang="en-US" sz="2800" dirty="0" smtClean="0"/>
          </a:p>
          <a:p>
            <a:pPr lvl="0"/>
            <a:r>
              <a:rPr lang="en-US" sz="2800" dirty="0" smtClean="0"/>
              <a:t>Classified: no experience, beginner, 				           competent, proficient, expert 						</a:t>
            </a:r>
            <a:r>
              <a:rPr lang="en-US" sz="1800" dirty="0" smtClean="0"/>
              <a:t>(</a:t>
            </a:r>
            <a:r>
              <a:rPr lang="en-US" sz="1800" dirty="0" smtClean="0"/>
              <a:t>Benner, 1982)</a:t>
            </a:r>
          </a:p>
          <a:p>
            <a:endParaRPr lang="en-US" sz="2800" dirty="0"/>
          </a:p>
        </p:txBody>
      </p:sp>
      <p:grpSp>
        <p:nvGrpSpPr>
          <p:cNvPr id="4" name="Group 3"/>
          <p:cNvGrpSpPr/>
          <p:nvPr/>
        </p:nvGrpSpPr>
        <p:grpSpPr>
          <a:xfrm>
            <a:off x="192369" y="5680609"/>
            <a:ext cx="8794602" cy="1053258"/>
            <a:chOff x="192369" y="5552981"/>
            <a:chExt cx="8794602" cy="1180886"/>
          </a:xfrm>
        </p:grpSpPr>
        <p:pic>
          <p:nvPicPr>
            <p:cNvPr id="5" name="Picture 4"/>
            <p:cNvPicPr>
              <a:picLocks noChangeAspect="1"/>
            </p:cNvPicPr>
            <p:nvPr/>
          </p:nvPicPr>
          <p:blipFill>
            <a:blip r:embed="rId3"/>
            <a:stretch>
              <a:fillRect/>
            </a:stretch>
          </p:blipFill>
          <p:spPr>
            <a:xfrm>
              <a:off x="192369" y="5552981"/>
              <a:ext cx="8794602" cy="1180886"/>
            </a:xfrm>
            <a:prstGeom prst="rect">
              <a:avLst/>
            </a:prstGeom>
          </p:spPr>
        </p:pic>
        <p:pic>
          <p:nvPicPr>
            <p:cNvPr id="6" name="Picture 5"/>
            <p:cNvPicPr>
              <a:picLocks noChangeAspect="1"/>
            </p:cNvPicPr>
            <p:nvPr/>
          </p:nvPicPr>
          <p:blipFill>
            <a:blip r:embed="rId4"/>
            <a:stretch>
              <a:fillRect/>
            </a:stretch>
          </p:blipFill>
          <p:spPr>
            <a:xfrm>
              <a:off x="5611693" y="6150326"/>
              <a:ext cx="2851012" cy="328242"/>
            </a:xfrm>
            <a:prstGeom prst="rect">
              <a:avLst/>
            </a:prstGeom>
          </p:spPr>
        </p:pic>
        <p:pic>
          <p:nvPicPr>
            <p:cNvPr id="7" name="Picture 6" descr="wStackCMYK.eps"/>
            <p:cNvPicPr>
              <a:picLocks noChangeAspect="1"/>
            </p:cNvPicPr>
            <p:nvPr/>
          </p:nvPicPr>
          <p:blipFill rotWithShape="1">
            <a:blip r:embed="rId5">
              <a:extLst>
                <a:ext uri="{28A0092B-C50C-407E-A947-70E740481C1C}">
                  <a14:useLocalDpi xmlns:a14="http://schemas.microsoft.com/office/drawing/2010/main" val="0"/>
                </a:ext>
              </a:extLst>
            </a:blip>
            <a:srcRect b="21837"/>
            <a:stretch/>
          </p:blipFill>
          <p:spPr>
            <a:xfrm>
              <a:off x="8161070" y="5993416"/>
              <a:ext cx="743077" cy="607209"/>
            </a:xfrm>
            <a:prstGeom prst="rect">
              <a:avLst/>
            </a:prstGeom>
          </p:spPr>
        </p:pic>
      </p:grpSp>
    </p:spTree>
    <p:extLst>
      <p:ext uri="{BB962C8B-B14F-4D97-AF65-F5344CB8AC3E}">
        <p14:creationId xmlns:p14="http://schemas.microsoft.com/office/powerpoint/2010/main" val="33543053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81</TotalTime>
  <Words>2123</Words>
  <Application>Microsoft Office PowerPoint</Application>
  <PresentationFormat>On-screen Show (4:3)</PresentationFormat>
  <Paragraphs>378</Paragraphs>
  <Slides>26</Slides>
  <Notes>20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Oriel</vt:lpstr>
      <vt:lpstr>1_Office Theme</vt:lpstr>
      <vt:lpstr>PowerPoint Presentation</vt:lpstr>
      <vt:lpstr>Objectives</vt:lpstr>
      <vt:lpstr>Informatics Defined</vt:lpstr>
      <vt:lpstr>Literature Review</vt:lpstr>
      <vt:lpstr>Literature Review continued</vt:lpstr>
      <vt:lpstr>Nursing Informatics Competencies</vt:lpstr>
      <vt:lpstr>Informatics Competences are Essential</vt:lpstr>
      <vt:lpstr>Study Purpose and Aims</vt:lpstr>
      <vt:lpstr>Methodology</vt:lpstr>
      <vt:lpstr>Population</vt:lpstr>
      <vt:lpstr>Data</vt:lpstr>
      <vt:lpstr>PowerPoint Presentation</vt:lpstr>
      <vt:lpstr>PowerPoint Presentation</vt:lpstr>
      <vt:lpstr>Results</vt:lpstr>
      <vt:lpstr>Results</vt:lpstr>
      <vt:lpstr>Discussion</vt:lpstr>
      <vt:lpstr>Conclusions</vt:lpstr>
      <vt:lpstr>Implication and recommendations</vt:lpstr>
      <vt:lpstr>PowerPoint Presentation</vt:lpstr>
      <vt:lpstr>References</vt:lpstr>
      <vt:lpstr>PowerPoint Presentation</vt:lpstr>
      <vt:lpstr>PowerPoint Presentation</vt:lpstr>
      <vt:lpstr>PowerPoint Presentation</vt:lpstr>
      <vt:lpstr>PowerPoint Presentation</vt:lpstr>
      <vt:lpstr>At the end</vt:lpstr>
      <vt:lpstr>At the end</vt:lpstr>
    </vt:vector>
  </TitlesOfParts>
  <Company>WMU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Nelson</dc:creator>
  <cp:lastModifiedBy>ICHITA Editors</cp:lastModifiedBy>
  <cp:revision>16</cp:revision>
  <dcterms:created xsi:type="dcterms:W3CDTF">2013-02-08T13:57:20Z</dcterms:created>
  <dcterms:modified xsi:type="dcterms:W3CDTF">2014-10-20T14:01:55Z</dcterms:modified>
</cp:coreProperties>
</file>