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4"/>
  </p:sldMasterIdLst>
  <p:notesMasterIdLst>
    <p:notesMasterId r:id="rId21"/>
  </p:notesMasterIdLst>
  <p:sldIdLst>
    <p:sldId id="272" r:id="rId5"/>
    <p:sldId id="281" r:id="rId6"/>
    <p:sldId id="265" r:id="rId7"/>
    <p:sldId id="280" r:id="rId8"/>
    <p:sldId id="267" r:id="rId9"/>
    <p:sldId id="268" r:id="rId10"/>
    <p:sldId id="273" r:id="rId11"/>
    <p:sldId id="285" r:id="rId12"/>
    <p:sldId id="282" r:id="rId13"/>
    <p:sldId id="274" r:id="rId14"/>
    <p:sldId id="275" r:id="rId15"/>
    <p:sldId id="276" r:id="rId16"/>
    <p:sldId id="271" r:id="rId17"/>
    <p:sldId id="277" r:id="rId18"/>
    <p:sldId id="279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3D300"/>
    <a:srgbClr val="FFF6B1"/>
    <a:srgbClr val="FFCD0C"/>
    <a:srgbClr val="FFE10C"/>
    <a:srgbClr val="FFF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8837" autoAdjust="0"/>
  </p:normalViewPr>
  <p:slideViewPr>
    <p:cSldViewPr snapToGrid="0" snapToObjects="1">
      <p:cViewPr>
        <p:scale>
          <a:sx n="94" d="100"/>
          <a:sy n="94" d="100"/>
        </p:scale>
        <p:origin x="-936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7060C-140C-5C42-A559-23002BA0EC92}" type="datetimeFigureOut">
              <a:rPr lang="en-US" smtClean="0"/>
              <a:t>8/5/15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EEE0-2753-B241-8F8D-AA647CBD3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3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B33771-A803-704F-B83A-96CCAFC3A7D0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70633B1-A464-EE4B-907E-3017D4F62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tabank.worldbank.org/dat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1675236"/>
            <a:ext cx="7013613" cy="22021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/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Illiteracy </a:t>
            </a:r>
            <a:r>
              <a:rPr lang="en-US" sz="2800" b="1" dirty="0">
                <a:solidFill>
                  <a:srgbClr val="000000"/>
                </a:solidFill>
              </a:rPr>
              <a:t>and </a:t>
            </a:r>
            <a:r>
              <a:rPr lang="en-US" sz="2800" b="1" dirty="0" smtClean="0">
                <a:solidFill>
                  <a:srgbClr val="000000"/>
                </a:solidFill>
              </a:rPr>
              <a:t>Utilization of Breast </a:t>
            </a:r>
            <a:r>
              <a:rPr lang="en-US" sz="2800" b="1" dirty="0">
                <a:solidFill>
                  <a:srgbClr val="000000"/>
                </a:solidFill>
              </a:rPr>
              <a:t>Cancer Screening </a:t>
            </a:r>
            <a:r>
              <a:rPr lang="en-US" sz="2800" b="1" dirty="0" smtClean="0">
                <a:solidFill>
                  <a:srgbClr val="000000"/>
                </a:solidFill>
              </a:rPr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A </a:t>
            </a:r>
            <a:r>
              <a:rPr lang="en-US" sz="2800" b="1" dirty="0">
                <a:solidFill>
                  <a:srgbClr val="000000"/>
                </a:solidFill>
              </a:rPr>
              <a:t>Case Study of Saudi Women over 60 Years of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3877361"/>
            <a:ext cx="7772400" cy="170225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lnSpc>
                <a:spcPct val="7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/>
              </a:rPr>
              <a:t>Shareef Alqahtani, MBBS, MPH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/>
              </a:rPr>
              <a:t>Surgery Resident at KFSH-Dammam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/>
              </a:rPr>
              <a:t>(@</a:t>
            </a:r>
            <a:r>
              <a:rPr lang="en-US" sz="2800" dirty="0" err="1" smtClean="0">
                <a:solidFill>
                  <a:schemeClr val="tx1"/>
                </a:solidFill>
                <a:cs typeface="Times New Roman"/>
              </a:rPr>
              <a:t>ShareefQahtani</a:t>
            </a:r>
            <a:r>
              <a:rPr lang="en-US" sz="2800" dirty="0" smtClean="0">
                <a:solidFill>
                  <a:schemeClr val="tx1"/>
                </a:solidFill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639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7419"/>
            <a:ext cx="8229600" cy="459339"/>
          </a:xfrm>
        </p:spPr>
        <p:txBody>
          <a:bodyPr>
            <a:noAutofit/>
          </a:bodyPr>
          <a:lstStyle/>
          <a:p>
            <a:r>
              <a:rPr lang="en-US" sz="2400" dirty="0" smtClean="0"/>
              <a:t>Table </a:t>
            </a:r>
            <a:r>
              <a:rPr lang="en-US" sz="2400" dirty="0" smtClean="0"/>
              <a:t>1. Participates </a:t>
            </a:r>
            <a:r>
              <a:rPr lang="en-US" sz="2400" dirty="0" smtClean="0"/>
              <a:t>Characteristics </a:t>
            </a:r>
            <a:endParaRPr lang="en-US" sz="2800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741734"/>
              </p:ext>
            </p:extLst>
          </p:nvPr>
        </p:nvGraphicFramePr>
        <p:xfrm>
          <a:off x="566417" y="1105760"/>
          <a:ext cx="7202774" cy="50528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2934"/>
                <a:gridCol w="1510085"/>
                <a:gridCol w="1634673"/>
                <a:gridCol w="1895082"/>
              </a:tblGrid>
              <a:tr h="238566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Illiterate 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illiterate 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49851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n= </a:t>
                      </a:r>
                      <a:r>
                        <a:rPr lang="en-US" sz="1200" dirty="0" smtClean="0">
                          <a:effectLst/>
                        </a:rPr>
                        <a:t>1328 (88.2%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n= </a:t>
                      </a:r>
                      <a:r>
                        <a:rPr lang="en-US" sz="1200" dirty="0" smtClean="0">
                          <a:effectLst/>
                        </a:rPr>
                        <a:t>133 (11.8%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Age (years)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D0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D0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D0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D0C">
                        <a:alpha val="20000"/>
                      </a:srgbClr>
                    </a:solidFill>
                  </a:tcPr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60-65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 430.91 (41.38)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85.8 (65.34)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66-70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220.71 (21%)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18.48 (14.01)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71-75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147.14 (14.13)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21,12 (16.10)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76-80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115.61 (11.37)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 5.01 (3.84) 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81-85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63.06 (5.95)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1.32 (0.71)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86-90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31.53 (3.25)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&gt;90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22.59 (2.15)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5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Monthly Income (SR)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10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10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10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10C">
                        <a:alpha val="20000"/>
                      </a:srgbClr>
                    </a:solidFill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&gt;10000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399.2 (3%)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32.6 (14%)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7,500-9,999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322.4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2%)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25.4 (3%)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5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 5,000-7,499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170.4 (5%)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30.2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(13%)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23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2,500-4,999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108.4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(17%)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40.8 (24%)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&lt;2,500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50.6 (73%)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3 (45%)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Comorbidities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DM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133.5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(56%)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14.3 (63%)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0.4059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HTN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98 (33%)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9.3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(23%)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0.7736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IHD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56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(11%)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6.4  (14%)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0.0853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1533" y="6334205"/>
            <a:ext cx="743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Sample size varies across different variable because of incomplete/missing </a:t>
            </a:r>
            <a:r>
              <a:rPr lang="en-US" sz="1100" dirty="0" smtClean="0"/>
              <a:t>data. Survey </a:t>
            </a:r>
            <a:r>
              <a:rPr lang="en-US" sz="1100" dirty="0"/>
              <a:t>weight was used in our calculation. Multiple imputation was used for missing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2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Table 2. Regression Model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727844"/>
              </p:ext>
            </p:extLst>
          </p:nvPr>
        </p:nvGraphicFramePr>
        <p:xfrm>
          <a:off x="498474" y="1215906"/>
          <a:ext cx="7769193" cy="526887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74522"/>
                <a:gridCol w="1804220"/>
                <a:gridCol w="1293116"/>
                <a:gridCol w="1708713"/>
                <a:gridCol w="1388622"/>
              </a:tblGrid>
              <a:tr h="39029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Univariate</a:t>
                      </a:r>
                      <a:r>
                        <a:rPr lang="en-US" sz="1200" dirty="0" smtClean="0">
                          <a:effectLst/>
                        </a:rPr>
                        <a:t> Analysis </a:t>
                      </a:r>
                      <a:endParaRPr lang="en-US" sz="1200" dirty="0" smtClean="0">
                        <a:effectLst/>
                      </a:endParaRPr>
                    </a:p>
                    <a:p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(Unadjusted)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 Multivariate Analysis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(Adjusted)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 (95% CI)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 Value 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 (95% CI)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 Value 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Illiterate 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0.58(0.33-1.02)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0.056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0.54 (0.30- 0.97)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0.038*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Age 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60-65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Ref.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Ref.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66-70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1.05 (0.63- 1.72)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0.854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1.35 (0.78-2.34) 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71-75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1.36 3(0.71 -2.54)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0.356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1.45 (0.81- 2.73)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1.49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76-80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1.142 (0.64- 2.04)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1.52 (0.79- 2.85)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81-85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 (0.18- 1.61)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0.266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0.88 (0.31- 2.48)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86-90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0.67 (0.149- 2.98)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0.593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0.50 (0.07- 3.44)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&gt;90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2.027 (0.59- 6.95)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2.99 (0.79- 11.22)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9514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Monthly </a:t>
                      </a:r>
                      <a:r>
                        <a:rPr lang="en-US" sz="1200" b="1" dirty="0" smtClean="0">
                          <a:effectLst/>
                        </a:rPr>
                        <a:t>Income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20000"/>
                      </a:srgbClr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&gt;1000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Ref.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Ref.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9,999-7,500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0.65 (0.11-3.88)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0.635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0.72 (0.11- 4.97)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7,499-5,000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0.71 (0.31-1.61)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0.405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0.71 (0.29- 1.70)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0.71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4,999-2,500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 (0.18-1.39)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 (0.18- 1.67)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&lt;2,500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0.44 (0.16-1.24)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0.54 (0.18- 1.65) 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9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Comorbidities</a:t>
                      </a:r>
                      <a:endParaRPr lang="en-US" sz="1200" b="1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6B1"/>
                    </a:solidFill>
                  </a:tcPr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DM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1.89 (0.95-3.76)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1.89 (0.91- 3.91)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HTN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1.20 (0.64- 2.27)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0.96 (0.53- 1.72)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IHD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1.64 (0.48- 5.60)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0.98 (0.25- 3.83)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6877422" y="1985964"/>
            <a:ext cx="675582" cy="243181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7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5443" y="540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0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350" y="580928"/>
            <a:ext cx="7700449" cy="594439"/>
          </a:xfrm>
        </p:spPr>
        <p:txBody>
          <a:bodyPr>
            <a:noAutofit/>
          </a:bodyPr>
          <a:lstStyle/>
          <a:p>
            <a:r>
              <a:rPr lang="en-US" sz="4000" dirty="0" smtClean="0"/>
              <a:t>Adjusted Probability </a:t>
            </a:r>
            <a:endParaRPr lang="en-US" sz="4000" dirty="0"/>
          </a:p>
        </p:txBody>
      </p:sp>
      <p:pic>
        <p:nvPicPr>
          <p:cNvPr id="7" name="Content Placeholder 6" descr="AP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" b="1914"/>
          <a:stretch/>
        </p:blipFill>
        <p:spPr>
          <a:xfrm>
            <a:off x="986350" y="1729277"/>
            <a:ext cx="6850400" cy="4141451"/>
          </a:xfrm>
        </p:spPr>
      </p:pic>
      <p:sp>
        <p:nvSpPr>
          <p:cNvPr id="9" name="Rectangle 8"/>
          <p:cNvSpPr/>
          <p:nvPr/>
        </p:nvSpPr>
        <p:spPr bwMode="auto">
          <a:xfrm>
            <a:off x="3458978" y="2202126"/>
            <a:ext cx="621535" cy="283709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7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23582" y="3336963"/>
            <a:ext cx="540466" cy="35126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137" y="797088"/>
            <a:ext cx="7772400" cy="736436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Conclusion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136" y="2107556"/>
            <a:ext cx="7863663" cy="4018607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rgbClr r="0" g="0" b="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crgbClr r="0" g="0" b="0"/>
                </a:solidFill>
                <a:cs typeface="Arial"/>
              </a:rPr>
              <a:t>Illiteracy </a:t>
            </a:r>
            <a:r>
              <a:rPr lang="en-US" sz="3200" dirty="0">
                <a:solidFill>
                  <a:scrgbClr r="0" g="0" b="0"/>
                </a:solidFill>
                <a:cs typeface="Arial"/>
              </a:rPr>
              <a:t>among Saudi women over 60 years of age may contribute </a:t>
            </a:r>
            <a:r>
              <a:rPr lang="en-US" sz="3200" dirty="0" smtClean="0">
                <a:solidFill>
                  <a:scrgbClr r="0" g="0" b="0"/>
                </a:solidFill>
                <a:cs typeface="Arial"/>
              </a:rPr>
              <a:t>to low level utilization  of </a:t>
            </a:r>
            <a:r>
              <a:rPr lang="en-US" sz="3200" dirty="0">
                <a:solidFill>
                  <a:scrgbClr r="0" g="0" b="0"/>
                </a:solidFill>
                <a:cs typeface="Arial"/>
              </a:rPr>
              <a:t>breast cancer </a:t>
            </a:r>
            <a:r>
              <a:rPr lang="en-US" sz="3200" dirty="0" smtClean="0">
                <a:solidFill>
                  <a:scrgbClr r="0" g="0" b="0"/>
                </a:solidFill>
                <a:cs typeface="Arial"/>
              </a:rPr>
              <a:t>screening</a:t>
            </a:r>
          </a:p>
        </p:txBody>
      </p:sp>
    </p:spTree>
    <p:extLst>
      <p:ext uri="{BB962C8B-B14F-4D97-AF65-F5344CB8AC3E}">
        <p14:creationId xmlns:p14="http://schemas.microsoft.com/office/powerpoint/2010/main" val="402894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837617"/>
            <a:ext cx="7772400" cy="824109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661726"/>
            <a:ext cx="7245162" cy="446443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 For the first time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H</a:t>
            </a:r>
            <a:r>
              <a:rPr lang="en-US" sz="2800" dirty="0" smtClean="0">
                <a:solidFill>
                  <a:srgbClr val="000000"/>
                </a:solidFill>
              </a:rPr>
              <a:t>ealth initiatives for women &gt; 60 years should include (+/-) illiteracy as a factor that might interfere with improving health of elderly women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Age is a major risk factor, all women over 50 years should be screened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Future studies to assess illiteracy effect on health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141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093" y="729538"/>
            <a:ext cx="7365694" cy="870661"/>
          </a:xfrm>
        </p:spPr>
        <p:txBody>
          <a:bodyPr>
            <a:noAutofit/>
          </a:bodyPr>
          <a:lstStyle/>
          <a:p>
            <a:r>
              <a:rPr lang="en-US" sz="4000" dirty="0" smtClean="0"/>
              <a:t>Acknowledgments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45" y="1981200"/>
            <a:ext cx="7190042" cy="41449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Johns Hopkins Surgery Center for Outcomes Research (@JSCOR)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Dr. Melissa Camp</a:t>
            </a:r>
          </a:p>
          <a:p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KFSH-Dammam (@</a:t>
            </a:r>
            <a:r>
              <a:rPr lang="en-US" sz="3200" dirty="0" err="1" smtClean="0">
                <a:solidFill>
                  <a:srgbClr val="000000"/>
                </a:solidFill>
              </a:rPr>
              <a:t>KFSHDammam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374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484094"/>
            <a:ext cx="7245162" cy="1116106"/>
          </a:xfrm>
        </p:spPr>
        <p:txBody>
          <a:bodyPr/>
          <a:lstStyle/>
          <a:p>
            <a:r>
              <a:rPr lang="en-US" sz="4000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688747"/>
            <a:ext cx="7772400" cy="4407253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Central </a:t>
            </a:r>
            <a:r>
              <a:rPr lang="en-US" sz="2500" dirty="0">
                <a:solidFill>
                  <a:srgbClr val="000000"/>
                </a:solidFill>
              </a:rPr>
              <a:t>Department of Statistics and </a:t>
            </a:r>
            <a:r>
              <a:rPr lang="en-US" sz="2500" dirty="0" err="1">
                <a:solidFill>
                  <a:srgbClr val="000000"/>
                </a:solidFill>
              </a:rPr>
              <a:t>Information,General</a:t>
            </a:r>
            <a:r>
              <a:rPr lang="en-US" sz="2500" dirty="0">
                <a:solidFill>
                  <a:srgbClr val="000000"/>
                </a:solidFill>
              </a:rPr>
              <a:t> statistics. Riyadh, Saudi Arabia, Ministry of Economy and Planning, 2013. http://www.cdsi.gov.sa/</a:t>
            </a:r>
            <a:r>
              <a:rPr lang="en-US" sz="2500" dirty="0" err="1" smtClean="0">
                <a:solidFill>
                  <a:srgbClr val="000000"/>
                </a:solidFill>
              </a:rPr>
              <a:t>english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>
                <a:solidFill>
                  <a:srgbClr val="000000"/>
                </a:solidFill>
              </a:rPr>
              <a:t>Sait</a:t>
            </a:r>
            <a:r>
              <a:rPr lang="en-US" sz="2500" dirty="0">
                <a:solidFill>
                  <a:srgbClr val="000000"/>
                </a:solidFill>
              </a:rPr>
              <a:t> WA, Al-</a:t>
            </a:r>
            <a:r>
              <a:rPr lang="en-US" sz="2500" dirty="0" err="1">
                <a:solidFill>
                  <a:srgbClr val="000000"/>
                </a:solidFill>
              </a:rPr>
              <a:t>Amoudi</a:t>
            </a:r>
            <a:r>
              <a:rPr lang="en-US" sz="2500" dirty="0">
                <a:solidFill>
                  <a:srgbClr val="000000"/>
                </a:solidFill>
              </a:rPr>
              <a:t> SM, </a:t>
            </a:r>
            <a:r>
              <a:rPr lang="en-US" sz="2500" dirty="0" err="1">
                <a:solidFill>
                  <a:srgbClr val="000000"/>
                </a:solidFill>
              </a:rPr>
              <a:t>Tawtai</a:t>
            </a:r>
            <a:r>
              <a:rPr lang="en-US" sz="2500" dirty="0">
                <a:solidFill>
                  <a:srgbClr val="000000"/>
                </a:solidFill>
              </a:rPr>
              <a:t> DA, </a:t>
            </a:r>
            <a:r>
              <a:rPr lang="en-US" sz="2500" dirty="0" err="1">
                <a:solidFill>
                  <a:srgbClr val="000000"/>
                </a:solidFill>
              </a:rPr>
              <a:t>Abduljabbar</a:t>
            </a:r>
            <a:r>
              <a:rPr lang="en-US" sz="2500" dirty="0">
                <a:solidFill>
                  <a:srgbClr val="000000"/>
                </a:solidFill>
              </a:rPr>
              <a:t> HS. The knowledge of breast cancer among young Saudi females. Saudi Med J. 2010 Nov;31(11):1242-4</a:t>
            </a:r>
            <a:r>
              <a:rPr lang="en-US" sz="2500" dirty="0" smtClean="0">
                <a:solidFill>
                  <a:srgbClr val="000000"/>
                </a:solidFill>
              </a:rPr>
              <a:t>.</a:t>
            </a:r>
            <a:endParaRPr lang="en-US" sz="2500" dirty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Koriech</a:t>
            </a:r>
            <a:r>
              <a:rPr lang="en-US" sz="2500" dirty="0">
                <a:solidFill>
                  <a:srgbClr val="000000"/>
                </a:solidFill>
              </a:rPr>
              <a:t>, O.M. and R. Al-</a:t>
            </a:r>
            <a:r>
              <a:rPr lang="en-US" sz="2500" dirty="0" err="1">
                <a:solidFill>
                  <a:srgbClr val="000000"/>
                </a:solidFill>
              </a:rPr>
              <a:t>Kuhaym</a:t>
            </a:r>
            <a:r>
              <a:rPr lang="en-US" sz="2500" dirty="0">
                <a:solidFill>
                  <a:srgbClr val="000000"/>
                </a:solidFill>
              </a:rPr>
              <a:t>, 1994. Profile of cancer in Riyadh Armed Forces Hospital. Annals of Saudi Medicine, 14: 187-94.</a:t>
            </a:r>
          </a:p>
          <a:p>
            <a:pPr lvl="0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839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716029"/>
            <a:ext cx="7772400" cy="817496"/>
          </a:xfrm>
        </p:spPr>
        <p:txBody>
          <a:bodyPr/>
          <a:lstStyle/>
          <a:p>
            <a:r>
              <a:rPr lang="en-US" sz="4000" dirty="0" smtClean="0"/>
              <a:t>Disclosure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981200"/>
            <a:ext cx="7245162" cy="4144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None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349" y="648478"/>
            <a:ext cx="7595676" cy="918679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SA Population Size</a:t>
            </a:r>
            <a:r>
              <a:rPr lang="en-US" sz="4000" dirty="0"/>
              <a:t> </a:t>
            </a:r>
            <a:r>
              <a:rPr lang="en-US" sz="4000" dirty="0" smtClean="0"/>
              <a:t>(2014)*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49" y="1796826"/>
            <a:ext cx="7107121" cy="41143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Total Population</a:t>
            </a:r>
            <a:r>
              <a:rPr lang="en-US" sz="32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29 million</a:t>
            </a:r>
          </a:p>
          <a:p>
            <a:r>
              <a:rPr lang="en-US" sz="3200" dirty="0" smtClean="0">
                <a:solidFill>
                  <a:srgbClr val="000000"/>
                </a:solidFill>
                <a:cs typeface="Arial"/>
              </a:rPr>
              <a:t> TFR is about  3.1, BR 23/1000 population </a:t>
            </a:r>
          </a:p>
          <a:p>
            <a:r>
              <a:rPr lang="en-US" sz="3200" dirty="0" smtClean="0">
                <a:solidFill>
                  <a:srgbClr val="000000"/>
                </a:solidFill>
                <a:cs typeface="Arial"/>
              </a:rPr>
              <a:t> Male: Female LE 74:78 years</a:t>
            </a:r>
          </a:p>
          <a:p>
            <a:r>
              <a:rPr lang="en-US" sz="32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40.2 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million by 2025  </a:t>
            </a:r>
            <a:endParaRPr lang="en-US" sz="3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234" y="5782268"/>
            <a:ext cx="7242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smtClean="0"/>
              <a:t>World </a:t>
            </a:r>
            <a:r>
              <a:rPr lang="en-US" sz="1400" dirty="0"/>
              <a:t>Bank. </a:t>
            </a:r>
            <a:r>
              <a:rPr lang="en-US" sz="1400" i="1" dirty="0"/>
              <a:t>World Databank: World Development Indicators (1960 - 2014)</a:t>
            </a:r>
            <a:r>
              <a:rPr lang="en-US" sz="1400" dirty="0"/>
              <a:t>. 2014 04/13/2015]; Available from: </a:t>
            </a:r>
            <a:r>
              <a:rPr lang="en-US" sz="1400" u="sng" dirty="0">
                <a:hlinkClick r:id="rId2"/>
              </a:rPr>
              <a:t>http://databank.worldbank.org/data</a:t>
            </a:r>
            <a:r>
              <a:rPr lang="en-US" sz="1400" dirty="0" smtClean="0"/>
              <a:t>.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5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634969"/>
            <a:ext cx="7772400" cy="898556"/>
          </a:xfrm>
        </p:spPr>
        <p:txBody>
          <a:bodyPr/>
          <a:lstStyle/>
          <a:p>
            <a:r>
              <a:rPr lang="en-US" sz="4000" dirty="0" smtClean="0"/>
              <a:t>Introduction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861" y="1756296"/>
            <a:ext cx="7054926" cy="436986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 Female population </a:t>
            </a:r>
            <a:r>
              <a:rPr lang="en-US" sz="3200" dirty="0">
                <a:solidFill>
                  <a:srgbClr val="000000"/>
                </a:solidFill>
              </a:rPr>
              <a:t>&gt; 60 years: </a:t>
            </a:r>
            <a:r>
              <a:rPr lang="en-US" sz="3200" dirty="0" smtClean="0">
                <a:solidFill>
                  <a:srgbClr val="000000"/>
                </a:solidFill>
              </a:rPr>
              <a:t>7</a:t>
            </a:r>
            <a:r>
              <a:rPr lang="en-US" sz="3200" dirty="0" smtClean="0">
                <a:solidFill>
                  <a:srgbClr val="000000"/>
                </a:solidFill>
              </a:rPr>
              <a:t>% 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65 </a:t>
            </a:r>
            <a:r>
              <a:rPr lang="en-US" sz="3200" dirty="0">
                <a:solidFill>
                  <a:srgbClr val="000000"/>
                </a:solidFill>
              </a:rPr>
              <a:t>to </a:t>
            </a:r>
            <a:r>
              <a:rPr lang="en-US" sz="3200" dirty="0" smtClean="0">
                <a:solidFill>
                  <a:srgbClr val="000000"/>
                </a:solidFill>
              </a:rPr>
              <a:t>70% </a:t>
            </a:r>
            <a:r>
              <a:rPr lang="en-US" sz="3200" dirty="0">
                <a:solidFill>
                  <a:srgbClr val="000000"/>
                </a:solidFill>
              </a:rPr>
              <a:t>are </a:t>
            </a:r>
            <a:r>
              <a:rPr lang="en-US" sz="3200" dirty="0" smtClean="0">
                <a:solidFill>
                  <a:srgbClr val="000000"/>
                </a:solidFill>
              </a:rPr>
              <a:t>illiterate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 Health indicator: facing challenges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 One </a:t>
            </a:r>
            <a:r>
              <a:rPr lang="en-US" sz="3200" dirty="0">
                <a:solidFill>
                  <a:srgbClr val="000000"/>
                </a:solidFill>
              </a:rPr>
              <a:t>of the important health care needs </a:t>
            </a:r>
            <a:r>
              <a:rPr lang="en-US" sz="3200" dirty="0" smtClean="0">
                <a:solidFill>
                  <a:srgbClr val="000000"/>
                </a:solidFill>
              </a:rPr>
              <a:t>is </a:t>
            </a:r>
            <a:r>
              <a:rPr lang="en-US" sz="3200" dirty="0">
                <a:solidFill>
                  <a:srgbClr val="000000"/>
                </a:solidFill>
              </a:rPr>
              <a:t>cancer-</a:t>
            </a:r>
            <a:r>
              <a:rPr lang="en-US" sz="3200" dirty="0" smtClean="0">
                <a:solidFill>
                  <a:srgbClr val="000000"/>
                </a:solidFill>
              </a:rPr>
              <a:t>screening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11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745" y="689008"/>
            <a:ext cx="7822055" cy="754781"/>
          </a:xfrm>
        </p:spPr>
        <p:txBody>
          <a:bodyPr>
            <a:noAutofit/>
          </a:bodyPr>
          <a:lstStyle/>
          <a:p>
            <a:r>
              <a:rPr lang="en-US" sz="4000" dirty="0" smtClean="0"/>
              <a:t>BC in Saudi </a:t>
            </a:r>
            <a:r>
              <a:rPr lang="en-US" sz="4000" dirty="0" smtClean="0"/>
              <a:t>Arabia </a:t>
            </a:r>
            <a:r>
              <a:rPr lang="en-US" baseline="30000" dirty="0"/>
              <a:t>*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45" y="1634707"/>
            <a:ext cx="7822055" cy="413405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cs typeface="Arial"/>
              </a:rPr>
              <a:t>22.4/100,000 (the most common)</a:t>
            </a:r>
          </a:p>
          <a:p>
            <a:r>
              <a:rPr lang="en-US" sz="3500" dirty="0" smtClean="0">
                <a:solidFill>
                  <a:srgbClr val="000000"/>
                </a:solidFill>
                <a:cs typeface="Arial"/>
              </a:rPr>
              <a:t> One </a:t>
            </a:r>
            <a:r>
              <a:rPr lang="en-US" sz="3500" dirty="0">
                <a:solidFill>
                  <a:srgbClr val="000000"/>
                </a:solidFill>
                <a:cs typeface="Arial"/>
              </a:rPr>
              <a:t>in every 4 cases </a:t>
            </a:r>
            <a:endParaRPr lang="en-US" sz="3500" baseline="30000" dirty="0" smtClean="0">
              <a:solidFill>
                <a:schemeClr val="tx1"/>
              </a:solidFill>
              <a:cs typeface="Arial"/>
            </a:endParaRPr>
          </a:p>
          <a:p>
            <a:r>
              <a:rPr lang="en-US" sz="3500" dirty="0" smtClean="0">
                <a:solidFill>
                  <a:srgbClr val="000000"/>
                </a:solidFill>
                <a:cs typeface="Arial"/>
              </a:rPr>
              <a:t> Presentation: Advanced stages </a:t>
            </a:r>
          </a:p>
          <a:p>
            <a:r>
              <a:rPr lang="en-US" sz="3500" dirty="0" smtClean="0">
                <a:solidFill>
                  <a:srgbClr val="000000"/>
                </a:solidFill>
                <a:cs typeface="Arial"/>
              </a:rPr>
              <a:t> No national screening programs</a:t>
            </a:r>
          </a:p>
          <a:p>
            <a:r>
              <a:rPr lang="en-US" sz="35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sz="3500" dirty="0" smtClean="0">
                <a:solidFill>
                  <a:srgbClr val="000000"/>
                </a:solidFill>
                <a:cs typeface="Arial"/>
              </a:rPr>
              <a:t>Dependent </a:t>
            </a:r>
            <a:r>
              <a:rPr lang="en-US" sz="3500" dirty="0">
                <a:solidFill>
                  <a:srgbClr val="000000"/>
                </a:solidFill>
                <a:cs typeface="Arial"/>
              </a:rPr>
              <a:t>on education campaigns </a:t>
            </a:r>
            <a:endParaRPr lang="en-US" sz="3500" baseline="30000" dirty="0" smtClean="0">
              <a:solidFill>
                <a:srgbClr val="000000"/>
              </a:solidFill>
              <a:cs typeface="Arial"/>
            </a:endParaRPr>
          </a:p>
          <a:p>
            <a:r>
              <a:rPr lang="en-US" sz="3500" dirty="0" smtClean="0">
                <a:solidFill>
                  <a:srgbClr val="000000"/>
                </a:solidFill>
                <a:cs typeface="Arial"/>
              </a:rPr>
              <a:t> Younger </a:t>
            </a:r>
            <a:r>
              <a:rPr lang="en-US" sz="3500" dirty="0">
                <a:solidFill>
                  <a:srgbClr val="000000"/>
                </a:solidFill>
                <a:cs typeface="Arial"/>
              </a:rPr>
              <a:t>women </a:t>
            </a:r>
            <a:r>
              <a:rPr lang="en-US" sz="3500" dirty="0" smtClean="0">
                <a:solidFill>
                  <a:srgbClr val="000000"/>
                </a:solidFill>
                <a:cs typeface="Arial"/>
              </a:rPr>
              <a:t>&gt; better </a:t>
            </a:r>
            <a:r>
              <a:rPr lang="en-US" sz="3500" dirty="0">
                <a:solidFill>
                  <a:srgbClr val="000000"/>
                </a:solidFill>
                <a:cs typeface="Arial"/>
              </a:rPr>
              <a:t>health </a:t>
            </a:r>
            <a:r>
              <a:rPr lang="en-US" sz="3500" dirty="0" smtClean="0">
                <a:solidFill>
                  <a:srgbClr val="000000"/>
                </a:solidFill>
                <a:cs typeface="Arial"/>
              </a:rPr>
              <a:t>literacy</a:t>
            </a:r>
            <a:endParaRPr lang="en-US" sz="35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326" y="5606639"/>
            <a:ext cx="7363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n-US" sz="1400" dirty="0" smtClean="0">
                <a:solidFill>
                  <a:srgbClr val="000000"/>
                </a:solidFill>
              </a:rPr>
              <a:t>Al </a:t>
            </a:r>
            <a:r>
              <a:rPr lang="en-US" sz="1400" dirty="0" err="1">
                <a:solidFill>
                  <a:srgbClr val="000000"/>
                </a:solidFill>
              </a:rPr>
              <a:t>Diab</a:t>
            </a:r>
            <a:r>
              <a:rPr lang="en-US" sz="1400" dirty="0">
                <a:solidFill>
                  <a:srgbClr val="000000"/>
                </a:solidFill>
              </a:rPr>
              <a:t> A, </a:t>
            </a:r>
            <a:r>
              <a:rPr lang="en-US" sz="1400" dirty="0" err="1">
                <a:solidFill>
                  <a:srgbClr val="000000"/>
                </a:solidFill>
              </a:rPr>
              <a:t>Qureshi</a:t>
            </a:r>
            <a:r>
              <a:rPr lang="en-US" sz="1400" dirty="0">
                <a:solidFill>
                  <a:srgbClr val="000000"/>
                </a:solidFill>
              </a:rPr>
              <a:t> S, Al </a:t>
            </a:r>
            <a:r>
              <a:rPr lang="en-US" sz="1400" dirty="0" err="1">
                <a:solidFill>
                  <a:srgbClr val="000000"/>
                </a:solidFill>
              </a:rPr>
              <a:t>Saleh</a:t>
            </a:r>
            <a:r>
              <a:rPr lang="en-US" sz="1400" dirty="0">
                <a:solidFill>
                  <a:srgbClr val="000000"/>
                </a:solidFill>
              </a:rPr>
              <a:t> K.,  Al </a:t>
            </a:r>
            <a:r>
              <a:rPr lang="en-US" sz="1400" dirty="0" err="1">
                <a:solidFill>
                  <a:srgbClr val="000000"/>
                </a:solidFill>
              </a:rPr>
              <a:t>Qahtani</a:t>
            </a:r>
            <a:r>
              <a:rPr lang="en-US" sz="1400" dirty="0">
                <a:solidFill>
                  <a:srgbClr val="000000"/>
                </a:solidFill>
              </a:rPr>
              <a:t> F, </a:t>
            </a:r>
            <a:r>
              <a:rPr lang="en-US" sz="1400" dirty="0" err="1">
                <a:solidFill>
                  <a:srgbClr val="000000"/>
                </a:solidFill>
              </a:rPr>
              <a:t>Aleem</a:t>
            </a:r>
            <a:r>
              <a:rPr lang="en-US" sz="1400" dirty="0">
                <a:solidFill>
                  <a:srgbClr val="000000"/>
                </a:solidFill>
              </a:rPr>
              <a:t> A, </a:t>
            </a:r>
            <a:r>
              <a:rPr lang="en-US" sz="1400" dirty="0" err="1">
                <a:solidFill>
                  <a:srgbClr val="000000"/>
                </a:solidFill>
              </a:rPr>
              <a:t>Alghamdi</a:t>
            </a:r>
            <a:r>
              <a:rPr lang="en-US" sz="1400" dirty="0">
                <a:solidFill>
                  <a:srgbClr val="000000"/>
                </a:solidFill>
              </a:rPr>
              <a:t> M, </a:t>
            </a:r>
            <a:r>
              <a:rPr lang="en-US" sz="1400" dirty="0" err="1">
                <a:solidFill>
                  <a:srgbClr val="000000"/>
                </a:solidFill>
              </a:rPr>
              <a:t>Alsaif</a:t>
            </a:r>
            <a:r>
              <a:rPr lang="en-US" sz="1400" dirty="0">
                <a:solidFill>
                  <a:srgbClr val="000000"/>
                </a:solidFill>
              </a:rPr>
              <a:t> A, </a:t>
            </a:r>
            <a:r>
              <a:rPr lang="en-US" sz="1400" dirty="0" err="1">
                <a:solidFill>
                  <a:srgbClr val="000000"/>
                </a:solidFill>
              </a:rPr>
              <a:t>Bokhari</a:t>
            </a:r>
            <a:r>
              <a:rPr lang="en-US" sz="1400" dirty="0">
                <a:solidFill>
                  <a:srgbClr val="000000"/>
                </a:solidFill>
              </a:rPr>
              <a:t> A, </a:t>
            </a:r>
            <a:r>
              <a:rPr lang="en-US" sz="1400" dirty="0" err="1">
                <a:solidFill>
                  <a:srgbClr val="000000"/>
                </a:solidFill>
              </a:rPr>
              <a:t>Qureshi</a:t>
            </a:r>
            <a:r>
              <a:rPr lang="en-US" sz="1400" dirty="0">
                <a:solidFill>
                  <a:srgbClr val="000000"/>
                </a:solidFill>
              </a:rPr>
              <a:t> V, </a:t>
            </a:r>
            <a:r>
              <a:rPr lang="en-US" sz="1400" dirty="0" err="1">
                <a:solidFill>
                  <a:srgbClr val="000000"/>
                </a:solidFill>
              </a:rPr>
              <a:t>Qureshi</a:t>
            </a:r>
            <a:r>
              <a:rPr lang="en-US" sz="1400" dirty="0">
                <a:solidFill>
                  <a:srgbClr val="000000"/>
                </a:solidFill>
              </a:rPr>
              <a:t> M. Review on Breast Cancer in the Kingdom of Saudi Arabia. Middle-East Journal of Scientific Research 14 (4): 532-543, </a:t>
            </a:r>
            <a:r>
              <a:rPr lang="en-US" sz="1400" dirty="0" smtClean="0">
                <a:solidFill>
                  <a:srgbClr val="000000"/>
                </a:solidFill>
              </a:rPr>
              <a:t>2013.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4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756557"/>
            <a:ext cx="7772400" cy="7769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Objective </a:t>
            </a:r>
            <a:endParaRPr lang="en-US" sz="4000" b="1" dirty="0">
              <a:solidFill>
                <a:srgbClr val="000090"/>
              </a:solidFill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931" y="2057400"/>
            <a:ext cx="6944981" cy="41703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To determine if </a:t>
            </a:r>
            <a:r>
              <a:rPr lang="en-US" sz="3200" i="1" dirty="0" smtClean="0">
                <a:solidFill>
                  <a:srgbClr val="000000"/>
                </a:solidFill>
                <a:cs typeface="Arial"/>
              </a:rPr>
              <a:t>illiteracy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3200" dirty="0">
                <a:solidFill>
                  <a:srgbClr val="000000"/>
                </a:solidFill>
                <a:cs typeface="Arial"/>
              </a:rPr>
              <a:t>among Saudi women over 60 years of </a:t>
            </a:r>
            <a:r>
              <a:rPr lang="en-US" sz="3200" dirty="0" smtClean="0">
                <a:solidFill>
                  <a:srgbClr val="000000"/>
                </a:solidFill>
                <a:cs typeface="Arial"/>
              </a:rPr>
              <a:t>age affect utilization of breast cancer screening (CBE &amp; Mammography)? </a:t>
            </a:r>
          </a:p>
        </p:txBody>
      </p:sp>
    </p:spTree>
    <p:extLst>
      <p:ext uri="{BB962C8B-B14F-4D97-AF65-F5344CB8AC3E}">
        <p14:creationId xmlns:p14="http://schemas.microsoft.com/office/powerpoint/2010/main" val="59729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6" y="634968"/>
            <a:ext cx="7245161" cy="965231"/>
          </a:xfrm>
        </p:spPr>
        <p:txBody>
          <a:bodyPr>
            <a:noAutofit/>
          </a:bodyPr>
          <a:lstStyle/>
          <a:p>
            <a:r>
              <a:rPr lang="en-US" sz="4000" dirty="0" smtClean="0"/>
              <a:t>Data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6" y="1675237"/>
            <a:ext cx="6851472" cy="44509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 Saudi </a:t>
            </a:r>
            <a:r>
              <a:rPr lang="en-US" sz="2800" dirty="0" smtClean="0">
                <a:solidFill>
                  <a:srgbClr val="000000"/>
                </a:solidFill>
              </a:rPr>
              <a:t>Elderly National Survey (SENS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To assess the health needs for &gt; 60 years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Cross sectional population based, MOH</a:t>
            </a:r>
          </a:p>
          <a:p>
            <a:r>
              <a:rPr lang="en-US" sz="2800" dirty="0" smtClean="0">
                <a:solidFill>
                  <a:srgbClr val="000000"/>
                </a:solidFill>
                <a:cs typeface="Arial"/>
              </a:rPr>
              <a:t> Sample size was calculated for cluster sampling adjusted for DE and non-response</a:t>
            </a:r>
          </a:p>
          <a:p>
            <a:r>
              <a:rPr lang="en-US" sz="28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Arial"/>
              </a:rPr>
              <a:t>A RCST using probability to proportion to size to select participants</a:t>
            </a:r>
            <a:endParaRPr lang="en-US" sz="2800" dirty="0" smtClean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524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756558"/>
            <a:ext cx="7392717" cy="843642"/>
          </a:xfrm>
        </p:spPr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652" y="1600200"/>
            <a:ext cx="7298135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Analysis: survey command in STATA 13.1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Sampling design and weight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 Logistic regression </a:t>
            </a:r>
            <a:r>
              <a:rPr lang="en-US" sz="3200" dirty="0" smtClean="0">
                <a:solidFill>
                  <a:srgbClr val="000000"/>
                </a:solidFill>
              </a:rPr>
              <a:t>with binary outcome, adjusted for age, income, region &amp; comorbidities</a:t>
            </a:r>
          </a:p>
        </p:txBody>
      </p:sp>
    </p:spTree>
    <p:extLst>
      <p:ext uri="{BB962C8B-B14F-4D97-AF65-F5344CB8AC3E}">
        <p14:creationId xmlns:p14="http://schemas.microsoft.com/office/powerpoint/2010/main" val="416366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80" y="729538"/>
            <a:ext cx="7149507" cy="870661"/>
          </a:xfrm>
        </p:spPr>
        <p:txBody>
          <a:bodyPr/>
          <a:lstStyle/>
          <a:p>
            <a:r>
              <a:rPr lang="en-US" sz="4000" dirty="0" smtClean="0"/>
              <a:t>Results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80" y="1729278"/>
            <a:ext cx="7149507" cy="439688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1461 women </a:t>
            </a:r>
            <a:r>
              <a:rPr lang="en-US" sz="3200" dirty="0">
                <a:solidFill>
                  <a:srgbClr val="000000"/>
                </a:solidFill>
              </a:rPr>
              <a:t>were </a:t>
            </a:r>
            <a:r>
              <a:rPr lang="en-US" sz="3200" dirty="0" smtClean="0">
                <a:solidFill>
                  <a:srgbClr val="000000"/>
                </a:solidFill>
              </a:rPr>
              <a:t>eligible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 1328 (</a:t>
            </a:r>
            <a:r>
              <a:rPr lang="en-US" sz="3200" dirty="0" smtClean="0">
                <a:solidFill>
                  <a:srgbClr val="000000"/>
                </a:solidFill>
              </a:rPr>
              <a:t>88%) </a:t>
            </a:r>
            <a:r>
              <a:rPr lang="en-US" sz="3200" dirty="0">
                <a:solidFill>
                  <a:srgbClr val="000000"/>
                </a:solidFill>
              </a:rPr>
              <a:t>were illiterate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Regression</a:t>
            </a:r>
            <a:r>
              <a:rPr lang="en-US" sz="3200" dirty="0" smtClean="0">
                <a:solidFill>
                  <a:srgbClr val="000000"/>
                </a:solidFill>
              </a:rPr>
              <a:t>(multivariate) showed </a:t>
            </a:r>
            <a:r>
              <a:rPr lang="en-US" sz="3200" dirty="0">
                <a:solidFill>
                  <a:srgbClr val="000000"/>
                </a:solidFill>
              </a:rPr>
              <a:t>a statistical significant effect of illiteracy on the utilization of breast cancer screening (OR=0.54, 95% CI: 0.30- 0.97, p= 0.038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775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DE6AD5AB1E14A8619AF49D07C1BB3" ma:contentTypeVersion="0" ma:contentTypeDescription="Create a new document." ma:contentTypeScope="" ma:versionID="67087f3c047a30615d47ed036f178b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26C3C3-3986-473B-BAB7-A81AE1AE97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B0AAEA-3A61-411B-8B57-C030AAC83C60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1A7338A-AC18-4CAB-BA3A-E344FF169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646</TotalTime>
  <Words>1076</Words>
  <Application>Microsoft Macintosh PowerPoint</Application>
  <PresentationFormat>On-screen Show (4:3)</PresentationFormat>
  <Paragraphs>226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 Illiteracy and Utilization of Breast Cancer Screening : A Case Study of Saudi Women over 60 Years of Age</vt:lpstr>
      <vt:lpstr>Disclosure </vt:lpstr>
      <vt:lpstr>SA Population Size (2014)*</vt:lpstr>
      <vt:lpstr>Introduction </vt:lpstr>
      <vt:lpstr>BC in Saudi Arabia *</vt:lpstr>
      <vt:lpstr>Objective </vt:lpstr>
      <vt:lpstr>Data</vt:lpstr>
      <vt:lpstr>Methodology </vt:lpstr>
      <vt:lpstr>Results </vt:lpstr>
      <vt:lpstr>Table 1. Participates Characteristics </vt:lpstr>
      <vt:lpstr>Table 2. Regression Model</vt:lpstr>
      <vt:lpstr>Adjusted Probability </vt:lpstr>
      <vt:lpstr>Conclusion</vt:lpstr>
      <vt:lpstr>Recommendations</vt:lpstr>
      <vt:lpstr>Acknowledgments </vt:lpstr>
      <vt:lpstr>References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Update</dc:title>
  <dc:creator>Zuhaib Ibrahim</dc:creator>
  <cp:lastModifiedBy>Shareef Alqahtani</cp:lastModifiedBy>
  <cp:revision>65</cp:revision>
  <dcterms:created xsi:type="dcterms:W3CDTF">2012-08-02T16:06:50Z</dcterms:created>
  <dcterms:modified xsi:type="dcterms:W3CDTF">2015-08-05T10:22:34Z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0x010100C54DE6AD5AB1E14A8619AF49D07C1BB3</vt:lpwstr>
  </property>
</Properties>
</file>