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sldIdLst>
    <p:sldId id="260" r:id="rId2"/>
    <p:sldId id="261" r:id="rId3"/>
    <p:sldId id="275" r:id="rId4"/>
    <p:sldId id="277" r:id="rId5"/>
    <p:sldId id="262" r:id="rId6"/>
    <p:sldId id="263" r:id="rId7"/>
    <p:sldId id="269" r:id="rId8"/>
    <p:sldId id="264" r:id="rId9"/>
    <p:sldId id="278" r:id="rId10"/>
    <p:sldId id="265" r:id="rId11"/>
    <p:sldId id="266" r:id="rId12"/>
    <p:sldId id="267" r:id="rId13"/>
    <p:sldId id="270" r:id="rId14"/>
    <p:sldId id="279" r:id="rId15"/>
    <p:sldId id="280" r:id="rId16"/>
    <p:sldId id="28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C48F5-668B-4A30-8B28-69EDA8AEB0B9}" type="datetimeFigureOut">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30345-0686-4A2D-B4FD-088116DB90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C48F5-668B-4A30-8B28-69EDA8AEB0B9}" type="datetimeFigureOut">
              <a:rPr lang="en-US" smtClean="0"/>
              <a:pPr/>
              <a:t>10/25/2014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30345-0686-4A2D-B4FD-088116DB90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5" name="Rectangle 1"/>
          <p:cNvSpPr>
            <a:spLocks noChangeArrowheads="1"/>
          </p:cNvSpPr>
          <p:nvPr/>
        </p:nvSpPr>
        <p:spPr bwMode="auto">
          <a:xfrm>
            <a:off x="533400" y="901245"/>
            <a:ext cx="8001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IN" sz="3600" b="1" dirty="0">
                <a:solidFill>
                  <a:srgbClr val="FFC000"/>
                </a:solidFill>
                <a:latin typeface="Monotype Corsiva" panose="03010101010201010101" pitchFamily="66" charset="0"/>
                <a:ea typeface="Times New Roman" pitchFamily="18" charset="0"/>
                <a:cs typeface="Aharoni" pitchFamily="2" charset="-79"/>
              </a:rPr>
              <a:t>Molecular studies of Cumin (</a:t>
            </a:r>
            <a:r>
              <a:rPr lang="en-IN" sz="3600" b="1" dirty="0" err="1">
                <a:solidFill>
                  <a:srgbClr val="FFC000"/>
                </a:solidFill>
                <a:latin typeface="Monotype Corsiva" panose="03010101010201010101" pitchFamily="66" charset="0"/>
                <a:ea typeface="Times New Roman" pitchFamily="18" charset="0"/>
                <a:cs typeface="Aharoni" pitchFamily="2" charset="-79"/>
              </a:rPr>
              <a:t>Cuminum</a:t>
            </a:r>
            <a:r>
              <a:rPr lang="en-IN" sz="3600" b="1" dirty="0">
                <a:solidFill>
                  <a:srgbClr val="FFC000"/>
                </a:solidFill>
                <a:latin typeface="Monotype Corsiva" panose="03010101010201010101" pitchFamily="66" charset="0"/>
                <a:ea typeface="Times New Roman" pitchFamily="18" charset="0"/>
                <a:cs typeface="Aharoni" pitchFamily="2" charset="-79"/>
              </a:rPr>
              <a:t> </a:t>
            </a:r>
            <a:r>
              <a:rPr lang="en-IN" sz="3600" b="1" dirty="0" err="1">
                <a:solidFill>
                  <a:srgbClr val="FFC000"/>
                </a:solidFill>
                <a:latin typeface="Monotype Corsiva" panose="03010101010201010101" pitchFamily="66" charset="0"/>
                <a:ea typeface="Times New Roman" pitchFamily="18" charset="0"/>
                <a:cs typeface="Aharoni" pitchFamily="2" charset="-79"/>
              </a:rPr>
              <a:t>cyminum</a:t>
            </a:r>
            <a:r>
              <a:rPr lang="en-IN" sz="3600" b="1" dirty="0">
                <a:solidFill>
                  <a:srgbClr val="FFC000"/>
                </a:solidFill>
                <a:latin typeface="Monotype Corsiva" panose="03010101010201010101" pitchFamily="66" charset="0"/>
                <a:ea typeface="Times New Roman" pitchFamily="18" charset="0"/>
                <a:cs typeface="Aharoni" pitchFamily="2" charset="-79"/>
              </a:rPr>
              <a:t> L.), for diversity and modeling</a:t>
            </a:r>
            <a:endParaRPr kumimoji="0" lang="en-US" sz="2000" b="0" i="0" u="none" strike="noStrike" cap="none" normalizeH="0" baseline="0" dirty="0" smtClean="0">
              <a:ln>
                <a:noFill/>
              </a:ln>
              <a:solidFill>
                <a:srgbClr val="FFC000"/>
              </a:solidFill>
              <a:effectLst/>
              <a:latin typeface="Monotype Corsiva" panose="03010101010201010101" pitchFamily="66" charset="0"/>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National Research Centre on Seed Spices, Tabiji, Ajmer, Rajsthan-305206</a:t>
            </a:r>
            <a:endParaRPr kumimoji="0" lang="en-US" sz="1600" b="1" i="0" u="none" strike="noStrike" cap="none" normalizeH="0" baseline="0" dirty="0" smtClean="0">
              <a:ln>
                <a:noFill/>
              </a:ln>
              <a:solidFill>
                <a:srgbClr val="FFC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C000"/>
                </a:solidFill>
                <a:effectLst/>
                <a:latin typeface="Arial" pitchFamily="34" charset="0"/>
                <a:cs typeface="Arial" pitchFamily="34" charset="0"/>
              </a:rPr>
              <a:t/>
            </a:r>
            <a:br>
              <a:rPr kumimoji="0" lang="en-US" sz="4000" b="0" i="0" u="none" strike="noStrike" cap="none" normalizeH="0" baseline="0" dirty="0" smtClean="0">
                <a:ln>
                  <a:noFill/>
                </a:ln>
                <a:solidFill>
                  <a:srgbClr val="FFC000"/>
                </a:solidFill>
                <a:effectLst/>
                <a:latin typeface="Arial" pitchFamily="34" charset="0"/>
                <a:cs typeface="Arial" pitchFamily="34" charset="0"/>
              </a:rPr>
            </a:br>
            <a:endParaRPr kumimoji="0" lang="en-US" sz="4000" b="0" i="0" u="none" strike="noStrike" cap="none" normalizeH="0" baseline="0" dirty="0" smtClean="0">
              <a:ln>
                <a:noFill/>
              </a:ln>
              <a:solidFill>
                <a:srgbClr val="FFC000"/>
              </a:solidFill>
              <a:effectLst/>
              <a:latin typeface="Arial" pitchFamily="34" charset="0"/>
              <a:cs typeface="Arial" pitchFamily="34" charset="0"/>
            </a:endParaRPr>
          </a:p>
        </p:txBody>
      </p:sp>
      <p:sp>
        <p:nvSpPr>
          <p:cNvPr id="7" name="TextBox 6"/>
          <p:cNvSpPr txBox="1"/>
          <p:nvPr/>
        </p:nvSpPr>
        <p:spPr>
          <a:xfrm>
            <a:off x="5514975" y="4233208"/>
            <a:ext cx="3657600" cy="1938992"/>
          </a:xfrm>
          <a:prstGeom prst="rect">
            <a:avLst/>
          </a:prstGeom>
          <a:noFill/>
        </p:spPr>
        <p:txBody>
          <a:bodyPr wrap="square" rtlCol="0">
            <a:spAutoFit/>
          </a:bodyPr>
          <a:lstStyle/>
          <a:p>
            <a:r>
              <a:rPr lang="en-US" sz="2400" dirty="0" smtClean="0">
                <a:solidFill>
                  <a:srgbClr val="C00000"/>
                </a:solidFill>
                <a:latin typeface="Aharoni" pitchFamily="2" charset="-79"/>
                <a:cs typeface="Aharoni" pitchFamily="2" charset="-79"/>
              </a:rPr>
              <a:t>Presented By:</a:t>
            </a:r>
          </a:p>
          <a:p>
            <a:r>
              <a:rPr lang="en-US" sz="2400" dirty="0" smtClean="0">
                <a:solidFill>
                  <a:srgbClr val="C00000"/>
                </a:solidFill>
                <a:latin typeface="Aharoni" pitchFamily="2" charset="-79"/>
                <a:cs typeface="Aharoni" pitchFamily="2" charset="-79"/>
              </a:rPr>
              <a:t>Dr. Sharda Choudhary</a:t>
            </a:r>
          </a:p>
          <a:p>
            <a:r>
              <a:rPr lang="en-US" sz="2400" dirty="0" smtClean="0">
                <a:solidFill>
                  <a:srgbClr val="C00000"/>
                </a:solidFill>
                <a:latin typeface="Aharoni" pitchFamily="2" charset="-79"/>
                <a:cs typeface="Aharoni" pitchFamily="2" charset="-79"/>
              </a:rPr>
              <a:t>Scientist</a:t>
            </a:r>
          </a:p>
          <a:p>
            <a:endParaRPr lang="en-US" sz="2400" dirty="0" smtClean="0">
              <a:solidFill>
                <a:srgbClr val="C00000"/>
              </a:solidFill>
              <a:latin typeface="Aharoni" pitchFamily="2" charset="-79"/>
              <a:cs typeface="Aharoni" pitchFamily="2" charset="-79"/>
            </a:endParaRPr>
          </a:p>
          <a:p>
            <a:endParaRPr lang="en-US" sz="2400" dirty="0">
              <a:solidFill>
                <a:srgbClr val="C00000"/>
              </a:solidFill>
              <a:latin typeface="Aharoni" pitchFamily="2" charset="-79"/>
              <a:cs typeface="Aharoni" pitchFamily="2" charset="-79"/>
            </a:endParaRPr>
          </a:p>
        </p:txBody>
      </p:sp>
      <p:pic>
        <p:nvPicPr>
          <p:cNvPr id="8" name="Picture 1" descr="NRCSS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27819" y="67725"/>
            <a:ext cx="735218" cy="880675"/>
          </a:xfrm>
          <a:prstGeom prst="rect">
            <a:avLst/>
          </a:prstGeom>
          <a:noFill/>
        </p:spPr>
      </p:pic>
      <p:pic>
        <p:nvPicPr>
          <p:cNvPr id="9" name="Picture 2" descr="C:\Users\Ravindra\Pictures\Still%20Logo[1].gif"/>
          <p:cNvPicPr>
            <a:picLocks noChangeAspect="1" noChangeArrowheads="1"/>
          </p:cNvPicPr>
          <p:nvPr/>
        </p:nvPicPr>
        <p:blipFill>
          <a:blip r:embed="rId4" cstate="print"/>
          <a:srcRect/>
          <a:stretch>
            <a:fillRect/>
          </a:stretch>
        </p:blipFill>
        <p:spPr bwMode="auto">
          <a:xfrm>
            <a:off x="152400" y="67725"/>
            <a:ext cx="687959" cy="833520"/>
          </a:xfrm>
          <a:prstGeom prst="rect">
            <a:avLst/>
          </a:prstGeom>
          <a:noFill/>
        </p:spPr>
      </p:pic>
      <p:pic>
        <p:nvPicPr>
          <p:cNvPr id="1026" name="Picture 2" descr="http://www.vpsons.com/images/Cumin_Seed.png"/>
          <p:cNvPicPr>
            <a:picLocks noChangeAspect="1" noChangeArrowheads="1"/>
          </p:cNvPicPr>
          <p:nvPr/>
        </p:nvPicPr>
        <p:blipFill rotWithShape="1">
          <a:blip r:embed="rId5">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pic>
        <p:nvPicPr>
          <p:cNvPr id="5" name="Picture 4"/>
          <p:cNvPicPr/>
          <p:nvPr/>
        </p:nvPicPr>
        <p:blipFill>
          <a:blip r:embed="rId3"/>
          <a:srcRect b="51294"/>
          <a:stretch>
            <a:fillRect/>
          </a:stretch>
        </p:blipFill>
        <p:spPr bwMode="auto">
          <a:xfrm>
            <a:off x="228600" y="609600"/>
            <a:ext cx="5334000" cy="3810000"/>
          </a:xfrm>
          <a:prstGeom prst="rect">
            <a:avLst/>
          </a:prstGeom>
          <a:noFill/>
          <a:ln w="38100">
            <a:solidFill>
              <a:srgbClr val="CC0099"/>
            </a:solidFill>
            <a:miter lim="800000"/>
            <a:headEnd/>
            <a:tailEnd/>
          </a:ln>
        </p:spPr>
      </p:pic>
      <p:sp>
        <p:nvSpPr>
          <p:cNvPr id="6" name="Text Box 13"/>
          <p:cNvSpPr txBox="1">
            <a:spLocks noChangeArrowheads="1"/>
          </p:cNvSpPr>
          <p:nvPr/>
        </p:nvSpPr>
        <p:spPr bwMode="auto">
          <a:xfrm>
            <a:off x="190500" y="4548842"/>
            <a:ext cx="5410200" cy="666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rPr>
              <a:t>Chromato</a:t>
            </a:r>
            <a:r>
              <a:rPr lang="en-US" b="1" dirty="0" smtClean="0">
                <a:latin typeface="Times New Roman" pitchFamily="18" charset="0"/>
                <a:cs typeface="Arial" pitchFamily="34" charset="0"/>
              </a:rPr>
              <a:t>gram showing nucleotide sequences for cumin </a:t>
            </a:r>
            <a:r>
              <a:rPr kumimoji="0" lang="en-US" b="1" i="0" u="none" strike="noStrike" cap="none" normalizeH="0" baseline="0" dirty="0" smtClean="0">
                <a:ln>
                  <a:noFill/>
                </a:ln>
                <a:solidFill>
                  <a:schemeClr val="tx1"/>
                </a:solidFill>
                <a:effectLst/>
                <a:latin typeface="Times New Roman" pitchFamily="18" charset="0"/>
                <a:cs typeface="Arial" pitchFamily="34" charset="0"/>
              </a:rPr>
              <a:t>protein gq33</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638800" y="838200"/>
            <a:ext cx="3124200" cy="4401205"/>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b="1" dirty="0" smtClean="0"/>
              <a:t>This graph was derived by CROMA software to derive the  raw sequences.</a:t>
            </a:r>
          </a:p>
          <a:p>
            <a:pPr marL="342900" indent="-342900" algn="just">
              <a:buFont typeface="Wingdings" panose="05000000000000000000" pitchFamily="2" charset="2"/>
              <a:buChar char="Ø"/>
            </a:pPr>
            <a:endParaRPr lang="en-US" sz="2000" b="1" dirty="0" smtClean="0"/>
          </a:p>
          <a:p>
            <a:pPr marL="342900" indent="-342900" algn="just">
              <a:buFont typeface="Wingdings" panose="05000000000000000000" pitchFamily="2" charset="2"/>
              <a:buChar char="Ø"/>
            </a:pPr>
            <a:r>
              <a:rPr lang="en-US" sz="2000" b="1" dirty="0" smtClean="0"/>
              <a:t>Different colors in the graph shows 20 different amino acids.</a:t>
            </a:r>
          </a:p>
          <a:p>
            <a:pPr marL="342900" indent="-342900" algn="just">
              <a:buFont typeface="Wingdings" panose="05000000000000000000" pitchFamily="2" charset="2"/>
              <a:buChar char="Ø"/>
            </a:pPr>
            <a:endParaRPr lang="en-US" sz="2000" b="1" dirty="0" smtClean="0"/>
          </a:p>
          <a:p>
            <a:pPr marL="342900" indent="-342900" algn="just">
              <a:buFont typeface="Wingdings" panose="05000000000000000000" pitchFamily="2" charset="2"/>
              <a:buChar char="Ø"/>
            </a:pPr>
            <a:r>
              <a:rPr lang="en-US" sz="2000" b="1" dirty="0" smtClean="0"/>
              <a:t>The height of the peaks in the graph determine the amino acid to be selected</a:t>
            </a:r>
          </a:p>
          <a:p>
            <a:pPr marL="342900" indent="-342900" algn="just">
              <a:buFont typeface="Wingdings" panose="05000000000000000000" pitchFamily="2" charset="2"/>
              <a:buChar char="Ø"/>
            </a:pPr>
            <a:endParaRPr lang="en-IN" sz="2000" b="1" dirty="0"/>
          </a:p>
        </p:txBody>
      </p:sp>
      <p:pic>
        <p:nvPicPr>
          <p:cNvPr id="8" name="Picture 2" descr="http://www.vpsons.com/images/Cumin_Seed.png"/>
          <p:cNvPicPr>
            <a:picLocks noChangeAspect="1" noChangeArrowheads="1"/>
          </p:cNvPicPr>
          <p:nvPr/>
        </p:nvPicPr>
        <p:blipFill rotWithShape="1">
          <a:blip r:embed="rId4">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5" name="Rectangle 4"/>
          <p:cNvSpPr/>
          <p:nvPr/>
        </p:nvSpPr>
        <p:spPr>
          <a:xfrm>
            <a:off x="943631" y="3777306"/>
            <a:ext cx="7467600"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For the prediction of secondary structure of protein FASTA sequence were used and prediction was performed using GOR IV, SOPMA, </a:t>
            </a:r>
            <a:r>
              <a:rPr lang="en-US" sz="2400" dirty="0" err="1" smtClean="0">
                <a:latin typeface="Times New Roman" pitchFamily="18" charset="0"/>
                <a:cs typeface="Times New Roman" pitchFamily="18" charset="0"/>
              </a:rPr>
              <a:t>ProFunc</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PDBSum</a:t>
            </a:r>
            <a:r>
              <a:rPr lang="en-US" sz="2400" dirty="0" smtClean="0">
                <a:latin typeface="Times New Roman" pitchFamily="18" charset="0"/>
                <a:cs typeface="Times New Roman" pitchFamily="18" charset="0"/>
              </a:rPr>
              <a:t>.</a:t>
            </a:r>
          </a:p>
        </p:txBody>
      </p:sp>
      <p:sp>
        <p:nvSpPr>
          <p:cNvPr id="6" name="Rectangle 5"/>
          <p:cNvSpPr/>
          <p:nvPr/>
        </p:nvSpPr>
        <p:spPr>
          <a:xfrm>
            <a:off x="381000" y="762000"/>
            <a:ext cx="4896469" cy="584775"/>
          </a:xfrm>
          <a:prstGeom prst="rect">
            <a:avLst/>
          </a:prstGeom>
        </p:spPr>
        <p:txBody>
          <a:bodyPr wrap="none">
            <a:spAutoFit/>
          </a:bodyPr>
          <a:lstStyle/>
          <a:p>
            <a:r>
              <a:rPr lang="en-US" sz="3200" b="1" dirty="0" smtClean="0">
                <a:solidFill>
                  <a:srgbClr val="C00000"/>
                </a:solidFill>
                <a:latin typeface="Times New Roman" pitchFamily="18" charset="0"/>
                <a:cs typeface="Times New Roman" pitchFamily="18" charset="0"/>
              </a:rPr>
              <a:t>Physiochemical properties </a:t>
            </a:r>
            <a:endParaRPr lang="en-IN" sz="3200" b="1" dirty="0">
              <a:solidFill>
                <a:srgbClr val="C00000"/>
              </a:solidFill>
            </a:endParaRPr>
          </a:p>
        </p:txBody>
      </p:sp>
      <p:sp>
        <p:nvSpPr>
          <p:cNvPr id="7" name="Rectangle 6"/>
          <p:cNvSpPr/>
          <p:nvPr/>
        </p:nvSpPr>
        <p:spPr>
          <a:xfrm>
            <a:off x="381000" y="2849964"/>
            <a:ext cx="3915431" cy="584775"/>
          </a:xfrm>
          <a:prstGeom prst="rect">
            <a:avLst/>
          </a:prstGeom>
        </p:spPr>
        <p:txBody>
          <a:bodyPr wrap="none">
            <a:spAutoFit/>
          </a:bodyPr>
          <a:lstStyle/>
          <a:p>
            <a:r>
              <a:rPr lang="en-US" sz="3200" b="1" dirty="0" smtClean="0">
                <a:solidFill>
                  <a:srgbClr val="C00000"/>
                </a:solidFill>
                <a:latin typeface="Times New Roman" pitchFamily="18" charset="0"/>
                <a:cs typeface="Times New Roman" pitchFamily="18" charset="0"/>
              </a:rPr>
              <a:t>Secondary Structure </a:t>
            </a:r>
            <a:endParaRPr lang="en-IN" sz="3200" b="1" dirty="0" smtClean="0">
              <a:solidFill>
                <a:srgbClr val="C00000"/>
              </a:solidFill>
              <a:latin typeface="Times New Roman" pitchFamily="18" charset="0"/>
              <a:cs typeface="Times New Roman" pitchFamily="18" charset="0"/>
            </a:endParaRPr>
          </a:p>
        </p:txBody>
      </p:sp>
      <p:sp>
        <p:nvSpPr>
          <p:cNvPr id="8" name="Rectangle 7"/>
          <p:cNvSpPr/>
          <p:nvPr/>
        </p:nvSpPr>
        <p:spPr>
          <a:xfrm>
            <a:off x="838200" y="1676400"/>
            <a:ext cx="7239000"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The physiochemical properties for gq33 cumin protein were identified using </a:t>
            </a:r>
            <a:r>
              <a:rPr lang="en-US" sz="2400" dirty="0" err="1" smtClean="0">
                <a:latin typeface="Times New Roman" pitchFamily="18" charset="0"/>
                <a:cs typeface="Times New Roman" pitchFamily="18" charset="0"/>
              </a:rPr>
              <a:t>Protparam</a:t>
            </a:r>
            <a:r>
              <a:rPr lang="en-US" sz="2400" dirty="0" smtClean="0">
                <a:latin typeface="Times New Roman" pitchFamily="18" charset="0"/>
                <a:cs typeface="Times New Roman" pitchFamily="18" charset="0"/>
              </a:rPr>
              <a:t>. </a:t>
            </a:r>
          </a:p>
        </p:txBody>
      </p:sp>
      <p:pic>
        <p:nvPicPr>
          <p:cNvPr id="9"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5" name="Rectangle 4"/>
          <p:cNvSpPr/>
          <p:nvPr/>
        </p:nvSpPr>
        <p:spPr>
          <a:xfrm>
            <a:off x="762000" y="1981200"/>
            <a:ext cx="7315200"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The modeling of the three dimensional structure of the protein was performed by </a:t>
            </a:r>
            <a:r>
              <a:rPr lang="en-US" sz="2400" dirty="0" err="1" smtClean="0">
                <a:latin typeface="Times New Roman" pitchFamily="18" charset="0"/>
                <a:cs typeface="Times New Roman" pitchFamily="18" charset="0"/>
              </a:rPr>
              <a:t>ab</a:t>
            </a:r>
            <a:r>
              <a:rPr lang="en-US" sz="2400" dirty="0" smtClean="0">
                <a:latin typeface="Times New Roman" pitchFamily="18" charset="0"/>
                <a:cs typeface="Times New Roman" pitchFamily="18" charset="0"/>
              </a:rPr>
              <a:t>-initio and threading Meta servers.</a:t>
            </a:r>
            <a:endParaRPr lang="en-US" sz="2400" dirty="0">
              <a:latin typeface="Times New Roman" pitchFamily="18" charset="0"/>
              <a:cs typeface="Times New Roman" pitchFamily="18" charset="0"/>
            </a:endParaRPr>
          </a:p>
        </p:txBody>
      </p:sp>
      <p:sp>
        <p:nvSpPr>
          <p:cNvPr id="6" name="Rectangle 5"/>
          <p:cNvSpPr/>
          <p:nvPr/>
        </p:nvSpPr>
        <p:spPr>
          <a:xfrm>
            <a:off x="339401" y="1143000"/>
            <a:ext cx="5299399" cy="584775"/>
          </a:xfrm>
          <a:prstGeom prst="rect">
            <a:avLst/>
          </a:prstGeom>
        </p:spPr>
        <p:txBody>
          <a:bodyPr wrap="none">
            <a:spAutoFit/>
          </a:bodyPr>
          <a:lstStyle/>
          <a:p>
            <a:r>
              <a:rPr lang="en-US" sz="3200" b="1" dirty="0" smtClean="0">
                <a:solidFill>
                  <a:srgbClr val="C00000"/>
                </a:solidFill>
                <a:latin typeface="Times New Roman" pitchFamily="18" charset="0"/>
                <a:cs typeface="Times New Roman" pitchFamily="18" charset="0"/>
              </a:rPr>
              <a:t>Three Dimensional Structure</a:t>
            </a:r>
            <a:endParaRPr lang="en-IN" sz="3200" b="1" dirty="0">
              <a:solidFill>
                <a:srgbClr val="C00000"/>
              </a:solidFill>
            </a:endParaRPr>
          </a:p>
        </p:txBody>
      </p:sp>
      <p:sp>
        <p:nvSpPr>
          <p:cNvPr id="7" name="Rectangle 6"/>
          <p:cNvSpPr/>
          <p:nvPr/>
        </p:nvSpPr>
        <p:spPr>
          <a:xfrm>
            <a:off x="762000" y="4114800"/>
            <a:ext cx="7391400" cy="461665"/>
          </a:xfrm>
          <a:prstGeom prst="rect">
            <a:avLst/>
          </a:prstGeom>
        </p:spPr>
        <p:txBody>
          <a:bodyPr wrap="square">
            <a:spAutoFit/>
          </a:bodyPr>
          <a:lstStyle/>
          <a:p>
            <a:r>
              <a:rPr lang="en-US" sz="2400" dirty="0" smtClean="0"/>
              <a:t>MEMSAT-SVM was used to identify a channel in fenugreek</a:t>
            </a:r>
            <a:endParaRPr lang="en-IN" sz="2400" dirty="0"/>
          </a:p>
        </p:txBody>
      </p:sp>
      <p:sp>
        <p:nvSpPr>
          <p:cNvPr id="8" name="Rectangle 7"/>
          <p:cNvSpPr/>
          <p:nvPr/>
        </p:nvSpPr>
        <p:spPr>
          <a:xfrm>
            <a:off x="609600" y="3244334"/>
            <a:ext cx="3013133" cy="584775"/>
          </a:xfrm>
          <a:prstGeom prst="rect">
            <a:avLst/>
          </a:prstGeom>
        </p:spPr>
        <p:txBody>
          <a:bodyPr wrap="none">
            <a:spAutoFit/>
          </a:bodyPr>
          <a:lstStyle/>
          <a:p>
            <a:r>
              <a:rPr lang="en-US" sz="3200" b="1" dirty="0" smtClean="0">
                <a:solidFill>
                  <a:srgbClr val="C00000"/>
                </a:solidFill>
                <a:latin typeface="Times New Roman" pitchFamily="18" charset="0"/>
                <a:cs typeface="Times New Roman" pitchFamily="18" charset="0"/>
              </a:rPr>
              <a:t>MEMSAT-SVM</a:t>
            </a:r>
            <a:endParaRPr lang="en-IN" sz="3200" b="1" dirty="0" smtClean="0">
              <a:solidFill>
                <a:srgbClr val="C00000"/>
              </a:solidFill>
              <a:latin typeface="Times New Roman" pitchFamily="18" charset="0"/>
              <a:cs typeface="Times New Roman" pitchFamily="18" charset="0"/>
            </a:endParaRPr>
          </a:p>
        </p:txBody>
      </p:sp>
      <p:pic>
        <p:nvPicPr>
          <p:cNvPr id="9"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0" y="0"/>
            <a:ext cx="9144000" cy="6849689"/>
          </a:xfrm>
          <a:prstGeom prst="rect">
            <a:avLst/>
          </a:prstGeom>
          <a:noFill/>
        </p:spPr>
      </p:pic>
      <p:sp>
        <p:nvSpPr>
          <p:cNvPr id="5" name="TextBox 4"/>
          <p:cNvSpPr txBox="1"/>
          <p:nvPr/>
        </p:nvSpPr>
        <p:spPr>
          <a:xfrm>
            <a:off x="381000" y="1752600"/>
            <a:ext cx="8077200" cy="3139321"/>
          </a:xfrm>
          <a:prstGeom prst="rect">
            <a:avLst/>
          </a:prstGeom>
          <a:noFill/>
        </p:spPr>
        <p:txBody>
          <a:bodyPr wrap="square" rtlCol="0">
            <a:spAutoFit/>
          </a:bodyPr>
          <a:lstStyle/>
          <a:p>
            <a:pPr algn="ctr"/>
            <a:r>
              <a:rPr lang="en-US" sz="6600" dirty="0" smtClean="0">
                <a:solidFill>
                  <a:srgbClr val="C00000"/>
                </a:solidFill>
                <a:latin typeface="Arial Rounded MT Bold" pitchFamily="34" charset="0"/>
              </a:rPr>
              <a:t>RESULTS </a:t>
            </a:r>
          </a:p>
          <a:p>
            <a:pPr algn="ctr"/>
            <a:r>
              <a:rPr lang="en-US" sz="6600" dirty="0" smtClean="0">
                <a:solidFill>
                  <a:srgbClr val="C00000"/>
                </a:solidFill>
                <a:latin typeface="Arial Rounded MT Bold" pitchFamily="34" charset="0"/>
              </a:rPr>
              <a:t>AND </a:t>
            </a:r>
          </a:p>
          <a:p>
            <a:pPr algn="ctr"/>
            <a:r>
              <a:rPr lang="en-US" sz="6600" dirty="0" smtClean="0">
                <a:solidFill>
                  <a:srgbClr val="C00000"/>
                </a:solidFill>
                <a:latin typeface="Arial Rounded MT Bold" pitchFamily="34" charset="0"/>
              </a:rPr>
              <a:t>DISCUSSION</a:t>
            </a:r>
            <a:endParaRPr lang="en-IN" sz="6600" dirty="0" smtClean="0">
              <a:solidFill>
                <a:srgbClr val="C00000"/>
              </a:solidFill>
              <a:latin typeface="Arial Rounded MT Bold" pitchFamily="34" charset="0"/>
            </a:endParaRPr>
          </a:p>
        </p:txBody>
      </p:sp>
      <p:pic>
        <p:nvPicPr>
          <p:cNvPr id="6" name="Picture 2" descr="http://www.vpsons.com/images/Cumin_Seed.png"/>
          <p:cNvPicPr>
            <a:picLocks noChangeAspect="1" noChangeArrowheads="1"/>
          </p:cNvPicPr>
          <p:nvPr/>
        </p:nvPicPr>
        <p:blipFill rotWithShape="1">
          <a:blip r:embed="rId4">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vpsons.com/images/Cumin_Seed.png"/>
          <p:cNvPicPr>
            <a:picLocks noChangeAspect="1" noChangeArrowheads="1"/>
          </p:cNvPicPr>
          <p:nvPr/>
        </p:nvPicPr>
        <p:blipFill rotWithShape="1">
          <a:blip r:embed="rId4">
            <a:extLst>
              <a:ext uri="{28A0092B-C50C-407E-A947-70E740481C1C}">
                <a14:useLocalDpi xmlns:a14="http://schemas.microsoft.com/office/drawing/2010/main" val="0"/>
              </a:ext>
            </a:extLst>
          </a:blip>
          <a:srcRect b="10938"/>
          <a:stretch/>
        </p:blipFill>
        <p:spPr bwMode="auto">
          <a:xfrm>
            <a:off x="-28575" y="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0" y="0"/>
            <a:ext cx="9144000" cy="6849689"/>
          </a:xfrm>
          <a:prstGeom prst="rect">
            <a:avLst/>
          </a:prstGeom>
          <a:noFill/>
        </p:spPr>
      </p:pic>
      <p:sp>
        <p:nvSpPr>
          <p:cNvPr id="5" name="Rectangle 4"/>
          <p:cNvSpPr/>
          <p:nvPr/>
        </p:nvSpPr>
        <p:spPr>
          <a:xfrm>
            <a:off x="457200" y="533400"/>
            <a:ext cx="8305800" cy="4832092"/>
          </a:xfrm>
          <a:prstGeom prst="rect">
            <a:avLst/>
          </a:prstGeom>
        </p:spPr>
        <p:txBody>
          <a:bodyPr wrap="square">
            <a:spAutoFit/>
          </a:bodyPr>
          <a:lstStyle/>
          <a:p>
            <a:pPr algn="just"/>
            <a:r>
              <a:rPr lang="en-US" sz="2200" dirty="0">
                <a:latin typeface="Times New Roman" panose="02020603050405020304" pitchFamily="18" charset="0"/>
                <a:ea typeface="Times New Roman" panose="02020603050405020304" pitchFamily="18" charset="0"/>
              </a:rPr>
              <a:t>In the present study, genetic similarity was assessed among fifty five cumin accessions, analysis of the data using 20 RAPD primers showed that 15 primers generated bright and reproducible amplified products which detected polymorphism among the accessions used. </a:t>
            </a:r>
            <a:endParaRPr lang="en-US" sz="2200" dirty="0" smtClean="0">
              <a:latin typeface="Times New Roman" panose="02020603050405020304" pitchFamily="18" charset="0"/>
              <a:ea typeface="Times New Roman" panose="02020603050405020304" pitchFamily="18" charset="0"/>
            </a:endParaRPr>
          </a:p>
          <a:p>
            <a:pPr algn="just"/>
            <a:endParaRPr lang="en-US" sz="2200" dirty="0">
              <a:latin typeface="Times New Roman" panose="02020603050405020304" pitchFamily="18" charset="0"/>
              <a:ea typeface="Times New Roman" panose="02020603050405020304" pitchFamily="18" charset="0"/>
            </a:endParaRPr>
          </a:p>
          <a:p>
            <a:pPr algn="just"/>
            <a:r>
              <a:rPr lang="en-US" sz="2200" dirty="0" smtClean="0">
                <a:latin typeface="Times New Roman" panose="02020603050405020304" pitchFamily="18" charset="0"/>
                <a:ea typeface="Times New Roman" panose="02020603050405020304" pitchFamily="18" charset="0"/>
              </a:rPr>
              <a:t>Fifteen </a:t>
            </a:r>
            <a:r>
              <a:rPr lang="en-US" sz="2200" dirty="0">
                <a:latin typeface="Times New Roman" panose="02020603050405020304" pitchFamily="18" charset="0"/>
                <a:ea typeface="Times New Roman" panose="02020603050405020304" pitchFamily="18" charset="0"/>
              </a:rPr>
              <a:t>RAPD primers showed clear bands and polymorphism on </a:t>
            </a:r>
            <a:r>
              <a:rPr lang="en-US" sz="2200" dirty="0" smtClean="0">
                <a:latin typeface="Times New Roman" panose="02020603050405020304" pitchFamily="18" charset="0"/>
                <a:ea typeface="Times New Roman" panose="02020603050405020304" pitchFamily="18" charset="0"/>
              </a:rPr>
              <a:t>profiling.</a:t>
            </a:r>
          </a:p>
          <a:p>
            <a:pPr algn="just"/>
            <a:endParaRPr lang="en-US" sz="2200" dirty="0">
              <a:latin typeface="Times New Roman" panose="02020603050405020304" pitchFamily="18" charset="0"/>
            </a:endParaRPr>
          </a:p>
          <a:p>
            <a:pPr algn="just"/>
            <a:r>
              <a:rPr lang="en-US" sz="2200" dirty="0">
                <a:latin typeface="Times New Roman" panose="02020603050405020304" pitchFamily="18" charset="0"/>
                <a:ea typeface="Times New Roman" panose="02020603050405020304" pitchFamily="18" charset="0"/>
              </a:rPr>
              <a:t>This indicates very low level (47%) of genetic diversity among genotypes. </a:t>
            </a:r>
            <a:endParaRPr lang="en-US" sz="2200" dirty="0" smtClean="0">
              <a:latin typeface="Times New Roman" panose="02020603050405020304" pitchFamily="18" charset="0"/>
              <a:ea typeface="Times New Roman" panose="02020603050405020304" pitchFamily="18" charset="0"/>
            </a:endParaRPr>
          </a:p>
          <a:p>
            <a:pPr algn="just"/>
            <a:endParaRPr lang="en-US" sz="2200" dirty="0">
              <a:latin typeface="Times New Roman" panose="02020603050405020304" pitchFamily="18" charset="0"/>
              <a:ea typeface="Times New Roman" panose="02020603050405020304" pitchFamily="18" charset="0"/>
            </a:endParaRPr>
          </a:p>
          <a:p>
            <a:pPr algn="just"/>
            <a:r>
              <a:rPr lang="en-US" sz="2200" dirty="0" smtClean="0">
                <a:latin typeface="Times New Roman" panose="02020603050405020304" pitchFamily="18" charset="0"/>
                <a:ea typeface="Times New Roman" panose="02020603050405020304" pitchFamily="18" charset="0"/>
              </a:rPr>
              <a:t>Cluster </a:t>
            </a:r>
            <a:r>
              <a:rPr lang="en-US" sz="2200" dirty="0">
                <a:latin typeface="Times New Roman" panose="02020603050405020304" pitchFamily="18" charset="0"/>
                <a:ea typeface="Times New Roman" panose="02020603050405020304" pitchFamily="18" charset="0"/>
              </a:rPr>
              <a:t>analysis based on the resulting data was performed using UPGMA method and Dice's similarity coefficient by NTSYS software.</a:t>
            </a:r>
            <a:endParaRPr lang="en-IN" sz="2200" dirty="0"/>
          </a:p>
          <a:p>
            <a:pPr algn="just"/>
            <a:endParaRPr lang="en-IN" sz="2200" dirty="0"/>
          </a:p>
        </p:txBody>
      </p:sp>
      <p:pic>
        <p:nvPicPr>
          <p:cNvPr id="6" name="Picture 2" descr="http://www.vpsons.com/images/Cumin_Seed.png"/>
          <p:cNvPicPr>
            <a:picLocks noChangeAspect="1" noChangeArrowheads="1"/>
          </p:cNvPicPr>
          <p:nvPr/>
        </p:nvPicPr>
        <p:blipFill rotWithShape="1">
          <a:blip r:embed="rId4">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74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pic>
        <p:nvPicPr>
          <p:cNvPr id="5" name="Content Placeholder 3"/>
          <p:cNvPicPr>
            <a:picLocks noGrp="1"/>
          </p:cNvPicPr>
          <p:nvPr>
            <p:ph idx="1"/>
          </p:nvPr>
        </p:nvPicPr>
        <p:blipFill>
          <a:blip r:embed="rId3" cstate="print"/>
          <a:srcRect l="7822" t="6053" b="4980"/>
          <a:stretch>
            <a:fillRect/>
          </a:stretch>
        </p:blipFill>
        <p:spPr bwMode="auto">
          <a:xfrm>
            <a:off x="0" y="0"/>
            <a:ext cx="9144000" cy="6397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6447118"/>
            <a:ext cx="9144000" cy="410882"/>
          </a:xfrm>
          <a:prstGeom prst="rect">
            <a:avLst/>
          </a:prstGeom>
          <a:solidFill>
            <a:schemeClr val="accent3">
              <a:lumMod val="50000"/>
            </a:schemeClr>
          </a:solidFill>
        </p:spPr>
        <p:txBody>
          <a:bodyPr wrap="square">
            <a:spAutoFit/>
          </a:bodyPr>
          <a:lstStyle/>
          <a:p>
            <a:pPr algn="ctr">
              <a:lnSpc>
                <a:spcPct val="115000"/>
              </a:lnSpc>
              <a:spcAft>
                <a:spcPts val="1000"/>
              </a:spcAft>
            </a:pP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Dendogram</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showing Cluster analysis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7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pic>
        <p:nvPicPr>
          <p:cNvPr id="9" name="Picture 8"/>
          <p:cNvPicPr/>
          <p:nvPr/>
        </p:nvPicPr>
        <p:blipFill>
          <a:blip r:embed="rId3" cstate="print"/>
          <a:srcRect l="25134" t="23947" r="30910" b="11800"/>
          <a:stretch>
            <a:fillRect/>
          </a:stretch>
        </p:blipFill>
        <p:spPr bwMode="auto">
          <a:xfrm>
            <a:off x="228600" y="1143000"/>
            <a:ext cx="4343400" cy="4267199"/>
          </a:xfrm>
          <a:prstGeom prst="rect">
            <a:avLst/>
          </a:prstGeom>
          <a:noFill/>
          <a:ln w="9525">
            <a:noFill/>
            <a:miter lim="800000"/>
            <a:headEnd/>
            <a:tailEnd/>
          </a:ln>
        </p:spPr>
      </p:pic>
      <p:pic>
        <p:nvPicPr>
          <p:cNvPr id="10" name="Picture 9"/>
          <p:cNvPicPr/>
          <p:nvPr/>
        </p:nvPicPr>
        <p:blipFill>
          <a:blip r:embed="rId4" cstate="print"/>
          <a:srcRect l="18607" t="5527" r="16409" b="5000"/>
          <a:stretch>
            <a:fillRect/>
          </a:stretch>
        </p:blipFill>
        <p:spPr bwMode="auto">
          <a:xfrm>
            <a:off x="4651058" y="1143000"/>
            <a:ext cx="4272598" cy="4267199"/>
          </a:xfrm>
          <a:prstGeom prst="rect">
            <a:avLst/>
          </a:prstGeom>
          <a:noFill/>
          <a:ln w="9525">
            <a:noFill/>
            <a:miter lim="800000"/>
            <a:headEnd/>
            <a:tailEnd/>
          </a:ln>
        </p:spPr>
      </p:pic>
      <p:sp>
        <p:nvSpPr>
          <p:cNvPr id="11" name="Rectangle 10"/>
          <p:cNvSpPr/>
          <p:nvPr/>
        </p:nvSpPr>
        <p:spPr>
          <a:xfrm>
            <a:off x="0" y="0"/>
            <a:ext cx="9144000" cy="646331"/>
          </a:xfrm>
          <a:prstGeom prst="rect">
            <a:avLst/>
          </a:prstGeom>
          <a:solidFill>
            <a:schemeClr val="accent3">
              <a:lumMod val="50000"/>
            </a:schemeClr>
          </a:solidFill>
        </p:spPr>
        <p:txBody>
          <a:bodyPr wrap="square">
            <a:spAutoFit/>
          </a:bodyPr>
          <a:lstStyle/>
          <a:p>
            <a:pPr algn="ctr"/>
            <a:r>
              <a:rPr lang="en-US" b="1" dirty="0">
                <a:latin typeface="Times New Roman" panose="02020603050405020304" pitchFamily="18" charset="0"/>
                <a:ea typeface="Times New Roman" panose="02020603050405020304" pitchFamily="18" charset="0"/>
              </a:rPr>
              <a:t>(a) 3D Plot (b) Line Graph, showing cluster analysis conducted by the software NTSYS-pc version 2.00</a:t>
            </a:r>
            <a:endParaRPr lang="en-IN" dirty="0"/>
          </a:p>
        </p:txBody>
      </p:sp>
      <p:pic>
        <p:nvPicPr>
          <p:cNvPr id="6" name="Picture 2" descr="http://www.vpsons.com/images/Cumin_Seed.png"/>
          <p:cNvPicPr>
            <a:picLocks noChangeAspect="1" noChangeArrowheads="1"/>
          </p:cNvPicPr>
          <p:nvPr/>
        </p:nvPicPr>
        <p:blipFill rotWithShape="1">
          <a:blip r:embed="rId5">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8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pic>
        <p:nvPicPr>
          <p:cNvPr id="6"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0200" y="2133600"/>
            <a:ext cx="5791200" cy="1569660"/>
          </a:xfrm>
          <a:prstGeom prst="rect">
            <a:avLst/>
          </a:prstGeom>
          <a:noFill/>
        </p:spPr>
        <p:txBody>
          <a:bodyPr wrap="square" rtlCol="0">
            <a:spAutoFit/>
          </a:bodyPr>
          <a:lstStyle/>
          <a:p>
            <a:r>
              <a:rPr lang="en-US" sz="9600" b="1" dirty="0" smtClean="0">
                <a:solidFill>
                  <a:srgbClr val="C00000"/>
                </a:solidFill>
              </a:rPr>
              <a:t>Thank You</a:t>
            </a:r>
            <a:endParaRPr lang="en-IN" sz="9600" b="1" dirty="0">
              <a:solidFill>
                <a:srgbClr val="C00000"/>
              </a:solidFill>
            </a:endParaRPr>
          </a:p>
        </p:txBody>
      </p:sp>
      <p:pic>
        <p:nvPicPr>
          <p:cNvPr id="8"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0" y="2283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6" name="TextBox 5"/>
          <p:cNvSpPr txBox="1"/>
          <p:nvPr/>
        </p:nvSpPr>
        <p:spPr>
          <a:xfrm>
            <a:off x="3048000" y="248335"/>
            <a:ext cx="3048000" cy="646331"/>
          </a:xfrm>
          <a:prstGeom prst="rect">
            <a:avLst/>
          </a:prstGeom>
          <a:noFill/>
        </p:spPr>
        <p:txBody>
          <a:bodyPr wrap="square" rtlCol="0">
            <a:spAutoFit/>
          </a:bodyPr>
          <a:lstStyle/>
          <a:p>
            <a:r>
              <a:rPr lang="en-US" sz="3600" b="1" dirty="0" smtClean="0">
                <a:solidFill>
                  <a:srgbClr val="C00000"/>
                </a:solidFill>
                <a:latin typeface="Arial Rounded MT Bold" pitchFamily="34" charset="0"/>
              </a:rPr>
              <a:t>Introduction</a:t>
            </a:r>
            <a:endParaRPr lang="en-US" sz="3600" b="1" dirty="0">
              <a:solidFill>
                <a:srgbClr val="C00000"/>
              </a:solidFill>
              <a:latin typeface="Arial Rounded MT Bold" pitchFamily="34" charset="0"/>
            </a:endParaRPr>
          </a:p>
        </p:txBody>
      </p:sp>
      <p:pic>
        <p:nvPicPr>
          <p:cNvPr id="5"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143000"/>
            <a:ext cx="8763000" cy="4154984"/>
          </a:xfrm>
          <a:prstGeom prst="rect">
            <a:avLst/>
          </a:prstGeom>
        </p:spPr>
        <p:txBody>
          <a:bodyPr wrap="square">
            <a:spAutoFit/>
          </a:bodyPr>
          <a:lstStyle/>
          <a:p>
            <a:pPr marL="457200" indent="-457200" algn="just">
              <a:buFont typeface="Wingdings" panose="05000000000000000000" pitchFamily="2" charset="2"/>
              <a:buChar char="Ø"/>
            </a:pPr>
            <a:r>
              <a:rPr lang="en-US" sz="2400" dirty="0">
                <a:latin typeface="Times New Roman" pitchFamily="18" charset="0"/>
                <a:ea typeface="Calibri" pitchFamily="34" charset="0"/>
                <a:cs typeface="Times New Roman" pitchFamily="18" charset="0"/>
              </a:rPr>
              <a:t>Seed spice crops are the commercial crops grown by the poor farmers in the arid region of our country</a:t>
            </a:r>
            <a:r>
              <a:rPr lang="en-US" sz="2400" dirty="0" smtClean="0">
                <a:latin typeface="Times New Roman" pitchFamily="18" charset="0"/>
                <a:ea typeface="Calibri" pitchFamily="34" charset="0"/>
                <a:cs typeface="Times New Roman" pitchFamily="18" charset="0"/>
              </a:rPr>
              <a:t>.</a:t>
            </a:r>
          </a:p>
          <a:p>
            <a:pPr marL="457200" indent="-457200" algn="just">
              <a:buFont typeface="Wingdings" panose="05000000000000000000" pitchFamily="2" charset="2"/>
              <a:buChar char="Ø"/>
            </a:pPr>
            <a:endParaRPr lang="en-IN" sz="2400" dirty="0" smtClean="0">
              <a:latin typeface="Times New Roman" pitchFamily="18" charset="0"/>
              <a:ea typeface="Calibri" pitchFamily="34" charset="0"/>
              <a:cs typeface="Times New Roman" pitchFamily="18" charset="0"/>
            </a:endParaRPr>
          </a:p>
          <a:p>
            <a:pPr marL="457200" indent="-457200" algn="just">
              <a:buFont typeface="Wingdings" panose="05000000000000000000" pitchFamily="2" charset="2"/>
              <a:buChar char="Ø"/>
            </a:pPr>
            <a:r>
              <a:rPr lang="en-IN" sz="2400" dirty="0" smtClean="0">
                <a:latin typeface="Times New Roman" pitchFamily="18" charset="0"/>
                <a:ea typeface="Calibri" pitchFamily="34" charset="0"/>
                <a:cs typeface="Times New Roman" pitchFamily="18" charset="0"/>
              </a:rPr>
              <a:t>Seed </a:t>
            </a:r>
            <a:r>
              <a:rPr lang="en-IN" sz="2400" dirty="0">
                <a:latin typeface="Times New Roman" pitchFamily="18" charset="0"/>
                <a:ea typeface="Calibri" pitchFamily="34" charset="0"/>
                <a:cs typeface="Times New Roman" pitchFamily="18" charset="0"/>
              </a:rPr>
              <a:t>Spices are annual herbs, whose dried seed or fruits are used as spices</a:t>
            </a:r>
            <a:r>
              <a:rPr lang="en-IN" sz="2400" dirty="0" smtClean="0">
                <a:latin typeface="Times New Roman" pitchFamily="18" charset="0"/>
                <a:ea typeface="Calibri" pitchFamily="34" charset="0"/>
                <a:cs typeface="Times New Roman" pitchFamily="18" charset="0"/>
              </a:rPr>
              <a:t>.</a:t>
            </a:r>
          </a:p>
          <a:p>
            <a:pPr marL="457200" indent="-457200" algn="just">
              <a:buFont typeface="Wingdings" panose="05000000000000000000" pitchFamily="2" charset="2"/>
              <a:buChar char="Ø"/>
            </a:pPr>
            <a:endParaRPr lang="en-US" sz="2400" dirty="0" smtClean="0">
              <a:latin typeface="Times New Roman" pitchFamily="18" charset="0"/>
              <a:ea typeface="Calibri" pitchFamily="34" charset="0"/>
              <a:cs typeface="Times New Roman" pitchFamily="18" charset="0"/>
            </a:endParaRPr>
          </a:p>
          <a:p>
            <a:pPr marL="457200" indent="-457200" algn="just">
              <a:buFont typeface="Wingdings" panose="05000000000000000000" pitchFamily="2" charset="2"/>
              <a:buChar char="Ø"/>
            </a:pPr>
            <a:r>
              <a:rPr lang="en-US" sz="2400" dirty="0" smtClean="0">
                <a:latin typeface="Times New Roman" pitchFamily="18" charset="0"/>
                <a:ea typeface="Calibri" pitchFamily="34" charset="0"/>
                <a:cs typeface="Times New Roman" pitchFamily="18" charset="0"/>
              </a:rPr>
              <a:t>These are used for color, aroma, flavor, medicinal properties etc.</a:t>
            </a:r>
          </a:p>
          <a:p>
            <a:pPr marL="457200" indent="-457200" algn="just">
              <a:buFont typeface="Wingdings" panose="05000000000000000000" pitchFamily="2" charset="2"/>
              <a:buChar char="Ø"/>
            </a:pPr>
            <a:endParaRPr lang="en-US" sz="2400" dirty="0">
              <a:latin typeface="Times New Roman" pitchFamily="18" charset="0"/>
              <a:ea typeface="Calibri" pitchFamily="34" charset="0"/>
              <a:cs typeface="Times New Roman" pitchFamily="18" charset="0"/>
            </a:endParaRPr>
          </a:p>
          <a:p>
            <a:pPr marL="457200" indent="-457200" algn="just">
              <a:buFont typeface="Wingdings" panose="05000000000000000000" pitchFamily="2" charset="2"/>
              <a:buChar char="Ø"/>
            </a:pPr>
            <a:r>
              <a:rPr lang="en-IN" sz="2400" dirty="0">
                <a:latin typeface="Times New Roman" pitchFamily="18" charset="0"/>
                <a:ea typeface="Calibri" pitchFamily="34" charset="0"/>
                <a:cs typeface="Times New Roman" pitchFamily="18" charset="0"/>
              </a:rPr>
              <a:t>It is one of the oldest and economically most important seed spice with medicinal properties</a:t>
            </a:r>
            <a:r>
              <a:rPr lang="en-IN" sz="2400" dirty="0" smtClean="0">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Cumin is the most important and crucial, of all. </a:t>
            </a:r>
            <a:endParaRPr lang="en-US" sz="2400" dirty="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7" name="TextBox 6"/>
          <p:cNvSpPr txBox="1"/>
          <p:nvPr/>
        </p:nvSpPr>
        <p:spPr>
          <a:xfrm>
            <a:off x="2743200" y="304800"/>
            <a:ext cx="3657600" cy="646331"/>
          </a:xfrm>
          <a:prstGeom prst="rect">
            <a:avLst/>
          </a:prstGeom>
          <a:noFill/>
        </p:spPr>
        <p:txBody>
          <a:bodyPr wrap="square" rtlCol="0">
            <a:spAutoFit/>
          </a:bodyPr>
          <a:lstStyle/>
          <a:p>
            <a:pPr algn="ctr"/>
            <a:r>
              <a:rPr lang="en-US" sz="3600" b="1" dirty="0">
                <a:solidFill>
                  <a:srgbClr val="C00000"/>
                </a:solidFill>
                <a:latin typeface="Arial Rounded MT Bold" pitchFamily="34" charset="0"/>
              </a:rPr>
              <a:t>Cumin</a:t>
            </a:r>
            <a:endParaRPr lang="en-IN" sz="3600" b="1" dirty="0">
              <a:solidFill>
                <a:srgbClr val="C00000"/>
              </a:solidFill>
              <a:latin typeface="Arial Rounded MT Bold" pitchFamily="34" charset="0"/>
            </a:endParaRPr>
          </a:p>
        </p:txBody>
      </p:sp>
      <p:sp>
        <p:nvSpPr>
          <p:cNvPr id="8" name="Rectangle 7"/>
          <p:cNvSpPr/>
          <p:nvPr/>
        </p:nvSpPr>
        <p:spPr>
          <a:xfrm>
            <a:off x="304800" y="838200"/>
            <a:ext cx="8534400" cy="4524315"/>
          </a:xfrm>
          <a:prstGeom prst="rect">
            <a:avLst/>
          </a:prstGeom>
        </p:spPr>
        <p:txBody>
          <a:bodyPr wrap="square">
            <a:spAutoFit/>
          </a:bodyPr>
          <a:lstStyle/>
          <a:p>
            <a:pPr marL="457200" indent="-457200" algn="just">
              <a:buFont typeface="Wingdings" panose="05000000000000000000" pitchFamily="2" charset="2"/>
              <a:buChar char="Ø"/>
            </a:pPr>
            <a:r>
              <a:rPr lang="en-US" sz="2400" dirty="0">
                <a:latin typeface="Times New Roman" pitchFamily="18" charset="0"/>
                <a:ea typeface="Calibri" pitchFamily="34" charset="0"/>
                <a:cs typeface="Times New Roman" pitchFamily="18" charset="0"/>
              </a:rPr>
              <a:t>Cumin (</a:t>
            </a:r>
            <a:r>
              <a:rPr lang="en-US" sz="2400" dirty="0" err="1">
                <a:latin typeface="Times New Roman" pitchFamily="18" charset="0"/>
                <a:ea typeface="Calibri" pitchFamily="34" charset="0"/>
                <a:cs typeface="Times New Roman" pitchFamily="18" charset="0"/>
              </a:rPr>
              <a:t>Cuminum</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cyminum</a:t>
            </a:r>
            <a:r>
              <a:rPr lang="en-US" sz="2400" dirty="0">
                <a:latin typeface="Times New Roman" pitchFamily="18" charset="0"/>
                <a:ea typeface="Calibri" pitchFamily="34" charset="0"/>
                <a:cs typeface="Times New Roman" pitchFamily="18" charset="0"/>
              </a:rPr>
              <a:t> L.) is a valuable seed spice belonging to the family Apiaceae</a:t>
            </a:r>
            <a:r>
              <a:rPr lang="en-US" sz="2400" dirty="0" smtClean="0">
                <a:latin typeface="Times New Roman" pitchFamily="18" charset="0"/>
                <a:ea typeface="Calibri" pitchFamily="34" charset="0"/>
                <a:cs typeface="Times New Roman" pitchFamily="18" charset="0"/>
              </a:rPr>
              <a:t>.</a:t>
            </a:r>
          </a:p>
          <a:p>
            <a:pPr marL="457200" indent="-457200" algn="just">
              <a:buFont typeface="Wingdings" panose="05000000000000000000" pitchFamily="2" charset="2"/>
              <a:buChar char="Ø"/>
            </a:pPr>
            <a:endParaRPr lang="en-US" sz="2400" dirty="0">
              <a:latin typeface="Times New Roman" pitchFamily="18" charset="0"/>
              <a:ea typeface="Calibri" pitchFamily="34" charset="0"/>
              <a:cs typeface="Times New Roman" pitchFamily="18" charset="0"/>
            </a:endParaRPr>
          </a:p>
          <a:p>
            <a:pPr marL="457200" indent="-457200" algn="just">
              <a:buFont typeface="Wingdings" panose="05000000000000000000" pitchFamily="2" charset="2"/>
              <a:buChar char="Ø"/>
            </a:pPr>
            <a:r>
              <a:rPr lang="en-IN" sz="2400" dirty="0" smtClean="0">
                <a:latin typeface="Times New Roman" pitchFamily="18" charset="0"/>
                <a:ea typeface="Calibri" pitchFamily="34" charset="0"/>
                <a:cs typeface="Times New Roman" pitchFamily="18" charset="0"/>
              </a:rPr>
              <a:t>It is a herbaceous</a:t>
            </a:r>
            <a:r>
              <a:rPr lang="en-IN" sz="2400" dirty="0">
                <a:latin typeface="Times New Roman" pitchFamily="18" charset="0"/>
                <a:ea typeface="Calibri" pitchFamily="34" charset="0"/>
                <a:cs typeface="Times New Roman" pitchFamily="18" charset="0"/>
              </a:rPr>
              <a:t>, dicotyledonous annual plant, diploid (2n = 2x = 14) belongs to the family </a:t>
            </a:r>
            <a:r>
              <a:rPr lang="en-IN" sz="2400" dirty="0" smtClean="0">
                <a:latin typeface="Times New Roman" pitchFamily="18" charset="0"/>
                <a:ea typeface="Calibri" pitchFamily="34" charset="0"/>
                <a:cs typeface="Times New Roman" pitchFamily="18" charset="0"/>
              </a:rPr>
              <a:t>Apiaceae.</a:t>
            </a:r>
          </a:p>
          <a:p>
            <a:pPr marL="457200" indent="-457200" algn="just">
              <a:buFont typeface="Wingdings" panose="05000000000000000000" pitchFamily="2" charset="2"/>
              <a:buChar char="Ø"/>
            </a:pPr>
            <a:endParaRPr lang="en-IN" sz="2400" dirty="0" smtClean="0">
              <a:latin typeface="Times New Roman" pitchFamily="18" charset="0"/>
              <a:ea typeface="Calibri" pitchFamily="34" charset="0"/>
              <a:cs typeface="Times New Roman" pitchFamily="18" charset="0"/>
            </a:endParaRPr>
          </a:p>
          <a:p>
            <a:pPr marL="457200" indent="-457200" algn="just">
              <a:buFont typeface="Wingdings" panose="05000000000000000000" pitchFamily="2" charset="2"/>
              <a:buChar char="Ø"/>
            </a:pPr>
            <a:r>
              <a:rPr lang="en-IN" sz="2400" dirty="0" smtClean="0">
                <a:latin typeface="Times New Roman" pitchFamily="18" charset="0"/>
                <a:ea typeface="Calibri" pitchFamily="34" charset="0"/>
                <a:cs typeface="Times New Roman" pitchFamily="18" charset="0"/>
              </a:rPr>
              <a:t>Cumin is locally </a:t>
            </a:r>
            <a:r>
              <a:rPr lang="en-IN" sz="2400" dirty="0">
                <a:latin typeface="Times New Roman" pitchFamily="18" charset="0"/>
                <a:ea typeface="Calibri" pitchFamily="34" charset="0"/>
                <a:cs typeface="Times New Roman" pitchFamily="18" charset="0"/>
              </a:rPr>
              <a:t>known as “</a:t>
            </a:r>
            <a:r>
              <a:rPr lang="en-IN" sz="2400" dirty="0" err="1">
                <a:latin typeface="Times New Roman" pitchFamily="18" charset="0"/>
                <a:ea typeface="Calibri" pitchFamily="34" charset="0"/>
                <a:cs typeface="Times New Roman" pitchFamily="18" charset="0"/>
              </a:rPr>
              <a:t>Zeera</a:t>
            </a:r>
            <a:r>
              <a:rPr lang="en-IN" sz="2400" dirty="0">
                <a:latin typeface="Times New Roman" pitchFamily="18" charset="0"/>
                <a:ea typeface="Calibri" pitchFamily="34" charset="0"/>
                <a:cs typeface="Times New Roman" pitchFamily="18" charset="0"/>
              </a:rPr>
              <a:t>” in </a:t>
            </a:r>
            <a:r>
              <a:rPr lang="en-IN" sz="2400" dirty="0" smtClean="0">
                <a:latin typeface="Times New Roman" pitchFamily="18" charset="0"/>
                <a:ea typeface="Calibri" pitchFamily="34" charset="0"/>
                <a:cs typeface="Times New Roman" pitchFamily="18" charset="0"/>
              </a:rPr>
              <a:t>Hindi and </a:t>
            </a:r>
            <a:r>
              <a:rPr lang="en-IN" sz="2400" dirty="0">
                <a:latin typeface="Times New Roman" pitchFamily="18" charset="0"/>
                <a:ea typeface="Calibri" pitchFamily="34" charset="0"/>
                <a:cs typeface="Times New Roman" pitchFamily="18" charset="0"/>
              </a:rPr>
              <a:t>is believed to </a:t>
            </a:r>
            <a:r>
              <a:rPr lang="en-IN" sz="2400" dirty="0" smtClean="0">
                <a:latin typeface="Times New Roman" pitchFamily="18" charset="0"/>
                <a:ea typeface="Calibri" pitchFamily="34" charset="0"/>
                <a:cs typeface="Times New Roman" pitchFamily="18" charset="0"/>
              </a:rPr>
              <a:t>be the </a:t>
            </a:r>
            <a:r>
              <a:rPr lang="en-IN" sz="2400" dirty="0">
                <a:latin typeface="Times New Roman" pitchFamily="18" charset="0"/>
                <a:ea typeface="Calibri" pitchFamily="34" charset="0"/>
                <a:cs typeface="Times New Roman" pitchFamily="18" charset="0"/>
              </a:rPr>
              <a:t>native of the Mediterranean and near Eastern regions.</a:t>
            </a:r>
            <a:r>
              <a:rPr lang="en-US" sz="2400" dirty="0" smtClean="0">
                <a:latin typeface="Times New Roman" pitchFamily="18" charset="0"/>
                <a:ea typeface="Calibri" pitchFamily="34" charset="0"/>
                <a:cs typeface="Times New Roman" pitchFamily="18" charset="0"/>
              </a:rPr>
              <a:t> </a:t>
            </a:r>
          </a:p>
          <a:p>
            <a:pPr marL="457200" indent="-457200" algn="just">
              <a:buFont typeface="Wingdings" panose="05000000000000000000" pitchFamily="2" charset="2"/>
              <a:buChar char="Ø"/>
            </a:pPr>
            <a:endParaRPr lang="en-US" sz="2400" dirty="0">
              <a:latin typeface="Times New Roman" pitchFamily="18" charset="0"/>
              <a:cs typeface="Times New Roman" pitchFamily="18" charset="0"/>
            </a:endParaRPr>
          </a:p>
          <a:p>
            <a:pPr marL="457200" indent="-457200" algn="just">
              <a:buFont typeface="Wingdings" panose="05000000000000000000" pitchFamily="2" charset="2"/>
              <a:buChar char="Ø"/>
            </a:pPr>
            <a:r>
              <a:rPr lang="en-US" sz="2400" dirty="0">
                <a:latin typeface="Times New Roman" pitchFamily="18" charset="0"/>
                <a:ea typeface="Calibri" pitchFamily="34" charset="0"/>
                <a:cs typeface="Times New Roman" pitchFamily="18" charset="0"/>
              </a:rPr>
              <a:t>In India it is mainly cultivated in Rajasthan, Gujarat and in some parts of Madhya Pradesh, Uttar Pradesh and Tamil Nadu as a </a:t>
            </a:r>
            <a:r>
              <a:rPr lang="en-US" sz="2400" dirty="0" err="1">
                <a:latin typeface="Times New Roman" pitchFamily="18" charset="0"/>
                <a:ea typeface="Calibri" pitchFamily="34" charset="0"/>
                <a:cs typeface="Times New Roman" pitchFamily="18" charset="0"/>
              </a:rPr>
              <a:t>rabi</a:t>
            </a:r>
            <a:r>
              <a:rPr lang="en-US" sz="2400" dirty="0">
                <a:latin typeface="Times New Roman" pitchFamily="18" charset="0"/>
                <a:ea typeface="Calibri" pitchFamily="34" charset="0"/>
                <a:cs typeface="Times New Roman" pitchFamily="18" charset="0"/>
              </a:rPr>
              <a:t> crop.</a:t>
            </a:r>
            <a:endParaRPr lang="en-IN" sz="2400" dirty="0">
              <a:latin typeface="Times New Roman" pitchFamily="18" charset="0"/>
              <a:ea typeface="Calibri" pitchFamily="34" charset="0"/>
              <a:cs typeface="Times New Roman" pitchFamily="18" charset="0"/>
            </a:endParaRPr>
          </a:p>
        </p:txBody>
      </p:sp>
      <p:pic>
        <p:nvPicPr>
          <p:cNvPr id="9"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649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6" name="Rectangle 5"/>
          <p:cNvSpPr/>
          <p:nvPr/>
        </p:nvSpPr>
        <p:spPr>
          <a:xfrm>
            <a:off x="381000" y="685800"/>
            <a:ext cx="8382000" cy="4955203"/>
          </a:xfrm>
          <a:prstGeom prst="rect">
            <a:avLst/>
          </a:prstGeom>
        </p:spPr>
        <p:txBody>
          <a:bodyPr wrap="square">
            <a:spAutoFit/>
          </a:bodyPr>
          <a:lstStyle/>
          <a:p>
            <a:pPr algn="just"/>
            <a:r>
              <a:rPr lang="en-US" sz="2400" dirty="0">
                <a:latin typeface="Times New Roman" pitchFamily="18" charset="0"/>
                <a:ea typeface="Calibri" pitchFamily="34" charset="0"/>
                <a:cs typeface="Times New Roman" pitchFamily="18" charset="0"/>
              </a:rPr>
              <a:t>Cumin seeds are preferred for their typical pleasant aroma due to an aromatic alcohol (</a:t>
            </a:r>
            <a:r>
              <a:rPr lang="en-US" sz="2400" dirty="0" err="1">
                <a:latin typeface="Times New Roman" pitchFamily="18" charset="0"/>
                <a:ea typeface="Calibri" pitchFamily="34" charset="0"/>
                <a:cs typeface="Times New Roman" pitchFamily="18" charset="0"/>
              </a:rPr>
              <a:t>animol</a:t>
            </a:r>
            <a:r>
              <a:rPr lang="en-US" sz="2400" dirty="0">
                <a:latin typeface="Times New Roman" pitchFamily="18" charset="0"/>
                <a:ea typeface="Calibri" pitchFamily="34" charset="0"/>
                <a:cs typeface="Times New Roman" pitchFamily="18" charset="0"/>
              </a:rPr>
              <a:t>) and spicy taste. </a:t>
            </a:r>
            <a:endParaRPr lang="en-US" sz="2400" dirty="0" smtClean="0">
              <a:latin typeface="Times New Roman" pitchFamily="18" charset="0"/>
              <a:ea typeface="Calibri" pitchFamily="34" charset="0"/>
              <a:cs typeface="Times New Roman" pitchFamily="18" charset="0"/>
            </a:endParaRPr>
          </a:p>
          <a:p>
            <a:pPr algn="just"/>
            <a:endParaRPr lang="en-US" sz="2400" dirty="0">
              <a:latin typeface="Times New Roman" pitchFamily="18" charset="0"/>
              <a:ea typeface="Calibri" pitchFamily="34" charset="0"/>
              <a:cs typeface="Times New Roman" pitchFamily="18" charset="0"/>
            </a:endParaRPr>
          </a:p>
          <a:p>
            <a:pPr algn="just"/>
            <a:r>
              <a:rPr lang="en-US" sz="2400" dirty="0" smtClean="0">
                <a:latin typeface="Times New Roman" pitchFamily="18" charset="0"/>
                <a:ea typeface="Calibri" pitchFamily="34" charset="0"/>
                <a:cs typeface="Times New Roman" pitchFamily="18" charset="0"/>
              </a:rPr>
              <a:t>It </a:t>
            </a:r>
            <a:r>
              <a:rPr lang="en-US" sz="2400" dirty="0">
                <a:latin typeface="Times New Roman" pitchFamily="18" charset="0"/>
                <a:ea typeface="Calibri" pitchFamily="34" charset="0"/>
                <a:cs typeface="Times New Roman" pitchFamily="18" charset="0"/>
              </a:rPr>
              <a:t>is largely used in mixed spices and curry powders. </a:t>
            </a:r>
            <a:endParaRPr lang="en-US" sz="2400" dirty="0" smtClean="0">
              <a:latin typeface="Times New Roman" pitchFamily="18" charset="0"/>
              <a:ea typeface="Calibri" pitchFamily="34" charset="0"/>
              <a:cs typeface="Times New Roman" pitchFamily="18" charset="0"/>
            </a:endParaRPr>
          </a:p>
          <a:p>
            <a:pPr algn="just"/>
            <a:endParaRPr lang="en-US" sz="2400" dirty="0">
              <a:latin typeface="Times New Roman" pitchFamily="18" charset="0"/>
              <a:ea typeface="Calibri" pitchFamily="34" charset="0"/>
              <a:cs typeface="Times New Roman" pitchFamily="18" charset="0"/>
            </a:endParaRPr>
          </a:p>
          <a:p>
            <a:pPr algn="just"/>
            <a:r>
              <a:rPr lang="en-US" sz="2400" dirty="0" smtClean="0">
                <a:latin typeface="Times New Roman" pitchFamily="18" charset="0"/>
                <a:ea typeface="Calibri" pitchFamily="34" charset="0"/>
                <a:cs typeface="Times New Roman" pitchFamily="18" charset="0"/>
              </a:rPr>
              <a:t>Inspite </a:t>
            </a:r>
            <a:r>
              <a:rPr lang="en-US" sz="2400" dirty="0">
                <a:latin typeface="Times New Roman" pitchFamily="18" charset="0"/>
                <a:ea typeface="Calibri" pitchFamily="34" charset="0"/>
                <a:cs typeface="Times New Roman" pitchFamily="18" charset="0"/>
              </a:rPr>
              <a:t>of its immense use as seed spice in our routine cooking, recent studies have indicated its pharmaceutical and medicinal </a:t>
            </a:r>
            <a:r>
              <a:rPr lang="en-US" sz="2400" dirty="0" smtClean="0">
                <a:latin typeface="Times New Roman" pitchFamily="18" charset="0"/>
                <a:ea typeface="Calibri" pitchFamily="34" charset="0"/>
                <a:cs typeface="Times New Roman" pitchFamily="18" charset="0"/>
              </a:rPr>
              <a:t>importance.</a:t>
            </a:r>
          </a:p>
          <a:p>
            <a:pPr algn="just"/>
            <a:endParaRPr lang="en-US" sz="2400" dirty="0">
              <a:latin typeface="Times New Roman" pitchFamily="18" charset="0"/>
              <a:ea typeface="Calibri" pitchFamily="34" charset="0"/>
              <a:cs typeface="Times New Roman" pitchFamily="18" charset="0"/>
            </a:endParaRPr>
          </a:p>
          <a:p>
            <a:pPr algn="just"/>
            <a:r>
              <a:rPr lang="en-US" sz="2400" dirty="0">
                <a:latin typeface="Times New Roman" pitchFamily="18" charset="0"/>
                <a:ea typeface="Calibri" pitchFamily="34" charset="0"/>
                <a:cs typeface="Times New Roman" pitchFamily="18" charset="0"/>
              </a:rPr>
              <a:t>Any new technique for the development of these crops will go a long way in improving the livelihood of the poor farmers and bring wealth to the country.</a:t>
            </a:r>
            <a:endParaRPr lang="en-US" sz="3600" dirty="0">
              <a:latin typeface="Arial" pitchFamily="34" charset="0"/>
              <a:cs typeface="Arial" pitchFamily="34" charset="0"/>
            </a:endParaRPr>
          </a:p>
          <a:p>
            <a:pPr algn="just"/>
            <a:endParaRPr lang="en-IN" sz="2400" dirty="0">
              <a:latin typeface="Times New Roman" pitchFamily="18" charset="0"/>
              <a:ea typeface="Calibri" pitchFamily="34" charset="0"/>
              <a:cs typeface="Times New Roman" pitchFamily="18" charset="0"/>
            </a:endParaRPr>
          </a:p>
        </p:txBody>
      </p:sp>
      <p:pic>
        <p:nvPicPr>
          <p:cNvPr id="4"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66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5" name="Rectangle 1"/>
          <p:cNvSpPr>
            <a:spLocks noChangeArrowheads="1"/>
          </p:cNvSpPr>
          <p:nvPr/>
        </p:nvSpPr>
        <p:spPr bwMode="auto">
          <a:xfrm>
            <a:off x="571500" y="274638"/>
            <a:ext cx="8001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Molecular markers are the</a:t>
            </a:r>
            <a:r>
              <a:rPr kumimoji="0" lang="en-GB"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vital tool for genetic improvement of crops specially seed spices in which traditional breeding approaches are difficult to produce varieties resistant to various biotic and abiotic stresses.</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24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Seed spices remain neglected for one or other reasons, hence limited work for variety development and quality improvement have been done. </a:t>
            </a:r>
          </a:p>
          <a:p>
            <a:pPr marL="0" marR="0" lvl="0" indent="0" algn="just" defTabSz="914400" rtl="0" eaLnBrk="1" fontAlgn="base" latinLnBrk="0" hangingPunct="1">
              <a:lnSpc>
                <a:spcPct val="100000"/>
              </a:lnSpc>
              <a:spcBef>
                <a:spcPct val="0"/>
              </a:spcBef>
              <a:spcAft>
                <a:spcPct val="0"/>
              </a:spcAft>
              <a:buClrTx/>
              <a:buSzTx/>
              <a:buFontTx/>
              <a:buNone/>
              <a:tabLst/>
            </a:pPr>
            <a:endParaRPr lang="en-GB" sz="24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Marker development for economically important characters is very important to apply biotechnological tools for improvement of seed spices crops. </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5" name="TextBox 4"/>
          <p:cNvSpPr txBox="1"/>
          <p:nvPr/>
        </p:nvSpPr>
        <p:spPr>
          <a:xfrm>
            <a:off x="2438400" y="0"/>
            <a:ext cx="4419600" cy="646331"/>
          </a:xfrm>
          <a:prstGeom prst="rect">
            <a:avLst/>
          </a:prstGeom>
          <a:noFill/>
        </p:spPr>
        <p:txBody>
          <a:bodyPr wrap="square" rtlCol="0">
            <a:spAutoFit/>
          </a:bodyPr>
          <a:lstStyle/>
          <a:p>
            <a:r>
              <a:rPr lang="en-US" sz="3600" dirty="0" smtClean="0">
                <a:solidFill>
                  <a:srgbClr val="C00000"/>
                </a:solidFill>
                <a:latin typeface="Arial Rounded MT Bold" pitchFamily="34" charset="0"/>
              </a:rPr>
              <a:t>Molecular Markers</a:t>
            </a:r>
            <a:endParaRPr lang="en-US" sz="3600" dirty="0">
              <a:solidFill>
                <a:srgbClr val="C00000"/>
              </a:solidFill>
              <a:latin typeface="Arial Rounded MT Bold" pitchFamily="34" charset="0"/>
            </a:endParaRPr>
          </a:p>
        </p:txBody>
      </p:sp>
      <p:sp>
        <p:nvSpPr>
          <p:cNvPr id="6" name="TextBox 5"/>
          <p:cNvSpPr txBox="1"/>
          <p:nvPr/>
        </p:nvSpPr>
        <p:spPr>
          <a:xfrm>
            <a:off x="381000" y="990600"/>
            <a:ext cx="3962400" cy="4154984"/>
          </a:xfrm>
          <a:prstGeom prst="rect">
            <a:avLst/>
          </a:prstGeom>
          <a:noFill/>
          <a:ln w="19050">
            <a:solidFill>
              <a:srgbClr val="CC0099"/>
            </a:solidFill>
          </a:ln>
        </p:spPr>
        <p:txBody>
          <a:bodyPr wrap="square" rtlCol="0">
            <a:spAutoFit/>
          </a:bodyPr>
          <a:lstStyle/>
          <a:p>
            <a:pPr algn="just"/>
            <a:r>
              <a:rPr lang="en-IN" sz="2400" dirty="0" smtClean="0"/>
              <a:t>Molecular markers (identified as genetic markers) are a fragment of DNA that is associated with a certain location within the genome. </a:t>
            </a:r>
          </a:p>
          <a:p>
            <a:pPr algn="just"/>
            <a:endParaRPr lang="en-IN" sz="2400" dirty="0" smtClean="0"/>
          </a:p>
          <a:p>
            <a:pPr algn="just"/>
            <a:r>
              <a:rPr lang="en-IN" sz="2400" dirty="0" smtClean="0"/>
              <a:t>Molecular markers are used in molecular biology and biotechnology to identify a particular sequence of DNA in a pool of unknown DNA.</a:t>
            </a:r>
            <a:endParaRPr lang="en-IN" sz="2400" dirty="0"/>
          </a:p>
        </p:txBody>
      </p:sp>
      <p:sp>
        <p:nvSpPr>
          <p:cNvPr id="7" name="Rectangle 6"/>
          <p:cNvSpPr txBox="1">
            <a:spLocks noChangeArrowheads="1"/>
          </p:cNvSpPr>
          <p:nvPr/>
        </p:nvSpPr>
        <p:spPr>
          <a:xfrm>
            <a:off x="4572000" y="990600"/>
            <a:ext cx="4495800" cy="4724400"/>
          </a:xfrm>
          <a:prstGeom prst="rect">
            <a:avLst/>
          </a:prstGeom>
          <a:ln w="28575">
            <a:solidFill>
              <a:srgbClr val="CC0099"/>
            </a:solid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Revealing variation at a DNA level</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Characteristics: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Co-dominant expression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Nondestructive assay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Complete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penetrance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Early onset of phenotypic expression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High polymorphism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Random distribution throughout the genome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Assay can be automated</a:t>
            </a:r>
          </a:p>
        </p:txBody>
      </p:sp>
      <p:pic>
        <p:nvPicPr>
          <p:cNvPr id="8"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5" name="Rectangle 4"/>
          <p:cNvSpPr/>
          <p:nvPr/>
        </p:nvSpPr>
        <p:spPr>
          <a:xfrm>
            <a:off x="457200" y="381000"/>
            <a:ext cx="8229600" cy="4832092"/>
          </a:xfrm>
          <a:prstGeom prst="rect">
            <a:avLst/>
          </a:prstGeom>
        </p:spPr>
        <p:txBody>
          <a:bodyPr wrap="square">
            <a:spAutoFit/>
          </a:bodyPr>
          <a:lstStyle/>
          <a:p>
            <a:r>
              <a:rPr lang="en-IN" sz="2800" dirty="0" smtClean="0">
                <a:solidFill>
                  <a:srgbClr val="C00000"/>
                </a:solidFill>
              </a:rPr>
              <a:t>It has various applications in agriculture including Seed Spices:</a:t>
            </a:r>
          </a:p>
          <a:p>
            <a:endParaRPr lang="en-IN" sz="2800" dirty="0" smtClean="0"/>
          </a:p>
          <a:p>
            <a:pPr marL="358775" indent="-358775">
              <a:buBlip>
                <a:blip r:embed="rId3"/>
              </a:buBlip>
            </a:pPr>
            <a:r>
              <a:rPr lang="en-IN" sz="2800" dirty="0" smtClean="0"/>
              <a:t>Species Identification</a:t>
            </a:r>
          </a:p>
          <a:p>
            <a:pPr marL="358775" indent="-358775">
              <a:buBlip>
                <a:blip r:embed="rId3"/>
              </a:buBlip>
            </a:pPr>
            <a:r>
              <a:rPr lang="en-IN" sz="2800" dirty="0" smtClean="0"/>
              <a:t>Genetic variation and population structure study in natural populations</a:t>
            </a:r>
          </a:p>
          <a:p>
            <a:pPr marL="358775" indent="-358775">
              <a:buBlip>
                <a:blip r:embed="rId3"/>
              </a:buBlip>
            </a:pPr>
            <a:r>
              <a:rPr lang="en-IN" sz="2800" dirty="0" smtClean="0"/>
              <a:t>Comparison between wild and modified populations</a:t>
            </a:r>
          </a:p>
          <a:p>
            <a:pPr marL="358775" indent="-358775">
              <a:buBlip>
                <a:blip r:embed="rId3"/>
              </a:buBlip>
            </a:pPr>
            <a:r>
              <a:rPr lang="en-IN" sz="2800" dirty="0" smtClean="0"/>
              <a:t>Assessment of demographic bottleneck in natural population</a:t>
            </a:r>
          </a:p>
          <a:p>
            <a:pPr marL="358775" indent="-358775">
              <a:buBlip>
                <a:blip r:embed="rId3"/>
              </a:buBlip>
            </a:pPr>
            <a:r>
              <a:rPr lang="en-IN" sz="2800" dirty="0" smtClean="0"/>
              <a:t>Propagation assisted rehabilitation programmes. However, there still exists some limitations</a:t>
            </a:r>
            <a:endParaRPr lang="en-IN" sz="2800" dirty="0"/>
          </a:p>
        </p:txBody>
      </p:sp>
      <p:pic>
        <p:nvPicPr>
          <p:cNvPr id="6" name="Picture 2" descr="http://www.vpsons.com/images/Cumin_Seed.png"/>
          <p:cNvPicPr>
            <a:picLocks noChangeAspect="1" noChangeArrowheads="1"/>
          </p:cNvPicPr>
          <p:nvPr/>
        </p:nvPicPr>
        <p:blipFill rotWithShape="1">
          <a:blip r:embed="rId4">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8" name="TextBox 7"/>
          <p:cNvSpPr txBox="1"/>
          <p:nvPr/>
        </p:nvSpPr>
        <p:spPr>
          <a:xfrm>
            <a:off x="1524000" y="2778204"/>
            <a:ext cx="5943600" cy="1107996"/>
          </a:xfrm>
          <a:prstGeom prst="rect">
            <a:avLst/>
          </a:prstGeom>
          <a:noFill/>
        </p:spPr>
        <p:txBody>
          <a:bodyPr wrap="square" rtlCol="0">
            <a:spAutoFit/>
          </a:bodyPr>
          <a:lstStyle/>
          <a:p>
            <a:r>
              <a:rPr lang="en-US" sz="6600" dirty="0" smtClean="0">
                <a:solidFill>
                  <a:srgbClr val="C00000"/>
                </a:solidFill>
                <a:latin typeface="Arial Rounded MT Bold" pitchFamily="34" charset="0"/>
              </a:rPr>
              <a:t>Methodology</a:t>
            </a:r>
            <a:endParaRPr lang="en-US" sz="6600" dirty="0">
              <a:solidFill>
                <a:srgbClr val="C00000"/>
              </a:solidFill>
              <a:latin typeface="Arial Rounded MT Bold" pitchFamily="34" charset="0"/>
            </a:endParaRPr>
          </a:p>
        </p:txBody>
      </p:sp>
      <p:pic>
        <p:nvPicPr>
          <p:cNvPr id="6"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0" y="-8311"/>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tdesign.org/wp-content/uploads/2013/08/ppt-65940.gif"/>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49689"/>
          </a:xfrm>
          <a:prstGeom prst="rect">
            <a:avLst/>
          </a:prstGeom>
          <a:noFill/>
        </p:spPr>
      </p:pic>
      <p:sp>
        <p:nvSpPr>
          <p:cNvPr id="6" name="Rectangle 5"/>
          <p:cNvSpPr/>
          <p:nvPr/>
        </p:nvSpPr>
        <p:spPr>
          <a:xfrm>
            <a:off x="1828800" y="-22746"/>
            <a:ext cx="5869299" cy="1024319"/>
          </a:xfrm>
          <a:prstGeom prst="rect">
            <a:avLst/>
          </a:prstGeom>
        </p:spPr>
        <p:txBody>
          <a:bodyPr wrap="none">
            <a:spAutoFit/>
          </a:bodyPr>
          <a:lstStyle/>
          <a:p>
            <a:pPr marR="283210" indent="285750" algn="just">
              <a:lnSpc>
                <a:spcPct val="200000"/>
              </a:lnSpc>
              <a:spcBef>
                <a:spcPts val="600"/>
              </a:spcBef>
              <a:spcAft>
                <a:spcPts val="600"/>
              </a:spcAft>
            </a:pPr>
            <a:r>
              <a:rPr lang="en-US" sz="3600" dirty="0" smtClean="0">
                <a:solidFill>
                  <a:srgbClr val="C00000"/>
                </a:solidFill>
                <a:latin typeface="Arial Rounded MT Bold" pitchFamily="34" charset="0"/>
              </a:rPr>
              <a:t>Materials And Methods</a:t>
            </a:r>
            <a:endParaRPr lang="en-IN" sz="3600" dirty="0">
              <a:solidFill>
                <a:srgbClr val="C00000"/>
              </a:solidFill>
              <a:latin typeface="Arial Rounded MT Bold" pitchFamily="34" charset="0"/>
            </a:endParaRPr>
          </a:p>
        </p:txBody>
      </p:sp>
      <p:sp>
        <p:nvSpPr>
          <p:cNvPr id="7" name="Rectangle 6"/>
          <p:cNvSpPr/>
          <p:nvPr/>
        </p:nvSpPr>
        <p:spPr>
          <a:xfrm>
            <a:off x="991549" y="1024319"/>
            <a:ext cx="7543800" cy="4468916"/>
          </a:xfrm>
          <a:prstGeom prst="rect">
            <a:avLst/>
          </a:prstGeom>
        </p:spPr>
        <p:txBody>
          <a:bodyPr wrap="square">
            <a:spAutoFit/>
          </a:bodyPr>
          <a:lstStyle/>
          <a:p>
            <a:pPr marL="571500" marR="283210" indent="-285750" algn="just">
              <a:lnSpc>
                <a:spcPct val="200000"/>
              </a:lnSpc>
              <a:spcBef>
                <a:spcPts val="600"/>
              </a:spcBef>
              <a:spcAft>
                <a:spcPts val="600"/>
              </a:spcAft>
              <a:buFont typeface="Wingdings" panose="05000000000000000000" pitchFamily="2" charset="2"/>
              <a:buChar char="ü"/>
            </a:pPr>
            <a:r>
              <a:rPr lang="en-US" sz="2000" b="1" dirty="0">
                <a:ea typeface="Times New Roman" panose="02020603050405020304" pitchFamily="18" charset="0"/>
                <a:cs typeface="Times New Roman" panose="02020603050405020304" pitchFamily="18" charset="0"/>
              </a:rPr>
              <a:t>Plant Materials and DNA </a:t>
            </a:r>
            <a:r>
              <a:rPr lang="en-US" sz="2000" b="1" dirty="0" smtClean="0">
                <a:ea typeface="Times New Roman" panose="02020603050405020304" pitchFamily="18" charset="0"/>
                <a:cs typeface="Times New Roman" panose="02020603050405020304" pitchFamily="18" charset="0"/>
              </a:rPr>
              <a:t>isolation</a:t>
            </a:r>
          </a:p>
          <a:p>
            <a:pPr marL="1071563" marR="283210" indent="-85725" algn="just">
              <a:lnSpc>
                <a:spcPct val="200000"/>
              </a:lnSpc>
              <a:spcBef>
                <a:spcPts val="600"/>
              </a:spcBef>
              <a:spcAft>
                <a:spcPts val="600"/>
              </a:spcAft>
              <a:buFont typeface="Wingdings" panose="05000000000000000000" pitchFamily="2" charset="2"/>
              <a:buChar char="§"/>
            </a:pPr>
            <a:r>
              <a:rPr lang="en-US" sz="2000" b="1" dirty="0" smtClean="0"/>
              <a:t>  New </a:t>
            </a:r>
            <a:r>
              <a:rPr lang="en-US" sz="2000" b="1" dirty="0"/>
              <a:t>protocol for DNA isolation</a:t>
            </a:r>
            <a:endParaRPr lang="en-IN" sz="2000" dirty="0"/>
          </a:p>
          <a:p>
            <a:pPr marL="571500" marR="283210" indent="-285750" algn="just">
              <a:lnSpc>
                <a:spcPct val="200000"/>
              </a:lnSpc>
              <a:spcBef>
                <a:spcPts val="600"/>
              </a:spcBef>
              <a:spcAft>
                <a:spcPts val="600"/>
              </a:spcAft>
              <a:buFont typeface="Wingdings" panose="05000000000000000000" pitchFamily="2" charset="2"/>
              <a:buChar char="ü"/>
            </a:pPr>
            <a:r>
              <a:rPr lang="en-US" sz="2000" b="1" dirty="0"/>
              <a:t>PCR program </a:t>
            </a:r>
            <a:endParaRPr lang="en-IN" sz="2000" dirty="0"/>
          </a:p>
          <a:p>
            <a:pPr marL="571500" marR="283210" indent="-285750" algn="just">
              <a:lnSpc>
                <a:spcPct val="200000"/>
              </a:lnSpc>
              <a:spcBef>
                <a:spcPts val="600"/>
              </a:spcBef>
              <a:spcAft>
                <a:spcPts val="600"/>
              </a:spcAft>
              <a:buFont typeface="Wingdings" panose="05000000000000000000" pitchFamily="2" charset="2"/>
              <a:buChar char="ü"/>
            </a:pPr>
            <a:r>
              <a:rPr lang="en-US" sz="2000" b="1" dirty="0"/>
              <a:t>Gel electrophoresis of the amplified products</a:t>
            </a:r>
            <a:endParaRPr lang="en-IN" sz="2000" dirty="0"/>
          </a:p>
          <a:p>
            <a:pPr marL="571500" marR="283210" indent="-285750" algn="just">
              <a:lnSpc>
                <a:spcPct val="200000"/>
              </a:lnSpc>
              <a:spcBef>
                <a:spcPts val="600"/>
              </a:spcBef>
              <a:spcAft>
                <a:spcPts val="600"/>
              </a:spcAft>
              <a:buFont typeface="Wingdings" panose="05000000000000000000" pitchFamily="2" charset="2"/>
              <a:buChar char="ü"/>
            </a:pPr>
            <a:r>
              <a:rPr lang="en-US" sz="2000" b="1" dirty="0"/>
              <a:t>Reproducibility of amplification patterns</a:t>
            </a:r>
            <a:endParaRPr lang="en-IN" sz="2000" dirty="0"/>
          </a:p>
          <a:p>
            <a:pPr marL="571500" marR="283210" indent="-285750" algn="just">
              <a:lnSpc>
                <a:spcPct val="200000"/>
              </a:lnSpc>
              <a:spcBef>
                <a:spcPts val="600"/>
              </a:spcBef>
              <a:spcAft>
                <a:spcPts val="600"/>
              </a:spcAft>
              <a:buFont typeface="Wingdings" panose="05000000000000000000" pitchFamily="2" charset="2"/>
              <a:buChar char="ü"/>
            </a:pPr>
            <a:r>
              <a:rPr lang="en-US" sz="2000" b="1" dirty="0"/>
              <a:t>Scoring and Data </a:t>
            </a:r>
            <a:r>
              <a:rPr lang="en-US" sz="2000" b="1" dirty="0" smtClean="0"/>
              <a:t>analysis</a:t>
            </a:r>
            <a:endParaRPr lang="en-IN" sz="2000" dirty="0">
              <a:effectLst/>
              <a:ea typeface="Times New Roman" panose="02020603050405020304" pitchFamily="18" charset="0"/>
              <a:cs typeface="Times New Roman" panose="02020603050405020304" pitchFamily="18" charset="0"/>
            </a:endParaRPr>
          </a:p>
        </p:txBody>
      </p:sp>
      <p:pic>
        <p:nvPicPr>
          <p:cNvPr id="5" name="Picture 2" descr="http://www.vpsons.com/images/Cumin_Seed.png"/>
          <p:cNvPicPr>
            <a:picLocks noChangeAspect="1" noChangeArrowheads="1"/>
          </p:cNvPicPr>
          <p:nvPr/>
        </p:nvPicPr>
        <p:blipFill rotWithShape="1">
          <a:blip r:embed="rId3">
            <a:extLst>
              <a:ext uri="{28A0092B-C50C-407E-A947-70E740481C1C}">
                <a14:useLocalDpi xmlns:a14="http://schemas.microsoft.com/office/drawing/2010/main" val="0"/>
              </a:ext>
            </a:extLst>
          </a:blip>
          <a:srcRect b="10938"/>
          <a:stretch/>
        </p:blipFill>
        <p:spPr bwMode="auto">
          <a:xfrm>
            <a:off x="-28575" y="5486400"/>
            <a:ext cx="92011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69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684</TotalTime>
  <Words>757</Words>
  <Application>Microsoft Office PowerPoint</Application>
  <PresentationFormat>On-screen Show (4:3)</PresentationFormat>
  <Paragraphs>93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Aharoni</vt:lpstr>
      <vt:lpstr>Arial</vt:lpstr>
      <vt:lpstr>Arial Rounded MT Bold</vt:lpstr>
      <vt:lpstr>Calibri</vt:lpstr>
      <vt:lpstr>Monotype Corsiva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acer</cp:lastModifiedBy>
  <cp:revision>43</cp:revision>
  <dcterms:created xsi:type="dcterms:W3CDTF">2013-11-21T10:36:20Z</dcterms:created>
  <dcterms:modified xsi:type="dcterms:W3CDTF">2014-10-25T07:35:18Z</dcterms:modified>
</cp:coreProperties>
</file>