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5" r:id="rId3"/>
    <p:sldId id="264" r:id="rId4"/>
    <p:sldId id="272" r:id="rId5"/>
    <p:sldId id="275" r:id="rId6"/>
    <p:sldId id="276" r:id="rId7"/>
    <p:sldId id="270" r:id="rId8"/>
    <p:sldId id="271" r:id="rId9"/>
    <p:sldId id="277" r:id="rId10"/>
    <p:sldId id="278" r:id="rId11"/>
    <p:sldId id="269" r:id="rId12"/>
    <p:sldId id="279" r:id="rId13"/>
    <p:sldId id="280" r:id="rId14"/>
    <p:sldId id="274" r:id="rId15"/>
    <p:sldId id="281" r:id="rId16"/>
    <p:sldId id="282" r:id="rId17"/>
    <p:sldId id="268" r:id="rId18"/>
    <p:sldId id="267" r:id="rId19"/>
    <p:sldId id="266" r:id="rId20"/>
    <p:sldId id="262" r:id="rId21"/>
  </p:sldIdLst>
  <p:sldSz cx="9144000" cy="6858000" type="screen4x3"/>
  <p:notesSz cx="68580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3767"/>
    <a:srgbClr val="0E3664"/>
    <a:srgbClr val="0D3562"/>
    <a:srgbClr val="0D2753"/>
    <a:srgbClr val="0D3462"/>
    <a:srgbClr val="0E4B7E"/>
    <a:srgbClr val="0D3F65"/>
    <a:srgbClr val="003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20264437144039E-2"/>
          <c:y val="0.11522132298075066"/>
          <c:w val="0.79076454673985896"/>
          <c:h val="0.74145259675542552"/>
        </c:manualLayout>
      </c:layout>
      <c:lineChart>
        <c:grouping val="standard"/>
        <c:varyColors val="0"/>
        <c:ser>
          <c:idx val="0"/>
          <c:order val="0"/>
          <c:tx>
            <c:strRef>
              <c:f>'C:\Documents and Settings\mnprskh\Local Settings\Temporary Internet Files\Content.Outlook\2QCBIIJG\[Copy of RevisedCopy of Copy of Fall graph_elizabeth update 2 12 (3) (Autosaved).xls]Sheet1'!$A$34</c:f>
              <c:strCache>
                <c:ptCount val="1"/>
                <c:pt idx="0">
                  <c:v># Pt. Falls 70+</c:v>
                </c:pt>
              </c:strCache>
            </c:strRef>
          </c:tx>
          <c:marker>
            <c:symbol val="none"/>
          </c:marker>
          <c:trendline>
            <c:trendlineType val="linear"/>
            <c:dispRSqr val="0"/>
            <c:dispEq val="0"/>
          </c:trendline>
          <c:cat>
            <c:strRef>
              <c:f>Grantgraphs!$B$185:$Y$185</c:f>
              <c:strCache>
                <c:ptCount val="24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  <c:pt idx="12">
                  <c:v>January</c:v>
                </c:pt>
                <c:pt idx="13">
                  <c:v>February</c:v>
                </c:pt>
                <c:pt idx="14">
                  <c:v>March</c:v>
                </c:pt>
                <c:pt idx="15">
                  <c:v>April</c:v>
                </c:pt>
                <c:pt idx="16">
                  <c:v>May</c:v>
                </c:pt>
                <c:pt idx="17">
                  <c:v>June</c:v>
                </c:pt>
                <c:pt idx="18">
                  <c:v>July</c:v>
                </c:pt>
                <c:pt idx="19">
                  <c:v>August</c:v>
                </c:pt>
                <c:pt idx="20">
                  <c:v>September</c:v>
                </c:pt>
                <c:pt idx="21">
                  <c:v>October</c:v>
                </c:pt>
                <c:pt idx="22">
                  <c:v>November</c:v>
                </c:pt>
                <c:pt idx="23">
                  <c:v>December</c:v>
                </c:pt>
              </c:strCache>
            </c:strRef>
          </c:cat>
          <c:val>
            <c:numRef>
              <c:f>'C:\Documents and Settings\mnprskh\Local Settings\Temporary Internet Files\Content.Outlook\2QCBIIJG\[Copy of RevisedCopy of Copy of Fall graph_elizabeth update 2 12 (3) (Autosaved).xls]Sheet1'!$B$34:$Y$34</c:f>
              <c:numCache>
                <c:formatCode>General</c:formatCode>
                <c:ptCount val="24"/>
                <c:pt idx="0">
                  <c:v>22</c:v>
                </c:pt>
                <c:pt idx="1">
                  <c:v>22</c:v>
                </c:pt>
                <c:pt idx="2">
                  <c:v>25</c:v>
                </c:pt>
                <c:pt idx="3">
                  <c:v>29</c:v>
                </c:pt>
                <c:pt idx="4">
                  <c:v>28</c:v>
                </c:pt>
                <c:pt idx="5">
                  <c:v>33</c:v>
                </c:pt>
                <c:pt idx="6">
                  <c:v>24</c:v>
                </c:pt>
                <c:pt idx="7">
                  <c:v>19</c:v>
                </c:pt>
                <c:pt idx="8">
                  <c:v>25</c:v>
                </c:pt>
                <c:pt idx="9">
                  <c:v>32</c:v>
                </c:pt>
                <c:pt idx="10">
                  <c:v>31</c:v>
                </c:pt>
                <c:pt idx="11">
                  <c:v>21</c:v>
                </c:pt>
                <c:pt idx="12">
                  <c:v>30</c:v>
                </c:pt>
                <c:pt idx="13">
                  <c:v>19</c:v>
                </c:pt>
                <c:pt idx="14">
                  <c:v>16</c:v>
                </c:pt>
                <c:pt idx="15">
                  <c:v>15</c:v>
                </c:pt>
                <c:pt idx="16">
                  <c:v>20</c:v>
                </c:pt>
                <c:pt idx="17">
                  <c:v>16</c:v>
                </c:pt>
                <c:pt idx="18">
                  <c:v>13</c:v>
                </c:pt>
                <c:pt idx="19">
                  <c:v>18</c:v>
                </c:pt>
                <c:pt idx="20">
                  <c:v>21</c:v>
                </c:pt>
                <c:pt idx="21">
                  <c:v>23</c:v>
                </c:pt>
                <c:pt idx="22">
                  <c:v>15</c:v>
                </c:pt>
                <c:pt idx="23">
                  <c:v>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25856"/>
        <c:axId val="8839936"/>
      </c:lineChart>
      <c:catAx>
        <c:axId val="882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839936"/>
        <c:crosses val="autoZero"/>
        <c:auto val="1"/>
        <c:lblAlgn val="ctr"/>
        <c:lblOffset val="100"/>
        <c:noMultiLvlLbl val="0"/>
      </c:catAx>
      <c:valAx>
        <c:axId val="883993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Patient</a:t>
                </a:r>
                <a:r>
                  <a:rPr lang="en-US" baseline="0"/>
                  <a:t> Falls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8258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41343443180713"/>
          <c:y val="1.6951443569553807E-2"/>
          <c:w val="0.89858656556819283"/>
          <c:h val="0.82139763779527564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trendline>
            <c:trendlineType val="linear"/>
            <c:dispRSqr val="0"/>
            <c:dispEq val="0"/>
          </c:trendline>
          <c:cat>
            <c:strRef>
              <c:f>Sheet1!$C$1:$C$16</c:f>
              <c:strCache>
                <c:ptCount val="16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  <c:pt idx="3">
                  <c:v>January</c:v>
                </c:pt>
                <c:pt idx="4">
                  <c:v>February</c:v>
                </c:pt>
                <c:pt idx="5">
                  <c:v>March</c:v>
                </c:pt>
                <c:pt idx="6">
                  <c:v>April</c:v>
                </c:pt>
                <c:pt idx="7">
                  <c:v>May</c:v>
                </c:pt>
                <c:pt idx="8">
                  <c:v>June</c:v>
                </c:pt>
                <c:pt idx="9">
                  <c:v>July</c:v>
                </c:pt>
                <c:pt idx="10">
                  <c:v>August</c:v>
                </c:pt>
                <c:pt idx="11">
                  <c:v>September</c:v>
                </c:pt>
                <c:pt idx="12">
                  <c:v>October</c:v>
                </c:pt>
                <c:pt idx="13">
                  <c:v>November</c:v>
                </c:pt>
                <c:pt idx="14">
                  <c:v>December</c:v>
                </c:pt>
                <c:pt idx="15">
                  <c:v>January</c:v>
                </c:pt>
              </c:strCache>
            </c:strRef>
          </c:cat>
          <c:val>
            <c:numRef>
              <c:f>Sheet1!$E$2:$E$16</c:f>
              <c:numCache>
                <c:formatCode>0.00</c:formatCode>
                <c:ptCount val="15"/>
                <c:pt idx="0">
                  <c:v>7.63</c:v>
                </c:pt>
                <c:pt idx="1">
                  <c:v>7.7</c:v>
                </c:pt>
                <c:pt idx="2">
                  <c:v>6.42</c:v>
                </c:pt>
                <c:pt idx="3">
                  <c:v>7.4</c:v>
                </c:pt>
                <c:pt idx="4">
                  <c:v>6.8599999999999985</c:v>
                </c:pt>
                <c:pt idx="5">
                  <c:v>6.17</c:v>
                </c:pt>
                <c:pt idx="6">
                  <c:v>5.85</c:v>
                </c:pt>
                <c:pt idx="7">
                  <c:v>6.2700000000000014</c:v>
                </c:pt>
                <c:pt idx="8">
                  <c:v>6.1199999999999983</c:v>
                </c:pt>
                <c:pt idx="9">
                  <c:v>5.88</c:v>
                </c:pt>
                <c:pt idx="10">
                  <c:v>5.9700000000000015</c:v>
                </c:pt>
                <c:pt idx="11">
                  <c:v>5.96</c:v>
                </c:pt>
                <c:pt idx="12">
                  <c:v>6.21</c:v>
                </c:pt>
                <c:pt idx="13">
                  <c:v>6.1899999999999995</c:v>
                </c:pt>
                <c:pt idx="14">
                  <c:v>6.07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961856"/>
        <c:axId val="55800576"/>
      </c:lineChart>
      <c:catAx>
        <c:axId val="51961856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nextTo"/>
        <c:crossAx val="55800576"/>
        <c:crosses val="autoZero"/>
        <c:auto val="1"/>
        <c:lblAlgn val="ctr"/>
        <c:lblOffset val="100"/>
        <c:noMultiLvlLbl val="0"/>
      </c:catAx>
      <c:valAx>
        <c:axId val="55800576"/>
        <c:scaling>
          <c:orientation val="minMax"/>
          <c:min val="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Mean </a:t>
                </a:r>
                <a:r>
                  <a:rPr lang="en-US" dirty="0" smtClean="0"/>
                  <a:t>Length</a:t>
                </a:r>
                <a:r>
                  <a:rPr lang="en-US" baseline="0" dirty="0" smtClean="0"/>
                  <a:t> of Stay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4.6296296296296294E-3"/>
              <c:y val="0.38250437445319335"/>
            </c:manualLayout>
          </c:layout>
          <c:overlay val="0"/>
        </c:title>
        <c:numFmt formatCode="0.00" sourceLinked="1"/>
        <c:majorTickMark val="none"/>
        <c:minorTickMark val="none"/>
        <c:tickLblPos val="nextTo"/>
        <c:crossAx val="51961856"/>
        <c:crosses val="autoZero"/>
        <c:crossBetween val="between"/>
        <c:majorUnit val="0.5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898423680000163E-2"/>
          <c:y val="8.9104330708661417E-2"/>
          <c:w val="0.75592458928745021"/>
          <c:h val="0.74663298337707784"/>
        </c:manualLayout>
      </c:layout>
      <c:lineChart>
        <c:grouping val="standard"/>
        <c:varyColors val="0"/>
        <c:ser>
          <c:idx val="0"/>
          <c:order val="0"/>
          <c:tx>
            <c:v>Discharged Home</c:v>
          </c:tx>
          <c:marker>
            <c:symbol val="none"/>
          </c:marker>
          <c:trendline>
            <c:trendlineType val="linear"/>
            <c:dispRSqr val="0"/>
            <c:dispEq val="0"/>
          </c:trendline>
          <c:cat>
            <c:strRef>
              <c:f>Grantgraphs!$Q$141:$Q$152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Grantgraphs!$R$141:$R$152</c:f>
              <c:numCache>
                <c:formatCode>General</c:formatCode>
                <c:ptCount val="12"/>
                <c:pt idx="0">
                  <c:v>0.35</c:v>
                </c:pt>
                <c:pt idx="1">
                  <c:v>0.33</c:v>
                </c:pt>
                <c:pt idx="2">
                  <c:v>0.26</c:v>
                </c:pt>
                <c:pt idx="3">
                  <c:v>0.33</c:v>
                </c:pt>
                <c:pt idx="4">
                  <c:v>0.35</c:v>
                </c:pt>
                <c:pt idx="5">
                  <c:v>0.3</c:v>
                </c:pt>
                <c:pt idx="6">
                  <c:v>0.3</c:v>
                </c:pt>
                <c:pt idx="7">
                  <c:v>0.39</c:v>
                </c:pt>
                <c:pt idx="8">
                  <c:v>0.33</c:v>
                </c:pt>
                <c:pt idx="9">
                  <c:v>0.43</c:v>
                </c:pt>
                <c:pt idx="10">
                  <c:v>0.41</c:v>
                </c:pt>
                <c:pt idx="11">
                  <c:v>0.34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621632"/>
        <c:axId val="49627904"/>
      </c:lineChart>
      <c:catAx>
        <c:axId val="49621632"/>
        <c:scaling>
          <c:orientation val="minMax"/>
        </c:scaling>
        <c:delete val="0"/>
        <c:axPos val="b"/>
        <c:majorTickMark val="out"/>
        <c:minorTickMark val="none"/>
        <c:tickLblPos val="nextTo"/>
        <c:crossAx val="49627904"/>
        <c:crosses val="autoZero"/>
        <c:auto val="1"/>
        <c:lblAlgn val="ctr"/>
        <c:lblOffset val="100"/>
        <c:noMultiLvlLbl val="0"/>
      </c:catAx>
      <c:valAx>
        <c:axId val="49627904"/>
        <c:scaling>
          <c:orientation val="minMax"/>
          <c:min val="0.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Percent Discharged Home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96216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0.23575</cdr:x>
      <cdr:y>0.93591</cdr:y>
    </cdr:from>
    <cdr:to>
      <cdr:x>0.284</cdr:x>
      <cdr:y>0.98365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34443" y="4760021"/>
          <a:ext cx="416413" cy="2428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dirty="0"/>
            <a:t>2012</a:t>
          </a:r>
        </a:p>
      </cdr:txBody>
    </cdr:sp>
  </cdr:relSizeAnchor>
  <cdr:relSizeAnchor xmlns:cdr="http://schemas.openxmlformats.org/drawingml/2006/chartDrawing">
    <cdr:from>
      <cdr:x>0.63593</cdr:x>
      <cdr:y>0.93034</cdr:y>
    </cdr:from>
    <cdr:to>
      <cdr:x>0.68419</cdr:x>
      <cdr:y>0.97808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487866" y="4731690"/>
          <a:ext cx="416413" cy="2428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 smtClean="0"/>
            <a:t>2013</a:t>
          </a:r>
          <a:endParaRPr lang="en-US" sz="1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0.07799</cdr:x>
      <cdr:y>0.94615</cdr:y>
    </cdr:from>
    <cdr:to>
      <cdr:x>0.13462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1839" y="4325816"/>
          <a:ext cx="465993" cy="2461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dirty="0" smtClean="0">
              <a:cs typeface="Arial" panose="020B0604020202020204" pitchFamily="34" charset="0"/>
            </a:rPr>
            <a:t>2012</a:t>
          </a:r>
          <a:endParaRPr lang="en-US" sz="1000" dirty="0"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0.4303</cdr:x>
      <cdr:y>0.92885</cdr:y>
    </cdr:from>
    <cdr:to>
      <cdr:x>0.49164</cdr:x>
      <cdr:y>0.98269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68783" y="4246685"/>
          <a:ext cx="465993" cy="2461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Geneva" charset="-128"/>
              <a:cs typeface="+mn-cs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Geneva" charset="-128"/>
              <a:cs typeface="+mn-cs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Geneva" charset="-128"/>
              <a:cs typeface="+mn-cs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Geneva" charset="-128"/>
              <a:cs typeface="+mn-cs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Geneva" charset="-128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Geneva" charset="-128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Geneva" charset="-128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Geneva" charset="-128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Geneva" charset="-128"/>
              <a:cs typeface="+mn-cs"/>
            </a:defRPr>
          </a:lvl9pPr>
        </a:lstStyle>
        <a:p xmlns:a="http://schemas.openxmlformats.org/drawingml/2006/main">
          <a:r>
            <a:rPr lang="en-US" sz="1000" dirty="0" smtClean="0">
              <a:cs typeface="Arial" panose="020B0604020202020204" pitchFamily="34" charset="0"/>
            </a:rPr>
            <a:t>2013</a:t>
          </a:r>
          <a:endParaRPr lang="en-US" sz="1000" dirty="0"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108" cy="4654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Franklin Gothic Book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354" y="0"/>
            <a:ext cx="2972108" cy="46547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Franklin Gothic Book" pitchFamily="34" charset="0"/>
              </a:defRPr>
            </a:lvl1pPr>
          </a:lstStyle>
          <a:p>
            <a:pPr>
              <a:defRPr/>
            </a:pPr>
            <a:fld id="{2D259D16-D3D8-408F-A691-75F8BFF0852F}" type="datetime1">
              <a:rPr lang="en-US"/>
              <a:pPr>
                <a:defRPr/>
              </a:pPr>
              <a:t>11/6/2014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286"/>
            <a:ext cx="2972108" cy="4654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Franklin Gothic Book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354" y="8829286"/>
            <a:ext cx="2972108" cy="46547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Franklin Gothic Book" pitchFamily="34" charset="0"/>
              </a:defRPr>
            </a:lvl1pPr>
          </a:lstStyle>
          <a:p>
            <a:pPr>
              <a:defRPr/>
            </a:pPr>
            <a:fld id="{2C0C2296-F9FE-4129-8F67-E254E2735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73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108" cy="4654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Franklin Gothic Book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354" y="0"/>
            <a:ext cx="2972108" cy="46547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Franklin Gothic Book" pitchFamily="34" charset="0"/>
              </a:defRPr>
            </a:lvl1pPr>
          </a:lstStyle>
          <a:p>
            <a:pPr>
              <a:defRPr/>
            </a:pPr>
            <a:fld id="{A8A0F0F9-FCD6-49F9-ABE2-938A00E983E4}" type="datetime1">
              <a:rPr lang="en-US"/>
              <a:pPr>
                <a:defRPr/>
              </a:pPr>
              <a:t>11/6/2014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108" y="4415462"/>
            <a:ext cx="5485785" cy="4184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286"/>
            <a:ext cx="2972108" cy="4654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Franklin Gothic Book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354" y="8829286"/>
            <a:ext cx="2972108" cy="46547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Franklin Gothic Book" pitchFamily="34" charset="0"/>
              </a:defRPr>
            </a:lvl1pPr>
          </a:lstStyle>
          <a:p>
            <a:pPr>
              <a:defRPr/>
            </a:pPr>
            <a:fld id="{35AD75F6-D2FA-4F38-B1C7-F604D5630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9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Book" pitchFamily="34" charset="0"/>
        <a:ea typeface="Geneva" charset="-128"/>
        <a:cs typeface="Franklin Gothic Book" pitchFamily="34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Book" pitchFamily="34" charset="0"/>
        <a:ea typeface="Geneva" charset="-128"/>
        <a:cs typeface="Franklin Gothic Book" pitchFamily="34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Book" pitchFamily="34" charset="0"/>
        <a:ea typeface="MS PGothic" pitchFamily="34" charset="-128"/>
        <a:cs typeface="MS PGothic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Book" pitchFamily="34" charset="0"/>
        <a:ea typeface="MS PGothic" pitchFamily="34" charset="-128"/>
        <a:cs typeface="MS PGothic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Book" pitchFamily="34" charset="0"/>
        <a:ea typeface="MS PGothic" pitchFamily="34" charset="-128"/>
        <a:cs typeface="MS PGothic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pPr eaLnBrk="1" hangingPunct="1"/>
            <a:fld id="{A9163864-FA41-4514-92A1-E7328D9533E6}" type="slidenum">
              <a:rPr lang="en-US" smtClean="0">
                <a:latin typeface="Franklin Gothic Book" pitchFamily="34" charset="0"/>
              </a:rPr>
              <a:pPr eaLnBrk="1" hangingPunct="1"/>
              <a:t>1</a:t>
            </a:fld>
            <a:endParaRPr lang="en-US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pPr eaLnBrk="1" hangingPunct="1"/>
            <a:fld id="{18C1B0DD-FBC0-43FF-82FE-D829365CA507}" type="slidenum">
              <a:rPr lang="en-US" smtClean="0">
                <a:latin typeface="Franklin Gothic Book" pitchFamily="34" charset="0"/>
              </a:rPr>
              <a:pPr eaLnBrk="1" hangingPunct="1"/>
              <a:t>10</a:t>
            </a:fld>
            <a:endParaRPr lang="en-US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pPr eaLnBrk="1" hangingPunct="1"/>
            <a:fld id="{18C1B0DD-FBC0-43FF-82FE-D829365CA507}" type="slidenum">
              <a:rPr lang="en-US" smtClean="0">
                <a:latin typeface="Franklin Gothic Book" pitchFamily="34" charset="0"/>
              </a:rPr>
              <a:pPr eaLnBrk="1" hangingPunct="1"/>
              <a:t>11</a:t>
            </a:fld>
            <a:endParaRPr lang="en-US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pPr eaLnBrk="1" hangingPunct="1"/>
            <a:fld id="{18C1B0DD-FBC0-43FF-82FE-D829365CA507}" type="slidenum">
              <a:rPr lang="en-US" smtClean="0">
                <a:latin typeface="Franklin Gothic Book" pitchFamily="34" charset="0"/>
              </a:rPr>
              <a:pPr eaLnBrk="1" hangingPunct="1"/>
              <a:t>12</a:t>
            </a:fld>
            <a:endParaRPr lang="en-US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pPr eaLnBrk="1" hangingPunct="1"/>
            <a:fld id="{18C1B0DD-FBC0-43FF-82FE-D829365CA507}" type="slidenum">
              <a:rPr lang="en-US" smtClean="0">
                <a:latin typeface="Franklin Gothic Book" pitchFamily="34" charset="0"/>
              </a:rPr>
              <a:pPr eaLnBrk="1" hangingPunct="1"/>
              <a:t>13</a:t>
            </a:fld>
            <a:endParaRPr lang="en-US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pPr eaLnBrk="1" hangingPunct="1"/>
            <a:fld id="{18C1B0DD-FBC0-43FF-82FE-D829365CA507}" type="slidenum">
              <a:rPr lang="en-US" smtClean="0">
                <a:latin typeface="Franklin Gothic Book" pitchFamily="34" charset="0"/>
              </a:rPr>
              <a:pPr eaLnBrk="1" hangingPunct="1"/>
              <a:t>14</a:t>
            </a:fld>
            <a:endParaRPr lang="en-US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pPr eaLnBrk="1" hangingPunct="1"/>
            <a:fld id="{18C1B0DD-FBC0-43FF-82FE-D829365CA507}" type="slidenum">
              <a:rPr lang="en-US" smtClean="0">
                <a:latin typeface="Franklin Gothic Book" pitchFamily="34" charset="0"/>
              </a:rPr>
              <a:pPr eaLnBrk="1" hangingPunct="1"/>
              <a:t>15</a:t>
            </a:fld>
            <a:endParaRPr lang="en-US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pPr eaLnBrk="1" hangingPunct="1"/>
            <a:fld id="{18C1B0DD-FBC0-43FF-82FE-D829365CA507}" type="slidenum">
              <a:rPr lang="en-US" smtClean="0">
                <a:latin typeface="Franklin Gothic Book" pitchFamily="34" charset="0"/>
              </a:rPr>
              <a:pPr eaLnBrk="1" hangingPunct="1"/>
              <a:t>16</a:t>
            </a:fld>
            <a:endParaRPr lang="en-US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pPr eaLnBrk="1" hangingPunct="1"/>
            <a:fld id="{18C1B0DD-FBC0-43FF-82FE-D829365CA507}" type="slidenum">
              <a:rPr lang="en-US" smtClean="0">
                <a:latin typeface="Franklin Gothic Book" pitchFamily="34" charset="0"/>
              </a:rPr>
              <a:pPr eaLnBrk="1" hangingPunct="1"/>
              <a:t>17</a:t>
            </a:fld>
            <a:endParaRPr lang="en-US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pPr eaLnBrk="1" hangingPunct="1"/>
            <a:fld id="{18C1B0DD-FBC0-43FF-82FE-D829365CA507}" type="slidenum">
              <a:rPr lang="en-US" smtClean="0">
                <a:latin typeface="Franklin Gothic Book" pitchFamily="34" charset="0"/>
              </a:rPr>
              <a:pPr eaLnBrk="1" hangingPunct="1"/>
              <a:t>18</a:t>
            </a:fld>
            <a:endParaRPr lang="en-US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pPr eaLnBrk="1" hangingPunct="1"/>
            <a:fld id="{18C1B0DD-FBC0-43FF-82FE-D829365CA507}" type="slidenum">
              <a:rPr lang="en-US" smtClean="0">
                <a:latin typeface="Franklin Gothic Book" pitchFamily="34" charset="0"/>
              </a:rPr>
              <a:pPr eaLnBrk="1" hangingPunct="1"/>
              <a:t>19</a:t>
            </a:fld>
            <a:endParaRPr lang="en-US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pPr eaLnBrk="1" hangingPunct="1"/>
            <a:fld id="{18C1B0DD-FBC0-43FF-82FE-D829365CA507}" type="slidenum">
              <a:rPr lang="en-US" smtClean="0">
                <a:latin typeface="Franklin Gothic Book" pitchFamily="34" charset="0"/>
              </a:rPr>
              <a:pPr eaLnBrk="1" hangingPunct="1"/>
              <a:t>2</a:t>
            </a:fld>
            <a:endParaRPr lang="en-US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pPr eaLnBrk="1" hangingPunct="1"/>
            <a:fld id="{4D863954-F7AA-408A-87CF-8C8DF7370D42}" type="slidenum">
              <a:rPr lang="en-US" smtClean="0">
                <a:latin typeface="Franklin Gothic Book" pitchFamily="34" charset="0"/>
              </a:rPr>
              <a:pPr eaLnBrk="1" hangingPunct="1"/>
              <a:t>20</a:t>
            </a:fld>
            <a:endParaRPr lang="en-US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pPr eaLnBrk="1" hangingPunct="1"/>
            <a:fld id="{18C1B0DD-FBC0-43FF-82FE-D829365CA507}" type="slidenum">
              <a:rPr lang="en-US" smtClean="0">
                <a:latin typeface="Franklin Gothic Book" pitchFamily="34" charset="0"/>
              </a:rPr>
              <a:pPr eaLnBrk="1" hangingPunct="1"/>
              <a:t>3</a:t>
            </a:fld>
            <a:endParaRPr lang="en-US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pPr eaLnBrk="1" hangingPunct="1"/>
            <a:fld id="{18C1B0DD-FBC0-43FF-82FE-D829365CA507}" type="slidenum">
              <a:rPr lang="en-US" smtClean="0">
                <a:latin typeface="Franklin Gothic Book" pitchFamily="34" charset="0"/>
              </a:rPr>
              <a:pPr eaLnBrk="1" hangingPunct="1"/>
              <a:t>4</a:t>
            </a:fld>
            <a:endParaRPr lang="en-US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pPr eaLnBrk="1" hangingPunct="1"/>
            <a:fld id="{18C1B0DD-FBC0-43FF-82FE-D829365CA507}" type="slidenum">
              <a:rPr lang="en-US" smtClean="0">
                <a:latin typeface="Franklin Gothic Book" pitchFamily="34" charset="0"/>
              </a:rPr>
              <a:pPr eaLnBrk="1" hangingPunct="1"/>
              <a:t>5</a:t>
            </a:fld>
            <a:endParaRPr lang="en-US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pPr eaLnBrk="1" hangingPunct="1"/>
            <a:fld id="{18C1B0DD-FBC0-43FF-82FE-D829365CA507}" type="slidenum">
              <a:rPr lang="en-US" smtClean="0">
                <a:latin typeface="Franklin Gothic Book" pitchFamily="34" charset="0"/>
              </a:rPr>
              <a:pPr eaLnBrk="1" hangingPunct="1"/>
              <a:t>6</a:t>
            </a:fld>
            <a:endParaRPr lang="en-US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pPr eaLnBrk="1" hangingPunct="1"/>
            <a:fld id="{18C1B0DD-FBC0-43FF-82FE-D829365CA507}" type="slidenum">
              <a:rPr lang="en-US" smtClean="0">
                <a:latin typeface="Franklin Gothic Book" pitchFamily="34" charset="0"/>
              </a:rPr>
              <a:pPr eaLnBrk="1" hangingPunct="1"/>
              <a:t>7</a:t>
            </a:fld>
            <a:endParaRPr lang="en-US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pPr eaLnBrk="1" hangingPunct="1"/>
            <a:fld id="{18C1B0DD-FBC0-43FF-82FE-D829365CA507}" type="slidenum">
              <a:rPr lang="en-US" smtClean="0">
                <a:latin typeface="Franklin Gothic Book" pitchFamily="34" charset="0"/>
              </a:rPr>
              <a:pPr eaLnBrk="1" hangingPunct="1"/>
              <a:t>8</a:t>
            </a:fld>
            <a:endParaRPr lang="en-US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pPr eaLnBrk="1" hangingPunct="1"/>
            <a:fld id="{18C1B0DD-FBC0-43FF-82FE-D829365CA507}" type="slidenum">
              <a:rPr lang="en-US" smtClean="0">
                <a:latin typeface="Franklin Gothic Book" pitchFamily="34" charset="0"/>
              </a:rPr>
              <a:pPr eaLnBrk="1" hangingPunct="1"/>
              <a:t>9</a:t>
            </a:fld>
            <a:endParaRPr lang="en-US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070094"/>
            <a:ext cx="9144000" cy="2311400"/>
          </a:xfrm>
          <a:prstGeom prst="rect">
            <a:avLst/>
          </a:prstGeom>
          <a:gradFill flip="none" rotWithShape="1">
            <a:gsLst>
              <a:gs pos="0">
                <a:srgbClr val="0E3767"/>
              </a:gs>
              <a:gs pos="100000">
                <a:srgbClr val="10274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3" y="5356225"/>
            <a:ext cx="214471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143875" y="5635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8" name="Rectangle 7"/>
          <p:cNvSpPr/>
          <p:nvPr/>
        </p:nvSpPr>
        <p:spPr>
          <a:xfrm>
            <a:off x="0" y="-246063"/>
            <a:ext cx="9144000" cy="15398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" y="2165775"/>
            <a:ext cx="8322719" cy="1015663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4800" cap="none" baseline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3572933" y="3149588"/>
            <a:ext cx="4750331" cy="38946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buNone/>
              <a:defRPr sz="2800">
                <a:solidFill>
                  <a:srgbClr val="FFFFFF"/>
                </a:solidFill>
                <a:latin typeface="Franklin Gothic Book"/>
                <a:cs typeface="Franklin Gothic Book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1"/>
          </p:nvPr>
        </p:nvSpPr>
        <p:spPr>
          <a:xfrm>
            <a:off x="5418140" y="3699922"/>
            <a:ext cx="2905125" cy="48260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buNone/>
              <a:defRPr sz="1800">
                <a:solidFill>
                  <a:srgbClr val="FFFFFF"/>
                </a:solidFill>
                <a:latin typeface="Franklin Gothic Book"/>
                <a:cs typeface="Franklin Gothic Book"/>
              </a:defRPr>
            </a:lvl1pPr>
            <a:lvl2pPr>
              <a:buNone/>
              <a:defRPr sz="800">
                <a:solidFill>
                  <a:srgbClr val="95B3D7"/>
                </a:solidFill>
                <a:latin typeface="Franklin Gothic Book"/>
                <a:cs typeface="Franklin Gothic Book"/>
              </a:defRPr>
            </a:lvl2pPr>
            <a:lvl3pPr>
              <a:defRPr sz="800">
                <a:solidFill>
                  <a:srgbClr val="95B3D7"/>
                </a:solidFill>
                <a:latin typeface="Franklin Gothic Book"/>
                <a:cs typeface="Franklin Gothic Book"/>
              </a:defRPr>
            </a:lvl3pPr>
            <a:lvl4pPr>
              <a:defRPr sz="800">
                <a:solidFill>
                  <a:srgbClr val="95B3D7"/>
                </a:solidFill>
                <a:latin typeface="Franklin Gothic Book"/>
                <a:cs typeface="Franklin Gothic Book"/>
              </a:defRPr>
            </a:lvl4pPr>
            <a:lvl5pPr>
              <a:buNone/>
              <a:defRPr sz="800">
                <a:solidFill>
                  <a:srgbClr val="95B3D7"/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7032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E3767"/>
              </a:gs>
              <a:gs pos="100000">
                <a:srgbClr val="10274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2286000"/>
            <a:ext cx="9144000" cy="228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88" y="2830513"/>
            <a:ext cx="383222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006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871127"/>
            <a:ext cx="9144000" cy="2794000"/>
          </a:xfrm>
          <a:prstGeom prst="rect">
            <a:avLst/>
          </a:prstGeom>
          <a:gradFill flip="none" rotWithShape="1">
            <a:gsLst>
              <a:gs pos="0">
                <a:srgbClr val="0E3767"/>
              </a:gs>
              <a:gs pos="100000">
                <a:srgbClr val="10274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3" y="5356225"/>
            <a:ext cx="214471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-246063"/>
            <a:ext cx="9144000" cy="15398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" y="2460249"/>
            <a:ext cx="8322719" cy="646331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lnSpc>
                <a:spcPct val="100000"/>
              </a:lnSpc>
              <a:defRPr sz="3600" cap="none" baseline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3572933" y="3530603"/>
            <a:ext cx="4750331" cy="38946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buNone/>
              <a:defRPr sz="280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1"/>
          </p:nvPr>
        </p:nvSpPr>
        <p:spPr>
          <a:xfrm>
            <a:off x="5418140" y="4114807"/>
            <a:ext cx="2905125" cy="48260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buNone/>
              <a:defRPr sz="180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  <a:lvl2pPr>
              <a:buNone/>
              <a:defRPr sz="800">
                <a:solidFill>
                  <a:srgbClr val="95B3D7"/>
                </a:solidFill>
                <a:latin typeface="Franklin Gothic Book"/>
                <a:cs typeface="Franklin Gothic Book"/>
              </a:defRPr>
            </a:lvl2pPr>
            <a:lvl3pPr>
              <a:defRPr sz="800">
                <a:solidFill>
                  <a:srgbClr val="95B3D7"/>
                </a:solidFill>
                <a:latin typeface="Franklin Gothic Book"/>
                <a:cs typeface="Franklin Gothic Book"/>
              </a:defRPr>
            </a:lvl3pPr>
            <a:lvl4pPr>
              <a:defRPr sz="800">
                <a:solidFill>
                  <a:srgbClr val="95B3D7"/>
                </a:solidFill>
                <a:latin typeface="Franklin Gothic Book"/>
                <a:cs typeface="Franklin Gothic Book"/>
              </a:defRPr>
            </a:lvl4pPr>
            <a:lvl5pPr>
              <a:buNone/>
              <a:defRPr sz="800">
                <a:solidFill>
                  <a:srgbClr val="95B3D7"/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110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sz="quarter" idx="12"/>
          </p:nvPr>
        </p:nvSpPr>
        <p:spPr>
          <a:xfrm>
            <a:off x="457199" y="1600200"/>
            <a:ext cx="8229600" cy="4572000"/>
          </a:xfrm>
          <a:prstGeom prst="rect">
            <a:avLst/>
          </a:prstGeom>
        </p:spPr>
        <p:txBody>
          <a:bodyPr/>
          <a:lstStyle>
            <a:lvl1pPr>
              <a:defRPr sz="2800" baseline="0">
                <a:latin typeface="Franklin Gothic Book"/>
                <a:cs typeface="Franklin Gothic Book"/>
              </a:defRPr>
            </a:lvl1pPr>
            <a:lvl2pPr>
              <a:defRPr sz="2400">
                <a:latin typeface="Franklin Gothic Book"/>
                <a:cs typeface="Franklin Gothic Book"/>
              </a:defRPr>
            </a:lvl2pPr>
            <a:lvl3pPr>
              <a:defRPr sz="2000">
                <a:latin typeface="Franklin Gothic Book"/>
                <a:cs typeface="Franklin Gothic Book"/>
              </a:defRPr>
            </a:lvl3pPr>
            <a:lvl4pPr>
              <a:defRPr>
                <a:latin typeface="Franklin Gothic Book"/>
                <a:cs typeface="Franklin Gothic Book"/>
              </a:defRPr>
            </a:lvl4pPr>
            <a:lvl5pPr>
              <a:defRPr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7"/>
          <p:cNvSpPr>
            <a:spLocks noGrp="1"/>
          </p:cNvSpPr>
          <p:nvPr>
            <p:ph type="title"/>
          </p:nvPr>
        </p:nvSpPr>
        <p:spPr>
          <a:xfrm>
            <a:off x="677344" y="237053"/>
            <a:ext cx="5364683" cy="50588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cap="none" baseline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0"/>
          <p:cNvSpPr>
            <a:spLocks noGrp="1"/>
          </p:cNvSpPr>
          <p:nvPr>
            <p:ph sz="quarter" idx="13"/>
          </p:nvPr>
        </p:nvSpPr>
        <p:spPr>
          <a:xfrm>
            <a:off x="677863" y="742419"/>
            <a:ext cx="2616200" cy="366712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400">
                <a:solidFill>
                  <a:srgbClr val="FFFFFF"/>
                </a:solidFill>
                <a:latin typeface="Franklin Gothic Book"/>
                <a:cs typeface="Franklin Gothic Book"/>
              </a:defRPr>
            </a:lvl1pPr>
            <a:lvl2pPr>
              <a:buNone/>
              <a:defRPr sz="1000">
                <a:solidFill>
                  <a:schemeClr val="bg1"/>
                </a:solidFill>
                <a:latin typeface="Franklin Gothic Book"/>
                <a:cs typeface="Franklin Gothic Book"/>
              </a:defRPr>
            </a:lvl2pPr>
            <a:lvl3pPr>
              <a:buNone/>
              <a:defRPr sz="1000">
                <a:solidFill>
                  <a:schemeClr val="bg1"/>
                </a:solidFill>
                <a:latin typeface="Franklin Gothic Book"/>
                <a:cs typeface="Franklin Gothic Book"/>
              </a:defRPr>
            </a:lvl3pPr>
            <a:lvl4pPr>
              <a:buNone/>
              <a:defRPr sz="1000">
                <a:solidFill>
                  <a:schemeClr val="bg1"/>
                </a:solidFill>
                <a:latin typeface="Franklin Gothic Book"/>
                <a:cs typeface="Franklin Gothic Book"/>
              </a:defRPr>
            </a:lvl4pPr>
            <a:lvl5pPr>
              <a:buNone/>
              <a:defRPr sz="1000">
                <a:solidFill>
                  <a:schemeClr val="bg1"/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671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Franklin Gothic Book"/>
                <a:cs typeface="Franklin Gothic Book"/>
              </a:defRPr>
            </a:lvl1pPr>
            <a:lvl2pPr>
              <a:defRPr sz="2400">
                <a:latin typeface="Franklin Gothic Book"/>
                <a:cs typeface="Franklin Gothic Book"/>
              </a:defRPr>
            </a:lvl2pPr>
            <a:lvl3pPr>
              <a:defRPr sz="2000">
                <a:latin typeface="Franklin Gothic Book"/>
                <a:cs typeface="Franklin Gothic Book"/>
              </a:defRPr>
            </a:lvl3pPr>
            <a:lvl4pPr>
              <a:defRPr sz="1800">
                <a:latin typeface="Franklin Gothic Book"/>
                <a:cs typeface="Franklin Gothic Book"/>
              </a:defRPr>
            </a:lvl4pPr>
            <a:lvl5pPr>
              <a:defRPr sz="1800">
                <a:latin typeface="Franklin Gothic Book"/>
                <a:cs typeface="Franklin Gothic Book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Franklin Gothic Book"/>
                <a:cs typeface="Franklin Gothic Book"/>
              </a:defRPr>
            </a:lvl1pPr>
            <a:lvl2pPr>
              <a:defRPr sz="2400">
                <a:latin typeface="Franklin Gothic Book"/>
                <a:cs typeface="Franklin Gothic Book"/>
              </a:defRPr>
            </a:lvl2pPr>
            <a:lvl3pPr>
              <a:defRPr sz="2000">
                <a:latin typeface="Franklin Gothic Book"/>
                <a:cs typeface="Franklin Gothic Book"/>
              </a:defRPr>
            </a:lvl3pPr>
            <a:lvl4pPr>
              <a:defRPr sz="1800">
                <a:latin typeface="Franklin Gothic Book"/>
                <a:cs typeface="Franklin Gothic Book"/>
              </a:defRPr>
            </a:lvl4pPr>
            <a:lvl5pPr>
              <a:defRPr sz="1800">
                <a:latin typeface="Franklin Gothic Book"/>
                <a:cs typeface="Franklin Gothic Book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7"/>
          <p:cNvSpPr>
            <a:spLocks noGrp="1"/>
          </p:cNvSpPr>
          <p:nvPr>
            <p:ph type="title"/>
          </p:nvPr>
        </p:nvSpPr>
        <p:spPr>
          <a:xfrm>
            <a:off x="677344" y="237053"/>
            <a:ext cx="5364683" cy="50588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cap="none" baseline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677863" y="742419"/>
            <a:ext cx="2616200" cy="366712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400">
                <a:solidFill>
                  <a:srgbClr val="FFFFFF"/>
                </a:solidFill>
                <a:latin typeface="Franklin Gothic Book"/>
                <a:cs typeface="Franklin Gothic Book"/>
              </a:defRPr>
            </a:lvl1pPr>
            <a:lvl2pPr>
              <a:buNone/>
              <a:defRPr sz="1000">
                <a:solidFill>
                  <a:schemeClr val="bg1"/>
                </a:solidFill>
                <a:latin typeface="Franklin Gothic Book"/>
                <a:cs typeface="Franklin Gothic Book"/>
              </a:defRPr>
            </a:lvl2pPr>
            <a:lvl3pPr>
              <a:buNone/>
              <a:defRPr sz="1000">
                <a:solidFill>
                  <a:schemeClr val="bg1"/>
                </a:solidFill>
                <a:latin typeface="Franklin Gothic Book"/>
                <a:cs typeface="Franklin Gothic Book"/>
              </a:defRPr>
            </a:lvl3pPr>
            <a:lvl4pPr>
              <a:buNone/>
              <a:defRPr sz="1000">
                <a:solidFill>
                  <a:schemeClr val="bg1"/>
                </a:solidFill>
                <a:latin typeface="Franklin Gothic Book"/>
                <a:cs typeface="Franklin Gothic Book"/>
              </a:defRPr>
            </a:lvl4pPr>
            <a:lvl5pPr>
              <a:buNone/>
              <a:defRPr sz="1000">
                <a:solidFill>
                  <a:schemeClr val="bg1"/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494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Franklin Gothic Book"/>
                <a:cs typeface="Franklin Gothic Boo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Franklin Gothic Book"/>
                <a:cs typeface="Franklin Gothic Book"/>
              </a:defRPr>
            </a:lvl1pPr>
            <a:lvl2pPr>
              <a:defRPr sz="2000">
                <a:latin typeface="Franklin Gothic Book"/>
                <a:cs typeface="Franklin Gothic Book"/>
              </a:defRPr>
            </a:lvl2pPr>
            <a:lvl3pPr>
              <a:defRPr sz="1800">
                <a:latin typeface="Franklin Gothic Book"/>
                <a:cs typeface="Franklin Gothic Book"/>
              </a:defRPr>
            </a:lvl3pPr>
            <a:lvl4pPr>
              <a:defRPr sz="1600">
                <a:latin typeface="Franklin Gothic Book"/>
                <a:cs typeface="Franklin Gothic Book"/>
              </a:defRPr>
            </a:lvl4pPr>
            <a:lvl5pPr>
              <a:defRPr sz="1600">
                <a:latin typeface="Franklin Gothic Book"/>
                <a:cs typeface="Franklin Gothic Book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Franklin Gothic Book"/>
                <a:cs typeface="Franklin Gothic Boo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Franklin Gothic Book"/>
                <a:cs typeface="Franklin Gothic Book"/>
              </a:defRPr>
            </a:lvl1pPr>
            <a:lvl2pPr>
              <a:defRPr sz="2000">
                <a:latin typeface="Franklin Gothic Book"/>
                <a:cs typeface="Franklin Gothic Book"/>
              </a:defRPr>
            </a:lvl2pPr>
            <a:lvl3pPr>
              <a:defRPr sz="1800">
                <a:latin typeface="Franklin Gothic Book"/>
                <a:cs typeface="Franklin Gothic Book"/>
              </a:defRPr>
            </a:lvl3pPr>
            <a:lvl4pPr>
              <a:defRPr sz="1600">
                <a:latin typeface="Franklin Gothic Book"/>
                <a:cs typeface="Franklin Gothic Book"/>
              </a:defRPr>
            </a:lvl4pPr>
            <a:lvl5pPr>
              <a:defRPr sz="1600">
                <a:latin typeface="Franklin Gothic Book"/>
                <a:cs typeface="Franklin Gothic Book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7"/>
          <p:cNvSpPr>
            <a:spLocks noGrp="1"/>
          </p:cNvSpPr>
          <p:nvPr>
            <p:ph type="title"/>
          </p:nvPr>
        </p:nvSpPr>
        <p:spPr>
          <a:xfrm>
            <a:off x="677344" y="237053"/>
            <a:ext cx="5364683" cy="50588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cap="none" baseline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Content Placeholder 30"/>
          <p:cNvSpPr>
            <a:spLocks noGrp="1"/>
          </p:cNvSpPr>
          <p:nvPr>
            <p:ph sz="quarter" idx="13"/>
          </p:nvPr>
        </p:nvSpPr>
        <p:spPr>
          <a:xfrm>
            <a:off x="677863" y="742419"/>
            <a:ext cx="2616200" cy="366712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400">
                <a:solidFill>
                  <a:srgbClr val="FFFFFF"/>
                </a:solidFill>
                <a:latin typeface="Franklin Gothic Book"/>
                <a:cs typeface="Franklin Gothic Book"/>
              </a:defRPr>
            </a:lvl1pPr>
            <a:lvl2pPr>
              <a:buNone/>
              <a:defRPr sz="1000">
                <a:solidFill>
                  <a:schemeClr val="bg1"/>
                </a:solidFill>
                <a:latin typeface="Franklin Gothic Book"/>
                <a:cs typeface="Franklin Gothic Book"/>
              </a:defRPr>
            </a:lvl2pPr>
            <a:lvl3pPr>
              <a:buNone/>
              <a:defRPr sz="1000">
                <a:solidFill>
                  <a:schemeClr val="bg1"/>
                </a:solidFill>
                <a:latin typeface="Franklin Gothic Book"/>
                <a:cs typeface="Franklin Gothic Book"/>
              </a:defRPr>
            </a:lvl3pPr>
            <a:lvl4pPr>
              <a:buNone/>
              <a:defRPr sz="1000">
                <a:solidFill>
                  <a:schemeClr val="bg1"/>
                </a:solidFill>
                <a:latin typeface="Franklin Gothic Book"/>
                <a:cs typeface="Franklin Gothic Book"/>
              </a:defRPr>
            </a:lvl4pPr>
            <a:lvl5pPr>
              <a:buNone/>
              <a:defRPr sz="1000">
                <a:solidFill>
                  <a:schemeClr val="bg1"/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132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7"/>
          <p:cNvSpPr>
            <a:spLocks noGrp="1"/>
          </p:cNvSpPr>
          <p:nvPr>
            <p:ph type="title"/>
          </p:nvPr>
        </p:nvSpPr>
        <p:spPr>
          <a:xfrm>
            <a:off x="677344" y="237053"/>
            <a:ext cx="5364683" cy="50588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cap="none" baseline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Content Placeholder 30"/>
          <p:cNvSpPr>
            <a:spLocks noGrp="1"/>
          </p:cNvSpPr>
          <p:nvPr>
            <p:ph sz="quarter" idx="13"/>
          </p:nvPr>
        </p:nvSpPr>
        <p:spPr>
          <a:xfrm>
            <a:off x="677863" y="742419"/>
            <a:ext cx="2616200" cy="366712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400">
                <a:solidFill>
                  <a:srgbClr val="FFFFFF"/>
                </a:solidFill>
                <a:latin typeface="Franklin Gothic Book"/>
                <a:cs typeface="Franklin Gothic Book"/>
              </a:defRPr>
            </a:lvl1pPr>
            <a:lvl2pPr>
              <a:buNone/>
              <a:defRPr sz="1000">
                <a:solidFill>
                  <a:schemeClr val="bg1"/>
                </a:solidFill>
                <a:latin typeface="Franklin Gothic Book"/>
                <a:cs typeface="Franklin Gothic Book"/>
              </a:defRPr>
            </a:lvl2pPr>
            <a:lvl3pPr>
              <a:buNone/>
              <a:defRPr sz="1000">
                <a:solidFill>
                  <a:schemeClr val="bg1"/>
                </a:solidFill>
                <a:latin typeface="Franklin Gothic Book"/>
                <a:cs typeface="Franklin Gothic Book"/>
              </a:defRPr>
            </a:lvl3pPr>
            <a:lvl4pPr>
              <a:buNone/>
              <a:defRPr sz="1000">
                <a:solidFill>
                  <a:schemeClr val="bg1"/>
                </a:solidFill>
                <a:latin typeface="Franklin Gothic Book"/>
                <a:cs typeface="Franklin Gothic Book"/>
              </a:defRPr>
            </a:lvl4pPr>
            <a:lvl5pPr>
              <a:buNone/>
              <a:defRPr sz="1000">
                <a:solidFill>
                  <a:schemeClr val="bg1"/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5484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7"/>
          <p:cNvSpPr>
            <a:spLocks noGrp="1"/>
          </p:cNvSpPr>
          <p:nvPr>
            <p:ph type="title"/>
          </p:nvPr>
        </p:nvSpPr>
        <p:spPr>
          <a:xfrm>
            <a:off x="677344" y="237053"/>
            <a:ext cx="5364683" cy="50588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cap="none" baseline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30"/>
          <p:cNvSpPr>
            <a:spLocks noGrp="1"/>
          </p:cNvSpPr>
          <p:nvPr>
            <p:ph sz="quarter" idx="13"/>
          </p:nvPr>
        </p:nvSpPr>
        <p:spPr>
          <a:xfrm>
            <a:off x="677863" y="742419"/>
            <a:ext cx="2616200" cy="366712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400">
                <a:solidFill>
                  <a:srgbClr val="FFFFFF"/>
                </a:solidFill>
                <a:latin typeface="Franklin Gothic Book"/>
                <a:cs typeface="Franklin Gothic Book"/>
              </a:defRPr>
            </a:lvl1pPr>
            <a:lvl2pPr>
              <a:buNone/>
              <a:defRPr sz="1000">
                <a:solidFill>
                  <a:schemeClr val="bg1"/>
                </a:solidFill>
                <a:latin typeface="Franklin Gothic Book"/>
                <a:cs typeface="Franklin Gothic Book"/>
              </a:defRPr>
            </a:lvl2pPr>
            <a:lvl3pPr>
              <a:buNone/>
              <a:defRPr sz="1000">
                <a:solidFill>
                  <a:schemeClr val="bg1"/>
                </a:solidFill>
                <a:latin typeface="Franklin Gothic Book"/>
                <a:cs typeface="Franklin Gothic Book"/>
              </a:defRPr>
            </a:lvl3pPr>
            <a:lvl4pPr>
              <a:buNone/>
              <a:defRPr sz="1000">
                <a:solidFill>
                  <a:schemeClr val="bg1"/>
                </a:solidFill>
                <a:latin typeface="Franklin Gothic Book"/>
                <a:cs typeface="Franklin Gothic Book"/>
              </a:defRPr>
            </a:lvl4pPr>
            <a:lvl5pPr>
              <a:buNone/>
              <a:defRPr sz="1000">
                <a:solidFill>
                  <a:schemeClr val="bg1"/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4866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1435102"/>
            <a:ext cx="5111751" cy="469106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Franklin Gothic Book"/>
                <a:cs typeface="Franklin Gothic Book"/>
              </a:defRPr>
            </a:lvl1pPr>
            <a:lvl2pPr>
              <a:defRPr sz="2800">
                <a:latin typeface="Franklin Gothic Book"/>
                <a:cs typeface="Franklin Gothic Book"/>
              </a:defRPr>
            </a:lvl2pPr>
            <a:lvl3pPr>
              <a:defRPr sz="2400">
                <a:latin typeface="Franklin Gothic Book"/>
                <a:cs typeface="Franklin Gothic Book"/>
              </a:defRPr>
            </a:lvl3pPr>
            <a:lvl4pPr>
              <a:defRPr sz="2000">
                <a:latin typeface="Franklin Gothic Book"/>
                <a:cs typeface="Franklin Gothic Book"/>
              </a:defRPr>
            </a:lvl4pPr>
            <a:lvl5pPr>
              <a:defRPr sz="2000">
                <a:latin typeface="Franklin Gothic Book"/>
                <a:cs typeface="Franklin Gothic Book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2211919"/>
            <a:ext cx="3008313" cy="3914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Franklin Gothic Book"/>
                <a:cs typeface="Franklin Gothic Book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677863" y="742419"/>
            <a:ext cx="2616200" cy="366712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400">
                <a:solidFill>
                  <a:srgbClr val="FFFFFF"/>
                </a:solidFill>
                <a:latin typeface="Franklin Gothic Book"/>
                <a:cs typeface="Franklin Gothic Book"/>
              </a:defRPr>
            </a:lvl1pPr>
            <a:lvl2pPr>
              <a:buNone/>
              <a:defRPr sz="1000">
                <a:solidFill>
                  <a:schemeClr val="bg1"/>
                </a:solidFill>
                <a:latin typeface="Franklin Gothic Book"/>
                <a:cs typeface="Franklin Gothic Book"/>
              </a:defRPr>
            </a:lvl2pPr>
            <a:lvl3pPr>
              <a:buNone/>
              <a:defRPr sz="1000">
                <a:solidFill>
                  <a:schemeClr val="bg1"/>
                </a:solidFill>
                <a:latin typeface="Franklin Gothic Book"/>
                <a:cs typeface="Franklin Gothic Book"/>
              </a:defRPr>
            </a:lvl3pPr>
            <a:lvl4pPr>
              <a:buNone/>
              <a:defRPr sz="1000">
                <a:solidFill>
                  <a:schemeClr val="bg1"/>
                </a:solidFill>
                <a:latin typeface="Franklin Gothic Book"/>
                <a:cs typeface="Franklin Gothic Book"/>
              </a:defRPr>
            </a:lvl4pPr>
            <a:lvl5pPr>
              <a:buNone/>
              <a:defRPr sz="1000">
                <a:solidFill>
                  <a:schemeClr val="bg1"/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457202" y="1435102"/>
            <a:ext cx="3008313" cy="776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Franklin Gothic Book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le 17"/>
          <p:cNvSpPr>
            <a:spLocks noGrp="1"/>
          </p:cNvSpPr>
          <p:nvPr>
            <p:ph type="title"/>
          </p:nvPr>
        </p:nvSpPr>
        <p:spPr>
          <a:xfrm>
            <a:off x="677344" y="237053"/>
            <a:ext cx="5364683" cy="50588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cap="none" baseline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230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83269"/>
            <a:ext cx="5486400" cy="314430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Franklin Gothic Book"/>
                <a:cs typeface="Franklin Gothic Book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677863" y="742419"/>
            <a:ext cx="2616200" cy="366712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400">
                <a:solidFill>
                  <a:srgbClr val="FFFFFF"/>
                </a:solidFill>
                <a:latin typeface="Franklin Gothic Book"/>
                <a:cs typeface="Franklin Gothic Book"/>
              </a:defRPr>
            </a:lvl1pPr>
            <a:lvl2pPr>
              <a:buNone/>
              <a:defRPr sz="1000">
                <a:solidFill>
                  <a:schemeClr val="bg1"/>
                </a:solidFill>
                <a:latin typeface="Franklin Gothic Book"/>
                <a:cs typeface="Franklin Gothic Book"/>
              </a:defRPr>
            </a:lvl2pPr>
            <a:lvl3pPr>
              <a:buNone/>
              <a:defRPr sz="1000">
                <a:solidFill>
                  <a:schemeClr val="bg1"/>
                </a:solidFill>
                <a:latin typeface="Franklin Gothic Book"/>
                <a:cs typeface="Franklin Gothic Book"/>
              </a:defRPr>
            </a:lvl3pPr>
            <a:lvl4pPr>
              <a:buNone/>
              <a:defRPr sz="1000">
                <a:solidFill>
                  <a:schemeClr val="bg1"/>
                </a:solidFill>
                <a:latin typeface="Franklin Gothic Book"/>
                <a:cs typeface="Franklin Gothic Book"/>
              </a:defRPr>
            </a:lvl4pPr>
            <a:lvl5pPr>
              <a:buNone/>
              <a:defRPr sz="1000">
                <a:solidFill>
                  <a:schemeClr val="bg1"/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792288" y="4857751"/>
            <a:ext cx="5486400" cy="509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7"/>
          <p:cNvSpPr>
            <a:spLocks noGrp="1"/>
          </p:cNvSpPr>
          <p:nvPr>
            <p:ph type="title"/>
          </p:nvPr>
        </p:nvSpPr>
        <p:spPr>
          <a:xfrm>
            <a:off x="677344" y="237053"/>
            <a:ext cx="5364683" cy="50588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cap="none" baseline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069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42025" y="0"/>
            <a:ext cx="3101975" cy="1143000"/>
          </a:xfrm>
          <a:prstGeom prst="rect">
            <a:avLst/>
          </a:prstGeom>
          <a:solidFill>
            <a:srgbClr val="F0F4F8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" y="1"/>
            <a:ext cx="6042025" cy="1143000"/>
          </a:xfrm>
          <a:prstGeom prst="rect">
            <a:avLst/>
          </a:prstGeom>
          <a:gradFill flip="none" rotWithShape="1">
            <a:gsLst>
              <a:gs pos="0">
                <a:srgbClr val="0E3767"/>
              </a:gs>
              <a:gs pos="100000">
                <a:srgbClr val="10274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30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338138"/>
            <a:ext cx="17589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82" r:id="rId10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Franklin Gothic Book" pitchFamily="34" charset="0"/>
          <a:ea typeface="Geneva" charset="-128"/>
          <a:cs typeface="Franklin Gothic Book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itchFamily="34" charset="0"/>
          <a:ea typeface="Geneva" charset="-128"/>
          <a:cs typeface="Franklin Gothic Book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itchFamily="34" charset="0"/>
          <a:ea typeface="Geneva" charset="-128"/>
          <a:cs typeface="Franklin Gothic Book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itchFamily="34" charset="0"/>
          <a:ea typeface="Geneva" charset="-128"/>
          <a:cs typeface="Franklin Gothic Book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itchFamily="34" charset="0"/>
          <a:ea typeface="Geneva" charset="-128"/>
          <a:cs typeface="Franklin Gothic Book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Franklin Gothic Book" pitchFamily="34" charset="0"/>
          <a:ea typeface="Franklin Gothic Book" pitchFamily="34" charset="0"/>
          <a:cs typeface="Franklin Gothic Book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Franklin Gothic Book" pitchFamily="34" charset="0"/>
          <a:ea typeface="Franklin Gothic Book" pitchFamily="34" charset="0"/>
          <a:cs typeface="Franklin Gothic Book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Franklin Gothic Book" pitchFamily="34" charset="0"/>
          <a:ea typeface="MS PGothic" pitchFamily="34" charset="-128"/>
          <a:cs typeface="MS PGothic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Franklin Gothic Book" pitchFamily="34" charset="0"/>
          <a:ea typeface="MS PGothic" pitchFamily="34" charset="-128"/>
          <a:cs typeface="MS PGothic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Franklin Gothic Book" pitchFamily="34" charset="0"/>
          <a:ea typeface="MS PGothic" pitchFamily="34" charset="-128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84"/>
          <p:cNvSpPr>
            <a:spLocks noGrp="1"/>
          </p:cNvSpPr>
          <p:nvPr>
            <p:ph type="title"/>
          </p:nvPr>
        </p:nvSpPr>
        <p:spPr bwMode="auto">
          <a:xfrm>
            <a:off x="0" y="2165350"/>
            <a:ext cx="8323263" cy="1246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b="1" dirty="0" smtClean="0">
                <a:latin typeface="Franklin Gothic Book" pitchFamily="34" charset="0"/>
                <a:cs typeface="Franklin Gothic Book" pitchFamily="34" charset="0"/>
              </a:rPr>
              <a:t>Nurse-Driven Delirium Care Optimizes Outcomes in the Hospitalized Elderly</a:t>
            </a:r>
          </a:p>
        </p:txBody>
      </p:sp>
      <p:sp>
        <p:nvSpPr>
          <p:cNvPr id="6147" name="Text Placeholder 86"/>
          <p:cNvSpPr>
            <a:spLocks noGrp="1"/>
          </p:cNvSpPr>
          <p:nvPr>
            <p:ph type="body" sz="quarter" idx="11"/>
          </p:nvPr>
        </p:nvSpPr>
        <p:spPr bwMode="auto">
          <a:xfrm>
            <a:off x="1521069" y="3702050"/>
            <a:ext cx="754380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Franklin Gothic Book" pitchFamily="34" charset="0"/>
                <a:cs typeface="Franklin Gothic Book" pitchFamily="34" charset="0"/>
              </a:rPr>
              <a:t>         </a:t>
            </a:r>
            <a:r>
              <a:rPr lang="en-US" dirty="0" smtClean="0">
                <a:latin typeface="Franklin Gothic Book" pitchFamily="34" charset="0"/>
                <a:cs typeface="Franklin Gothic Book" pitchFamily="34" charset="0"/>
              </a:rPr>
              <a:t>    </a:t>
            </a:r>
            <a:r>
              <a:rPr lang="en-US" b="1" dirty="0" smtClean="0">
                <a:latin typeface="Franklin Gothic Book" pitchFamily="34" charset="0"/>
                <a:cs typeface="Franklin Gothic Book" pitchFamily="34" charset="0"/>
              </a:rPr>
              <a:t>Shannan </a:t>
            </a:r>
            <a:r>
              <a:rPr lang="en-US" b="1" dirty="0" smtClean="0">
                <a:latin typeface="Franklin Gothic Book" pitchFamily="34" charset="0"/>
                <a:cs typeface="Franklin Gothic Book" pitchFamily="34" charset="0"/>
              </a:rPr>
              <a:t>K. Hamlin, PhD, RN, ACNP-BC, AGACNP-BC, CCRN	</a:t>
            </a:r>
            <a:endParaRPr lang="en-US" b="1" dirty="0">
              <a:latin typeface="Franklin Gothic Book" pitchFamily="34" charset="0"/>
              <a:cs typeface="Franklin Gothic Book" pitchFamily="34" charset="0"/>
            </a:endParaRPr>
          </a:p>
          <a:p>
            <a:pPr eaLnBrk="1" hangingPunct="1"/>
            <a:r>
              <a:rPr lang="en-US" b="1" dirty="0" smtClean="0">
                <a:latin typeface="Franklin Gothic Book" pitchFamily="34" charset="0"/>
                <a:cs typeface="Franklin Gothic Book" pitchFamily="34" charset="0"/>
              </a:rPr>
              <a:t> Program Director, Nursing Research and EBP</a:t>
            </a:r>
            <a:endParaRPr lang="en-US" b="1" dirty="0" smtClean="0">
              <a:latin typeface="Franklin Gothic Book" pitchFamily="34" charset="0"/>
              <a:cs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62708" y="1257298"/>
            <a:ext cx="8027377" cy="4765431"/>
          </a:xfrm>
        </p:spPr>
        <p:txBody>
          <a:bodyPr/>
          <a:lstStyle/>
          <a:p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Recognition best accomplished by routine, brief cognitive screening and astute clinical observation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(Inouye et al., 1999)</a:t>
            </a:r>
          </a:p>
          <a:p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Nurses who spend most time with patients, best suited recognize subtle changes patient’s behavior that assist with early detection</a:t>
            </a:r>
          </a:p>
          <a:p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Utilizing the bedside nurse as driver-of-change in the hospitalized elderly is unprecedented</a:t>
            </a:r>
          </a:p>
          <a:p>
            <a:pPr lvl="1"/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Delirium programs across country utilize specific delirium interprofessional teams with specialized expertise in elder care</a:t>
            </a:r>
          </a:p>
          <a:p>
            <a:pPr lvl="1"/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Nursing staff included as ancillary “assistance” to overall program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(Inouye et al.,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2013)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98749"/>
            <a:ext cx="6207369" cy="810926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Delirium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026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57199" y="1371600"/>
            <a:ext cx="8229600" cy="4800600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 brief, evidence-based, delirium specific assessment is conducted on acute-care patients ≥ 70 years every 12-hours by the bedside nurse</a:t>
            </a:r>
          </a:p>
          <a:p>
            <a:pPr lvl="1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 delirium screening tool was included in the electronic medical record as part of the nursing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</a:p>
          <a:p>
            <a:pPr lvl="1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Delirium assessment results positive → nurse initiates the Delirium Acute-Care Nursing Interventions Protocol and leads coordination of interprofessional delirium interventions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96905"/>
            <a:ext cx="6330462" cy="608703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Nurse-Driven Delirium Initiative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829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57199" y="1415562"/>
            <a:ext cx="8229600" cy="4756638"/>
          </a:xfrm>
        </p:spPr>
        <p:txBody>
          <a:bodyPr/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Based on the Hospital Elder Life Program </a:t>
            </a:r>
          </a:p>
          <a:p>
            <a:pPr lvl="1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Cognitive impairment</a:t>
            </a:r>
          </a:p>
          <a:p>
            <a:pPr lvl="1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Sleep deprivation</a:t>
            </a:r>
          </a:p>
          <a:p>
            <a:pPr lvl="1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Immobility</a:t>
            </a:r>
          </a:p>
          <a:p>
            <a:pPr lvl="1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Visual impairment</a:t>
            </a:r>
          </a:p>
          <a:p>
            <a:pPr lvl="1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Hearing impairment</a:t>
            </a:r>
          </a:p>
          <a:p>
            <a:pPr lvl="1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Dehydration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5552"/>
            <a:ext cx="5978769" cy="60870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Delirium Acute-Care </a:t>
            </a:r>
            <a:b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Nursing Interventions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173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57199" y="1336430"/>
            <a:ext cx="8229600" cy="4572000"/>
          </a:xfrm>
        </p:spPr>
        <p:txBody>
          <a:bodyPr/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Central to the initiative is </a:t>
            </a:r>
            <a:r>
              <a:rPr lang="en-US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early recognition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warning signs</a:t>
            </a:r>
          </a:p>
          <a:p>
            <a:pPr lvl="1"/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Facilitates timely diagnosis and management </a:t>
            </a:r>
          </a:p>
          <a:p>
            <a:pPr lvl="1"/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Targeted interventions with rapid resolution</a:t>
            </a:r>
          </a:p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Nurses as largest, consistent care providers best suited to influence the continuum of delirium care from recognition to resolution</a:t>
            </a:r>
          </a:p>
          <a:p>
            <a:pPr lvl="1"/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Active vigilance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the key to success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5552"/>
            <a:ext cx="5978769" cy="60870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Delirium Acute-Care </a:t>
            </a:r>
            <a:b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Nursing Interventions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395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57199" y="1248508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Fall reduction of 28.6% (25.9 to 18.5) in delirium screened patients compared to pre-intervention falls data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59" y="0"/>
            <a:ext cx="5364683" cy="975946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Falls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2029709"/>
              </p:ext>
            </p:extLst>
          </p:nvPr>
        </p:nvGraphicFramePr>
        <p:xfrm>
          <a:off x="336306" y="1635369"/>
          <a:ext cx="8629650" cy="5085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475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57199" y="1248508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14.5% reduction in the mean length of stay (1.05 days) for positive delirium screened patients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44" y="0"/>
            <a:ext cx="5364683" cy="1063869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Length of Stay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064769526"/>
              </p:ext>
            </p:extLst>
          </p:nvPr>
        </p:nvGraphicFramePr>
        <p:xfrm>
          <a:off x="457199" y="1995862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2664068" y="6321685"/>
            <a:ext cx="465993" cy="24618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cs typeface="Arial" panose="020B0604020202020204" pitchFamily="34" charset="0"/>
              </a:rPr>
              <a:t>2013</a:t>
            </a:r>
            <a:endParaRPr lang="en-US" sz="1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37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57199" y="1248508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Steady increase (34% average increase 2013) in number patient’s screened delirium positive who were discharged home rather than new institution (i.e., skilled facility)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44" y="0"/>
            <a:ext cx="5364683" cy="1063869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Discharge Location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ontent Placeholder 8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59722229"/>
              </p:ext>
            </p:extLst>
          </p:nvPr>
        </p:nvGraphicFramePr>
        <p:xfrm>
          <a:off x="571499" y="2004647"/>
          <a:ext cx="7596554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88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57199" y="1327639"/>
            <a:ext cx="8229600" cy="4572000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focus on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active vigilance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early identification of at-risk delirium patients, significantly affects quality and safety measures </a:t>
            </a:r>
          </a:p>
          <a:p>
            <a:pPr marL="0" indent="0"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proactive approach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address amendable risk factors and timely, but consistent strategies yields improved outcomes</a:t>
            </a: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Our 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urse-driven Delirium Initiative has demonstrated that nursing is well positioned to lead and resolve complex patient care issues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67" y="237053"/>
            <a:ext cx="5364683" cy="505884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433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57199" y="1239715"/>
            <a:ext cx="8229600" cy="5178670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Nurses can should lead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and not following in quality and safe care for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</a:p>
          <a:p>
            <a:pPr marL="0" lvl="1" indent="0">
              <a:buNone/>
            </a:pPr>
            <a:endParaRPr lang="en-US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By leading initiative to bring innovation and evidence-based practice to the bedside, we are demonstrating the impact of nursing</a:t>
            </a:r>
          </a:p>
          <a:p>
            <a:pPr marL="0" lvl="1" indent="0">
              <a:buNone/>
            </a:pPr>
            <a:endParaRPr lang="en-US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Institute of Medicine’s directive for nurses to practice to the full extent of their training and to act as a “critical factor in determining the quality of care in hospitals and the nature of patient outcomes”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(IOM, 2011, p. 92)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921"/>
            <a:ext cx="6409593" cy="505884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Implications for Practice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327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72369" y="1310054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 don’t think there is any other quality so essential to success of any kind as the quality of perseverance. It overcomes almost everything, even nature.</a:t>
            </a:r>
          </a:p>
          <a:p>
            <a:pPr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			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John D. Rockefeller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5" t="26793" r="62605" b="51776"/>
          <a:stretch/>
        </p:blipFill>
        <p:spPr bwMode="auto">
          <a:xfrm>
            <a:off x="575464" y="4158762"/>
            <a:ext cx="8023411" cy="214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350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Acute confusional state with decline in cognitive functioning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Fluctuating mental status, inattention, disorganized thinking 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Results from multiple factors</a:t>
            </a:r>
          </a:p>
          <a:p>
            <a:pPr lvl="1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Medication side effects</a:t>
            </a:r>
          </a:p>
          <a:p>
            <a:pPr lvl="1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Dehydration</a:t>
            </a:r>
          </a:p>
          <a:p>
            <a:pPr lvl="1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Acute illness</a:t>
            </a:r>
          </a:p>
          <a:p>
            <a:pPr lvl="1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Infection</a:t>
            </a:r>
          </a:p>
          <a:p>
            <a:pPr lvl="1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Acute neurologic event (i.e., stroke)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29" y="-79131"/>
            <a:ext cx="5364683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Delirium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133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Delirium independent predictor poor outcomes with increased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risk for</a:t>
            </a:r>
            <a:endParaRPr 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ortality</a:t>
            </a:r>
          </a:p>
          <a:p>
            <a:pPr lvl="1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ementia</a:t>
            </a:r>
          </a:p>
          <a:p>
            <a:pPr lvl="1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Institutionalization</a:t>
            </a:r>
          </a:p>
          <a:p>
            <a:pPr lvl="1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Length of stay</a:t>
            </a:r>
          </a:p>
          <a:p>
            <a:pPr lvl="1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Healthcare related costs</a:t>
            </a:r>
          </a:p>
          <a:p>
            <a:pPr lvl="2"/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$164 billion in the U.S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(Inouye et al., 2013)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69" y="-19619"/>
            <a:ext cx="6207369" cy="1180204"/>
          </a:xfrm>
        </p:spPr>
        <p:txBody>
          <a:bodyPr>
            <a:no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Predictor of Outcome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Delirium is most frequent complication in hospitalized elderly </a:t>
            </a:r>
          </a:p>
          <a:p>
            <a:pPr lvl="1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Up to 50% affected </a:t>
            </a:r>
          </a:p>
          <a:p>
            <a:pPr lvl="1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40% cases classified as preventable complication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(Inouye et al., 2013)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343"/>
            <a:ext cx="6207369" cy="109228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Significance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102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57199" y="1274884"/>
            <a:ext cx="8229600" cy="5125916"/>
          </a:xfrm>
        </p:spPr>
        <p:txBody>
          <a:bodyPr/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Significant public health relevance</a:t>
            </a:r>
          </a:p>
          <a:p>
            <a:pPr lvl="1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Delirium ranks top 3 conditions in need of quality care improvement in the elderly (Arora et al., 2007)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Quality Measures Clearinghouse of the Agency for Healthcare Research and Quality (AHRQ) states delirium in elderly 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quality of care and safety 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marker</a:t>
            </a:r>
            <a:endParaRPr lang="en-US" sz="28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4343"/>
            <a:ext cx="6207369" cy="109228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Significance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0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57199" y="1433146"/>
            <a:ext cx="8229600" cy="4739054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Despite clinical relevance and significant economic impact, less 50% delirium in elderly recognized by clinicians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(Kales et al., 2003)</a:t>
            </a:r>
          </a:p>
          <a:p>
            <a:pPr marL="0" indent="0">
              <a:buNone/>
            </a:pP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Bedside nurses fail to recognize in 30% cases even when using validated delirium detection instrument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(Inouye et al., 2001; Rice et al., 2011)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4343"/>
            <a:ext cx="6207369" cy="109228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Significance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858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57199" y="1195753"/>
            <a:ext cx="8590086" cy="5565531"/>
          </a:xfrm>
        </p:spPr>
        <p:txBody>
          <a:bodyPr/>
          <a:lstStyle/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Age is pri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mary variable associated with delirium</a:t>
            </a:r>
          </a:p>
          <a:p>
            <a:pPr lvl="1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year over age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65 increased risk for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delirum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Huai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 al., 2014)</a:t>
            </a:r>
          </a:p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Gender data conflicting results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Elie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 al., 1998; Ahmed et al., 2014)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Significantly associated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Huai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2014;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Fortini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et al., 2013)</a:t>
            </a:r>
            <a:endParaRPr lang="en-US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Illness severity (APACHE score)</a:t>
            </a:r>
          </a:p>
          <a:p>
            <a:pPr lvl="1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length of stay</a:t>
            </a:r>
          </a:p>
          <a:p>
            <a:pPr lvl="1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Co-morbid conditions </a:t>
            </a:r>
          </a:p>
          <a:p>
            <a:pPr lvl="2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Hypertension </a:t>
            </a:r>
          </a:p>
          <a:p>
            <a:pPr lvl="2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Cognitive impairment</a:t>
            </a:r>
          </a:p>
          <a:p>
            <a:pPr lvl="2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Kidney failure</a:t>
            </a:r>
          </a:p>
          <a:p>
            <a:pPr lvl="2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4343"/>
            <a:ext cx="6207369" cy="109228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Risk Factors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387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158262" y="1406768"/>
            <a:ext cx="8880229" cy="4765431"/>
          </a:xfrm>
        </p:spPr>
        <p:txBody>
          <a:bodyPr/>
          <a:lstStyle/>
          <a:p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Physical and chemical restraints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McCusker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et al, 2001)</a:t>
            </a:r>
          </a:p>
          <a:p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Poly-pharmacy, especially benzodiazepines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Laboratory values (i.e., low albumin)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(Ahmed et al., 2014)</a:t>
            </a:r>
          </a:p>
          <a:p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Delirium previous hospitalization </a:t>
            </a:r>
          </a:p>
          <a:p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Impaired hearing/vision </a:t>
            </a:r>
          </a:p>
          <a:p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Limitations with activity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Moerman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et al., 2012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History of falls</a:t>
            </a:r>
          </a:p>
          <a:p>
            <a:pPr marL="0" indent="0">
              <a:buNone/>
            </a:pPr>
            <a:endParaRPr lang="en-US" sz="2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*Risk delirium increases with each predisposing factor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4343"/>
            <a:ext cx="6207369" cy="109228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Risk Factors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711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62708" y="1406768"/>
            <a:ext cx="8027377" cy="4765431"/>
          </a:xfrm>
        </p:spPr>
        <p:txBody>
          <a:bodyPr/>
          <a:lstStyle/>
          <a:p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Accurate delirium assessment non-existent in acute (non-critical) care setting by physicians or nurses</a:t>
            </a:r>
          </a:p>
          <a:p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Clinicians rely upon neurologic assessment with focus on </a:t>
            </a:r>
            <a:r>
              <a:rPr lang="en-US" sz="2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orientation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diagnose delirium</a:t>
            </a:r>
          </a:p>
          <a:p>
            <a:pPr lvl="1"/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Lacks sensitivity and specificity in detecting delirium</a:t>
            </a:r>
          </a:p>
          <a:p>
            <a:r>
              <a:rPr lang="en-US" sz="2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Prevention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is most effective strategy to improve outcomes</a:t>
            </a:r>
          </a:p>
          <a:p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Routine </a:t>
            </a:r>
            <a:r>
              <a:rPr lang="en-US" sz="2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cognitive </a:t>
            </a:r>
            <a:r>
              <a:rPr lang="en-US" sz="2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spec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ific assessment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improves early delirium recognition leading to faster more effective interventions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(Inouye et al., 1999)</a:t>
            </a:r>
          </a:p>
          <a:p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07369" cy="810926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Delirium Assessment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415334"/>
      </p:ext>
    </p:extLst>
  </p:cSld>
  <p:clrMapOvr>
    <a:masterClrMapping/>
  </p:clrMapOvr>
</p:sld>
</file>

<file path=ppt/theme/theme1.xml><?xml version="1.0" encoding="utf-8"?>
<a:theme xmlns:a="http://schemas.openxmlformats.org/drawingml/2006/main" name="Delirium Care_SHamlin_11-17-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Delirium Care_SHamlin_11-17-14</Template>
  <TotalTime>399</TotalTime>
  <Words>912</Words>
  <Application>Microsoft Office PowerPoint</Application>
  <PresentationFormat>On-screen Show (4:3)</PresentationFormat>
  <Paragraphs>132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Delirium Care_SHamlin_11-17-14</vt:lpstr>
      <vt:lpstr>Nurse-Driven Delirium Care Optimizes Outcomes in the Hospitalized Elderly</vt:lpstr>
      <vt:lpstr>Background Delirium Definition</vt:lpstr>
      <vt:lpstr>Background Predictor of Outcome</vt:lpstr>
      <vt:lpstr>Background Significance</vt:lpstr>
      <vt:lpstr>Background Significance</vt:lpstr>
      <vt:lpstr>Background Significance</vt:lpstr>
      <vt:lpstr>Background Risk Factors</vt:lpstr>
      <vt:lpstr>Background Risk Factors</vt:lpstr>
      <vt:lpstr>Background Delirium Assessment</vt:lpstr>
      <vt:lpstr>Background Delirium Assessment</vt:lpstr>
      <vt:lpstr>Nurse-Driven Delirium Initiative</vt:lpstr>
      <vt:lpstr>Delirium Acute-Care  Nursing Interventions</vt:lpstr>
      <vt:lpstr>Delirium Acute-Care  Nursing Interventions</vt:lpstr>
      <vt:lpstr>Outcomes Falls</vt:lpstr>
      <vt:lpstr>Outcomes Length of Stay</vt:lpstr>
      <vt:lpstr>Outcomes Discharge Location</vt:lpstr>
      <vt:lpstr>Conclusions</vt:lpstr>
      <vt:lpstr>Implications for Practice</vt:lpstr>
      <vt:lpstr>PowerPoint Presentation</vt:lpstr>
      <vt:lpstr>PowerPoint Presentation</vt:lpstr>
    </vt:vector>
  </TitlesOfParts>
  <Company>TMHS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Nurse-Driven Delirium Care Optimizes Outcomes in the Hospitalized Elderly</dc:title>
  <dc:creator>mnprskh</dc:creator>
  <cp:lastModifiedBy>mnprskh</cp:lastModifiedBy>
  <cp:revision>60</cp:revision>
  <cp:lastPrinted>2014-11-06T20:50:45Z</cp:lastPrinted>
  <dcterms:created xsi:type="dcterms:W3CDTF">2014-11-04T19:25:15Z</dcterms:created>
  <dcterms:modified xsi:type="dcterms:W3CDTF">2014-11-06T22:24:44Z</dcterms:modified>
</cp:coreProperties>
</file>