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0" r:id="rId3"/>
    <p:sldId id="257" r:id="rId4"/>
    <p:sldId id="281" r:id="rId5"/>
    <p:sldId id="293" r:id="rId6"/>
    <p:sldId id="269" r:id="rId7"/>
    <p:sldId id="258" r:id="rId8"/>
    <p:sldId id="259" r:id="rId9"/>
    <p:sldId id="289" r:id="rId10"/>
    <p:sldId id="296" r:id="rId11"/>
    <p:sldId id="297" r:id="rId12"/>
    <p:sldId id="279" r:id="rId13"/>
    <p:sldId id="290" r:id="rId14"/>
    <p:sldId id="291" r:id="rId15"/>
    <p:sldId id="283" r:id="rId16"/>
    <p:sldId id="299" r:id="rId17"/>
    <p:sldId id="292" r:id="rId18"/>
    <p:sldId id="294" r:id="rId19"/>
    <p:sldId id="301" r:id="rId20"/>
    <p:sldId id="295" r:id="rId21"/>
    <p:sldId id="284" r:id="rId22"/>
    <p:sldId id="264" r:id="rId23"/>
    <p:sldId id="268" r:id="rId24"/>
  </p:sldIdLst>
  <p:sldSz cx="12190413" cy="6859588"/>
  <p:notesSz cx="6858000" cy="9144000"/>
  <p:defaultTextStyle>
    <a:defPPr>
      <a:defRPr lang="zh-CN"/>
    </a:defPPr>
    <a:lvl1pPr marL="0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3356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06713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0069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13426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16782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20139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23495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26852" algn="l" defTabSz="140671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47" autoAdjust="0"/>
    <p:restoredTop sz="69797" autoAdjust="0"/>
  </p:normalViewPr>
  <p:slideViewPr>
    <p:cSldViewPr>
      <p:cViewPr>
        <p:scale>
          <a:sx n="50" d="100"/>
          <a:sy n="50" d="100"/>
        </p:scale>
        <p:origin x="-1596" y="9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0.3550654697787205"/>
          <c:y val="0.11944531271122009"/>
          <c:w val="0.37805370659298732"/>
          <c:h val="0.593967045283682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dLbl>
              <c:idx val="0"/>
              <c:layout>
                <c:manualLayout>
                  <c:x val="-0.1200961819459675"/>
                  <c:y val="-0.20868980361781864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CN"/>
                </a:p>
              </c:txPr>
              <c:showPercent val="1"/>
            </c:dLbl>
            <c:dLbl>
              <c:idx val="1"/>
              <c:layout>
                <c:manualLayout>
                  <c:x val="-0.11242108364771064"/>
                  <c:y val="5.290859356434869E-2"/>
                </c:manualLayout>
              </c:layout>
              <c:showPercent val="1"/>
            </c:dLbl>
            <c:dLbl>
              <c:idx val="2"/>
              <c:layout>
                <c:manualLayout>
                  <c:x val="-5.4812750274124142E-3"/>
                  <c:y val="2.5976064928541517E-3"/>
                </c:manualLayout>
              </c:layout>
              <c:showPercent val="1"/>
            </c:dLbl>
            <c:dLbl>
              <c:idx val="3"/>
              <c:layout>
                <c:manualLayout>
                  <c:x val="6.9834933799626145E-2"/>
                  <c:y val="-1.3689549857301213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married</c:v>
                </c:pt>
                <c:pt idx="1">
                  <c:v>single</c:v>
                </c:pt>
                <c:pt idx="2">
                  <c:v>divorced</c:v>
                </c:pt>
                <c:pt idx="3">
                  <c:v>widowed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534</c:v>
                </c:pt>
                <c:pt idx="1">
                  <c:v>33</c:v>
                </c:pt>
                <c:pt idx="2">
                  <c:v>14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married</c:v>
                </c:pt>
                <c:pt idx="1">
                  <c:v>single</c:v>
                </c:pt>
                <c:pt idx="2">
                  <c:v>divorced</c:v>
                </c:pt>
                <c:pt idx="3">
                  <c:v>widowed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married</c:v>
                </c:pt>
                <c:pt idx="1">
                  <c:v>single</c:v>
                </c:pt>
                <c:pt idx="2">
                  <c:v>divorced</c:v>
                </c:pt>
                <c:pt idx="3">
                  <c:v>widowed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zh-CN"/>
          </a:p>
        </c:txPr>
      </c:legendEntry>
      <c:layout/>
      <c:txPr>
        <a:bodyPr/>
        <a:lstStyle/>
        <a:p>
          <a:pPr>
            <a:defRPr sz="2800" b="1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4"/>
          <c:dPt>
            <c:idx val="0"/>
            <c:explosion val="0"/>
          </c:dPt>
          <c:dPt>
            <c:idx val="1"/>
            <c:explosion val="0"/>
          </c:dPt>
          <c:dLbls>
            <c:dLbl>
              <c:idx val="1"/>
              <c:layout>
                <c:manualLayout>
                  <c:x val="0.16105453532507738"/>
                  <c:y val="-0.16078554934750419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CN"/>
                </a:p>
              </c:txPr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114</c:v>
                </c:pt>
                <c:pt idx="1">
                  <c:v>493</c:v>
                </c:pt>
              </c:numCache>
            </c:numRef>
          </c:val>
        </c:ser>
        <c:firstSliceAng val="0"/>
      </c:pieChart>
    </c:plotArea>
    <c:legend>
      <c:legendPos val="b"/>
      <c:legendEntry>
        <c:idx val="1"/>
        <c:txPr>
          <a:bodyPr/>
          <a:lstStyle/>
          <a:p>
            <a:pPr>
              <a:defRPr sz="2800" b="1">
                <a:solidFill>
                  <a:srgbClr val="FF0000"/>
                </a:solidFill>
              </a:defRPr>
            </a:pPr>
            <a:endParaRPr lang="zh-CN"/>
          </a:p>
        </c:txPr>
      </c:legendEntry>
      <c:layout>
        <c:manualLayout>
          <c:xMode val="edge"/>
          <c:yMode val="edge"/>
          <c:x val="0.22474427444569667"/>
          <c:y val="0.77046800671889604"/>
          <c:w val="0.60846136143603058"/>
          <c:h val="0.20924753165786902"/>
        </c:manualLayout>
      </c:layout>
      <c:txPr>
        <a:bodyPr/>
        <a:lstStyle/>
        <a:p>
          <a:pPr>
            <a:defRPr sz="2800" b="1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CN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CN"/>
                </a:p>
              </c:txPr>
            </c:dLbl>
            <c:dLbl>
              <c:idx val="3"/>
              <c:layout>
                <c:manualLayout>
                  <c:x val="7.9691118462565644E-2"/>
                  <c:y val="0.11510901801729008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Primary school or below</c:v>
                </c:pt>
                <c:pt idx="1">
                  <c:v>Junior high school</c:v>
                </c:pt>
                <c:pt idx="2">
                  <c:v>Senior high school</c:v>
                </c:pt>
                <c:pt idx="3">
                  <c:v>College or above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220</c:v>
                </c:pt>
                <c:pt idx="1">
                  <c:v>207</c:v>
                </c:pt>
                <c:pt idx="2">
                  <c:v>115</c:v>
                </c:pt>
                <c:pt idx="3">
                  <c:v>65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zh-CN"/>
          </a:p>
        </c:txPr>
      </c:legendEntry>
      <c:layout>
        <c:manualLayout>
          <c:xMode val="edge"/>
          <c:yMode val="edge"/>
          <c:x val="0.23163435709524341"/>
          <c:y val="0.69993030534906953"/>
          <c:w val="0.60759419588299657"/>
          <c:h val="0.2697431095974423"/>
        </c:manualLayout>
      </c:layout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residence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CN"/>
                </a:p>
              </c:txPr>
            </c:dLbl>
            <c:txPr>
              <a:bodyPr/>
              <a:lstStyle/>
              <a:p>
                <a:pPr>
                  <a:defRPr sz="2400" b="1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Urban </c:v>
                </c:pt>
                <c:pt idx="1">
                  <c:v>Suburban </c:v>
                </c:pt>
                <c:pt idx="2">
                  <c:v>Rural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222</c:v>
                </c:pt>
                <c:pt idx="1">
                  <c:v>116</c:v>
                </c:pt>
                <c:pt idx="2">
                  <c:v>269</c:v>
                </c:pt>
              </c:numCache>
            </c:numRef>
          </c:val>
        </c:ser>
        <c:firstSliceAng val="0"/>
      </c:pieChart>
    </c:plotArea>
    <c:legend>
      <c:legendPos val="b"/>
      <c:legendEntry>
        <c:idx val="2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zh-CN"/>
          </a:p>
        </c:txPr>
      </c:legendEntry>
      <c:layout/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CN"/>
                </a:p>
              </c:txPr>
            </c:dLbl>
            <c:txPr>
              <a:bodyPr/>
              <a:lstStyle/>
              <a:p>
                <a:pPr>
                  <a:defRPr sz="2800" b="1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&lt;1000RMB</c:v>
                </c:pt>
                <c:pt idx="1">
                  <c:v>1000-2000RMB</c:v>
                </c:pt>
                <c:pt idx="2">
                  <c:v>2000-3000RMB</c:v>
                </c:pt>
                <c:pt idx="3">
                  <c:v>&gt;3000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241</c:v>
                </c:pt>
                <c:pt idx="1">
                  <c:v>158</c:v>
                </c:pt>
                <c:pt idx="2">
                  <c:v>106</c:v>
                </c:pt>
                <c:pt idx="3">
                  <c:v>102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zh-CN"/>
          </a:p>
        </c:txPr>
      </c:legendEntry>
      <c:layout>
        <c:manualLayout>
          <c:xMode val="edge"/>
          <c:yMode val="edge"/>
          <c:x val="6.4370010351283882E-2"/>
          <c:y val="0.78799972875785051"/>
          <c:w val="0.80977934873697088"/>
          <c:h val="0.2116425636364837"/>
        </c:manualLayout>
      </c:layout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CN"/>
                </a:p>
              </c:txPr>
            </c:dLbl>
            <c:txPr>
              <a:bodyPr/>
              <a:lstStyle/>
              <a:p>
                <a:pPr>
                  <a:defRPr sz="2800" b="1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Self paying</c:v>
                </c:pt>
                <c:pt idx="1">
                  <c:v>NRCM</c:v>
                </c:pt>
                <c:pt idx="2">
                  <c:v>Medical insurance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361</c:v>
                </c:pt>
                <c:pt idx="1">
                  <c:v>114</c:v>
                </c:pt>
                <c:pt idx="2">
                  <c:v>132</c:v>
                </c:pt>
              </c:numCache>
            </c:numRef>
          </c:val>
        </c:ser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zh-CN"/>
          </a:p>
        </c:txPr>
      </c:legendEntry>
      <c:layout>
        <c:manualLayout>
          <c:xMode val="edge"/>
          <c:yMode val="edge"/>
          <c:x val="7.4935751677251333E-2"/>
          <c:y val="0.79233843508283486"/>
          <c:w val="0.78161006479232753"/>
          <c:h val="0.20766156491716514"/>
        </c:manualLayout>
      </c:layout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dLbl>
              <c:idx val="1"/>
              <c:layout>
                <c:manualLayout>
                  <c:x val="9.2745849143262317E-3"/>
                  <c:y val="-5.8725823885897154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3.4354407523873108E-2"/>
                  <c:y val="-2.1362193763128208E-2"/>
                </c:manualLayout>
              </c:layout>
              <c:showCatName val="1"/>
              <c:showPercent val="1"/>
            </c:dLbl>
            <c:numFmt formatCode="0.0%" sourceLinked="0"/>
            <c:spPr>
              <a:solidFill>
                <a:schemeClr val="lt1">
                  <a:tint val="100000"/>
                  <a:shade val="100000"/>
                  <a:hueMod val="100000"/>
                  <a:satMod val="10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>
                    <a:effectLst/>
                  </a:defRPr>
                </a:pPr>
                <a:endParaRPr lang="zh-CN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normal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259</c:v>
                </c:pt>
                <c:pt idx="1">
                  <c:v>53</c:v>
                </c:pt>
                <c:pt idx="2">
                  <c:v>43</c:v>
                </c:pt>
                <c:pt idx="3">
                  <c:v>252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>
          <a:ln>
            <a:solidFill>
              <a:schemeClr val="tx1"/>
            </a:solidFill>
          </a:ln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a:defRPr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3C780-6F32-42D0-B60A-DA435E69034C}" type="datetimeFigureOut">
              <a:rPr lang="zh-CN" altLang="en-US" smtClean="0"/>
              <a:pPr/>
              <a:t>2014/11/7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D334A-CD4E-4BB6-B2CE-52A75C5818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748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703356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406713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110069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813426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516782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220139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923495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626852" algn="l" defTabSz="1406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Good morning</a:t>
            </a:r>
            <a:r>
              <a:rPr lang="zh-CN" altLang="en-US" dirty="0" smtClean="0"/>
              <a:t>，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Ladies and gentleman</a:t>
            </a:r>
            <a:r>
              <a:rPr lang="zh-CN" altLang="en-US" baseline="0" dirty="0" smtClean="0"/>
              <a:t>。 </a:t>
            </a:r>
            <a:r>
              <a:rPr lang="en-US" altLang="zh-CN" baseline="0" dirty="0" smtClean="0"/>
              <a:t>I’m </a:t>
            </a:r>
            <a:r>
              <a:rPr lang="en-US" altLang="zh-CN" baseline="0" dirty="0" err="1" smtClean="0"/>
              <a:t>shangping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zhao</a:t>
            </a:r>
            <a:r>
              <a:rPr lang="en-US" altLang="zh-CN" baseline="0" dirty="0" smtClean="0"/>
              <a:t>, a nursing graduate student in my second </a:t>
            </a:r>
            <a:r>
              <a:rPr lang="en-US" altLang="zh-CN" baseline="0" dirty="0" err="1" smtClean="0"/>
              <a:t>year.I</a:t>
            </a:r>
            <a:r>
              <a:rPr lang="en-US" altLang="zh-CN" baseline="0" dirty="0" smtClean="0"/>
              <a:t> come from west china school of medicine, west china hospital, </a:t>
            </a:r>
            <a:r>
              <a:rPr lang="en-US" altLang="zh-CN" baseline="0" dirty="0" err="1" smtClean="0"/>
              <a:t>sichuan</a:t>
            </a:r>
            <a:r>
              <a:rPr lang="en-US" altLang="zh-CN" baseline="0" dirty="0" smtClean="0"/>
              <a:t> university. It is my honor to be here and share our team’s work with you. Today my topic is the incidence and influencing factors of functional disability in Chinese patients with rheumatoid arthritis.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2261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86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had 607 questionnaires completely. All analysis were included 607 participants.81% were female, 88% were married.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672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36% were the primary school</a:t>
            </a:r>
            <a:r>
              <a:rPr lang="en-US" altLang="zh-CN" baseline="0" dirty="0" smtClean="0"/>
              <a:t> or below of </a:t>
            </a:r>
            <a:r>
              <a:rPr lang="en-US" altLang="zh-CN" dirty="0" smtClean="0"/>
              <a:t>educational level ,</a:t>
            </a:r>
            <a:r>
              <a:rPr lang="en-US" altLang="zh-CN" baseline="0" dirty="0" smtClean="0"/>
              <a:t> 34% were the junior high school of educational level.44 % came from rural residence.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0132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40% only had</a:t>
            </a:r>
            <a:r>
              <a:rPr lang="en-US" altLang="zh-CN" baseline="0" dirty="0" smtClean="0"/>
              <a:t> the income less than 1000 a month, but 59% should pay their treatment  all by themselves.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335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82697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Mild, moderate and severe of functional disability was 42.7%, 7.1% and 8.7%, respectively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070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4244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704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will introduce my topic from</a:t>
            </a:r>
            <a:r>
              <a:rPr lang="en-US" altLang="zh-CN" baseline="0" dirty="0" smtClean="0"/>
              <a:t> background, </a:t>
            </a:r>
            <a:r>
              <a:rPr lang="en-US" altLang="zh-CN" baseline="0" dirty="0" err="1" smtClean="0"/>
              <a:t>purpose,methods</a:t>
            </a:r>
            <a:r>
              <a:rPr lang="en-US" altLang="zh-CN" baseline="0" dirty="0" smtClean="0"/>
              <a:t>, results, and 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580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1800" dirty="0" smtClean="0"/>
              <a:t>Rheumatoid Arthritis is a chronic, autoimmune and Invasive arthritis. It was regarded as immortal</a:t>
            </a:r>
            <a:r>
              <a:rPr lang="en-US" altLang="zh-CN" sz="1800" baseline="0" dirty="0" smtClean="0"/>
              <a:t> tumor, including disability, discomfort, dollar cost, drug toxicity and death</a:t>
            </a: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9267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map is showing the global burden of  RA </a:t>
            </a:r>
            <a:r>
              <a:rPr lang="en-US" altLang="zh-CN" dirty="0"/>
              <a:t> </a:t>
            </a:r>
            <a:r>
              <a:rPr lang="en-US" altLang="zh-CN" dirty="0" smtClean="0"/>
              <a:t>in 2010. </a:t>
            </a:r>
            <a:r>
              <a:rPr lang="en-US" altLang="zh-CN" baseline="0" dirty="0" smtClean="0"/>
              <a:t>the prevalence of the  east </a:t>
            </a:r>
            <a:r>
              <a:rPr lang="en-US" altLang="zh-CN" baseline="0" dirty="0" err="1" smtClean="0"/>
              <a:t>asia</a:t>
            </a:r>
            <a:r>
              <a:rPr lang="en-US" altLang="zh-CN" baseline="0" dirty="0" smtClean="0"/>
              <a:t> is 0.25%-0.36% .</a:t>
            </a:r>
            <a:r>
              <a:rPr lang="en-US" altLang="zh-CN" dirty="0"/>
              <a:t> </a:t>
            </a:r>
            <a:r>
              <a:rPr lang="en-US" altLang="zh-CN" dirty="0" smtClean="0"/>
              <a:t>The prevalence of </a:t>
            </a:r>
            <a:r>
              <a:rPr lang="en-US" altLang="zh-CN" baseline="0" dirty="0" smtClean="0"/>
              <a:t>China is 0.42%, it means 5.4 million person who was suffering from RA.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022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 smtClean="0"/>
              <a:t>the most common symptom</a:t>
            </a:r>
            <a:r>
              <a:rPr lang="en-US" altLang="zh-CN" sz="1800" baseline="0" dirty="0" smtClean="0"/>
              <a:t> was seen on joints, such as morning stiff, pain , swelling and tender. AS  the disease progresses, functional disability was seen</a:t>
            </a:r>
            <a:r>
              <a:rPr lang="en-US" altLang="zh-CN" sz="1800" dirty="0" smtClean="0"/>
              <a:t> common in RA.one study show </a:t>
            </a:r>
            <a:r>
              <a:rPr lang="en-US" altLang="zh-CN" dirty="0" smtClean="0"/>
              <a:t>functional disability could reach up to 20% in 1 year, 60% in 10 years.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91046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a 2 year duration patients, because of her deformed feet, she cannot walk for a long  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263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is a more than 20  years duration patient, she even cannot open a bottle by her fingers. Functional </a:t>
            </a:r>
            <a:r>
              <a:rPr lang="en-US" altLang="zh-CN" dirty="0"/>
              <a:t>disability directly reduced RA patients’ activities and  decreased the quality of </a:t>
            </a:r>
            <a:r>
              <a:rPr lang="en-US" altLang="zh-CN" dirty="0" smtClean="0"/>
              <a:t>life. so If we nurses know where we can intervene, maybe we could do some help for patients.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3555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Based on the background, our purpose  is  to investigate the incidence and analyze influencing factors of functional disability in Chinese patients , and in order to provide reference for health education.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200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/>
              <a:t>Our study</a:t>
            </a:r>
            <a:r>
              <a:rPr lang="en-US" altLang="zh-CN" sz="1800" baseline="0" dirty="0" smtClean="0"/>
              <a:t> was a cross-sectional survey, using convenience sampling in rheumatic outpatients in west china hospital. We implemented in September to December in 2013.and collected </a:t>
            </a:r>
            <a:r>
              <a:rPr lang="en-US" altLang="zh-CN" dirty="0" smtClean="0"/>
              <a:t>Demographic data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social support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pain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fatigue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functional disability.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334A-CD4E-4BB6-B2CE-52A75C58185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137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1173433"/>
            <a:ext cx="10361851" cy="1470366"/>
          </a:xfrm>
        </p:spPr>
        <p:txBody>
          <a:bodyPr anchor="b"/>
          <a:lstStyle>
            <a:lvl1pPr algn="l">
              <a:defRPr sz="74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6835" y="2643794"/>
            <a:ext cx="8892664" cy="1753006"/>
          </a:xfrm>
        </p:spPr>
        <p:txBody>
          <a:bodyPr/>
          <a:lstStyle>
            <a:lvl1pPr marL="0" indent="0" algn="l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70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0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2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23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2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0D4D-330C-4508-B955-239554C38158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E049-9F45-4CDA-8A55-5CE35792E7AD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281" y="2924859"/>
            <a:ext cx="10361851" cy="1362390"/>
          </a:xfrm>
        </p:spPr>
        <p:txBody>
          <a:bodyPr anchor="t"/>
          <a:lstStyle>
            <a:lvl1pPr algn="l">
              <a:defRPr sz="68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281" y="1429079"/>
            <a:ext cx="10361851" cy="1500535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335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067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1100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134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167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201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234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26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931-5281-4CEE-8C92-B270DEE344CB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4"/>
            <a:ext cx="5384099" cy="452701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4"/>
            <a:ext cx="5384099" cy="452701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68C3-5655-4F24-A25F-71E85756059A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71"/>
            <a:ext cx="5386216" cy="63991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3356" indent="0">
              <a:buNone/>
              <a:defRPr sz="3100" b="1"/>
            </a:lvl2pPr>
            <a:lvl3pPr marL="1406713" indent="0">
              <a:buNone/>
              <a:defRPr sz="2800" b="1"/>
            </a:lvl3pPr>
            <a:lvl4pPr marL="2110069" indent="0">
              <a:buNone/>
              <a:defRPr sz="2400" b="1"/>
            </a:lvl4pPr>
            <a:lvl5pPr marL="2813426" indent="0">
              <a:buNone/>
              <a:defRPr sz="2400" b="1"/>
            </a:lvl5pPr>
            <a:lvl6pPr marL="3516782" indent="0">
              <a:buNone/>
              <a:defRPr sz="2400" b="1"/>
            </a:lvl6pPr>
            <a:lvl7pPr marL="4220139" indent="0">
              <a:buNone/>
              <a:defRPr sz="2400" b="1"/>
            </a:lvl7pPr>
            <a:lvl8pPr marL="4923495" indent="0">
              <a:buNone/>
              <a:defRPr sz="2400" b="1"/>
            </a:lvl8pPr>
            <a:lvl9pPr marL="5626852" indent="0">
              <a:buNone/>
              <a:defRPr sz="24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70" y="1535471"/>
            <a:ext cx="5388332" cy="63991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3356" indent="0">
              <a:buNone/>
              <a:defRPr sz="3100" b="1"/>
            </a:lvl2pPr>
            <a:lvl3pPr marL="1406713" indent="0">
              <a:buNone/>
              <a:defRPr sz="2800" b="1"/>
            </a:lvl3pPr>
            <a:lvl4pPr marL="2110069" indent="0">
              <a:buNone/>
              <a:defRPr sz="2400" b="1"/>
            </a:lvl4pPr>
            <a:lvl5pPr marL="2813426" indent="0">
              <a:buNone/>
              <a:defRPr sz="2400" b="1"/>
            </a:lvl5pPr>
            <a:lvl6pPr marL="3516782" indent="0">
              <a:buNone/>
              <a:defRPr sz="2400" b="1"/>
            </a:lvl6pPr>
            <a:lvl7pPr marL="4220139" indent="0">
              <a:buNone/>
              <a:defRPr sz="2400" b="1"/>
            </a:lvl7pPr>
            <a:lvl8pPr marL="4923495" indent="0">
              <a:buNone/>
              <a:defRPr sz="2400" b="1"/>
            </a:lvl8pPr>
            <a:lvl9pPr marL="5626852" indent="0">
              <a:buNone/>
              <a:defRPr sz="24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70" y="2175379"/>
            <a:ext cx="5388332" cy="39522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7F8F-4955-41E5-BBF8-6FF9A1850FF9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B15D-D75D-4E44-979C-A38BA1257584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764" y="1071797"/>
            <a:ext cx="6814779" cy="5050929"/>
          </a:xfrm>
        </p:spPr>
        <p:txBody>
          <a:bodyPr/>
          <a:lstStyle>
            <a:lvl1pPr>
              <a:defRPr sz="4900"/>
            </a:lvl1pPr>
            <a:lvl2pPr>
              <a:defRPr sz="44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71134" y="1071801"/>
            <a:ext cx="4010562" cy="3429819"/>
          </a:xfrm>
        </p:spPr>
        <p:txBody>
          <a:bodyPr/>
          <a:lstStyle>
            <a:lvl1pPr marL="0" indent="0">
              <a:buNone/>
              <a:defRPr sz="2200"/>
            </a:lvl1pPr>
            <a:lvl2pPr marL="703356" indent="0">
              <a:buNone/>
              <a:defRPr sz="1800"/>
            </a:lvl2pPr>
            <a:lvl3pPr marL="1406713" indent="0">
              <a:buNone/>
              <a:defRPr sz="1500"/>
            </a:lvl3pPr>
            <a:lvl4pPr marL="2110069" indent="0">
              <a:buNone/>
              <a:defRPr sz="1400"/>
            </a:lvl4pPr>
            <a:lvl5pPr marL="2813426" indent="0">
              <a:buNone/>
              <a:defRPr sz="1400"/>
            </a:lvl5pPr>
            <a:lvl6pPr marL="3516782" indent="0">
              <a:buNone/>
              <a:defRPr sz="1400"/>
            </a:lvl6pPr>
            <a:lvl7pPr marL="4220139" indent="0">
              <a:buNone/>
              <a:defRPr sz="1400"/>
            </a:lvl7pPr>
            <a:lvl8pPr marL="4923495" indent="0">
              <a:buNone/>
              <a:defRPr sz="1400"/>
            </a:lvl8pPr>
            <a:lvl9pPr marL="5626852" indent="0">
              <a:buNone/>
              <a:defRPr sz="14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FB5B-A4C3-4A5A-9D35-285012A01F3E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37" y="285796"/>
            <a:ext cx="10973229" cy="696788"/>
          </a:xfrm>
        </p:spPr>
        <p:txBody>
          <a:bodyPr anchor="ctr"/>
          <a:lstStyle>
            <a:lvl1pPr algn="ctr">
              <a:defRPr sz="55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6643" y="643068"/>
            <a:ext cx="1047621" cy="4573091"/>
          </a:xfrm>
        </p:spPr>
        <p:txBody>
          <a:bodyPr vert="eaVert" anchor="ctr"/>
          <a:lstStyle>
            <a:lvl1pPr algn="l">
              <a:defRPr sz="37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0486" y="541470"/>
            <a:ext cx="8552345" cy="5460692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4900"/>
            </a:lvl1pPr>
            <a:lvl2pPr marL="703356" indent="0">
              <a:buNone/>
              <a:defRPr sz="4400"/>
            </a:lvl2pPr>
            <a:lvl3pPr marL="1406713" indent="0">
              <a:buNone/>
              <a:defRPr sz="3700"/>
            </a:lvl3pPr>
            <a:lvl4pPr marL="2110069" indent="0">
              <a:buNone/>
              <a:defRPr sz="3100"/>
            </a:lvl4pPr>
            <a:lvl5pPr marL="2813426" indent="0">
              <a:buNone/>
              <a:defRPr sz="3100"/>
            </a:lvl5pPr>
            <a:lvl6pPr marL="3516782" indent="0">
              <a:buNone/>
              <a:defRPr sz="3100"/>
            </a:lvl6pPr>
            <a:lvl7pPr marL="4220139" indent="0">
              <a:buNone/>
              <a:defRPr sz="3100"/>
            </a:lvl7pPr>
            <a:lvl8pPr marL="4923495" indent="0">
              <a:buNone/>
              <a:defRPr sz="3100"/>
            </a:lvl8pPr>
            <a:lvl9pPr marL="5626852" indent="0">
              <a:buNone/>
              <a:defRPr sz="31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8546" y="1000341"/>
            <a:ext cx="1218999" cy="4215819"/>
          </a:xfrm>
        </p:spPr>
        <p:txBody>
          <a:bodyPr vert="eaVert" anchor="ctr"/>
          <a:lstStyle>
            <a:lvl1pPr marL="0" indent="0" algn="ctr">
              <a:buNone/>
              <a:defRPr sz="2200"/>
            </a:lvl1pPr>
            <a:lvl2pPr marL="703356" indent="0" algn="ctr">
              <a:buNone/>
              <a:defRPr sz="1800"/>
            </a:lvl2pPr>
            <a:lvl3pPr marL="1406713" indent="0" algn="ctr">
              <a:buNone/>
              <a:defRPr sz="1500"/>
            </a:lvl3pPr>
            <a:lvl4pPr marL="2110069" indent="0" algn="ctr">
              <a:buNone/>
              <a:defRPr sz="1400"/>
            </a:lvl4pPr>
            <a:lvl5pPr marL="2813426" indent="0" algn="ctr">
              <a:buNone/>
              <a:defRPr sz="1400"/>
            </a:lvl5pPr>
            <a:lvl6pPr marL="3516782" indent="0">
              <a:buNone/>
              <a:defRPr sz="1400"/>
            </a:lvl6pPr>
            <a:lvl7pPr marL="4220139" indent="0">
              <a:buNone/>
              <a:defRPr sz="1400"/>
            </a:lvl7pPr>
            <a:lvl8pPr marL="4923495" indent="0">
              <a:buNone/>
              <a:defRPr sz="1400"/>
            </a:lvl8pPr>
            <a:lvl9pPr marL="5626852" indent="0">
              <a:buNone/>
              <a:defRPr sz="14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CE85C-FADB-4298-BA94-2CBFCABA702F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2EAE-91B2-4BBC-9FE1-473CDAD5B4B7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8889265" y="4916286"/>
            <a:ext cx="3301158" cy="19433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5"/>
            <a:ext cx="12190413" cy="714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0671" tIns="70336" rIns="140671" bIns="70336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63"/>
            <a:ext cx="6095207" cy="714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0671" tIns="70336" rIns="140671" bIns="70336"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1935"/>
            <a:ext cx="12190413" cy="43765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35316" y="197814"/>
            <a:ext cx="10971372" cy="1143265"/>
          </a:xfrm>
          <a:prstGeom prst="rect">
            <a:avLst/>
          </a:prstGeom>
        </p:spPr>
        <p:txBody>
          <a:bodyPr vert="horz" lIns="140671" tIns="70336" rIns="140671" bIns="70336" rtlCol="0" anchor="ctr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845254"/>
            <a:ext cx="10971372" cy="4282330"/>
          </a:xfrm>
          <a:prstGeom prst="rect">
            <a:avLst/>
          </a:prstGeom>
        </p:spPr>
        <p:txBody>
          <a:bodyPr vert="horz" lIns="140671" tIns="70336" rIns="140671" bIns="70336" rtlCol="0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6"/>
            <a:ext cx="2844430" cy="365210"/>
          </a:xfrm>
          <a:prstGeom prst="rect">
            <a:avLst/>
          </a:prstGeom>
        </p:spPr>
        <p:txBody>
          <a:bodyPr vert="horz" lIns="140671" tIns="70336" rIns="140671" bIns="70336" rtlCol="0" anchor="ctr"/>
          <a:lstStyle>
            <a:lvl1pPr algn="l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2EAE-91B2-4BBC-9FE1-473CDAD5B4B7}" type="datetime1">
              <a:rPr lang="en-US" altLang="zh-CN" smtClean="0"/>
              <a:pPr/>
              <a:t>11/7/2014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6"/>
            <a:ext cx="3860297" cy="365210"/>
          </a:xfrm>
          <a:prstGeom prst="rect">
            <a:avLst/>
          </a:prstGeom>
        </p:spPr>
        <p:txBody>
          <a:bodyPr vert="horz" lIns="140671" tIns="70336" rIns="140671" bIns="70336" rtlCol="0" anchor="ctr"/>
          <a:lstStyle>
            <a:lvl1pPr algn="ctr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OMICS 2014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6"/>
            <a:ext cx="2844430" cy="365210"/>
          </a:xfrm>
          <a:prstGeom prst="rect">
            <a:avLst/>
          </a:prstGeom>
        </p:spPr>
        <p:txBody>
          <a:bodyPr vert="horz" lIns="140671" tIns="70336" rIns="140671" bIns="70336" rtlCol="0" anchor="ctr"/>
          <a:lstStyle>
            <a:lvl1pPr algn="r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03652" y="1341079"/>
            <a:ext cx="881431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k\Desktop\华西LOGO(1X1)fina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09916" y="0"/>
            <a:ext cx="2880497" cy="288785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68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527517" indent="-527517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4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142954" indent="-439598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91" indent="-351678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1748" indent="-351678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65104" indent="-351678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68461" indent="-351678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817" indent="-351678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75174" indent="-351678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78530" indent="-351678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03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067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10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813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516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220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923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626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k\Desktop\华西LOGO(1X1)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787116"/>
            <a:ext cx="2612576" cy="207247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1315" y="980956"/>
            <a:ext cx="11087111" cy="254830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and Influencing factors of functional disability in Chinese Patients with Rheumatoid Arthritis</a:t>
            </a:r>
            <a:endParaRPr lang="zh-CN" altLang="en-US" sz="6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174" y="3929860"/>
            <a:ext cx="10367802" cy="194466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zh-CN" sz="4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West China School Of </a:t>
            </a:r>
            <a:r>
              <a:rPr lang="en-US" altLang="zh-CN" sz="49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Nursing, </a:t>
            </a:r>
            <a:r>
              <a:rPr lang="en-US" altLang="zh-CN" sz="4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West China Hospital, Sichuan University, China</a:t>
            </a:r>
          </a:p>
          <a:p>
            <a:pPr algn="ctr"/>
            <a:endParaRPr lang="en-US" altLang="zh-CN" sz="4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zh-CN" sz="34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Shangping</a:t>
            </a:r>
            <a:r>
              <a:rPr lang="en-US" altLang="zh-CN" sz="3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Zhao</a:t>
            </a:r>
            <a:r>
              <a:rPr lang="zh-CN" altLang="en-US" sz="3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，</a:t>
            </a:r>
            <a:r>
              <a:rPr lang="en-US" altLang="zh-CN" sz="3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Yanling</a:t>
            </a:r>
            <a:r>
              <a:rPr lang="en-US" altLang="zh-CN" sz="3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Chen, Hong Chen</a:t>
            </a:r>
            <a:endParaRPr lang="zh-CN" altLang="en-US" sz="340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62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measurements</a:t>
            </a:r>
            <a:r>
              <a:rPr lang="en-US" altLang="zh-CN" sz="4800" dirty="0" smtClean="0">
                <a:latin typeface="+mn-lt"/>
              </a:rPr>
              <a:t> </a:t>
            </a:r>
            <a:r>
              <a:rPr lang="en-US" altLang="zh-CN" sz="4800" dirty="0">
                <a:solidFill>
                  <a:schemeClr val="tx1"/>
                </a:solidFill>
                <a:latin typeface="+mn-lt"/>
              </a:rPr>
              <a:t>-1</a:t>
            </a:r>
            <a:endParaRPr lang="zh-CN" altLang="en-US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3310" y="1701202"/>
            <a:ext cx="5903943" cy="463818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Demographic </a:t>
            </a:r>
            <a:r>
              <a:rPr lang="en-US" altLang="zh-CN" dirty="0" smtClean="0"/>
              <a:t>data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age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gender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marital status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education level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residence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family </a:t>
            </a:r>
            <a:r>
              <a:rPr lang="en-US" altLang="zh-CN" dirty="0"/>
              <a:t>monthly income per capita </a:t>
            </a:r>
            <a:r>
              <a:rPr lang="en-US" altLang="zh-CN" dirty="0" smtClean="0"/>
              <a:t>(FMIPC)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95074" y="2332577"/>
            <a:ext cx="6560218" cy="4527011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altLang="zh-CN" dirty="0" smtClean="0"/>
              <a:t>medical </a:t>
            </a:r>
            <a:r>
              <a:rPr lang="en-US" altLang="zh-CN" dirty="0"/>
              <a:t>payment </a:t>
            </a:r>
            <a:r>
              <a:rPr lang="en-US" altLang="zh-CN" dirty="0" smtClean="0"/>
              <a:t>forms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disease </a:t>
            </a:r>
            <a:r>
              <a:rPr lang="en-US" altLang="zh-CN" dirty="0"/>
              <a:t>duration 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hospitalized times 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total </a:t>
            </a:r>
            <a:r>
              <a:rPr lang="en-US" altLang="zh-CN" dirty="0"/>
              <a:t>cost of treatment (TCT)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4889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measurements </a:t>
            </a:r>
            <a:r>
              <a:rPr lang="en-US" altLang="zh-CN" sz="4800" dirty="0">
                <a:solidFill>
                  <a:schemeClr val="tx1"/>
                </a:solidFill>
                <a:latin typeface="+mn-lt"/>
              </a:rPr>
              <a:t>-2</a:t>
            </a:r>
            <a:endParaRPr lang="zh-CN" altLang="en-US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Social support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Social </a:t>
            </a:r>
            <a:r>
              <a:rPr lang="en-US" altLang="zh-CN" dirty="0">
                <a:solidFill>
                  <a:srgbClr val="FF0000"/>
                </a:solidFill>
              </a:rPr>
              <a:t>Support Rating </a:t>
            </a:r>
            <a:r>
              <a:rPr lang="en-US" altLang="zh-CN" dirty="0" smtClean="0">
                <a:solidFill>
                  <a:srgbClr val="FF0000"/>
                </a:solidFill>
              </a:rPr>
              <a:t>Scale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Higher scores indicate more social support</a:t>
            </a:r>
            <a:endParaRPr lang="en-US" altLang="zh-CN" dirty="0"/>
          </a:p>
          <a:p>
            <a:r>
              <a:rPr lang="en-US" altLang="zh-CN" dirty="0" smtClean="0"/>
              <a:t>Pain</a:t>
            </a:r>
            <a:r>
              <a:rPr lang="en-US" altLang="zh-CN" dirty="0"/>
              <a:t>, fatigue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Visual Analog Scale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Functional disability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Health Assessment Questionnaire-Disability Index </a:t>
            </a:r>
            <a:r>
              <a:rPr lang="en-US" altLang="zh-CN" dirty="0">
                <a:solidFill>
                  <a:srgbClr val="FF0000"/>
                </a:solidFill>
              </a:rPr>
              <a:t>(HAQ-DI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 smtClean="0"/>
              <a:t>，</a:t>
            </a:r>
            <a:r>
              <a:rPr lang="en-US" dirty="0" smtClean="0"/>
              <a:t>Higher score of HAQ-DI indicates more damage of physical function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77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Results-1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582" y="1629594"/>
            <a:ext cx="10971372" cy="13715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Statistical description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607</a:t>
            </a:r>
            <a:r>
              <a:rPr lang="en-US" altLang="zh-CN" dirty="0" smtClean="0"/>
              <a:t> of 653 participants 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="" xmlns:p14="http://schemas.microsoft.com/office/powerpoint/2010/main" val="154626339"/>
              </p:ext>
            </p:extLst>
          </p:nvPr>
        </p:nvGraphicFramePr>
        <p:xfrm>
          <a:off x="5303118" y="2637706"/>
          <a:ext cx="6624736" cy="421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="" xmlns:p14="http://schemas.microsoft.com/office/powerpoint/2010/main" val="609170689"/>
              </p:ext>
            </p:extLst>
          </p:nvPr>
        </p:nvGraphicFramePr>
        <p:xfrm>
          <a:off x="-313506" y="2356198"/>
          <a:ext cx="6239222" cy="450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47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Statistical description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3068715"/>
              </p:ext>
            </p:extLst>
          </p:nvPr>
        </p:nvGraphicFramePr>
        <p:xfrm>
          <a:off x="-1105594" y="1485578"/>
          <a:ext cx="8064896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="" xmlns:p14="http://schemas.microsoft.com/office/powerpoint/2010/main" val="2575479369"/>
              </p:ext>
            </p:extLst>
          </p:nvPr>
        </p:nvGraphicFramePr>
        <p:xfrm>
          <a:off x="5951190" y="1557586"/>
          <a:ext cx="53285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05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27517" indent="-527517">
              <a:lnSpc>
                <a:spcPct val="80000"/>
              </a:lnSpc>
              <a:buClr>
                <a:schemeClr val="accent1"/>
              </a:buClr>
              <a:buSzPct val="50000"/>
            </a:pPr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Statistical description </a:t>
            </a:r>
            <a:endParaRPr lang="zh-CN" altLang="en-US" sz="4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6767948"/>
              </p:ext>
            </p:extLst>
          </p:nvPr>
        </p:nvGraphicFramePr>
        <p:xfrm>
          <a:off x="-477090" y="1845618"/>
          <a:ext cx="7305374" cy="501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="" xmlns:p14="http://schemas.microsoft.com/office/powerpoint/2010/main" val="793142497"/>
              </p:ext>
            </p:extLst>
          </p:nvPr>
        </p:nvGraphicFramePr>
        <p:xfrm>
          <a:off x="5523702" y="1786720"/>
          <a:ext cx="6666711" cy="478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66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Statistical description </a:t>
            </a:r>
            <a:endParaRPr lang="zh-CN" altLang="en-US" sz="4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8789300"/>
              </p:ext>
            </p:extLst>
          </p:nvPr>
        </p:nvGraphicFramePr>
        <p:xfrm>
          <a:off x="381101" y="2429662"/>
          <a:ext cx="11809312" cy="344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/>
                <a:gridCol w="3528392"/>
                <a:gridCol w="2736304"/>
              </a:tblGrid>
              <a:tr h="777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Variables 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Mean</a:t>
                      </a:r>
                      <a:r>
                        <a:rPr lang="zh-CN" sz="2800" kern="100" dirty="0">
                          <a:effectLst/>
                        </a:rPr>
                        <a:t>±</a:t>
                      </a:r>
                      <a:r>
                        <a:rPr lang="en-US" sz="2800" kern="100" dirty="0">
                          <a:effectLst/>
                        </a:rPr>
                        <a:t>SD or Median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Range 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Age (years)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50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18, 88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Disease duration</a:t>
                      </a:r>
                      <a:r>
                        <a:rPr lang="zh-CN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month</a:t>
                      </a:r>
                      <a:r>
                        <a:rPr lang="zh-CN" sz="2800" kern="100" dirty="0">
                          <a:effectLst/>
                        </a:rPr>
                        <a:t>）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50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1, 492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VAS of Pain 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5.25 </a:t>
                      </a:r>
                      <a:r>
                        <a:rPr lang="zh-CN" sz="2800" kern="100" dirty="0">
                          <a:effectLst/>
                        </a:rPr>
                        <a:t>± </a:t>
                      </a:r>
                      <a:r>
                        <a:rPr lang="en-US" sz="2800" kern="100" dirty="0">
                          <a:effectLst/>
                        </a:rPr>
                        <a:t>2.91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0, 10</a:t>
                      </a:r>
                      <a:endParaRPr lang="zh-CN" sz="2800" kern="10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VAS of Fatigue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4.15 </a:t>
                      </a:r>
                      <a:r>
                        <a:rPr lang="zh-CN" sz="2800" kern="100" dirty="0">
                          <a:effectLst/>
                        </a:rPr>
                        <a:t>± </a:t>
                      </a:r>
                      <a:r>
                        <a:rPr lang="en-US" sz="2800" kern="100" dirty="0">
                          <a:effectLst/>
                        </a:rPr>
                        <a:t>2.87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0, 10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Social</a:t>
                      </a:r>
                      <a:r>
                        <a:rPr lang="en-US" sz="2800" kern="100" baseline="0" dirty="0" smtClean="0">
                          <a:effectLst/>
                        </a:rPr>
                        <a:t> support rating scale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40.67 </a:t>
                      </a:r>
                      <a:r>
                        <a:rPr lang="zh-CN" sz="2800" kern="100" dirty="0">
                          <a:effectLst/>
                        </a:rPr>
                        <a:t>± </a:t>
                      </a:r>
                      <a:r>
                        <a:rPr lang="en-US" sz="2800" kern="100" dirty="0">
                          <a:effectLst/>
                        </a:rPr>
                        <a:t>7.68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20, 58</a:t>
                      </a: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31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Statistical description </a:t>
            </a:r>
            <a:endParaRPr lang="zh-CN" altLang="en-US" sz="4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88789300"/>
              </p:ext>
            </p:extLst>
          </p:nvPr>
        </p:nvGraphicFramePr>
        <p:xfrm>
          <a:off x="523042" y="1358095"/>
          <a:ext cx="11215766" cy="492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1213"/>
                <a:gridCol w="3248035"/>
                <a:gridCol w="3076518"/>
              </a:tblGrid>
              <a:tr h="526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Mean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SD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HAQ-DI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0.665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0.675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dressing </a:t>
                      </a: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and grooming 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0.679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0.788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arising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0.539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>
                          <a:latin typeface="Calibri"/>
                          <a:ea typeface="宋体"/>
                          <a:cs typeface="Times New Roman"/>
                        </a:rPr>
                        <a:t>0.695</a:t>
                      </a:r>
                      <a:endParaRPr lang="zh-CN" sz="2800" b="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eating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0.479</a:t>
                      </a:r>
                      <a:endParaRPr lang="zh-CN" sz="2800" b="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>
                          <a:latin typeface="Calibri"/>
                          <a:ea typeface="宋体"/>
                          <a:cs typeface="Times New Roman"/>
                        </a:rPr>
                        <a:t>0.719</a:t>
                      </a:r>
                      <a:endParaRPr lang="zh-CN" sz="2800" b="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walking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0.565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0.719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hygiene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0.720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0.862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reaching</a:t>
                      </a:r>
                      <a:endParaRPr lang="zh-CN" sz="2800" b="1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0.997</a:t>
                      </a:r>
                      <a:endParaRPr lang="zh-CN" sz="2800" b="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1.039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gripping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0.651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0.779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20">
                <a:tc>
                  <a:txBody>
                    <a:bodyPr/>
                    <a:lstStyle/>
                    <a:p>
                      <a:pPr lvl="1"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other activities</a:t>
                      </a:r>
                      <a:endParaRPr lang="zh-CN" sz="2800" b="1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>
                          <a:latin typeface="Calibri"/>
                          <a:ea typeface="宋体"/>
                          <a:cs typeface="Times New Roman"/>
                        </a:rPr>
                        <a:t>0.687</a:t>
                      </a:r>
                      <a:endParaRPr lang="zh-CN" sz="2800" b="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latin typeface="Calibri"/>
                          <a:ea typeface="宋体"/>
                          <a:cs typeface="Times New Roman"/>
                        </a:rPr>
                        <a:t>0.792</a:t>
                      </a:r>
                      <a:endParaRPr lang="zh-CN" sz="2800" b="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Statistical description </a:t>
            </a:r>
            <a:r>
              <a:rPr lang="en-US" altLang="zh-CN" sz="4800" dirty="0" smtClean="0">
                <a:latin typeface="+mn-lt"/>
              </a:rPr>
              <a:t> </a:t>
            </a:r>
            <a:endParaRPr lang="zh-CN" altLang="en-US" sz="480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74" y="2925738"/>
            <a:ext cx="6205765" cy="3024700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58.5% </a:t>
            </a:r>
            <a:r>
              <a:rPr lang="en-US" altLang="zh-CN" sz="4400" dirty="0"/>
              <a:t>of patients had functional </a:t>
            </a:r>
            <a:r>
              <a:rPr lang="en-US" altLang="zh-CN" sz="4400" dirty="0" smtClean="0"/>
              <a:t>disability.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4880760" y="1572406"/>
          <a:ext cx="6786611" cy="492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574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Results-2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6235194"/>
              </p:ext>
            </p:extLst>
          </p:nvPr>
        </p:nvGraphicFramePr>
        <p:xfrm>
          <a:off x="451604" y="2143911"/>
          <a:ext cx="1057282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010"/>
                <a:gridCol w="3292075"/>
                <a:gridCol w="2546739"/>
              </a:tblGrid>
              <a:tr h="55309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3200" dirty="0" smtClean="0"/>
                        <a:t>Variable 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HAQ-DI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P</a:t>
                      </a:r>
                      <a:endParaRPr lang="zh-CN" altLang="en-US" sz="3200" dirty="0"/>
                    </a:p>
                  </a:txBody>
                  <a:tcPr/>
                </a:tc>
              </a:tr>
              <a:tr h="465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bg1"/>
                          </a:solidFill>
                          <a:effectLst/>
                        </a:rPr>
                        <a:t>Gender</a:t>
                      </a:r>
                      <a:endParaRPr lang="zh-CN" sz="32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t=1.386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0.166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099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3200" kern="1200" dirty="0" smtClean="0">
                          <a:solidFill>
                            <a:schemeClr val="bg1"/>
                          </a:solidFill>
                          <a:effectLst/>
                        </a:rPr>
                        <a:t>Marital status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F=1.500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0.213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099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3200" kern="1200" dirty="0" smtClean="0">
                          <a:solidFill>
                            <a:srgbClr val="FF0000"/>
                          </a:solidFill>
                          <a:effectLst/>
                        </a:rPr>
                        <a:t>Education level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F=15.682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&lt;</a:t>
                      </a: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effectLst/>
                        </a:rPr>
                        <a:t>0.001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965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3200" kern="1200" dirty="0" smtClean="0">
                          <a:solidFill>
                            <a:srgbClr val="FF0000"/>
                          </a:solidFill>
                          <a:effectLst/>
                        </a:rPr>
                        <a:t>Residence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F=12.647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&lt;</a:t>
                      </a: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effectLst/>
                        </a:rPr>
                        <a:t>0.001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099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3200" kern="1200" dirty="0" smtClean="0">
                          <a:solidFill>
                            <a:srgbClr val="FF0000"/>
                          </a:solidFill>
                          <a:effectLst/>
                        </a:rPr>
                        <a:t>FMIPC (Yuan)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F=10.364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</a:rPr>
                        <a:t>&lt;</a:t>
                      </a:r>
                      <a:r>
                        <a:rPr lang="en-US" sz="3200" kern="100" dirty="0" smtClean="0">
                          <a:solidFill>
                            <a:srgbClr val="FF0000"/>
                          </a:solidFill>
                          <a:effectLst/>
                        </a:rPr>
                        <a:t>0.001</a:t>
                      </a:r>
                      <a:endParaRPr lang="zh-CN" sz="3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099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3200" kern="1200" dirty="0" smtClean="0">
                          <a:solidFill>
                            <a:schemeClr val="bg1"/>
                          </a:solidFill>
                          <a:effectLst/>
                        </a:rPr>
                        <a:t>Medical payment forms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F=0.992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tx1"/>
                          </a:solidFill>
                          <a:effectLst/>
                        </a:rPr>
                        <a:t>0.189</a:t>
                      </a:r>
                      <a:endParaRPr lang="zh-CN" sz="3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177">
                <a:tc gridSpan="3">
                  <a:txBody>
                    <a:bodyPr/>
                    <a:lstStyle/>
                    <a:p>
                      <a:r>
                        <a:rPr kumimoji="0" lang="en-US" altLang="zh-CN" sz="18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FMIPC:family</a:t>
                      </a:r>
                      <a:r>
                        <a:rPr kumimoji="0" lang="en-US" altLang="zh-CN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monthly income per capita</a:t>
                      </a:r>
                      <a:endParaRPr lang="zh-CN" alt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08794" y="1429530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Univariate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analysis</a:t>
            </a:r>
            <a:endParaRPr lang="zh-CN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0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7200" dirty="0" err="1" smtClean="0"/>
              <a:t>Univariate</a:t>
            </a:r>
            <a:r>
              <a:rPr lang="en-US" altLang="zh-CN" sz="7200" dirty="0" smtClean="0"/>
              <a:t>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08728" y="1358098"/>
          <a:ext cx="11784289" cy="5275393"/>
        </p:xfrm>
        <a:graphic>
          <a:graphicData uri="http://schemas.openxmlformats.org/drawingml/2006/table">
            <a:tbl>
              <a:tblPr/>
              <a:tblGrid>
                <a:gridCol w="2571768"/>
                <a:gridCol w="3631184"/>
                <a:gridCol w="2155294"/>
                <a:gridCol w="1343660"/>
                <a:gridCol w="2082383"/>
              </a:tblGrid>
              <a:tr h="22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baseline="0" dirty="0" smtClean="0">
                          <a:solidFill>
                            <a:schemeClr val="bg1"/>
                          </a:solidFill>
                          <a:latin typeface="Calibri"/>
                          <a:ea typeface="宋体"/>
                          <a:cs typeface="Times New Roman"/>
                        </a:rPr>
                        <a:t>HAQ-DI</a:t>
                      </a:r>
                      <a:endParaRPr lang="en-US" sz="2400" b="1" kern="100" baseline="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011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baseline="0" dirty="0" smtClean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Education level</a:t>
                      </a:r>
                      <a:endParaRPr lang="zh-CN" altLang="en-US" sz="2400" b="1" kern="100" baseline="0" dirty="0" smtClean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Primary school or below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0.86 ± 0.68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F=15.682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&lt;0.001**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Junior high school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0.66 ± 0.68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Senior high school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0.51 ± 0.63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College or above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0.30 ± 0.44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11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baseline="0" dirty="0" smtClean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Residence  </a:t>
                      </a:r>
                      <a:endParaRPr lang="zh-CN" altLang="en-US" sz="2400" b="1" kern="100" baseline="0" dirty="0" smtClean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Urban 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0.49 ± 0.64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F=12.647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&lt;0.001**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 smtClean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Suburban 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0.71 ± 0.70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 smtClean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Rural 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0.79 ± 0.67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11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family monthly income per capita</a:t>
                      </a:r>
                      <a:endParaRPr lang="zh-CN" altLang="en-US" sz="2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baseline="0" dirty="0" smtClean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 (Yuan)</a:t>
                      </a:r>
                      <a:endParaRPr lang="zh-CN" altLang="en-US" sz="2400" b="1" kern="100" baseline="0" dirty="0" smtClean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&lt;1000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0.79 ± 0.64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F=10.364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&lt;0.001**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1000-2000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0.70 ± 0.71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2000-3000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0.62 ± 0.74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11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baseline="0" dirty="0">
                          <a:solidFill>
                            <a:schemeClr val="bg1"/>
                          </a:solidFill>
                          <a:latin typeface="+mn-lt"/>
                          <a:ea typeface="宋体"/>
                          <a:cs typeface="Times New Roman"/>
                        </a:rPr>
                        <a:t>&gt;3000</a:t>
                      </a:r>
                      <a:endParaRPr lang="zh-CN" sz="2400" b="1" kern="100" baseline="0" dirty="0">
                        <a:solidFill>
                          <a:schemeClr val="bg1"/>
                        </a:solidFill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baseline="0" dirty="0">
                          <a:latin typeface="Calibri"/>
                          <a:ea typeface="宋体"/>
                          <a:cs typeface="Times New Roman"/>
                        </a:rPr>
                        <a:t>0.36 ± 0.49</a:t>
                      </a:r>
                      <a:endParaRPr lang="zh-CN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Contents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/>
              <a:t>Purpose</a:t>
            </a:r>
          </a:p>
          <a:p>
            <a:r>
              <a:rPr lang="en-US" altLang="zh-CN" dirty="0" smtClean="0"/>
              <a:t>Methods</a:t>
            </a:r>
          </a:p>
          <a:p>
            <a:r>
              <a:rPr lang="en-US" altLang="zh-CN" dirty="0" smtClean="0"/>
              <a:t>Results</a:t>
            </a:r>
          </a:p>
          <a:p>
            <a:r>
              <a:rPr lang="en-US" altLang="zh-CN" dirty="0" smtClean="0"/>
              <a:t>Conclusions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 descr="C:\Users\kk\Desktop\u=2592873623,3087065667&amp;fm=23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52332"/>
            <a:ext cx="3502919" cy="3491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39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6944242"/>
              </p:ext>
            </p:extLst>
          </p:nvPr>
        </p:nvGraphicFramePr>
        <p:xfrm>
          <a:off x="0" y="-3"/>
          <a:ext cx="12071870" cy="6601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3038"/>
                <a:gridCol w="1872208"/>
                <a:gridCol w="2088232"/>
                <a:gridCol w="3528392"/>
              </a:tblGrid>
              <a:tr h="533613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Table 3 Multivariate regression of functional disability of patients with rheumatoid arthritis</a:t>
                      </a:r>
                      <a:r>
                        <a:rPr lang="zh-CN" sz="2400" kern="100" dirty="0">
                          <a:effectLst/>
                        </a:rPr>
                        <a:t>（</a:t>
                      </a:r>
                      <a:r>
                        <a:rPr lang="en-US" sz="2400" kern="100" dirty="0">
                          <a:effectLst/>
                        </a:rPr>
                        <a:t>N=607, Adjusted R2=0.384</a:t>
                      </a:r>
                      <a:r>
                        <a:rPr lang="zh-CN" sz="2400" kern="100" dirty="0">
                          <a:effectLst/>
                        </a:rPr>
                        <a:t>）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67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Included variables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95% Confidence internal (95%CI)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Suburban 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0.125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0.047*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0.002,0.248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Rural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0.154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0.006*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0.045,0263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Age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0.012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&lt;0.001**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0.009, 0.016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Disease duration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0.000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0.007*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0.000, 0.001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Hospitalized times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0.025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0.001*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0.011, 0.039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Overall cost for treatment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0.002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&lt;0.001**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0.001, 0.002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Pain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0.094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&lt;0.001**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0.079, 0.109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Subjective social support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-0.019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&lt;0.001**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-0.028, -0.010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6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Available social support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-0.024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0.019*</a:t>
                      </a:r>
                      <a:endParaRPr lang="zh-CN" sz="2400" kern="10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-0.044, -0.004</a:t>
                      </a:r>
                      <a:endParaRPr lang="zh-CN" sz="2400" kern="100" dirty="0">
                        <a:solidFill>
                          <a:srgbClr val="365F9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7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Results-</a:t>
            </a:r>
            <a:r>
              <a:rPr lang="en-US" altLang="zh-CN" sz="5300" dirty="0" smtClean="0">
                <a:solidFill>
                  <a:schemeClr val="tx1"/>
                </a:solidFill>
                <a:latin typeface="+mn-lt"/>
              </a:rPr>
              <a:t>Multivariate regression </a:t>
            </a:r>
            <a:endParaRPr lang="zh-CN" altLang="en-US" sz="5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Adjusted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=0.384</a:t>
            </a:r>
          </a:p>
          <a:p>
            <a:pPr marL="527517" lvl="1" indent="-527517">
              <a:buClr>
                <a:schemeClr val="accent1"/>
              </a:buClr>
              <a:buFont typeface="Wingdings 2"/>
              <a:buChar char=""/>
            </a:pPr>
            <a:r>
              <a:rPr lang="en-US" altLang="zh-CN" sz="4900" b="1" dirty="0"/>
              <a:t>Pain, age, disease duration, total cost for treatment and hospitalized times was </a:t>
            </a:r>
            <a:r>
              <a:rPr lang="en-US" altLang="zh-CN" sz="4900" b="1" dirty="0">
                <a:solidFill>
                  <a:srgbClr val="FF0000"/>
                </a:solidFill>
              </a:rPr>
              <a:t>negative</a:t>
            </a:r>
            <a:r>
              <a:rPr lang="en-US" altLang="zh-CN" sz="4900" b="1" dirty="0"/>
              <a:t> factors</a:t>
            </a:r>
          </a:p>
          <a:p>
            <a:pPr marL="527517" lvl="1" indent="-527517">
              <a:buClr>
                <a:schemeClr val="accent1"/>
              </a:buClr>
              <a:buFont typeface="Wingdings 2"/>
              <a:buChar char=""/>
            </a:pPr>
            <a:r>
              <a:rPr lang="en-US" altLang="zh-CN" sz="4900" b="1" dirty="0"/>
              <a:t>Subjective and available social support was </a:t>
            </a:r>
            <a:r>
              <a:rPr lang="en-US" altLang="zh-CN" sz="4900" b="1" dirty="0">
                <a:solidFill>
                  <a:srgbClr val="FF0000"/>
                </a:solidFill>
              </a:rPr>
              <a:t>positive</a:t>
            </a:r>
            <a:r>
              <a:rPr lang="en-US" altLang="zh-CN" sz="4900" b="1" dirty="0"/>
              <a:t> factors</a:t>
            </a:r>
            <a:endParaRPr lang="zh-CN" altLang="zh-CN" sz="4900" b="1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784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Conclusion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8728" y="1643844"/>
            <a:ext cx="11881685" cy="4483740"/>
          </a:xfrm>
        </p:spPr>
        <p:txBody>
          <a:bodyPr>
            <a:noAutofit/>
          </a:bodyPr>
          <a:lstStyle/>
          <a:p>
            <a:r>
              <a:rPr lang="en-US" sz="3600" dirty="0" smtClean="0"/>
              <a:t>Functional disability is a common symptom in our study.</a:t>
            </a:r>
          </a:p>
          <a:p>
            <a:r>
              <a:rPr lang="en-US" sz="3600" dirty="0" smtClean="0"/>
              <a:t>When </a:t>
            </a:r>
            <a:r>
              <a:rPr lang="en-US" sz="3600" dirty="0" smtClean="0">
                <a:solidFill>
                  <a:srgbClr val="FF0000"/>
                </a:solidFill>
              </a:rPr>
              <a:t>providing patient education</a:t>
            </a:r>
            <a:r>
              <a:rPr lang="en-US" sz="3600" dirty="0" smtClean="0"/>
              <a:t>, nurses should </a:t>
            </a:r>
            <a:r>
              <a:rPr lang="en-US" sz="3600" dirty="0" smtClean="0">
                <a:solidFill>
                  <a:srgbClr val="FF0000"/>
                </a:solidFill>
              </a:rPr>
              <a:t>consider more </a:t>
            </a:r>
            <a:r>
              <a:rPr lang="en-US" sz="3600" dirty="0" smtClean="0"/>
              <a:t>about patients with RA who live in rural residence, have a low level of income and education and long disease duration.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Pain management with a sound social support system </a:t>
            </a:r>
            <a:r>
              <a:rPr lang="en-US" altLang="zh-CN" sz="3600" dirty="0" smtClean="0"/>
              <a:t>is a possible good intervention</a:t>
            </a:r>
          </a:p>
          <a:p>
            <a:endParaRPr lang="en-US" sz="4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6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k\Desktop\1639089o55ova36w6wea5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86643" cy="7202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17773" y="4840105"/>
            <a:ext cx="12072640" cy="2019483"/>
          </a:xfrm>
          <a:prstGeom prst="rect">
            <a:avLst/>
          </a:prstGeom>
          <a:solidFill>
            <a:schemeClr val="bg1"/>
          </a:solidFill>
        </p:spPr>
        <p:txBody>
          <a:bodyPr wrap="square" lIns="140671" tIns="70336" rIns="140671" bIns="7033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 </a:t>
            </a:r>
          </a:p>
          <a:p>
            <a:pPr algn="ctr"/>
            <a:r>
              <a:rPr lang="en-US" altLang="zh-CN" sz="6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your attention 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133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Background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1773610"/>
            <a:ext cx="10971372" cy="432047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4400" dirty="0" smtClean="0"/>
              <a:t>Rheumatoid Arthritis: RA</a:t>
            </a:r>
          </a:p>
          <a:p>
            <a:pPr>
              <a:lnSpc>
                <a:spcPct val="120000"/>
              </a:lnSpc>
            </a:pPr>
            <a:r>
              <a:rPr lang="en-US" altLang="zh-CN" sz="4400" dirty="0" smtClean="0"/>
              <a:t>A </a:t>
            </a:r>
            <a:r>
              <a:rPr lang="en-US" altLang="zh-CN" sz="4400" dirty="0"/>
              <a:t>chronic, </a:t>
            </a:r>
            <a:r>
              <a:rPr lang="en-US" altLang="zh-CN" sz="4400" dirty="0" smtClean="0"/>
              <a:t>autoimmune and </a:t>
            </a:r>
            <a:r>
              <a:rPr lang="en-US" altLang="zh-CN" sz="4400" dirty="0"/>
              <a:t>Invasive arthritis</a:t>
            </a:r>
            <a:r>
              <a:rPr lang="en-US" altLang="zh-CN" sz="4400" dirty="0" smtClean="0"/>
              <a:t> </a:t>
            </a:r>
          </a:p>
          <a:p>
            <a:r>
              <a:rPr lang="en-US" altLang="zh-CN" sz="4800" dirty="0"/>
              <a:t>Immortal tumor:</a:t>
            </a:r>
          </a:p>
          <a:p>
            <a:pPr lvl="1"/>
            <a:r>
              <a:rPr lang="en-US" altLang="zh-CN" sz="4300" dirty="0"/>
              <a:t>Disability</a:t>
            </a:r>
            <a:r>
              <a:rPr lang="zh-CN" altLang="zh-CN" sz="4300" dirty="0"/>
              <a:t>，</a:t>
            </a:r>
            <a:r>
              <a:rPr lang="en-US" altLang="zh-CN" sz="4300" dirty="0"/>
              <a:t>Discomfort</a:t>
            </a:r>
            <a:r>
              <a:rPr lang="zh-CN" altLang="zh-CN" sz="4300" dirty="0"/>
              <a:t>，</a:t>
            </a:r>
            <a:r>
              <a:rPr lang="en-US" altLang="zh-CN" sz="4300" dirty="0"/>
              <a:t>Dollar cost</a:t>
            </a:r>
            <a:r>
              <a:rPr lang="zh-CN" altLang="zh-CN" sz="4300" dirty="0"/>
              <a:t>，</a:t>
            </a:r>
            <a:r>
              <a:rPr lang="en-US" altLang="zh-CN" sz="4300" dirty="0"/>
              <a:t>Drug toxicity</a:t>
            </a:r>
            <a:r>
              <a:rPr lang="zh-CN" altLang="zh-CN" sz="4300" dirty="0"/>
              <a:t>，</a:t>
            </a:r>
            <a:r>
              <a:rPr lang="en-US" altLang="zh-CN" sz="4300" dirty="0"/>
              <a:t>Death</a:t>
            </a:r>
          </a:p>
          <a:p>
            <a:pPr>
              <a:lnSpc>
                <a:spcPct val="120000"/>
              </a:lnSpc>
            </a:pPr>
            <a:endParaRPr lang="en-US" altLang="zh-CN" sz="44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zh-CN" sz="5100" dirty="0" smtClean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61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" y="0"/>
            <a:ext cx="12134839" cy="58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6334" y="4581922"/>
            <a:ext cx="4549131" cy="897590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5400" dirty="0">
                <a:solidFill>
                  <a:srgbClr val="FF0000"/>
                </a:solidFill>
              </a:rPr>
              <a:t> 0.42%,  5400 000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606" y="6151702"/>
            <a:ext cx="1149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Cross M. Smith E. Hoy D. 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et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al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 Annals of the Rheumatic Diseases. 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2014,73(7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):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1316-22.</a:t>
            </a:r>
          </a:p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Zeng 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XF. et al. Chinese Journal of  Evidence-based .2013,13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(3): </a:t>
            </a: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300-7.</a:t>
            </a:r>
          </a:p>
        </p:txBody>
      </p:sp>
      <p:sp>
        <p:nvSpPr>
          <p:cNvPr id="5" name="右箭头 4"/>
          <p:cNvSpPr/>
          <p:nvPr/>
        </p:nvSpPr>
        <p:spPr>
          <a:xfrm rot="16200000">
            <a:off x="9097552" y="1953630"/>
            <a:ext cx="936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013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Background 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521" y="1845254"/>
            <a:ext cx="9374117" cy="50577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stiff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Tender</a:t>
            </a:r>
          </a:p>
          <a:p>
            <a:pPr>
              <a:spcBef>
                <a:spcPts val="0"/>
              </a:spcBef>
              <a:spcAft>
                <a:spcPts val="2800"/>
              </a:spcAft>
              <a:buFont typeface="Wingdings" panose="05000000000000000000" pitchFamily="2" charset="2"/>
              <a:buChar char="l"/>
            </a:pPr>
            <a:r>
              <a:rPr lang="en-US" altLang="zh-C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  <a:endParaRPr lang="en-US" altLang="zh-C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2800"/>
              </a:spcAft>
              <a:buFont typeface="Wingdings" panose="05000000000000000000" pitchFamily="2" charset="2"/>
              <a:buChar char="n"/>
            </a:pPr>
            <a:r>
              <a:rPr lang="en-US" altLang="zh-CN" sz="4000" dirty="0" smtClean="0"/>
              <a:t>Functional </a:t>
            </a:r>
            <a:r>
              <a:rPr lang="en-US" altLang="zh-CN" sz="4000" dirty="0"/>
              <a:t>disability rate: 20% in 1 year, 60% in 10 years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Ding YM, et al. Shanghai Journal of Preventive Medicine.2000, 12 (10):489-90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26" y="1929596"/>
            <a:ext cx="4000528" cy="303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52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functional </a:t>
            </a:r>
            <a:r>
              <a:rPr lang="en-US" altLang="zh-CN" sz="4800" dirty="0">
                <a:solidFill>
                  <a:schemeClr val="tx1"/>
                </a:solidFill>
                <a:latin typeface="+mn-lt"/>
              </a:rPr>
              <a:t>disability-</a:t>
            </a:r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-feet </a:t>
            </a:r>
            <a:endParaRPr lang="zh-CN" altLang="en-US" sz="4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kk\Desktop\IMG_20141015_101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084" y="1736485"/>
            <a:ext cx="4640541" cy="4858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k\Desktop\IMG_20141015_101851_SHOT2SHOT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438"/>
          <a:stretch/>
        </p:blipFill>
        <p:spPr bwMode="auto">
          <a:xfrm>
            <a:off x="6180532" y="1869988"/>
            <a:ext cx="5537832" cy="4681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400185" y="3749021"/>
            <a:ext cx="3560691" cy="1419318"/>
          </a:xfrm>
          <a:prstGeom prst="rect">
            <a:avLst/>
          </a:prstGeom>
          <a:solidFill>
            <a:schemeClr val="tx1"/>
          </a:solidFill>
        </p:spPr>
        <p:txBody>
          <a:bodyPr wrap="none" lIns="140671" tIns="70336" rIns="140671" bIns="70336">
            <a:spAutoFit/>
          </a:bodyPr>
          <a:lstStyle/>
          <a:p>
            <a:pPr algn="ctr"/>
            <a:r>
              <a:rPr lang="en-US" altLang="zh-CN" sz="8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years</a:t>
            </a:r>
            <a:endParaRPr lang="zh-CN" altLang="en-US" sz="8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942" y="260709"/>
            <a:ext cx="10971372" cy="1143265"/>
          </a:xfrm>
        </p:spPr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functional </a:t>
            </a:r>
            <a:r>
              <a:rPr lang="en-US" altLang="zh-CN" sz="4800" dirty="0">
                <a:solidFill>
                  <a:schemeClr val="tx1"/>
                </a:solidFill>
                <a:latin typeface="+mn-lt"/>
              </a:rPr>
              <a:t>disability-</a:t>
            </a:r>
            <a:r>
              <a:rPr lang="en-US" altLang="zh-CN" sz="4800" dirty="0" smtClean="0">
                <a:solidFill>
                  <a:schemeClr val="tx1"/>
                </a:solidFill>
                <a:latin typeface="+mn-lt"/>
              </a:rPr>
              <a:t>-hands</a:t>
            </a:r>
            <a:r>
              <a:rPr lang="en-US" altLang="zh-CN" sz="4800" dirty="0" smtClean="0">
                <a:latin typeface="+mn-lt"/>
              </a:rPr>
              <a:t> </a:t>
            </a:r>
            <a:endParaRPr lang="zh-CN" altLang="en-US" sz="4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958861"/>
            <a:ext cx="4065803" cy="43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1818273"/>
            <a:ext cx="4520524" cy="450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86894" y="5539530"/>
            <a:ext cx="3824609" cy="1157708"/>
          </a:xfrm>
          <a:prstGeom prst="rect">
            <a:avLst/>
          </a:prstGeom>
          <a:solidFill>
            <a:schemeClr val="tx1"/>
          </a:solidFill>
        </p:spPr>
        <p:txBody>
          <a:bodyPr wrap="none" lIns="140671" tIns="70336" rIns="140671" bIns="70336">
            <a:spAutoFit/>
          </a:bodyPr>
          <a:lstStyle/>
          <a:p>
            <a:pPr algn="ctr"/>
            <a:r>
              <a:rPr lang="en-US" altLang="zh-CN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&gt;20 years</a:t>
            </a:r>
            <a:endParaRPr lang="zh-CN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34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Purpose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8794" y="1786720"/>
            <a:ext cx="9144064" cy="42823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 smtClean="0"/>
              <a:t>Investigate </a:t>
            </a:r>
            <a:r>
              <a:rPr lang="en-US" altLang="zh-CN" sz="4000" dirty="0"/>
              <a:t>the</a:t>
            </a:r>
            <a:r>
              <a:rPr lang="en-US" altLang="zh-CN" sz="4000" dirty="0">
                <a:solidFill>
                  <a:srgbClr val="FF0000"/>
                </a:solidFill>
              </a:rPr>
              <a:t> incidence </a:t>
            </a:r>
            <a:r>
              <a:rPr lang="en-US" altLang="zh-CN" sz="4000" dirty="0"/>
              <a:t>of functional </a:t>
            </a:r>
            <a:r>
              <a:rPr lang="en-US" altLang="zh-CN" sz="4000" dirty="0" smtClean="0"/>
              <a:t>disability in Chinese patients with RA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/>
              <a:t>Analyze  </a:t>
            </a:r>
            <a:r>
              <a:rPr lang="en-US" altLang="zh-CN" sz="4000" dirty="0" smtClean="0">
                <a:solidFill>
                  <a:srgbClr val="FF0000"/>
                </a:solidFill>
              </a:rPr>
              <a:t>influencing factors </a:t>
            </a:r>
            <a:r>
              <a:rPr lang="en-US" altLang="zh-CN" sz="4000" dirty="0" smtClean="0"/>
              <a:t>of functional disability in Chinese patients with RA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/>
              <a:t>Provide </a:t>
            </a:r>
            <a:r>
              <a:rPr lang="en-US" altLang="zh-CN" sz="4000" dirty="0">
                <a:solidFill>
                  <a:srgbClr val="FF0000"/>
                </a:solidFill>
              </a:rPr>
              <a:t>reference for </a:t>
            </a:r>
            <a:r>
              <a:rPr lang="en-US" altLang="zh-CN" sz="4000" dirty="0" smtClean="0">
                <a:solidFill>
                  <a:srgbClr val="FF0000"/>
                </a:solidFill>
              </a:rPr>
              <a:t>intervention </a:t>
            </a:r>
            <a:r>
              <a:rPr lang="en-US" altLang="zh-CN" sz="4000" dirty="0" smtClean="0"/>
              <a:t>on </a:t>
            </a:r>
            <a:r>
              <a:rPr lang="en-US" altLang="zh-CN" sz="4000" dirty="0"/>
              <a:t>functional disability of RA</a:t>
            </a:r>
            <a:endParaRPr lang="en-US" altLang="zh-CN" sz="4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954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Methods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5200" dirty="0" smtClean="0"/>
              <a:t>A </a:t>
            </a:r>
            <a:r>
              <a:rPr lang="en-US" altLang="zh-CN" sz="5200" dirty="0" smtClean="0">
                <a:solidFill>
                  <a:srgbClr val="FF0000"/>
                </a:solidFill>
              </a:rPr>
              <a:t>cross-sectional survey</a:t>
            </a:r>
          </a:p>
          <a:p>
            <a:pPr>
              <a:lnSpc>
                <a:spcPct val="120000"/>
              </a:lnSpc>
            </a:pPr>
            <a:r>
              <a:rPr lang="en-US" altLang="zh-CN" sz="5200" dirty="0" smtClean="0">
                <a:solidFill>
                  <a:srgbClr val="FF0000"/>
                </a:solidFill>
              </a:rPr>
              <a:t>Convenience sampling </a:t>
            </a:r>
            <a:r>
              <a:rPr lang="en-US" altLang="zh-CN" sz="5200" dirty="0" smtClean="0"/>
              <a:t>in </a:t>
            </a:r>
            <a:r>
              <a:rPr lang="en-US" altLang="zh-CN" sz="5200" dirty="0"/>
              <a:t>Rheumatic </a:t>
            </a:r>
            <a:r>
              <a:rPr lang="en-US" altLang="zh-CN" sz="5200" dirty="0" smtClean="0"/>
              <a:t>Outpatient </a:t>
            </a:r>
            <a:r>
              <a:rPr lang="en-US" altLang="zh-CN" sz="5200" dirty="0"/>
              <a:t>in West China </a:t>
            </a:r>
            <a:r>
              <a:rPr lang="en-US" altLang="zh-CN" sz="5200" dirty="0" smtClean="0"/>
              <a:t>Hospital</a:t>
            </a:r>
          </a:p>
          <a:p>
            <a:pPr>
              <a:lnSpc>
                <a:spcPct val="120000"/>
              </a:lnSpc>
            </a:pPr>
            <a:r>
              <a:rPr lang="en-US" altLang="zh-CN" sz="5200" dirty="0">
                <a:solidFill>
                  <a:srgbClr val="FF0000"/>
                </a:solidFill>
              </a:rPr>
              <a:t>September </a:t>
            </a:r>
            <a:r>
              <a:rPr lang="en-US" altLang="zh-CN" sz="5200" dirty="0" smtClean="0">
                <a:solidFill>
                  <a:srgbClr val="FF0000"/>
                </a:solidFill>
              </a:rPr>
              <a:t>to </a:t>
            </a:r>
            <a:r>
              <a:rPr lang="en-US" altLang="zh-CN" sz="5200" dirty="0">
                <a:solidFill>
                  <a:srgbClr val="FF0000"/>
                </a:solidFill>
              </a:rPr>
              <a:t>December </a:t>
            </a:r>
            <a:r>
              <a:rPr lang="en-US" altLang="zh-CN" sz="5200" dirty="0"/>
              <a:t>2013</a:t>
            </a:r>
          </a:p>
          <a:p>
            <a:pPr>
              <a:lnSpc>
                <a:spcPct val="120000"/>
              </a:lnSpc>
            </a:pPr>
            <a:r>
              <a:rPr lang="en-US" altLang="zh-CN" sz="5200" dirty="0"/>
              <a:t>Demographic </a:t>
            </a:r>
            <a:r>
              <a:rPr lang="en-US" altLang="zh-CN" sz="5200" dirty="0" smtClean="0"/>
              <a:t>data</a:t>
            </a:r>
            <a:r>
              <a:rPr lang="zh-CN" altLang="en-US" sz="5200" dirty="0" smtClean="0"/>
              <a:t>，</a:t>
            </a:r>
            <a:r>
              <a:rPr lang="en-US" altLang="zh-CN" sz="5200" dirty="0" smtClean="0"/>
              <a:t>social support</a:t>
            </a:r>
            <a:r>
              <a:rPr lang="zh-CN" altLang="en-US" sz="5200" dirty="0" smtClean="0"/>
              <a:t>，</a:t>
            </a:r>
            <a:r>
              <a:rPr lang="en-US" altLang="zh-CN" sz="5200" dirty="0" smtClean="0"/>
              <a:t>pain</a:t>
            </a:r>
            <a:r>
              <a:rPr lang="zh-CN" altLang="en-US" sz="5200" dirty="0" smtClean="0"/>
              <a:t>， </a:t>
            </a:r>
            <a:r>
              <a:rPr lang="en-US" altLang="zh-CN" sz="5200" dirty="0" smtClean="0"/>
              <a:t>fatigue</a:t>
            </a:r>
            <a:r>
              <a:rPr lang="zh-CN" altLang="en-US" sz="5200" dirty="0" smtClean="0"/>
              <a:t>， </a:t>
            </a:r>
            <a:r>
              <a:rPr lang="en-US" altLang="zh-CN" sz="5200" dirty="0" smtClean="0"/>
              <a:t>functional disability</a:t>
            </a:r>
            <a:endParaRPr lang="en-US" altLang="zh-CN" sz="5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136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2216</TotalTime>
  <Words>1189</Words>
  <Application>Microsoft Office PowerPoint</Application>
  <PresentationFormat>自定义</PresentationFormat>
  <Paragraphs>284</Paragraphs>
  <Slides>23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龙腾四海</vt:lpstr>
      <vt:lpstr>The Incidence and Influencing factors of functional disability in Chinese Patients with Rheumatoid Arthritis</vt:lpstr>
      <vt:lpstr>Contents </vt:lpstr>
      <vt:lpstr>Background </vt:lpstr>
      <vt:lpstr>幻灯片 4</vt:lpstr>
      <vt:lpstr>Background </vt:lpstr>
      <vt:lpstr>functional disability--feet </vt:lpstr>
      <vt:lpstr>functional disability--hands </vt:lpstr>
      <vt:lpstr>Purpose</vt:lpstr>
      <vt:lpstr>Methods </vt:lpstr>
      <vt:lpstr>measurements -1</vt:lpstr>
      <vt:lpstr>measurements -2</vt:lpstr>
      <vt:lpstr>Results-1</vt:lpstr>
      <vt:lpstr>Statistical description </vt:lpstr>
      <vt:lpstr>Statistical description </vt:lpstr>
      <vt:lpstr>Statistical description </vt:lpstr>
      <vt:lpstr>Statistical description </vt:lpstr>
      <vt:lpstr>Statistical description  </vt:lpstr>
      <vt:lpstr>Results-2</vt:lpstr>
      <vt:lpstr>Univariate analysis</vt:lpstr>
      <vt:lpstr>幻灯片 20</vt:lpstr>
      <vt:lpstr>Results-Multivariate regression </vt:lpstr>
      <vt:lpstr>Conclusion 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Incidence and Influencing factors of functional disability in Chinese Patients with Rheumatoid Arthritis</dc:title>
  <dc:creator>尚上</dc:creator>
  <cp:lastModifiedBy>kk</cp:lastModifiedBy>
  <cp:revision>146</cp:revision>
  <dcterms:created xsi:type="dcterms:W3CDTF">2014-10-06T11:05:16Z</dcterms:created>
  <dcterms:modified xsi:type="dcterms:W3CDTF">2014-11-07T10:38:36Z</dcterms:modified>
</cp:coreProperties>
</file>