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57"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F94D6C-67A3-4755-83FF-D9D372E12093}" type="datetimeFigureOut">
              <a:rPr lang="en-US" smtClean="0"/>
              <a:pPr/>
              <a:t>9/23/2014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F6EEC-B15D-4FD9-8C7D-657CDB74A4B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C8F6EEC-B15D-4FD9-8C7D-657CDB74A4B5}"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7FCCA98-0A79-4CE8-8E74-00610E52EEA9}" type="datetimeFigureOut">
              <a:rPr lang="en-US" smtClean="0"/>
              <a:pPr/>
              <a:t>9/23/2014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7FCCA98-0A79-4CE8-8E74-00610E52EEA9}" type="datetimeFigureOut">
              <a:rPr lang="en-US" smtClean="0"/>
              <a:pPr/>
              <a:t>9/23/2014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7FCCA98-0A79-4CE8-8E74-00610E52EEA9}" type="datetimeFigureOut">
              <a:rPr lang="en-US" smtClean="0"/>
              <a:pPr/>
              <a:t>9/23/2014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7FCCA98-0A79-4CE8-8E74-00610E52EEA9}" type="datetimeFigureOut">
              <a:rPr lang="en-US" smtClean="0"/>
              <a:pPr/>
              <a:t>9/23/2014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FCCA98-0A79-4CE8-8E74-00610E52EEA9}" type="datetimeFigureOut">
              <a:rPr lang="en-US" smtClean="0"/>
              <a:pPr/>
              <a:t>9/23/2014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7FCCA98-0A79-4CE8-8E74-00610E52EEA9}" type="datetimeFigureOut">
              <a:rPr lang="en-US" smtClean="0"/>
              <a:pPr/>
              <a:t>9/23/2014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7FCCA98-0A79-4CE8-8E74-00610E52EEA9}" type="datetimeFigureOut">
              <a:rPr lang="en-US" smtClean="0"/>
              <a:pPr/>
              <a:t>9/23/2014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7FCCA98-0A79-4CE8-8E74-00610E52EEA9}" type="datetimeFigureOut">
              <a:rPr lang="en-US" smtClean="0"/>
              <a:pPr/>
              <a:t>9/23/2014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CCA98-0A79-4CE8-8E74-00610E52EEA9}" type="datetimeFigureOut">
              <a:rPr lang="en-US" smtClean="0"/>
              <a:pPr/>
              <a:t>9/23/2014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CCA98-0A79-4CE8-8E74-00610E52EEA9}" type="datetimeFigureOut">
              <a:rPr lang="en-US" smtClean="0"/>
              <a:pPr/>
              <a:t>9/23/2014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CCA98-0A79-4CE8-8E74-00610E52EEA9}" type="datetimeFigureOut">
              <a:rPr lang="en-US" smtClean="0"/>
              <a:pPr/>
              <a:t>9/23/2014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281B9C3-14A7-4FDD-BD72-5C6AB44BF68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CCA98-0A79-4CE8-8E74-00610E52EEA9}" type="datetimeFigureOut">
              <a:rPr lang="en-US" smtClean="0"/>
              <a:pPr/>
              <a:t>9/23/2014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1B9C3-14A7-4FDD-BD72-5C6AB44BF68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571744"/>
            <a:ext cx="5000660" cy="3281370"/>
          </a:xfrm>
        </p:spPr>
        <p:txBody>
          <a:bodyPr>
            <a:normAutofit/>
          </a:bodyPr>
          <a:lstStyle/>
          <a:p>
            <a:pPr algn="l">
              <a:defRPr/>
            </a:pPr>
            <a:r>
              <a:rPr lang="en-US" b="1" dirty="0" smtClean="0">
                <a:solidFill>
                  <a:schemeClr val="accent1"/>
                </a:solidFill>
              </a:rPr>
              <a:t>Dr.  </a:t>
            </a:r>
            <a:r>
              <a:rPr lang="en-US" b="1" dirty="0" err="1" smtClean="0">
                <a:solidFill>
                  <a:schemeClr val="accent1"/>
                </a:solidFill>
              </a:rPr>
              <a:t>Shalini</a:t>
            </a:r>
            <a:r>
              <a:rPr lang="en-US" b="1" dirty="0" smtClean="0">
                <a:solidFill>
                  <a:schemeClr val="accent1"/>
                </a:solidFill>
              </a:rPr>
              <a:t> Gupta</a:t>
            </a:r>
          </a:p>
          <a:p>
            <a:pPr algn="l">
              <a:defRPr/>
            </a:pPr>
            <a:r>
              <a:rPr lang="en-IN" sz="1600" b="1" dirty="0" smtClean="0">
                <a:solidFill>
                  <a:schemeClr val="tx2"/>
                </a:solidFill>
              </a:rPr>
              <a:t>BDS. (Gold Medallist), MDS, MNAMS, FICD, FPFA, FIAFO, </a:t>
            </a:r>
            <a:br>
              <a:rPr lang="en-IN" sz="1600" b="1" dirty="0" smtClean="0">
                <a:solidFill>
                  <a:schemeClr val="tx2"/>
                </a:solidFill>
              </a:rPr>
            </a:br>
            <a:r>
              <a:rPr lang="en-IN" sz="1600" b="1" dirty="0" smtClean="0">
                <a:solidFill>
                  <a:schemeClr val="tx2"/>
                </a:solidFill>
              </a:rPr>
              <a:t>P.G. Diploma in Forensic Odontology, </a:t>
            </a:r>
            <a:br>
              <a:rPr lang="en-IN" sz="1600" b="1" dirty="0" smtClean="0">
                <a:solidFill>
                  <a:schemeClr val="tx2"/>
                </a:solidFill>
              </a:rPr>
            </a:br>
            <a:r>
              <a:rPr lang="en-IN" sz="1600" b="1" dirty="0" smtClean="0">
                <a:solidFill>
                  <a:schemeClr val="tx2"/>
                </a:solidFill>
              </a:rPr>
              <a:t>P.G. Diploma in Forensic Psychology , </a:t>
            </a:r>
            <a:br>
              <a:rPr lang="en-IN" sz="1600" b="1" dirty="0" smtClean="0">
                <a:solidFill>
                  <a:schemeClr val="tx2"/>
                </a:solidFill>
              </a:rPr>
            </a:br>
            <a:r>
              <a:rPr lang="en-IN" sz="1900" b="1" dirty="0" smtClean="0">
                <a:solidFill>
                  <a:schemeClr val="tx2"/>
                </a:solidFill>
              </a:rPr>
              <a:t>Associate Professor  </a:t>
            </a:r>
            <a:br>
              <a:rPr lang="en-IN" sz="1900" b="1" dirty="0" smtClean="0">
                <a:solidFill>
                  <a:schemeClr val="tx2"/>
                </a:solidFill>
              </a:rPr>
            </a:br>
            <a:r>
              <a:rPr lang="en-IN" sz="1900" b="1" dirty="0" smtClean="0">
                <a:solidFill>
                  <a:schemeClr val="tx2"/>
                </a:solidFill>
              </a:rPr>
              <a:t>Department of Oral Pathology &amp; Microbiology </a:t>
            </a:r>
          </a:p>
          <a:p>
            <a:pPr algn="l">
              <a:defRPr/>
            </a:pPr>
            <a:r>
              <a:rPr lang="en-IN" sz="1900" b="1" dirty="0" smtClean="0">
                <a:solidFill>
                  <a:schemeClr val="tx2"/>
                </a:solidFill>
              </a:rPr>
              <a:t>Faculty of Dental Sciences </a:t>
            </a:r>
            <a:br>
              <a:rPr lang="en-IN" sz="1900" b="1" dirty="0" smtClean="0">
                <a:solidFill>
                  <a:schemeClr val="tx2"/>
                </a:solidFill>
              </a:rPr>
            </a:br>
            <a:r>
              <a:rPr lang="en-IN" sz="1900" b="1" dirty="0" smtClean="0">
                <a:solidFill>
                  <a:schemeClr val="tx2"/>
                </a:solidFill>
              </a:rPr>
              <a:t>King George's Medical University </a:t>
            </a:r>
            <a:br>
              <a:rPr lang="en-IN" sz="1900" b="1" dirty="0" smtClean="0">
                <a:solidFill>
                  <a:schemeClr val="tx2"/>
                </a:solidFill>
              </a:rPr>
            </a:br>
            <a:r>
              <a:rPr lang="en-IN" sz="1900" b="1" dirty="0" smtClean="0">
                <a:solidFill>
                  <a:schemeClr val="tx2"/>
                </a:solidFill>
              </a:rPr>
              <a:t>Lucknow, Uttar Pradesh, India</a:t>
            </a:r>
            <a:endParaRPr lang="en-IN" sz="1900" b="1" dirty="0">
              <a:solidFill>
                <a:schemeClr val="tx2"/>
              </a:solidFill>
            </a:endParaRPr>
          </a:p>
        </p:txBody>
      </p:sp>
      <p:pic>
        <p:nvPicPr>
          <p:cNvPr id="4" name="Picture 4" descr="http://www.hamaraup.com/pictures/gallery/519-King-George-Medical-College-at-Lucknow.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286380" y="228600"/>
            <a:ext cx="3571900" cy="64008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http://india.studybot.org/files/medical/kgmu-lucknow.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85852" y="428604"/>
            <a:ext cx="2590800" cy="1905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r>
              <a:rPr lang="en-US" b="1" dirty="0" smtClean="0"/>
              <a:t>Editorial Member &amp; Reviewer</a:t>
            </a:r>
            <a:endParaRPr lang="en-IN" dirty="0"/>
          </a:p>
        </p:txBody>
      </p:sp>
      <p:sp>
        <p:nvSpPr>
          <p:cNvPr id="3" name="Content Placeholder 2"/>
          <p:cNvSpPr>
            <a:spLocks noGrp="1"/>
          </p:cNvSpPr>
          <p:nvPr>
            <p:ph idx="1"/>
          </p:nvPr>
        </p:nvSpPr>
        <p:spPr>
          <a:xfrm>
            <a:off x="457200" y="714356"/>
            <a:ext cx="8229600" cy="6000792"/>
          </a:xfrm>
        </p:spPr>
        <p:txBody>
          <a:bodyPr>
            <a:normAutofit fontScale="40000" lnSpcReduction="20000"/>
          </a:bodyPr>
          <a:lstStyle/>
          <a:p>
            <a:r>
              <a:rPr lang="en-US" sz="4000" b="1" dirty="0" smtClean="0"/>
              <a:t>Editorial Advisory Board:</a:t>
            </a:r>
            <a:endParaRPr lang="en-IN" sz="4000" dirty="0" smtClean="0"/>
          </a:p>
          <a:p>
            <a:r>
              <a:rPr lang="en-US" sz="4000" dirty="0" smtClean="0"/>
              <a:t>National Journal of Maxillofacial Surgery.</a:t>
            </a:r>
            <a:endParaRPr lang="en-IN" sz="4000" dirty="0" smtClean="0"/>
          </a:p>
          <a:p>
            <a:pPr>
              <a:buNone/>
            </a:pPr>
            <a:endParaRPr lang="en-IN" sz="4000" dirty="0" smtClean="0"/>
          </a:p>
          <a:p>
            <a:r>
              <a:rPr lang="en-US" sz="4000" b="1" dirty="0" smtClean="0"/>
              <a:t>Editorial Panel:</a:t>
            </a:r>
            <a:r>
              <a:rPr lang="en-US" sz="4000" dirty="0" smtClean="0"/>
              <a:t>      </a:t>
            </a:r>
            <a:endParaRPr lang="en-IN" sz="4000" dirty="0" smtClean="0"/>
          </a:p>
          <a:p>
            <a:r>
              <a:rPr lang="en-US" sz="4000" dirty="0" smtClean="0"/>
              <a:t>Indian Journal of Restorative dentistry.</a:t>
            </a:r>
            <a:endParaRPr lang="en-IN" sz="4000" dirty="0" smtClean="0"/>
          </a:p>
          <a:p>
            <a:r>
              <a:rPr lang="en-US" sz="4000" dirty="0" smtClean="0"/>
              <a:t>Indian Journal of Contemporary Dentistry.</a:t>
            </a:r>
            <a:endParaRPr lang="en-IN" sz="4000" dirty="0" smtClean="0"/>
          </a:p>
          <a:p>
            <a:r>
              <a:rPr lang="en-US" sz="4000" dirty="0" smtClean="0"/>
              <a:t> </a:t>
            </a:r>
            <a:endParaRPr lang="en-IN" sz="4000" dirty="0" smtClean="0"/>
          </a:p>
          <a:p>
            <a:r>
              <a:rPr lang="en-US" sz="4000" b="1" dirty="0" smtClean="0"/>
              <a:t>Journal Scientific committee:</a:t>
            </a:r>
            <a:endParaRPr lang="en-IN" sz="4000" dirty="0" smtClean="0"/>
          </a:p>
          <a:p>
            <a:r>
              <a:rPr lang="en-US" sz="4000" dirty="0" smtClean="0"/>
              <a:t>Indian Journal of Forensic Medicine &amp; Toxicology</a:t>
            </a:r>
            <a:endParaRPr lang="en-IN" sz="4000" dirty="0" smtClean="0"/>
          </a:p>
          <a:p>
            <a:endParaRPr lang="en-IN" sz="4000" dirty="0" smtClean="0"/>
          </a:p>
          <a:p>
            <a:r>
              <a:rPr lang="en-US" sz="4000" b="1" dirty="0" smtClean="0"/>
              <a:t>Reviewer in Journals</a:t>
            </a:r>
            <a:endParaRPr lang="en-IN" sz="4000" dirty="0" smtClean="0"/>
          </a:p>
          <a:p>
            <a:pPr lvl="0"/>
            <a:r>
              <a:rPr lang="en-US" sz="4000" dirty="0" smtClean="0"/>
              <a:t>Journal of oral &amp; maxillofacial pathology</a:t>
            </a:r>
            <a:endParaRPr lang="en-IN" sz="4000" dirty="0" smtClean="0"/>
          </a:p>
          <a:p>
            <a:pPr lvl="0"/>
            <a:r>
              <a:rPr lang="en-US" sz="4000" dirty="0" smtClean="0"/>
              <a:t>International Journal of Medicine and Medical Sciences</a:t>
            </a:r>
            <a:endParaRPr lang="en-IN" sz="4000" dirty="0" smtClean="0"/>
          </a:p>
          <a:p>
            <a:pPr lvl="0"/>
            <a:r>
              <a:rPr lang="en-US" sz="4000" dirty="0" smtClean="0"/>
              <a:t>National Journal of Oral and Maxillofacial Surgery</a:t>
            </a:r>
            <a:endParaRPr lang="en-IN" sz="4000" dirty="0" smtClean="0"/>
          </a:p>
          <a:p>
            <a:pPr lvl="0"/>
            <a:r>
              <a:rPr lang="en-US" sz="4000" dirty="0" smtClean="0"/>
              <a:t>Indian journal of dental research</a:t>
            </a:r>
            <a:endParaRPr lang="en-IN" sz="4000" dirty="0" smtClean="0"/>
          </a:p>
          <a:p>
            <a:pPr lvl="0"/>
            <a:r>
              <a:rPr lang="en-US" sz="4000" dirty="0" smtClean="0"/>
              <a:t>Journal Of Academy Of Advanced Dental Research (JAADR)</a:t>
            </a:r>
            <a:endParaRPr lang="en-IN" sz="4000" dirty="0" smtClean="0"/>
          </a:p>
          <a:p>
            <a:pPr lvl="0"/>
            <a:r>
              <a:rPr lang="en-US" sz="4000" dirty="0" smtClean="0"/>
              <a:t>Peoples Journal of Scientific Research.(PJSR)</a:t>
            </a:r>
            <a:endParaRPr lang="en-IN" sz="4000" dirty="0" smtClean="0"/>
          </a:p>
          <a:p>
            <a:pPr lvl="0"/>
            <a:r>
              <a:rPr lang="en-US" sz="4000" dirty="0" smtClean="0"/>
              <a:t>Journal of </a:t>
            </a:r>
            <a:r>
              <a:rPr lang="en-US" sz="4000" dirty="0" err="1" smtClean="0"/>
              <a:t>Dento</a:t>
            </a:r>
            <a:r>
              <a:rPr lang="en-US" sz="4000" dirty="0" smtClean="0"/>
              <a:t> facial sciences.</a:t>
            </a:r>
            <a:endParaRPr lang="en-IN" sz="4000" dirty="0" smtClean="0"/>
          </a:p>
          <a:p>
            <a:pPr lvl="0"/>
            <a:r>
              <a:rPr lang="en-US" sz="4000" dirty="0" smtClean="0"/>
              <a:t>British Medical Journal</a:t>
            </a:r>
            <a:endParaRPr lang="en-IN" sz="4000" dirty="0" smtClean="0"/>
          </a:p>
          <a:p>
            <a:pPr lvl="0"/>
            <a:r>
              <a:rPr lang="en-US" sz="4000" dirty="0" smtClean="0"/>
              <a:t>Journal of Clinical &amp; Experimental Pathology</a:t>
            </a:r>
            <a:endParaRPr lang="en-IN" sz="4000" dirty="0" smtClean="0"/>
          </a:p>
          <a:p>
            <a:pPr lvl="0"/>
            <a:r>
              <a:rPr lang="en-US" sz="4000" dirty="0" smtClean="0"/>
              <a:t>International Journal of Oral and Maxillofacial Pathology.</a:t>
            </a:r>
            <a:endParaRPr lang="en-IN" sz="4000" dirty="0" smtClean="0"/>
          </a:p>
          <a:p>
            <a:pPr lvl="0"/>
            <a:r>
              <a:rPr lang="en-US" sz="4000" dirty="0" smtClean="0"/>
              <a:t>The international journal of medical &amp; dental sciences (</a:t>
            </a:r>
            <a:r>
              <a:rPr lang="en-US" sz="4000" dirty="0" err="1" smtClean="0"/>
              <a:t>ijmds</a:t>
            </a:r>
            <a:r>
              <a:rPr lang="en-US" sz="4000" dirty="0" smtClean="0"/>
              <a:t>) </a:t>
            </a:r>
            <a:endParaRPr lang="en-IN" sz="4000" dirty="0" smtClean="0"/>
          </a:p>
          <a:p>
            <a:pPr lvl="0"/>
            <a:r>
              <a:rPr lang="en-US" sz="4000" dirty="0" smtClean="0"/>
              <a:t>Comprehensive research journal of medicine and medical science</a:t>
            </a:r>
            <a:endParaRPr lang="en-IN" sz="4000" dirty="0" smtClean="0"/>
          </a:p>
          <a:p>
            <a:pPr lvl="0"/>
            <a:r>
              <a:rPr lang="en-US" sz="4000" dirty="0" smtClean="0"/>
              <a:t>Indian Journal of Dental Research </a:t>
            </a:r>
            <a:endParaRPr lang="en-IN" sz="4000" dirty="0" smtClean="0"/>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rmAutofit fontScale="90000"/>
          </a:bodyPr>
          <a:lstStyle/>
          <a:p>
            <a:r>
              <a:rPr lang="en-US" b="1" dirty="0" smtClean="0"/>
              <a:t>Oral Presentation in Conferences</a:t>
            </a:r>
            <a:endParaRPr lang="en-IN" dirty="0"/>
          </a:p>
        </p:txBody>
      </p:sp>
      <p:sp>
        <p:nvSpPr>
          <p:cNvPr id="3" name="Content Placeholder 2"/>
          <p:cNvSpPr>
            <a:spLocks noGrp="1"/>
          </p:cNvSpPr>
          <p:nvPr>
            <p:ph idx="1"/>
          </p:nvPr>
        </p:nvSpPr>
        <p:spPr>
          <a:xfrm>
            <a:off x="214282" y="571480"/>
            <a:ext cx="8715436" cy="6286520"/>
          </a:xfrm>
        </p:spPr>
        <p:txBody>
          <a:bodyPr>
            <a:normAutofit fontScale="25000" lnSpcReduction="20000"/>
          </a:bodyPr>
          <a:lstStyle/>
          <a:p>
            <a:pPr lvl="0" algn="just"/>
            <a:r>
              <a:rPr lang="en-US" sz="5600" dirty="0" smtClean="0"/>
              <a:t>Role on CYP1A1 and CYP2E1 polymorphism in development of oral leukoplakia among Indian tobacco users’ presented in XI National conferences of IAOMP held at College of Dental Surgery </a:t>
            </a:r>
            <a:r>
              <a:rPr lang="en-US" sz="5600" dirty="0" err="1" smtClean="0"/>
              <a:t>Manipal</a:t>
            </a:r>
            <a:r>
              <a:rPr lang="en-US" sz="5600" dirty="0" smtClean="0"/>
              <a:t> on 20th -22nd December, 2002.</a:t>
            </a:r>
            <a:endParaRPr lang="en-IN" sz="5600" dirty="0" smtClean="0"/>
          </a:p>
          <a:p>
            <a:pPr lvl="0" algn="just"/>
            <a:r>
              <a:rPr lang="en-US" sz="5600" dirty="0" smtClean="0"/>
              <a:t>Ewing’s sarcoma of the Maxilla: A rare Presentation’ presented on 28 may 2007 in Chennai.</a:t>
            </a:r>
            <a:endParaRPr lang="en-IN" sz="5600" dirty="0" smtClean="0"/>
          </a:p>
          <a:p>
            <a:pPr lvl="0" algn="just"/>
            <a:r>
              <a:rPr lang="en-US" sz="5600" dirty="0" smtClean="0"/>
              <a:t>Role of GSTM1, GSTT1 polymorphism in oral </a:t>
            </a:r>
            <a:r>
              <a:rPr lang="en-US" sz="5600" dirty="0" err="1" smtClean="0"/>
              <a:t>submucous</a:t>
            </a:r>
            <a:r>
              <a:rPr lang="en-US" sz="5600" dirty="0" smtClean="0"/>
              <a:t> fibrosis” XVII IOAMP 2008 in Kolkata.</a:t>
            </a:r>
            <a:endParaRPr lang="en-IN" sz="5600" dirty="0" smtClean="0"/>
          </a:p>
          <a:p>
            <a:pPr lvl="0" algn="just"/>
            <a:r>
              <a:rPr lang="en-US" sz="5600" dirty="0" smtClean="0"/>
              <a:t>Role of CYP2E and CYP1A1 polymorphism in oral sub mucous fibrosis. XVIII IOAMP, 2009 in Indian Habitat Centre, Delhi.</a:t>
            </a:r>
            <a:endParaRPr lang="en-IN" sz="5600" dirty="0" smtClean="0"/>
          </a:p>
          <a:p>
            <a:pPr lvl="0" algn="just"/>
            <a:r>
              <a:rPr lang="en-US" sz="5600" dirty="0" smtClean="0"/>
              <a:t>Paper presented on “CHEILOSCOPY” in 8</a:t>
            </a:r>
            <a:r>
              <a:rPr lang="en-US" sz="5600" baseline="30000" dirty="0" smtClean="0"/>
              <a:t>th</a:t>
            </a:r>
            <a:r>
              <a:rPr lang="en-US" sz="5600" dirty="0" smtClean="0"/>
              <a:t> National Conference of Indian Association of Forensic Odontology, 2010 in Lucknow 30</a:t>
            </a:r>
            <a:r>
              <a:rPr lang="en-US" sz="5600" baseline="30000" dirty="0" smtClean="0"/>
              <a:t>th</a:t>
            </a:r>
            <a:r>
              <a:rPr lang="en-US" sz="5600" dirty="0" smtClean="0"/>
              <a:t> &amp;31</a:t>
            </a:r>
            <a:r>
              <a:rPr lang="en-US" sz="5600" baseline="30000" dirty="0" smtClean="0"/>
              <a:t>st</a:t>
            </a:r>
            <a:r>
              <a:rPr lang="en-US" sz="5600" dirty="0" smtClean="0"/>
              <a:t> October 2010.</a:t>
            </a:r>
            <a:endParaRPr lang="en-IN" sz="5600" dirty="0" smtClean="0"/>
          </a:p>
          <a:p>
            <a:pPr lvl="0" algn="just"/>
            <a:r>
              <a:rPr lang="en-US" sz="5600" dirty="0" smtClean="0"/>
              <a:t>Poster presented on “Prevalence of oral cancer and pre-cancerous lesions in North-East India and Its association with the habit of chewing</a:t>
            </a:r>
            <a:r>
              <a:rPr lang="en-US" sz="5600" i="1" dirty="0" smtClean="0"/>
              <a:t> </a:t>
            </a:r>
            <a:r>
              <a:rPr lang="en-US" sz="5600" dirty="0" smtClean="0"/>
              <a:t>tobacco/pan-</a:t>
            </a:r>
            <a:r>
              <a:rPr lang="en-US" sz="5600" dirty="0" err="1" smtClean="0"/>
              <a:t>masala</a:t>
            </a:r>
            <a:r>
              <a:rPr lang="en-US" sz="5600" i="1" dirty="0" smtClean="0"/>
              <a:t> </a:t>
            </a:r>
            <a:r>
              <a:rPr lang="en-US" sz="5600" dirty="0" smtClean="0"/>
              <a:t>in hospital based study.” at International conference of XIX IOAMP 2010 in Chennai.</a:t>
            </a:r>
            <a:endParaRPr lang="en-IN" sz="5600" dirty="0" smtClean="0"/>
          </a:p>
          <a:p>
            <a:pPr lvl="0" algn="just"/>
            <a:r>
              <a:rPr lang="en-US" sz="5600" dirty="0" smtClean="0"/>
              <a:t>Poster titled ‘</a:t>
            </a:r>
            <a:r>
              <a:rPr lang="en-US" sz="5600" dirty="0" err="1" smtClean="0"/>
              <a:t>Ameloblastic</a:t>
            </a:r>
            <a:r>
              <a:rPr lang="en-US" sz="5600" dirty="0" smtClean="0"/>
              <a:t> </a:t>
            </a:r>
            <a:r>
              <a:rPr lang="en-US" sz="5600" dirty="0" err="1" smtClean="0"/>
              <a:t>Fibroma</a:t>
            </a:r>
            <a:r>
              <a:rPr lang="en-US" sz="5600" dirty="0" smtClean="0"/>
              <a:t>- 3 case reports’ presented at the </a:t>
            </a:r>
            <a:r>
              <a:rPr lang="en-US" sz="5600" dirty="0" err="1" smtClean="0"/>
              <a:t>XIth</a:t>
            </a:r>
            <a:r>
              <a:rPr lang="en-US" sz="5600" dirty="0" smtClean="0"/>
              <a:t> National PG convention of IAOMP, </a:t>
            </a:r>
            <a:r>
              <a:rPr lang="en-US" sz="5600" dirty="0" err="1" smtClean="0"/>
              <a:t>Manipal</a:t>
            </a:r>
            <a:r>
              <a:rPr lang="en-US" sz="5600" dirty="0" smtClean="0"/>
              <a:t>, 2011.</a:t>
            </a:r>
            <a:endParaRPr lang="en-IN" sz="5600" dirty="0" smtClean="0"/>
          </a:p>
          <a:p>
            <a:pPr lvl="0" algn="just"/>
            <a:r>
              <a:rPr lang="en-US" sz="5600" dirty="0" smtClean="0"/>
              <a:t>Poster titled “Advances in Salivary Gland Pathology” presented in National Triple ‘O’ Symposium, 23</a:t>
            </a:r>
            <a:r>
              <a:rPr lang="en-US" sz="5600" baseline="30000" dirty="0" smtClean="0"/>
              <a:t>rd</a:t>
            </a:r>
            <a:r>
              <a:rPr lang="en-US" sz="5600" dirty="0" smtClean="0"/>
              <a:t>-24</a:t>
            </a:r>
            <a:r>
              <a:rPr lang="en-US" sz="5600" baseline="30000" dirty="0" smtClean="0"/>
              <a:t>th</a:t>
            </a:r>
            <a:r>
              <a:rPr lang="en-US" sz="5600" dirty="0" smtClean="0"/>
              <a:t> July, 2011, Raipur.</a:t>
            </a:r>
            <a:endParaRPr lang="en-IN" sz="5600" dirty="0" smtClean="0"/>
          </a:p>
          <a:p>
            <a:pPr lvl="0" algn="just"/>
            <a:r>
              <a:rPr lang="en-US" sz="5600" dirty="0" smtClean="0"/>
              <a:t>Poster titled “Case report of a rare case of Malignant Melanoma in the oral cavity” presented in 25</a:t>
            </a:r>
            <a:r>
              <a:rPr lang="en-US" sz="5600" baseline="30000" dirty="0" smtClean="0"/>
              <a:t>th</a:t>
            </a:r>
            <a:r>
              <a:rPr lang="en-US" sz="5600" dirty="0" smtClean="0"/>
              <a:t> NATCON-2011 Indian association of surgical oncology, 16</a:t>
            </a:r>
            <a:r>
              <a:rPr lang="en-US" sz="5600" baseline="30000" dirty="0" smtClean="0"/>
              <a:t>th</a:t>
            </a:r>
            <a:r>
              <a:rPr lang="en-US" sz="5600" dirty="0" smtClean="0"/>
              <a:t>-18</a:t>
            </a:r>
            <a:r>
              <a:rPr lang="en-US" sz="5600" baseline="30000" dirty="0" smtClean="0"/>
              <a:t>th</a:t>
            </a:r>
            <a:r>
              <a:rPr lang="en-US" sz="5600" dirty="0" smtClean="0"/>
              <a:t> Sept, 2011, Lucknow. </a:t>
            </a:r>
            <a:endParaRPr lang="en-IN" sz="5600" dirty="0" smtClean="0"/>
          </a:p>
          <a:p>
            <a:pPr lvl="0" algn="just"/>
            <a:r>
              <a:rPr lang="en-US" sz="5600" dirty="0" smtClean="0"/>
              <a:t>Scientific Presentation at </a:t>
            </a:r>
            <a:r>
              <a:rPr lang="en-US" sz="5600" dirty="0" err="1" smtClean="0"/>
              <a:t>XX</a:t>
            </a:r>
            <a:r>
              <a:rPr lang="en-US" sz="5600" baseline="30000" dirty="0" err="1" smtClean="0"/>
              <a:t>th</a:t>
            </a:r>
            <a:r>
              <a:rPr lang="en-US" sz="5600" dirty="0" smtClean="0"/>
              <a:t> National conference of IAOMP, 18</a:t>
            </a:r>
            <a:r>
              <a:rPr lang="en-US" sz="5600" baseline="30000" dirty="0" smtClean="0"/>
              <a:t>th</a:t>
            </a:r>
            <a:r>
              <a:rPr lang="en-US" sz="5600" dirty="0" smtClean="0"/>
              <a:t> – 20</a:t>
            </a:r>
            <a:r>
              <a:rPr lang="en-US" sz="5600" baseline="30000" dirty="0" smtClean="0"/>
              <a:t>th</a:t>
            </a:r>
            <a:r>
              <a:rPr lang="en-US" sz="5600" dirty="0" smtClean="0"/>
              <a:t> November 2011, </a:t>
            </a:r>
            <a:r>
              <a:rPr lang="en-US" sz="5600" dirty="0" err="1" smtClean="0"/>
              <a:t>Ramuji</a:t>
            </a:r>
            <a:r>
              <a:rPr lang="en-US" sz="5600" dirty="0" smtClean="0"/>
              <a:t> Film City, Hyderabad, A.P.</a:t>
            </a:r>
            <a:endParaRPr lang="en-IN" sz="5600" dirty="0" smtClean="0"/>
          </a:p>
          <a:p>
            <a:pPr lvl="0" algn="just"/>
            <a:r>
              <a:rPr lang="en-US" sz="5600" dirty="0" smtClean="0"/>
              <a:t>Scientific paper presentation at National Triple “O” conference 2012. Held at </a:t>
            </a:r>
            <a:r>
              <a:rPr lang="en-US" sz="5600" dirty="0" err="1" smtClean="0"/>
              <a:t>Sardar</a:t>
            </a:r>
            <a:r>
              <a:rPr lang="en-US" sz="5600" dirty="0" smtClean="0"/>
              <a:t> Patel Institute Of Dental Sciences, Lucknow.</a:t>
            </a:r>
            <a:endParaRPr lang="en-IN" sz="5600" dirty="0" smtClean="0"/>
          </a:p>
          <a:p>
            <a:pPr lvl="0" algn="just"/>
            <a:r>
              <a:rPr lang="en-US" sz="5600" dirty="0" smtClean="0"/>
              <a:t>Scientific paper presentation at 21</a:t>
            </a:r>
            <a:r>
              <a:rPr lang="en-US" sz="5600" baseline="30000" dirty="0" smtClean="0"/>
              <a:t>st</a:t>
            </a:r>
            <a:r>
              <a:rPr lang="en-US" sz="5600" dirty="0" smtClean="0"/>
              <a:t> National IAOMP , 26-28</a:t>
            </a:r>
            <a:r>
              <a:rPr lang="en-US" sz="5600" baseline="30000" dirty="0" smtClean="0"/>
              <a:t>th</a:t>
            </a:r>
            <a:r>
              <a:rPr lang="en-US" sz="5600" dirty="0" smtClean="0"/>
              <a:t> </a:t>
            </a:r>
            <a:r>
              <a:rPr lang="en-US" sz="5600" dirty="0" err="1" smtClean="0"/>
              <a:t>oct</a:t>
            </a:r>
            <a:r>
              <a:rPr lang="en-US" sz="5600" dirty="0" smtClean="0"/>
              <a:t> ‘2012, Goa</a:t>
            </a:r>
            <a:endParaRPr lang="en-IN" sz="5600" dirty="0" smtClean="0"/>
          </a:p>
          <a:p>
            <a:pPr lvl="0" algn="just"/>
            <a:r>
              <a:rPr lang="en-US" sz="5600" dirty="0" smtClean="0"/>
              <a:t>Scientific paper presentation at X – National conference of IAFO at I.T.S </a:t>
            </a:r>
            <a:r>
              <a:rPr lang="en-US" sz="5600" dirty="0" err="1" smtClean="0"/>
              <a:t>centres</a:t>
            </a:r>
            <a:r>
              <a:rPr lang="en-US" sz="5600" dirty="0" smtClean="0"/>
              <a:t> for dental studies &amp; research, Ghaziabad, 8</a:t>
            </a:r>
            <a:r>
              <a:rPr lang="en-US" sz="5600" baseline="30000" dirty="0" smtClean="0"/>
              <a:t>th</a:t>
            </a:r>
            <a:r>
              <a:rPr lang="en-US" sz="5600" dirty="0" smtClean="0"/>
              <a:t> Sept 2012.</a:t>
            </a:r>
            <a:endParaRPr lang="en-IN" sz="5600" dirty="0" smtClean="0"/>
          </a:p>
          <a:p>
            <a:pPr lvl="0" algn="just"/>
            <a:r>
              <a:rPr lang="en-US" sz="5600" dirty="0" smtClean="0"/>
              <a:t>Oral Presentation of original research work entitled “Role of </a:t>
            </a:r>
            <a:r>
              <a:rPr lang="en-US" sz="5600" i="1" dirty="0" smtClean="0"/>
              <a:t>CYP2E1</a:t>
            </a:r>
            <a:r>
              <a:rPr lang="en-US" sz="5600" dirty="0" smtClean="0"/>
              <a:t> Genetic Polymorphism in Development of Oral Leukoplakia among Tobacco Users in North Indian population” in India CLEN conference held at KGMU, Lucknow.</a:t>
            </a:r>
            <a:endParaRPr lang="en-IN" sz="5600" dirty="0" smtClean="0"/>
          </a:p>
          <a:p>
            <a:pPr lvl="0" algn="just"/>
            <a:r>
              <a:rPr lang="en-US" sz="5600" dirty="0" smtClean="0"/>
              <a:t>Oral Presentation of original research work entitled “</a:t>
            </a:r>
            <a:r>
              <a:rPr lang="en-US" sz="5600" dirty="0" err="1" smtClean="0"/>
              <a:t>Odontometric</a:t>
            </a:r>
            <a:r>
              <a:rPr lang="en-US" sz="5600" dirty="0" smtClean="0"/>
              <a:t> Study of Permanent Maxillary Canine to Establish Sexual Dimorphism in North Indian Population” XXII National Conference Indian Association of Oral and Maxillofacial Pathologists, Mumbai, 8</a:t>
            </a:r>
            <a:r>
              <a:rPr lang="en-US" sz="5600" baseline="30000" dirty="0" smtClean="0"/>
              <a:t>th </a:t>
            </a:r>
            <a:r>
              <a:rPr lang="en-US" sz="5600" dirty="0" smtClean="0"/>
              <a:t>– 10</a:t>
            </a:r>
            <a:r>
              <a:rPr lang="en-US" sz="5600" baseline="30000" dirty="0" smtClean="0"/>
              <a:t>th</a:t>
            </a:r>
            <a:r>
              <a:rPr lang="en-US" sz="5600" dirty="0" smtClean="0"/>
              <a:t> November, 2013.</a:t>
            </a:r>
            <a:endParaRPr lang="en-IN" sz="5600" dirty="0" smtClean="0"/>
          </a:p>
          <a:p>
            <a:pPr lvl="0" algn="just"/>
            <a:r>
              <a:rPr lang="en-US" sz="5600" dirty="0" smtClean="0"/>
              <a:t>Oral Presentation-Oral </a:t>
            </a:r>
            <a:r>
              <a:rPr lang="en-US" sz="5600" dirty="0" err="1" smtClean="0"/>
              <a:t>Precancer</a:t>
            </a:r>
            <a:r>
              <a:rPr lang="en-US" sz="5600" dirty="0" smtClean="0"/>
              <a:t> and Cancer-ICOPC 3</a:t>
            </a:r>
            <a:r>
              <a:rPr lang="en-US" sz="5600" baseline="30000" dirty="0" smtClean="0"/>
              <a:t>rd</a:t>
            </a:r>
            <a:r>
              <a:rPr lang="en-US" sz="5600" dirty="0" smtClean="0"/>
              <a:t>-4</a:t>
            </a:r>
            <a:r>
              <a:rPr lang="en-US" sz="5600" baseline="30000" dirty="0" smtClean="0"/>
              <a:t>th</a:t>
            </a:r>
            <a:r>
              <a:rPr lang="en-US" sz="5600" dirty="0" smtClean="0"/>
              <a:t> Feb 2014.</a:t>
            </a:r>
            <a:endParaRPr lang="en-IN" sz="5600" dirty="0" smtClean="0"/>
          </a:p>
          <a:p>
            <a:pPr algn="just"/>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en-US" b="1" dirty="0" smtClean="0"/>
              <a:t>Scientific Sessions Chaired</a:t>
            </a:r>
            <a:endParaRPr lang="en-IN" dirty="0"/>
          </a:p>
        </p:txBody>
      </p:sp>
      <p:sp>
        <p:nvSpPr>
          <p:cNvPr id="3" name="Content Placeholder 2"/>
          <p:cNvSpPr>
            <a:spLocks noGrp="1"/>
          </p:cNvSpPr>
          <p:nvPr>
            <p:ph idx="1"/>
          </p:nvPr>
        </p:nvSpPr>
        <p:spPr>
          <a:xfrm>
            <a:off x="214282" y="1000108"/>
            <a:ext cx="8643998" cy="5500726"/>
          </a:xfrm>
        </p:spPr>
        <p:txBody>
          <a:bodyPr>
            <a:normAutofit fontScale="47500" lnSpcReduction="20000"/>
          </a:bodyPr>
          <a:lstStyle/>
          <a:p>
            <a:pPr lvl="0" algn="just"/>
            <a:r>
              <a:rPr lang="en-US" sz="3800" dirty="0" smtClean="0">
                <a:latin typeface="+mj-lt"/>
              </a:rPr>
              <a:t>8</a:t>
            </a:r>
            <a:r>
              <a:rPr lang="en-US" sz="3800" baseline="30000" dirty="0" smtClean="0">
                <a:latin typeface="+mj-lt"/>
              </a:rPr>
              <a:t>th</a:t>
            </a:r>
            <a:r>
              <a:rPr lang="en-US" sz="3800" dirty="0" smtClean="0">
                <a:latin typeface="+mj-lt"/>
              </a:rPr>
              <a:t> National Conference of IAFO, 2010 in Lucknow 30</a:t>
            </a:r>
            <a:r>
              <a:rPr lang="en-US" sz="3800" baseline="30000" dirty="0" smtClean="0">
                <a:latin typeface="+mj-lt"/>
              </a:rPr>
              <a:t>th</a:t>
            </a:r>
            <a:r>
              <a:rPr lang="en-US" sz="3800" dirty="0" smtClean="0">
                <a:latin typeface="+mj-lt"/>
              </a:rPr>
              <a:t> &amp; 31</a:t>
            </a:r>
            <a:r>
              <a:rPr lang="en-US" sz="3800" baseline="30000" dirty="0" smtClean="0">
                <a:latin typeface="+mj-lt"/>
              </a:rPr>
              <a:t>st</a:t>
            </a:r>
            <a:r>
              <a:rPr lang="en-US" sz="3800" dirty="0" smtClean="0">
                <a:latin typeface="+mj-lt"/>
              </a:rPr>
              <a:t> October 2010</a:t>
            </a:r>
            <a:endParaRPr lang="en-IN" sz="3800" dirty="0" smtClean="0">
              <a:latin typeface="+mj-lt"/>
            </a:endParaRPr>
          </a:p>
          <a:p>
            <a:pPr lvl="0" algn="just"/>
            <a:r>
              <a:rPr lang="en-US" sz="3800" dirty="0" smtClean="0">
                <a:latin typeface="+mj-lt"/>
              </a:rPr>
              <a:t>IOAMP International conference of XIX IOAMP 2010 in Chennai.</a:t>
            </a:r>
            <a:endParaRPr lang="en-IN" sz="3800" dirty="0" smtClean="0">
              <a:latin typeface="+mj-lt"/>
            </a:endParaRPr>
          </a:p>
          <a:p>
            <a:pPr lvl="0" algn="just"/>
            <a:r>
              <a:rPr lang="en-US" sz="3800" dirty="0" smtClean="0">
                <a:latin typeface="+mj-lt"/>
              </a:rPr>
              <a:t>XI National PG Convention of IAOMP, 9</a:t>
            </a:r>
            <a:r>
              <a:rPr lang="en-US" sz="3800" baseline="30000" dirty="0" smtClean="0">
                <a:latin typeface="+mj-lt"/>
              </a:rPr>
              <a:t>th</a:t>
            </a:r>
            <a:r>
              <a:rPr lang="en-US" sz="3800" dirty="0" smtClean="0">
                <a:latin typeface="+mj-lt"/>
              </a:rPr>
              <a:t> and 10</a:t>
            </a:r>
            <a:r>
              <a:rPr lang="en-US" sz="3800" baseline="30000" dirty="0" smtClean="0">
                <a:latin typeface="+mj-lt"/>
              </a:rPr>
              <a:t>th</a:t>
            </a:r>
            <a:r>
              <a:rPr lang="en-US" sz="3800" dirty="0" smtClean="0">
                <a:latin typeface="+mj-lt"/>
              </a:rPr>
              <a:t> July, 2011, </a:t>
            </a:r>
            <a:r>
              <a:rPr lang="en-US" sz="3800" dirty="0" err="1" smtClean="0">
                <a:latin typeface="+mj-lt"/>
              </a:rPr>
              <a:t>Manipal</a:t>
            </a:r>
            <a:r>
              <a:rPr lang="en-US" sz="3800" dirty="0" smtClean="0">
                <a:latin typeface="+mj-lt"/>
              </a:rPr>
              <a:t>.</a:t>
            </a:r>
            <a:endParaRPr lang="en-IN" sz="3800" dirty="0" smtClean="0">
              <a:latin typeface="+mj-lt"/>
            </a:endParaRPr>
          </a:p>
          <a:p>
            <a:pPr lvl="0" algn="just"/>
            <a:r>
              <a:rPr lang="en-US" sz="3800" dirty="0" smtClean="0">
                <a:latin typeface="+mj-lt"/>
              </a:rPr>
              <a:t>National Triple ‘O’ Symposium, 23</a:t>
            </a:r>
            <a:r>
              <a:rPr lang="en-US" sz="3800" baseline="30000" dirty="0" smtClean="0">
                <a:latin typeface="+mj-lt"/>
              </a:rPr>
              <a:t>rd</a:t>
            </a:r>
            <a:r>
              <a:rPr lang="en-US" sz="3800" dirty="0" smtClean="0">
                <a:latin typeface="+mj-lt"/>
              </a:rPr>
              <a:t>-24</a:t>
            </a:r>
            <a:r>
              <a:rPr lang="en-US" sz="3800" baseline="30000" dirty="0" smtClean="0">
                <a:latin typeface="+mj-lt"/>
              </a:rPr>
              <a:t>th</a:t>
            </a:r>
            <a:r>
              <a:rPr lang="en-US" sz="3800" dirty="0" smtClean="0">
                <a:latin typeface="+mj-lt"/>
              </a:rPr>
              <a:t> July, Raipur.</a:t>
            </a:r>
            <a:endParaRPr lang="en-IN" sz="3800" dirty="0" smtClean="0">
              <a:latin typeface="+mj-lt"/>
            </a:endParaRPr>
          </a:p>
          <a:p>
            <a:pPr lvl="0" algn="just"/>
            <a:r>
              <a:rPr lang="en-US" sz="3800" dirty="0" smtClean="0">
                <a:latin typeface="+mj-lt"/>
              </a:rPr>
              <a:t>20</a:t>
            </a:r>
            <a:r>
              <a:rPr lang="en-US" sz="3800" baseline="30000" dirty="0" smtClean="0">
                <a:latin typeface="+mj-lt"/>
              </a:rPr>
              <a:t>th</a:t>
            </a:r>
            <a:r>
              <a:rPr lang="en-US" sz="3800" dirty="0" smtClean="0">
                <a:latin typeface="+mj-lt"/>
              </a:rPr>
              <a:t> National conference of IAOMP, 18</a:t>
            </a:r>
            <a:r>
              <a:rPr lang="en-US" sz="3800" baseline="30000" dirty="0" smtClean="0">
                <a:latin typeface="+mj-lt"/>
              </a:rPr>
              <a:t>th</a:t>
            </a:r>
            <a:r>
              <a:rPr lang="en-US" sz="3800" dirty="0" smtClean="0">
                <a:latin typeface="+mj-lt"/>
              </a:rPr>
              <a:t> – 20</a:t>
            </a:r>
            <a:r>
              <a:rPr lang="en-US" sz="3800" baseline="30000" dirty="0" smtClean="0">
                <a:latin typeface="+mj-lt"/>
              </a:rPr>
              <a:t>th</a:t>
            </a:r>
            <a:r>
              <a:rPr lang="en-US" sz="3800" dirty="0" smtClean="0">
                <a:latin typeface="+mj-lt"/>
              </a:rPr>
              <a:t> November 2011, Hyderabad, A.P.</a:t>
            </a:r>
            <a:endParaRPr lang="en-IN" sz="3800" dirty="0" smtClean="0">
              <a:latin typeface="+mj-lt"/>
            </a:endParaRPr>
          </a:p>
          <a:p>
            <a:pPr lvl="0" algn="just"/>
            <a:r>
              <a:rPr lang="en-US" sz="3800" dirty="0" smtClean="0">
                <a:latin typeface="+mj-lt"/>
              </a:rPr>
              <a:t>Chaired and moderator at National Triple “O” conference 2012. Held at </a:t>
            </a:r>
            <a:r>
              <a:rPr lang="en-US" sz="3800" dirty="0" err="1" smtClean="0">
                <a:latin typeface="+mj-lt"/>
              </a:rPr>
              <a:t>Sardar</a:t>
            </a:r>
            <a:r>
              <a:rPr lang="en-US" sz="3800" dirty="0" smtClean="0">
                <a:latin typeface="+mj-lt"/>
              </a:rPr>
              <a:t> Patel Institute Of Dental Sciences Lucknow.</a:t>
            </a:r>
            <a:endParaRPr lang="en-IN" sz="3800" dirty="0" smtClean="0">
              <a:latin typeface="+mj-lt"/>
            </a:endParaRPr>
          </a:p>
          <a:p>
            <a:pPr lvl="0" algn="just"/>
            <a:r>
              <a:rPr lang="en-US" sz="3800" dirty="0" smtClean="0">
                <a:latin typeface="+mj-lt"/>
              </a:rPr>
              <a:t>21</a:t>
            </a:r>
            <a:r>
              <a:rPr lang="en-US" sz="3800" baseline="30000" dirty="0" smtClean="0">
                <a:latin typeface="+mj-lt"/>
              </a:rPr>
              <a:t>st</a:t>
            </a:r>
            <a:r>
              <a:rPr lang="en-US" sz="3800" dirty="0" smtClean="0">
                <a:latin typeface="+mj-lt"/>
              </a:rPr>
              <a:t> National IAOMP, 26-28</a:t>
            </a:r>
            <a:r>
              <a:rPr lang="en-US" sz="3800" baseline="30000" dirty="0" smtClean="0">
                <a:latin typeface="+mj-lt"/>
              </a:rPr>
              <a:t>th</a:t>
            </a:r>
            <a:r>
              <a:rPr lang="en-US" sz="3800" dirty="0" smtClean="0">
                <a:latin typeface="+mj-lt"/>
              </a:rPr>
              <a:t> </a:t>
            </a:r>
            <a:r>
              <a:rPr lang="en-US" sz="3800" dirty="0" err="1" smtClean="0">
                <a:latin typeface="+mj-lt"/>
              </a:rPr>
              <a:t>oct</a:t>
            </a:r>
            <a:r>
              <a:rPr lang="en-US" sz="3800" dirty="0" smtClean="0">
                <a:latin typeface="+mj-lt"/>
              </a:rPr>
              <a:t> ‘2012, Goa.</a:t>
            </a:r>
            <a:endParaRPr lang="en-IN" sz="3800" dirty="0" smtClean="0">
              <a:latin typeface="+mj-lt"/>
            </a:endParaRPr>
          </a:p>
          <a:p>
            <a:pPr lvl="0" algn="just"/>
            <a:r>
              <a:rPr lang="en-US" sz="3800" dirty="0" smtClean="0">
                <a:latin typeface="+mj-lt"/>
              </a:rPr>
              <a:t>Chaired Session at X – National conference of IAFO at I.T.S centre for dental studies &amp; research, Ghaziabad, 8</a:t>
            </a:r>
            <a:r>
              <a:rPr lang="en-US" sz="3800" baseline="30000" dirty="0" smtClean="0">
                <a:latin typeface="+mj-lt"/>
              </a:rPr>
              <a:t>th</a:t>
            </a:r>
            <a:r>
              <a:rPr lang="en-US" sz="3800" dirty="0" smtClean="0">
                <a:latin typeface="+mj-lt"/>
              </a:rPr>
              <a:t> Sept 2012.</a:t>
            </a:r>
            <a:endParaRPr lang="en-IN" sz="3800" dirty="0" smtClean="0">
              <a:latin typeface="+mj-lt"/>
            </a:endParaRPr>
          </a:p>
          <a:p>
            <a:pPr lvl="0" algn="just"/>
            <a:r>
              <a:rPr lang="en-US" sz="3800" dirty="0" smtClean="0">
                <a:latin typeface="+mj-lt"/>
              </a:rPr>
              <a:t>Invited for chair session on 11</a:t>
            </a:r>
            <a:r>
              <a:rPr lang="en-US" sz="3800" baseline="30000" dirty="0" smtClean="0">
                <a:latin typeface="+mj-lt"/>
              </a:rPr>
              <a:t>th</a:t>
            </a:r>
            <a:r>
              <a:rPr lang="en-US" sz="3800" dirty="0" smtClean="0">
                <a:latin typeface="+mj-lt"/>
              </a:rPr>
              <a:t> National conference of Indian Association of Forensic Odontology. Vijayawada to be held on 21-22 Sep, 2013.</a:t>
            </a:r>
            <a:endParaRPr lang="en-IN" sz="3800" dirty="0" smtClean="0">
              <a:latin typeface="+mj-lt"/>
            </a:endParaRPr>
          </a:p>
          <a:p>
            <a:pPr lvl="0" algn="just"/>
            <a:r>
              <a:rPr lang="en-US" sz="3800" dirty="0" smtClean="0">
                <a:latin typeface="+mj-lt"/>
              </a:rPr>
              <a:t>Invited for Chair Session on 5</a:t>
            </a:r>
            <a:r>
              <a:rPr lang="en-US" sz="3800" baseline="30000" dirty="0" smtClean="0">
                <a:latin typeface="+mj-lt"/>
              </a:rPr>
              <a:t>th</a:t>
            </a:r>
            <a:r>
              <a:rPr lang="en-US" sz="3800" dirty="0" smtClean="0">
                <a:latin typeface="+mj-lt"/>
              </a:rPr>
              <a:t> International Conference on Legal Medicine, Medical Negligence and Litigation in Medical Practice &amp; 5</a:t>
            </a:r>
            <a:r>
              <a:rPr lang="en-US" sz="3800" baseline="30000" dirty="0" smtClean="0">
                <a:latin typeface="+mj-lt"/>
              </a:rPr>
              <a:t>th</a:t>
            </a:r>
            <a:r>
              <a:rPr lang="en-US" sz="3800" dirty="0" smtClean="0">
                <a:latin typeface="+mj-lt"/>
              </a:rPr>
              <a:t> International Conference on Current Trends in Forensic Sciences, Forensic Medicine &amp; Toxicology (IAMLE- 2014) to be held on 25-27 Feb, 2014 at The International Centre Goa, Dona Paula, Goa, India.</a:t>
            </a:r>
            <a:endParaRPr lang="en-IN" sz="3800" dirty="0" smtClean="0">
              <a:latin typeface="+mj-lt"/>
            </a:endParaRPr>
          </a:p>
          <a:p>
            <a:pPr lvl="0" algn="just"/>
            <a:r>
              <a:rPr lang="en-US" sz="3800" dirty="0" smtClean="0">
                <a:latin typeface="+mj-lt"/>
              </a:rPr>
              <a:t>Chaired Scientific Session at the International Oral Pre Cancer and Cancer,KGMU,3</a:t>
            </a:r>
            <a:r>
              <a:rPr lang="en-US" sz="3800" baseline="30000" dirty="0" smtClean="0">
                <a:latin typeface="+mj-lt"/>
              </a:rPr>
              <a:t>rd</a:t>
            </a:r>
            <a:r>
              <a:rPr lang="en-US" sz="3800" dirty="0" smtClean="0">
                <a:latin typeface="+mj-lt"/>
              </a:rPr>
              <a:t>-4</a:t>
            </a:r>
            <a:r>
              <a:rPr lang="en-US" sz="3800" baseline="30000" dirty="0" smtClean="0">
                <a:latin typeface="+mj-lt"/>
              </a:rPr>
              <a:t>th</a:t>
            </a:r>
            <a:r>
              <a:rPr lang="en-US" sz="3800" dirty="0" smtClean="0">
                <a:latin typeface="+mj-lt"/>
              </a:rPr>
              <a:t> </a:t>
            </a:r>
            <a:r>
              <a:rPr lang="en-US" sz="3800" dirty="0" err="1" smtClean="0">
                <a:latin typeface="+mj-lt"/>
              </a:rPr>
              <a:t>feb</a:t>
            </a:r>
            <a:r>
              <a:rPr lang="en-US" sz="3800" dirty="0" smtClean="0">
                <a:latin typeface="+mj-lt"/>
              </a:rPr>
              <a:t> 2014.</a:t>
            </a:r>
            <a:endParaRPr lang="en-IN" sz="3800" dirty="0" smtClean="0">
              <a:latin typeface="+mj-lt"/>
            </a:endParaRPr>
          </a:p>
          <a:p>
            <a:pPr lvl="0" algn="just"/>
            <a:r>
              <a:rPr lang="en-US" sz="3800" dirty="0" smtClean="0">
                <a:latin typeface="+mj-lt"/>
              </a:rPr>
              <a:t>Chaired Scientific Session XII National triple “o” symposium 2014 Udaipur (Rajasthan), 7-9 March 2014.</a:t>
            </a:r>
            <a:endParaRPr lang="en-IN" sz="3800" dirty="0" smtClean="0">
              <a:latin typeface="+mj-lt"/>
            </a:endParaRP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fontScale="90000"/>
          </a:bodyPr>
          <a:lstStyle/>
          <a:p>
            <a:r>
              <a:rPr lang="en-US" b="1" dirty="0" smtClean="0"/>
              <a:t>Statement Highlighting the current research and long term vision</a:t>
            </a:r>
            <a:r>
              <a:rPr lang="en-IN" dirty="0" smtClean="0"/>
              <a:t/>
            </a:r>
            <a:br>
              <a:rPr lang="en-IN" dirty="0" smtClean="0"/>
            </a:br>
            <a:endParaRPr lang="en-IN" dirty="0"/>
          </a:p>
        </p:txBody>
      </p:sp>
      <p:sp>
        <p:nvSpPr>
          <p:cNvPr id="3" name="Content Placeholder 2"/>
          <p:cNvSpPr>
            <a:spLocks noGrp="1"/>
          </p:cNvSpPr>
          <p:nvPr>
            <p:ph idx="1"/>
          </p:nvPr>
        </p:nvSpPr>
        <p:spPr>
          <a:xfrm>
            <a:off x="457200" y="928670"/>
            <a:ext cx="8258204" cy="5715040"/>
          </a:xfrm>
        </p:spPr>
        <p:txBody>
          <a:bodyPr>
            <a:noAutofit/>
          </a:bodyPr>
          <a:lstStyle/>
          <a:p>
            <a:pPr algn="just"/>
            <a:r>
              <a:rPr lang="en-US" sz="1800" b="1" dirty="0" smtClean="0"/>
              <a:t>Area of Interest</a:t>
            </a:r>
            <a:r>
              <a:rPr lang="en-US" sz="1800" dirty="0" smtClean="0"/>
              <a:t>-  Molecular genetics and </a:t>
            </a:r>
            <a:r>
              <a:rPr lang="en-US" sz="1800" dirty="0" err="1" smtClean="0"/>
              <a:t>cytogenetics</a:t>
            </a:r>
            <a:r>
              <a:rPr lang="en-US" sz="1800" dirty="0" smtClean="0"/>
              <a:t>, oral cancer genomics and proteomics &amp; metabolomics, Nanotechnology , cancer stem cell, bioinformatics and forensic </a:t>
            </a:r>
            <a:r>
              <a:rPr lang="en-US" sz="1800" dirty="0" err="1" smtClean="0"/>
              <a:t>odontology</a:t>
            </a:r>
            <a:r>
              <a:rPr lang="en-US" sz="1800" dirty="0" smtClean="0"/>
              <a:t>.</a:t>
            </a:r>
          </a:p>
          <a:p>
            <a:pPr algn="just"/>
            <a:r>
              <a:rPr lang="en-US" sz="1800" dirty="0" smtClean="0"/>
              <a:t>My research has included mainly on oral cancer their diagnosis and early detection. </a:t>
            </a:r>
          </a:p>
          <a:p>
            <a:pPr algn="just"/>
            <a:endParaRPr lang="en-US" sz="1800" dirty="0" smtClean="0"/>
          </a:p>
          <a:p>
            <a:pPr algn="just"/>
            <a:r>
              <a:rPr lang="en-US" sz="1800" dirty="0" smtClean="0"/>
              <a:t>The on going and communicated research project deals with that the Understanding the genetic predisposition and it an explain the variation in susceptibility to oral cancer and pre cancerous condition with or without even after exposure to tobacco products.</a:t>
            </a:r>
          </a:p>
          <a:p>
            <a:pPr algn="just"/>
            <a:endParaRPr lang="en-US" sz="1800" dirty="0" smtClean="0"/>
          </a:p>
          <a:p>
            <a:pPr algn="just"/>
            <a:r>
              <a:rPr lang="en-US" sz="1800" dirty="0" smtClean="0"/>
              <a:t> We are also working on evidence to indicate the importance of mi-RNA </a:t>
            </a:r>
            <a:r>
              <a:rPr lang="en-US" sz="1800" dirty="0" err="1" smtClean="0"/>
              <a:t>dysregulation</a:t>
            </a:r>
            <a:r>
              <a:rPr lang="en-US" sz="1800" dirty="0" smtClean="0"/>
              <a:t> in the acquisition of cancer cell sensitivity to chemotherapeutic drugs and provide a strong basis for the development of mi-RNA-based therapeutic strategies aiming to reverse cancer cell drug resistance. </a:t>
            </a:r>
          </a:p>
          <a:p>
            <a:pPr algn="just"/>
            <a:endParaRPr lang="en-US" sz="1800" dirty="0" smtClean="0"/>
          </a:p>
          <a:p>
            <a:pPr algn="just"/>
            <a:r>
              <a:rPr lang="en-US" sz="1800" dirty="0" smtClean="0"/>
              <a:t>We hope that it can contribute to early diagnosis and treatment of oral cancer. We also work on nanotechnology and its role oral cancer in our ongoing study, Nanotechnology holds innovative path to treat the oral cancer by early detection and targeted &amp; novel drug delivery system. </a:t>
            </a:r>
          </a:p>
          <a:p>
            <a:pPr algn="just"/>
            <a:endParaRPr lang="en-US" sz="1800" dirty="0" smtClean="0"/>
          </a:p>
          <a:p>
            <a:pPr algn="just"/>
            <a:r>
              <a:rPr lang="en-US" sz="1800" dirty="0" smtClean="0"/>
              <a:t>We also involves genetic characteristics for detection and diagnosis of oral cancer, </a:t>
            </a:r>
            <a:endParaRPr lang="en-IN" sz="1800" dirty="0" smtClean="0"/>
          </a:p>
          <a:p>
            <a:endParaRPr lang="en-IN"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b="1" dirty="0" smtClean="0"/>
              <a:t>Statement Highlighting the current research and long term vision Cont…</a:t>
            </a:r>
            <a:endParaRPr lang="en-IN" dirty="0"/>
          </a:p>
        </p:txBody>
      </p:sp>
      <p:sp>
        <p:nvSpPr>
          <p:cNvPr id="3" name="Content Placeholder 2"/>
          <p:cNvSpPr>
            <a:spLocks noGrp="1"/>
          </p:cNvSpPr>
          <p:nvPr>
            <p:ph idx="1"/>
          </p:nvPr>
        </p:nvSpPr>
        <p:spPr>
          <a:xfrm>
            <a:off x="457200" y="1000108"/>
            <a:ext cx="8229600" cy="5572164"/>
          </a:xfrm>
        </p:spPr>
        <p:txBody>
          <a:bodyPr>
            <a:normAutofit fontScale="55000" lnSpcReduction="20000"/>
          </a:bodyPr>
          <a:lstStyle/>
          <a:p>
            <a:pPr algn="just"/>
            <a:r>
              <a:rPr lang="en-IN" dirty="0" smtClean="0"/>
              <a:t>An understanding of the genes involved in processes such as DNA double-strand break repair, DNA damage response, cell-cycle control, apoptosis, cellular antioxidant defences, and cytokine production, has evolved toward examination of how genetic variants, most often, SNPs, may influence carcinogenesis. </a:t>
            </a:r>
          </a:p>
          <a:p>
            <a:pPr algn="just"/>
            <a:endParaRPr lang="en-IN" dirty="0" smtClean="0"/>
          </a:p>
          <a:p>
            <a:pPr algn="just"/>
            <a:r>
              <a:rPr lang="en-US" dirty="0" smtClean="0"/>
              <a:t>Repair of damaged DNA is an important biological phenomenon for the integrity of cellular DNA and polymorphisms in DNA repair genes may alter the activity of the enzymes and, thus, modulate cancer susceptibility.</a:t>
            </a:r>
            <a:r>
              <a:rPr lang="en-IN" dirty="0" smtClean="0"/>
              <a:t> </a:t>
            </a:r>
          </a:p>
          <a:p>
            <a:pPr algn="just"/>
            <a:endParaRPr lang="en-IN" dirty="0" smtClean="0"/>
          </a:p>
          <a:p>
            <a:pPr algn="just"/>
            <a:r>
              <a:rPr lang="en-IN" dirty="0" smtClean="0"/>
              <a:t>We also focus on dental stem cell which briefly includes, </a:t>
            </a:r>
            <a:r>
              <a:rPr lang="en-US" dirty="0" err="1" smtClean="0"/>
              <a:t>Mesenchymal</a:t>
            </a:r>
            <a:r>
              <a:rPr lang="en-US" dirty="0" smtClean="0"/>
              <a:t> Stem Cells (MSCs) biology which has become an important field for the understanding of tissue regeneration and implementation of regenerative medicine. Dental stem cells (MSCs) possess different levels of capacities to become specific tissue forming cells. </a:t>
            </a:r>
          </a:p>
          <a:p>
            <a:pPr algn="just"/>
            <a:r>
              <a:rPr lang="en-US" dirty="0" smtClean="0"/>
              <a:t>Associate infection like Oral </a:t>
            </a:r>
            <a:r>
              <a:rPr lang="en-US" dirty="0" err="1" smtClean="0"/>
              <a:t>candidiasis</a:t>
            </a:r>
            <a:r>
              <a:rPr lang="en-US" dirty="0" smtClean="0"/>
              <a:t>, It is a common local infection seen in infants, elder adults, and persons with cellular immune deficiency states, such as acquired immunodeficiency syndrome. The most common form of oral </a:t>
            </a:r>
            <a:r>
              <a:rPr lang="en-US" dirty="0" err="1" smtClean="0"/>
              <a:t>candidiasis</a:t>
            </a:r>
            <a:r>
              <a:rPr lang="en-US" dirty="0" smtClean="0"/>
              <a:t> is the pseudo membranous type seen on buccal mucosa, palate, tongue, or </a:t>
            </a:r>
            <a:r>
              <a:rPr lang="en-US" dirty="0" err="1" smtClean="0"/>
              <a:t>oropharynx</a:t>
            </a:r>
            <a:r>
              <a:rPr lang="en-US" dirty="0" smtClean="0"/>
              <a:t>, which has the appearance of white plaques that can be rubbed off. The nodular type is a rare form of oral </a:t>
            </a:r>
            <a:r>
              <a:rPr lang="en-US" dirty="0" err="1" smtClean="0"/>
              <a:t>candidiasis</a:t>
            </a:r>
            <a:r>
              <a:rPr lang="en-US" dirty="0" smtClean="0"/>
              <a:t>, and constitutes one clinical presentation of chronic </a:t>
            </a:r>
            <a:r>
              <a:rPr lang="en-US" dirty="0" err="1" smtClean="0"/>
              <a:t>hyperplastic</a:t>
            </a:r>
            <a:r>
              <a:rPr lang="en-US" dirty="0" smtClean="0"/>
              <a:t> </a:t>
            </a:r>
            <a:r>
              <a:rPr lang="en-US" dirty="0" err="1" smtClean="0"/>
              <a:t>candidiasis</a:t>
            </a:r>
            <a:r>
              <a:rPr lang="en-US" dirty="0" smtClean="0"/>
              <a:t> (CHC). Although CHC appears to be a malignant tumor in humans.</a:t>
            </a:r>
            <a:endParaRPr lang="en-IN" dirty="0" smtClean="0"/>
          </a:p>
          <a:p>
            <a:pPr algn="just"/>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r>
              <a:rPr lang="en-US" b="1" dirty="0" smtClean="0"/>
              <a:t>Statement Highlighting the current research and long term vision Cont…</a:t>
            </a:r>
            <a:endParaRPr lang="en-IN" dirty="0"/>
          </a:p>
        </p:txBody>
      </p:sp>
      <p:sp>
        <p:nvSpPr>
          <p:cNvPr id="3" name="Content Placeholder 2"/>
          <p:cNvSpPr>
            <a:spLocks noGrp="1"/>
          </p:cNvSpPr>
          <p:nvPr>
            <p:ph idx="1"/>
          </p:nvPr>
        </p:nvSpPr>
        <p:spPr>
          <a:xfrm>
            <a:off x="285720" y="1071546"/>
            <a:ext cx="8572560" cy="5786454"/>
          </a:xfrm>
        </p:spPr>
        <p:txBody>
          <a:bodyPr>
            <a:noAutofit/>
          </a:bodyPr>
          <a:lstStyle/>
          <a:p>
            <a:pPr algn="just"/>
            <a:r>
              <a:rPr lang="en-US" sz="1700" dirty="0" smtClean="0"/>
              <a:t>These are generally defined as </a:t>
            </a:r>
            <a:r>
              <a:rPr lang="en-US" sz="1700" dirty="0" err="1" smtClean="0"/>
              <a:t>clonogenic</a:t>
            </a:r>
            <a:r>
              <a:rPr lang="en-US" sz="1700" dirty="0" smtClean="0"/>
              <a:t> cells capable of both self renewal and multiline age differentiation </a:t>
            </a:r>
            <a:r>
              <a:rPr lang="en-GB" sz="1700" dirty="0" smtClean="0"/>
              <a:t>possessing </a:t>
            </a:r>
            <a:r>
              <a:rPr lang="en-GB" sz="1700" dirty="0" err="1" smtClean="0"/>
              <a:t>immuno</a:t>
            </a:r>
            <a:r>
              <a:rPr lang="en-GB" sz="1700" dirty="0" smtClean="0"/>
              <a:t>-regulatory capacities that have been permissive to allergenic transplantation. </a:t>
            </a:r>
          </a:p>
          <a:p>
            <a:pPr algn="just"/>
            <a:endParaRPr lang="en-GB" sz="1700" dirty="0" smtClean="0"/>
          </a:p>
          <a:p>
            <a:pPr algn="just"/>
            <a:r>
              <a:rPr lang="en-US" sz="1700" dirty="0" smtClean="0"/>
              <a:t>HPV-associated head and neck squamous cell cancers are caused by one virus type, HPV 16. </a:t>
            </a:r>
          </a:p>
          <a:p>
            <a:pPr algn="just"/>
            <a:endParaRPr lang="en-US" sz="1700" dirty="0" smtClean="0"/>
          </a:p>
          <a:p>
            <a:pPr algn="just"/>
            <a:r>
              <a:rPr lang="en-US" sz="1700" dirty="0" smtClean="0"/>
              <a:t>The transforming potential/tumor maintenance capacity of this high risk HPV is mediated by two viral </a:t>
            </a:r>
            <a:r>
              <a:rPr lang="en-US" sz="1700" dirty="0" err="1" smtClean="0"/>
              <a:t>oncoproteins</a:t>
            </a:r>
            <a:r>
              <a:rPr lang="en-US" sz="1700" dirty="0" smtClean="0"/>
              <a:t>, E6 and E7, making them attractive targets for therapeutic vaccines. But, prophylactic or preventive vaccines are derived by providing interference in viral docking/binding with its receptor on host cell. </a:t>
            </a:r>
          </a:p>
          <a:p>
            <a:pPr algn="just"/>
            <a:endParaRPr lang="en-US" sz="1700" dirty="0" smtClean="0"/>
          </a:p>
          <a:p>
            <a:pPr algn="just"/>
            <a:r>
              <a:rPr lang="en-US" sz="1700" dirty="0" smtClean="0"/>
              <a:t>Peptide vaccines are hypothetically the best prophylactic measures against any infectious disease. HPV causing </a:t>
            </a:r>
            <a:r>
              <a:rPr lang="en-US" sz="1700" dirty="0" err="1" smtClean="0"/>
              <a:t>oropharyngeal</a:t>
            </a:r>
            <a:r>
              <a:rPr lang="en-US" sz="1700" dirty="0" smtClean="0"/>
              <a:t> cancer is still open challenge. Therefore, in-depth characterization of </a:t>
            </a:r>
            <a:r>
              <a:rPr lang="en-US" sz="1700" dirty="0" err="1" smtClean="0"/>
              <a:t>capsid</a:t>
            </a:r>
            <a:r>
              <a:rPr lang="en-US" sz="1700" dirty="0" smtClean="0"/>
              <a:t> of HPV for </a:t>
            </a:r>
            <a:r>
              <a:rPr lang="en-US" sz="1700" dirty="0" err="1" smtClean="0"/>
              <a:t>oropharyngeal</a:t>
            </a:r>
            <a:r>
              <a:rPr lang="en-US" sz="1700" dirty="0" smtClean="0"/>
              <a:t> tropism and immunogenic peptide determination  becomes obligatory for vaccine development as guard against HPV infections.</a:t>
            </a:r>
          </a:p>
          <a:p>
            <a:pPr algn="just"/>
            <a:endParaRPr lang="en-US" sz="1700" dirty="0" smtClean="0"/>
          </a:p>
          <a:p>
            <a:pPr algn="just"/>
            <a:r>
              <a:rPr lang="en-US" sz="1700" dirty="0" smtClean="0"/>
              <a:t>Also working on Genetic basis of different tooth anomalies in Human- </a:t>
            </a:r>
            <a:r>
              <a:rPr lang="en-US" sz="1700" dirty="0" err="1" smtClean="0"/>
              <a:t>Hypodontia</a:t>
            </a:r>
            <a:r>
              <a:rPr lang="en-US" sz="1700" dirty="0" smtClean="0"/>
              <a:t>, </a:t>
            </a:r>
            <a:r>
              <a:rPr lang="en-US" sz="1700" dirty="0" err="1" smtClean="0"/>
              <a:t>oligodontia</a:t>
            </a:r>
            <a:r>
              <a:rPr lang="en-US" sz="1700" dirty="0" smtClean="0"/>
              <a:t>, </a:t>
            </a:r>
            <a:r>
              <a:rPr lang="en-US" sz="1700" dirty="0" err="1" smtClean="0"/>
              <a:t>taurodontia</a:t>
            </a:r>
            <a:r>
              <a:rPr lang="en-US" sz="1700" dirty="0" smtClean="0"/>
              <a:t>, </a:t>
            </a:r>
            <a:r>
              <a:rPr lang="en-US" sz="1700" dirty="0" err="1" smtClean="0"/>
              <a:t>denttinogeneis</a:t>
            </a:r>
            <a:r>
              <a:rPr lang="en-US" sz="1700" dirty="0" smtClean="0"/>
              <a:t> </a:t>
            </a:r>
            <a:r>
              <a:rPr lang="en-US" sz="1700" dirty="0" err="1" smtClean="0"/>
              <a:t>imperfecta</a:t>
            </a:r>
            <a:r>
              <a:rPr lang="en-US" sz="1700" dirty="0" smtClean="0"/>
              <a:t> &amp; genetic of human tooth development.</a:t>
            </a:r>
            <a:endParaRPr lang="en-IN" sz="17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Background</a:t>
            </a:r>
            <a:endParaRPr lang="en-IN" dirty="0"/>
          </a:p>
        </p:txBody>
      </p:sp>
      <p:graphicFrame>
        <p:nvGraphicFramePr>
          <p:cNvPr id="4" name="Content Placeholder 3"/>
          <p:cNvGraphicFramePr>
            <a:graphicFrameLocks noGrp="1"/>
          </p:cNvGraphicFramePr>
          <p:nvPr>
            <p:ph idx="1"/>
          </p:nvPr>
        </p:nvGraphicFramePr>
        <p:xfrm>
          <a:off x="500034" y="1285860"/>
          <a:ext cx="8229600" cy="2214578"/>
        </p:xfrm>
        <a:graphic>
          <a:graphicData uri="http://schemas.openxmlformats.org/drawingml/2006/table">
            <a:tbl>
              <a:tblPr firstRow="1" bandRow="1">
                <a:tableStyleId>{5C22544A-7EE6-4342-B048-85BDC9FD1C3A}</a:tableStyleId>
              </a:tblPr>
              <a:tblGrid>
                <a:gridCol w="2057400"/>
                <a:gridCol w="2057400"/>
                <a:gridCol w="2057400"/>
                <a:gridCol w="2057400"/>
              </a:tblGrid>
              <a:tr h="486072">
                <a:tc>
                  <a:txBody>
                    <a:bodyPr/>
                    <a:lstStyle/>
                    <a:p>
                      <a:pPr algn="ctr">
                        <a:spcAft>
                          <a:spcPts val="0"/>
                        </a:spcAft>
                      </a:pPr>
                      <a:r>
                        <a:rPr lang="en-US" sz="1400" b="1" dirty="0">
                          <a:latin typeface="Times New Roman"/>
                          <a:ea typeface="Times New Roman"/>
                          <a:cs typeface="Times New Roman"/>
                        </a:rPr>
                        <a:t>Educational</a:t>
                      </a:r>
                      <a:endParaRPr lang="en-IN" sz="1400" dirty="0">
                        <a:latin typeface="Times New Roman"/>
                        <a:ea typeface="Times New Roman"/>
                        <a:cs typeface="Times New Roman"/>
                      </a:endParaRPr>
                    </a:p>
                  </a:txBody>
                  <a:tcPr marL="68580" marR="68580" marT="0" marB="0" anchor="ctr"/>
                </a:tc>
                <a:tc>
                  <a:txBody>
                    <a:bodyPr/>
                    <a:lstStyle/>
                    <a:p>
                      <a:pPr algn="ctr">
                        <a:spcAft>
                          <a:spcPts val="0"/>
                        </a:spcAft>
                      </a:pPr>
                      <a:r>
                        <a:rPr lang="en-US" sz="1400" b="1" dirty="0">
                          <a:latin typeface="Times New Roman"/>
                          <a:ea typeface="Times New Roman"/>
                          <a:cs typeface="Times New Roman"/>
                        </a:rPr>
                        <a:t>Year</a:t>
                      </a:r>
                      <a:endParaRPr lang="en-IN" sz="1400" dirty="0">
                        <a:latin typeface="Times New Roman"/>
                        <a:ea typeface="Times New Roman"/>
                        <a:cs typeface="Times New Roman"/>
                      </a:endParaRPr>
                    </a:p>
                  </a:txBody>
                  <a:tcPr marL="68580" marR="68580" marT="0" marB="0" anchor="ctr"/>
                </a:tc>
                <a:tc>
                  <a:txBody>
                    <a:bodyPr/>
                    <a:lstStyle/>
                    <a:p>
                      <a:pPr algn="ctr">
                        <a:spcAft>
                          <a:spcPts val="0"/>
                        </a:spcAft>
                      </a:pPr>
                      <a:r>
                        <a:rPr lang="en-US" sz="1400" b="1">
                          <a:latin typeface="Times New Roman"/>
                          <a:ea typeface="Times New Roman"/>
                          <a:cs typeface="Times New Roman"/>
                        </a:rPr>
                        <a:t>Institution</a:t>
                      </a:r>
                      <a:endParaRPr lang="en-IN" sz="1400">
                        <a:latin typeface="Times New Roman"/>
                        <a:ea typeface="Times New Roman"/>
                        <a:cs typeface="Times New Roman"/>
                      </a:endParaRPr>
                    </a:p>
                  </a:txBody>
                  <a:tcPr marL="68580" marR="68580" marT="0" marB="0" anchor="ctr"/>
                </a:tc>
                <a:tc>
                  <a:txBody>
                    <a:bodyPr/>
                    <a:lstStyle/>
                    <a:p>
                      <a:pPr algn="ctr">
                        <a:spcAft>
                          <a:spcPts val="0"/>
                        </a:spcAft>
                      </a:pPr>
                      <a:r>
                        <a:rPr lang="en-US" sz="1400" b="1">
                          <a:latin typeface="Times New Roman"/>
                          <a:ea typeface="Times New Roman"/>
                          <a:cs typeface="Times New Roman"/>
                        </a:rPr>
                        <a:t>Grade / Hons.</a:t>
                      </a:r>
                      <a:endParaRPr lang="en-IN" sz="1400">
                        <a:latin typeface="Times New Roman"/>
                        <a:ea typeface="Times New Roman"/>
                        <a:cs typeface="Times New Roman"/>
                      </a:endParaRPr>
                    </a:p>
                  </a:txBody>
                  <a:tcPr marL="68580" marR="68580" marT="0" marB="0" anchor="ctr"/>
                </a:tc>
              </a:tr>
              <a:tr h="864253">
                <a:tc>
                  <a:txBody>
                    <a:bodyPr/>
                    <a:lstStyle/>
                    <a:p>
                      <a:pPr algn="ctr">
                        <a:spcAft>
                          <a:spcPts val="0"/>
                        </a:spcAft>
                      </a:pPr>
                      <a:r>
                        <a:rPr lang="en-US" sz="1400" dirty="0">
                          <a:latin typeface="Times New Roman"/>
                          <a:ea typeface="Times New Roman"/>
                          <a:cs typeface="Times New Roman"/>
                        </a:rPr>
                        <a:t>BDS</a:t>
                      </a:r>
                      <a:endParaRPr lang="en-IN" sz="1400" dirty="0">
                        <a:latin typeface="Times New Roman"/>
                        <a:ea typeface="Times New Roman"/>
                        <a:cs typeface="Times New Roman"/>
                      </a:endParaRPr>
                    </a:p>
                  </a:txBody>
                  <a:tcPr marL="68580" marR="68580" marT="0" marB="0" anchor="ctr"/>
                </a:tc>
                <a:tc>
                  <a:txBody>
                    <a:bodyPr/>
                    <a:lstStyle/>
                    <a:p>
                      <a:pPr algn="ctr">
                        <a:spcAft>
                          <a:spcPts val="0"/>
                        </a:spcAft>
                      </a:pPr>
                      <a:r>
                        <a:rPr lang="en-US" sz="1400" dirty="0">
                          <a:latin typeface="Times New Roman"/>
                          <a:ea typeface="Times New Roman"/>
                          <a:cs typeface="Times New Roman"/>
                        </a:rPr>
                        <a:t>2000</a:t>
                      </a:r>
                      <a:endParaRPr lang="en-IN" sz="1400" dirty="0">
                        <a:latin typeface="Times New Roman"/>
                        <a:ea typeface="Times New Roman"/>
                        <a:cs typeface="Times New Roman"/>
                      </a:endParaRPr>
                    </a:p>
                  </a:txBody>
                  <a:tcPr marL="68580" marR="68580" marT="0" marB="0" anchor="ctr"/>
                </a:tc>
                <a:tc>
                  <a:txBody>
                    <a:bodyPr/>
                    <a:lstStyle/>
                    <a:p>
                      <a:pPr algn="ctr">
                        <a:spcAft>
                          <a:spcPts val="0"/>
                        </a:spcAft>
                      </a:pPr>
                      <a:r>
                        <a:rPr lang="en-US" sz="1400">
                          <a:latin typeface="Times New Roman"/>
                          <a:ea typeface="Times New Roman"/>
                          <a:cs typeface="Times New Roman"/>
                        </a:rPr>
                        <a:t>R. Ahmed Dental College and</a:t>
                      </a:r>
                      <a:endParaRPr lang="en-IN" sz="1400">
                        <a:latin typeface="Times New Roman"/>
                        <a:ea typeface="Times New Roman"/>
                        <a:cs typeface="Times New Roman"/>
                      </a:endParaRPr>
                    </a:p>
                    <a:p>
                      <a:pPr algn="ctr">
                        <a:spcAft>
                          <a:spcPts val="0"/>
                        </a:spcAft>
                      </a:pPr>
                      <a:r>
                        <a:rPr lang="en-US" sz="1400">
                          <a:latin typeface="Times New Roman"/>
                          <a:ea typeface="Times New Roman"/>
                          <a:cs typeface="Times New Roman"/>
                        </a:rPr>
                        <a:t>Hospital, Kolkata (Calcutta University)</a:t>
                      </a:r>
                      <a:endParaRPr lang="en-IN" sz="1400">
                        <a:latin typeface="Times New Roman"/>
                        <a:ea typeface="Times New Roman"/>
                        <a:cs typeface="Times New Roman"/>
                      </a:endParaRPr>
                    </a:p>
                  </a:txBody>
                  <a:tcPr marL="68580" marR="68580" marT="0" marB="0" anchor="ctr"/>
                </a:tc>
                <a:tc>
                  <a:txBody>
                    <a:bodyPr/>
                    <a:lstStyle/>
                    <a:p>
                      <a:pPr algn="ctr">
                        <a:spcAft>
                          <a:spcPts val="0"/>
                        </a:spcAft>
                      </a:pPr>
                      <a:r>
                        <a:rPr lang="en-US" sz="1400">
                          <a:latin typeface="Times New Roman"/>
                          <a:ea typeface="Times New Roman"/>
                          <a:cs typeface="Times New Roman"/>
                        </a:rPr>
                        <a:t>Gold Medalist</a:t>
                      </a:r>
                      <a:endParaRPr lang="en-IN" sz="1400">
                        <a:latin typeface="Times New Roman"/>
                        <a:ea typeface="Times New Roman"/>
                        <a:cs typeface="Times New Roman"/>
                      </a:endParaRPr>
                    </a:p>
                  </a:txBody>
                  <a:tcPr marL="68580" marR="68580" marT="0" marB="0" anchor="ctr"/>
                </a:tc>
              </a:tr>
              <a:tr h="864253">
                <a:tc>
                  <a:txBody>
                    <a:bodyPr/>
                    <a:lstStyle/>
                    <a:p>
                      <a:pPr algn="ctr">
                        <a:spcAft>
                          <a:spcPts val="0"/>
                        </a:spcAft>
                      </a:pPr>
                      <a:r>
                        <a:rPr lang="en-US" sz="1400">
                          <a:latin typeface="Times New Roman"/>
                          <a:ea typeface="Times New Roman"/>
                          <a:cs typeface="Times New Roman"/>
                        </a:rPr>
                        <a:t>MDS</a:t>
                      </a:r>
                      <a:endParaRPr lang="en-IN" sz="1400">
                        <a:latin typeface="Times New Roman"/>
                        <a:ea typeface="Times New Roman"/>
                        <a:cs typeface="Times New Roman"/>
                      </a:endParaRPr>
                    </a:p>
                  </a:txBody>
                  <a:tcPr marL="68580" marR="68580" marT="0" marB="0" anchor="ctr"/>
                </a:tc>
                <a:tc>
                  <a:txBody>
                    <a:bodyPr/>
                    <a:lstStyle/>
                    <a:p>
                      <a:pPr algn="ctr">
                        <a:spcAft>
                          <a:spcPts val="0"/>
                        </a:spcAft>
                      </a:pPr>
                      <a:r>
                        <a:rPr lang="en-US" sz="1400" dirty="0">
                          <a:latin typeface="Times New Roman"/>
                          <a:ea typeface="Times New Roman"/>
                          <a:cs typeface="Times New Roman"/>
                        </a:rPr>
                        <a:t>2005</a:t>
                      </a:r>
                      <a:endParaRPr lang="en-IN" sz="1400" dirty="0">
                        <a:latin typeface="Times New Roman"/>
                        <a:ea typeface="Times New Roman"/>
                        <a:cs typeface="Times New Roman"/>
                      </a:endParaRPr>
                    </a:p>
                  </a:txBody>
                  <a:tcPr marL="68580" marR="68580" marT="0" marB="0" anchor="ctr"/>
                </a:tc>
                <a:tc>
                  <a:txBody>
                    <a:bodyPr/>
                    <a:lstStyle/>
                    <a:p>
                      <a:pPr algn="ctr">
                        <a:spcAft>
                          <a:spcPts val="0"/>
                        </a:spcAft>
                      </a:pPr>
                      <a:r>
                        <a:rPr lang="en-US" sz="1400" dirty="0">
                          <a:latin typeface="Times New Roman"/>
                          <a:ea typeface="Times New Roman"/>
                          <a:cs typeface="Times New Roman"/>
                        </a:rPr>
                        <a:t>R. Ahmed Dental College and</a:t>
                      </a:r>
                      <a:endParaRPr lang="en-IN" sz="1400" dirty="0">
                        <a:latin typeface="Times New Roman"/>
                        <a:ea typeface="Times New Roman"/>
                        <a:cs typeface="Times New Roman"/>
                      </a:endParaRPr>
                    </a:p>
                    <a:p>
                      <a:pPr algn="ctr">
                        <a:spcAft>
                          <a:spcPts val="0"/>
                        </a:spcAft>
                      </a:pPr>
                      <a:r>
                        <a:rPr lang="en-US" sz="1400" dirty="0">
                          <a:latin typeface="Times New Roman"/>
                          <a:ea typeface="Times New Roman"/>
                          <a:cs typeface="Times New Roman"/>
                        </a:rPr>
                        <a:t>Hospital, Kolkata (Calcutta University)</a:t>
                      </a:r>
                      <a:endParaRPr lang="en-IN" sz="1400" dirty="0">
                        <a:latin typeface="Times New Roman"/>
                        <a:ea typeface="Times New Roman"/>
                        <a:cs typeface="Times New Roman"/>
                      </a:endParaRPr>
                    </a:p>
                  </a:txBody>
                  <a:tcPr marL="68580" marR="68580" marT="0" marB="0" anchor="ctr"/>
                </a:tc>
                <a:tc>
                  <a:txBody>
                    <a:bodyPr/>
                    <a:lstStyle/>
                    <a:p>
                      <a:pPr algn="ctr">
                        <a:spcAft>
                          <a:spcPts val="0"/>
                        </a:spcAft>
                      </a:pPr>
                      <a:r>
                        <a:rPr lang="en-US" sz="1400" dirty="0">
                          <a:latin typeface="Times New Roman"/>
                          <a:ea typeface="Times New Roman"/>
                          <a:cs typeface="Times New Roman"/>
                        </a:rPr>
                        <a:t>Passed</a:t>
                      </a:r>
                      <a:endParaRPr lang="en-IN" sz="1400" dirty="0">
                        <a:latin typeface="Times New Roman"/>
                        <a:ea typeface="Times New Roman"/>
                        <a:cs typeface="Times New Roman"/>
                      </a:endParaRPr>
                    </a:p>
                  </a:txBody>
                  <a:tcPr marL="68580" marR="68580" marT="0" marB="0" anchor="ctr"/>
                </a:tc>
              </a:tr>
            </a:tbl>
          </a:graphicData>
        </a:graphic>
      </p:graphicFrame>
      <p:sp>
        <p:nvSpPr>
          <p:cNvPr id="1026" name="Rectangle 2"/>
          <p:cNvSpPr>
            <a:spLocks noChangeArrowheads="1"/>
          </p:cNvSpPr>
          <p:nvPr/>
        </p:nvSpPr>
        <p:spPr bwMode="auto">
          <a:xfrm>
            <a:off x="285720" y="3429000"/>
            <a:ext cx="8643998" cy="2754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Courses</a:t>
            </a:r>
            <a:r>
              <a:rPr kumimoji="0" lang="en-US" sz="17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Certificate course in Bio Medical Waste Management from IGNOU in 2012.</a:t>
            </a:r>
            <a:endParaRPr kumimoji="0" lang="en-U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Universal Certificate course in Forensic Odontology from IFS, </a:t>
            </a:r>
            <a:r>
              <a:rPr kumimoji="0" lang="en-US" sz="17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Pune</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2013.</a:t>
            </a:r>
            <a:endParaRPr kumimoji="0" lang="en-U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Certification Course on Forensic Odontology from IFS, </a:t>
            </a:r>
            <a:r>
              <a:rPr kumimoji="0" lang="en-US" sz="17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Pune</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 2012.</a:t>
            </a:r>
            <a:endParaRPr kumimoji="0" lang="en-US" sz="1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P.G. Diploma in Forensic Odontology in 2013-2014 from SIFS, India.</a:t>
            </a:r>
            <a:endParaRPr kumimoji="0" lang="en-US" sz="17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Certification Course on Forensic Biology and Toxicology </a:t>
            </a:r>
            <a:r>
              <a:rPr lang="en-US" sz="1700" dirty="0" smtClean="0">
                <a:latin typeface="Arial" pitchFamily="34" charset="0"/>
                <a:ea typeface="Times New Roman" pitchFamily="18" charset="0"/>
                <a:cs typeface="Arial" pitchFamily="34" charset="0"/>
              </a:rPr>
              <a:t>in 2013-2014 </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from SIFS, India.</a:t>
            </a:r>
            <a:endParaRPr kumimoji="0" lang="en-US" sz="17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Certification course in Cyber forensic &amp; digital crime investigation </a:t>
            </a:r>
            <a:r>
              <a:rPr lang="en-US" sz="1700" dirty="0" smtClean="0">
                <a:latin typeface="Arial" pitchFamily="34" charset="0"/>
                <a:ea typeface="Times New Roman" pitchFamily="18" charset="0"/>
                <a:cs typeface="Arial" pitchFamily="34" charset="0"/>
              </a:rPr>
              <a:t>in 2013-2014 </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from SIFS, India.</a:t>
            </a:r>
            <a:endParaRPr kumimoji="0" lang="en-US" sz="17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Certification course on Forensic Psychology </a:t>
            </a:r>
            <a:r>
              <a:rPr lang="en-US" sz="1700" dirty="0" smtClean="0">
                <a:latin typeface="Arial" pitchFamily="34" charset="0"/>
                <a:ea typeface="Times New Roman" pitchFamily="18" charset="0"/>
                <a:cs typeface="Arial" pitchFamily="34" charset="0"/>
              </a:rPr>
              <a:t>in 2013-2014 </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from SIFS, India.</a:t>
            </a:r>
          </a:p>
          <a:p>
            <a:pPr lvl="0" algn="just" eaLnBrk="0" fontAlgn="base" hangingPunct="0">
              <a:spcBef>
                <a:spcPct val="0"/>
              </a:spcBef>
              <a:spcAft>
                <a:spcPct val="0"/>
              </a:spcAft>
              <a:tabLst>
                <a:tab pos="457200" algn="l"/>
              </a:tabLst>
            </a:pP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Certificate course on Forensic DNA fingerprinting </a:t>
            </a:r>
            <a:r>
              <a:rPr lang="en-US" sz="1700" dirty="0" smtClean="0">
                <a:latin typeface="Arial" pitchFamily="34" charset="0"/>
                <a:ea typeface="Times New Roman" pitchFamily="18" charset="0"/>
                <a:cs typeface="Arial" pitchFamily="34" charset="0"/>
              </a:rPr>
              <a:t>in 2013-2014 </a:t>
            </a:r>
            <a:r>
              <a:rPr kumimoji="0" lang="en-US" sz="17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from SIFS, India</a:t>
            </a:r>
            <a:r>
              <a:rPr kumimoji="0" lang="en-US" sz="17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500042"/>
          </a:xfrm>
        </p:spPr>
        <p:txBody>
          <a:bodyPr>
            <a:normAutofit fontScale="90000"/>
          </a:bodyPr>
          <a:lstStyle/>
          <a:p>
            <a:r>
              <a:rPr lang="en-US" b="1" dirty="0" smtClean="0"/>
              <a:t>Position </a:t>
            </a:r>
            <a:endParaRPr lang="en-IN" b="1" dirty="0"/>
          </a:p>
        </p:txBody>
      </p:sp>
      <p:graphicFrame>
        <p:nvGraphicFramePr>
          <p:cNvPr id="5" name="Content Placeholder 4"/>
          <p:cNvGraphicFramePr>
            <a:graphicFrameLocks noGrp="1"/>
          </p:cNvGraphicFramePr>
          <p:nvPr>
            <p:ph idx="1"/>
          </p:nvPr>
        </p:nvGraphicFramePr>
        <p:xfrm>
          <a:off x="457200" y="571481"/>
          <a:ext cx="8229600" cy="3423930"/>
        </p:xfrm>
        <a:graphic>
          <a:graphicData uri="http://schemas.openxmlformats.org/drawingml/2006/table">
            <a:tbl>
              <a:tblPr firstRow="1" bandRow="1">
                <a:tableStyleId>{5C22544A-7EE6-4342-B048-85BDC9FD1C3A}</a:tableStyleId>
              </a:tblPr>
              <a:tblGrid>
                <a:gridCol w="614338"/>
                <a:gridCol w="2500330"/>
                <a:gridCol w="1285884"/>
                <a:gridCol w="2183128"/>
                <a:gridCol w="1645920"/>
              </a:tblGrid>
              <a:tr h="580146">
                <a:tc>
                  <a:txBody>
                    <a:bodyPr/>
                    <a:lstStyle/>
                    <a:p>
                      <a:pPr>
                        <a:lnSpc>
                          <a:spcPct val="115000"/>
                        </a:lnSpc>
                        <a:spcAft>
                          <a:spcPts val="0"/>
                        </a:spcAft>
                      </a:pPr>
                      <a:r>
                        <a:rPr lang="en-US" sz="1800" dirty="0" err="1" smtClean="0">
                          <a:latin typeface="Times New Roman"/>
                          <a:ea typeface="Times New Roman"/>
                        </a:rPr>
                        <a:t>S.No</a:t>
                      </a:r>
                      <a:r>
                        <a:rPr lang="en-US" sz="1800" dirty="0">
                          <a:latin typeface="Times New Roman"/>
                          <a:ea typeface="Times New Roman"/>
                        </a:rPr>
                        <a:t>.</a:t>
                      </a:r>
                      <a:endParaRPr lang="en-IN" sz="1800" dirty="0">
                        <a:latin typeface="Times New Roman"/>
                        <a:ea typeface="Times New Roman"/>
                      </a:endParaRPr>
                    </a:p>
                  </a:txBody>
                  <a:tcPr marL="68580" marR="68580" marT="0" marB="0"/>
                </a:tc>
                <a:tc>
                  <a:txBody>
                    <a:bodyPr/>
                    <a:lstStyle/>
                    <a:p>
                      <a:pPr>
                        <a:lnSpc>
                          <a:spcPct val="115000"/>
                        </a:lnSpc>
                        <a:spcAft>
                          <a:spcPts val="0"/>
                        </a:spcAft>
                      </a:pPr>
                      <a:r>
                        <a:rPr lang="en-US" sz="1800" dirty="0" smtClean="0">
                          <a:latin typeface="Times New Roman"/>
                          <a:ea typeface="Times New Roman"/>
                        </a:rPr>
                        <a:t>Institution</a:t>
                      </a:r>
                      <a:endParaRPr lang="en-IN" sz="1800" dirty="0">
                        <a:latin typeface="Times New Roman"/>
                        <a:ea typeface="Times New Roman"/>
                      </a:endParaRPr>
                    </a:p>
                  </a:txBody>
                  <a:tcPr marL="68580" marR="68580" marT="0" marB="0"/>
                </a:tc>
                <a:tc>
                  <a:txBody>
                    <a:bodyPr/>
                    <a:lstStyle/>
                    <a:p>
                      <a:pPr>
                        <a:lnSpc>
                          <a:spcPct val="115000"/>
                        </a:lnSpc>
                        <a:spcAft>
                          <a:spcPts val="0"/>
                        </a:spcAft>
                      </a:pPr>
                      <a:r>
                        <a:rPr lang="en-US" sz="1800" dirty="0">
                          <a:latin typeface="Times New Roman"/>
                          <a:ea typeface="Times New Roman"/>
                        </a:rPr>
                        <a:t>Position</a:t>
                      </a:r>
                      <a:endParaRPr lang="en-IN" sz="1800" dirty="0">
                        <a:latin typeface="Times New Roman"/>
                        <a:ea typeface="Times New Roman"/>
                      </a:endParaRPr>
                    </a:p>
                  </a:txBody>
                  <a:tcPr marL="68580" marR="68580" marT="0" marB="0"/>
                </a:tc>
                <a:tc>
                  <a:txBody>
                    <a:bodyPr/>
                    <a:lstStyle/>
                    <a:p>
                      <a:pPr>
                        <a:lnSpc>
                          <a:spcPct val="115000"/>
                        </a:lnSpc>
                        <a:spcAft>
                          <a:spcPts val="0"/>
                        </a:spcAft>
                      </a:pPr>
                      <a:r>
                        <a:rPr lang="en-US" sz="1800" dirty="0">
                          <a:latin typeface="Times New Roman"/>
                          <a:ea typeface="Times New Roman"/>
                        </a:rPr>
                        <a:t>From (Date)</a:t>
                      </a:r>
                      <a:endParaRPr lang="en-IN" sz="1800" dirty="0">
                        <a:latin typeface="Times New Roman"/>
                        <a:ea typeface="Times New Roman"/>
                      </a:endParaRPr>
                    </a:p>
                  </a:txBody>
                  <a:tcPr marL="68580" marR="68580" marT="0" marB="0"/>
                </a:tc>
                <a:tc>
                  <a:txBody>
                    <a:bodyPr/>
                    <a:lstStyle/>
                    <a:p>
                      <a:pPr>
                        <a:lnSpc>
                          <a:spcPct val="115000"/>
                        </a:lnSpc>
                        <a:spcAft>
                          <a:spcPts val="0"/>
                        </a:spcAft>
                      </a:pPr>
                      <a:r>
                        <a:rPr lang="en-US" sz="1800">
                          <a:latin typeface="Times New Roman"/>
                          <a:ea typeface="Times New Roman"/>
                        </a:rPr>
                        <a:t>To (date)</a:t>
                      </a:r>
                      <a:endParaRPr lang="en-IN" sz="1800">
                        <a:latin typeface="Times New Roman"/>
                        <a:ea typeface="Times New Roman"/>
                      </a:endParaRPr>
                    </a:p>
                  </a:txBody>
                  <a:tcPr marL="68580" marR="68580" marT="0" marB="0"/>
                </a:tc>
              </a:tr>
              <a:tr h="987179">
                <a:tc>
                  <a:txBody>
                    <a:bodyPr/>
                    <a:lstStyle/>
                    <a:p>
                      <a:pPr>
                        <a:lnSpc>
                          <a:spcPct val="115000"/>
                        </a:lnSpc>
                        <a:spcAft>
                          <a:spcPts val="0"/>
                        </a:spcAft>
                      </a:pPr>
                      <a:r>
                        <a:rPr lang="en-US" sz="1800" dirty="0" smtClean="0">
                          <a:latin typeface="+mj-lt"/>
                          <a:ea typeface="Times New Roman"/>
                        </a:rPr>
                        <a:t>1.</a:t>
                      </a:r>
                      <a:endParaRPr lang="en-IN" sz="1800" dirty="0">
                        <a:latin typeface="+mj-lt"/>
                        <a:ea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j-lt"/>
                          <a:ea typeface="Times New Roman"/>
                        </a:rPr>
                        <a:t>King Georg’s Medical University UP, Lucknow</a:t>
                      </a:r>
                      <a:endParaRPr lang="en-IN" sz="1800" dirty="0" smtClean="0">
                        <a:latin typeface="+mj-lt"/>
                        <a:ea typeface="Times New Roman"/>
                      </a:endParaRPr>
                    </a:p>
                    <a:p>
                      <a:pPr>
                        <a:lnSpc>
                          <a:spcPct val="115000"/>
                        </a:lnSpc>
                        <a:spcAft>
                          <a:spcPts val="0"/>
                        </a:spcAft>
                      </a:pPr>
                      <a:endParaRPr lang="en-IN" sz="1800" dirty="0">
                        <a:latin typeface="+mj-lt"/>
                        <a:ea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dirty="0" smtClean="0">
                          <a:latin typeface="+mj-lt"/>
                          <a:ea typeface="Times New Roman"/>
                        </a:rPr>
                        <a:t>Lecturer</a:t>
                      </a:r>
                      <a:endParaRPr lang="en-IN" sz="1800" dirty="0" smtClean="0">
                        <a:latin typeface="+mj-lt"/>
                        <a:ea typeface="Times New Roman"/>
                      </a:endParaRPr>
                    </a:p>
                    <a:p>
                      <a:pPr>
                        <a:lnSpc>
                          <a:spcPct val="115000"/>
                        </a:lnSpc>
                        <a:spcAft>
                          <a:spcPts val="0"/>
                        </a:spcAft>
                      </a:pPr>
                      <a:endParaRPr lang="en-IN" sz="1800" dirty="0">
                        <a:latin typeface="+mj-lt"/>
                        <a:ea typeface="Times New Roman"/>
                      </a:endParaRPr>
                    </a:p>
                  </a:txBody>
                  <a:tcPr marL="68580" marR="68580" marT="0" marB="0"/>
                </a:tc>
                <a:tc>
                  <a:txBody>
                    <a:bodyPr/>
                    <a:lstStyle/>
                    <a:p>
                      <a:pPr>
                        <a:lnSpc>
                          <a:spcPct val="115000"/>
                        </a:lnSpc>
                        <a:spcAft>
                          <a:spcPts val="0"/>
                        </a:spcAft>
                      </a:pPr>
                      <a:r>
                        <a:rPr lang="en-US" sz="1800" dirty="0">
                          <a:latin typeface="+mj-lt"/>
                          <a:ea typeface="Times New Roman"/>
                        </a:rPr>
                        <a:t>8</a:t>
                      </a:r>
                      <a:r>
                        <a:rPr lang="en-US" sz="1800" baseline="30000" dirty="0">
                          <a:latin typeface="+mj-lt"/>
                          <a:ea typeface="Times New Roman"/>
                        </a:rPr>
                        <a:t>th</a:t>
                      </a:r>
                      <a:r>
                        <a:rPr lang="en-US" sz="1800" dirty="0">
                          <a:latin typeface="+mj-lt"/>
                          <a:ea typeface="Times New Roman"/>
                        </a:rPr>
                        <a:t> August 2005 </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dirty="0">
                          <a:latin typeface="+mj-lt"/>
                          <a:ea typeface="Times New Roman"/>
                        </a:rPr>
                        <a:t>12</a:t>
                      </a:r>
                      <a:r>
                        <a:rPr lang="en-US" sz="1800" baseline="30000" dirty="0">
                          <a:latin typeface="+mj-lt"/>
                          <a:ea typeface="Times New Roman"/>
                        </a:rPr>
                        <a:t>th</a:t>
                      </a:r>
                      <a:r>
                        <a:rPr lang="en-US" sz="1800" dirty="0">
                          <a:latin typeface="+mj-lt"/>
                          <a:ea typeface="Times New Roman"/>
                        </a:rPr>
                        <a:t> July 2008</a:t>
                      </a:r>
                      <a:endParaRPr lang="en-IN" sz="1800" dirty="0">
                        <a:latin typeface="+mj-lt"/>
                        <a:ea typeface="Times New Roman"/>
                      </a:endParaRPr>
                    </a:p>
                  </a:txBody>
                  <a:tcPr marL="68580" marR="68580" marT="0" marB="0"/>
                </a:tc>
              </a:tr>
              <a:tr h="859411">
                <a:tc>
                  <a:txBody>
                    <a:bodyPr/>
                    <a:lstStyle/>
                    <a:p>
                      <a:pPr>
                        <a:lnSpc>
                          <a:spcPct val="115000"/>
                        </a:lnSpc>
                        <a:spcAft>
                          <a:spcPts val="0"/>
                        </a:spcAft>
                      </a:pPr>
                      <a:r>
                        <a:rPr lang="en-US" sz="1800" dirty="0" smtClean="0">
                          <a:latin typeface="+mj-lt"/>
                          <a:ea typeface="Times New Roman"/>
                        </a:rPr>
                        <a:t>2.</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dirty="0">
                          <a:latin typeface="+mj-lt"/>
                          <a:ea typeface="Times New Roman"/>
                        </a:rPr>
                        <a:t>King Georg’s Medical University UP, Lucknow</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dirty="0">
                          <a:latin typeface="+mj-lt"/>
                          <a:ea typeface="Times New Roman"/>
                        </a:rPr>
                        <a:t>Assistant </a:t>
                      </a:r>
                      <a:r>
                        <a:rPr lang="en-US" sz="1800" dirty="0" smtClean="0">
                          <a:latin typeface="+mj-lt"/>
                          <a:ea typeface="Times New Roman"/>
                        </a:rPr>
                        <a:t>Professor &amp; Head</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a:latin typeface="+mj-lt"/>
                          <a:ea typeface="Times New Roman"/>
                        </a:rPr>
                        <a:t>12</a:t>
                      </a:r>
                      <a:r>
                        <a:rPr lang="en-US" sz="1800" baseline="30000">
                          <a:latin typeface="+mj-lt"/>
                          <a:ea typeface="Times New Roman"/>
                        </a:rPr>
                        <a:t>th</a:t>
                      </a:r>
                      <a:r>
                        <a:rPr lang="en-US" sz="1800">
                          <a:latin typeface="+mj-lt"/>
                          <a:ea typeface="Times New Roman"/>
                        </a:rPr>
                        <a:t> July 2008</a:t>
                      </a:r>
                      <a:endParaRPr lang="en-IN" sz="1800">
                        <a:latin typeface="+mj-lt"/>
                        <a:ea typeface="Times New Roman"/>
                      </a:endParaRPr>
                    </a:p>
                  </a:txBody>
                  <a:tcPr marL="68580" marR="68580" marT="0" marB="0"/>
                </a:tc>
                <a:tc>
                  <a:txBody>
                    <a:bodyPr/>
                    <a:lstStyle/>
                    <a:p>
                      <a:pPr>
                        <a:lnSpc>
                          <a:spcPct val="115000"/>
                        </a:lnSpc>
                        <a:spcAft>
                          <a:spcPts val="0"/>
                        </a:spcAft>
                      </a:pPr>
                      <a:r>
                        <a:rPr lang="en-US" sz="1800" kern="1200" dirty="0" smtClean="0">
                          <a:solidFill>
                            <a:schemeClr val="dk1"/>
                          </a:solidFill>
                          <a:latin typeface="+mj-lt"/>
                          <a:ea typeface="+mn-ea"/>
                          <a:cs typeface="+mn-cs"/>
                        </a:rPr>
                        <a:t>12 July 2012</a:t>
                      </a:r>
                      <a:endParaRPr lang="en-IN" sz="1800" dirty="0">
                        <a:latin typeface="+mj-lt"/>
                        <a:ea typeface="Times New Roman"/>
                      </a:endParaRPr>
                    </a:p>
                  </a:txBody>
                  <a:tcPr marL="68580" marR="68580" marT="0" marB="0"/>
                </a:tc>
              </a:tr>
              <a:tr h="859411">
                <a:tc>
                  <a:txBody>
                    <a:bodyPr/>
                    <a:lstStyle/>
                    <a:p>
                      <a:pPr>
                        <a:lnSpc>
                          <a:spcPct val="115000"/>
                        </a:lnSpc>
                        <a:spcAft>
                          <a:spcPts val="0"/>
                        </a:spcAft>
                      </a:pPr>
                      <a:r>
                        <a:rPr lang="en-US" sz="1800" dirty="0" smtClean="0">
                          <a:latin typeface="+mj-lt"/>
                          <a:ea typeface="Times New Roman"/>
                        </a:rPr>
                        <a:t>3.</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dirty="0">
                          <a:latin typeface="+mj-lt"/>
                          <a:ea typeface="Times New Roman"/>
                        </a:rPr>
                        <a:t>King Georg’s Medical University UP, Lucknow</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dirty="0" smtClean="0">
                          <a:latin typeface="+mj-lt"/>
                          <a:ea typeface="Times New Roman"/>
                        </a:rPr>
                        <a:t>Associate Professor</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kern="1200" dirty="0" smtClean="0">
                          <a:solidFill>
                            <a:schemeClr val="dk1"/>
                          </a:solidFill>
                          <a:latin typeface="+mj-lt"/>
                          <a:ea typeface="+mn-ea"/>
                          <a:cs typeface="+mn-cs"/>
                        </a:rPr>
                        <a:t>12 July 2012 </a:t>
                      </a:r>
                      <a:endParaRPr lang="en-IN" sz="1800" dirty="0">
                        <a:latin typeface="+mj-lt"/>
                        <a:ea typeface="Times New Roman"/>
                      </a:endParaRPr>
                    </a:p>
                  </a:txBody>
                  <a:tcPr marL="68580" marR="68580" marT="0" marB="0"/>
                </a:tc>
                <a:tc>
                  <a:txBody>
                    <a:bodyPr/>
                    <a:lstStyle/>
                    <a:p>
                      <a:pPr>
                        <a:lnSpc>
                          <a:spcPct val="115000"/>
                        </a:lnSpc>
                        <a:spcAft>
                          <a:spcPts val="0"/>
                        </a:spcAft>
                      </a:pPr>
                      <a:r>
                        <a:rPr lang="en-US" sz="1800" dirty="0" smtClean="0">
                          <a:latin typeface="+mj-lt"/>
                          <a:ea typeface="Times New Roman"/>
                        </a:rPr>
                        <a:t>Till Date</a:t>
                      </a:r>
                      <a:endParaRPr lang="en-IN" sz="1800" dirty="0">
                        <a:latin typeface="+mj-lt"/>
                        <a:ea typeface="Times New Roman"/>
                      </a:endParaRPr>
                    </a:p>
                  </a:txBody>
                  <a:tcPr marL="68580" marR="68580" marT="0" marB="0"/>
                </a:tc>
              </a:tr>
            </a:tbl>
          </a:graphicData>
        </a:graphic>
      </p:graphicFrame>
      <p:sp>
        <p:nvSpPr>
          <p:cNvPr id="22529" name="Rectangle 1"/>
          <p:cNvSpPr>
            <a:spLocks noChangeArrowheads="1"/>
          </p:cNvSpPr>
          <p:nvPr/>
        </p:nvSpPr>
        <p:spPr bwMode="auto">
          <a:xfrm>
            <a:off x="285720" y="4143380"/>
            <a:ext cx="8572560" cy="25391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Stood First in 1st , 2nd , 3rd and Final Yr. B.D.S. with 75%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Honours</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marks in Anatomy, Pharmacology,  Pathology, Oral Pathology, General Medicine,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Periodontics</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 Orthodontics,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Pedodontics</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a:t>
            </a:r>
            <a:endParaRPr lang="en-US" sz="1600" dirty="0" smtClean="0">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Gold medals for coming 1st in all four Professional B.D.S and for over all 	good performances.</a:t>
            </a:r>
            <a:endParaRPr lang="en-US" sz="1600" dirty="0" smtClean="0">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Highest marks and Gold Medals for Dental Anatomy , Oral Pathology, Conservative Dentistry, Oral Surgery, Orthodontics – </a:t>
            </a:r>
            <a:r>
              <a:rPr kumimoji="0" lang="en-US" sz="1600" b="0" i="0" u="none" strike="noStrike" cap="none" normalizeH="0" baseline="0" dirty="0" err="1" smtClean="0">
                <a:ln>
                  <a:noFill/>
                </a:ln>
                <a:solidFill>
                  <a:schemeClr val="tx1"/>
                </a:solidFill>
                <a:effectLst/>
                <a:latin typeface="+mj-lt"/>
                <a:ea typeface="Times New Roman" pitchFamily="18" charset="0"/>
                <a:cs typeface="Arial" pitchFamily="34" charset="0"/>
              </a:rPr>
              <a:t>Pedodontics</a:t>
            </a: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a:t>
            </a:r>
            <a:endParaRPr lang="en-US" sz="1600" dirty="0" smtClean="0">
              <a:latin typeface="+mj-l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n-US" sz="1600" b="0" i="0" u="none" strike="noStrike" cap="none" normalizeH="0" baseline="0" dirty="0" smtClean="0">
                <a:ln>
                  <a:noFill/>
                </a:ln>
                <a:solidFill>
                  <a:schemeClr val="tx1"/>
                </a:solidFill>
                <a:effectLst/>
                <a:latin typeface="+mj-lt"/>
                <a:ea typeface="Times New Roman" pitchFamily="18" charset="0"/>
                <a:cs typeface="Arial" pitchFamily="34" charset="0"/>
              </a:rPr>
              <a:t>The high powered selection committee recognized the inputs and unanimously appreciated the professional achievements and academic contribution and given two additional increments by the university.</a:t>
            </a:r>
            <a:endParaRPr kumimoji="0" lang="en-US" sz="16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US" b="1" dirty="0" smtClean="0"/>
              <a:t>Fellowship Awarded</a:t>
            </a:r>
            <a:endParaRPr lang="en-IN" b="1" dirty="0"/>
          </a:p>
        </p:txBody>
      </p:sp>
      <p:graphicFrame>
        <p:nvGraphicFramePr>
          <p:cNvPr id="4" name="Content Placeholder 3"/>
          <p:cNvGraphicFramePr>
            <a:graphicFrameLocks noGrp="1"/>
          </p:cNvGraphicFramePr>
          <p:nvPr>
            <p:ph idx="1"/>
          </p:nvPr>
        </p:nvGraphicFramePr>
        <p:xfrm>
          <a:off x="285719" y="928669"/>
          <a:ext cx="8643999" cy="5351451"/>
        </p:xfrm>
        <a:graphic>
          <a:graphicData uri="http://schemas.openxmlformats.org/drawingml/2006/table">
            <a:tbl>
              <a:tblPr firstRow="1" bandRow="1">
                <a:tableStyleId>{5C22544A-7EE6-4342-B048-85BDC9FD1C3A}</a:tableStyleId>
              </a:tblPr>
              <a:tblGrid>
                <a:gridCol w="1048328"/>
                <a:gridCol w="1739081"/>
                <a:gridCol w="2149887"/>
                <a:gridCol w="1556814"/>
                <a:gridCol w="2149889"/>
              </a:tblGrid>
              <a:tr h="639791">
                <a:tc>
                  <a:txBody>
                    <a:bodyPr/>
                    <a:lstStyle/>
                    <a:p>
                      <a:pPr marL="457200">
                        <a:lnSpc>
                          <a:spcPct val="115000"/>
                        </a:lnSpc>
                        <a:spcAft>
                          <a:spcPts val="0"/>
                        </a:spcAft>
                      </a:pPr>
                      <a:r>
                        <a:rPr lang="en-IN" sz="1600" dirty="0">
                          <a:latin typeface="+mn-lt"/>
                          <a:ea typeface="Calibri"/>
                          <a:cs typeface="Times New Roman"/>
                        </a:rPr>
                        <a:t>S.N.</a:t>
                      </a:r>
                    </a:p>
                  </a:txBody>
                  <a:tcPr marL="68580" marR="68580" marT="0" marB="0"/>
                </a:tc>
                <a:tc>
                  <a:txBody>
                    <a:bodyPr/>
                    <a:lstStyle/>
                    <a:p>
                      <a:pPr marL="457200">
                        <a:lnSpc>
                          <a:spcPct val="115000"/>
                        </a:lnSpc>
                        <a:spcAft>
                          <a:spcPts val="0"/>
                        </a:spcAft>
                      </a:pPr>
                      <a:r>
                        <a:rPr lang="en-IN" sz="1600" dirty="0">
                          <a:latin typeface="+mn-lt"/>
                          <a:ea typeface="Calibri"/>
                          <a:cs typeface="Times New Roman"/>
                        </a:rPr>
                        <a:t>Name of </a:t>
                      </a:r>
                      <a:r>
                        <a:rPr lang="en-IN" sz="1600" dirty="0" smtClean="0">
                          <a:latin typeface="+mn-lt"/>
                          <a:ea typeface="Calibri"/>
                          <a:cs typeface="Times New Roman"/>
                        </a:rPr>
                        <a:t>Fellowship</a:t>
                      </a:r>
                      <a:endParaRPr lang="en-IN" sz="1600" dirty="0">
                        <a:latin typeface="+mn-lt"/>
                        <a:ea typeface="Calibri"/>
                        <a:cs typeface="Times New Roman"/>
                      </a:endParaRPr>
                    </a:p>
                  </a:txBody>
                  <a:tcPr marL="68580" marR="68580" marT="0" marB="0"/>
                </a:tc>
                <a:tc>
                  <a:txBody>
                    <a:bodyPr/>
                    <a:lstStyle/>
                    <a:p>
                      <a:pPr marL="457200">
                        <a:lnSpc>
                          <a:spcPct val="115000"/>
                        </a:lnSpc>
                        <a:spcAft>
                          <a:spcPts val="0"/>
                        </a:spcAft>
                      </a:pPr>
                      <a:r>
                        <a:rPr lang="en-IN" sz="1600" dirty="0">
                          <a:latin typeface="+mn-lt"/>
                          <a:ea typeface="Calibri"/>
                          <a:cs typeface="Times New Roman"/>
                        </a:rPr>
                        <a:t>Awarding Organization</a:t>
                      </a:r>
                    </a:p>
                  </a:txBody>
                  <a:tcPr marL="68580" marR="68580" marT="0" marB="0"/>
                </a:tc>
                <a:tc>
                  <a:txBody>
                    <a:bodyPr/>
                    <a:lstStyle/>
                    <a:p>
                      <a:pPr marL="457200">
                        <a:lnSpc>
                          <a:spcPct val="115000"/>
                        </a:lnSpc>
                        <a:spcAft>
                          <a:spcPts val="0"/>
                        </a:spcAft>
                      </a:pPr>
                      <a:r>
                        <a:rPr lang="en-IN" sz="1600" dirty="0">
                          <a:latin typeface="+mn-lt"/>
                          <a:ea typeface="Calibri"/>
                          <a:cs typeface="Times New Roman"/>
                        </a:rPr>
                        <a:t>Date of Receiving </a:t>
                      </a:r>
                    </a:p>
                  </a:txBody>
                  <a:tcPr marL="68580" marR="68580" marT="0" marB="0"/>
                </a:tc>
                <a:tc>
                  <a:txBody>
                    <a:bodyPr/>
                    <a:lstStyle/>
                    <a:p>
                      <a:pPr marL="457200">
                        <a:lnSpc>
                          <a:spcPct val="115000"/>
                        </a:lnSpc>
                        <a:spcAft>
                          <a:spcPts val="0"/>
                        </a:spcAft>
                      </a:pPr>
                      <a:r>
                        <a:rPr lang="en-IN" sz="1600" dirty="0">
                          <a:latin typeface="+mn-lt"/>
                          <a:ea typeface="Calibri"/>
                          <a:cs typeface="Times New Roman"/>
                        </a:rPr>
                        <a:t>Work</a:t>
                      </a:r>
                    </a:p>
                  </a:txBody>
                  <a:tcPr marL="68580" marR="68580" marT="0" marB="0"/>
                </a:tc>
              </a:tr>
              <a:tr h="2113686">
                <a:tc>
                  <a:txBody>
                    <a:bodyPr/>
                    <a:lstStyle/>
                    <a:p>
                      <a:pPr marL="457200">
                        <a:lnSpc>
                          <a:spcPct val="115000"/>
                        </a:lnSpc>
                        <a:spcAft>
                          <a:spcPts val="0"/>
                        </a:spcAft>
                      </a:pPr>
                      <a:r>
                        <a:rPr lang="en-IN" sz="1600">
                          <a:latin typeface="+mn-lt"/>
                          <a:ea typeface="Calibri"/>
                          <a:cs typeface="Times New Roman"/>
                        </a:rPr>
                        <a:t>1</a:t>
                      </a:r>
                    </a:p>
                  </a:txBody>
                  <a:tcPr marL="68580" marR="68580" marT="0" marB="0"/>
                </a:tc>
                <a:tc>
                  <a:txBody>
                    <a:bodyPr/>
                    <a:lstStyle/>
                    <a:p>
                      <a:pPr marL="457200">
                        <a:lnSpc>
                          <a:spcPct val="115000"/>
                        </a:lnSpc>
                        <a:spcAft>
                          <a:spcPts val="0"/>
                        </a:spcAft>
                      </a:pPr>
                      <a:r>
                        <a:rPr lang="en-IN" sz="1600">
                          <a:solidFill>
                            <a:srgbClr val="000000"/>
                          </a:solidFill>
                          <a:latin typeface="+mn-lt"/>
                          <a:ea typeface="Calibri"/>
                          <a:cs typeface="Times New Roman"/>
                        </a:rPr>
                        <a:t>Fellowship awarded</a:t>
                      </a:r>
                      <a:endParaRPr lang="en-IN" sz="1600">
                        <a:latin typeface="+mn-lt"/>
                        <a:ea typeface="Calibri"/>
                        <a:cs typeface="Times New Roman"/>
                      </a:endParaRPr>
                    </a:p>
                  </a:txBody>
                  <a:tcPr marL="68580" marR="68580" marT="0" marB="0"/>
                </a:tc>
                <a:tc>
                  <a:txBody>
                    <a:bodyPr/>
                    <a:lstStyle/>
                    <a:p>
                      <a:pPr marL="457200">
                        <a:lnSpc>
                          <a:spcPct val="115000"/>
                        </a:lnSpc>
                        <a:spcAft>
                          <a:spcPts val="0"/>
                        </a:spcAft>
                      </a:pPr>
                      <a:r>
                        <a:rPr lang="en-IN" sz="1600" dirty="0">
                          <a:solidFill>
                            <a:srgbClr val="000000"/>
                          </a:solidFill>
                          <a:latin typeface="+mn-lt"/>
                          <a:ea typeface="Calibri"/>
                          <a:cs typeface="Times New Roman"/>
                        </a:rPr>
                        <a:t>Pierre </a:t>
                      </a:r>
                      <a:r>
                        <a:rPr lang="en-IN" sz="1600" dirty="0" err="1">
                          <a:solidFill>
                            <a:srgbClr val="000000"/>
                          </a:solidFill>
                          <a:latin typeface="+mn-lt"/>
                          <a:ea typeface="Calibri"/>
                          <a:cs typeface="Times New Roman"/>
                        </a:rPr>
                        <a:t>Fauchard</a:t>
                      </a:r>
                      <a:r>
                        <a:rPr lang="en-IN" sz="1600" dirty="0">
                          <a:solidFill>
                            <a:srgbClr val="000000"/>
                          </a:solidFill>
                          <a:latin typeface="+mn-lt"/>
                          <a:ea typeface="Calibri"/>
                          <a:cs typeface="Times New Roman"/>
                        </a:rPr>
                        <a:t> Academy, India Section by Senate of the Pierre </a:t>
                      </a:r>
                      <a:r>
                        <a:rPr lang="en-IN" sz="1600" dirty="0" err="1">
                          <a:solidFill>
                            <a:srgbClr val="000000"/>
                          </a:solidFill>
                          <a:latin typeface="+mn-lt"/>
                          <a:ea typeface="Calibri"/>
                          <a:cs typeface="Times New Roman"/>
                        </a:rPr>
                        <a:t>Fauchard</a:t>
                      </a:r>
                      <a:r>
                        <a:rPr lang="en-IN" sz="1600" dirty="0">
                          <a:solidFill>
                            <a:srgbClr val="000000"/>
                          </a:solidFill>
                          <a:latin typeface="+mn-lt"/>
                          <a:ea typeface="Calibri"/>
                          <a:cs typeface="Times New Roman"/>
                        </a:rPr>
                        <a:t> Academy</a:t>
                      </a:r>
                      <a:endParaRPr lang="en-IN" sz="1600" dirty="0">
                        <a:latin typeface="+mn-lt"/>
                        <a:ea typeface="Calibri"/>
                        <a:cs typeface="Times New Roman"/>
                      </a:endParaRPr>
                    </a:p>
                  </a:txBody>
                  <a:tcPr marL="68580" marR="68580" marT="0" marB="0"/>
                </a:tc>
                <a:tc>
                  <a:txBody>
                    <a:bodyPr/>
                    <a:lstStyle/>
                    <a:p>
                      <a:pPr marL="457200">
                        <a:lnSpc>
                          <a:spcPct val="115000"/>
                        </a:lnSpc>
                        <a:spcAft>
                          <a:spcPts val="0"/>
                        </a:spcAft>
                      </a:pPr>
                      <a:r>
                        <a:rPr lang="en-IN" sz="1600">
                          <a:latin typeface="+mn-lt"/>
                          <a:ea typeface="Calibri"/>
                          <a:cs typeface="Times New Roman"/>
                        </a:rPr>
                        <a:t>2013-2014</a:t>
                      </a:r>
                    </a:p>
                  </a:txBody>
                  <a:tcPr marL="68580" marR="68580" marT="0" marB="0"/>
                </a:tc>
                <a:tc>
                  <a:txBody>
                    <a:bodyPr/>
                    <a:lstStyle/>
                    <a:p>
                      <a:pPr marL="457200">
                        <a:lnSpc>
                          <a:spcPct val="115000"/>
                        </a:lnSpc>
                        <a:spcAft>
                          <a:spcPts val="0"/>
                        </a:spcAft>
                      </a:pPr>
                      <a:r>
                        <a:rPr lang="en-IN" sz="1600" dirty="0" smtClean="0">
                          <a:latin typeface="+mn-lt"/>
                          <a:ea typeface="Calibri"/>
                          <a:cs typeface="Times New Roman"/>
                        </a:rPr>
                        <a:t>Nanotechnology, </a:t>
                      </a:r>
                      <a:r>
                        <a:rPr lang="en-US" sz="1800" kern="1200" dirty="0" smtClean="0">
                          <a:solidFill>
                            <a:schemeClr val="dk1"/>
                          </a:solidFill>
                          <a:latin typeface="+mn-lt"/>
                          <a:ea typeface="+mn-ea"/>
                          <a:cs typeface="+mn-cs"/>
                        </a:rPr>
                        <a:t>Molecular genetics,</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oral cancer genomics and proteomics</a:t>
                      </a:r>
                      <a:endParaRPr lang="en-IN" sz="1600" dirty="0">
                        <a:latin typeface="+mn-lt"/>
                        <a:ea typeface="Calibri"/>
                        <a:cs typeface="Times New Roman"/>
                      </a:endParaRPr>
                    </a:p>
                  </a:txBody>
                  <a:tcPr marL="68580" marR="68580" marT="0" marB="0"/>
                </a:tc>
              </a:tr>
              <a:tr h="1298987">
                <a:tc>
                  <a:txBody>
                    <a:bodyPr/>
                    <a:lstStyle/>
                    <a:p>
                      <a:pPr marL="457200">
                        <a:lnSpc>
                          <a:spcPct val="115000"/>
                        </a:lnSpc>
                        <a:spcAft>
                          <a:spcPts val="0"/>
                        </a:spcAft>
                      </a:pPr>
                      <a:r>
                        <a:rPr lang="en-IN" sz="1600">
                          <a:latin typeface="+mn-lt"/>
                          <a:ea typeface="Calibri"/>
                          <a:cs typeface="Times New Roman"/>
                        </a:rPr>
                        <a:t>2</a:t>
                      </a:r>
                    </a:p>
                  </a:txBody>
                  <a:tcPr marL="68580" marR="68580" marT="0" marB="0"/>
                </a:tc>
                <a:tc>
                  <a:txBody>
                    <a:bodyPr/>
                    <a:lstStyle/>
                    <a:p>
                      <a:pPr marL="457200">
                        <a:lnSpc>
                          <a:spcPct val="115000"/>
                        </a:lnSpc>
                        <a:spcAft>
                          <a:spcPts val="0"/>
                        </a:spcAft>
                      </a:pPr>
                      <a:r>
                        <a:rPr lang="en-IN" sz="1600">
                          <a:solidFill>
                            <a:srgbClr val="000000"/>
                          </a:solidFill>
                          <a:latin typeface="+mn-lt"/>
                          <a:ea typeface="Calibri"/>
                          <a:cs typeface="Times New Roman"/>
                        </a:rPr>
                        <a:t>Fellowship awarded</a:t>
                      </a:r>
                      <a:endParaRPr lang="en-IN" sz="1600">
                        <a:latin typeface="+mn-lt"/>
                        <a:ea typeface="Calibri"/>
                        <a:cs typeface="Times New Roman"/>
                      </a:endParaRPr>
                    </a:p>
                  </a:txBody>
                  <a:tcPr marL="68580" marR="68580" marT="0" marB="0"/>
                </a:tc>
                <a:tc>
                  <a:txBody>
                    <a:bodyPr/>
                    <a:lstStyle/>
                    <a:p>
                      <a:pPr marL="457200">
                        <a:lnSpc>
                          <a:spcPct val="115000"/>
                        </a:lnSpc>
                        <a:spcAft>
                          <a:spcPts val="0"/>
                        </a:spcAft>
                      </a:pPr>
                      <a:r>
                        <a:rPr lang="en-IN" sz="1600">
                          <a:solidFill>
                            <a:srgbClr val="000000"/>
                          </a:solidFill>
                          <a:latin typeface="+mn-lt"/>
                          <a:ea typeface="Calibri"/>
                          <a:cs typeface="Times New Roman"/>
                        </a:rPr>
                        <a:t>International College for Dentist</a:t>
                      </a:r>
                      <a:endParaRPr lang="en-IN" sz="1600">
                        <a:latin typeface="+mn-lt"/>
                        <a:ea typeface="Calibri"/>
                        <a:cs typeface="Times New Roman"/>
                      </a:endParaRPr>
                    </a:p>
                  </a:txBody>
                  <a:tcPr marL="68580" marR="68580" marT="0" marB="0"/>
                </a:tc>
                <a:tc>
                  <a:txBody>
                    <a:bodyPr/>
                    <a:lstStyle/>
                    <a:p>
                      <a:pPr marL="457200">
                        <a:lnSpc>
                          <a:spcPct val="115000"/>
                        </a:lnSpc>
                        <a:spcAft>
                          <a:spcPts val="0"/>
                        </a:spcAft>
                      </a:pPr>
                      <a:r>
                        <a:rPr lang="en-IN" sz="1600">
                          <a:latin typeface="+mn-lt"/>
                          <a:ea typeface="Calibri"/>
                          <a:cs typeface="Times New Roman"/>
                        </a:rPr>
                        <a:t>2013-2014</a:t>
                      </a:r>
                    </a:p>
                  </a:txBody>
                  <a:tcPr marL="68580" marR="68580" marT="0" marB="0"/>
                </a:tc>
                <a:tc>
                  <a:txBody>
                    <a:bodyPr/>
                    <a:lstStyle/>
                    <a:p>
                      <a:pPr marL="457200">
                        <a:lnSpc>
                          <a:spcPct val="115000"/>
                        </a:lnSpc>
                        <a:spcAft>
                          <a:spcPts val="0"/>
                        </a:spcAft>
                      </a:pPr>
                      <a:r>
                        <a:rPr lang="en-IN" sz="1600" dirty="0">
                          <a:latin typeface="+mn-lt"/>
                          <a:ea typeface="Calibri"/>
                          <a:cs typeface="Times New Roman"/>
                        </a:rPr>
                        <a:t>Oral Cancer detection, </a:t>
                      </a:r>
                      <a:r>
                        <a:rPr lang="en-IN" sz="1600" dirty="0" smtClean="0">
                          <a:latin typeface="+mn-lt"/>
                          <a:ea typeface="Calibri"/>
                          <a:cs typeface="Times New Roman"/>
                        </a:rPr>
                        <a:t>Stem cell,</a:t>
                      </a:r>
                      <a:r>
                        <a:rPr lang="en-IN" sz="1600" baseline="0" dirty="0" smtClean="0">
                          <a:latin typeface="+mn-lt"/>
                          <a:ea typeface="Calibri"/>
                          <a:cs typeface="Times New Roman"/>
                        </a:rPr>
                        <a:t> </a:t>
                      </a:r>
                      <a:r>
                        <a:rPr lang="en-IN" sz="1600" dirty="0" smtClean="0">
                          <a:latin typeface="+mn-lt"/>
                          <a:ea typeface="Calibri"/>
                          <a:cs typeface="Times New Roman"/>
                        </a:rPr>
                        <a:t>Forensic </a:t>
                      </a:r>
                      <a:r>
                        <a:rPr lang="en-IN" sz="1600" dirty="0">
                          <a:latin typeface="+mn-lt"/>
                          <a:ea typeface="Calibri"/>
                          <a:cs typeface="Times New Roman"/>
                        </a:rPr>
                        <a:t>Odontology</a:t>
                      </a:r>
                    </a:p>
                  </a:txBody>
                  <a:tcPr marL="68580" marR="68580" marT="0" marB="0"/>
                </a:tc>
              </a:tr>
              <a:tr h="1298987">
                <a:tc>
                  <a:txBody>
                    <a:bodyPr/>
                    <a:lstStyle/>
                    <a:p>
                      <a:pPr marL="457200">
                        <a:lnSpc>
                          <a:spcPct val="115000"/>
                        </a:lnSpc>
                        <a:spcAft>
                          <a:spcPts val="0"/>
                        </a:spcAft>
                      </a:pPr>
                      <a:r>
                        <a:rPr lang="en-IN" sz="1600">
                          <a:latin typeface="+mn-lt"/>
                          <a:ea typeface="Calibri"/>
                          <a:cs typeface="Times New Roman"/>
                        </a:rPr>
                        <a:t>3</a:t>
                      </a:r>
                    </a:p>
                  </a:txBody>
                  <a:tcPr marL="68580" marR="68580" marT="0" marB="0"/>
                </a:tc>
                <a:tc>
                  <a:txBody>
                    <a:bodyPr/>
                    <a:lstStyle/>
                    <a:p>
                      <a:pPr marL="457200">
                        <a:lnSpc>
                          <a:spcPct val="115000"/>
                        </a:lnSpc>
                        <a:spcAft>
                          <a:spcPts val="0"/>
                        </a:spcAft>
                      </a:pPr>
                      <a:r>
                        <a:rPr lang="en-IN" sz="1600">
                          <a:solidFill>
                            <a:srgbClr val="000000"/>
                          </a:solidFill>
                          <a:latin typeface="+mn-lt"/>
                          <a:ea typeface="Calibri"/>
                          <a:cs typeface="Times New Roman"/>
                        </a:rPr>
                        <a:t>Fellowship awarded</a:t>
                      </a:r>
                      <a:endParaRPr lang="en-IN" sz="1600">
                        <a:latin typeface="+mn-lt"/>
                        <a:ea typeface="Calibri"/>
                        <a:cs typeface="Times New Roman"/>
                      </a:endParaRPr>
                    </a:p>
                  </a:txBody>
                  <a:tcPr marL="68580" marR="68580" marT="0" marB="0"/>
                </a:tc>
                <a:tc>
                  <a:txBody>
                    <a:bodyPr/>
                    <a:lstStyle/>
                    <a:p>
                      <a:pPr marL="457200">
                        <a:lnSpc>
                          <a:spcPct val="115000"/>
                        </a:lnSpc>
                        <a:spcAft>
                          <a:spcPts val="0"/>
                        </a:spcAft>
                      </a:pPr>
                      <a:r>
                        <a:rPr lang="en-IN" sz="1600" dirty="0">
                          <a:solidFill>
                            <a:srgbClr val="000000"/>
                          </a:solidFill>
                          <a:latin typeface="+mn-lt"/>
                          <a:ea typeface="Calibri"/>
                          <a:cs typeface="Times New Roman"/>
                        </a:rPr>
                        <a:t>Indian Association of Forensic Odontology</a:t>
                      </a:r>
                      <a:endParaRPr lang="en-IN" sz="1600" dirty="0">
                        <a:latin typeface="+mn-lt"/>
                        <a:ea typeface="Calibri"/>
                        <a:cs typeface="Times New Roman"/>
                      </a:endParaRPr>
                    </a:p>
                  </a:txBody>
                  <a:tcPr marL="68580" marR="68580" marT="0" marB="0"/>
                </a:tc>
                <a:tc>
                  <a:txBody>
                    <a:bodyPr/>
                    <a:lstStyle/>
                    <a:p>
                      <a:pPr marL="457200">
                        <a:lnSpc>
                          <a:spcPct val="115000"/>
                        </a:lnSpc>
                        <a:spcAft>
                          <a:spcPts val="0"/>
                        </a:spcAft>
                      </a:pPr>
                      <a:r>
                        <a:rPr lang="en-IN" sz="1600">
                          <a:latin typeface="+mn-lt"/>
                          <a:ea typeface="Calibri"/>
                          <a:cs typeface="Times New Roman"/>
                        </a:rPr>
                        <a:t>To be awarded on 20, sep, 2014</a:t>
                      </a:r>
                    </a:p>
                  </a:txBody>
                  <a:tcPr marL="68580" marR="68580" marT="0" marB="0"/>
                </a:tc>
                <a:tc>
                  <a:txBody>
                    <a:bodyPr/>
                    <a:lstStyle/>
                    <a:p>
                      <a:pPr marL="457200">
                        <a:lnSpc>
                          <a:spcPct val="115000"/>
                        </a:lnSpc>
                        <a:spcAft>
                          <a:spcPts val="0"/>
                        </a:spcAft>
                      </a:pPr>
                      <a:r>
                        <a:rPr lang="en-IN" sz="1600" dirty="0">
                          <a:latin typeface="+mn-lt"/>
                          <a:ea typeface="Calibri"/>
                          <a:cs typeface="Times New Roman"/>
                        </a:rPr>
                        <a:t>Forensic Odontology</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a:bodyPr>
          <a:lstStyle/>
          <a:p>
            <a:r>
              <a:rPr lang="en-IN" b="1" dirty="0" smtClean="0"/>
              <a:t>Research Projects</a:t>
            </a:r>
            <a:endParaRPr lang="en-IN" b="1" dirty="0"/>
          </a:p>
        </p:txBody>
      </p:sp>
      <p:graphicFrame>
        <p:nvGraphicFramePr>
          <p:cNvPr id="4" name="Content Placeholder 3"/>
          <p:cNvGraphicFramePr>
            <a:graphicFrameLocks noGrp="1"/>
          </p:cNvGraphicFramePr>
          <p:nvPr>
            <p:ph idx="1"/>
          </p:nvPr>
        </p:nvGraphicFramePr>
        <p:xfrm>
          <a:off x="214283" y="714359"/>
          <a:ext cx="8786874" cy="6250074"/>
        </p:xfrm>
        <a:graphic>
          <a:graphicData uri="http://schemas.openxmlformats.org/drawingml/2006/table">
            <a:tbl>
              <a:tblPr firstRow="1" bandRow="1">
                <a:tableStyleId>{5C22544A-7EE6-4342-B048-85BDC9FD1C3A}</a:tableStyleId>
              </a:tblPr>
              <a:tblGrid>
                <a:gridCol w="503387"/>
                <a:gridCol w="5034182"/>
                <a:gridCol w="2288265"/>
                <a:gridCol w="961040"/>
              </a:tblGrid>
              <a:tr h="365910">
                <a:tc>
                  <a:txBody>
                    <a:bodyPr/>
                    <a:lstStyle/>
                    <a:p>
                      <a:pPr>
                        <a:lnSpc>
                          <a:spcPct val="115000"/>
                        </a:lnSpc>
                        <a:spcAft>
                          <a:spcPts val="0"/>
                        </a:spcAft>
                      </a:pPr>
                      <a:r>
                        <a:rPr lang="en-IN" sz="1100" b="1" dirty="0" err="1">
                          <a:latin typeface="Times New Roman"/>
                          <a:ea typeface="Calibri"/>
                          <a:cs typeface="Times New Roman"/>
                        </a:rPr>
                        <a:t>S.No</a:t>
                      </a:r>
                      <a:endParaRPr lang="en-IN" sz="1100" dirty="0">
                        <a:latin typeface="Calibri"/>
                        <a:ea typeface="Calibri"/>
                        <a:cs typeface="Times New Roman"/>
                      </a:endParaRPr>
                    </a:p>
                  </a:txBody>
                  <a:tcPr marL="68580" marR="68580" marT="0" marB="0"/>
                </a:tc>
                <a:tc>
                  <a:txBody>
                    <a:bodyPr/>
                    <a:lstStyle/>
                    <a:p>
                      <a:pPr>
                        <a:lnSpc>
                          <a:spcPct val="115000"/>
                        </a:lnSpc>
                        <a:spcAft>
                          <a:spcPts val="0"/>
                        </a:spcAft>
                      </a:pPr>
                      <a:r>
                        <a:rPr lang="en-IN" sz="1100" b="1" dirty="0">
                          <a:latin typeface="Times New Roman"/>
                          <a:ea typeface="Calibri"/>
                          <a:cs typeface="Times New Roman"/>
                        </a:rPr>
                        <a:t>Title of the project</a:t>
                      </a:r>
                      <a:endParaRPr lang="en-IN" sz="1100" dirty="0">
                        <a:latin typeface="Calibri"/>
                        <a:ea typeface="Calibri"/>
                        <a:cs typeface="Times New Roman"/>
                      </a:endParaRPr>
                    </a:p>
                  </a:txBody>
                  <a:tcPr marL="68580" marR="68580" marT="0" marB="0"/>
                </a:tc>
                <a:tc>
                  <a:txBody>
                    <a:bodyPr/>
                    <a:lstStyle/>
                    <a:p>
                      <a:pPr>
                        <a:lnSpc>
                          <a:spcPct val="115000"/>
                        </a:lnSpc>
                        <a:spcAft>
                          <a:spcPts val="0"/>
                        </a:spcAft>
                      </a:pPr>
                      <a:r>
                        <a:rPr lang="en-IN" sz="1100" b="1">
                          <a:latin typeface="Times New Roman"/>
                          <a:ea typeface="Calibri"/>
                          <a:cs typeface="Times New Roman"/>
                        </a:rPr>
                        <a:t>Grant Organization</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b="1">
                          <a:latin typeface="Times New Roman"/>
                          <a:ea typeface="Calibri"/>
                          <a:cs typeface="Times New Roman"/>
                        </a:rPr>
                        <a:t>Date</a:t>
                      </a:r>
                      <a:endParaRPr lang="en-IN" sz="1100">
                        <a:latin typeface="Calibri"/>
                        <a:ea typeface="Calibri"/>
                        <a:cs typeface="Times New Roman"/>
                      </a:endParaRPr>
                    </a:p>
                  </a:txBody>
                  <a:tcPr marL="68580" marR="68580" marT="0" marB="0"/>
                </a:tc>
              </a:tr>
              <a:tr h="567823">
                <a:tc>
                  <a:txBody>
                    <a:bodyPr/>
                    <a:lstStyle/>
                    <a:p>
                      <a:pPr>
                        <a:lnSpc>
                          <a:spcPct val="115000"/>
                        </a:lnSpc>
                        <a:spcAft>
                          <a:spcPts val="0"/>
                        </a:spcAft>
                      </a:pPr>
                      <a:r>
                        <a:rPr lang="en-IN" sz="1100">
                          <a:latin typeface="Times New Roman"/>
                          <a:ea typeface="Calibri"/>
                          <a:cs typeface="Times New Roman"/>
                        </a:rPr>
                        <a:t>1.</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a:latin typeface="Times New Roman"/>
                          <a:ea typeface="Calibri"/>
                          <a:cs typeface="Times New Roman"/>
                        </a:rPr>
                        <a:t>Ongoing research project sponsored by </a:t>
                      </a:r>
                      <a:r>
                        <a:rPr lang="en-IN" sz="1100" b="1">
                          <a:latin typeface="Times New Roman"/>
                          <a:ea typeface="Calibri"/>
                          <a:cs typeface="Times New Roman"/>
                        </a:rPr>
                        <a:t>ICMR, New Delhi, India</a:t>
                      </a:r>
                      <a:r>
                        <a:rPr lang="en-IN" sz="1100">
                          <a:latin typeface="Times New Roman"/>
                          <a:ea typeface="Calibri"/>
                          <a:cs typeface="Times New Roman"/>
                        </a:rPr>
                        <a:t>, topic entitled</a:t>
                      </a:r>
                      <a:endParaRPr lang="en-IN" sz="1100">
                        <a:latin typeface="Calibri"/>
                        <a:ea typeface="Calibri"/>
                        <a:cs typeface="Times New Roman"/>
                      </a:endParaRPr>
                    </a:p>
                    <a:p>
                      <a:pPr algn="just">
                        <a:lnSpc>
                          <a:spcPct val="115000"/>
                        </a:lnSpc>
                        <a:spcAft>
                          <a:spcPts val="0"/>
                        </a:spcAft>
                      </a:pPr>
                      <a:r>
                        <a:rPr lang="en-IN" sz="1100">
                          <a:latin typeface="Times New Roman"/>
                          <a:ea typeface="Calibri"/>
                          <a:cs typeface="Times New Roman"/>
                        </a:rPr>
                        <a:t> “Development of Nanoparticles as Nanogel drug delivery system </a:t>
                      </a:r>
                      <a:endParaRPr lang="en-IN" sz="1100">
                        <a:latin typeface="Calibri"/>
                        <a:ea typeface="Calibri"/>
                        <a:cs typeface="Times New Roman"/>
                      </a:endParaRPr>
                    </a:p>
                    <a:p>
                      <a:pPr algn="just">
                        <a:lnSpc>
                          <a:spcPct val="115000"/>
                        </a:lnSpc>
                        <a:spcAft>
                          <a:spcPts val="0"/>
                        </a:spcAft>
                      </a:pPr>
                      <a:r>
                        <a:rPr lang="en-IN" sz="1100">
                          <a:latin typeface="Times New Roman"/>
                          <a:ea typeface="Calibri"/>
                          <a:cs typeface="Times New Roman"/>
                        </a:rPr>
                        <a:t>for oral cancer tumor targeted” </a:t>
                      </a:r>
                      <a:r>
                        <a:rPr lang="en-IN" sz="1100" b="1">
                          <a:latin typeface="Times New Roman"/>
                          <a:ea typeface="Calibri"/>
                          <a:cs typeface="Times New Roman"/>
                        </a:rPr>
                        <a:t>as Principal Investigator.</a:t>
                      </a:r>
                      <a:endParaRPr lang="en-IN" sz="1100">
                        <a:latin typeface="Calibri"/>
                        <a:ea typeface="Calibri"/>
                        <a:cs typeface="Times New Roman"/>
                      </a:endParaRPr>
                    </a:p>
                  </a:txBody>
                  <a:tcPr marL="68580" marR="68580" marT="0" marB="0"/>
                </a:tc>
                <a:tc>
                  <a:txBody>
                    <a:bodyPr/>
                    <a:lstStyle/>
                    <a:p>
                      <a:pPr algn="just">
                        <a:lnSpc>
                          <a:spcPct val="150000"/>
                        </a:lnSpc>
                        <a:spcAft>
                          <a:spcPts val="0"/>
                        </a:spcAft>
                      </a:pPr>
                      <a:r>
                        <a:rPr lang="en-IN" sz="1100" b="1">
                          <a:latin typeface="Times New Roman"/>
                          <a:cs typeface="Times New Roman"/>
                        </a:rPr>
                        <a:t>ICMR, New Delhi, India</a:t>
                      </a:r>
                      <a:endParaRPr lang="en-IN" sz="1100">
                        <a:latin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2014-2017</a:t>
                      </a:r>
                      <a:endParaRPr lang="en-IN" sz="1100">
                        <a:latin typeface="Calibri"/>
                        <a:ea typeface="Calibri"/>
                        <a:cs typeface="Times New Roman"/>
                      </a:endParaRPr>
                    </a:p>
                  </a:txBody>
                  <a:tcPr marL="68580" marR="68580" marT="0" marB="0"/>
                </a:tc>
              </a:tr>
              <a:tr h="567823">
                <a:tc>
                  <a:txBody>
                    <a:bodyPr/>
                    <a:lstStyle/>
                    <a:p>
                      <a:pPr>
                        <a:lnSpc>
                          <a:spcPct val="115000"/>
                        </a:lnSpc>
                        <a:spcAft>
                          <a:spcPts val="0"/>
                        </a:spcAft>
                      </a:pPr>
                      <a:r>
                        <a:rPr lang="en-IN" sz="1100">
                          <a:latin typeface="Times New Roman"/>
                          <a:ea typeface="Calibri"/>
                          <a:cs typeface="Times New Roman"/>
                        </a:rPr>
                        <a:t>2.</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a:latin typeface="Times New Roman"/>
                          <a:ea typeface="Calibri"/>
                          <a:cs typeface="Times New Roman"/>
                        </a:rPr>
                        <a:t>Collection, Isolation and Characterization of Human Dental Pulp–Derived </a:t>
                      </a:r>
                      <a:endParaRPr lang="en-IN" sz="1100">
                        <a:latin typeface="Calibri"/>
                        <a:ea typeface="Calibri"/>
                        <a:cs typeface="Times New Roman"/>
                      </a:endParaRPr>
                    </a:p>
                    <a:p>
                      <a:pPr algn="just">
                        <a:lnSpc>
                          <a:spcPct val="115000"/>
                        </a:lnSpc>
                        <a:spcAft>
                          <a:spcPts val="0"/>
                        </a:spcAft>
                      </a:pPr>
                      <a:r>
                        <a:rPr lang="en-IN" sz="1100">
                          <a:latin typeface="Times New Roman"/>
                          <a:ea typeface="Calibri"/>
                          <a:cs typeface="Times New Roman"/>
                        </a:rPr>
                        <a:t>Mesenchymal Stem Cells for Banking and Clinical Use: a pilot study" as </a:t>
                      </a:r>
                      <a:r>
                        <a:rPr lang="en-IN" sz="1100" b="1">
                          <a:latin typeface="Times New Roman"/>
                          <a:ea typeface="Calibri"/>
                          <a:cs typeface="Times New Roman"/>
                        </a:rPr>
                        <a:t>Co-Investigator</a:t>
                      </a:r>
                      <a:endParaRPr lang="en-IN" sz="1100">
                        <a:latin typeface="Calibri"/>
                        <a:ea typeface="Calibri"/>
                        <a:cs typeface="Times New Roman"/>
                      </a:endParaRPr>
                    </a:p>
                  </a:txBody>
                  <a:tcPr marL="68580" marR="68580" marT="0" marB="0"/>
                </a:tc>
                <a:tc>
                  <a:txBody>
                    <a:bodyPr/>
                    <a:lstStyle/>
                    <a:p>
                      <a:pPr algn="just">
                        <a:lnSpc>
                          <a:spcPct val="150000"/>
                        </a:lnSpc>
                        <a:spcAft>
                          <a:spcPts val="0"/>
                        </a:spcAft>
                      </a:pPr>
                      <a:r>
                        <a:rPr lang="en-IN" sz="1100" b="1">
                          <a:latin typeface="Times New Roman"/>
                          <a:cs typeface="Times New Roman"/>
                        </a:rPr>
                        <a:t>ICMR, New Delhi, India</a:t>
                      </a:r>
                      <a:r>
                        <a:rPr lang="en-IN" sz="1100">
                          <a:latin typeface="Times New Roman"/>
                          <a:cs typeface="Times New Roman"/>
                        </a:rPr>
                        <a:t>,</a:t>
                      </a:r>
                      <a:endParaRPr lang="en-IN" sz="1100">
                        <a:latin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2014-2017</a:t>
                      </a:r>
                      <a:endParaRPr lang="en-IN" sz="1100">
                        <a:latin typeface="Calibri"/>
                        <a:ea typeface="Calibri"/>
                        <a:cs typeface="Times New Roman"/>
                      </a:endParaRPr>
                    </a:p>
                  </a:txBody>
                  <a:tcPr marL="68580" marR="68580" marT="0" marB="0"/>
                </a:tc>
              </a:tr>
              <a:tr h="567823">
                <a:tc>
                  <a:txBody>
                    <a:bodyPr/>
                    <a:lstStyle/>
                    <a:p>
                      <a:pPr>
                        <a:lnSpc>
                          <a:spcPct val="115000"/>
                        </a:lnSpc>
                        <a:spcAft>
                          <a:spcPts val="0"/>
                        </a:spcAft>
                      </a:pPr>
                      <a:r>
                        <a:rPr lang="en-IN" sz="1100">
                          <a:latin typeface="Times New Roman"/>
                          <a:ea typeface="Calibri"/>
                          <a:cs typeface="Times New Roman"/>
                        </a:rPr>
                        <a:t>3.</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a:latin typeface="Times New Roman"/>
                          <a:ea typeface="Calibri"/>
                          <a:cs typeface="Times New Roman"/>
                        </a:rPr>
                        <a:t>Ethically approved “Dental health evaluation &amp; sodium fluoride application in </a:t>
                      </a:r>
                      <a:endParaRPr lang="en-IN" sz="1100">
                        <a:latin typeface="Calibri"/>
                        <a:ea typeface="Calibri"/>
                        <a:cs typeface="Times New Roman"/>
                      </a:endParaRPr>
                    </a:p>
                    <a:p>
                      <a:pPr algn="just">
                        <a:lnSpc>
                          <a:spcPct val="115000"/>
                        </a:lnSpc>
                        <a:spcAft>
                          <a:spcPts val="0"/>
                        </a:spcAft>
                      </a:pPr>
                      <a:r>
                        <a:rPr lang="en-IN" sz="1100">
                          <a:latin typeface="Times New Roman"/>
                          <a:ea typeface="Calibri"/>
                          <a:cs typeface="Times New Roman"/>
                        </a:rPr>
                        <a:t>deciduous &amp; mixed dentition age groups: a prospective case control study” </a:t>
                      </a:r>
                      <a:endParaRPr lang="en-IN" sz="1100">
                        <a:latin typeface="Calibri"/>
                        <a:ea typeface="Calibri"/>
                        <a:cs typeface="Times New Roman"/>
                      </a:endParaRPr>
                    </a:p>
                    <a:p>
                      <a:pPr algn="just">
                        <a:lnSpc>
                          <a:spcPct val="115000"/>
                        </a:lnSpc>
                        <a:spcAft>
                          <a:spcPts val="0"/>
                        </a:spcAft>
                      </a:pPr>
                      <a:r>
                        <a:rPr lang="en-IN" sz="1100" b="1">
                          <a:latin typeface="Times New Roman"/>
                          <a:ea typeface="Calibri"/>
                          <a:cs typeface="Times New Roman"/>
                        </a:rPr>
                        <a:t>as Principal Investigator </a:t>
                      </a:r>
                      <a:r>
                        <a:rPr lang="en-IN" sz="1100">
                          <a:latin typeface="Times New Roman"/>
                          <a:ea typeface="Calibri"/>
                          <a:cs typeface="Times New Roman"/>
                        </a:rPr>
                        <a:t>(self funded)</a:t>
                      </a:r>
                      <a:endParaRPr lang="en-IN" sz="1100">
                        <a:latin typeface="Calibri"/>
                        <a:ea typeface="Calibri"/>
                        <a:cs typeface="Times New Roman"/>
                      </a:endParaRPr>
                    </a:p>
                  </a:txBody>
                  <a:tcPr marL="68580" marR="68580" marT="0" marB="0"/>
                </a:tc>
                <a:tc>
                  <a:txBody>
                    <a:bodyPr/>
                    <a:lstStyle/>
                    <a:p>
                      <a:pPr algn="just">
                        <a:lnSpc>
                          <a:spcPct val="150000"/>
                        </a:lnSpc>
                        <a:spcAft>
                          <a:spcPts val="0"/>
                        </a:spcAft>
                      </a:pPr>
                      <a:r>
                        <a:rPr lang="en-IN" sz="1100">
                          <a:latin typeface="Times New Roman"/>
                          <a:cs typeface="Times New Roman"/>
                        </a:rPr>
                        <a:t>Self funded</a:t>
                      </a:r>
                      <a:endParaRPr lang="en-IN" sz="1100">
                        <a:latin typeface="Calibri"/>
                        <a:cs typeface="Times New Roman"/>
                      </a:endParaRPr>
                    </a:p>
                  </a:txBody>
                  <a:tcPr marL="68580" marR="68580" marT="0" marB="0"/>
                </a:tc>
                <a:tc>
                  <a:txBody>
                    <a:bodyPr/>
                    <a:lstStyle/>
                    <a:p>
                      <a:pPr>
                        <a:lnSpc>
                          <a:spcPct val="115000"/>
                        </a:lnSpc>
                        <a:spcAft>
                          <a:spcPts val="0"/>
                        </a:spcAft>
                      </a:pPr>
                      <a:endParaRPr lang="en-IN" sz="1100">
                        <a:latin typeface="Times New Roman"/>
                        <a:ea typeface="Calibri"/>
                        <a:cs typeface="Times New Roman"/>
                      </a:endParaRPr>
                    </a:p>
                    <a:p>
                      <a:pPr>
                        <a:lnSpc>
                          <a:spcPct val="115000"/>
                        </a:lnSpc>
                        <a:spcAft>
                          <a:spcPts val="0"/>
                        </a:spcAft>
                      </a:pPr>
                      <a:r>
                        <a:rPr lang="en-IN" sz="1100">
                          <a:latin typeface="Times New Roman"/>
                          <a:ea typeface="Calibri"/>
                          <a:cs typeface="Times New Roman"/>
                        </a:rPr>
                        <a:t>2014</a:t>
                      </a:r>
                      <a:endParaRPr lang="en-IN" sz="1100">
                        <a:latin typeface="Calibri"/>
                        <a:ea typeface="Calibri"/>
                        <a:cs typeface="Times New Roman"/>
                      </a:endParaRPr>
                    </a:p>
                  </a:txBody>
                  <a:tcPr marL="68580" marR="68580" marT="0" marB="0"/>
                </a:tc>
              </a:tr>
              <a:tr h="567823">
                <a:tc>
                  <a:txBody>
                    <a:bodyPr/>
                    <a:lstStyle/>
                    <a:p>
                      <a:pPr>
                        <a:lnSpc>
                          <a:spcPct val="115000"/>
                        </a:lnSpc>
                        <a:spcAft>
                          <a:spcPts val="0"/>
                        </a:spcAft>
                      </a:pPr>
                      <a:r>
                        <a:rPr lang="en-IN" sz="1100">
                          <a:latin typeface="Times New Roman"/>
                          <a:ea typeface="Calibri"/>
                          <a:cs typeface="Times New Roman"/>
                        </a:rPr>
                        <a:t>4.</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kern="1200" dirty="0">
                          <a:latin typeface="Times New Roman"/>
                          <a:ea typeface="Times New Roman"/>
                          <a:cs typeface="Times New Roman"/>
                        </a:rPr>
                        <a:t>Understanding genetic pre-disposition to oral pre cancer and cancer in tobacco chewers from </a:t>
                      </a:r>
                      <a:endParaRPr lang="en-IN" sz="1100" dirty="0">
                        <a:latin typeface="Calibri"/>
                        <a:ea typeface="Calibri"/>
                        <a:cs typeface="Times New Roman"/>
                      </a:endParaRPr>
                    </a:p>
                    <a:p>
                      <a:pPr>
                        <a:lnSpc>
                          <a:spcPct val="115000"/>
                        </a:lnSpc>
                        <a:spcAft>
                          <a:spcPts val="0"/>
                        </a:spcAft>
                      </a:pPr>
                      <a:r>
                        <a:rPr lang="en-IN" sz="1100" kern="1200" dirty="0">
                          <a:latin typeface="Times New Roman"/>
                          <a:ea typeface="Times New Roman"/>
                          <a:cs typeface="Times New Roman"/>
                        </a:rPr>
                        <a:t>North Indian populations as Principal Investigator as Principal Investigator.</a:t>
                      </a:r>
                      <a:endParaRPr lang="en-IN" sz="1100" dirty="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Uttar Pradesh Council of Science &amp; Technology (UPCST)</a:t>
                      </a:r>
                      <a:endParaRPr lang="en-IN" sz="1100">
                        <a:latin typeface="Calibri"/>
                        <a:ea typeface="Calibri"/>
                        <a:cs typeface="Times New Roman"/>
                      </a:endParaRPr>
                    </a:p>
                  </a:txBody>
                  <a:tcPr marL="68580" marR="68580" marT="0" marB="0"/>
                </a:tc>
                <a:tc>
                  <a:txBody>
                    <a:bodyPr/>
                    <a:lstStyle/>
                    <a:p>
                      <a:pPr>
                        <a:lnSpc>
                          <a:spcPct val="115000"/>
                        </a:lnSpc>
                        <a:spcAft>
                          <a:spcPts val="0"/>
                        </a:spcAft>
                      </a:pPr>
                      <a:endParaRPr lang="en-IN" sz="1100">
                        <a:latin typeface="Times New Roman"/>
                        <a:ea typeface="Calibri"/>
                        <a:cs typeface="Times New Roman"/>
                      </a:endParaRPr>
                    </a:p>
                  </a:txBody>
                  <a:tcPr marL="68580" marR="68580" marT="0" marB="0"/>
                </a:tc>
              </a:tr>
              <a:tr h="568569">
                <a:tc>
                  <a:txBody>
                    <a:bodyPr/>
                    <a:lstStyle/>
                    <a:p>
                      <a:pPr>
                        <a:lnSpc>
                          <a:spcPct val="115000"/>
                        </a:lnSpc>
                        <a:spcAft>
                          <a:spcPts val="0"/>
                        </a:spcAft>
                      </a:pPr>
                      <a:r>
                        <a:rPr lang="en-IN" sz="1100">
                          <a:latin typeface="Times New Roman"/>
                          <a:ea typeface="Calibri"/>
                          <a:cs typeface="Times New Roman"/>
                        </a:rPr>
                        <a:t>5.</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baseline="30000">
                          <a:latin typeface="Times New Roman"/>
                          <a:ea typeface="Calibri"/>
                          <a:cs typeface="Times New Roman"/>
                        </a:rPr>
                        <a:t>1</a:t>
                      </a:r>
                      <a:r>
                        <a:rPr lang="en-IN" sz="1100">
                          <a:latin typeface="Times New Roman"/>
                          <a:ea typeface="Calibri"/>
                          <a:cs typeface="Times New Roman"/>
                        </a:rPr>
                        <a:t>H NMR-based metabolic profiling of human serum and saliva associated </a:t>
                      </a:r>
                      <a:endParaRPr lang="en-IN" sz="1100">
                        <a:latin typeface="Calibri"/>
                        <a:ea typeface="Calibri"/>
                        <a:cs typeface="Times New Roman"/>
                      </a:endParaRPr>
                    </a:p>
                    <a:p>
                      <a:pPr algn="just">
                        <a:lnSpc>
                          <a:spcPct val="115000"/>
                        </a:lnSpc>
                        <a:spcAft>
                          <a:spcPts val="0"/>
                        </a:spcAft>
                      </a:pPr>
                      <a:r>
                        <a:rPr lang="en-IN" sz="1100">
                          <a:latin typeface="Times New Roman"/>
                          <a:ea typeface="Calibri"/>
                          <a:cs typeface="Times New Roman"/>
                        </a:rPr>
                        <a:t>with pre-oral and oral cancer </a:t>
                      </a:r>
                      <a:r>
                        <a:rPr lang="en-IN" sz="1100" b="1">
                          <a:latin typeface="Times New Roman"/>
                          <a:ea typeface="Calibri"/>
                          <a:cs typeface="Times New Roman"/>
                        </a:rPr>
                        <a:t>as Principal Investigator.</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dirty="0">
                          <a:latin typeface="Times New Roman"/>
                          <a:ea typeface="Calibri"/>
                          <a:cs typeface="Times New Roman"/>
                        </a:rPr>
                        <a:t>self funded in </a:t>
                      </a:r>
                      <a:endParaRPr lang="en-IN" sz="1100" dirty="0">
                        <a:latin typeface="Calibri"/>
                        <a:ea typeface="Calibri"/>
                        <a:cs typeface="Times New Roman"/>
                      </a:endParaRPr>
                    </a:p>
                    <a:p>
                      <a:pPr algn="just">
                        <a:lnSpc>
                          <a:spcPct val="115000"/>
                        </a:lnSpc>
                        <a:spcAft>
                          <a:spcPts val="0"/>
                        </a:spcAft>
                      </a:pPr>
                      <a:r>
                        <a:rPr lang="en-IN" sz="1100" dirty="0">
                          <a:latin typeface="Times New Roman"/>
                          <a:ea typeface="Calibri"/>
                          <a:cs typeface="Times New Roman"/>
                        </a:rPr>
                        <a:t>collaboration </a:t>
                      </a:r>
                      <a:endParaRPr lang="en-IN" sz="1100" dirty="0">
                        <a:latin typeface="Calibri"/>
                        <a:ea typeface="Calibri"/>
                        <a:cs typeface="Times New Roman"/>
                      </a:endParaRPr>
                    </a:p>
                    <a:p>
                      <a:pPr algn="just">
                        <a:lnSpc>
                          <a:spcPct val="115000"/>
                        </a:lnSpc>
                        <a:spcAft>
                          <a:spcPts val="0"/>
                        </a:spcAft>
                      </a:pPr>
                      <a:r>
                        <a:rPr lang="en-IN" sz="1100" dirty="0">
                          <a:latin typeface="Times New Roman"/>
                          <a:ea typeface="Calibri"/>
                          <a:cs typeface="Times New Roman"/>
                        </a:rPr>
                        <a:t>with </a:t>
                      </a:r>
                      <a:r>
                        <a:rPr lang="en-IN" sz="1100" dirty="0" smtClean="0">
                          <a:latin typeface="Times New Roman"/>
                          <a:ea typeface="Calibri"/>
                          <a:cs typeface="Times New Roman"/>
                        </a:rPr>
                        <a:t>CBMR</a:t>
                      </a:r>
                      <a:endParaRPr lang="en-IN" sz="1100" dirty="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2013</a:t>
                      </a:r>
                      <a:endParaRPr lang="en-IN" sz="1100">
                        <a:latin typeface="Calibri"/>
                        <a:ea typeface="Calibri"/>
                        <a:cs typeface="Times New Roman"/>
                      </a:endParaRPr>
                    </a:p>
                  </a:txBody>
                  <a:tcPr marL="68580" marR="68580" marT="0" marB="0"/>
                </a:tc>
              </a:tr>
              <a:tr h="567823">
                <a:tc>
                  <a:txBody>
                    <a:bodyPr/>
                    <a:lstStyle/>
                    <a:p>
                      <a:pPr>
                        <a:lnSpc>
                          <a:spcPct val="115000"/>
                        </a:lnSpc>
                        <a:spcAft>
                          <a:spcPts val="0"/>
                        </a:spcAft>
                      </a:pPr>
                      <a:r>
                        <a:rPr lang="en-IN" sz="1100">
                          <a:latin typeface="Times New Roman"/>
                          <a:ea typeface="Calibri"/>
                          <a:cs typeface="Times New Roman"/>
                        </a:rPr>
                        <a:t>6.</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a:latin typeface="Times New Roman"/>
                          <a:ea typeface="Calibri"/>
                          <a:cs typeface="Times New Roman"/>
                        </a:rPr>
                        <a:t>Reliability of odontometric, anthropometric and facial measurement in stature </a:t>
                      </a:r>
                      <a:endParaRPr lang="en-IN" sz="1100">
                        <a:latin typeface="Calibri"/>
                        <a:ea typeface="Calibri"/>
                        <a:cs typeface="Times New Roman"/>
                      </a:endParaRPr>
                    </a:p>
                    <a:p>
                      <a:pPr algn="just">
                        <a:lnSpc>
                          <a:spcPct val="115000"/>
                        </a:lnSpc>
                        <a:spcAft>
                          <a:spcPts val="0"/>
                        </a:spcAft>
                      </a:pPr>
                      <a:r>
                        <a:rPr lang="en-IN" sz="1100">
                          <a:latin typeface="Times New Roman"/>
                          <a:ea typeface="Calibri"/>
                          <a:cs typeface="Times New Roman"/>
                        </a:rPr>
                        <a:t>and gender estimation of an individual: an institutional experience </a:t>
                      </a:r>
                      <a:r>
                        <a:rPr lang="en-IN" sz="1100" b="1">
                          <a:latin typeface="Times New Roman"/>
                          <a:ea typeface="Calibri"/>
                          <a:cs typeface="Times New Roman"/>
                        </a:rPr>
                        <a:t>as Principal Investigator.</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Under the Intramural Seed Grant Program for Faculty, funded by Research Cell, KGMU, Lucknow.</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2013</a:t>
                      </a:r>
                      <a:endParaRPr lang="en-IN" sz="1100">
                        <a:latin typeface="Calibri"/>
                        <a:ea typeface="Calibri"/>
                        <a:cs typeface="Times New Roman"/>
                      </a:endParaRPr>
                    </a:p>
                  </a:txBody>
                  <a:tcPr marL="68580" marR="68580" marT="0" marB="0"/>
                </a:tc>
              </a:tr>
              <a:tr h="567823">
                <a:tc>
                  <a:txBody>
                    <a:bodyPr/>
                    <a:lstStyle/>
                    <a:p>
                      <a:pPr>
                        <a:lnSpc>
                          <a:spcPct val="115000"/>
                        </a:lnSpc>
                        <a:spcAft>
                          <a:spcPts val="0"/>
                        </a:spcAft>
                      </a:pPr>
                      <a:r>
                        <a:rPr lang="en-IN" sz="1100">
                          <a:latin typeface="Times New Roman"/>
                          <a:ea typeface="Calibri"/>
                          <a:cs typeface="Times New Roman"/>
                        </a:rPr>
                        <a:t>7.</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a:latin typeface="Times New Roman"/>
                          <a:ea typeface="Calibri"/>
                          <a:cs typeface="Times New Roman"/>
                        </a:rPr>
                        <a:t>A study on the reliability of cheiloscopy and palatal rugoscopy in human identification” </a:t>
                      </a:r>
                      <a:r>
                        <a:rPr lang="en-IN" sz="1100" b="1">
                          <a:latin typeface="Times New Roman"/>
                          <a:ea typeface="Calibri"/>
                          <a:cs typeface="Times New Roman"/>
                        </a:rPr>
                        <a:t>as Principal Investigator.</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Under the Intramural Seed Grant Program for Faculty, funded by Research Cell, KGMU, Lucknow.</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2012</a:t>
                      </a:r>
                      <a:endParaRPr lang="en-IN" sz="1100">
                        <a:latin typeface="Calibri"/>
                        <a:ea typeface="Calibri"/>
                        <a:cs typeface="Times New Roman"/>
                      </a:endParaRPr>
                    </a:p>
                  </a:txBody>
                  <a:tcPr marL="68580" marR="68580" marT="0" marB="0"/>
                </a:tc>
              </a:tr>
              <a:tr h="493759">
                <a:tc>
                  <a:txBody>
                    <a:bodyPr/>
                    <a:lstStyle/>
                    <a:p>
                      <a:pPr>
                        <a:lnSpc>
                          <a:spcPct val="115000"/>
                        </a:lnSpc>
                        <a:spcAft>
                          <a:spcPts val="0"/>
                        </a:spcAft>
                      </a:pPr>
                      <a:r>
                        <a:rPr lang="en-IN" sz="1100">
                          <a:latin typeface="Times New Roman"/>
                          <a:ea typeface="Calibri"/>
                          <a:cs typeface="Times New Roman"/>
                        </a:rPr>
                        <a:t>8.</a:t>
                      </a:r>
                      <a:endParaRPr lang="en-IN" sz="1100">
                        <a:latin typeface="Calibri"/>
                        <a:ea typeface="Calibri"/>
                        <a:cs typeface="Times New Roman"/>
                      </a:endParaRPr>
                    </a:p>
                  </a:txBody>
                  <a:tcPr marL="68580" marR="68580" marT="0" marB="0"/>
                </a:tc>
                <a:tc>
                  <a:txBody>
                    <a:bodyPr/>
                    <a:lstStyle/>
                    <a:p>
                      <a:pPr algn="just">
                        <a:lnSpc>
                          <a:spcPct val="150000"/>
                        </a:lnSpc>
                        <a:spcAft>
                          <a:spcPts val="0"/>
                        </a:spcAft>
                      </a:pPr>
                      <a:r>
                        <a:rPr lang="en-IN" sz="1100">
                          <a:latin typeface="Times New Roman"/>
                          <a:ea typeface="Calibri"/>
                          <a:cs typeface="Times New Roman"/>
                        </a:rPr>
                        <a:t>The role of cytokine gene Polymorphisms in Oral Precancer &amp; Cancer </a:t>
                      </a:r>
                      <a:r>
                        <a:rPr lang="en-IN" sz="1100" b="1">
                          <a:latin typeface="Times New Roman"/>
                          <a:ea typeface="Calibri"/>
                          <a:cs typeface="Times New Roman"/>
                        </a:rPr>
                        <a:t>as Principal Investigator.</a:t>
                      </a:r>
                      <a:endParaRPr lang="en-IN" sz="1100">
                        <a:latin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Self funded</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2011</a:t>
                      </a:r>
                      <a:endParaRPr lang="en-IN" sz="1100">
                        <a:latin typeface="Calibri"/>
                        <a:ea typeface="Calibri"/>
                        <a:cs typeface="Times New Roman"/>
                      </a:endParaRPr>
                    </a:p>
                  </a:txBody>
                  <a:tcPr marL="68580" marR="68580" marT="0" marB="0"/>
                </a:tc>
              </a:tr>
              <a:tr h="740639">
                <a:tc>
                  <a:txBody>
                    <a:bodyPr/>
                    <a:lstStyle/>
                    <a:p>
                      <a:pPr>
                        <a:lnSpc>
                          <a:spcPct val="115000"/>
                        </a:lnSpc>
                        <a:spcAft>
                          <a:spcPts val="0"/>
                        </a:spcAft>
                      </a:pPr>
                      <a:r>
                        <a:rPr lang="en-IN" sz="1100">
                          <a:latin typeface="Times New Roman"/>
                          <a:ea typeface="Calibri"/>
                          <a:cs typeface="Times New Roman"/>
                        </a:rPr>
                        <a:t>9.</a:t>
                      </a:r>
                      <a:endParaRPr lang="en-IN" sz="1100">
                        <a:latin typeface="Calibri"/>
                        <a:ea typeface="Calibri"/>
                        <a:cs typeface="Times New Roman"/>
                      </a:endParaRPr>
                    </a:p>
                  </a:txBody>
                  <a:tcPr marL="68580" marR="68580" marT="0" marB="0"/>
                </a:tc>
                <a:tc>
                  <a:txBody>
                    <a:bodyPr/>
                    <a:lstStyle/>
                    <a:p>
                      <a:pPr algn="just">
                        <a:lnSpc>
                          <a:spcPct val="150000"/>
                        </a:lnSpc>
                        <a:spcAft>
                          <a:spcPts val="0"/>
                        </a:spcAft>
                      </a:pPr>
                      <a:r>
                        <a:rPr lang="en-IN" sz="1100">
                          <a:latin typeface="Times New Roman"/>
                          <a:cs typeface="Times New Roman"/>
                        </a:rPr>
                        <a:t> </a:t>
                      </a:r>
                      <a:r>
                        <a:rPr lang="en-IN" sz="1100">
                          <a:latin typeface="Times New Roman"/>
                          <a:ea typeface="Calibri"/>
                          <a:cs typeface="Times New Roman"/>
                        </a:rPr>
                        <a:t>Detection of </a:t>
                      </a:r>
                      <a:r>
                        <a:rPr lang="en-IN" sz="1100">
                          <a:latin typeface="Times New Roman"/>
                          <a:cs typeface="Times New Roman"/>
                        </a:rPr>
                        <a:t>Polymorphism in </a:t>
                      </a:r>
                      <a:r>
                        <a:rPr lang="en-IN" sz="1100">
                          <a:latin typeface="Times New Roman"/>
                          <a:ea typeface="Calibri"/>
                          <a:cs typeface="Times New Roman"/>
                        </a:rPr>
                        <a:t>xenobiotic  metabolizing enzymes </a:t>
                      </a:r>
                      <a:endParaRPr lang="en-IN" sz="1100">
                        <a:latin typeface="Calibri"/>
                        <a:cs typeface="Times New Roman"/>
                      </a:endParaRPr>
                    </a:p>
                    <a:p>
                      <a:pPr algn="just">
                        <a:lnSpc>
                          <a:spcPct val="150000"/>
                        </a:lnSpc>
                        <a:spcAft>
                          <a:spcPts val="0"/>
                        </a:spcAft>
                      </a:pPr>
                      <a:r>
                        <a:rPr lang="en-IN" sz="1100">
                          <a:latin typeface="Times New Roman"/>
                          <a:ea typeface="Calibri"/>
                          <a:cs typeface="Times New Roman"/>
                        </a:rPr>
                        <a:t>and susceptibility to Oral Submucous fibrosis</a:t>
                      </a:r>
                      <a:endParaRPr lang="en-IN" sz="1100">
                        <a:latin typeface="Calibri"/>
                        <a:cs typeface="Times New Roman"/>
                      </a:endParaRPr>
                    </a:p>
                  </a:txBody>
                  <a:tcPr marL="68580" marR="68580" marT="0" marB="0"/>
                </a:tc>
                <a:tc>
                  <a:txBody>
                    <a:bodyPr/>
                    <a:lstStyle/>
                    <a:p>
                      <a:pPr algn="just">
                        <a:lnSpc>
                          <a:spcPct val="150000"/>
                        </a:lnSpc>
                        <a:spcAft>
                          <a:spcPts val="0"/>
                        </a:spcAft>
                      </a:pPr>
                      <a:r>
                        <a:rPr lang="en-IN" sz="1100">
                          <a:latin typeface="Times New Roman"/>
                          <a:cs typeface="Times New Roman"/>
                        </a:rPr>
                        <a:t>Funded by </a:t>
                      </a:r>
                      <a:endParaRPr lang="en-IN" sz="1100">
                        <a:latin typeface="Calibri"/>
                        <a:cs typeface="Times New Roman"/>
                      </a:endParaRPr>
                    </a:p>
                    <a:p>
                      <a:pPr algn="just">
                        <a:lnSpc>
                          <a:spcPct val="150000"/>
                        </a:lnSpc>
                        <a:spcAft>
                          <a:spcPts val="0"/>
                        </a:spcAft>
                      </a:pPr>
                      <a:r>
                        <a:rPr lang="en-IN" sz="1100">
                          <a:latin typeface="Times New Roman"/>
                          <a:cs typeface="Times New Roman"/>
                        </a:rPr>
                        <a:t>CSIR &amp; </a:t>
                      </a:r>
                      <a:r>
                        <a:rPr lang="en-IN" sz="1100">
                          <a:latin typeface="Times New Roman"/>
                          <a:ea typeface="Calibri"/>
                          <a:cs typeface="Times New Roman"/>
                        </a:rPr>
                        <a:t>completed </a:t>
                      </a:r>
                      <a:endParaRPr lang="en-IN" sz="1100">
                        <a:latin typeface="Calibri"/>
                        <a:cs typeface="Times New Roman"/>
                      </a:endParaRPr>
                    </a:p>
                    <a:p>
                      <a:pPr algn="just">
                        <a:lnSpc>
                          <a:spcPct val="150000"/>
                        </a:lnSpc>
                        <a:spcAft>
                          <a:spcPts val="0"/>
                        </a:spcAft>
                      </a:pPr>
                      <a:r>
                        <a:rPr lang="en-IN" sz="1100">
                          <a:latin typeface="Times New Roman"/>
                          <a:ea typeface="Calibri"/>
                          <a:cs typeface="Times New Roman"/>
                        </a:rPr>
                        <a:t> at  IITR</a:t>
                      </a:r>
                      <a:r>
                        <a:rPr lang="en-IN" sz="1100">
                          <a:latin typeface="Times New Roman"/>
                          <a:cs typeface="Times New Roman"/>
                        </a:rPr>
                        <a:t>, Lucknow</a:t>
                      </a:r>
                      <a:endParaRPr lang="en-IN" sz="1100">
                        <a:latin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2012</a:t>
                      </a:r>
                      <a:endParaRPr lang="en-IN" sz="1100">
                        <a:latin typeface="Calibri"/>
                        <a:ea typeface="Calibri"/>
                        <a:cs typeface="Times New Roman"/>
                      </a:endParaRPr>
                    </a:p>
                  </a:txBody>
                  <a:tcPr marL="68580" marR="68580" marT="0" marB="0"/>
                </a:tc>
              </a:tr>
              <a:tr h="567823">
                <a:tc>
                  <a:txBody>
                    <a:bodyPr/>
                    <a:lstStyle/>
                    <a:p>
                      <a:pPr>
                        <a:lnSpc>
                          <a:spcPct val="115000"/>
                        </a:lnSpc>
                        <a:spcAft>
                          <a:spcPts val="0"/>
                        </a:spcAft>
                      </a:pPr>
                      <a:r>
                        <a:rPr lang="en-IN" sz="1100">
                          <a:latin typeface="Times New Roman"/>
                          <a:ea typeface="Calibri"/>
                          <a:cs typeface="Times New Roman"/>
                        </a:rPr>
                        <a:t>10</a:t>
                      </a:r>
                      <a:endParaRPr lang="en-IN" sz="1100">
                        <a:latin typeface="Calibri"/>
                        <a:ea typeface="Calibri"/>
                        <a:cs typeface="Times New Roman"/>
                      </a:endParaRPr>
                    </a:p>
                  </a:txBody>
                  <a:tcPr marL="68580" marR="68580" marT="0" marB="0"/>
                </a:tc>
                <a:tc>
                  <a:txBody>
                    <a:bodyPr/>
                    <a:lstStyle/>
                    <a:p>
                      <a:pPr algn="just">
                        <a:lnSpc>
                          <a:spcPct val="115000"/>
                        </a:lnSpc>
                        <a:spcAft>
                          <a:spcPts val="0"/>
                        </a:spcAft>
                      </a:pPr>
                      <a:r>
                        <a:rPr lang="en-IN" sz="1100">
                          <a:latin typeface="Times New Roman"/>
                          <a:ea typeface="Calibri"/>
                          <a:cs typeface="Times New Roman"/>
                        </a:rPr>
                        <a:t>Glycemic control and oral health in complete denture wearer</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a:latin typeface="Times New Roman"/>
                          <a:ea typeface="Calibri"/>
                          <a:cs typeface="Times New Roman"/>
                        </a:rPr>
                        <a:t>Under the Intramural Seed Grant Program for Faculty, funded by Research Cell, KGMU, Lucknow.</a:t>
                      </a:r>
                      <a:endParaRPr lang="en-IN" sz="1100">
                        <a:latin typeface="Calibri"/>
                        <a:ea typeface="Calibri"/>
                        <a:cs typeface="Times New Roman"/>
                      </a:endParaRPr>
                    </a:p>
                  </a:txBody>
                  <a:tcPr marL="68580" marR="68580" marT="0" marB="0"/>
                </a:tc>
                <a:tc>
                  <a:txBody>
                    <a:bodyPr/>
                    <a:lstStyle/>
                    <a:p>
                      <a:pPr>
                        <a:lnSpc>
                          <a:spcPct val="115000"/>
                        </a:lnSpc>
                        <a:spcAft>
                          <a:spcPts val="0"/>
                        </a:spcAft>
                      </a:pPr>
                      <a:r>
                        <a:rPr lang="en-IN" sz="1100" dirty="0">
                          <a:latin typeface="Times New Roman"/>
                          <a:ea typeface="Calibri"/>
                          <a:cs typeface="Times New Roman"/>
                        </a:rPr>
                        <a:t>2013</a:t>
                      </a:r>
                      <a:endParaRPr lang="en-IN" sz="11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noAutofit/>
          </a:bodyPr>
          <a:lstStyle/>
          <a:p>
            <a:r>
              <a:rPr lang="en-US" sz="3000" b="1" dirty="0" smtClean="0"/>
              <a:t>Scientific Workshop &amp; Conference Organized</a:t>
            </a:r>
            <a:endParaRPr lang="en-IN" sz="3000" dirty="0"/>
          </a:p>
        </p:txBody>
      </p:sp>
      <p:graphicFrame>
        <p:nvGraphicFramePr>
          <p:cNvPr id="4" name="Content Placeholder 3"/>
          <p:cNvGraphicFramePr>
            <a:graphicFrameLocks noGrp="1"/>
          </p:cNvGraphicFramePr>
          <p:nvPr>
            <p:ph idx="1"/>
          </p:nvPr>
        </p:nvGraphicFramePr>
        <p:xfrm>
          <a:off x="214281" y="571480"/>
          <a:ext cx="8715436" cy="6157597"/>
        </p:xfrm>
        <a:graphic>
          <a:graphicData uri="http://schemas.openxmlformats.org/drawingml/2006/table">
            <a:tbl>
              <a:tblPr firstRow="1" bandRow="1">
                <a:tableStyleId>{5C22544A-7EE6-4342-B048-85BDC9FD1C3A}</a:tableStyleId>
              </a:tblPr>
              <a:tblGrid>
                <a:gridCol w="2643207"/>
                <a:gridCol w="1500198"/>
                <a:gridCol w="1428760"/>
                <a:gridCol w="1143008"/>
                <a:gridCol w="2000263"/>
              </a:tblGrid>
              <a:tr h="780604">
                <a:tc>
                  <a:txBody>
                    <a:bodyPr/>
                    <a:lstStyle/>
                    <a:p>
                      <a:pPr marL="457200">
                        <a:lnSpc>
                          <a:spcPct val="115000"/>
                        </a:lnSpc>
                        <a:spcAft>
                          <a:spcPts val="0"/>
                        </a:spcAft>
                      </a:pPr>
                      <a:r>
                        <a:rPr lang="en-IN" sz="1200" dirty="0">
                          <a:latin typeface="+mj-lt"/>
                          <a:ea typeface="Calibri"/>
                          <a:cs typeface="Times New Roman"/>
                        </a:rPr>
                        <a:t>Name of Conference </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Name of Organizing Secretary</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Venue</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Date</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Local/National/International</a:t>
                      </a:r>
                    </a:p>
                  </a:txBody>
                  <a:tcPr marL="68580" marR="68580" marT="0" marB="0"/>
                </a:tc>
              </a:tr>
              <a:tr h="1247943">
                <a:tc>
                  <a:txBody>
                    <a:bodyPr/>
                    <a:lstStyle/>
                    <a:p>
                      <a:pPr marL="457200" algn="l">
                        <a:lnSpc>
                          <a:spcPct val="115000"/>
                        </a:lnSpc>
                        <a:spcAft>
                          <a:spcPts val="0"/>
                        </a:spcAft>
                      </a:pPr>
                      <a:r>
                        <a:rPr lang="en-IN" sz="1200" dirty="0">
                          <a:latin typeface="+mj-lt"/>
                          <a:ea typeface="Calibri"/>
                          <a:cs typeface="Times New Roman"/>
                        </a:rPr>
                        <a:t>National Forensic Odontology Continuing Dental Education Programme and Forensic Workshop on Reconstructive dental identification and molecular DNA</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Organizing Chairman</a:t>
                      </a:r>
                    </a:p>
                  </a:txBody>
                  <a:tcPr marL="68580" marR="68580" marT="0" marB="0"/>
                </a:tc>
                <a:tc>
                  <a:txBody>
                    <a:bodyPr/>
                    <a:lstStyle/>
                    <a:p>
                      <a:pPr algn="ctr">
                        <a:lnSpc>
                          <a:spcPct val="115000"/>
                        </a:lnSpc>
                        <a:spcAft>
                          <a:spcPts val="0"/>
                        </a:spcAft>
                      </a:pPr>
                      <a:r>
                        <a:rPr lang="en-US" sz="1200" dirty="0" smtClean="0">
                          <a:latin typeface="+mj-lt"/>
                          <a:ea typeface="Times New Roman"/>
                          <a:cs typeface="Times New Roman"/>
                        </a:rPr>
                        <a:t>     KGMU </a:t>
                      </a:r>
                    </a:p>
                    <a:p>
                      <a:pPr algn="ctr">
                        <a:lnSpc>
                          <a:spcPct val="115000"/>
                        </a:lnSpc>
                        <a:spcAft>
                          <a:spcPts val="0"/>
                        </a:spcAft>
                      </a:pPr>
                      <a:r>
                        <a:rPr lang="en-US" sz="1200" dirty="0" smtClean="0">
                          <a:latin typeface="+mj-lt"/>
                          <a:ea typeface="Times New Roman"/>
                          <a:cs typeface="Times New Roman"/>
                        </a:rPr>
                        <a:t>       Lucknow</a:t>
                      </a:r>
                      <a:endParaRPr lang="en-IN" sz="1200" dirty="0">
                        <a:latin typeface="+mj-lt"/>
                        <a:ea typeface="Times New Roman"/>
                        <a:cs typeface="Times New Roman"/>
                      </a:endParaRPr>
                    </a:p>
                  </a:txBody>
                  <a:tcPr marL="68580" marR="68580" marT="0" marB="0"/>
                </a:tc>
                <a:tc>
                  <a:txBody>
                    <a:bodyPr/>
                    <a:lstStyle/>
                    <a:p>
                      <a:pPr marL="457200">
                        <a:lnSpc>
                          <a:spcPct val="115000"/>
                        </a:lnSpc>
                        <a:spcAft>
                          <a:spcPts val="0"/>
                        </a:spcAft>
                      </a:pPr>
                      <a:r>
                        <a:rPr lang="en-IN" sz="1200">
                          <a:latin typeface="+mj-lt"/>
                          <a:ea typeface="Calibri"/>
                          <a:cs typeface="Times New Roman"/>
                        </a:rPr>
                        <a:t>26-27 April 2013</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National</a:t>
                      </a:r>
                    </a:p>
                  </a:txBody>
                  <a:tcPr marL="68580" marR="68580" marT="0" marB="0"/>
                </a:tc>
              </a:tr>
              <a:tr h="520403">
                <a:tc>
                  <a:txBody>
                    <a:bodyPr/>
                    <a:lstStyle/>
                    <a:p>
                      <a:pPr marL="457200">
                        <a:lnSpc>
                          <a:spcPct val="115000"/>
                        </a:lnSpc>
                        <a:spcAft>
                          <a:spcPts val="0"/>
                        </a:spcAft>
                      </a:pPr>
                      <a:r>
                        <a:rPr lang="en-IN" sz="1200" dirty="0">
                          <a:latin typeface="+mj-lt"/>
                          <a:ea typeface="Calibri"/>
                          <a:cs typeface="Times New Roman"/>
                        </a:rPr>
                        <a:t>ISHWMCON</a:t>
                      </a:r>
                    </a:p>
                  </a:txBody>
                  <a:tcPr marL="68580" marR="68580" marT="0" marB="0"/>
                </a:tc>
                <a:tc>
                  <a:txBody>
                    <a:bodyPr/>
                    <a:lstStyle/>
                    <a:p>
                      <a:pPr marL="457200">
                        <a:lnSpc>
                          <a:spcPct val="115000"/>
                        </a:lnSpc>
                        <a:spcAft>
                          <a:spcPts val="0"/>
                        </a:spcAft>
                      </a:pPr>
                      <a:r>
                        <a:rPr lang="en-IN" sz="1200">
                          <a:latin typeface="+mj-lt"/>
                          <a:ea typeface="Calibri"/>
                          <a:cs typeface="Times New Roman"/>
                        </a:rPr>
                        <a:t>Organizing Member</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KGMU, Lucknow</a:t>
                      </a:r>
                    </a:p>
                  </a:txBody>
                  <a:tcPr marL="68580" marR="68580" marT="0" marB="0"/>
                </a:tc>
                <a:tc>
                  <a:txBody>
                    <a:bodyPr/>
                    <a:lstStyle/>
                    <a:p>
                      <a:pPr marL="457200">
                        <a:lnSpc>
                          <a:spcPct val="115000"/>
                        </a:lnSpc>
                        <a:spcAft>
                          <a:spcPts val="0"/>
                        </a:spcAft>
                      </a:pPr>
                      <a:r>
                        <a:rPr lang="en-IN" sz="1200">
                          <a:latin typeface="+mj-lt"/>
                          <a:ea typeface="Calibri"/>
                          <a:cs typeface="Times New Roman"/>
                        </a:rPr>
                        <a:t>2013</a:t>
                      </a:r>
                    </a:p>
                  </a:txBody>
                  <a:tcPr marL="68580" marR="68580" marT="0" marB="0"/>
                </a:tc>
                <a:tc>
                  <a:txBody>
                    <a:bodyPr/>
                    <a:lstStyle/>
                    <a:p>
                      <a:pPr marL="457200">
                        <a:lnSpc>
                          <a:spcPct val="115000"/>
                        </a:lnSpc>
                        <a:spcAft>
                          <a:spcPts val="0"/>
                        </a:spcAft>
                      </a:pPr>
                      <a:r>
                        <a:rPr lang="en-IN" sz="1200">
                          <a:latin typeface="+mj-lt"/>
                          <a:ea typeface="Calibri"/>
                          <a:cs typeface="Times New Roman"/>
                        </a:rPr>
                        <a:t>International</a:t>
                      </a:r>
                    </a:p>
                  </a:txBody>
                  <a:tcPr marL="68580" marR="68580" marT="0" marB="0"/>
                </a:tc>
              </a:tr>
              <a:tr h="738455">
                <a:tc>
                  <a:txBody>
                    <a:bodyPr/>
                    <a:lstStyle/>
                    <a:p>
                      <a:pPr marL="457200">
                        <a:lnSpc>
                          <a:spcPct val="115000"/>
                        </a:lnSpc>
                        <a:spcAft>
                          <a:spcPts val="0"/>
                        </a:spcAft>
                      </a:pPr>
                      <a:r>
                        <a:rPr lang="en-IN" sz="1200">
                          <a:latin typeface="+mj-lt"/>
                          <a:ea typeface="Calibri"/>
                          <a:cs typeface="Times New Roman"/>
                        </a:rPr>
                        <a:t>First UP State Conference of IAOMP</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Secretary Scientific</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KGMU, Lucknow</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28 &amp; 29 April, 2014</a:t>
                      </a:r>
                    </a:p>
                  </a:txBody>
                  <a:tcPr marL="68580" marR="68580" marT="0" marB="0"/>
                </a:tc>
                <a:tc>
                  <a:txBody>
                    <a:bodyPr/>
                    <a:lstStyle/>
                    <a:p>
                      <a:pPr marL="457200">
                        <a:lnSpc>
                          <a:spcPct val="115000"/>
                        </a:lnSpc>
                        <a:spcAft>
                          <a:spcPts val="0"/>
                        </a:spcAft>
                      </a:pPr>
                      <a:r>
                        <a:rPr lang="en-IN" sz="1200">
                          <a:latin typeface="+mj-lt"/>
                          <a:ea typeface="Calibri"/>
                          <a:cs typeface="Times New Roman"/>
                        </a:rPr>
                        <a:t>National</a:t>
                      </a:r>
                    </a:p>
                  </a:txBody>
                  <a:tcPr marL="68580" marR="68580" marT="0" marB="0"/>
                </a:tc>
              </a:tr>
              <a:tr h="953443">
                <a:tc>
                  <a:txBody>
                    <a:bodyPr/>
                    <a:lstStyle/>
                    <a:p>
                      <a:pPr>
                        <a:lnSpc>
                          <a:spcPct val="115000"/>
                        </a:lnSpc>
                        <a:spcBef>
                          <a:spcPts val="60"/>
                        </a:spcBef>
                        <a:spcAft>
                          <a:spcPts val="1000"/>
                        </a:spcAft>
                      </a:pPr>
                      <a:r>
                        <a:rPr lang="en-US" sz="1200">
                          <a:latin typeface="+mj-lt"/>
                          <a:ea typeface="Times New Roman"/>
                          <a:cs typeface="Times New Roman"/>
                        </a:rPr>
                        <a:t>National forensic odontology</a:t>
                      </a:r>
                      <a:endParaRPr lang="en-IN" sz="1200">
                        <a:latin typeface="+mj-lt"/>
                        <a:ea typeface="Times New Roman"/>
                        <a:cs typeface="Times New Roman"/>
                      </a:endParaRPr>
                    </a:p>
                    <a:p>
                      <a:pPr>
                        <a:lnSpc>
                          <a:spcPct val="115000"/>
                        </a:lnSpc>
                        <a:spcBef>
                          <a:spcPts val="60"/>
                        </a:spcBef>
                        <a:spcAft>
                          <a:spcPts val="1000"/>
                        </a:spcAft>
                      </a:pPr>
                      <a:r>
                        <a:rPr lang="en-US" sz="1200">
                          <a:latin typeface="+mj-lt"/>
                          <a:ea typeface="Times New Roman"/>
                          <a:cs typeface="Times New Roman"/>
                        </a:rPr>
                        <a:t>continuing dental education program &amp; forensic workshop</a:t>
                      </a:r>
                      <a:endParaRPr lang="en-IN" sz="1200">
                        <a:latin typeface="+mj-lt"/>
                        <a:ea typeface="Times New Roman"/>
                        <a:cs typeface="Times New Roman"/>
                      </a:endParaRPr>
                    </a:p>
                  </a:txBody>
                  <a:tcPr marL="68580" marR="68580" marT="0" marB="0"/>
                </a:tc>
                <a:tc>
                  <a:txBody>
                    <a:bodyPr/>
                    <a:lstStyle/>
                    <a:p>
                      <a:pPr marL="457200">
                        <a:lnSpc>
                          <a:spcPct val="115000"/>
                        </a:lnSpc>
                        <a:spcAft>
                          <a:spcPts val="0"/>
                        </a:spcAft>
                      </a:pPr>
                      <a:r>
                        <a:rPr lang="en-IN" sz="1200" dirty="0">
                          <a:latin typeface="+mj-lt"/>
                          <a:ea typeface="Calibri"/>
                          <a:cs typeface="Times New Roman"/>
                        </a:rPr>
                        <a:t>Organizing Secretary</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KGMU, Lucknow</a:t>
                      </a:r>
                    </a:p>
                  </a:txBody>
                  <a:tcPr marL="68580" marR="68580" marT="0" marB="0"/>
                </a:tc>
                <a:tc>
                  <a:txBody>
                    <a:bodyPr/>
                    <a:lstStyle/>
                    <a:p>
                      <a:pPr algn="ctr">
                        <a:lnSpc>
                          <a:spcPts val="1200"/>
                        </a:lnSpc>
                        <a:spcBef>
                          <a:spcPts val="95"/>
                        </a:spcBef>
                        <a:spcAft>
                          <a:spcPts val="1000"/>
                        </a:spcAft>
                      </a:pPr>
                      <a:endParaRPr lang="en-US" sz="1200" spc="15" dirty="0" smtClean="0">
                        <a:latin typeface="+mj-lt"/>
                        <a:ea typeface="Times New Roman"/>
                        <a:cs typeface="Times New Roman"/>
                      </a:endParaRPr>
                    </a:p>
                    <a:p>
                      <a:pPr algn="ctr">
                        <a:lnSpc>
                          <a:spcPts val="1200"/>
                        </a:lnSpc>
                        <a:spcBef>
                          <a:spcPts val="95"/>
                        </a:spcBef>
                        <a:spcAft>
                          <a:spcPts val="1000"/>
                        </a:spcAft>
                      </a:pPr>
                      <a:r>
                        <a:rPr lang="en-US" sz="1200" spc="15" dirty="0" smtClean="0">
                          <a:latin typeface="+mj-lt"/>
                          <a:ea typeface="Times New Roman"/>
                          <a:cs typeface="Times New Roman"/>
                        </a:rPr>
                        <a:t>2</a:t>
                      </a:r>
                      <a:r>
                        <a:rPr lang="en-US" sz="1200" spc="15" baseline="30000" dirty="0" smtClean="0">
                          <a:latin typeface="+mj-lt"/>
                          <a:ea typeface="Times New Roman"/>
                          <a:cs typeface="Times New Roman"/>
                        </a:rPr>
                        <a:t>nd</a:t>
                      </a:r>
                      <a:r>
                        <a:rPr lang="en-US" sz="1200" spc="15" dirty="0" smtClean="0">
                          <a:latin typeface="+mj-lt"/>
                          <a:ea typeface="Times New Roman"/>
                          <a:cs typeface="Times New Roman"/>
                        </a:rPr>
                        <a:t> </a:t>
                      </a:r>
                      <a:r>
                        <a:rPr lang="en-US" sz="1200" spc="15" dirty="0">
                          <a:latin typeface="+mj-lt"/>
                          <a:ea typeface="Times New Roman"/>
                          <a:cs typeface="Times New Roman"/>
                        </a:rPr>
                        <a:t>&amp; 3</a:t>
                      </a:r>
                      <a:r>
                        <a:rPr lang="en-US" sz="1200" spc="15" baseline="30000" dirty="0">
                          <a:latin typeface="+mj-lt"/>
                          <a:ea typeface="Times New Roman"/>
                          <a:cs typeface="Times New Roman"/>
                        </a:rPr>
                        <a:t>rd</a:t>
                      </a:r>
                      <a:r>
                        <a:rPr lang="en-US" sz="1200" spc="15" dirty="0">
                          <a:latin typeface="+mj-lt"/>
                          <a:ea typeface="Times New Roman"/>
                          <a:cs typeface="Times New Roman"/>
                        </a:rPr>
                        <a:t> September, 2014</a:t>
                      </a:r>
                      <a:endParaRPr lang="en-IN" sz="1200" dirty="0">
                        <a:latin typeface="+mj-lt"/>
                        <a:ea typeface="Times New Roman"/>
                        <a:cs typeface="Times New Roman"/>
                      </a:endParaRPr>
                    </a:p>
                  </a:txBody>
                  <a:tcPr marL="68580" marR="68580" marT="0" marB="0"/>
                </a:tc>
                <a:tc>
                  <a:txBody>
                    <a:bodyPr/>
                    <a:lstStyle/>
                    <a:p>
                      <a:pPr marL="457200">
                        <a:lnSpc>
                          <a:spcPct val="115000"/>
                        </a:lnSpc>
                        <a:spcAft>
                          <a:spcPts val="0"/>
                        </a:spcAft>
                      </a:pPr>
                      <a:r>
                        <a:rPr lang="en-IN" sz="1200" dirty="0">
                          <a:latin typeface="+mj-lt"/>
                          <a:ea typeface="Calibri"/>
                          <a:cs typeface="Times New Roman"/>
                        </a:rPr>
                        <a:t>National</a:t>
                      </a:r>
                    </a:p>
                  </a:txBody>
                  <a:tcPr marL="68580" marR="68580" marT="0" marB="0"/>
                </a:tc>
              </a:tr>
              <a:tr h="951410">
                <a:tc>
                  <a:txBody>
                    <a:bodyPr/>
                    <a:lstStyle/>
                    <a:p>
                      <a:pPr marL="457200">
                        <a:lnSpc>
                          <a:spcPct val="115000"/>
                        </a:lnSpc>
                        <a:spcAft>
                          <a:spcPts val="0"/>
                        </a:spcAft>
                      </a:pPr>
                      <a:r>
                        <a:rPr lang="en-IN" sz="1200">
                          <a:latin typeface="+mj-lt"/>
                          <a:ea typeface="Calibri"/>
                          <a:cs typeface="Times New Roman"/>
                        </a:rPr>
                        <a:t>12</a:t>
                      </a:r>
                      <a:r>
                        <a:rPr lang="en-IN" sz="1200" baseline="30000">
                          <a:latin typeface="+mj-lt"/>
                          <a:ea typeface="Calibri"/>
                          <a:cs typeface="Times New Roman"/>
                        </a:rPr>
                        <a:t>th </a:t>
                      </a:r>
                      <a:r>
                        <a:rPr lang="en-IN" sz="1200">
                          <a:latin typeface="+mj-lt"/>
                          <a:ea typeface="Calibri"/>
                          <a:cs typeface="Times New Roman"/>
                        </a:rPr>
                        <a:t>IAFO National Conference</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Co-Conference Convener</a:t>
                      </a:r>
                    </a:p>
                  </a:txBody>
                  <a:tcPr marL="68580" marR="68580" marT="0" marB="0"/>
                </a:tc>
                <a:tc>
                  <a:txBody>
                    <a:bodyPr/>
                    <a:lstStyle/>
                    <a:p>
                      <a:pPr marL="457200">
                        <a:lnSpc>
                          <a:spcPct val="115000"/>
                        </a:lnSpc>
                        <a:spcAft>
                          <a:spcPts val="0"/>
                        </a:spcAft>
                      </a:pPr>
                      <a:r>
                        <a:rPr lang="en-IN" sz="1200" dirty="0" err="1">
                          <a:latin typeface="+mj-lt"/>
                          <a:ea typeface="Calibri"/>
                          <a:cs typeface="Times New Roman"/>
                        </a:rPr>
                        <a:t>Dehradun</a:t>
                      </a:r>
                      <a:endParaRPr lang="en-IN" sz="1200" dirty="0">
                        <a:latin typeface="+mj-lt"/>
                        <a:ea typeface="Calibri"/>
                        <a:cs typeface="Times New Roman"/>
                      </a:endParaRPr>
                    </a:p>
                  </a:txBody>
                  <a:tcPr marL="68580" marR="68580" marT="0" marB="0"/>
                </a:tc>
                <a:tc>
                  <a:txBody>
                    <a:bodyPr/>
                    <a:lstStyle/>
                    <a:p>
                      <a:pPr marL="457200">
                        <a:lnSpc>
                          <a:spcPct val="115000"/>
                        </a:lnSpc>
                        <a:spcAft>
                          <a:spcPts val="0"/>
                        </a:spcAft>
                      </a:pPr>
                      <a:r>
                        <a:rPr lang="en-IN" sz="1200" dirty="0">
                          <a:latin typeface="+mj-lt"/>
                          <a:ea typeface="Calibri"/>
                          <a:cs typeface="Times New Roman"/>
                        </a:rPr>
                        <a:t>20-21 September, 2014</a:t>
                      </a:r>
                    </a:p>
                  </a:txBody>
                  <a:tcPr marL="68580" marR="68580" marT="0" marB="0"/>
                </a:tc>
                <a:tc>
                  <a:txBody>
                    <a:bodyPr/>
                    <a:lstStyle/>
                    <a:p>
                      <a:pPr marL="457200">
                        <a:lnSpc>
                          <a:spcPct val="115000"/>
                        </a:lnSpc>
                        <a:spcAft>
                          <a:spcPts val="0"/>
                        </a:spcAft>
                      </a:pPr>
                      <a:r>
                        <a:rPr lang="en-IN" sz="1200" dirty="0">
                          <a:latin typeface="+mj-lt"/>
                          <a:ea typeface="Calibri"/>
                          <a:cs typeface="Times New Roman"/>
                        </a:rPr>
                        <a:t>National</a:t>
                      </a:r>
                    </a:p>
                  </a:txBody>
                  <a:tcPr marL="68580" marR="68580" marT="0" marB="0"/>
                </a:tc>
              </a:tr>
              <a:tr h="951410">
                <a:tc>
                  <a:txBody>
                    <a:bodyPr/>
                    <a:lstStyle/>
                    <a:p>
                      <a:pPr marL="457200">
                        <a:lnSpc>
                          <a:spcPct val="115000"/>
                        </a:lnSpc>
                        <a:spcAft>
                          <a:spcPts val="0"/>
                        </a:spcAft>
                      </a:pPr>
                      <a:r>
                        <a:rPr lang="en-US" sz="1400" dirty="0" smtClean="0">
                          <a:latin typeface="+mj-lt"/>
                          <a:ea typeface="Calibri"/>
                          <a:cs typeface="Times New Roman"/>
                        </a:rPr>
                        <a:t>International Conference</a:t>
                      </a:r>
                      <a:r>
                        <a:rPr lang="en-US" sz="1400" baseline="0" dirty="0" smtClean="0">
                          <a:latin typeface="+mj-lt"/>
                          <a:ea typeface="Calibri"/>
                          <a:cs typeface="Times New Roman"/>
                        </a:rPr>
                        <a:t> on Forensic Sciences</a:t>
                      </a:r>
                      <a:endParaRPr lang="en-IN" sz="1400" dirty="0">
                        <a:latin typeface="+mj-lt"/>
                        <a:ea typeface="Calibri"/>
                        <a:cs typeface="Times New Roman"/>
                      </a:endParaRPr>
                    </a:p>
                  </a:txBody>
                  <a:tcPr marL="68580" marR="68580" marT="0" marB="0"/>
                </a:tc>
                <a:tc>
                  <a:txBody>
                    <a:bodyPr/>
                    <a:lstStyle/>
                    <a:p>
                      <a:pPr marL="457200">
                        <a:lnSpc>
                          <a:spcPct val="115000"/>
                        </a:lnSpc>
                        <a:spcAft>
                          <a:spcPts val="0"/>
                        </a:spcAft>
                      </a:pPr>
                      <a:r>
                        <a:rPr lang="en-US" sz="1400" dirty="0" smtClean="0">
                          <a:latin typeface="+mj-lt"/>
                          <a:ea typeface="Calibri"/>
                          <a:cs typeface="Times New Roman"/>
                        </a:rPr>
                        <a:t>Organizing Committee </a:t>
                      </a:r>
                      <a:endParaRPr lang="en-IN" sz="1400" dirty="0">
                        <a:latin typeface="+mj-lt"/>
                        <a:ea typeface="Calibri"/>
                        <a:cs typeface="Times New Roman"/>
                      </a:endParaRPr>
                    </a:p>
                  </a:txBody>
                  <a:tcPr marL="68580" marR="68580" marT="0" marB="0"/>
                </a:tc>
                <a:tc>
                  <a:txBody>
                    <a:bodyPr/>
                    <a:lstStyle/>
                    <a:p>
                      <a:pPr marL="457200">
                        <a:lnSpc>
                          <a:spcPct val="115000"/>
                        </a:lnSpc>
                        <a:spcAft>
                          <a:spcPts val="0"/>
                        </a:spcAft>
                      </a:pPr>
                      <a:r>
                        <a:rPr lang="en-US" sz="1400" dirty="0" smtClean="0">
                          <a:latin typeface="+mj-lt"/>
                          <a:ea typeface="Calibri"/>
                          <a:cs typeface="Times New Roman"/>
                        </a:rPr>
                        <a:t>Lucknow</a:t>
                      </a:r>
                      <a:endParaRPr lang="en-IN" sz="1400" dirty="0">
                        <a:latin typeface="+mj-lt"/>
                        <a:ea typeface="Calibri"/>
                        <a:cs typeface="Times New Roman"/>
                      </a:endParaRPr>
                    </a:p>
                  </a:txBody>
                  <a:tcPr marL="68580" marR="68580" marT="0" marB="0"/>
                </a:tc>
                <a:tc>
                  <a:txBody>
                    <a:bodyPr/>
                    <a:lstStyle/>
                    <a:p>
                      <a:pPr marL="457200">
                        <a:lnSpc>
                          <a:spcPct val="115000"/>
                        </a:lnSpc>
                        <a:spcAft>
                          <a:spcPts val="0"/>
                        </a:spcAft>
                      </a:pPr>
                      <a:r>
                        <a:rPr lang="en-US" sz="1400" dirty="0" smtClean="0">
                          <a:latin typeface="+mj-lt"/>
                          <a:ea typeface="Calibri"/>
                          <a:cs typeface="Times New Roman"/>
                        </a:rPr>
                        <a:t>13 Sep, 2014</a:t>
                      </a:r>
                      <a:endParaRPr lang="en-IN" sz="1400" dirty="0">
                        <a:latin typeface="+mj-lt"/>
                        <a:ea typeface="Calibri"/>
                        <a:cs typeface="Times New Roman"/>
                      </a:endParaRPr>
                    </a:p>
                  </a:txBody>
                  <a:tcPr marL="68580" marR="68580" marT="0" marB="0"/>
                </a:tc>
                <a:tc>
                  <a:txBody>
                    <a:bodyPr/>
                    <a:lstStyle/>
                    <a:p>
                      <a:pPr marL="457200">
                        <a:lnSpc>
                          <a:spcPct val="115000"/>
                        </a:lnSpc>
                        <a:spcAft>
                          <a:spcPts val="0"/>
                        </a:spcAft>
                      </a:pPr>
                      <a:r>
                        <a:rPr lang="en-US" sz="1400" dirty="0" smtClean="0">
                          <a:latin typeface="+mj-lt"/>
                          <a:ea typeface="Calibri"/>
                          <a:cs typeface="Times New Roman"/>
                        </a:rPr>
                        <a:t>International</a:t>
                      </a:r>
                      <a:endParaRPr lang="en-IN" sz="1400" dirty="0">
                        <a:latin typeface="+mj-lt"/>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Scientific Awards</a:t>
            </a:r>
            <a:r>
              <a:rPr lang="en-IN" dirty="0" smtClean="0"/>
              <a:t/>
            </a:r>
            <a:br>
              <a:rPr lang="en-IN" dirty="0" smtClean="0"/>
            </a:br>
            <a:endParaRPr lang="en-IN" dirty="0"/>
          </a:p>
        </p:txBody>
      </p:sp>
      <p:sp>
        <p:nvSpPr>
          <p:cNvPr id="3" name="Content Placeholder 2"/>
          <p:cNvSpPr>
            <a:spLocks noGrp="1"/>
          </p:cNvSpPr>
          <p:nvPr>
            <p:ph idx="1"/>
          </p:nvPr>
        </p:nvSpPr>
        <p:spPr>
          <a:xfrm>
            <a:off x="285720" y="1000108"/>
            <a:ext cx="8401080" cy="5286412"/>
          </a:xfrm>
        </p:spPr>
        <p:txBody>
          <a:bodyPr>
            <a:noAutofit/>
          </a:bodyPr>
          <a:lstStyle/>
          <a:p>
            <a:pPr lvl="0" algn="just"/>
            <a:r>
              <a:rPr lang="en-US" sz="2400" dirty="0" smtClean="0">
                <a:latin typeface="+mj-lt"/>
              </a:rPr>
              <a:t>Elected member of the academy (NAMS) India</a:t>
            </a:r>
            <a:r>
              <a:rPr lang="en-US" sz="2400" b="1" dirty="0" smtClean="0">
                <a:latin typeface="+mj-lt"/>
              </a:rPr>
              <a:t> </a:t>
            </a:r>
            <a:r>
              <a:rPr lang="en-US" sz="2400" dirty="0" smtClean="0">
                <a:latin typeface="+mj-lt"/>
              </a:rPr>
              <a:t>in</a:t>
            </a:r>
            <a:r>
              <a:rPr lang="en-US" sz="2400" b="1" dirty="0" smtClean="0">
                <a:latin typeface="+mj-lt"/>
              </a:rPr>
              <a:t> </a:t>
            </a:r>
            <a:r>
              <a:rPr lang="en-US" sz="2400" dirty="0" smtClean="0">
                <a:latin typeface="+mj-lt"/>
              </a:rPr>
              <a:t>2012.</a:t>
            </a:r>
            <a:endParaRPr lang="en-IN" sz="2400" dirty="0" smtClean="0">
              <a:latin typeface="+mj-lt"/>
            </a:endParaRPr>
          </a:p>
          <a:p>
            <a:pPr lvl="0" algn="just"/>
            <a:r>
              <a:rPr lang="en-US" sz="2400" dirty="0" smtClean="0">
                <a:latin typeface="+mj-lt"/>
              </a:rPr>
              <a:t>Received best paper (1</a:t>
            </a:r>
            <a:r>
              <a:rPr lang="en-US" sz="2400" baseline="30000" dirty="0" smtClean="0">
                <a:latin typeface="+mj-lt"/>
              </a:rPr>
              <a:t>st</a:t>
            </a:r>
            <a:r>
              <a:rPr lang="en-US" sz="2400" dirty="0" smtClean="0">
                <a:latin typeface="+mj-lt"/>
              </a:rPr>
              <a:t>) in the faculty category for scientific paper presentation. Scientific paper presentation at X – National conference of IAFO at I.T.S </a:t>
            </a:r>
            <a:r>
              <a:rPr lang="en-US" sz="2400" dirty="0" err="1" smtClean="0">
                <a:latin typeface="+mj-lt"/>
              </a:rPr>
              <a:t>centres</a:t>
            </a:r>
            <a:r>
              <a:rPr lang="en-US" sz="2400" dirty="0" smtClean="0">
                <a:latin typeface="+mj-lt"/>
              </a:rPr>
              <a:t> for dental studies &amp; research, Ghaziabad, 8</a:t>
            </a:r>
            <a:r>
              <a:rPr lang="en-US" sz="2400" baseline="30000" dirty="0" smtClean="0">
                <a:latin typeface="+mj-lt"/>
              </a:rPr>
              <a:t>th</a:t>
            </a:r>
            <a:r>
              <a:rPr lang="en-US" sz="2400" dirty="0" smtClean="0">
                <a:latin typeface="+mj-lt"/>
              </a:rPr>
              <a:t> Sept 2012</a:t>
            </a:r>
            <a:r>
              <a:rPr lang="en-US" sz="2400" b="1" dirty="0" smtClean="0">
                <a:latin typeface="+mj-lt"/>
              </a:rPr>
              <a:t>.</a:t>
            </a:r>
            <a:endParaRPr lang="en-IN" sz="2400" dirty="0" smtClean="0">
              <a:latin typeface="+mj-lt"/>
            </a:endParaRPr>
          </a:p>
          <a:p>
            <a:pPr lvl="0" algn="just"/>
            <a:r>
              <a:rPr lang="en-US" sz="2400" dirty="0" smtClean="0">
                <a:latin typeface="+mj-lt"/>
              </a:rPr>
              <a:t>Dental public health award given in NAMS in 2009 to the research paper “Retrospective Comparison of Surgical Modalities in 100 Patients of OSMFS. OOOOE 2009’ 107 (3) e-1-10.</a:t>
            </a:r>
            <a:r>
              <a:rPr lang="en-US" sz="2400" b="1" dirty="0" smtClean="0">
                <a:latin typeface="+mj-lt"/>
              </a:rPr>
              <a:t> (Impact Factor: 1.417)</a:t>
            </a:r>
            <a:r>
              <a:rPr lang="en-US" sz="2400" dirty="0" smtClean="0">
                <a:latin typeface="+mj-lt"/>
              </a:rPr>
              <a:t>” as co-author.</a:t>
            </a:r>
            <a:r>
              <a:rPr lang="en-US" sz="2400" b="1" dirty="0" smtClean="0">
                <a:latin typeface="+mj-lt"/>
              </a:rPr>
              <a:t> </a:t>
            </a:r>
            <a:endParaRPr lang="en-IN" sz="2400" dirty="0" smtClean="0">
              <a:latin typeface="+mj-lt"/>
            </a:endParaRPr>
          </a:p>
          <a:p>
            <a:pPr lvl="0" algn="just"/>
            <a:r>
              <a:rPr lang="en-US" sz="2400" dirty="0" smtClean="0">
                <a:latin typeface="+mj-lt"/>
              </a:rPr>
              <a:t>Excellence Award as Nodal Officer for contribution in establishing the Bio medical waste management system in KGMU under the GEF/UNDP &amp; </a:t>
            </a:r>
            <a:r>
              <a:rPr lang="en-US" sz="2400" dirty="0" err="1" smtClean="0">
                <a:latin typeface="+mj-lt"/>
              </a:rPr>
              <a:t>MoEF</a:t>
            </a:r>
            <a:r>
              <a:rPr lang="en-US" sz="2400" dirty="0" smtClean="0">
                <a:latin typeface="+mj-lt"/>
              </a:rPr>
              <a:t>-GOI Global Healthcare waste management project.</a:t>
            </a:r>
            <a:endParaRPr lang="en-IN" sz="2400" dirty="0" smtClean="0">
              <a:latin typeface="+mj-lt"/>
            </a:endParaRPr>
          </a:p>
          <a:p>
            <a:pPr algn="just"/>
            <a:endParaRPr lang="en-IN"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Publications</a:t>
            </a:r>
            <a:endParaRPr lang="en-IN" dirty="0"/>
          </a:p>
        </p:txBody>
      </p:sp>
      <p:sp>
        <p:nvSpPr>
          <p:cNvPr id="3" name="Content Placeholder 2"/>
          <p:cNvSpPr>
            <a:spLocks noGrp="1"/>
          </p:cNvSpPr>
          <p:nvPr>
            <p:ph idx="1"/>
          </p:nvPr>
        </p:nvSpPr>
        <p:spPr/>
        <p:txBody>
          <a:bodyPr/>
          <a:lstStyle/>
          <a:p>
            <a:r>
              <a:rPr lang="en-US" dirty="0" smtClean="0"/>
              <a:t> Numbers:- 51</a:t>
            </a:r>
            <a:endParaRPr lang="en-IN" dirty="0" smtClean="0"/>
          </a:p>
          <a:p>
            <a:r>
              <a:rPr lang="en-US" dirty="0" smtClean="0"/>
              <a:t>Research Papers &amp; Reports : 27, </a:t>
            </a:r>
          </a:p>
          <a:p>
            <a:r>
              <a:rPr lang="en-US" dirty="0" smtClean="0"/>
              <a:t>General Articles &amp; Review: 24</a:t>
            </a:r>
          </a:p>
          <a:p>
            <a:r>
              <a:rPr lang="en-US" dirty="0" smtClean="0"/>
              <a:t>Books: 02</a:t>
            </a:r>
            <a:endParaRPr lang="en-IN" dirty="0" smtClean="0"/>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01014" cy="439718"/>
          </a:xfrm>
        </p:spPr>
        <p:txBody>
          <a:bodyPr>
            <a:normAutofit fontScale="90000"/>
          </a:bodyPr>
          <a:lstStyle/>
          <a:p>
            <a:r>
              <a:rPr lang="en-US" b="1" dirty="0" smtClean="0"/>
              <a:t>Membership</a:t>
            </a:r>
            <a:endParaRPr lang="en-IN" dirty="0"/>
          </a:p>
        </p:txBody>
      </p:sp>
      <p:sp>
        <p:nvSpPr>
          <p:cNvPr id="3" name="Content Placeholder 2"/>
          <p:cNvSpPr>
            <a:spLocks noGrp="1"/>
          </p:cNvSpPr>
          <p:nvPr>
            <p:ph idx="1"/>
          </p:nvPr>
        </p:nvSpPr>
        <p:spPr>
          <a:xfrm>
            <a:off x="457200" y="857232"/>
            <a:ext cx="8229600" cy="5268931"/>
          </a:xfrm>
        </p:spPr>
        <p:txBody>
          <a:bodyPr>
            <a:noAutofit/>
          </a:bodyPr>
          <a:lstStyle/>
          <a:p>
            <a:pPr lvl="0"/>
            <a:r>
              <a:rPr lang="en-US" sz="2000" dirty="0" smtClean="0"/>
              <a:t>Honorary Executive Committee member of IOAMP from 2013.</a:t>
            </a:r>
            <a:endParaRPr lang="en-IN" sz="2000" dirty="0" smtClean="0"/>
          </a:p>
          <a:p>
            <a:pPr lvl="0"/>
            <a:r>
              <a:rPr lang="en-US" sz="2000" dirty="0" smtClean="0"/>
              <a:t>Member of International association of dental research. (Member ID: 768915)</a:t>
            </a:r>
            <a:endParaRPr lang="en-IN" sz="2000" dirty="0" smtClean="0"/>
          </a:p>
          <a:p>
            <a:pPr lvl="0"/>
            <a:r>
              <a:rPr lang="en-US" sz="2000" dirty="0" smtClean="0"/>
              <a:t>Life member of International Epidemiology Association since 1</a:t>
            </a:r>
            <a:r>
              <a:rPr lang="en-US" sz="2000" baseline="30000" dirty="0" smtClean="0"/>
              <a:t>st</a:t>
            </a:r>
            <a:r>
              <a:rPr lang="en-US" sz="2000" dirty="0" smtClean="0"/>
              <a:t> Jan, 2011.</a:t>
            </a:r>
            <a:endParaRPr lang="en-IN" sz="2000" dirty="0" smtClean="0"/>
          </a:p>
          <a:p>
            <a:pPr lvl="0"/>
            <a:r>
              <a:rPr lang="en-US" sz="2000" dirty="0" smtClean="0"/>
              <a:t>Life member of Indian Association of Oral &amp; Maxillofacial Pathologist. (</a:t>
            </a:r>
            <a:r>
              <a:rPr lang="en-US" sz="2000" dirty="0" err="1" smtClean="0"/>
              <a:t>Reg</a:t>
            </a:r>
            <a:r>
              <a:rPr lang="en-US" sz="2000" dirty="0" smtClean="0"/>
              <a:t> No.- M-477/OLM)</a:t>
            </a:r>
            <a:endParaRPr lang="en-IN" sz="2000" dirty="0" smtClean="0"/>
          </a:p>
          <a:p>
            <a:pPr lvl="0"/>
            <a:r>
              <a:rPr lang="en-US" sz="2000" dirty="0" smtClean="0"/>
              <a:t>Life Member of Indian Dental Association. (ID No-168361)</a:t>
            </a:r>
            <a:endParaRPr lang="en-IN" sz="2000" dirty="0" smtClean="0"/>
          </a:p>
          <a:p>
            <a:pPr lvl="0"/>
            <a:r>
              <a:rPr lang="en-US" sz="2000" dirty="0" smtClean="0"/>
              <a:t>Life Member of Indian Public Health association.</a:t>
            </a:r>
            <a:endParaRPr lang="en-IN" sz="2000" dirty="0" smtClean="0"/>
          </a:p>
          <a:p>
            <a:pPr lvl="0"/>
            <a:r>
              <a:rPr lang="en-US" sz="2000" dirty="0" smtClean="0"/>
              <a:t>Life member Indian association of Forensic Odontology. (</a:t>
            </a:r>
            <a:r>
              <a:rPr lang="en-US" sz="2000" dirty="0" err="1" smtClean="0"/>
              <a:t>Reg</a:t>
            </a:r>
            <a:r>
              <a:rPr lang="en-US" sz="2000" dirty="0" smtClean="0"/>
              <a:t> No. - LM 146).</a:t>
            </a:r>
            <a:endParaRPr lang="en-IN" sz="2000" dirty="0" smtClean="0"/>
          </a:p>
          <a:p>
            <a:pPr lvl="0"/>
            <a:r>
              <a:rPr lang="en-US" sz="2000" dirty="0" smtClean="0"/>
              <a:t>Life Member of Indian Society of Dental Research. (Reg. No. LM 718)</a:t>
            </a:r>
            <a:endParaRPr lang="en-IN" sz="2000" dirty="0" smtClean="0"/>
          </a:p>
          <a:p>
            <a:pPr lvl="0"/>
            <a:r>
              <a:rPr lang="en-US" sz="2000" dirty="0" smtClean="0"/>
              <a:t>Life Member of INDIA CLEN. (Applied)</a:t>
            </a:r>
            <a:endParaRPr lang="en-IN" sz="2000" dirty="0" smtClean="0"/>
          </a:p>
          <a:p>
            <a:pPr lvl="0"/>
            <a:r>
              <a:rPr lang="en-US" sz="2000" dirty="0" smtClean="0"/>
              <a:t>Member of Pierre </a:t>
            </a:r>
            <a:r>
              <a:rPr lang="en-US" sz="2000" dirty="0" err="1" smtClean="0"/>
              <a:t>Fauchard</a:t>
            </a:r>
            <a:r>
              <a:rPr lang="en-US" sz="2000" dirty="0" smtClean="0"/>
              <a:t> Academy. (Membership No. 203)</a:t>
            </a:r>
            <a:endParaRPr lang="en-IN" sz="2000" dirty="0" smtClean="0"/>
          </a:p>
          <a:p>
            <a:pPr lvl="0"/>
            <a:r>
              <a:rPr lang="en-US" sz="2000" dirty="0" smtClean="0"/>
              <a:t>Member International College of Dentist.</a:t>
            </a:r>
            <a:endParaRPr lang="en-IN" sz="2000" dirty="0" smtClean="0"/>
          </a:p>
          <a:p>
            <a:pPr lvl="0"/>
            <a:r>
              <a:rPr lang="en-US" sz="2000" dirty="0" smtClean="0"/>
              <a:t>Member Indian Association of Medico Legal Expert</a:t>
            </a:r>
            <a:endParaRPr lang="en-IN" sz="2000" dirty="0" smtClean="0"/>
          </a:p>
          <a:p>
            <a:pPr lvl="0"/>
            <a:r>
              <a:rPr lang="en-US" sz="2000" dirty="0" smtClean="0"/>
              <a:t>Life member Indian Academy of Biomedical Sciences.</a:t>
            </a:r>
            <a:endParaRPr lang="en-IN" sz="2000" dirty="0" smtClean="0"/>
          </a:p>
          <a:p>
            <a:endParaRPr lang="en-IN"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2331</Words>
  <Application>Microsoft Office PowerPoint</Application>
  <PresentationFormat>On-screen Show (4:3)</PresentationFormat>
  <Paragraphs>278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Education Background</vt:lpstr>
      <vt:lpstr>Position </vt:lpstr>
      <vt:lpstr>Fellowship Awarded</vt:lpstr>
      <vt:lpstr>Research Projects</vt:lpstr>
      <vt:lpstr>Scientific Workshop &amp; Conference Organized</vt:lpstr>
      <vt:lpstr>Scientific Awards </vt:lpstr>
      <vt:lpstr>Publications</vt:lpstr>
      <vt:lpstr>Membership</vt:lpstr>
      <vt:lpstr>Editorial Member &amp; Reviewer</vt:lpstr>
      <vt:lpstr>Oral Presentation in Conferences</vt:lpstr>
      <vt:lpstr>Scientific Sessions Chaired</vt:lpstr>
      <vt:lpstr>Statement Highlighting the current research and long term vision </vt:lpstr>
      <vt:lpstr>Statement Highlighting the current research and long term vision Cont…</vt:lpstr>
      <vt:lpstr>Statement Highlighting the current research and long term vision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Sharanya</cp:lastModifiedBy>
  <cp:revision>64</cp:revision>
  <dcterms:created xsi:type="dcterms:W3CDTF">2014-09-17T03:38:19Z</dcterms:created>
  <dcterms:modified xsi:type="dcterms:W3CDTF">2014-09-23T09:13:35Z</dcterms:modified>
</cp:coreProperties>
</file>