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7"/>
  </p:notesMasterIdLst>
  <p:sldIdLst>
    <p:sldId id="423" r:id="rId3"/>
    <p:sldId id="424" r:id="rId4"/>
    <p:sldId id="256" r:id="rId5"/>
    <p:sldId id="257" r:id="rId6"/>
    <p:sldId id="259" r:id="rId7"/>
    <p:sldId id="260" r:id="rId8"/>
    <p:sldId id="261" r:id="rId9"/>
    <p:sldId id="262" r:id="rId10"/>
    <p:sldId id="263" r:id="rId11"/>
    <p:sldId id="403" r:id="rId12"/>
    <p:sldId id="264" r:id="rId13"/>
    <p:sldId id="266" r:id="rId14"/>
    <p:sldId id="413" r:id="rId15"/>
    <p:sldId id="276" r:id="rId16"/>
    <p:sldId id="277" r:id="rId17"/>
    <p:sldId id="280" r:id="rId18"/>
    <p:sldId id="286" r:id="rId19"/>
    <p:sldId id="387" r:id="rId20"/>
    <p:sldId id="296" r:id="rId21"/>
    <p:sldId id="363" r:id="rId22"/>
    <p:sldId id="364" r:id="rId23"/>
    <p:sldId id="297" r:id="rId24"/>
    <p:sldId id="311" r:id="rId25"/>
    <p:sldId id="312" r:id="rId26"/>
    <p:sldId id="299" r:id="rId27"/>
    <p:sldId id="300" r:id="rId28"/>
    <p:sldId id="344" r:id="rId29"/>
    <p:sldId id="402" r:id="rId30"/>
    <p:sldId id="367" r:id="rId31"/>
    <p:sldId id="368" r:id="rId32"/>
    <p:sldId id="302" r:id="rId33"/>
    <p:sldId id="301" r:id="rId34"/>
    <p:sldId id="408" r:id="rId35"/>
    <p:sldId id="303" r:id="rId36"/>
    <p:sldId id="365" r:id="rId37"/>
    <p:sldId id="366" r:id="rId38"/>
    <p:sldId id="304" r:id="rId39"/>
    <p:sldId id="308" r:id="rId40"/>
    <p:sldId id="399" r:id="rId41"/>
    <p:sldId id="371" r:id="rId42"/>
    <p:sldId id="309" r:id="rId43"/>
    <p:sldId id="381" r:id="rId44"/>
    <p:sldId id="369" r:id="rId45"/>
    <p:sldId id="370" r:id="rId46"/>
    <p:sldId id="372" r:id="rId47"/>
    <p:sldId id="307" r:id="rId48"/>
    <p:sldId id="382" r:id="rId49"/>
    <p:sldId id="310" r:id="rId50"/>
    <p:sldId id="331" r:id="rId51"/>
    <p:sldId id="357" r:id="rId52"/>
    <p:sldId id="332" r:id="rId53"/>
    <p:sldId id="405" r:id="rId54"/>
    <p:sldId id="375" r:id="rId55"/>
    <p:sldId id="271" r:id="rId56"/>
    <p:sldId id="272" r:id="rId57"/>
    <p:sldId id="273" r:id="rId58"/>
    <p:sldId id="274" r:id="rId59"/>
    <p:sldId id="275" r:id="rId60"/>
    <p:sldId id="397" r:id="rId61"/>
    <p:sldId id="422" r:id="rId62"/>
    <p:sldId id="391" r:id="rId63"/>
    <p:sldId id="392" r:id="rId64"/>
    <p:sldId id="394" r:id="rId65"/>
    <p:sldId id="418" r:id="rId66"/>
    <p:sldId id="281" r:id="rId67"/>
    <p:sldId id="282" r:id="rId68"/>
    <p:sldId id="356" r:id="rId69"/>
    <p:sldId id="283" r:id="rId70"/>
    <p:sldId id="284" r:id="rId71"/>
    <p:sldId id="285" r:id="rId72"/>
    <p:sldId id="289" r:id="rId73"/>
    <p:sldId id="316" r:id="rId74"/>
    <p:sldId id="338" r:id="rId75"/>
    <p:sldId id="339" r:id="rId76"/>
    <p:sldId id="340" r:id="rId77"/>
    <p:sldId id="341" r:id="rId78"/>
    <p:sldId id="406" r:id="rId79"/>
    <p:sldId id="343" r:id="rId80"/>
    <p:sldId id="388" r:id="rId81"/>
    <p:sldId id="389" r:id="rId82"/>
    <p:sldId id="393" r:id="rId83"/>
    <p:sldId id="396" r:id="rId84"/>
    <p:sldId id="395" r:id="rId85"/>
    <p:sldId id="407" r:id="rId8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6" autoAdjust="0"/>
    <p:restoredTop sz="94660"/>
  </p:normalViewPr>
  <p:slideViewPr>
    <p:cSldViewPr>
      <p:cViewPr>
        <p:scale>
          <a:sx n="105" d="100"/>
          <a:sy n="105" d="100"/>
        </p:scale>
        <p:origin x="-38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ohammed\Desktop\Backup\Savonius\State%20of%20the%20art%20paper%20for%20solving%20Savonius%20wind%20turbines\Validation%20with%20experimental%20results\Validation%20with%20Experimental.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Mohammed\Desktop\Backup\Savonius\State%20of%20the%20art%20paper%20for%20solving%20Savonius%20wind%20turbines\Grid%20dependency%20study\Nine%20rotors\nine%20rotors%20different%20speed.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Mohammed\Desktop\Backup\Savonius\State%20of%20the%20art%20paper%20for%20solving%20Savonius%20wind%20turbines\Grid%20dependency%20study\Nine%20rotors\Predicted%20result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Mohammed\Desktop\Backup\Savonius\State%20of%20the%20art%20paper%20for%20solving%20Savonius%20wind%20turbines\Validation%20with%20experimental%20results\Validation%20with%20Experimental.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Mohammed\Desktop\Backup\Savonius\State%20of%20the%20art%20paper%20for%20solving%20Savonius%20wind%20turbines\Validation%20with%20experimental%20results\Validation%20with%20Experimenta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ohammed\Desktop\Backup\Savonius\State%20of%20the%20art%20paper%20for%20solving%20Savonius%20wind%20turbines\Grid%20dependency%20study\Tip%20speed%20ratio%20variation%20transient%20solution\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ohammed\Desktop\Backup\Savonius\State%20of%20the%20art%20paper%20for%20solving%20Savonius%20wind%20turbines\Grid%20dependency%20study\Three%20Dimensional%20Validation\Validation%20with%20Experimental%203d%20static%20tes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ohammed\Desktop\Backup\Savonius\State%20of%20the%20art%20paper%20for%20solving%20Savonius%20wind%20turbines\Grid%20dependency%20study\Two%20parallel%20rotors\Two%20rotor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Mohammed\Desktop\Backup\Savonius\Co%20and%20Counter%20paper\Compariso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Mohammed\Desktop\Backup\Savonius\State%20of%20the%20art%20paper%20for%20solving%20Savonius%20wind%20turbines\Grid%20dependency%20study\Two%20oblique%20counter\Down\Summery.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Mohammed\Desktop\Backup\Savonius\State%20of%20the%20art%20paper%20for%20solving%20Savonius%20wind%20turbines\Grid%20dependency%20study\Two%20oblique%20counter\Up\Summery.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Mohammed\Desktop\Backup\Savonius\Co%20and%20Counter%20paper\Comparison%20counter%20with%20co.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Mohammed\Desktop\Backup\Savonius\Co%20and%20Counter%20paper\Comparison%20counter%20with%20c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15815910942218"/>
          <c:y val="3.2678637942534706E-2"/>
          <c:w val="0.80362770386460314"/>
          <c:h val="0.77491345227417641"/>
        </c:manualLayout>
      </c:layout>
      <c:scatterChart>
        <c:scatterStyle val="lineMarker"/>
        <c:varyColors val="0"/>
        <c:ser>
          <c:idx val="1"/>
          <c:order val="1"/>
          <c:tx>
            <c:strRef>
              <c:f>Sheet1!$V$1</c:f>
              <c:strCache>
                <c:ptCount val="1"/>
                <c:pt idx="0">
                  <c:v>Tansition SST</c:v>
                </c:pt>
              </c:strCache>
            </c:strRef>
          </c:tx>
          <c:spPr>
            <a:ln w="28575">
              <a:solidFill>
                <a:schemeClr val="tx1"/>
              </a:solidFill>
            </a:ln>
          </c:spPr>
          <c:marker>
            <c:symbol val="none"/>
          </c:marker>
          <c:xVal>
            <c:numRef>
              <c:f>Sheet1!$T$2:$T$13</c:f>
              <c:numCache>
                <c:formatCode>General</c:formatCode>
                <c:ptCount val="12"/>
                <c:pt idx="0">
                  <c:v>0</c:v>
                </c:pt>
                <c:pt idx="1">
                  <c:v>20</c:v>
                </c:pt>
                <c:pt idx="2">
                  <c:v>40</c:v>
                </c:pt>
                <c:pt idx="3">
                  <c:v>60</c:v>
                </c:pt>
                <c:pt idx="4">
                  <c:v>80</c:v>
                </c:pt>
                <c:pt idx="5">
                  <c:v>100</c:v>
                </c:pt>
                <c:pt idx="6">
                  <c:v>120</c:v>
                </c:pt>
                <c:pt idx="7">
                  <c:v>130</c:v>
                </c:pt>
                <c:pt idx="8">
                  <c:v>140</c:v>
                </c:pt>
                <c:pt idx="9">
                  <c:v>150</c:v>
                </c:pt>
                <c:pt idx="10">
                  <c:v>160</c:v>
                </c:pt>
                <c:pt idx="11">
                  <c:v>180</c:v>
                </c:pt>
              </c:numCache>
            </c:numRef>
          </c:xVal>
          <c:yVal>
            <c:numRef>
              <c:f>Sheet1!$V$2:$V$13</c:f>
              <c:numCache>
                <c:formatCode>General</c:formatCode>
                <c:ptCount val="12"/>
                <c:pt idx="0">
                  <c:v>0.32359000000000032</c:v>
                </c:pt>
                <c:pt idx="1">
                  <c:v>0.18684000000000167</c:v>
                </c:pt>
                <c:pt idx="2">
                  <c:v>8.0207000000000028E-2</c:v>
                </c:pt>
                <c:pt idx="3">
                  <c:v>6.6277000000000003E-2</c:v>
                </c:pt>
                <c:pt idx="4">
                  <c:v>9.5318E-2</c:v>
                </c:pt>
                <c:pt idx="5">
                  <c:v>0.43510000000000032</c:v>
                </c:pt>
                <c:pt idx="6">
                  <c:v>0.57986000000000004</c:v>
                </c:pt>
                <c:pt idx="7">
                  <c:v>0.63000000000000622</c:v>
                </c:pt>
                <c:pt idx="8">
                  <c:v>0.61206000000000005</c:v>
                </c:pt>
                <c:pt idx="9">
                  <c:v>0.58255999999999841</c:v>
                </c:pt>
                <c:pt idx="10">
                  <c:v>0.52550999999999959</c:v>
                </c:pt>
                <c:pt idx="11">
                  <c:v>0.32359000000000032</c:v>
                </c:pt>
              </c:numCache>
            </c:numRef>
          </c:yVal>
          <c:smooth val="0"/>
        </c:ser>
        <c:ser>
          <c:idx val="0"/>
          <c:order val="2"/>
          <c:tx>
            <c:strRef>
              <c:f>Sheet1!$U$1</c:f>
              <c:strCache>
                <c:ptCount val="1"/>
                <c:pt idx="0">
                  <c:v>K-w</c:v>
                </c:pt>
              </c:strCache>
            </c:strRef>
          </c:tx>
          <c:spPr>
            <a:ln w="28575">
              <a:solidFill>
                <a:prstClr val="black"/>
              </a:solidFill>
              <a:prstDash val="dash"/>
            </a:ln>
          </c:spPr>
          <c:marker>
            <c:symbol val="none"/>
          </c:marker>
          <c:xVal>
            <c:numRef>
              <c:f>Sheet1!$T$2:$T$13</c:f>
              <c:numCache>
                <c:formatCode>General</c:formatCode>
                <c:ptCount val="12"/>
                <c:pt idx="0">
                  <c:v>0</c:v>
                </c:pt>
                <c:pt idx="1">
                  <c:v>20</c:v>
                </c:pt>
                <c:pt idx="2">
                  <c:v>40</c:v>
                </c:pt>
                <c:pt idx="3">
                  <c:v>60</c:v>
                </c:pt>
                <c:pt idx="4">
                  <c:v>80</c:v>
                </c:pt>
                <c:pt idx="5">
                  <c:v>100</c:v>
                </c:pt>
                <c:pt idx="6">
                  <c:v>120</c:v>
                </c:pt>
                <c:pt idx="7">
                  <c:v>130</c:v>
                </c:pt>
                <c:pt idx="8">
                  <c:v>140</c:v>
                </c:pt>
                <c:pt idx="9">
                  <c:v>150</c:v>
                </c:pt>
                <c:pt idx="10">
                  <c:v>160</c:v>
                </c:pt>
                <c:pt idx="11">
                  <c:v>180</c:v>
                </c:pt>
              </c:numCache>
            </c:numRef>
          </c:xVal>
          <c:yVal>
            <c:numRef>
              <c:f>Sheet1!$U$2:$U$13</c:f>
              <c:numCache>
                <c:formatCode>General</c:formatCode>
                <c:ptCount val="12"/>
                <c:pt idx="0">
                  <c:v>0.30485000000000312</c:v>
                </c:pt>
                <c:pt idx="1">
                  <c:v>0.17472000000000001</c:v>
                </c:pt>
                <c:pt idx="2">
                  <c:v>7.7373000000000788E-2</c:v>
                </c:pt>
                <c:pt idx="3">
                  <c:v>7.5755000000000114E-2</c:v>
                </c:pt>
                <c:pt idx="4">
                  <c:v>0.10362000000000079</c:v>
                </c:pt>
                <c:pt idx="5">
                  <c:v>0.45423000000000002</c:v>
                </c:pt>
                <c:pt idx="6">
                  <c:v>0.60585000000000555</c:v>
                </c:pt>
                <c:pt idx="7">
                  <c:v>0.64202000000000714</c:v>
                </c:pt>
                <c:pt idx="8">
                  <c:v>0.61720000000000064</c:v>
                </c:pt>
                <c:pt idx="9">
                  <c:v>0.58372000000000479</c:v>
                </c:pt>
                <c:pt idx="10">
                  <c:v>0.51025999999999949</c:v>
                </c:pt>
                <c:pt idx="11">
                  <c:v>0.30485000000000312</c:v>
                </c:pt>
              </c:numCache>
            </c:numRef>
          </c:yVal>
          <c:smooth val="0"/>
        </c:ser>
        <c:ser>
          <c:idx val="3"/>
          <c:order val="3"/>
          <c:tx>
            <c:strRef>
              <c:f>Sheet1!$W$1</c:f>
              <c:strCache>
                <c:ptCount val="1"/>
                <c:pt idx="0">
                  <c:v>K-e</c:v>
                </c:pt>
              </c:strCache>
            </c:strRef>
          </c:tx>
          <c:spPr>
            <a:ln w="28575">
              <a:solidFill>
                <a:prstClr val="black"/>
              </a:solidFill>
              <a:prstDash val="sysDot"/>
            </a:ln>
          </c:spPr>
          <c:marker>
            <c:symbol val="none"/>
          </c:marker>
          <c:xVal>
            <c:numRef>
              <c:f>Sheet1!$T$2:$T$13</c:f>
              <c:numCache>
                <c:formatCode>General</c:formatCode>
                <c:ptCount val="12"/>
                <c:pt idx="0">
                  <c:v>0</c:v>
                </c:pt>
                <c:pt idx="1">
                  <c:v>20</c:v>
                </c:pt>
                <c:pt idx="2">
                  <c:v>40</c:v>
                </c:pt>
                <c:pt idx="3">
                  <c:v>60</c:v>
                </c:pt>
                <c:pt idx="4">
                  <c:v>80</c:v>
                </c:pt>
                <c:pt idx="5">
                  <c:v>100</c:v>
                </c:pt>
                <c:pt idx="6">
                  <c:v>120</c:v>
                </c:pt>
                <c:pt idx="7">
                  <c:v>130</c:v>
                </c:pt>
                <c:pt idx="8">
                  <c:v>140</c:v>
                </c:pt>
                <c:pt idx="9">
                  <c:v>150</c:v>
                </c:pt>
                <c:pt idx="10">
                  <c:v>160</c:v>
                </c:pt>
                <c:pt idx="11">
                  <c:v>180</c:v>
                </c:pt>
              </c:numCache>
            </c:numRef>
          </c:xVal>
          <c:yVal>
            <c:numRef>
              <c:f>Sheet1!$W$2:$W$13</c:f>
              <c:numCache>
                <c:formatCode>General</c:formatCode>
                <c:ptCount val="12"/>
                <c:pt idx="0">
                  <c:v>0.26956000000000002</c:v>
                </c:pt>
                <c:pt idx="1">
                  <c:v>0.13977000000000001</c:v>
                </c:pt>
                <c:pt idx="2">
                  <c:v>0.15247000000000024</c:v>
                </c:pt>
                <c:pt idx="3">
                  <c:v>0.15904000000000193</c:v>
                </c:pt>
                <c:pt idx="4">
                  <c:v>0.12152000000000029</c:v>
                </c:pt>
                <c:pt idx="5">
                  <c:v>0.54793999999999998</c:v>
                </c:pt>
                <c:pt idx="6">
                  <c:v>0.68992000000000753</c:v>
                </c:pt>
                <c:pt idx="7">
                  <c:v>0.65000000000000635</c:v>
                </c:pt>
                <c:pt idx="8">
                  <c:v>0.63171999999999995</c:v>
                </c:pt>
                <c:pt idx="9">
                  <c:v>0.56445999999999996</c:v>
                </c:pt>
                <c:pt idx="10">
                  <c:v>0.46719000000000011</c:v>
                </c:pt>
                <c:pt idx="11">
                  <c:v>0.26956000000000002</c:v>
                </c:pt>
              </c:numCache>
            </c:numRef>
          </c:yVal>
          <c:smooth val="0"/>
        </c:ser>
        <c:dLbls>
          <c:showLegendKey val="0"/>
          <c:showVal val="0"/>
          <c:showCatName val="0"/>
          <c:showSerName val="0"/>
          <c:showPercent val="0"/>
          <c:showBubbleSize val="0"/>
        </c:dLbls>
        <c:axId val="117593728"/>
        <c:axId val="117594304"/>
      </c:scatterChart>
      <c:scatterChart>
        <c:scatterStyle val="smoothMarker"/>
        <c:varyColors val="0"/>
        <c:ser>
          <c:idx val="2"/>
          <c:order val="0"/>
          <c:tx>
            <c:strRef>
              <c:f>Sheet1!$E$1</c:f>
              <c:strCache>
                <c:ptCount val="1"/>
                <c:pt idx="0">
                  <c:v>Experimental Data</c:v>
                </c:pt>
              </c:strCache>
            </c:strRef>
          </c:tx>
          <c:spPr>
            <a:ln>
              <a:noFill/>
            </a:ln>
          </c:spPr>
          <c:marker>
            <c:symbol val="triangle"/>
            <c:size val="7"/>
            <c:spPr>
              <a:solidFill>
                <a:srgbClr val="FF0000"/>
              </a:solidFill>
            </c:spPr>
          </c:marker>
          <c:xVal>
            <c:numRef>
              <c:f>Sheet1!$A$2:$A$20</c:f>
              <c:numCache>
                <c:formatCode>General</c:formatCode>
                <c:ptCount val="19"/>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numCache>
            </c:numRef>
          </c:xVal>
          <c:yVal>
            <c:numRef>
              <c:f>Sheet1!$E$2:$E$20</c:f>
              <c:numCache>
                <c:formatCode>0.000</c:formatCode>
                <c:ptCount val="19"/>
                <c:pt idx="0">
                  <c:v>0.24500000000000041</c:v>
                </c:pt>
                <c:pt idx="1">
                  <c:v>0.15000000000000024</c:v>
                </c:pt>
                <c:pt idx="2">
                  <c:v>0.11500000000000064</c:v>
                </c:pt>
                <c:pt idx="3">
                  <c:v>9.9000000000000268E-2</c:v>
                </c:pt>
                <c:pt idx="4">
                  <c:v>7.0000000000000034E-2</c:v>
                </c:pt>
                <c:pt idx="5">
                  <c:v>7.5000000000000594E-2</c:v>
                </c:pt>
                <c:pt idx="6">
                  <c:v>6.5000000000000113E-2</c:v>
                </c:pt>
                <c:pt idx="7">
                  <c:v>0.13</c:v>
                </c:pt>
                <c:pt idx="8">
                  <c:v>0.16000000000000111</c:v>
                </c:pt>
                <c:pt idx="9">
                  <c:v>0.31000000000000238</c:v>
                </c:pt>
                <c:pt idx="10">
                  <c:v>0.44000000000000211</c:v>
                </c:pt>
                <c:pt idx="11">
                  <c:v>0.53500000000000003</c:v>
                </c:pt>
                <c:pt idx="12">
                  <c:v>0.70000000000000062</c:v>
                </c:pt>
                <c:pt idx="13">
                  <c:v>0.6800000000000056</c:v>
                </c:pt>
                <c:pt idx="14">
                  <c:v>0.61000000000000065</c:v>
                </c:pt>
                <c:pt idx="15">
                  <c:v>0.42000000000000032</c:v>
                </c:pt>
                <c:pt idx="16">
                  <c:v>0.4</c:v>
                </c:pt>
                <c:pt idx="17">
                  <c:v>0.30700000000000038</c:v>
                </c:pt>
                <c:pt idx="18">
                  <c:v>0.24400000000000024</c:v>
                </c:pt>
              </c:numCache>
            </c:numRef>
          </c:yVal>
          <c:smooth val="1"/>
        </c:ser>
        <c:dLbls>
          <c:showLegendKey val="0"/>
          <c:showVal val="0"/>
          <c:showCatName val="0"/>
          <c:showSerName val="0"/>
          <c:showPercent val="0"/>
          <c:showBubbleSize val="0"/>
        </c:dLbls>
        <c:axId val="117593728"/>
        <c:axId val="117594304"/>
      </c:scatterChart>
      <c:valAx>
        <c:axId val="117593728"/>
        <c:scaling>
          <c:orientation val="minMax"/>
          <c:max val="200"/>
          <c:min val="-20"/>
        </c:scaling>
        <c:delete val="0"/>
        <c:axPos val="b"/>
        <c:title>
          <c:tx>
            <c:rich>
              <a:bodyPr/>
              <a:lstStyle/>
              <a:p>
                <a:pPr>
                  <a:defRPr sz="1200"/>
                </a:pPr>
                <a:r>
                  <a:rPr lang="en-US" sz="1200"/>
                  <a:t>Angular</a:t>
                </a:r>
                <a:r>
                  <a:rPr lang="en-US" sz="1200" baseline="0"/>
                  <a:t> Position (</a:t>
                </a:r>
                <a:r>
                  <a:rPr lang="en-US" sz="1200" baseline="0">
                    <a:sym typeface="Symbol"/>
                  </a:rPr>
                  <a:t>)</a:t>
                </a:r>
                <a:endParaRPr lang="en-US" sz="1200"/>
              </a:p>
            </c:rich>
          </c:tx>
          <c:layout>
            <c:manualLayout>
              <c:xMode val="edge"/>
              <c:yMode val="edge"/>
              <c:x val="0.36480818022747635"/>
              <c:y val="0.89493862772103983"/>
            </c:manualLayout>
          </c:layout>
          <c:overlay val="0"/>
        </c:title>
        <c:numFmt formatCode="General" sourceLinked="1"/>
        <c:majorTickMark val="out"/>
        <c:minorTickMark val="none"/>
        <c:tickLblPos val="nextTo"/>
        <c:crossAx val="117594304"/>
        <c:crosses val="autoZero"/>
        <c:crossBetween val="midCat"/>
        <c:majorUnit val="20"/>
      </c:valAx>
      <c:valAx>
        <c:axId val="117594304"/>
        <c:scaling>
          <c:orientation val="minMax"/>
        </c:scaling>
        <c:delete val="0"/>
        <c:axPos val="l"/>
        <c:title>
          <c:tx>
            <c:rich>
              <a:bodyPr rot="-5400000" vert="horz"/>
              <a:lstStyle/>
              <a:p>
                <a:pPr>
                  <a:defRPr sz="1100"/>
                </a:pPr>
                <a:r>
                  <a:rPr lang="en-US" sz="1100" dirty="0"/>
                  <a:t>Static Torque</a:t>
                </a:r>
                <a:r>
                  <a:rPr lang="en-US" sz="1100" baseline="0" dirty="0"/>
                  <a:t> </a:t>
                </a:r>
                <a:r>
                  <a:rPr lang="en-US" sz="1100" baseline="0" dirty="0" smtClean="0"/>
                  <a:t>Coefficient </a:t>
                </a:r>
                <a:r>
                  <a:rPr lang="en-US" sz="1100" baseline="0" dirty="0"/>
                  <a:t>(Cm)</a:t>
                </a:r>
                <a:endParaRPr lang="en-US" sz="1100" dirty="0"/>
              </a:p>
            </c:rich>
          </c:tx>
          <c:layout>
            <c:manualLayout>
              <c:xMode val="edge"/>
              <c:yMode val="edge"/>
              <c:x val="8.6898512685914253E-3"/>
              <c:y val="7.0961080360004508E-2"/>
            </c:manualLayout>
          </c:layout>
          <c:overlay val="0"/>
        </c:title>
        <c:numFmt formatCode="General" sourceLinked="1"/>
        <c:majorTickMark val="out"/>
        <c:minorTickMark val="none"/>
        <c:tickLblPos val="nextTo"/>
        <c:crossAx val="117593728"/>
        <c:crossesAt val="-20"/>
        <c:crossBetween val="midCat"/>
      </c:valAx>
    </c:plotArea>
    <c:legend>
      <c:legendPos val="r"/>
      <c:legendEntry>
        <c:idx val="1"/>
        <c:txPr>
          <a:bodyPr/>
          <a:lstStyle/>
          <a:p>
            <a:pPr>
              <a:defRPr sz="1000" b="1">
                <a:latin typeface="Symbol" pitchFamily="18" charset="2"/>
              </a:defRPr>
            </a:pPr>
            <a:endParaRPr lang="en-US"/>
          </a:p>
        </c:txPr>
      </c:legendEntry>
      <c:legendEntry>
        <c:idx val="2"/>
        <c:txPr>
          <a:bodyPr/>
          <a:lstStyle/>
          <a:p>
            <a:pPr>
              <a:defRPr sz="1000" b="1">
                <a:latin typeface="Symbol" pitchFamily="18" charset="2"/>
              </a:defRPr>
            </a:pPr>
            <a:endParaRPr lang="en-US"/>
          </a:p>
        </c:txPr>
      </c:legendEntry>
      <c:layout>
        <c:manualLayout>
          <c:xMode val="edge"/>
          <c:yMode val="edge"/>
          <c:x val="0.21644991251093851"/>
          <c:y val="2.4499363322159282E-2"/>
          <c:w val="0.38169903762029739"/>
          <c:h val="0.26067028750119109"/>
        </c:manualLayout>
      </c:layout>
      <c:overlay val="0"/>
      <c:txPr>
        <a:bodyPr/>
        <a:lstStyle/>
        <a:p>
          <a:pPr>
            <a:defRPr sz="1000" b="1"/>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30542610745091"/>
          <c:y val="5.9551755249343905E-2"/>
          <c:w val="0.79364695484493009"/>
          <c:h val="0.75754150635945794"/>
        </c:manualLayout>
      </c:layout>
      <c:scatterChart>
        <c:scatterStyle val="smoothMarker"/>
        <c:varyColors val="0"/>
        <c:ser>
          <c:idx val="0"/>
          <c:order val="1"/>
          <c:tx>
            <c:strRef>
              <c:f>Sheet1!$E$1</c:f>
              <c:strCache>
                <c:ptCount val="1"/>
                <c:pt idx="0">
                  <c:v>Isolated Nine Turbine Farm</c:v>
                </c:pt>
              </c:strCache>
            </c:strRef>
          </c:tx>
          <c:spPr>
            <a:ln>
              <a:solidFill>
                <a:schemeClr val="tx1"/>
              </a:solidFill>
              <a:prstDash val="dash"/>
            </a:ln>
          </c:spPr>
          <c:marker>
            <c:symbol val="none"/>
          </c:marker>
          <c:xVal>
            <c:numRef>
              <c:f>Sheet1!$A$2:$A$8</c:f>
              <c:numCache>
                <c:formatCode>General</c:formatCode>
                <c:ptCount val="7"/>
                <c:pt idx="0">
                  <c:v>0.2</c:v>
                </c:pt>
                <c:pt idx="1">
                  <c:v>0.4</c:v>
                </c:pt>
                <c:pt idx="2">
                  <c:v>0.60000000000000064</c:v>
                </c:pt>
                <c:pt idx="3">
                  <c:v>0.8</c:v>
                </c:pt>
                <c:pt idx="4">
                  <c:v>1</c:v>
                </c:pt>
                <c:pt idx="5">
                  <c:v>1.2</c:v>
                </c:pt>
                <c:pt idx="6">
                  <c:v>1.4</c:v>
                </c:pt>
              </c:numCache>
            </c:numRef>
          </c:xVal>
          <c:yVal>
            <c:numRef>
              <c:f>Sheet1!$E$2:$E$8</c:f>
              <c:numCache>
                <c:formatCode>General</c:formatCode>
                <c:ptCount val="7"/>
                <c:pt idx="0">
                  <c:v>8.1829182322708943E-2</c:v>
                </c:pt>
                <c:pt idx="1">
                  <c:v>0.14939528666666699</c:v>
                </c:pt>
                <c:pt idx="2">
                  <c:v>0.20400000000000004</c:v>
                </c:pt>
                <c:pt idx="3">
                  <c:v>0.22400000000000003</c:v>
                </c:pt>
                <c:pt idx="4">
                  <c:v>0.23300000000000001</c:v>
                </c:pt>
                <c:pt idx="5">
                  <c:v>0.22600000000000001</c:v>
                </c:pt>
                <c:pt idx="6">
                  <c:v>0.18620000000000028</c:v>
                </c:pt>
              </c:numCache>
            </c:numRef>
          </c:yVal>
          <c:smooth val="1"/>
        </c:ser>
        <c:ser>
          <c:idx val="1"/>
          <c:order val="0"/>
          <c:tx>
            <c:strRef>
              <c:f>Sheet1!$F$1</c:f>
              <c:strCache>
                <c:ptCount val="1"/>
                <c:pt idx="0">
                  <c:v>Patterned Nine Turbine Farm</c:v>
                </c:pt>
              </c:strCache>
            </c:strRef>
          </c:tx>
          <c:marker>
            <c:symbol val="none"/>
          </c:marker>
          <c:xVal>
            <c:numRef>
              <c:f>Sheet1!$A$2:$A$8</c:f>
              <c:numCache>
                <c:formatCode>General</c:formatCode>
                <c:ptCount val="7"/>
                <c:pt idx="0">
                  <c:v>0.2</c:v>
                </c:pt>
                <c:pt idx="1">
                  <c:v>0.4</c:v>
                </c:pt>
                <c:pt idx="2">
                  <c:v>0.60000000000000064</c:v>
                </c:pt>
                <c:pt idx="3">
                  <c:v>0.8</c:v>
                </c:pt>
                <c:pt idx="4">
                  <c:v>1</c:v>
                </c:pt>
                <c:pt idx="5">
                  <c:v>1.2</c:v>
                </c:pt>
                <c:pt idx="6">
                  <c:v>1.4</c:v>
                </c:pt>
              </c:numCache>
            </c:numRef>
          </c:xVal>
          <c:yVal>
            <c:numRef>
              <c:f>Sheet1!$F$2:$F$8</c:f>
              <c:numCache>
                <c:formatCode>General</c:formatCode>
                <c:ptCount val="7"/>
                <c:pt idx="0">
                  <c:v>8.9230155987654519E-2</c:v>
                </c:pt>
                <c:pt idx="1">
                  <c:v>0.18317675543209891</c:v>
                </c:pt>
                <c:pt idx="2">
                  <c:v>0.24777936666666692</c:v>
                </c:pt>
                <c:pt idx="3">
                  <c:v>0.28000000000000008</c:v>
                </c:pt>
                <c:pt idx="4">
                  <c:v>0.29333333333333333</c:v>
                </c:pt>
                <c:pt idx="5">
                  <c:v>0.28000000000000008</c:v>
                </c:pt>
                <c:pt idx="6">
                  <c:v>0.25</c:v>
                </c:pt>
              </c:numCache>
            </c:numRef>
          </c:yVal>
          <c:smooth val="1"/>
        </c:ser>
        <c:dLbls>
          <c:showLegendKey val="0"/>
          <c:showVal val="0"/>
          <c:showCatName val="0"/>
          <c:showSerName val="0"/>
          <c:showPercent val="0"/>
          <c:showBubbleSize val="0"/>
        </c:dLbls>
        <c:axId val="219491136"/>
        <c:axId val="219491712"/>
      </c:scatterChart>
      <c:valAx>
        <c:axId val="219491136"/>
        <c:scaling>
          <c:orientation val="minMax"/>
        </c:scaling>
        <c:delete val="0"/>
        <c:axPos val="b"/>
        <c:title>
          <c:tx>
            <c:rich>
              <a:bodyPr/>
              <a:lstStyle/>
              <a:p>
                <a:pPr>
                  <a:defRPr sz="1200"/>
                </a:pPr>
                <a:r>
                  <a:rPr lang="en-US" sz="1200"/>
                  <a:t>Tip Speed Ratio (</a:t>
                </a:r>
                <a:r>
                  <a:rPr lang="en-US" sz="1200">
                    <a:sym typeface="Symbol"/>
                  </a:rPr>
                  <a:t>)</a:t>
                </a:r>
                <a:endParaRPr lang="en-US" sz="1200"/>
              </a:p>
            </c:rich>
          </c:tx>
          <c:layout>
            <c:manualLayout>
              <c:xMode val="edge"/>
              <c:yMode val="edge"/>
              <c:x val="0.4137479966502019"/>
              <c:y val="0.89493127017121921"/>
            </c:manualLayout>
          </c:layout>
          <c:overlay val="0"/>
        </c:title>
        <c:numFmt formatCode="General" sourceLinked="1"/>
        <c:majorTickMark val="out"/>
        <c:minorTickMark val="none"/>
        <c:tickLblPos val="nextTo"/>
        <c:crossAx val="219491712"/>
        <c:crosses val="autoZero"/>
        <c:crossBetween val="midCat"/>
      </c:valAx>
      <c:valAx>
        <c:axId val="219491712"/>
        <c:scaling>
          <c:orientation val="minMax"/>
          <c:min val="6.0000000000000032E-2"/>
        </c:scaling>
        <c:delete val="0"/>
        <c:axPos val="l"/>
        <c:title>
          <c:tx>
            <c:rich>
              <a:bodyPr rot="-5400000" vert="horz"/>
              <a:lstStyle/>
              <a:p>
                <a:pPr>
                  <a:defRPr sz="1200"/>
                </a:pPr>
                <a:r>
                  <a:rPr lang="en-US" sz="1200"/>
                  <a:t>Avg. Power Coefficient </a:t>
                </a:r>
              </a:p>
            </c:rich>
          </c:tx>
          <c:layout>
            <c:manualLayout>
              <c:xMode val="edge"/>
              <c:yMode val="edge"/>
              <c:x val="6.8187905083293273E-4"/>
              <c:y val="6.6695784120734916E-2"/>
            </c:manualLayout>
          </c:layout>
          <c:overlay val="0"/>
        </c:title>
        <c:numFmt formatCode="General" sourceLinked="1"/>
        <c:majorTickMark val="out"/>
        <c:minorTickMark val="none"/>
        <c:tickLblPos val="nextTo"/>
        <c:crossAx val="219491136"/>
        <c:crosses val="autoZero"/>
        <c:crossBetween val="midCat"/>
        <c:majorUnit val="3.0000000000000002E-2"/>
      </c:valAx>
      <c:spPr>
        <a:noFill/>
        <a:ln w="25400">
          <a:noFill/>
        </a:ln>
      </c:spPr>
    </c:plotArea>
    <c:legend>
      <c:legendPos val="r"/>
      <c:layout>
        <c:manualLayout>
          <c:xMode val="edge"/>
          <c:yMode val="edge"/>
          <c:x val="0.46564979966895098"/>
          <c:y val="0.6364513159326165"/>
          <c:w val="0.46400610532720843"/>
          <c:h val="0.14118537460125469"/>
        </c:manualLayout>
      </c:layout>
      <c:overlay val="0"/>
      <c:txPr>
        <a:bodyPr/>
        <a:lstStyle/>
        <a:p>
          <a:pPr>
            <a:defRPr sz="1200" b="1"/>
          </a:pPr>
          <a:endParaRPr lang="en-US"/>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'[Predicted results.xlsx]Sheet1'!$B$1</c:f>
              <c:strCache>
                <c:ptCount val="1"/>
                <c:pt idx="0">
                  <c:v>Predicted Results</c:v>
                </c:pt>
              </c:strCache>
            </c:strRef>
          </c:tx>
          <c:spPr>
            <a:solidFill>
              <a:srgbClr val="FF0000"/>
            </a:solidFill>
            <a:ln w="28575">
              <a:noFill/>
            </a:ln>
          </c:spPr>
          <c:invertIfNegative val="0"/>
          <c:cat>
            <c:numRef>
              <c:f>'[Predicted results.xlsx]Sheet1'!$A$2:$A$10</c:f>
              <c:numCache>
                <c:formatCode>General</c:formatCode>
                <c:ptCount val="9"/>
                <c:pt idx="0">
                  <c:v>1</c:v>
                </c:pt>
                <c:pt idx="1">
                  <c:v>2</c:v>
                </c:pt>
                <c:pt idx="2">
                  <c:v>3</c:v>
                </c:pt>
                <c:pt idx="3">
                  <c:v>4</c:v>
                </c:pt>
                <c:pt idx="4">
                  <c:v>5</c:v>
                </c:pt>
                <c:pt idx="5">
                  <c:v>6</c:v>
                </c:pt>
                <c:pt idx="6">
                  <c:v>7</c:v>
                </c:pt>
                <c:pt idx="7">
                  <c:v>8</c:v>
                </c:pt>
                <c:pt idx="8">
                  <c:v>9</c:v>
                </c:pt>
              </c:numCache>
            </c:numRef>
          </c:cat>
          <c:val>
            <c:numRef>
              <c:f>'[Predicted results.xlsx]Sheet1'!$B$2:$B$10</c:f>
              <c:numCache>
                <c:formatCode>General</c:formatCode>
                <c:ptCount val="9"/>
                <c:pt idx="0">
                  <c:v>0.26</c:v>
                </c:pt>
                <c:pt idx="1">
                  <c:v>0.32700000000000107</c:v>
                </c:pt>
                <c:pt idx="2">
                  <c:v>0.28000000000000008</c:v>
                </c:pt>
                <c:pt idx="3">
                  <c:v>0.32000000000000106</c:v>
                </c:pt>
                <c:pt idx="4">
                  <c:v>0.38000000000000106</c:v>
                </c:pt>
                <c:pt idx="5">
                  <c:v>0.32000000000000106</c:v>
                </c:pt>
                <c:pt idx="6">
                  <c:v>0.26</c:v>
                </c:pt>
                <c:pt idx="7">
                  <c:v>0.32000000000000106</c:v>
                </c:pt>
                <c:pt idx="8">
                  <c:v>0.28000000000000008</c:v>
                </c:pt>
              </c:numCache>
            </c:numRef>
          </c:val>
        </c:ser>
        <c:ser>
          <c:idx val="1"/>
          <c:order val="1"/>
          <c:tx>
            <c:strRef>
              <c:f>'[Predicted results.xlsx]Sheet1'!$C$1</c:f>
              <c:strCache>
                <c:ptCount val="1"/>
                <c:pt idx="0">
                  <c:v>Calculated Results</c:v>
                </c:pt>
              </c:strCache>
            </c:strRef>
          </c:tx>
          <c:spPr>
            <a:ln w="28575">
              <a:noFill/>
            </a:ln>
          </c:spPr>
          <c:invertIfNegative val="0"/>
          <c:cat>
            <c:numRef>
              <c:f>'[Predicted results.xlsx]Sheet1'!$A$2:$A$10</c:f>
              <c:numCache>
                <c:formatCode>General</c:formatCode>
                <c:ptCount val="9"/>
                <c:pt idx="0">
                  <c:v>1</c:v>
                </c:pt>
                <c:pt idx="1">
                  <c:v>2</c:v>
                </c:pt>
                <c:pt idx="2">
                  <c:v>3</c:v>
                </c:pt>
                <c:pt idx="3">
                  <c:v>4</c:v>
                </c:pt>
                <c:pt idx="4">
                  <c:v>5</c:v>
                </c:pt>
                <c:pt idx="5">
                  <c:v>6</c:v>
                </c:pt>
                <c:pt idx="6">
                  <c:v>7</c:v>
                </c:pt>
                <c:pt idx="7">
                  <c:v>8</c:v>
                </c:pt>
                <c:pt idx="8">
                  <c:v>9</c:v>
                </c:pt>
              </c:numCache>
            </c:numRef>
          </c:cat>
          <c:val>
            <c:numRef>
              <c:f>'[Predicted results.xlsx]Sheet1'!$C$2:$C$10</c:f>
              <c:numCache>
                <c:formatCode>General</c:formatCode>
                <c:ptCount val="9"/>
                <c:pt idx="0">
                  <c:v>0.24000000000000021</c:v>
                </c:pt>
                <c:pt idx="1">
                  <c:v>0.30000000000000032</c:v>
                </c:pt>
                <c:pt idx="2">
                  <c:v>0.26</c:v>
                </c:pt>
                <c:pt idx="3">
                  <c:v>0.31000000000000094</c:v>
                </c:pt>
                <c:pt idx="4">
                  <c:v>0.36000000000000032</c:v>
                </c:pt>
                <c:pt idx="5">
                  <c:v>0.32000000000000106</c:v>
                </c:pt>
                <c:pt idx="6">
                  <c:v>0.26</c:v>
                </c:pt>
                <c:pt idx="7">
                  <c:v>0.32000000000000106</c:v>
                </c:pt>
                <c:pt idx="8">
                  <c:v>0.27</c:v>
                </c:pt>
              </c:numCache>
            </c:numRef>
          </c:val>
        </c:ser>
        <c:dLbls>
          <c:showLegendKey val="0"/>
          <c:showVal val="0"/>
          <c:showCatName val="0"/>
          <c:showSerName val="0"/>
          <c:showPercent val="0"/>
          <c:showBubbleSize val="0"/>
        </c:dLbls>
        <c:gapWidth val="150"/>
        <c:axId val="259759616"/>
        <c:axId val="219494592"/>
      </c:barChart>
      <c:catAx>
        <c:axId val="259759616"/>
        <c:scaling>
          <c:orientation val="minMax"/>
        </c:scaling>
        <c:delete val="0"/>
        <c:axPos val="b"/>
        <c:title>
          <c:tx>
            <c:rich>
              <a:bodyPr/>
              <a:lstStyle/>
              <a:p>
                <a:pPr>
                  <a:defRPr sz="1200"/>
                </a:pPr>
                <a:r>
                  <a:rPr lang="en-US" sz="1200"/>
                  <a:t>Turbine Number</a:t>
                </a:r>
              </a:p>
            </c:rich>
          </c:tx>
          <c:overlay val="0"/>
        </c:title>
        <c:numFmt formatCode="General" sourceLinked="1"/>
        <c:majorTickMark val="out"/>
        <c:minorTickMark val="none"/>
        <c:tickLblPos val="nextTo"/>
        <c:crossAx val="219494592"/>
        <c:crosses val="autoZero"/>
        <c:auto val="1"/>
        <c:lblAlgn val="ctr"/>
        <c:lblOffset val="100"/>
        <c:tickLblSkip val="1"/>
        <c:noMultiLvlLbl val="0"/>
      </c:catAx>
      <c:valAx>
        <c:axId val="219494592"/>
        <c:scaling>
          <c:orientation val="minMax"/>
        </c:scaling>
        <c:delete val="0"/>
        <c:axPos val="l"/>
        <c:title>
          <c:tx>
            <c:rich>
              <a:bodyPr rot="-5400000" vert="horz"/>
              <a:lstStyle/>
              <a:p>
                <a:pPr>
                  <a:defRPr sz="1200"/>
                </a:pPr>
                <a:r>
                  <a:rPr lang="en-US" sz="1200"/>
                  <a:t>Power Coefficient Cp</a:t>
                </a:r>
              </a:p>
            </c:rich>
          </c:tx>
          <c:layout>
            <c:manualLayout>
              <c:xMode val="edge"/>
              <c:yMode val="edge"/>
              <c:x val="1.4705882352941176E-2"/>
              <c:y val="0.17361201942780424"/>
            </c:manualLayout>
          </c:layout>
          <c:overlay val="0"/>
        </c:title>
        <c:numFmt formatCode="General" sourceLinked="1"/>
        <c:majorTickMark val="out"/>
        <c:minorTickMark val="none"/>
        <c:tickLblPos val="nextTo"/>
        <c:crossAx val="259759616"/>
        <c:crosses val="autoZero"/>
        <c:crossBetween val="between"/>
      </c:valAx>
    </c:plotArea>
    <c:legend>
      <c:legendPos val="r"/>
      <c:legendEntry>
        <c:idx val="0"/>
        <c:txPr>
          <a:bodyPr/>
          <a:lstStyle/>
          <a:p>
            <a:pPr>
              <a:defRPr sz="1400" b="1"/>
            </a:pPr>
            <a:endParaRPr lang="en-US"/>
          </a:p>
        </c:txPr>
      </c:legendEntry>
      <c:legendEntry>
        <c:idx val="1"/>
        <c:txPr>
          <a:bodyPr/>
          <a:lstStyle/>
          <a:p>
            <a:pPr>
              <a:defRPr sz="1400" b="1"/>
            </a:pPr>
            <a:endParaRPr lang="en-US"/>
          </a:p>
        </c:txPr>
      </c:legendEntry>
      <c:overlay val="0"/>
      <c:txPr>
        <a:bodyPr/>
        <a:lstStyle/>
        <a:p>
          <a:pPr>
            <a:defRPr sz="1200" b="1"/>
          </a:pPr>
          <a:endParaRPr lang="en-US"/>
        </a:p>
      </c:txPr>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3787883355178"/>
          <c:y val="5.7496217944274668E-2"/>
          <c:w val="0.77201101559093865"/>
          <c:h val="0.73657792905578878"/>
        </c:manualLayout>
      </c:layout>
      <c:barChart>
        <c:barDir val="col"/>
        <c:grouping val="clustered"/>
        <c:varyColors val="0"/>
        <c:ser>
          <c:idx val="0"/>
          <c:order val="0"/>
          <c:tx>
            <c:strRef>
              <c:f>Savonius!$M$1</c:f>
              <c:strCache>
                <c:ptCount val="1"/>
                <c:pt idx="0">
                  <c:v>Predicted Results</c:v>
                </c:pt>
              </c:strCache>
            </c:strRef>
          </c:tx>
          <c:spPr>
            <a:solidFill>
              <a:srgbClr val="FF0000"/>
            </a:solidFill>
            <a:ln w="28575">
              <a:noFill/>
            </a:ln>
          </c:spPr>
          <c:invertIfNegative val="0"/>
          <c:cat>
            <c:numRef>
              <c:f>Savonius!$L$2:$L$28</c:f>
              <c:numCache>
                <c:formatCode>General</c:formatCode>
                <c:ptCount val="2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numCache>
            </c:numRef>
          </c:cat>
          <c:val>
            <c:numRef>
              <c:f>Savonius!$M$2:$M$28</c:f>
              <c:numCache>
                <c:formatCode>General</c:formatCode>
                <c:ptCount val="27"/>
                <c:pt idx="0">
                  <c:v>0.26</c:v>
                </c:pt>
                <c:pt idx="1">
                  <c:v>0.32700000000000096</c:v>
                </c:pt>
                <c:pt idx="2">
                  <c:v>0.28000000000000008</c:v>
                </c:pt>
                <c:pt idx="3">
                  <c:v>0.32000000000000095</c:v>
                </c:pt>
                <c:pt idx="4">
                  <c:v>0.38000000000000095</c:v>
                </c:pt>
                <c:pt idx="5">
                  <c:v>0.32000000000000095</c:v>
                </c:pt>
                <c:pt idx="6">
                  <c:v>0.26</c:v>
                </c:pt>
                <c:pt idx="7">
                  <c:v>0.32000000000000095</c:v>
                </c:pt>
                <c:pt idx="8">
                  <c:v>0.28000000000000008</c:v>
                </c:pt>
                <c:pt idx="9">
                  <c:v>0.32400000000000095</c:v>
                </c:pt>
                <c:pt idx="10">
                  <c:v>0.38900000000000096</c:v>
                </c:pt>
                <c:pt idx="11">
                  <c:v>0.32400000000000095</c:v>
                </c:pt>
                <c:pt idx="12">
                  <c:v>0.38900000000000096</c:v>
                </c:pt>
                <c:pt idx="13">
                  <c:v>0.46</c:v>
                </c:pt>
                <c:pt idx="14">
                  <c:v>0.38900000000000096</c:v>
                </c:pt>
                <c:pt idx="15">
                  <c:v>0.32400000000000095</c:v>
                </c:pt>
                <c:pt idx="16">
                  <c:v>0.38900000000000096</c:v>
                </c:pt>
                <c:pt idx="17">
                  <c:v>0.32400000000000095</c:v>
                </c:pt>
                <c:pt idx="18">
                  <c:v>0.27</c:v>
                </c:pt>
                <c:pt idx="19">
                  <c:v>0.32400000000000095</c:v>
                </c:pt>
                <c:pt idx="20">
                  <c:v>0.27</c:v>
                </c:pt>
                <c:pt idx="21">
                  <c:v>0.32400000000000095</c:v>
                </c:pt>
                <c:pt idx="22">
                  <c:v>0.38900000000000096</c:v>
                </c:pt>
                <c:pt idx="23">
                  <c:v>0.32400000000000095</c:v>
                </c:pt>
                <c:pt idx="24">
                  <c:v>0.27</c:v>
                </c:pt>
                <c:pt idx="25">
                  <c:v>0.32400000000000095</c:v>
                </c:pt>
                <c:pt idx="26">
                  <c:v>0.27</c:v>
                </c:pt>
              </c:numCache>
            </c:numRef>
          </c:val>
        </c:ser>
        <c:ser>
          <c:idx val="1"/>
          <c:order val="1"/>
          <c:tx>
            <c:strRef>
              <c:f>Savonius!$N$1</c:f>
              <c:strCache>
                <c:ptCount val="1"/>
                <c:pt idx="0">
                  <c:v>Calculated Results</c:v>
                </c:pt>
              </c:strCache>
            </c:strRef>
          </c:tx>
          <c:spPr>
            <a:ln w="28575">
              <a:noFill/>
            </a:ln>
          </c:spPr>
          <c:invertIfNegative val="0"/>
          <c:cat>
            <c:numRef>
              <c:f>Savonius!$L$2:$L$28</c:f>
              <c:numCache>
                <c:formatCode>General</c:formatCode>
                <c:ptCount val="2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numCache>
            </c:numRef>
          </c:cat>
          <c:val>
            <c:numRef>
              <c:f>Savonius!$N$2:$N$28</c:f>
              <c:numCache>
                <c:formatCode>General</c:formatCode>
                <c:ptCount val="27"/>
                <c:pt idx="0">
                  <c:v>0.25</c:v>
                </c:pt>
                <c:pt idx="1">
                  <c:v>0.29000000000000031</c:v>
                </c:pt>
                <c:pt idx="2">
                  <c:v>0.26</c:v>
                </c:pt>
                <c:pt idx="3">
                  <c:v>0.31000000000000083</c:v>
                </c:pt>
                <c:pt idx="4">
                  <c:v>0.36000000000000032</c:v>
                </c:pt>
                <c:pt idx="5">
                  <c:v>0.32000000000000095</c:v>
                </c:pt>
                <c:pt idx="6">
                  <c:v>0.28000000000000008</c:v>
                </c:pt>
                <c:pt idx="7">
                  <c:v>0.32000000000000095</c:v>
                </c:pt>
                <c:pt idx="8">
                  <c:v>0.27</c:v>
                </c:pt>
                <c:pt idx="9">
                  <c:v>0.32000000000000095</c:v>
                </c:pt>
                <c:pt idx="10">
                  <c:v>0.36000000000000032</c:v>
                </c:pt>
                <c:pt idx="11">
                  <c:v>0.33000000000000107</c:v>
                </c:pt>
                <c:pt idx="12">
                  <c:v>0.35000000000000031</c:v>
                </c:pt>
                <c:pt idx="13">
                  <c:v>0.42000000000000032</c:v>
                </c:pt>
                <c:pt idx="14">
                  <c:v>0.35000000000000031</c:v>
                </c:pt>
                <c:pt idx="15">
                  <c:v>0.34</c:v>
                </c:pt>
                <c:pt idx="16">
                  <c:v>0.39000000000000096</c:v>
                </c:pt>
                <c:pt idx="17">
                  <c:v>0.35000000000000031</c:v>
                </c:pt>
                <c:pt idx="18">
                  <c:v>0.28000000000000008</c:v>
                </c:pt>
                <c:pt idx="19">
                  <c:v>0.32000000000000095</c:v>
                </c:pt>
                <c:pt idx="20">
                  <c:v>0.28000000000000008</c:v>
                </c:pt>
                <c:pt idx="21">
                  <c:v>0.35000000000000031</c:v>
                </c:pt>
                <c:pt idx="22">
                  <c:v>0.4</c:v>
                </c:pt>
                <c:pt idx="23">
                  <c:v>0.36000000000000032</c:v>
                </c:pt>
                <c:pt idx="24">
                  <c:v>0.29000000000000031</c:v>
                </c:pt>
                <c:pt idx="25">
                  <c:v>0.34</c:v>
                </c:pt>
                <c:pt idx="26">
                  <c:v>0.30000000000000032</c:v>
                </c:pt>
              </c:numCache>
            </c:numRef>
          </c:val>
        </c:ser>
        <c:dLbls>
          <c:showLegendKey val="0"/>
          <c:showVal val="0"/>
          <c:showCatName val="0"/>
          <c:showSerName val="0"/>
          <c:showPercent val="0"/>
          <c:showBubbleSize val="0"/>
        </c:dLbls>
        <c:gapWidth val="150"/>
        <c:axId val="218240512"/>
        <c:axId val="117422848"/>
      </c:barChart>
      <c:catAx>
        <c:axId val="218240512"/>
        <c:scaling>
          <c:orientation val="minMax"/>
        </c:scaling>
        <c:delete val="0"/>
        <c:axPos val="b"/>
        <c:title>
          <c:tx>
            <c:rich>
              <a:bodyPr/>
              <a:lstStyle/>
              <a:p>
                <a:pPr>
                  <a:defRPr sz="1200"/>
                </a:pPr>
                <a:r>
                  <a:rPr lang="en-US" sz="1200"/>
                  <a:t>Turbine Number</a:t>
                </a:r>
              </a:p>
            </c:rich>
          </c:tx>
          <c:layout>
            <c:manualLayout>
              <c:xMode val="edge"/>
              <c:yMode val="edge"/>
              <c:x val="0.39944736801777264"/>
              <c:y val="0.89290681403921113"/>
            </c:manualLayout>
          </c:layout>
          <c:overlay val="0"/>
        </c:title>
        <c:numFmt formatCode="General" sourceLinked="1"/>
        <c:majorTickMark val="out"/>
        <c:minorTickMark val="none"/>
        <c:tickLblPos val="nextTo"/>
        <c:crossAx val="117422848"/>
        <c:crosses val="autoZero"/>
        <c:auto val="1"/>
        <c:lblAlgn val="ctr"/>
        <c:lblOffset val="100"/>
        <c:tickLblSkip val="1"/>
        <c:noMultiLvlLbl val="0"/>
      </c:catAx>
      <c:valAx>
        <c:axId val="117422848"/>
        <c:scaling>
          <c:orientation val="minMax"/>
        </c:scaling>
        <c:delete val="0"/>
        <c:axPos val="l"/>
        <c:title>
          <c:tx>
            <c:rich>
              <a:bodyPr rot="-5400000" vert="horz"/>
              <a:lstStyle/>
              <a:p>
                <a:pPr>
                  <a:defRPr sz="1200"/>
                </a:pPr>
                <a:r>
                  <a:rPr lang="en-US" sz="1200"/>
                  <a:t>Power Coefficient Cp</a:t>
                </a:r>
              </a:p>
            </c:rich>
          </c:tx>
          <c:layout>
            <c:manualLayout>
              <c:xMode val="edge"/>
              <c:yMode val="edge"/>
              <c:x val="1.232795717304221E-2"/>
              <c:y val="0.21757954006073471"/>
            </c:manualLayout>
          </c:layout>
          <c:overlay val="0"/>
        </c:title>
        <c:numFmt formatCode="General" sourceLinked="1"/>
        <c:majorTickMark val="out"/>
        <c:minorTickMark val="none"/>
        <c:tickLblPos val="nextTo"/>
        <c:crossAx val="218240512"/>
        <c:crosses val="autoZero"/>
        <c:crossBetween val="between"/>
      </c:valAx>
    </c:plotArea>
    <c:legend>
      <c:legendPos val="r"/>
      <c:layout>
        <c:manualLayout>
          <c:xMode val="edge"/>
          <c:yMode val="edge"/>
          <c:x val="0.73254374453193349"/>
          <c:y val="3.3490868017468818E-2"/>
          <c:w val="0.26531950333131438"/>
          <c:h val="0.18729066168645081"/>
        </c:manualLayout>
      </c:layout>
      <c:overlay val="0"/>
      <c:txPr>
        <a:bodyPr/>
        <a:lstStyle/>
        <a:p>
          <a:pPr>
            <a:defRPr sz="1200" b="1"/>
          </a:pPr>
          <a:endParaRPr lang="en-US"/>
        </a:p>
      </c:txPr>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45736020285601"/>
          <c:y val="9.3067220764073769E-2"/>
          <c:w val="0.80580608567996759"/>
          <c:h val="0.68931013690856213"/>
        </c:manualLayout>
      </c:layout>
      <c:scatterChart>
        <c:scatterStyle val="lineMarker"/>
        <c:varyColors val="0"/>
        <c:ser>
          <c:idx val="1"/>
          <c:order val="0"/>
          <c:tx>
            <c:v>Developed farm</c:v>
          </c:tx>
          <c:spPr>
            <a:ln w="28575">
              <a:noFill/>
            </a:ln>
          </c:spPr>
          <c:marker>
            <c:spPr>
              <a:solidFill>
                <a:srgbClr val="FF0000"/>
              </a:solidFill>
              <a:ln>
                <a:solidFill>
                  <a:srgbClr val="000000"/>
                </a:solidFill>
              </a:ln>
            </c:spPr>
          </c:marker>
          <c:xVal>
            <c:numRef>
              <c:f>Sheet3!$A$2:$A$5</c:f>
              <c:numCache>
                <c:formatCode>General</c:formatCode>
                <c:ptCount val="4"/>
                <c:pt idx="1">
                  <c:v>3</c:v>
                </c:pt>
                <c:pt idx="2">
                  <c:v>9</c:v>
                </c:pt>
                <c:pt idx="3">
                  <c:v>27</c:v>
                </c:pt>
              </c:numCache>
            </c:numRef>
          </c:xVal>
          <c:yVal>
            <c:numRef>
              <c:f>Sheet3!$F$2:$F$5</c:f>
              <c:numCache>
                <c:formatCode>General</c:formatCode>
                <c:ptCount val="4"/>
                <c:pt idx="1">
                  <c:v>16.636363636363626</c:v>
                </c:pt>
                <c:pt idx="2">
                  <c:v>10.181818181818056</c:v>
                </c:pt>
                <c:pt idx="3">
                  <c:v>4.4337349397590362</c:v>
                </c:pt>
              </c:numCache>
            </c:numRef>
          </c:yVal>
          <c:smooth val="0"/>
        </c:ser>
        <c:ser>
          <c:idx val="2"/>
          <c:order val="1"/>
          <c:tx>
            <c:v>Isolated Turbine Farm</c:v>
          </c:tx>
          <c:spPr>
            <a:ln w="28575">
              <a:noFill/>
            </a:ln>
          </c:spPr>
          <c:marker>
            <c:symbol val="triangle"/>
            <c:size val="8"/>
            <c:spPr>
              <a:solidFill>
                <a:schemeClr val="tx2"/>
              </a:solidFill>
              <a:ln>
                <a:solidFill>
                  <a:srgbClr val="000000"/>
                </a:solidFill>
              </a:ln>
            </c:spPr>
          </c:marker>
          <c:xVal>
            <c:numRef>
              <c:f>Sheet3!$A$3:$A$6</c:f>
              <c:numCache>
                <c:formatCode>General</c:formatCode>
                <c:ptCount val="4"/>
                <c:pt idx="0">
                  <c:v>3</c:v>
                </c:pt>
                <c:pt idx="1">
                  <c:v>9</c:v>
                </c:pt>
                <c:pt idx="2">
                  <c:v>27</c:v>
                </c:pt>
                <c:pt idx="3">
                  <c:v>81</c:v>
                </c:pt>
              </c:numCache>
            </c:numRef>
          </c:xVal>
          <c:yVal>
            <c:numRef>
              <c:f>Sheet3!$G$3:$G$5</c:f>
              <c:numCache>
                <c:formatCode>General</c:formatCode>
                <c:ptCount val="3"/>
                <c:pt idx="0">
                  <c:v>11</c:v>
                </c:pt>
                <c:pt idx="1">
                  <c:v>1.5</c:v>
                </c:pt>
                <c:pt idx="2">
                  <c:v>1.1000000000000001</c:v>
                </c:pt>
              </c:numCache>
            </c:numRef>
          </c:yVal>
          <c:smooth val="0"/>
        </c:ser>
        <c:dLbls>
          <c:showLegendKey val="0"/>
          <c:showVal val="0"/>
          <c:showCatName val="0"/>
          <c:showSerName val="0"/>
          <c:showPercent val="0"/>
          <c:showBubbleSize val="0"/>
        </c:dLbls>
        <c:axId val="217949312"/>
        <c:axId val="217949888"/>
      </c:scatterChart>
      <c:valAx>
        <c:axId val="217949312"/>
        <c:scaling>
          <c:orientation val="minMax"/>
        </c:scaling>
        <c:delete val="0"/>
        <c:axPos val="b"/>
        <c:title>
          <c:tx>
            <c:rich>
              <a:bodyPr/>
              <a:lstStyle/>
              <a:p>
                <a:pPr>
                  <a:defRPr sz="1200"/>
                </a:pPr>
                <a:r>
                  <a:rPr lang="en-US" sz="1200"/>
                  <a:t>Number of Turbines</a:t>
                </a:r>
              </a:p>
            </c:rich>
          </c:tx>
          <c:layout>
            <c:manualLayout>
              <c:xMode val="edge"/>
              <c:yMode val="edge"/>
              <c:x val="0.35229796933278246"/>
              <c:y val="0.89515535220259956"/>
            </c:manualLayout>
          </c:layout>
          <c:overlay val="0"/>
        </c:title>
        <c:numFmt formatCode="General" sourceLinked="1"/>
        <c:majorTickMark val="out"/>
        <c:minorTickMark val="none"/>
        <c:tickLblPos val="nextTo"/>
        <c:crossAx val="217949888"/>
        <c:crosses val="autoZero"/>
        <c:crossBetween val="midCat"/>
        <c:majorUnit val="3"/>
      </c:valAx>
      <c:valAx>
        <c:axId val="217949888"/>
        <c:scaling>
          <c:orientation val="minMax"/>
        </c:scaling>
        <c:delete val="0"/>
        <c:axPos val="l"/>
        <c:title>
          <c:tx>
            <c:rich>
              <a:bodyPr rot="-5400000" vert="horz"/>
              <a:lstStyle/>
              <a:p>
                <a:pPr>
                  <a:defRPr sz="1200"/>
                </a:pPr>
                <a:r>
                  <a:rPr lang="en-US" sz="1200"/>
                  <a:t>Power Density (W/m2)</a:t>
                </a:r>
              </a:p>
            </c:rich>
          </c:tx>
          <c:layout>
            <c:manualLayout>
              <c:xMode val="edge"/>
              <c:yMode val="edge"/>
              <c:x val="1.2076382401352372E-2"/>
              <c:y val="0.12233950485919"/>
            </c:manualLayout>
          </c:layout>
          <c:overlay val="0"/>
        </c:title>
        <c:numFmt formatCode="General" sourceLinked="1"/>
        <c:majorTickMark val="out"/>
        <c:minorTickMark val="none"/>
        <c:tickLblPos val="nextTo"/>
        <c:crossAx val="217949312"/>
        <c:crosses val="autoZero"/>
        <c:crossBetween val="midCat"/>
      </c:valAx>
    </c:plotArea>
    <c:legend>
      <c:legendPos val="r"/>
      <c:layout>
        <c:manualLayout>
          <c:xMode val="edge"/>
          <c:yMode val="edge"/>
          <c:x val="0.51420236840472811"/>
          <c:y val="8.8713181685622644E-2"/>
          <c:w val="0.41385723438113525"/>
          <c:h val="0.18984762321376492"/>
        </c:manualLayout>
      </c:layout>
      <c:overlay val="0"/>
      <c:txPr>
        <a:bodyPr/>
        <a:lstStyle/>
        <a:p>
          <a:pPr>
            <a:defRPr sz="1200" b="1"/>
          </a:pPr>
          <a:endParaRPr lang="en-US"/>
        </a:p>
      </c:txPr>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82728798244768"/>
          <c:y val="4.6770924467774859E-2"/>
          <c:w val="0.76538466503162517"/>
          <c:h val="0.7076195683872849"/>
        </c:manualLayout>
      </c:layout>
      <c:scatterChart>
        <c:scatterStyle val="lineMarker"/>
        <c:varyColors val="0"/>
        <c:ser>
          <c:idx val="0"/>
          <c:order val="0"/>
          <c:tx>
            <c:strRef>
              <c:f>Sheet3!$B$1</c:f>
              <c:strCache>
                <c:ptCount val="1"/>
                <c:pt idx="0">
                  <c:v>Developed Farm</c:v>
                </c:pt>
              </c:strCache>
            </c:strRef>
          </c:tx>
          <c:spPr>
            <a:ln w="28575">
              <a:noFill/>
            </a:ln>
          </c:spPr>
          <c:marker>
            <c:symbol val="square"/>
            <c:size val="7"/>
            <c:spPr>
              <a:solidFill>
                <a:srgbClr val="FF0000"/>
              </a:solidFill>
              <a:ln>
                <a:solidFill>
                  <a:srgbClr val="000000"/>
                </a:solidFill>
              </a:ln>
            </c:spPr>
          </c:marker>
          <c:xVal>
            <c:numRef>
              <c:f>Sheet3!$A$3:$A$5</c:f>
              <c:numCache>
                <c:formatCode>General</c:formatCode>
                <c:ptCount val="3"/>
                <c:pt idx="0">
                  <c:v>3</c:v>
                </c:pt>
                <c:pt idx="1">
                  <c:v>9</c:v>
                </c:pt>
                <c:pt idx="2">
                  <c:v>27</c:v>
                </c:pt>
              </c:numCache>
            </c:numRef>
          </c:xVal>
          <c:yVal>
            <c:numRef>
              <c:f>Sheet3!$B$3:$B$5</c:f>
              <c:numCache>
                <c:formatCode>General</c:formatCode>
                <c:ptCount val="3"/>
                <c:pt idx="0">
                  <c:v>183</c:v>
                </c:pt>
                <c:pt idx="1">
                  <c:v>560</c:v>
                </c:pt>
                <c:pt idx="2">
                  <c:v>1840</c:v>
                </c:pt>
              </c:numCache>
            </c:numRef>
          </c:yVal>
          <c:smooth val="0"/>
        </c:ser>
        <c:ser>
          <c:idx val="3"/>
          <c:order val="1"/>
          <c:tx>
            <c:strRef>
              <c:f>Sheet3!$I$1</c:f>
              <c:strCache>
                <c:ptCount val="1"/>
                <c:pt idx="0">
                  <c:v>Isolated Turbine Farm</c:v>
                </c:pt>
              </c:strCache>
            </c:strRef>
          </c:tx>
          <c:spPr>
            <a:ln w="28575">
              <a:noFill/>
            </a:ln>
          </c:spPr>
          <c:marker>
            <c:symbol val="triangle"/>
            <c:size val="8"/>
            <c:spPr>
              <a:solidFill>
                <a:schemeClr val="tx1"/>
              </a:solidFill>
            </c:spPr>
          </c:marker>
          <c:xVal>
            <c:numRef>
              <c:f>Sheet3!$A$3:$A$5</c:f>
              <c:numCache>
                <c:formatCode>General</c:formatCode>
                <c:ptCount val="3"/>
                <c:pt idx="0">
                  <c:v>3</c:v>
                </c:pt>
                <c:pt idx="1">
                  <c:v>9</c:v>
                </c:pt>
                <c:pt idx="2">
                  <c:v>27</c:v>
                </c:pt>
              </c:numCache>
            </c:numRef>
          </c:xVal>
          <c:yVal>
            <c:numRef>
              <c:f>Sheet3!$I$3:$I$5</c:f>
              <c:numCache>
                <c:formatCode>General</c:formatCode>
                <c:ptCount val="3"/>
                <c:pt idx="0">
                  <c:v>144</c:v>
                </c:pt>
                <c:pt idx="1">
                  <c:v>432</c:v>
                </c:pt>
                <c:pt idx="2">
                  <c:v>1296</c:v>
                </c:pt>
              </c:numCache>
            </c:numRef>
          </c:yVal>
          <c:smooth val="0"/>
        </c:ser>
        <c:dLbls>
          <c:showLegendKey val="0"/>
          <c:showVal val="0"/>
          <c:showCatName val="0"/>
          <c:showSerName val="0"/>
          <c:showPercent val="0"/>
          <c:showBubbleSize val="0"/>
        </c:dLbls>
        <c:axId val="217951616"/>
        <c:axId val="217952192"/>
      </c:scatterChart>
      <c:valAx>
        <c:axId val="217951616"/>
        <c:scaling>
          <c:orientation val="minMax"/>
        </c:scaling>
        <c:delete val="0"/>
        <c:axPos val="b"/>
        <c:title>
          <c:tx>
            <c:rich>
              <a:bodyPr/>
              <a:lstStyle/>
              <a:p>
                <a:pPr>
                  <a:defRPr sz="1200"/>
                </a:pPr>
                <a:r>
                  <a:rPr lang="en-US" sz="1200"/>
                  <a:t>Number of Turbines</a:t>
                </a:r>
              </a:p>
            </c:rich>
          </c:tx>
          <c:layout>
            <c:manualLayout>
              <c:xMode val="edge"/>
              <c:yMode val="edge"/>
              <c:x val="0.39780921190162094"/>
              <c:y val="0.87037037037038278"/>
            </c:manualLayout>
          </c:layout>
          <c:overlay val="0"/>
        </c:title>
        <c:numFmt formatCode="General" sourceLinked="1"/>
        <c:majorTickMark val="out"/>
        <c:minorTickMark val="none"/>
        <c:tickLblPos val="nextTo"/>
        <c:crossAx val="217952192"/>
        <c:crosses val="autoZero"/>
        <c:crossBetween val="midCat"/>
        <c:majorUnit val="3"/>
      </c:valAx>
      <c:valAx>
        <c:axId val="217952192"/>
        <c:scaling>
          <c:orientation val="minMax"/>
          <c:min val="30"/>
        </c:scaling>
        <c:delete val="0"/>
        <c:axPos val="l"/>
        <c:title>
          <c:tx>
            <c:rich>
              <a:bodyPr rot="-5400000" vert="horz"/>
              <a:lstStyle/>
              <a:p>
                <a:pPr>
                  <a:defRPr sz="1200"/>
                </a:pPr>
                <a:r>
                  <a:rPr lang="en-US" sz="1200"/>
                  <a:t>Total Power (Watt)</a:t>
                </a:r>
              </a:p>
            </c:rich>
          </c:tx>
          <c:layout>
            <c:manualLayout>
              <c:xMode val="edge"/>
              <c:yMode val="edge"/>
              <c:x val="1.4015748031496056E-2"/>
              <c:y val="0.14544181977252943"/>
            </c:manualLayout>
          </c:layout>
          <c:overlay val="0"/>
        </c:title>
        <c:numFmt formatCode="General" sourceLinked="1"/>
        <c:majorTickMark val="out"/>
        <c:minorTickMark val="none"/>
        <c:tickLblPos val="nextTo"/>
        <c:crossAx val="217951616"/>
        <c:crosses val="autoZero"/>
        <c:crossBetween val="midCat"/>
        <c:majorUnit val="500"/>
      </c:valAx>
    </c:plotArea>
    <c:legend>
      <c:legendPos val="r"/>
      <c:layout>
        <c:manualLayout>
          <c:xMode val="edge"/>
          <c:yMode val="edge"/>
          <c:x val="0.18098568360773182"/>
          <c:y val="3.2023549139690875E-2"/>
          <c:w val="0.4929663564781675"/>
          <c:h val="0.20060950714494022"/>
        </c:manualLayout>
      </c:layout>
      <c:overlay val="0"/>
      <c:txPr>
        <a:bodyPr/>
        <a:lstStyle/>
        <a:p>
          <a:pPr>
            <a:defRPr sz="1200" b="1"/>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22590597228017"/>
          <c:y val="0.11111158402496984"/>
          <c:w val="0.80619222385337463"/>
          <c:h val="0.69081036745406821"/>
        </c:manualLayout>
      </c:layout>
      <c:scatterChart>
        <c:scatterStyle val="smoothMarker"/>
        <c:varyColors val="0"/>
        <c:ser>
          <c:idx val="0"/>
          <c:order val="1"/>
          <c:tx>
            <c:strRef>
              <c:f>Comparison!$J$1</c:f>
              <c:strCache>
                <c:ptCount val="1"/>
                <c:pt idx="0">
                  <c:v>Experimnetal Data</c:v>
                </c:pt>
              </c:strCache>
            </c:strRef>
          </c:tx>
          <c:spPr>
            <a:ln>
              <a:noFill/>
            </a:ln>
          </c:spPr>
          <c:marker>
            <c:symbol val="triangle"/>
            <c:size val="7"/>
            <c:spPr>
              <a:solidFill>
                <a:srgbClr val="FF0000"/>
              </a:solidFill>
              <a:ln>
                <a:noFill/>
              </a:ln>
            </c:spPr>
          </c:marker>
          <c:xVal>
            <c:numRef>
              <c:f>Comparison!$A$2:$A$8</c:f>
              <c:numCache>
                <c:formatCode>General</c:formatCode>
                <c:ptCount val="7"/>
                <c:pt idx="0">
                  <c:v>0.2</c:v>
                </c:pt>
                <c:pt idx="1">
                  <c:v>0.4</c:v>
                </c:pt>
                <c:pt idx="2">
                  <c:v>0.60000000000000064</c:v>
                </c:pt>
                <c:pt idx="3">
                  <c:v>0.8</c:v>
                </c:pt>
                <c:pt idx="4">
                  <c:v>1</c:v>
                </c:pt>
                <c:pt idx="5">
                  <c:v>1.2</c:v>
                </c:pt>
                <c:pt idx="6">
                  <c:v>1.4</c:v>
                </c:pt>
              </c:numCache>
            </c:numRef>
          </c:xVal>
          <c:yVal>
            <c:numRef>
              <c:f>Comparison!$J$2:$J$8</c:f>
              <c:numCache>
                <c:formatCode>General</c:formatCode>
                <c:ptCount val="7"/>
                <c:pt idx="1">
                  <c:v>0.14000000000000001</c:v>
                </c:pt>
                <c:pt idx="2">
                  <c:v>0.21800000000000044</c:v>
                </c:pt>
                <c:pt idx="3">
                  <c:v>0.23</c:v>
                </c:pt>
                <c:pt idx="4">
                  <c:v>0.24000000000000021</c:v>
                </c:pt>
                <c:pt idx="5">
                  <c:v>0.21800000000000044</c:v>
                </c:pt>
                <c:pt idx="6">
                  <c:v>0.17</c:v>
                </c:pt>
              </c:numCache>
            </c:numRef>
          </c:yVal>
          <c:smooth val="1"/>
        </c:ser>
        <c:dLbls>
          <c:showLegendKey val="0"/>
          <c:showVal val="0"/>
          <c:showCatName val="0"/>
          <c:showSerName val="0"/>
          <c:showPercent val="0"/>
          <c:showBubbleSize val="0"/>
        </c:dLbls>
        <c:axId val="117678080"/>
        <c:axId val="117678656"/>
      </c:scatterChart>
      <c:scatterChart>
        <c:scatterStyle val="lineMarker"/>
        <c:varyColors val="0"/>
        <c:ser>
          <c:idx val="1"/>
          <c:order val="0"/>
          <c:tx>
            <c:strRef>
              <c:f>Comparison!$K$1</c:f>
              <c:strCache>
                <c:ptCount val="1"/>
                <c:pt idx="0">
                  <c:v>Transition SST</c:v>
                </c:pt>
              </c:strCache>
            </c:strRef>
          </c:tx>
          <c:spPr>
            <a:ln w="28575">
              <a:solidFill>
                <a:schemeClr val="tx1"/>
              </a:solidFill>
            </a:ln>
          </c:spPr>
          <c:marker>
            <c:symbol val="none"/>
          </c:marker>
          <c:xVal>
            <c:numRef>
              <c:f>Comparison!$A$2:$A$8</c:f>
              <c:numCache>
                <c:formatCode>General</c:formatCode>
                <c:ptCount val="7"/>
                <c:pt idx="0">
                  <c:v>0.2</c:v>
                </c:pt>
                <c:pt idx="1">
                  <c:v>0.4</c:v>
                </c:pt>
                <c:pt idx="2">
                  <c:v>0.60000000000000064</c:v>
                </c:pt>
                <c:pt idx="3">
                  <c:v>0.8</c:v>
                </c:pt>
                <c:pt idx="4">
                  <c:v>1</c:v>
                </c:pt>
                <c:pt idx="5">
                  <c:v>1.2</c:v>
                </c:pt>
                <c:pt idx="6">
                  <c:v>1.4</c:v>
                </c:pt>
              </c:numCache>
            </c:numRef>
          </c:xVal>
          <c:yVal>
            <c:numRef>
              <c:f>Comparison!$K$2:$K$8</c:f>
              <c:numCache>
                <c:formatCode>General</c:formatCode>
                <c:ptCount val="7"/>
                <c:pt idx="1">
                  <c:v>0.14939528666666868</c:v>
                </c:pt>
                <c:pt idx="2">
                  <c:v>0.20400000000000001</c:v>
                </c:pt>
                <c:pt idx="3">
                  <c:v>0.22400000000000003</c:v>
                </c:pt>
                <c:pt idx="4">
                  <c:v>0.23300000000000001</c:v>
                </c:pt>
                <c:pt idx="5">
                  <c:v>0.22650000000000001</c:v>
                </c:pt>
                <c:pt idx="6">
                  <c:v>0.18000000000000024</c:v>
                </c:pt>
              </c:numCache>
            </c:numRef>
          </c:yVal>
          <c:smooth val="0"/>
        </c:ser>
        <c:ser>
          <c:idx val="2"/>
          <c:order val="2"/>
          <c:tx>
            <c:strRef>
              <c:f>Comparison!$L$1</c:f>
              <c:strCache>
                <c:ptCount val="1"/>
                <c:pt idx="0">
                  <c:v>K-w </c:v>
                </c:pt>
              </c:strCache>
            </c:strRef>
          </c:tx>
          <c:spPr>
            <a:ln w="28575">
              <a:solidFill>
                <a:prstClr val="black"/>
              </a:solidFill>
              <a:prstDash val="dash"/>
            </a:ln>
          </c:spPr>
          <c:marker>
            <c:symbol val="none"/>
          </c:marker>
          <c:xVal>
            <c:numRef>
              <c:f>Comparison!$A$2:$A$8</c:f>
              <c:numCache>
                <c:formatCode>General</c:formatCode>
                <c:ptCount val="7"/>
                <c:pt idx="0">
                  <c:v>0.2</c:v>
                </c:pt>
                <c:pt idx="1">
                  <c:v>0.4</c:v>
                </c:pt>
                <c:pt idx="2">
                  <c:v>0.60000000000000064</c:v>
                </c:pt>
                <c:pt idx="3">
                  <c:v>0.8</c:v>
                </c:pt>
                <c:pt idx="4">
                  <c:v>1</c:v>
                </c:pt>
                <c:pt idx="5">
                  <c:v>1.2</c:v>
                </c:pt>
                <c:pt idx="6">
                  <c:v>1.4</c:v>
                </c:pt>
              </c:numCache>
            </c:numRef>
          </c:xVal>
          <c:yVal>
            <c:numRef>
              <c:f>Comparison!$L$2:$L$8</c:f>
              <c:numCache>
                <c:formatCode>General</c:formatCode>
                <c:ptCount val="7"/>
                <c:pt idx="1">
                  <c:v>0.13041971733333341</c:v>
                </c:pt>
                <c:pt idx="2">
                  <c:v>0.16960642366666676</c:v>
                </c:pt>
                <c:pt idx="3">
                  <c:v>0.18441820149555768</c:v>
                </c:pt>
                <c:pt idx="4">
                  <c:v>0.18998795070000227</c:v>
                </c:pt>
                <c:pt idx="5">
                  <c:v>0.16676041520000001</c:v>
                </c:pt>
                <c:pt idx="6">
                  <c:v>0.11218427663333352</c:v>
                </c:pt>
              </c:numCache>
            </c:numRef>
          </c:yVal>
          <c:smooth val="0"/>
        </c:ser>
        <c:dLbls>
          <c:showLegendKey val="0"/>
          <c:showVal val="0"/>
          <c:showCatName val="0"/>
          <c:showSerName val="0"/>
          <c:showPercent val="0"/>
          <c:showBubbleSize val="0"/>
        </c:dLbls>
        <c:axId val="117678080"/>
        <c:axId val="117678656"/>
      </c:scatterChart>
      <c:valAx>
        <c:axId val="117678080"/>
        <c:scaling>
          <c:orientation val="minMax"/>
        </c:scaling>
        <c:delete val="0"/>
        <c:axPos val="b"/>
        <c:title>
          <c:tx>
            <c:rich>
              <a:bodyPr/>
              <a:lstStyle/>
              <a:p>
                <a:pPr>
                  <a:defRPr sz="1200"/>
                </a:pPr>
                <a:r>
                  <a:rPr lang="en-US" sz="1200"/>
                  <a:t>Tip Speed Ratio (</a:t>
                </a:r>
                <a:r>
                  <a:rPr lang="en-US" sz="1200">
                    <a:sym typeface="Symbol"/>
                  </a:rPr>
                  <a:t>)</a:t>
                </a:r>
                <a:endParaRPr lang="en-US" sz="1200"/>
              </a:p>
            </c:rich>
          </c:tx>
          <c:layout>
            <c:manualLayout>
              <c:xMode val="edge"/>
              <c:yMode val="edge"/>
              <c:x val="0.34825090942579545"/>
              <c:y val="0.89731233595800386"/>
            </c:manualLayout>
          </c:layout>
          <c:overlay val="0"/>
        </c:title>
        <c:numFmt formatCode="General" sourceLinked="1"/>
        <c:majorTickMark val="out"/>
        <c:minorTickMark val="none"/>
        <c:tickLblPos val="nextTo"/>
        <c:crossAx val="117678656"/>
        <c:crosses val="autoZero"/>
        <c:crossBetween val="midCat"/>
        <c:majorUnit val="0.2"/>
      </c:valAx>
      <c:valAx>
        <c:axId val="117678656"/>
        <c:scaling>
          <c:orientation val="minMax"/>
          <c:max val="0.27"/>
          <c:min val="0.05"/>
        </c:scaling>
        <c:delete val="0"/>
        <c:axPos val="l"/>
        <c:title>
          <c:tx>
            <c:rich>
              <a:bodyPr rot="-5400000" vert="horz"/>
              <a:lstStyle/>
              <a:p>
                <a:pPr>
                  <a:defRPr sz="1100"/>
                </a:pPr>
                <a:r>
                  <a:rPr lang="en-US" sz="1100"/>
                  <a:t>Power Coefficient (Cp)</a:t>
                </a:r>
              </a:p>
            </c:rich>
          </c:tx>
          <c:layout>
            <c:manualLayout>
              <c:xMode val="edge"/>
              <c:yMode val="edge"/>
              <c:x val="2.9343371552240272E-3"/>
              <c:y val="0.17202624671916047"/>
            </c:manualLayout>
          </c:layout>
          <c:overlay val="0"/>
        </c:title>
        <c:numFmt formatCode="General" sourceLinked="1"/>
        <c:majorTickMark val="out"/>
        <c:minorTickMark val="none"/>
        <c:tickLblPos val="nextTo"/>
        <c:crossAx val="117678080"/>
        <c:crosses val="autoZero"/>
        <c:crossBetween val="midCat"/>
        <c:majorUnit val="0.05"/>
      </c:valAx>
      <c:spPr>
        <a:noFill/>
        <a:ln w="25400">
          <a:noFill/>
        </a:ln>
      </c:spPr>
    </c:plotArea>
    <c:legend>
      <c:legendPos val="r"/>
      <c:legendEntry>
        <c:idx val="2"/>
        <c:txPr>
          <a:bodyPr/>
          <a:lstStyle/>
          <a:p>
            <a:pPr>
              <a:defRPr sz="1100" b="1">
                <a:latin typeface="Symbol" pitchFamily="18" charset="2"/>
              </a:defRPr>
            </a:pPr>
            <a:endParaRPr lang="en-US"/>
          </a:p>
        </c:txPr>
      </c:legendEntry>
      <c:layout>
        <c:manualLayout>
          <c:xMode val="edge"/>
          <c:yMode val="edge"/>
          <c:x val="0.15306073582907528"/>
          <c:y val="2.3253883805064952E-2"/>
          <c:w val="0.44742192411133774"/>
          <c:h val="0.25812341358565027"/>
        </c:manualLayout>
      </c:layout>
      <c:overlay val="0"/>
      <c:txPr>
        <a:bodyPr/>
        <a:lstStyle/>
        <a:p>
          <a:pPr>
            <a:defRPr sz="1100" b="1"/>
          </a:pPr>
          <a:endParaRPr lang="en-US"/>
        </a:p>
      </c:txPr>
    </c:legend>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60968014591396"/>
          <c:y val="4.5689381419915097E-2"/>
          <c:w val="0.802982783931663"/>
          <c:h val="0.77040921021236064"/>
        </c:manualLayout>
      </c:layout>
      <c:scatterChart>
        <c:scatterStyle val="lineMarker"/>
        <c:varyColors val="0"/>
        <c:ser>
          <c:idx val="0"/>
          <c:order val="0"/>
          <c:tx>
            <c:strRef>
              <c:f>Sheet4!$M$1</c:f>
              <c:strCache>
                <c:ptCount val="1"/>
                <c:pt idx="0">
                  <c:v>Experimental Data</c:v>
                </c:pt>
              </c:strCache>
            </c:strRef>
          </c:tx>
          <c:spPr>
            <a:ln w="28575">
              <a:noFill/>
            </a:ln>
          </c:spPr>
          <c:marker>
            <c:spPr>
              <a:solidFill>
                <a:schemeClr val="tx1"/>
              </a:solidFill>
            </c:spPr>
          </c:marker>
          <c:xVal>
            <c:numRef>
              <c:f>Sheet4!$L$2:$L$20</c:f>
              <c:numCache>
                <c:formatCode>General</c:formatCode>
                <c:ptCount val="19"/>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numCache>
            </c:numRef>
          </c:xVal>
          <c:yVal>
            <c:numRef>
              <c:f>Sheet4!$M$2:$M$20</c:f>
              <c:numCache>
                <c:formatCode>General</c:formatCode>
                <c:ptCount val="19"/>
                <c:pt idx="0">
                  <c:v>0.24500000000000019</c:v>
                </c:pt>
                <c:pt idx="1">
                  <c:v>0.15000000000000019</c:v>
                </c:pt>
                <c:pt idx="2">
                  <c:v>0.115</c:v>
                </c:pt>
                <c:pt idx="3">
                  <c:v>9.9000000000000046E-2</c:v>
                </c:pt>
                <c:pt idx="4">
                  <c:v>7.0000000000000021E-2</c:v>
                </c:pt>
                <c:pt idx="5">
                  <c:v>7.5000000000000011E-2</c:v>
                </c:pt>
                <c:pt idx="6">
                  <c:v>6.5000000000000002E-2</c:v>
                </c:pt>
                <c:pt idx="7">
                  <c:v>0.13</c:v>
                </c:pt>
                <c:pt idx="8">
                  <c:v>0.16</c:v>
                </c:pt>
                <c:pt idx="9">
                  <c:v>0.31000000000000039</c:v>
                </c:pt>
                <c:pt idx="10">
                  <c:v>0.44</c:v>
                </c:pt>
                <c:pt idx="11">
                  <c:v>0.53500000000000003</c:v>
                </c:pt>
                <c:pt idx="12">
                  <c:v>0.70000000000000062</c:v>
                </c:pt>
                <c:pt idx="13">
                  <c:v>0.68</c:v>
                </c:pt>
                <c:pt idx="14">
                  <c:v>0.61000000000000065</c:v>
                </c:pt>
                <c:pt idx="15">
                  <c:v>0.42000000000000032</c:v>
                </c:pt>
                <c:pt idx="16">
                  <c:v>0.4</c:v>
                </c:pt>
                <c:pt idx="17">
                  <c:v>0.30700000000000038</c:v>
                </c:pt>
                <c:pt idx="18">
                  <c:v>0.24400000000000019</c:v>
                </c:pt>
              </c:numCache>
            </c:numRef>
          </c:yVal>
          <c:smooth val="0"/>
        </c:ser>
        <c:dLbls>
          <c:showLegendKey val="0"/>
          <c:showVal val="0"/>
          <c:showCatName val="0"/>
          <c:showSerName val="0"/>
          <c:showPercent val="0"/>
          <c:showBubbleSize val="0"/>
        </c:dLbls>
        <c:axId val="167300480"/>
        <c:axId val="167301056"/>
      </c:scatterChart>
      <c:scatterChart>
        <c:scatterStyle val="smoothMarker"/>
        <c:varyColors val="0"/>
        <c:ser>
          <c:idx val="2"/>
          <c:order val="1"/>
          <c:tx>
            <c:strRef>
              <c:f>Sheet4!$G$1</c:f>
              <c:strCache>
                <c:ptCount val="1"/>
                <c:pt idx="0">
                  <c:v>3D (K-e)</c:v>
                </c:pt>
              </c:strCache>
            </c:strRef>
          </c:tx>
          <c:spPr>
            <a:ln>
              <a:solidFill>
                <a:srgbClr val="FF0000"/>
              </a:solidFill>
            </a:ln>
          </c:spPr>
          <c:marker>
            <c:symbol val="none"/>
          </c:marker>
          <c:xVal>
            <c:numRef>
              <c:f>Sheet4!$A$2:$A$11</c:f>
              <c:numCache>
                <c:formatCode>General</c:formatCode>
                <c:ptCount val="10"/>
                <c:pt idx="0">
                  <c:v>0</c:v>
                </c:pt>
                <c:pt idx="1">
                  <c:v>20</c:v>
                </c:pt>
                <c:pt idx="2">
                  <c:v>40</c:v>
                </c:pt>
                <c:pt idx="3">
                  <c:v>60</c:v>
                </c:pt>
                <c:pt idx="4">
                  <c:v>80</c:v>
                </c:pt>
                <c:pt idx="5">
                  <c:v>100</c:v>
                </c:pt>
                <c:pt idx="6">
                  <c:v>120</c:v>
                </c:pt>
                <c:pt idx="7">
                  <c:v>140</c:v>
                </c:pt>
                <c:pt idx="8">
                  <c:v>160</c:v>
                </c:pt>
                <c:pt idx="9">
                  <c:v>180</c:v>
                </c:pt>
              </c:numCache>
            </c:numRef>
          </c:xVal>
          <c:yVal>
            <c:numRef>
              <c:f>Sheet4!$G$2:$G$11</c:f>
              <c:numCache>
                <c:formatCode>General</c:formatCode>
                <c:ptCount val="10"/>
                <c:pt idx="0">
                  <c:v>0.18704000000000029</c:v>
                </c:pt>
                <c:pt idx="1">
                  <c:v>0.1055862100000001</c:v>
                </c:pt>
                <c:pt idx="2">
                  <c:v>8.5390799000000003E-2</c:v>
                </c:pt>
                <c:pt idx="3">
                  <c:v>0.1232080200000001</c:v>
                </c:pt>
                <c:pt idx="4">
                  <c:v>0.16338796999999997</c:v>
                </c:pt>
                <c:pt idx="5">
                  <c:v>0.54659735999999959</c:v>
                </c:pt>
                <c:pt idx="6">
                  <c:v>0.69439864000000062</c:v>
                </c:pt>
                <c:pt idx="7">
                  <c:v>0.54249572999999951</c:v>
                </c:pt>
                <c:pt idx="8">
                  <c:v>0.33370724000000002</c:v>
                </c:pt>
                <c:pt idx="9">
                  <c:v>0.18704000000000029</c:v>
                </c:pt>
              </c:numCache>
            </c:numRef>
          </c:yVal>
          <c:smooth val="1"/>
        </c:ser>
        <c:ser>
          <c:idx val="5"/>
          <c:order val="2"/>
          <c:tx>
            <c:strRef>
              <c:f>Sheet4!$F$1</c:f>
              <c:strCache>
                <c:ptCount val="1"/>
                <c:pt idx="0">
                  <c:v>3D (K-w SST) </c:v>
                </c:pt>
              </c:strCache>
            </c:strRef>
          </c:tx>
          <c:marker>
            <c:symbol val="none"/>
          </c:marker>
          <c:xVal>
            <c:numRef>
              <c:f>Sheet4!$A$2:$A$11</c:f>
              <c:numCache>
                <c:formatCode>General</c:formatCode>
                <c:ptCount val="10"/>
                <c:pt idx="0">
                  <c:v>0</c:v>
                </c:pt>
                <c:pt idx="1">
                  <c:v>20</c:v>
                </c:pt>
                <c:pt idx="2">
                  <c:v>40</c:v>
                </c:pt>
                <c:pt idx="3">
                  <c:v>60</c:v>
                </c:pt>
                <c:pt idx="4">
                  <c:v>80</c:v>
                </c:pt>
                <c:pt idx="5">
                  <c:v>100</c:v>
                </c:pt>
                <c:pt idx="6">
                  <c:v>120</c:v>
                </c:pt>
                <c:pt idx="7">
                  <c:v>140</c:v>
                </c:pt>
                <c:pt idx="8">
                  <c:v>160</c:v>
                </c:pt>
                <c:pt idx="9">
                  <c:v>180</c:v>
                </c:pt>
              </c:numCache>
            </c:numRef>
          </c:xVal>
          <c:yVal>
            <c:numRef>
              <c:f>Sheet4!$F$2:$F$11</c:f>
              <c:numCache>
                <c:formatCode>General</c:formatCode>
                <c:ptCount val="10"/>
                <c:pt idx="0">
                  <c:v>0.22781056</c:v>
                </c:pt>
                <c:pt idx="1">
                  <c:v>0.13365073999999988</c:v>
                </c:pt>
                <c:pt idx="2">
                  <c:v>4.4443440000000022E-2</c:v>
                </c:pt>
                <c:pt idx="3">
                  <c:v>5.2625019000000002E-2</c:v>
                </c:pt>
                <c:pt idx="4">
                  <c:v>0.14945664000000022</c:v>
                </c:pt>
                <c:pt idx="5">
                  <c:v>0.45724510999999995</c:v>
                </c:pt>
                <c:pt idx="6">
                  <c:v>0.62993186999999995</c:v>
                </c:pt>
                <c:pt idx="7">
                  <c:v>0.55720526000000004</c:v>
                </c:pt>
                <c:pt idx="8">
                  <c:v>0.37701046000000066</c:v>
                </c:pt>
                <c:pt idx="9">
                  <c:v>0.22781056</c:v>
                </c:pt>
              </c:numCache>
            </c:numRef>
          </c:yVal>
          <c:smooth val="1"/>
        </c:ser>
        <c:ser>
          <c:idx val="6"/>
          <c:order val="3"/>
          <c:tx>
            <c:strRef>
              <c:f>Sheet4!$H$1</c:f>
              <c:strCache>
                <c:ptCount val="1"/>
                <c:pt idx="0">
                  <c:v>3D (Transition)</c:v>
                </c:pt>
              </c:strCache>
            </c:strRef>
          </c:tx>
          <c:spPr>
            <a:ln>
              <a:solidFill>
                <a:srgbClr val="00B050"/>
              </a:solidFill>
            </a:ln>
          </c:spPr>
          <c:marker>
            <c:symbol val="none"/>
          </c:marker>
          <c:xVal>
            <c:numRef>
              <c:f>Sheet4!$A$2:$A$11</c:f>
              <c:numCache>
                <c:formatCode>General</c:formatCode>
                <c:ptCount val="10"/>
                <c:pt idx="0">
                  <c:v>0</c:v>
                </c:pt>
                <c:pt idx="1">
                  <c:v>20</c:v>
                </c:pt>
                <c:pt idx="2">
                  <c:v>40</c:v>
                </c:pt>
                <c:pt idx="3">
                  <c:v>60</c:v>
                </c:pt>
                <c:pt idx="4">
                  <c:v>80</c:v>
                </c:pt>
                <c:pt idx="5">
                  <c:v>100</c:v>
                </c:pt>
                <c:pt idx="6">
                  <c:v>120</c:v>
                </c:pt>
                <c:pt idx="7">
                  <c:v>140</c:v>
                </c:pt>
                <c:pt idx="8">
                  <c:v>160</c:v>
                </c:pt>
                <c:pt idx="9">
                  <c:v>180</c:v>
                </c:pt>
              </c:numCache>
            </c:numRef>
          </c:xVal>
          <c:yVal>
            <c:numRef>
              <c:f>Sheet4!$H$2:$H$11</c:f>
              <c:numCache>
                <c:formatCode>General</c:formatCode>
                <c:ptCount val="10"/>
                <c:pt idx="0">
                  <c:v>0.23123056</c:v>
                </c:pt>
                <c:pt idx="1">
                  <c:v>0.1072069900000001</c:v>
                </c:pt>
                <c:pt idx="2">
                  <c:v>4.3529226999999976E-2</c:v>
                </c:pt>
                <c:pt idx="3">
                  <c:v>5.2858185000000002E-2</c:v>
                </c:pt>
                <c:pt idx="4">
                  <c:v>0.15004607000000023</c:v>
                </c:pt>
                <c:pt idx="5">
                  <c:v>0.42991668000000077</c:v>
                </c:pt>
                <c:pt idx="6">
                  <c:v>0.62010056000000002</c:v>
                </c:pt>
                <c:pt idx="7">
                  <c:v>0.57153319999999896</c:v>
                </c:pt>
                <c:pt idx="8">
                  <c:v>0.38978592000000045</c:v>
                </c:pt>
                <c:pt idx="9">
                  <c:v>0.23123056</c:v>
                </c:pt>
              </c:numCache>
            </c:numRef>
          </c:yVal>
          <c:smooth val="1"/>
        </c:ser>
        <c:dLbls>
          <c:showLegendKey val="0"/>
          <c:showVal val="0"/>
          <c:showCatName val="0"/>
          <c:showSerName val="0"/>
          <c:showPercent val="0"/>
          <c:showBubbleSize val="0"/>
        </c:dLbls>
        <c:axId val="167300480"/>
        <c:axId val="167301056"/>
      </c:scatterChart>
      <c:valAx>
        <c:axId val="167300480"/>
        <c:scaling>
          <c:orientation val="minMax"/>
          <c:min val="-20"/>
        </c:scaling>
        <c:delete val="0"/>
        <c:axPos val="b"/>
        <c:title>
          <c:tx>
            <c:rich>
              <a:bodyPr/>
              <a:lstStyle/>
              <a:p>
                <a:pPr>
                  <a:defRPr/>
                </a:pPr>
                <a:r>
                  <a:rPr lang="en-US" dirty="0" smtClean="0"/>
                  <a:t>Azimuth</a:t>
                </a:r>
                <a:r>
                  <a:rPr lang="en-US" baseline="0" dirty="0" smtClean="0"/>
                  <a:t> Angle (</a:t>
                </a:r>
                <a:r>
                  <a:rPr lang="en-US" baseline="0" dirty="0" smtClean="0">
                    <a:sym typeface="Symbol"/>
                  </a:rPr>
                  <a:t>)</a:t>
                </a:r>
                <a:endParaRPr lang="en-US" dirty="0"/>
              </a:p>
            </c:rich>
          </c:tx>
          <c:overlay val="0"/>
        </c:title>
        <c:numFmt formatCode="General" sourceLinked="1"/>
        <c:majorTickMark val="out"/>
        <c:minorTickMark val="none"/>
        <c:tickLblPos val="nextTo"/>
        <c:crossAx val="167301056"/>
        <c:crosses val="autoZero"/>
        <c:crossBetween val="midCat"/>
        <c:majorUnit val="20"/>
      </c:valAx>
      <c:valAx>
        <c:axId val="167301056"/>
        <c:scaling>
          <c:orientation val="minMax"/>
        </c:scaling>
        <c:delete val="0"/>
        <c:axPos val="l"/>
        <c:title>
          <c:tx>
            <c:rich>
              <a:bodyPr rot="-5400000" vert="horz"/>
              <a:lstStyle/>
              <a:p>
                <a:pPr>
                  <a:defRPr/>
                </a:pPr>
                <a:r>
                  <a:rPr lang="en-US" dirty="0" smtClean="0"/>
                  <a:t>Static Torque Coefficient</a:t>
                </a:r>
                <a:endParaRPr lang="en-US" dirty="0"/>
              </a:p>
            </c:rich>
          </c:tx>
          <c:layout>
            <c:manualLayout>
              <c:xMode val="edge"/>
              <c:yMode val="edge"/>
              <c:x val="4.237288135593275E-3"/>
              <c:y val="0.14213155173785089"/>
            </c:manualLayout>
          </c:layout>
          <c:overlay val="0"/>
        </c:title>
        <c:numFmt formatCode="General" sourceLinked="1"/>
        <c:majorTickMark val="out"/>
        <c:minorTickMark val="none"/>
        <c:tickLblPos val="nextTo"/>
        <c:crossAx val="167300480"/>
        <c:crossesAt val="-20"/>
        <c:crossBetween val="midCat"/>
      </c:valAx>
    </c:plotArea>
    <c:legend>
      <c:legendPos val="r"/>
      <c:layout>
        <c:manualLayout>
          <c:xMode val="edge"/>
          <c:yMode val="edge"/>
          <c:x val="0.11500600560523162"/>
          <c:y val="3.4484212200747641E-2"/>
          <c:w val="0.39985248371731713"/>
          <c:h val="0.32646771005476666"/>
        </c:manualLayout>
      </c:layout>
      <c:overlay val="0"/>
      <c:txPr>
        <a:bodyPr/>
        <a:lstStyle/>
        <a:p>
          <a:pPr>
            <a:defRPr b="1"/>
          </a:pPr>
          <a:endParaRPr lang="en-US"/>
        </a:p>
      </c:txPr>
    </c:legend>
    <c:plotVisOnly val="1"/>
    <c:dispBlanksAs val="gap"/>
    <c:showDLblsOverMax val="0"/>
  </c:chart>
  <c:spPr>
    <a:ln w="15875">
      <a:solidFill>
        <a:schemeClr val="tx1"/>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95813023372798"/>
          <c:y val="3.5251037168741096E-2"/>
          <c:w val="0.79186351706036751"/>
          <c:h val="0.72467604049493861"/>
        </c:manualLayout>
      </c:layout>
      <c:scatterChart>
        <c:scatterStyle val="smoothMarker"/>
        <c:varyColors val="0"/>
        <c:ser>
          <c:idx val="0"/>
          <c:order val="0"/>
          <c:tx>
            <c:strRef>
              <c:f>Summary!$C$1</c:f>
              <c:strCache>
                <c:ptCount val="1"/>
                <c:pt idx="0">
                  <c:v>Rotor (1)</c:v>
                </c:pt>
              </c:strCache>
            </c:strRef>
          </c:tx>
          <c:spPr>
            <a:ln>
              <a:solidFill>
                <a:srgbClr val="00B050"/>
              </a:solidFill>
            </a:ln>
          </c:spPr>
          <c:marker>
            <c:symbol val="none"/>
          </c:marker>
          <c:xVal>
            <c:numRef>
              <c:f>Summary!$B$2:$B$11</c:f>
              <c:numCache>
                <c:formatCode>General</c:formatCode>
                <c:ptCount val="10"/>
                <c:pt idx="0">
                  <c:v>0.1</c:v>
                </c:pt>
                <c:pt idx="1">
                  <c:v>0.2</c:v>
                </c:pt>
                <c:pt idx="2">
                  <c:v>0.30000000000000032</c:v>
                </c:pt>
                <c:pt idx="3">
                  <c:v>0.4</c:v>
                </c:pt>
                <c:pt idx="4">
                  <c:v>0.5</c:v>
                </c:pt>
                <c:pt idx="5">
                  <c:v>2</c:v>
                </c:pt>
                <c:pt idx="6">
                  <c:v>3</c:v>
                </c:pt>
                <c:pt idx="7">
                  <c:v>4</c:v>
                </c:pt>
                <c:pt idx="8">
                  <c:v>6</c:v>
                </c:pt>
                <c:pt idx="9">
                  <c:v>7</c:v>
                </c:pt>
              </c:numCache>
            </c:numRef>
          </c:xVal>
          <c:yVal>
            <c:numRef>
              <c:f>Summary!$C$2:$C$11</c:f>
              <c:numCache>
                <c:formatCode>0.0000</c:formatCode>
                <c:ptCount val="10"/>
                <c:pt idx="0">
                  <c:v>0.28564227900000388</c:v>
                </c:pt>
                <c:pt idx="1">
                  <c:v>0.32215075394445469</c:v>
                </c:pt>
                <c:pt idx="2" formatCode="General">
                  <c:v>0.30399265847222245</c:v>
                </c:pt>
                <c:pt idx="3" formatCode="General">
                  <c:v>0.29277995437499998</c:v>
                </c:pt>
                <c:pt idx="4" formatCode="General">
                  <c:v>0.28836539078611106</c:v>
                </c:pt>
                <c:pt idx="5" formatCode="General">
                  <c:v>0.28276873845833173</c:v>
                </c:pt>
                <c:pt idx="6" formatCode="General">
                  <c:v>0.27436488219722988</c:v>
                </c:pt>
                <c:pt idx="7" formatCode="General">
                  <c:v>0.25931655803611076</c:v>
                </c:pt>
                <c:pt idx="8" formatCode="General">
                  <c:v>0.24182621471111101</c:v>
                </c:pt>
                <c:pt idx="9">
                  <c:v>0.24011382072222481</c:v>
                </c:pt>
              </c:numCache>
            </c:numRef>
          </c:yVal>
          <c:smooth val="1"/>
        </c:ser>
        <c:ser>
          <c:idx val="1"/>
          <c:order val="1"/>
          <c:tx>
            <c:strRef>
              <c:f>Summary!$D$1</c:f>
              <c:strCache>
                <c:ptCount val="1"/>
                <c:pt idx="0">
                  <c:v>Rotor (2)</c:v>
                </c:pt>
              </c:strCache>
            </c:strRef>
          </c:tx>
          <c:spPr>
            <a:ln>
              <a:solidFill>
                <a:srgbClr val="FF0000"/>
              </a:solidFill>
            </a:ln>
          </c:spPr>
          <c:marker>
            <c:symbol val="none"/>
          </c:marker>
          <c:xVal>
            <c:numRef>
              <c:f>Summary!$B$2:$B$11</c:f>
              <c:numCache>
                <c:formatCode>General</c:formatCode>
                <c:ptCount val="10"/>
                <c:pt idx="0">
                  <c:v>0.1</c:v>
                </c:pt>
                <c:pt idx="1">
                  <c:v>0.2</c:v>
                </c:pt>
                <c:pt idx="2">
                  <c:v>0.30000000000000032</c:v>
                </c:pt>
                <c:pt idx="3">
                  <c:v>0.4</c:v>
                </c:pt>
                <c:pt idx="4">
                  <c:v>0.5</c:v>
                </c:pt>
                <c:pt idx="5">
                  <c:v>2</c:v>
                </c:pt>
                <c:pt idx="6">
                  <c:v>3</c:v>
                </c:pt>
                <c:pt idx="7">
                  <c:v>4</c:v>
                </c:pt>
                <c:pt idx="8">
                  <c:v>6</c:v>
                </c:pt>
                <c:pt idx="9">
                  <c:v>7</c:v>
                </c:pt>
              </c:numCache>
            </c:numRef>
          </c:xVal>
          <c:yVal>
            <c:numRef>
              <c:f>Summary!$D$2:$D$11</c:f>
              <c:numCache>
                <c:formatCode>0.0000</c:formatCode>
                <c:ptCount val="10"/>
                <c:pt idx="0" formatCode="General">
                  <c:v>0.20935513583333618</c:v>
                </c:pt>
                <c:pt idx="1">
                  <c:v>0.28184453980556057</c:v>
                </c:pt>
                <c:pt idx="2" formatCode="General">
                  <c:v>0.2792321417222221</c:v>
                </c:pt>
                <c:pt idx="3">
                  <c:v>0.27046609547222639</c:v>
                </c:pt>
                <c:pt idx="4" formatCode="General">
                  <c:v>0.26748051814167134</c:v>
                </c:pt>
                <c:pt idx="5" formatCode="General">
                  <c:v>0.25237352392500456</c:v>
                </c:pt>
                <c:pt idx="6" formatCode="General">
                  <c:v>0.24941928475000621</c:v>
                </c:pt>
                <c:pt idx="7" formatCode="General">
                  <c:v>0.24255399555555571</c:v>
                </c:pt>
                <c:pt idx="8">
                  <c:v>0.22996310026388883</c:v>
                </c:pt>
                <c:pt idx="9">
                  <c:v>0.22917730616666671</c:v>
                </c:pt>
              </c:numCache>
            </c:numRef>
          </c:yVal>
          <c:smooth val="1"/>
        </c:ser>
        <c:ser>
          <c:idx val="2"/>
          <c:order val="2"/>
          <c:tx>
            <c:strRef>
              <c:f>Summary!$F$1</c:f>
              <c:strCache>
                <c:ptCount val="1"/>
                <c:pt idx="0">
                  <c:v>Single Rotor</c:v>
                </c:pt>
              </c:strCache>
            </c:strRef>
          </c:tx>
          <c:spPr>
            <a:ln>
              <a:solidFill>
                <a:prstClr val="black"/>
              </a:solidFill>
              <a:prstDash val="dash"/>
            </a:ln>
          </c:spPr>
          <c:marker>
            <c:symbol val="none"/>
          </c:marker>
          <c:xVal>
            <c:numRef>
              <c:f>Summary!$B$2:$B$11</c:f>
              <c:numCache>
                <c:formatCode>General</c:formatCode>
                <c:ptCount val="10"/>
                <c:pt idx="0">
                  <c:v>0.1</c:v>
                </c:pt>
                <c:pt idx="1">
                  <c:v>0.2</c:v>
                </c:pt>
                <c:pt idx="2">
                  <c:v>0.30000000000000032</c:v>
                </c:pt>
                <c:pt idx="3">
                  <c:v>0.4</c:v>
                </c:pt>
                <c:pt idx="4">
                  <c:v>0.5</c:v>
                </c:pt>
                <c:pt idx="5">
                  <c:v>2</c:v>
                </c:pt>
                <c:pt idx="6">
                  <c:v>3</c:v>
                </c:pt>
                <c:pt idx="7">
                  <c:v>4</c:v>
                </c:pt>
                <c:pt idx="8">
                  <c:v>6</c:v>
                </c:pt>
                <c:pt idx="9">
                  <c:v>7</c:v>
                </c:pt>
              </c:numCache>
            </c:numRef>
          </c:xVal>
          <c:yVal>
            <c:numRef>
              <c:f>Summary!$F$2:$F$11</c:f>
              <c:numCache>
                <c:formatCode>General</c:formatCode>
                <c:ptCount val="10"/>
                <c:pt idx="0">
                  <c:v>0.23646408828611395</c:v>
                </c:pt>
                <c:pt idx="1">
                  <c:v>0.23646408828611395</c:v>
                </c:pt>
                <c:pt idx="2">
                  <c:v>0.23646408828611395</c:v>
                </c:pt>
                <c:pt idx="3">
                  <c:v>0.23646408828611395</c:v>
                </c:pt>
                <c:pt idx="4">
                  <c:v>0.23646408828611395</c:v>
                </c:pt>
                <c:pt idx="5">
                  <c:v>0.23646408828611395</c:v>
                </c:pt>
                <c:pt idx="6">
                  <c:v>0.23646408828611395</c:v>
                </c:pt>
                <c:pt idx="7">
                  <c:v>0.23646408828611395</c:v>
                </c:pt>
                <c:pt idx="8">
                  <c:v>0.23646408828611395</c:v>
                </c:pt>
                <c:pt idx="9">
                  <c:v>0.23646408828611395</c:v>
                </c:pt>
              </c:numCache>
            </c:numRef>
          </c:yVal>
          <c:smooth val="1"/>
        </c:ser>
        <c:dLbls>
          <c:showLegendKey val="0"/>
          <c:showVal val="0"/>
          <c:showCatName val="0"/>
          <c:showSerName val="0"/>
          <c:showPercent val="0"/>
          <c:showBubbleSize val="0"/>
        </c:dLbls>
        <c:axId val="219873856"/>
        <c:axId val="219874432"/>
      </c:scatterChart>
      <c:valAx>
        <c:axId val="219873856"/>
        <c:scaling>
          <c:orientation val="minMax"/>
          <c:max val="7"/>
        </c:scaling>
        <c:delete val="0"/>
        <c:axPos val="b"/>
        <c:title>
          <c:tx>
            <c:rich>
              <a:bodyPr/>
              <a:lstStyle/>
              <a:p>
                <a:pPr>
                  <a:defRPr/>
                </a:pPr>
                <a:r>
                  <a:rPr lang="en-US" sz="1200"/>
                  <a:t>Gap Distance (Percentage of Rotor Diameter)</a:t>
                </a:r>
              </a:p>
            </c:rich>
          </c:tx>
          <c:layout>
            <c:manualLayout>
              <c:xMode val="edge"/>
              <c:yMode val="edge"/>
              <c:x val="0.23301667291588538"/>
              <c:y val="0.86205399325084364"/>
            </c:manualLayout>
          </c:layout>
          <c:overlay val="0"/>
        </c:title>
        <c:numFmt formatCode="General" sourceLinked="1"/>
        <c:majorTickMark val="out"/>
        <c:minorTickMark val="none"/>
        <c:tickLblPos val="nextTo"/>
        <c:crossAx val="219874432"/>
        <c:crosses val="autoZero"/>
        <c:crossBetween val="midCat"/>
      </c:valAx>
      <c:valAx>
        <c:axId val="219874432"/>
        <c:scaling>
          <c:orientation val="minMax"/>
          <c:max val="0.3300000000000114"/>
          <c:min val="0.2"/>
        </c:scaling>
        <c:delete val="0"/>
        <c:axPos val="l"/>
        <c:title>
          <c:tx>
            <c:rich>
              <a:bodyPr rot="-5400000" vert="horz"/>
              <a:lstStyle/>
              <a:p>
                <a:pPr>
                  <a:defRPr sz="1200"/>
                </a:pPr>
                <a:r>
                  <a:rPr lang="en-US" sz="1200"/>
                  <a:t>Power Coefficient (Cp)</a:t>
                </a:r>
              </a:p>
            </c:rich>
          </c:tx>
          <c:layout>
            <c:manualLayout>
              <c:xMode val="edge"/>
              <c:yMode val="edge"/>
              <c:x val="1.4740757405324335E-2"/>
              <c:y val="9.5039958570201227E-2"/>
            </c:manualLayout>
          </c:layout>
          <c:overlay val="0"/>
        </c:title>
        <c:numFmt formatCode="#,##0.00" sourceLinked="0"/>
        <c:majorTickMark val="out"/>
        <c:minorTickMark val="none"/>
        <c:tickLblPos val="nextTo"/>
        <c:crossAx val="219873856"/>
        <c:crosses val="autoZero"/>
        <c:crossBetween val="midCat"/>
      </c:valAx>
      <c:spPr>
        <a:noFill/>
        <a:ln w="25400">
          <a:noFill/>
        </a:ln>
      </c:spPr>
    </c:plotArea>
    <c:legend>
      <c:legendPos val="r"/>
      <c:layout>
        <c:manualLayout>
          <c:xMode val="edge"/>
          <c:yMode val="edge"/>
          <c:x val="0.63823100034573665"/>
          <c:y val="5.4513999703525835E-2"/>
          <c:w val="0.23004338743371391"/>
          <c:h val="0.1939209317585302"/>
        </c:manualLayout>
      </c:layout>
      <c:overlay val="0"/>
      <c:txPr>
        <a:bodyPr/>
        <a:lstStyle/>
        <a:p>
          <a:pPr>
            <a:defRPr sz="1100" b="1"/>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804540998640764"/>
          <c:y val="4.6405515924929454E-2"/>
          <c:w val="0.65555757337561715"/>
          <c:h val="0.74439217041443484"/>
        </c:manualLayout>
      </c:layout>
      <c:scatterChart>
        <c:scatterStyle val="smoothMarker"/>
        <c:varyColors val="0"/>
        <c:ser>
          <c:idx val="0"/>
          <c:order val="0"/>
          <c:tx>
            <c:strRef>
              <c:f>'Summery for parallel'!$E$1</c:f>
              <c:strCache>
                <c:ptCount val="1"/>
                <c:pt idx="0">
                  <c:v>Co-Rotating</c:v>
                </c:pt>
              </c:strCache>
            </c:strRef>
          </c:tx>
          <c:spPr>
            <a:ln>
              <a:solidFill>
                <a:srgbClr val="00B050"/>
              </a:solidFill>
            </a:ln>
          </c:spPr>
          <c:marker>
            <c:symbol val="none"/>
          </c:marker>
          <c:xVal>
            <c:numRef>
              <c:f>'Summery for parallel'!$B$2:$B$4</c:f>
              <c:numCache>
                <c:formatCode>General</c:formatCode>
                <c:ptCount val="3"/>
                <c:pt idx="0">
                  <c:v>0.4</c:v>
                </c:pt>
                <c:pt idx="1">
                  <c:v>0.5</c:v>
                </c:pt>
                <c:pt idx="2">
                  <c:v>2</c:v>
                </c:pt>
              </c:numCache>
            </c:numRef>
          </c:xVal>
          <c:yVal>
            <c:numRef>
              <c:f>'Summery for parallel'!$E$2:$E$4</c:f>
              <c:numCache>
                <c:formatCode>General</c:formatCode>
                <c:ptCount val="3"/>
                <c:pt idx="0">
                  <c:v>0.28700000000000031</c:v>
                </c:pt>
                <c:pt idx="1">
                  <c:v>0.28495000000000031</c:v>
                </c:pt>
                <c:pt idx="2">
                  <c:v>0.24795790569444753</c:v>
                </c:pt>
              </c:numCache>
            </c:numRef>
          </c:yVal>
          <c:smooth val="1"/>
        </c:ser>
        <c:ser>
          <c:idx val="1"/>
          <c:order val="1"/>
          <c:tx>
            <c:strRef>
              <c:f>'Summery for parallel'!$G$1</c:f>
              <c:strCache>
                <c:ptCount val="1"/>
                <c:pt idx="0">
                  <c:v>Counter-Rotating Case (A)</c:v>
                </c:pt>
              </c:strCache>
            </c:strRef>
          </c:tx>
          <c:marker>
            <c:symbol val="none"/>
          </c:marker>
          <c:xVal>
            <c:numRef>
              <c:f>'Summery for parallel'!$F$2:$F$6</c:f>
              <c:numCache>
                <c:formatCode>General</c:formatCode>
                <c:ptCount val="5"/>
                <c:pt idx="0">
                  <c:v>0.4</c:v>
                </c:pt>
                <c:pt idx="1">
                  <c:v>0.8</c:v>
                </c:pt>
                <c:pt idx="2">
                  <c:v>1.2</c:v>
                </c:pt>
                <c:pt idx="3">
                  <c:v>1.6</c:v>
                </c:pt>
                <c:pt idx="4">
                  <c:v>2</c:v>
                </c:pt>
              </c:numCache>
            </c:numRef>
          </c:xVal>
          <c:yVal>
            <c:numRef>
              <c:f>'Summery for parallel'!$G$2:$G$6</c:f>
              <c:numCache>
                <c:formatCode>General</c:formatCode>
                <c:ptCount val="5"/>
                <c:pt idx="0">
                  <c:v>0.23508673243055561</c:v>
                </c:pt>
                <c:pt idx="1">
                  <c:v>0.25093878247222234</c:v>
                </c:pt>
                <c:pt idx="2">
                  <c:v>0.25324035694444447</c:v>
                </c:pt>
                <c:pt idx="3">
                  <c:v>0.25313055936527784</c:v>
                </c:pt>
                <c:pt idx="4" formatCode="0.000">
                  <c:v>0.2536886406055554</c:v>
                </c:pt>
              </c:numCache>
            </c:numRef>
          </c:yVal>
          <c:smooth val="1"/>
        </c:ser>
        <c:ser>
          <c:idx val="2"/>
          <c:order val="2"/>
          <c:tx>
            <c:strRef>
              <c:f>'Summery for parallel'!$H$1</c:f>
              <c:strCache>
                <c:ptCount val="1"/>
                <c:pt idx="0">
                  <c:v>Counter-Rotating Case (B)</c:v>
                </c:pt>
              </c:strCache>
            </c:strRef>
          </c:tx>
          <c:spPr>
            <a:ln>
              <a:solidFill>
                <a:srgbClr val="FF0000"/>
              </a:solidFill>
            </a:ln>
          </c:spPr>
          <c:marker>
            <c:symbol val="none"/>
          </c:marker>
          <c:xVal>
            <c:numRef>
              <c:f>'Summery for parallel'!$F$2:$F$6</c:f>
              <c:numCache>
                <c:formatCode>General</c:formatCode>
                <c:ptCount val="5"/>
                <c:pt idx="0">
                  <c:v>0.4</c:v>
                </c:pt>
                <c:pt idx="1">
                  <c:v>0.8</c:v>
                </c:pt>
                <c:pt idx="2">
                  <c:v>1.2</c:v>
                </c:pt>
                <c:pt idx="3">
                  <c:v>1.6</c:v>
                </c:pt>
                <c:pt idx="4">
                  <c:v>2</c:v>
                </c:pt>
              </c:numCache>
            </c:numRef>
          </c:xVal>
          <c:yVal>
            <c:numRef>
              <c:f>'Summery for parallel'!$H$2:$H$6</c:f>
              <c:numCache>
                <c:formatCode>General</c:formatCode>
                <c:ptCount val="5"/>
                <c:pt idx="0">
                  <c:v>0.28740154998472756</c:v>
                </c:pt>
                <c:pt idx="1">
                  <c:v>0.30811812432451924</c:v>
                </c:pt>
                <c:pt idx="2">
                  <c:v>0.30897141167638897</c:v>
                </c:pt>
                <c:pt idx="3">
                  <c:v>0.30322301570694482</c:v>
                </c:pt>
                <c:pt idx="4" formatCode="0.000">
                  <c:v>0.28186443724973143</c:v>
                </c:pt>
              </c:numCache>
            </c:numRef>
          </c:yVal>
          <c:smooth val="1"/>
        </c:ser>
        <c:ser>
          <c:idx val="3"/>
          <c:order val="3"/>
          <c:tx>
            <c:strRef>
              <c:f>'Summery for parallel'!$L$1</c:f>
              <c:strCache>
                <c:ptCount val="1"/>
                <c:pt idx="0">
                  <c:v>Single Turbine</c:v>
                </c:pt>
              </c:strCache>
            </c:strRef>
          </c:tx>
          <c:spPr>
            <a:ln>
              <a:solidFill>
                <a:schemeClr val="tx1"/>
              </a:solidFill>
              <a:prstDash val="dash"/>
            </a:ln>
          </c:spPr>
          <c:marker>
            <c:symbol val="none"/>
          </c:marker>
          <c:xVal>
            <c:numRef>
              <c:f>'Summery for parallel'!$F$2:$F$6</c:f>
              <c:numCache>
                <c:formatCode>General</c:formatCode>
                <c:ptCount val="5"/>
                <c:pt idx="0">
                  <c:v>0.4</c:v>
                </c:pt>
                <c:pt idx="1">
                  <c:v>0.8</c:v>
                </c:pt>
                <c:pt idx="2">
                  <c:v>1.2</c:v>
                </c:pt>
                <c:pt idx="3">
                  <c:v>1.6</c:v>
                </c:pt>
                <c:pt idx="4">
                  <c:v>2</c:v>
                </c:pt>
              </c:numCache>
            </c:numRef>
          </c:xVal>
          <c:yVal>
            <c:numRef>
              <c:f>'Summery for parallel'!$L$2:$L$6</c:f>
              <c:numCache>
                <c:formatCode>General</c:formatCode>
                <c:ptCount val="5"/>
                <c:pt idx="0">
                  <c:v>0.23640000000000044</c:v>
                </c:pt>
                <c:pt idx="1">
                  <c:v>0.23640000000000044</c:v>
                </c:pt>
                <c:pt idx="2">
                  <c:v>0.23640000000000044</c:v>
                </c:pt>
                <c:pt idx="3">
                  <c:v>0.23640000000000044</c:v>
                </c:pt>
                <c:pt idx="4">
                  <c:v>0.23640000000000044</c:v>
                </c:pt>
              </c:numCache>
            </c:numRef>
          </c:yVal>
          <c:smooth val="1"/>
        </c:ser>
        <c:dLbls>
          <c:showLegendKey val="0"/>
          <c:showVal val="0"/>
          <c:showCatName val="0"/>
          <c:showSerName val="0"/>
          <c:showPercent val="0"/>
          <c:showBubbleSize val="0"/>
        </c:dLbls>
        <c:axId val="219880768"/>
        <c:axId val="226992128"/>
      </c:scatterChart>
      <c:valAx>
        <c:axId val="219880768"/>
        <c:scaling>
          <c:orientation val="minMax"/>
          <c:min val="0"/>
        </c:scaling>
        <c:delete val="0"/>
        <c:axPos val="b"/>
        <c:title>
          <c:tx>
            <c:rich>
              <a:bodyPr/>
              <a:lstStyle/>
              <a:p>
                <a:pPr>
                  <a:defRPr sz="1200"/>
                </a:pPr>
                <a:r>
                  <a:rPr lang="en-US" sz="1200" b="1" i="0" baseline="0"/>
                  <a:t>Gap Distance (%of Rotor Diameter)</a:t>
                </a:r>
              </a:p>
            </c:rich>
          </c:tx>
          <c:layout>
            <c:manualLayout>
              <c:xMode val="edge"/>
              <c:yMode val="edge"/>
              <c:x val="0.24062612655345789"/>
              <c:y val="0.89968652037617569"/>
            </c:manualLayout>
          </c:layout>
          <c:overlay val="0"/>
        </c:title>
        <c:numFmt formatCode="General" sourceLinked="1"/>
        <c:majorTickMark val="out"/>
        <c:minorTickMark val="none"/>
        <c:tickLblPos val="nextTo"/>
        <c:crossAx val="226992128"/>
        <c:crosses val="autoZero"/>
        <c:crossBetween val="midCat"/>
        <c:majorUnit val="0.4"/>
      </c:valAx>
      <c:valAx>
        <c:axId val="226992128"/>
        <c:scaling>
          <c:orientation val="minMax"/>
          <c:max val="0.35000000000000031"/>
          <c:min val="0.2"/>
        </c:scaling>
        <c:delete val="0"/>
        <c:axPos val="l"/>
        <c:title>
          <c:tx>
            <c:rich>
              <a:bodyPr rot="-5400000" vert="horz"/>
              <a:lstStyle/>
              <a:p>
                <a:pPr>
                  <a:defRPr sz="1200"/>
                </a:pPr>
                <a:r>
                  <a:rPr lang="en-US" sz="1200" b="1" i="0" baseline="0"/>
                  <a:t>Avg. Power Coefficient Cp</a:t>
                </a:r>
              </a:p>
            </c:rich>
          </c:tx>
          <c:layout>
            <c:manualLayout>
              <c:xMode val="edge"/>
              <c:yMode val="edge"/>
              <c:x val="1.9162363740677403E-2"/>
              <c:y val="0.16219616748533391"/>
            </c:manualLayout>
          </c:layout>
          <c:overlay val="0"/>
        </c:title>
        <c:numFmt formatCode="General" sourceLinked="1"/>
        <c:majorTickMark val="out"/>
        <c:minorTickMark val="none"/>
        <c:tickLblPos val="nextTo"/>
        <c:crossAx val="219880768"/>
        <c:crosses val="autoZero"/>
        <c:crossBetween val="midCat"/>
        <c:majorUnit val="2.0000000000000011E-2"/>
      </c:valAx>
    </c:plotArea>
    <c:legend>
      <c:legendPos val="r"/>
      <c:layout>
        <c:manualLayout>
          <c:xMode val="edge"/>
          <c:yMode val="edge"/>
          <c:x val="0.5358577165806091"/>
          <c:y val="1.9271838669069796E-2"/>
          <c:w val="0.45266781411359724"/>
          <c:h val="0.26762109281794338"/>
        </c:manualLayout>
      </c:layout>
      <c:overlay val="0"/>
      <c:txPr>
        <a:bodyPr/>
        <a:lstStyle/>
        <a:p>
          <a:pPr>
            <a:defRPr sz="1200" b="1"/>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88783241717427"/>
          <c:y val="6.728799809114773E-2"/>
          <c:w val="0.7520034170257035"/>
          <c:h val="0.71495490336435263"/>
        </c:manualLayout>
      </c:layout>
      <c:scatterChart>
        <c:scatterStyle val="smoothMarker"/>
        <c:varyColors val="0"/>
        <c:ser>
          <c:idx val="1"/>
          <c:order val="0"/>
          <c:tx>
            <c:strRef>
              <c:f>Summary!$F$1</c:f>
              <c:strCache>
                <c:ptCount val="1"/>
                <c:pt idx="0">
                  <c:v>Zero Shift Angle</c:v>
                </c:pt>
              </c:strCache>
            </c:strRef>
          </c:tx>
          <c:marker>
            <c:symbol val="none"/>
          </c:marker>
          <c:xVal>
            <c:numRef>
              <c:f>Summary!$E$2:$E$6</c:f>
              <c:numCache>
                <c:formatCode>General</c:formatCode>
                <c:ptCount val="5"/>
                <c:pt idx="0">
                  <c:v>0.4</c:v>
                </c:pt>
                <c:pt idx="1">
                  <c:v>0.8</c:v>
                </c:pt>
                <c:pt idx="2">
                  <c:v>1.2</c:v>
                </c:pt>
                <c:pt idx="3">
                  <c:v>1.6</c:v>
                </c:pt>
                <c:pt idx="4">
                  <c:v>2</c:v>
                </c:pt>
              </c:numCache>
            </c:numRef>
          </c:xVal>
          <c:yVal>
            <c:numRef>
              <c:f>Summary!$F$2:$F$6</c:f>
              <c:numCache>
                <c:formatCode>General</c:formatCode>
                <c:ptCount val="5"/>
                <c:pt idx="0">
                  <c:v>0.28584547825097822</c:v>
                </c:pt>
                <c:pt idx="1">
                  <c:v>0.28046027714149296</c:v>
                </c:pt>
                <c:pt idx="2">
                  <c:v>0.27093536576388888</c:v>
                </c:pt>
                <c:pt idx="3">
                  <c:v>0.26720130018027777</c:v>
                </c:pt>
                <c:pt idx="4">
                  <c:v>0.26413236974999998</c:v>
                </c:pt>
              </c:numCache>
            </c:numRef>
          </c:yVal>
          <c:smooth val="1"/>
        </c:ser>
        <c:ser>
          <c:idx val="2"/>
          <c:order val="1"/>
          <c:tx>
            <c:strRef>
              <c:f>Summary!$G$1</c:f>
              <c:strCache>
                <c:ptCount val="1"/>
                <c:pt idx="0">
                  <c:v>30 Shift Angle</c:v>
                </c:pt>
              </c:strCache>
            </c:strRef>
          </c:tx>
          <c:spPr>
            <a:ln>
              <a:solidFill>
                <a:srgbClr val="00B050"/>
              </a:solidFill>
            </a:ln>
          </c:spPr>
          <c:marker>
            <c:symbol val="none"/>
          </c:marker>
          <c:xVal>
            <c:numRef>
              <c:f>Summary!$E$2:$E$6</c:f>
              <c:numCache>
                <c:formatCode>General</c:formatCode>
                <c:ptCount val="5"/>
                <c:pt idx="0">
                  <c:v>0.4</c:v>
                </c:pt>
                <c:pt idx="1">
                  <c:v>0.8</c:v>
                </c:pt>
                <c:pt idx="2">
                  <c:v>1.2</c:v>
                </c:pt>
                <c:pt idx="3">
                  <c:v>1.6</c:v>
                </c:pt>
                <c:pt idx="4">
                  <c:v>2</c:v>
                </c:pt>
              </c:numCache>
            </c:numRef>
          </c:xVal>
          <c:yVal>
            <c:numRef>
              <c:f>Summary!$G$2:$G$6</c:f>
              <c:numCache>
                <c:formatCode>General</c:formatCode>
                <c:ptCount val="5"/>
                <c:pt idx="0">
                  <c:v>0.34952334062638879</c:v>
                </c:pt>
                <c:pt idx="1">
                  <c:v>0.31721020713723003</c:v>
                </c:pt>
                <c:pt idx="2">
                  <c:v>0.30299792066805581</c:v>
                </c:pt>
                <c:pt idx="3">
                  <c:v>0.28984143860138623</c:v>
                </c:pt>
                <c:pt idx="4" formatCode="0.000">
                  <c:v>0.29048912361138884</c:v>
                </c:pt>
              </c:numCache>
            </c:numRef>
          </c:yVal>
          <c:smooth val="1"/>
        </c:ser>
        <c:ser>
          <c:idx val="3"/>
          <c:order val="2"/>
          <c:tx>
            <c:strRef>
              <c:f>Summary!$H$1</c:f>
              <c:strCache>
                <c:ptCount val="1"/>
                <c:pt idx="0">
                  <c:v>60 Shift Angle</c:v>
                </c:pt>
              </c:strCache>
            </c:strRef>
          </c:tx>
          <c:marker>
            <c:symbol val="none"/>
          </c:marker>
          <c:xVal>
            <c:numRef>
              <c:f>Summary!$E$2:$E$6</c:f>
              <c:numCache>
                <c:formatCode>General</c:formatCode>
                <c:ptCount val="5"/>
                <c:pt idx="0">
                  <c:v>0.4</c:v>
                </c:pt>
                <c:pt idx="1">
                  <c:v>0.8</c:v>
                </c:pt>
                <c:pt idx="2">
                  <c:v>1.2</c:v>
                </c:pt>
                <c:pt idx="3">
                  <c:v>1.6</c:v>
                </c:pt>
                <c:pt idx="4">
                  <c:v>2</c:v>
                </c:pt>
              </c:numCache>
            </c:numRef>
          </c:xVal>
          <c:yVal>
            <c:numRef>
              <c:f>Summary!$H$2:$H$6</c:f>
              <c:numCache>
                <c:formatCode>General</c:formatCode>
                <c:ptCount val="5"/>
                <c:pt idx="0">
                  <c:v>0.34136335594583878</c:v>
                </c:pt>
                <c:pt idx="1">
                  <c:v>0.29594917963472772</c:v>
                </c:pt>
                <c:pt idx="2">
                  <c:v>0.28320064551194457</c:v>
                </c:pt>
                <c:pt idx="3">
                  <c:v>0.27313281659444488</c:v>
                </c:pt>
                <c:pt idx="4">
                  <c:v>0.28133776157083923</c:v>
                </c:pt>
              </c:numCache>
            </c:numRef>
          </c:yVal>
          <c:smooth val="1"/>
        </c:ser>
        <c:ser>
          <c:idx val="0"/>
          <c:order val="3"/>
          <c:tx>
            <c:strRef>
              <c:f>Summary!$I$1</c:f>
              <c:strCache>
                <c:ptCount val="1"/>
                <c:pt idx="0">
                  <c:v>90 Shift Angle</c:v>
                </c:pt>
              </c:strCache>
            </c:strRef>
          </c:tx>
          <c:spPr>
            <a:ln>
              <a:solidFill>
                <a:srgbClr val="FF0000"/>
              </a:solidFill>
            </a:ln>
          </c:spPr>
          <c:marker>
            <c:symbol val="none"/>
          </c:marker>
          <c:xVal>
            <c:numRef>
              <c:f>Summary!$E$2:$E$6</c:f>
              <c:numCache>
                <c:formatCode>General</c:formatCode>
                <c:ptCount val="5"/>
                <c:pt idx="0">
                  <c:v>0.4</c:v>
                </c:pt>
                <c:pt idx="1">
                  <c:v>0.8</c:v>
                </c:pt>
                <c:pt idx="2">
                  <c:v>1.2</c:v>
                </c:pt>
                <c:pt idx="3">
                  <c:v>1.6</c:v>
                </c:pt>
                <c:pt idx="4">
                  <c:v>2</c:v>
                </c:pt>
              </c:numCache>
            </c:numRef>
          </c:xVal>
          <c:yVal>
            <c:numRef>
              <c:f>Summary!$I$2:$I$6</c:f>
              <c:numCache>
                <c:formatCode>General</c:formatCode>
                <c:ptCount val="5"/>
                <c:pt idx="0">
                  <c:v>0.27810096513889826</c:v>
                </c:pt>
                <c:pt idx="1">
                  <c:v>0.26904336525278238</c:v>
                </c:pt>
                <c:pt idx="2">
                  <c:v>0.26800000000000002</c:v>
                </c:pt>
                <c:pt idx="3">
                  <c:v>0.26600000000000001</c:v>
                </c:pt>
                <c:pt idx="4">
                  <c:v>0.26500000000000001</c:v>
                </c:pt>
              </c:numCache>
            </c:numRef>
          </c:yVal>
          <c:smooth val="1"/>
        </c:ser>
        <c:ser>
          <c:idx val="4"/>
          <c:order val="4"/>
          <c:tx>
            <c:strRef>
              <c:f>Summary!$J$1</c:f>
              <c:strCache>
                <c:ptCount val="1"/>
                <c:pt idx="0">
                  <c:v>Single Rotor</c:v>
                </c:pt>
              </c:strCache>
            </c:strRef>
          </c:tx>
          <c:spPr>
            <a:ln>
              <a:solidFill>
                <a:schemeClr val="tx1"/>
              </a:solidFill>
              <a:prstDash val="dash"/>
            </a:ln>
          </c:spPr>
          <c:marker>
            <c:symbol val="none"/>
          </c:marker>
          <c:xVal>
            <c:numRef>
              <c:f>Summary!$E$2:$E$6</c:f>
              <c:numCache>
                <c:formatCode>General</c:formatCode>
                <c:ptCount val="5"/>
                <c:pt idx="0">
                  <c:v>0.4</c:v>
                </c:pt>
                <c:pt idx="1">
                  <c:v>0.8</c:v>
                </c:pt>
                <c:pt idx="2">
                  <c:v>1.2</c:v>
                </c:pt>
                <c:pt idx="3">
                  <c:v>1.6</c:v>
                </c:pt>
                <c:pt idx="4">
                  <c:v>2</c:v>
                </c:pt>
              </c:numCache>
            </c:numRef>
          </c:xVal>
          <c:yVal>
            <c:numRef>
              <c:f>Summary!$J$2:$J$6</c:f>
              <c:numCache>
                <c:formatCode>General</c:formatCode>
                <c:ptCount val="5"/>
                <c:pt idx="0">
                  <c:v>0.23640000000000044</c:v>
                </c:pt>
                <c:pt idx="1">
                  <c:v>0.23640000000000044</c:v>
                </c:pt>
                <c:pt idx="2">
                  <c:v>0.23640000000000044</c:v>
                </c:pt>
                <c:pt idx="3">
                  <c:v>0.23640000000000044</c:v>
                </c:pt>
                <c:pt idx="4">
                  <c:v>0.23640000000000044</c:v>
                </c:pt>
              </c:numCache>
            </c:numRef>
          </c:yVal>
          <c:smooth val="1"/>
        </c:ser>
        <c:dLbls>
          <c:showLegendKey val="0"/>
          <c:showVal val="0"/>
          <c:showCatName val="0"/>
          <c:showSerName val="0"/>
          <c:showPercent val="0"/>
          <c:showBubbleSize val="0"/>
        </c:dLbls>
        <c:axId val="143933440"/>
        <c:axId val="143934016"/>
      </c:scatterChart>
      <c:valAx>
        <c:axId val="143933440"/>
        <c:scaling>
          <c:orientation val="minMax"/>
          <c:max val="2.4"/>
          <c:min val="0"/>
        </c:scaling>
        <c:delete val="0"/>
        <c:axPos val="b"/>
        <c:title>
          <c:tx>
            <c:rich>
              <a:bodyPr/>
              <a:lstStyle/>
              <a:p>
                <a:pPr>
                  <a:defRPr sz="1200"/>
                </a:pPr>
                <a:r>
                  <a:rPr lang="en-US" sz="1200"/>
                  <a:t>Gap Distance (% of Rotor Diameter)</a:t>
                </a:r>
              </a:p>
            </c:rich>
          </c:tx>
          <c:layout>
            <c:manualLayout>
              <c:xMode val="edge"/>
              <c:yMode val="edge"/>
              <c:x val="0.29195299236245176"/>
              <c:y val="0.88968836173959254"/>
            </c:manualLayout>
          </c:layout>
          <c:overlay val="0"/>
        </c:title>
        <c:numFmt formatCode="General" sourceLinked="1"/>
        <c:majorTickMark val="out"/>
        <c:minorTickMark val="none"/>
        <c:tickLblPos val="nextTo"/>
        <c:crossAx val="143934016"/>
        <c:crosses val="autoZero"/>
        <c:crossBetween val="midCat"/>
        <c:majorUnit val="0.4"/>
      </c:valAx>
      <c:valAx>
        <c:axId val="143934016"/>
        <c:scaling>
          <c:orientation val="minMax"/>
          <c:max val="0.4"/>
          <c:min val="0.2"/>
        </c:scaling>
        <c:delete val="0"/>
        <c:axPos val="l"/>
        <c:title>
          <c:tx>
            <c:rich>
              <a:bodyPr rot="-5400000" vert="horz"/>
              <a:lstStyle/>
              <a:p>
                <a:pPr>
                  <a:defRPr sz="1200"/>
                </a:pPr>
                <a:r>
                  <a:rPr lang="en-US" sz="1200"/>
                  <a:t>Avg. Power Coefficient</a:t>
                </a:r>
              </a:p>
            </c:rich>
          </c:tx>
          <c:layout>
            <c:manualLayout>
              <c:xMode val="edge"/>
              <c:yMode val="edge"/>
              <c:x val="1.6230872084385707E-3"/>
              <c:y val="0.14972840351477834"/>
            </c:manualLayout>
          </c:layout>
          <c:overlay val="0"/>
        </c:title>
        <c:numFmt formatCode="General" sourceLinked="1"/>
        <c:majorTickMark val="out"/>
        <c:minorTickMark val="none"/>
        <c:tickLblPos val="nextTo"/>
        <c:crossAx val="143933440"/>
        <c:crosses val="autoZero"/>
        <c:crossBetween val="midCat"/>
        <c:majorUnit val="0.05"/>
      </c:valAx>
    </c:plotArea>
    <c:legend>
      <c:legendPos val="r"/>
      <c:layout>
        <c:manualLayout>
          <c:xMode val="edge"/>
          <c:yMode val="edge"/>
          <c:x val="0.19328254238490464"/>
          <c:y val="2.9366273453736488E-2"/>
          <c:w val="0.80384724882362679"/>
          <c:h val="0.2213316057011861"/>
        </c:manualLayout>
      </c:layout>
      <c:overlay val="0"/>
      <c:txPr>
        <a:bodyPr/>
        <a:lstStyle/>
        <a:p>
          <a:pPr>
            <a:defRPr sz="1200" b="1"/>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44882992051615"/>
          <c:y val="3.1149493410097942E-2"/>
          <c:w val="0.77213168224675421"/>
          <c:h val="0.74117310604991593"/>
        </c:manualLayout>
      </c:layout>
      <c:scatterChart>
        <c:scatterStyle val="smoothMarker"/>
        <c:varyColors val="0"/>
        <c:ser>
          <c:idx val="1"/>
          <c:order val="0"/>
          <c:tx>
            <c:strRef>
              <c:f>Summary!$E$1</c:f>
              <c:strCache>
                <c:ptCount val="1"/>
                <c:pt idx="0">
                  <c:v>Zero Shift Angle</c:v>
                </c:pt>
              </c:strCache>
            </c:strRef>
          </c:tx>
          <c:marker>
            <c:symbol val="none"/>
          </c:marker>
          <c:xVal>
            <c:numRef>
              <c:f>Summary!$D$2:$D$6</c:f>
              <c:numCache>
                <c:formatCode>General</c:formatCode>
                <c:ptCount val="5"/>
                <c:pt idx="0">
                  <c:v>0.4</c:v>
                </c:pt>
                <c:pt idx="1">
                  <c:v>0.8</c:v>
                </c:pt>
                <c:pt idx="2">
                  <c:v>1.2</c:v>
                </c:pt>
                <c:pt idx="3">
                  <c:v>1.6</c:v>
                </c:pt>
                <c:pt idx="4">
                  <c:v>2</c:v>
                </c:pt>
              </c:numCache>
            </c:numRef>
          </c:xVal>
          <c:yVal>
            <c:numRef>
              <c:f>Summary!$E$2:$E$6</c:f>
              <c:numCache>
                <c:formatCode>General</c:formatCode>
                <c:ptCount val="5"/>
                <c:pt idx="0">
                  <c:v>0.20840275169444444</c:v>
                </c:pt>
                <c:pt idx="1">
                  <c:v>0.21624147610278097</c:v>
                </c:pt>
                <c:pt idx="2">
                  <c:v>0.2263658255041667</c:v>
                </c:pt>
                <c:pt idx="3">
                  <c:v>0.23131610360694449</c:v>
                </c:pt>
                <c:pt idx="4">
                  <c:v>0.23404185350555556</c:v>
                </c:pt>
              </c:numCache>
            </c:numRef>
          </c:yVal>
          <c:smooth val="1"/>
        </c:ser>
        <c:ser>
          <c:idx val="2"/>
          <c:order val="1"/>
          <c:tx>
            <c:strRef>
              <c:f>Summary!$F$1</c:f>
              <c:strCache>
                <c:ptCount val="1"/>
                <c:pt idx="0">
                  <c:v>30 Shift Angle</c:v>
                </c:pt>
              </c:strCache>
            </c:strRef>
          </c:tx>
          <c:spPr>
            <a:ln>
              <a:solidFill>
                <a:srgbClr val="00B050"/>
              </a:solidFill>
            </a:ln>
          </c:spPr>
          <c:marker>
            <c:symbol val="none"/>
          </c:marker>
          <c:xVal>
            <c:numRef>
              <c:f>Summary!$D$2:$D$6</c:f>
              <c:numCache>
                <c:formatCode>General</c:formatCode>
                <c:ptCount val="5"/>
                <c:pt idx="0">
                  <c:v>0.4</c:v>
                </c:pt>
                <c:pt idx="1">
                  <c:v>0.8</c:v>
                </c:pt>
                <c:pt idx="2">
                  <c:v>1.2</c:v>
                </c:pt>
                <c:pt idx="3">
                  <c:v>1.6</c:v>
                </c:pt>
                <c:pt idx="4">
                  <c:v>2</c:v>
                </c:pt>
              </c:numCache>
            </c:numRef>
          </c:xVal>
          <c:yVal>
            <c:numRef>
              <c:f>Summary!$F$2:$F$6</c:f>
              <c:numCache>
                <c:formatCode>General</c:formatCode>
                <c:ptCount val="5"/>
                <c:pt idx="0">
                  <c:v>0.23890587514861109</c:v>
                </c:pt>
                <c:pt idx="1">
                  <c:v>0.2248334519819444</c:v>
                </c:pt>
                <c:pt idx="2">
                  <c:v>0.23168375675138889</c:v>
                </c:pt>
                <c:pt idx="3">
                  <c:v>0.25068466386667315</c:v>
                </c:pt>
                <c:pt idx="4" formatCode="0.000">
                  <c:v>0.25066263960417828</c:v>
                </c:pt>
              </c:numCache>
            </c:numRef>
          </c:yVal>
          <c:smooth val="1"/>
        </c:ser>
        <c:ser>
          <c:idx val="3"/>
          <c:order val="2"/>
          <c:tx>
            <c:strRef>
              <c:f>Summary!$G$1</c:f>
              <c:strCache>
                <c:ptCount val="1"/>
                <c:pt idx="0">
                  <c:v>60 Shift Angle</c:v>
                </c:pt>
              </c:strCache>
            </c:strRef>
          </c:tx>
          <c:marker>
            <c:symbol val="none"/>
          </c:marker>
          <c:xVal>
            <c:numRef>
              <c:f>Summary!$D$2:$D$6</c:f>
              <c:numCache>
                <c:formatCode>General</c:formatCode>
                <c:ptCount val="5"/>
                <c:pt idx="0">
                  <c:v>0.4</c:v>
                </c:pt>
                <c:pt idx="1">
                  <c:v>0.8</c:v>
                </c:pt>
                <c:pt idx="2">
                  <c:v>1.2</c:v>
                </c:pt>
                <c:pt idx="3">
                  <c:v>1.6</c:v>
                </c:pt>
                <c:pt idx="4">
                  <c:v>2</c:v>
                </c:pt>
              </c:numCache>
            </c:numRef>
          </c:xVal>
          <c:yVal>
            <c:numRef>
              <c:f>Summary!$G$2:$G$6</c:f>
              <c:numCache>
                <c:formatCode>General</c:formatCode>
                <c:ptCount val="5"/>
                <c:pt idx="0">
                  <c:v>0.21832038966944653</c:v>
                </c:pt>
                <c:pt idx="1">
                  <c:v>0.22755629136430591</c:v>
                </c:pt>
                <c:pt idx="2">
                  <c:v>0.23785647645833341</c:v>
                </c:pt>
                <c:pt idx="3">
                  <c:v>0.24175946227777953</c:v>
                </c:pt>
                <c:pt idx="4">
                  <c:v>0.24304515129653032</c:v>
                </c:pt>
              </c:numCache>
            </c:numRef>
          </c:yVal>
          <c:smooth val="1"/>
        </c:ser>
        <c:ser>
          <c:idx val="0"/>
          <c:order val="3"/>
          <c:tx>
            <c:strRef>
              <c:f>Summary!$H$1</c:f>
              <c:strCache>
                <c:ptCount val="1"/>
                <c:pt idx="0">
                  <c:v>90 Shift Angle</c:v>
                </c:pt>
              </c:strCache>
            </c:strRef>
          </c:tx>
          <c:spPr>
            <a:ln>
              <a:solidFill>
                <a:srgbClr val="FF0000"/>
              </a:solidFill>
            </a:ln>
          </c:spPr>
          <c:marker>
            <c:symbol val="none"/>
          </c:marker>
          <c:xVal>
            <c:numRef>
              <c:f>Summary!$D$2:$D$6</c:f>
              <c:numCache>
                <c:formatCode>General</c:formatCode>
                <c:ptCount val="5"/>
                <c:pt idx="0">
                  <c:v>0.4</c:v>
                </c:pt>
                <c:pt idx="1">
                  <c:v>0.8</c:v>
                </c:pt>
                <c:pt idx="2">
                  <c:v>1.2</c:v>
                </c:pt>
                <c:pt idx="3">
                  <c:v>1.6</c:v>
                </c:pt>
                <c:pt idx="4">
                  <c:v>2</c:v>
                </c:pt>
              </c:numCache>
            </c:numRef>
          </c:xVal>
          <c:yVal>
            <c:numRef>
              <c:f>Summary!$H$2:$H$6</c:f>
              <c:numCache>
                <c:formatCode>General</c:formatCode>
                <c:ptCount val="5"/>
                <c:pt idx="0">
                  <c:v>0.21707423164027975</c:v>
                </c:pt>
                <c:pt idx="1">
                  <c:v>0.22737688090416661</c:v>
                </c:pt>
                <c:pt idx="2">
                  <c:v>0.23367555773749984</c:v>
                </c:pt>
                <c:pt idx="3">
                  <c:v>0.23799523466139355</c:v>
                </c:pt>
                <c:pt idx="4">
                  <c:v>0.23799523466139355</c:v>
                </c:pt>
              </c:numCache>
            </c:numRef>
          </c:yVal>
          <c:smooth val="1"/>
        </c:ser>
        <c:ser>
          <c:idx val="4"/>
          <c:order val="4"/>
          <c:tx>
            <c:strRef>
              <c:f>Summary!$I$1</c:f>
              <c:strCache>
                <c:ptCount val="1"/>
                <c:pt idx="0">
                  <c:v>Single Rotor</c:v>
                </c:pt>
              </c:strCache>
            </c:strRef>
          </c:tx>
          <c:spPr>
            <a:ln>
              <a:solidFill>
                <a:schemeClr val="tx1"/>
              </a:solidFill>
              <a:prstDash val="dash"/>
            </a:ln>
          </c:spPr>
          <c:marker>
            <c:symbol val="none"/>
          </c:marker>
          <c:xVal>
            <c:numRef>
              <c:f>Summary!$D$2:$D$6</c:f>
              <c:numCache>
                <c:formatCode>General</c:formatCode>
                <c:ptCount val="5"/>
                <c:pt idx="0">
                  <c:v>0.4</c:v>
                </c:pt>
                <c:pt idx="1">
                  <c:v>0.8</c:v>
                </c:pt>
                <c:pt idx="2">
                  <c:v>1.2</c:v>
                </c:pt>
                <c:pt idx="3">
                  <c:v>1.6</c:v>
                </c:pt>
                <c:pt idx="4">
                  <c:v>2</c:v>
                </c:pt>
              </c:numCache>
            </c:numRef>
          </c:xVal>
          <c:yVal>
            <c:numRef>
              <c:f>Summary!$I$2:$I$6</c:f>
              <c:numCache>
                <c:formatCode>General</c:formatCode>
                <c:ptCount val="5"/>
                <c:pt idx="0">
                  <c:v>0.23640000000000044</c:v>
                </c:pt>
                <c:pt idx="1">
                  <c:v>0.23640000000000044</c:v>
                </c:pt>
                <c:pt idx="2">
                  <c:v>0.23640000000000044</c:v>
                </c:pt>
                <c:pt idx="3">
                  <c:v>0.23640000000000044</c:v>
                </c:pt>
                <c:pt idx="4">
                  <c:v>0.23640000000000044</c:v>
                </c:pt>
              </c:numCache>
            </c:numRef>
          </c:yVal>
          <c:smooth val="1"/>
        </c:ser>
        <c:dLbls>
          <c:showLegendKey val="0"/>
          <c:showVal val="0"/>
          <c:showCatName val="0"/>
          <c:showSerName val="0"/>
          <c:showPercent val="0"/>
          <c:showBubbleSize val="0"/>
        </c:dLbls>
        <c:axId val="143935168"/>
        <c:axId val="143935744"/>
      </c:scatterChart>
      <c:valAx>
        <c:axId val="143935168"/>
        <c:scaling>
          <c:orientation val="minMax"/>
          <c:max val="2.4"/>
          <c:min val="0"/>
        </c:scaling>
        <c:delete val="0"/>
        <c:axPos val="b"/>
        <c:title>
          <c:tx>
            <c:rich>
              <a:bodyPr/>
              <a:lstStyle/>
              <a:p>
                <a:pPr>
                  <a:defRPr sz="1200"/>
                </a:pPr>
                <a:r>
                  <a:rPr lang="en-US" sz="1200"/>
                  <a:t>Gap Distance (%of Rotor Diameter)</a:t>
                </a:r>
              </a:p>
            </c:rich>
          </c:tx>
          <c:layout>
            <c:manualLayout>
              <c:xMode val="edge"/>
              <c:yMode val="edge"/>
              <c:x val="0.27841293573476578"/>
              <c:y val="0.91144608768922331"/>
            </c:manualLayout>
          </c:layout>
          <c:overlay val="0"/>
        </c:title>
        <c:numFmt formatCode="General" sourceLinked="1"/>
        <c:majorTickMark val="out"/>
        <c:minorTickMark val="none"/>
        <c:tickLblPos val="nextTo"/>
        <c:crossAx val="143935744"/>
        <c:crosses val="autoZero"/>
        <c:crossBetween val="midCat"/>
        <c:majorUnit val="0.4"/>
      </c:valAx>
      <c:valAx>
        <c:axId val="143935744"/>
        <c:scaling>
          <c:orientation val="minMax"/>
          <c:min val="0.19"/>
        </c:scaling>
        <c:delete val="0"/>
        <c:axPos val="l"/>
        <c:title>
          <c:tx>
            <c:rich>
              <a:bodyPr rot="-5400000" vert="horz"/>
              <a:lstStyle/>
              <a:p>
                <a:pPr>
                  <a:defRPr sz="1200"/>
                </a:pPr>
                <a:r>
                  <a:rPr lang="en-US" sz="1200"/>
                  <a:t>Avg.</a:t>
                </a:r>
                <a:r>
                  <a:rPr lang="en-US" sz="1200" baseline="0"/>
                  <a:t> </a:t>
                </a:r>
                <a:r>
                  <a:rPr lang="en-US" sz="1200"/>
                  <a:t>Power Coefficient</a:t>
                </a:r>
              </a:p>
            </c:rich>
          </c:tx>
          <c:layout>
            <c:manualLayout>
              <c:xMode val="edge"/>
              <c:yMode val="edge"/>
              <c:x val="1.0365101550355421E-2"/>
              <c:y val="9.0772493438320223E-2"/>
            </c:manualLayout>
          </c:layout>
          <c:overlay val="0"/>
        </c:title>
        <c:numFmt formatCode="General" sourceLinked="1"/>
        <c:majorTickMark val="out"/>
        <c:minorTickMark val="none"/>
        <c:tickLblPos val="nextTo"/>
        <c:crossAx val="143935168"/>
        <c:crosses val="autoZero"/>
        <c:crossBetween val="midCat"/>
      </c:valAx>
    </c:plotArea>
    <c:legend>
      <c:legendPos val="r"/>
      <c:layout>
        <c:manualLayout>
          <c:xMode val="edge"/>
          <c:yMode val="edge"/>
          <c:x val="0.54930900305366004"/>
          <c:y val="0.4011330304142085"/>
          <c:w val="0.43257828755414895"/>
          <c:h val="0.3476894420455508"/>
        </c:manualLayout>
      </c:layout>
      <c:overlay val="0"/>
      <c:txPr>
        <a:bodyPr/>
        <a:lstStyle/>
        <a:p>
          <a:pPr>
            <a:defRPr sz="1200" b="1"/>
          </a:pPr>
          <a:endParaRPr lang="en-US"/>
        </a:p>
      </c:txPr>
    </c:legend>
    <c:plotVisOnly val="1"/>
    <c:dispBlanksAs val="gap"/>
    <c:showDLblsOverMax val="0"/>
  </c:chart>
  <c:spPr>
    <a:solidFill>
      <a:schemeClr val="bg1"/>
    </a:solidFill>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75314916739959"/>
          <c:y val="4.9509563812884586E-2"/>
          <c:w val="0.78860559239701333"/>
          <c:h val="0.73331472361941374"/>
        </c:manualLayout>
      </c:layout>
      <c:scatterChart>
        <c:scatterStyle val="smoothMarker"/>
        <c:varyColors val="0"/>
        <c:ser>
          <c:idx val="0"/>
          <c:order val="0"/>
          <c:tx>
            <c:strRef>
              <c:f>'Summery for Oblique'!$E$1</c:f>
              <c:strCache>
                <c:ptCount val="1"/>
                <c:pt idx="0">
                  <c:v>Two Co-Rotating Case (A )</c:v>
                </c:pt>
              </c:strCache>
            </c:strRef>
          </c:tx>
          <c:spPr>
            <a:ln>
              <a:solidFill>
                <a:srgbClr val="FF0000"/>
              </a:solidFill>
            </a:ln>
          </c:spPr>
          <c:marker>
            <c:symbol val="none"/>
          </c:marker>
          <c:xVal>
            <c:numRef>
              <c:f>'Summery for Oblique'!$B$2:$B$8</c:f>
              <c:numCache>
                <c:formatCode>General</c:formatCode>
                <c:ptCount val="7"/>
                <c:pt idx="2">
                  <c:v>0.4</c:v>
                </c:pt>
                <c:pt idx="3">
                  <c:v>0.60000000000000064</c:v>
                </c:pt>
                <c:pt idx="4">
                  <c:v>1</c:v>
                </c:pt>
                <c:pt idx="5">
                  <c:v>2</c:v>
                </c:pt>
              </c:numCache>
            </c:numRef>
          </c:xVal>
          <c:yVal>
            <c:numRef>
              <c:f>'Summery for Oblique'!$E$2:$E$8</c:f>
              <c:numCache>
                <c:formatCode>General</c:formatCode>
                <c:ptCount val="7"/>
                <c:pt idx="0">
                  <c:v>0.23275211823458317</c:v>
                </c:pt>
                <c:pt idx="1">
                  <c:v>0.24141959306944763</c:v>
                </c:pt>
                <c:pt idx="2">
                  <c:v>0.25194276085694806</c:v>
                </c:pt>
                <c:pt idx="3">
                  <c:v>0.25460799690930558</c:v>
                </c:pt>
                <c:pt idx="4">
                  <c:v>0.25630547481805582</c:v>
                </c:pt>
                <c:pt idx="5">
                  <c:v>0.24931477330972221</c:v>
                </c:pt>
              </c:numCache>
            </c:numRef>
          </c:yVal>
          <c:smooth val="1"/>
        </c:ser>
        <c:ser>
          <c:idx val="1"/>
          <c:order val="1"/>
          <c:tx>
            <c:strRef>
              <c:f>'Summery for Oblique'!$J$1</c:f>
              <c:strCache>
                <c:ptCount val="1"/>
                <c:pt idx="0">
                  <c:v>Two Counter-Rotating Case (C)</c:v>
                </c:pt>
              </c:strCache>
            </c:strRef>
          </c:tx>
          <c:spPr>
            <a:ln>
              <a:solidFill>
                <a:srgbClr val="00B050"/>
              </a:solidFill>
            </a:ln>
          </c:spPr>
          <c:marker>
            <c:symbol val="none"/>
          </c:marker>
          <c:xVal>
            <c:numRef>
              <c:f>'Summery for Oblique'!$H$2:$H$6</c:f>
              <c:numCache>
                <c:formatCode>General</c:formatCode>
                <c:ptCount val="5"/>
                <c:pt idx="0">
                  <c:v>0.4</c:v>
                </c:pt>
                <c:pt idx="1">
                  <c:v>0.8</c:v>
                </c:pt>
                <c:pt idx="2">
                  <c:v>1.2</c:v>
                </c:pt>
                <c:pt idx="3">
                  <c:v>1.6</c:v>
                </c:pt>
                <c:pt idx="4">
                  <c:v>2</c:v>
                </c:pt>
              </c:numCache>
            </c:numRef>
          </c:xVal>
          <c:yVal>
            <c:numRef>
              <c:f>'Summery for Oblique'!$J$2:$J$6</c:f>
              <c:numCache>
                <c:formatCode>General</c:formatCode>
                <c:ptCount val="5"/>
                <c:pt idx="0">
                  <c:v>0.34952334062638879</c:v>
                </c:pt>
                <c:pt idx="1">
                  <c:v>0.31721020713722753</c:v>
                </c:pt>
                <c:pt idx="2">
                  <c:v>0.30299792066805581</c:v>
                </c:pt>
                <c:pt idx="3">
                  <c:v>0.28984143860138623</c:v>
                </c:pt>
                <c:pt idx="4">
                  <c:v>0.29048912361138884</c:v>
                </c:pt>
              </c:numCache>
            </c:numRef>
          </c:yVal>
          <c:smooth val="1"/>
        </c:ser>
        <c:ser>
          <c:idx val="2"/>
          <c:order val="2"/>
          <c:tx>
            <c:strRef>
              <c:f>'Summery for Oblique'!$M$1</c:f>
              <c:strCache>
                <c:ptCount val="1"/>
                <c:pt idx="0">
                  <c:v>Single Rotor</c:v>
                </c:pt>
              </c:strCache>
            </c:strRef>
          </c:tx>
          <c:spPr>
            <a:ln>
              <a:solidFill>
                <a:prstClr val="black"/>
              </a:solidFill>
              <a:prstDash val="dash"/>
            </a:ln>
          </c:spPr>
          <c:marker>
            <c:symbol val="none"/>
          </c:marker>
          <c:xVal>
            <c:numRef>
              <c:f>'Summery for Oblique'!$H$2:$H$6</c:f>
              <c:numCache>
                <c:formatCode>General</c:formatCode>
                <c:ptCount val="5"/>
                <c:pt idx="0">
                  <c:v>0.4</c:v>
                </c:pt>
                <c:pt idx="1">
                  <c:v>0.8</c:v>
                </c:pt>
                <c:pt idx="2">
                  <c:v>1.2</c:v>
                </c:pt>
                <c:pt idx="3">
                  <c:v>1.6</c:v>
                </c:pt>
                <c:pt idx="4">
                  <c:v>2</c:v>
                </c:pt>
              </c:numCache>
            </c:numRef>
          </c:xVal>
          <c:yVal>
            <c:numRef>
              <c:f>'Summery for Oblique'!$M$2:$M$6</c:f>
              <c:numCache>
                <c:formatCode>General</c:formatCode>
                <c:ptCount val="5"/>
                <c:pt idx="0">
                  <c:v>0.23640000000000044</c:v>
                </c:pt>
                <c:pt idx="1">
                  <c:v>0.23640000000000044</c:v>
                </c:pt>
                <c:pt idx="2">
                  <c:v>0.23640000000000044</c:v>
                </c:pt>
                <c:pt idx="3">
                  <c:v>0.23640000000000044</c:v>
                </c:pt>
                <c:pt idx="4">
                  <c:v>0.23640000000000044</c:v>
                </c:pt>
              </c:numCache>
            </c:numRef>
          </c:yVal>
          <c:smooth val="1"/>
        </c:ser>
        <c:dLbls>
          <c:showLegendKey val="0"/>
          <c:showVal val="0"/>
          <c:showCatName val="0"/>
          <c:showSerName val="0"/>
          <c:showPercent val="0"/>
          <c:showBubbleSize val="0"/>
        </c:dLbls>
        <c:axId val="143938624"/>
        <c:axId val="143939200"/>
      </c:scatterChart>
      <c:valAx>
        <c:axId val="143938624"/>
        <c:scaling>
          <c:orientation val="minMax"/>
        </c:scaling>
        <c:delete val="0"/>
        <c:axPos val="b"/>
        <c:title>
          <c:tx>
            <c:rich>
              <a:bodyPr/>
              <a:lstStyle/>
              <a:p>
                <a:pPr>
                  <a:defRPr sz="1200"/>
                </a:pPr>
                <a:r>
                  <a:rPr lang="en-US" sz="1200" b="1" i="0" baseline="0"/>
                  <a:t>Gap Distance (%of Rotor Diameter)</a:t>
                </a:r>
                <a:endParaRPr lang="en-US" sz="1200"/>
              </a:p>
            </c:rich>
          </c:tx>
          <c:layout>
            <c:manualLayout>
              <c:xMode val="edge"/>
              <c:yMode val="edge"/>
              <c:x val="0.32698964087466142"/>
              <c:y val="0.88459752133631497"/>
            </c:manualLayout>
          </c:layout>
          <c:overlay val="0"/>
        </c:title>
        <c:numFmt formatCode="General" sourceLinked="1"/>
        <c:majorTickMark val="out"/>
        <c:minorTickMark val="none"/>
        <c:tickLblPos val="nextTo"/>
        <c:crossAx val="143939200"/>
        <c:crosses val="autoZero"/>
        <c:crossBetween val="midCat"/>
        <c:majorUnit val="0.4"/>
      </c:valAx>
      <c:valAx>
        <c:axId val="143939200"/>
        <c:scaling>
          <c:orientation val="minMax"/>
        </c:scaling>
        <c:delete val="0"/>
        <c:axPos val="l"/>
        <c:title>
          <c:tx>
            <c:rich>
              <a:bodyPr rot="-5400000" vert="horz"/>
              <a:lstStyle/>
              <a:p>
                <a:pPr>
                  <a:defRPr sz="1200"/>
                </a:pPr>
                <a:r>
                  <a:rPr lang="en-US" sz="1200" b="1" i="0" baseline="0"/>
                  <a:t>Avg. Power Coefficient</a:t>
                </a:r>
                <a:endParaRPr lang="en-US" sz="1200"/>
              </a:p>
            </c:rich>
          </c:tx>
          <c:layout>
            <c:manualLayout>
              <c:xMode val="edge"/>
              <c:yMode val="edge"/>
              <c:x val="6.0569351907934592E-5"/>
              <c:y val="0.11126384036432532"/>
            </c:manualLayout>
          </c:layout>
          <c:overlay val="0"/>
        </c:title>
        <c:numFmt formatCode="General" sourceLinked="1"/>
        <c:majorTickMark val="out"/>
        <c:minorTickMark val="none"/>
        <c:tickLblPos val="nextTo"/>
        <c:crossAx val="143938624"/>
        <c:crosses val="autoZero"/>
        <c:crossBetween val="midCat"/>
      </c:valAx>
    </c:plotArea>
    <c:legend>
      <c:legendPos val="r"/>
      <c:layout>
        <c:manualLayout>
          <c:xMode val="edge"/>
          <c:yMode val="edge"/>
          <c:x val="0.2432061376943272"/>
          <c:y val="0.48185812866106981"/>
          <c:w val="0.56687219866747462"/>
          <c:h val="0.27657195024534981"/>
        </c:manualLayout>
      </c:layout>
      <c:overlay val="0"/>
      <c:txPr>
        <a:bodyPr/>
        <a:lstStyle/>
        <a:p>
          <a:pPr>
            <a:defRPr sz="1200" b="1"/>
          </a:pPr>
          <a:endParaRPr lang="en-US"/>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046662917135383"/>
          <c:y val="2.4189527329491981E-2"/>
          <c:w val="0.7430669291338583"/>
          <c:h val="0.73618349593093257"/>
        </c:manualLayout>
      </c:layout>
      <c:scatterChart>
        <c:scatterStyle val="smoothMarker"/>
        <c:varyColors val="0"/>
        <c:ser>
          <c:idx val="0"/>
          <c:order val="0"/>
          <c:tx>
            <c:strRef>
              <c:f>'Summery for Oblique'!$F$1</c:f>
              <c:strCache>
                <c:ptCount val="1"/>
                <c:pt idx="0">
                  <c:v>Two Co-Rotating Case (B)</c:v>
                </c:pt>
              </c:strCache>
            </c:strRef>
          </c:tx>
          <c:spPr>
            <a:ln>
              <a:solidFill>
                <a:srgbClr val="00B050"/>
              </a:solidFill>
            </a:ln>
          </c:spPr>
          <c:marker>
            <c:symbol val="none"/>
          </c:marker>
          <c:xVal>
            <c:numRef>
              <c:f>'Summery for Oblique'!$B$4:$B$7</c:f>
              <c:numCache>
                <c:formatCode>General</c:formatCode>
                <c:ptCount val="4"/>
                <c:pt idx="0">
                  <c:v>0.4</c:v>
                </c:pt>
                <c:pt idx="1">
                  <c:v>0.60000000000000064</c:v>
                </c:pt>
                <c:pt idx="2">
                  <c:v>1</c:v>
                </c:pt>
                <c:pt idx="3">
                  <c:v>2</c:v>
                </c:pt>
              </c:numCache>
            </c:numRef>
          </c:xVal>
          <c:yVal>
            <c:numRef>
              <c:f>'Summery for Oblique'!$F$4:$F$7</c:f>
              <c:numCache>
                <c:formatCode>General</c:formatCode>
                <c:ptCount val="4"/>
                <c:pt idx="0">
                  <c:v>0.25259099989807182</c:v>
                </c:pt>
                <c:pt idx="1">
                  <c:v>0.24969168451388901</c:v>
                </c:pt>
                <c:pt idx="2">
                  <c:v>0.25624233543610586</c:v>
                </c:pt>
                <c:pt idx="3">
                  <c:v>0.25682761232778173</c:v>
                </c:pt>
              </c:numCache>
            </c:numRef>
          </c:yVal>
          <c:smooth val="1"/>
        </c:ser>
        <c:ser>
          <c:idx val="1"/>
          <c:order val="1"/>
          <c:tx>
            <c:strRef>
              <c:f>'Summery for Oblique'!$I$1</c:f>
              <c:strCache>
                <c:ptCount val="1"/>
                <c:pt idx="0">
                  <c:v>Two Counter-Rotating Case (D)</c:v>
                </c:pt>
              </c:strCache>
            </c:strRef>
          </c:tx>
          <c:spPr>
            <a:ln>
              <a:solidFill>
                <a:srgbClr val="FF0000"/>
              </a:solidFill>
            </a:ln>
          </c:spPr>
          <c:marker>
            <c:symbol val="none"/>
          </c:marker>
          <c:xVal>
            <c:numRef>
              <c:f>'Summery for Oblique'!$H$2:$H$6</c:f>
              <c:numCache>
                <c:formatCode>General</c:formatCode>
                <c:ptCount val="5"/>
                <c:pt idx="0">
                  <c:v>0.4</c:v>
                </c:pt>
                <c:pt idx="1">
                  <c:v>0.8</c:v>
                </c:pt>
                <c:pt idx="2">
                  <c:v>1.2</c:v>
                </c:pt>
                <c:pt idx="3">
                  <c:v>1.6</c:v>
                </c:pt>
                <c:pt idx="4">
                  <c:v>2</c:v>
                </c:pt>
              </c:numCache>
            </c:numRef>
          </c:xVal>
          <c:yVal>
            <c:numRef>
              <c:f>'Summery for Oblique'!$I$2:$I$6</c:f>
              <c:numCache>
                <c:formatCode>General</c:formatCode>
                <c:ptCount val="5"/>
                <c:pt idx="0">
                  <c:v>0.23890587514861109</c:v>
                </c:pt>
                <c:pt idx="1">
                  <c:v>0.2248334519819444</c:v>
                </c:pt>
                <c:pt idx="2">
                  <c:v>0.23168375675138889</c:v>
                </c:pt>
                <c:pt idx="3">
                  <c:v>0.25068466386667315</c:v>
                </c:pt>
                <c:pt idx="4">
                  <c:v>0.25066263960417828</c:v>
                </c:pt>
              </c:numCache>
            </c:numRef>
          </c:yVal>
          <c:smooth val="1"/>
        </c:ser>
        <c:ser>
          <c:idx val="2"/>
          <c:order val="2"/>
          <c:tx>
            <c:strRef>
              <c:f>'Summery for Oblique'!$M$1</c:f>
              <c:strCache>
                <c:ptCount val="1"/>
                <c:pt idx="0">
                  <c:v>Single Rotor</c:v>
                </c:pt>
              </c:strCache>
            </c:strRef>
          </c:tx>
          <c:spPr>
            <a:ln>
              <a:solidFill>
                <a:prstClr val="black"/>
              </a:solidFill>
              <a:prstDash val="dash"/>
            </a:ln>
          </c:spPr>
          <c:marker>
            <c:symbol val="none"/>
          </c:marker>
          <c:xVal>
            <c:numRef>
              <c:f>'Summery for Oblique'!$H$2:$H$6</c:f>
              <c:numCache>
                <c:formatCode>General</c:formatCode>
                <c:ptCount val="5"/>
                <c:pt idx="0">
                  <c:v>0.4</c:v>
                </c:pt>
                <c:pt idx="1">
                  <c:v>0.8</c:v>
                </c:pt>
                <c:pt idx="2">
                  <c:v>1.2</c:v>
                </c:pt>
                <c:pt idx="3">
                  <c:v>1.6</c:v>
                </c:pt>
                <c:pt idx="4">
                  <c:v>2</c:v>
                </c:pt>
              </c:numCache>
            </c:numRef>
          </c:xVal>
          <c:yVal>
            <c:numRef>
              <c:f>'Summery for Oblique'!$M$2:$M$6</c:f>
              <c:numCache>
                <c:formatCode>General</c:formatCode>
                <c:ptCount val="5"/>
                <c:pt idx="0">
                  <c:v>0.23640000000000044</c:v>
                </c:pt>
                <c:pt idx="1">
                  <c:v>0.23640000000000044</c:v>
                </c:pt>
                <c:pt idx="2">
                  <c:v>0.23640000000000044</c:v>
                </c:pt>
                <c:pt idx="3">
                  <c:v>0.23640000000000044</c:v>
                </c:pt>
                <c:pt idx="4">
                  <c:v>0.23640000000000044</c:v>
                </c:pt>
              </c:numCache>
            </c:numRef>
          </c:yVal>
          <c:smooth val="1"/>
        </c:ser>
        <c:dLbls>
          <c:showLegendKey val="0"/>
          <c:showVal val="0"/>
          <c:showCatName val="0"/>
          <c:showSerName val="0"/>
          <c:showPercent val="0"/>
          <c:showBubbleSize val="0"/>
        </c:dLbls>
        <c:axId val="143940928"/>
        <c:axId val="166895616"/>
      </c:scatterChart>
      <c:valAx>
        <c:axId val="143940928"/>
        <c:scaling>
          <c:orientation val="minMax"/>
          <c:max val="2.4"/>
        </c:scaling>
        <c:delete val="0"/>
        <c:axPos val="b"/>
        <c:title>
          <c:tx>
            <c:rich>
              <a:bodyPr/>
              <a:lstStyle/>
              <a:p>
                <a:pPr>
                  <a:defRPr sz="1200"/>
                </a:pPr>
                <a:r>
                  <a:rPr lang="en-US" sz="1200" b="1" i="0" baseline="0"/>
                  <a:t>Gap Distance (% of Rotor Diameter)</a:t>
                </a:r>
              </a:p>
            </c:rich>
          </c:tx>
          <c:layout>
            <c:manualLayout>
              <c:xMode val="edge"/>
              <c:yMode val="edge"/>
              <c:x val="0.19382042869641292"/>
              <c:y val="0.8842367817230099"/>
            </c:manualLayout>
          </c:layout>
          <c:overlay val="0"/>
        </c:title>
        <c:numFmt formatCode="General" sourceLinked="1"/>
        <c:majorTickMark val="out"/>
        <c:minorTickMark val="none"/>
        <c:tickLblPos val="nextTo"/>
        <c:crossAx val="166895616"/>
        <c:crosses val="autoZero"/>
        <c:crossBetween val="midCat"/>
        <c:majorUnit val="0.4"/>
      </c:valAx>
      <c:valAx>
        <c:axId val="166895616"/>
        <c:scaling>
          <c:orientation val="minMax"/>
        </c:scaling>
        <c:delete val="0"/>
        <c:axPos val="l"/>
        <c:title>
          <c:tx>
            <c:rich>
              <a:bodyPr rot="-5400000" vert="horz"/>
              <a:lstStyle/>
              <a:p>
                <a:pPr>
                  <a:defRPr sz="1200"/>
                </a:pPr>
                <a:r>
                  <a:rPr lang="en-US" sz="1200" b="1" i="0" baseline="0"/>
                  <a:t>Avg. Power Coefficient</a:t>
                </a:r>
              </a:p>
            </c:rich>
          </c:tx>
          <c:layout>
            <c:manualLayout>
              <c:xMode val="edge"/>
              <c:yMode val="edge"/>
              <c:x val="2.8532995875515617E-2"/>
              <c:y val="0.14473496935332092"/>
            </c:manualLayout>
          </c:layout>
          <c:overlay val="0"/>
        </c:title>
        <c:numFmt formatCode="General" sourceLinked="1"/>
        <c:majorTickMark val="out"/>
        <c:minorTickMark val="none"/>
        <c:tickLblPos val="nextTo"/>
        <c:crossAx val="143940928"/>
        <c:crosses val="autoZero"/>
        <c:crossBetween val="midCat"/>
        <c:majorUnit val="5.0000000000000088E-3"/>
      </c:valAx>
    </c:plotArea>
    <c:legend>
      <c:legendPos val="r"/>
      <c:layout>
        <c:manualLayout>
          <c:xMode val="edge"/>
          <c:yMode val="edge"/>
          <c:x val="0.48344750656167984"/>
          <c:y val="0.53709112891500799"/>
          <c:w val="0.50165335583052117"/>
          <c:h val="0.22228783902012444"/>
        </c:manualLayout>
      </c:layout>
      <c:overlay val="0"/>
      <c:txPr>
        <a:bodyPr/>
        <a:lstStyle/>
        <a:p>
          <a:pPr>
            <a:defRPr sz="1200" b="1"/>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4167320-7DDC-442C-B76B-41A71479878D}" type="slidenum">
              <a:rPr lang="en-US"/>
              <a:pPr/>
              <a:t>‹#›</a:t>
            </a:fld>
            <a:endParaRPr lang="en-US"/>
          </a:p>
        </p:txBody>
      </p:sp>
    </p:spTree>
    <p:extLst>
      <p:ext uri="{BB962C8B-B14F-4D97-AF65-F5344CB8AC3E}">
        <p14:creationId xmlns:p14="http://schemas.microsoft.com/office/powerpoint/2010/main" val="24127717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D5214480-3BBF-4AFD-8CE7-AD6356661C38}" type="datetime1">
              <a:rPr lang="en-US" smtClean="0"/>
              <a:pPr/>
              <a:t>10/15/2015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B52167-1163-4D0F-8898-956D559A679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71D97D-49C2-478A-BC75-50E9EA631903}" type="datetime1">
              <a:rPr lang="en-US" smtClean="0"/>
              <a:pPr/>
              <a:t>10/15/2015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0E9B084-08B6-4C1A-95E8-98C821E7FE4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105C946-89B1-4227-B6D3-A0F1588196B8}" type="datetime1">
              <a:rPr lang="en-US" smtClean="0"/>
              <a:pPr/>
              <a:t>10/15/2015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0E611D4-8B48-45B5-BBD8-C7D878F52C1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Line 1026"/>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pPr eaLnBrk="0" hangingPunct="0"/>
            <a:endParaRPr kumimoji="1" lang="en-US" sz="2800">
              <a:solidFill>
                <a:srgbClr val="FFFFFF"/>
              </a:solidFill>
              <a:latin typeface="Times New Roman" pitchFamily="18" charset="0"/>
              <a:ea typeface="ＭＳ Ｐゴシック" pitchFamily="34" charset="-128"/>
            </a:endParaRPr>
          </a:p>
        </p:txBody>
      </p:sp>
      <p:sp>
        <p:nvSpPr>
          <p:cNvPr id="5" name="Arc 1027"/>
          <p:cNvSpPr>
            <a:spLocks/>
          </p:cNvSpPr>
          <p:nvPr/>
        </p:nvSpPr>
        <p:spPr bwMode="auto">
          <a:xfrm>
            <a:off x="0" y="842963"/>
            <a:ext cx="2897188" cy="6015037"/>
          </a:xfrm>
          <a:custGeom>
            <a:avLst/>
            <a:gdLst>
              <a:gd name="T0" fmla="*/ 0 w 21600"/>
              <a:gd name="T1" fmla="*/ 0 h 21600"/>
              <a:gd name="T2" fmla="*/ 388597144 w 21600"/>
              <a:gd name="T3" fmla="*/ 1675031024 h 21600"/>
              <a:gd name="T4" fmla="*/ 0 w 21600"/>
              <a:gd name="T5" fmla="*/ 167503102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hangingPunct="0"/>
            <a:endParaRPr kumimoji="1" lang="en-US" sz="2800">
              <a:solidFill>
                <a:srgbClr val="FFFFFF"/>
              </a:solidFill>
              <a:latin typeface="Times New Roman" pitchFamily="18" charset="0"/>
              <a:ea typeface="ＭＳ Ｐゴシック" pitchFamily="34" charset="-128"/>
            </a:endParaRPr>
          </a:p>
        </p:txBody>
      </p:sp>
      <p:sp>
        <p:nvSpPr>
          <p:cNvPr id="22532" name="Rectangle 1028"/>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ja-JP" altLang="en-US"/>
              <a:t>マスタ タイトルの</a:t>
            </a:r>
            <a:br>
              <a:rPr lang="ja-JP" altLang="en-US"/>
            </a:br>
            <a:r>
              <a:rPr lang="ja-JP" altLang="en-US"/>
              <a:t>書式設定</a:t>
            </a:r>
          </a:p>
        </p:txBody>
      </p:sp>
      <p:sp>
        <p:nvSpPr>
          <p:cNvPr id="22533" name="Rectangle 1029"/>
          <p:cNvSpPr>
            <a:spLocks noGrp="1" noChangeArrowheads="1"/>
          </p:cNvSpPr>
          <p:nvPr>
            <p:ph type="subTitle" sz="quarter" idx="1"/>
          </p:nvPr>
        </p:nvSpPr>
        <p:spPr>
          <a:xfrm>
            <a:off x="4191000" y="1828800"/>
            <a:ext cx="4572000" cy="1752600"/>
          </a:xfrm>
        </p:spPr>
        <p:txBody>
          <a:bodyPr/>
          <a:lstStyle>
            <a:lvl1pPr marL="0" indent="0">
              <a:buFont typeface="Wingdings" pitchFamily="2" charset="2"/>
              <a:buNone/>
              <a:defRPr sz="2400"/>
            </a:lvl1pPr>
          </a:lstStyle>
          <a:p>
            <a:r>
              <a:rPr lang="ja-JP" altLang="en-US"/>
              <a:t>マスタ サブタイトルの書式設定</a:t>
            </a:r>
          </a:p>
        </p:txBody>
      </p:sp>
      <p:sp>
        <p:nvSpPr>
          <p:cNvPr id="6" name="Rectangle 1030"/>
          <p:cNvSpPr>
            <a:spLocks noGrp="1" noChangeArrowheads="1"/>
          </p:cNvSpPr>
          <p:nvPr>
            <p:ph type="dt" sz="quarter" idx="10"/>
          </p:nvPr>
        </p:nvSpPr>
        <p:spPr/>
        <p:txBody>
          <a:bodyPr/>
          <a:lstStyle>
            <a:lvl1pPr>
              <a:defRPr smtClean="0"/>
            </a:lvl1pPr>
          </a:lstStyle>
          <a:p>
            <a:pPr>
              <a:defRPr/>
            </a:pPr>
            <a:fld id="{6C173D50-E166-4435-9EEB-2B6ED71E984F}" type="datetime1">
              <a:rPr lang="ja-JP" altLang="en-US">
                <a:solidFill>
                  <a:srgbClr val="FFFFFF"/>
                </a:solidFill>
              </a:rPr>
              <a:pPr>
                <a:defRPr/>
              </a:pPr>
              <a:t>2015/10/15</a:t>
            </a:fld>
            <a:endParaRPr lang="en-US" altLang="ja-JP">
              <a:solidFill>
                <a:srgbClr val="FFFFFF"/>
              </a:solidFill>
            </a:endParaRPr>
          </a:p>
        </p:txBody>
      </p:sp>
      <p:sp>
        <p:nvSpPr>
          <p:cNvPr id="7" name="Rectangle 1031"/>
          <p:cNvSpPr>
            <a:spLocks noGrp="1" noChangeArrowheads="1"/>
          </p:cNvSpPr>
          <p:nvPr>
            <p:ph type="ftr" sz="quarter" idx="11"/>
          </p:nvPr>
        </p:nvSpPr>
        <p:spPr/>
        <p:txBody>
          <a:bodyPr/>
          <a:lstStyle>
            <a:lvl1pPr>
              <a:defRPr smtClean="0"/>
            </a:lvl1pPr>
          </a:lstStyle>
          <a:p>
            <a:pPr>
              <a:defRPr/>
            </a:pPr>
            <a:endParaRPr lang="en-US" altLang="ja-JP">
              <a:solidFill>
                <a:srgbClr val="FFFFFF"/>
              </a:solidFill>
            </a:endParaRPr>
          </a:p>
        </p:txBody>
      </p:sp>
      <p:sp>
        <p:nvSpPr>
          <p:cNvPr id="8" name="Rectangle 1032"/>
          <p:cNvSpPr>
            <a:spLocks noGrp="1" noChangeArrowheads="1"/>
          </p:cNvSpPr>
          <p:nvPr>
            <p:ph type="sldNum" sz="quarter" idx="12"/>
          </p:nvPr>
        </p:nvSpPr>
        <p:spPr/>
        <p:txBody>
          <a:bodyPr/>
          <a:lstStyle>
            <a:lvl1pPr>
              <a:defRPr smtClean="0"/>
            </a:lvl1pPr>
          </a:lstStyle>
          <a:p>
            <a:pPr>
              <a:defRPr/>
            </a:pPr>
            <a:fld id="{289DF824-A5D4-44F2-9082-6B9BFA81D39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345806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fld id="{C6EEC934-A16F-4FF9-B542-D26E38E44E81}" type="datetime1">
              <a:rPr lang="ja-JP" altLang="en-US">
                <a:solidFill>
                  <a:srgbClr val="FFFFFF"/>
                </a:solidFill>
              </a:rPr>
              <a:pPr>
                <a:defRPr/>
              </a:pPr>
              <a:t>2015/10/15</a:t>
            </a:fld>
            <a:endParaRPr lang="en-US" altLang="ja-JP">
              <a:solidFill>
                <a:srgbClr val="FFFFFF"/>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9B1D514-AB0E-42F7-B6FE-C87590C6F6F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0553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2C25EBCC-11C8-4A9D-84C2-FFB6C014B292}" type="datetime1">
              <a:rPr lang="ja-JP" altLang="en-US">
                <a:solidFill>
                  <a:srgbClr val="FFFFFF"/>
                </a:solidFill>
              </a:rPr>
              <a:pPr>
                <a:defRPr/>
              </a:pPr>
              <a:t>2015/10/15</a:t>
            </a:fld>
            <a:endParaRPr lang="en-US" altLang="ja-JP">
              <a:solidFill>
                <a:srgbClr val="FFFFFF"/>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ADDA1997-3A31-41A4-94A7-EBF038C4C81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43040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5"/>
          <p:cNvSpPr>
            <a:spLocks noGrp="1" noChangeArrowheads="1"/>
          </p:cNvSpPr>
          <p:nvPr>
            <p:ph type="dt" sz="half" idx="10"/>
          </p:nvPr>
        </p:nvSpPr>
        <p:spPr>
          <a:ln/>
        </p:spPr>
        <p:txBody>
          <a:bodyPr/>
          <a:lstStyle>
            <a:lvl1pPr>
              <a:defRPr/>
            </a:lvl1pPr>
          </a:lstStyle>
          <a:p>
            <a:pPr>
              <a:defRPr/>
            </a:pPr>
            <a:fld id="{8C37AD21-3DE5-47DB-BECF-A7AE85457FA1}" type="datetime1">
              <a:rPr lang="ja-JP" altLang="en-US">
                <a:solidFill>
                  <a:srgbClr val="FFFFFF"/>
                </a:solidFill>
              </a:rPr>
              <a:pPr>
                <a:defRPr/>
              </a:pPr>
              <a:t>2015/10/15</a:t>
            </a:fld>
            <a:endParaRPr lang="en-US" altLang="ja-JP">
              <a:solidFill>
                <a:srgbClr val="FFFFFF"/>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692266B-F93A-4A7D-B1C0-5E189B42743E}"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102132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12B5C8E-2A37-4ACE-A146-E77F837A01A3}" type="datetime1">
              <a:rPr lang="en-US" smtClean="0"/>
              <a:pPr/>
              <a:t>10/15/2015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A46091-B634-4DF8-B8F6-8BD9AACB86B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2241642-88EC-4586-A629-CF87A64B6201}" type="datetime1">
              <a:rPr lang="en-US" smtClean="0"/>
              <a:pPr/>
              <a:t>10/15/2015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AABB1B-ECC8-4534-8553-F5765BD0F50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2FD4426-7DCF-4C27-8542-6AD5149C1CEF}" type="datetime1">
              <a:rPr lang="en-US" smtClean="0"/>
              <a:pPr/>
              <a:t>10/15/2015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BB31207-C2DD-4B1B-98B5-69868EC973F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33911159-920C-404B-9692-F43E9BB8D34D}" type="datetime1">
              <a:rPr lang="en-US" smtClean="0"/>
              <a:pPr/>
              <a:t>10/15/2015</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BFC994A-B6B9-46B7-9D40-509065DB08D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6D8491E8-012D-44CA-9D79-788D91805D3A}" type="datetime1">
              <a:rPr lang="en-US" smtClean="0"/>
              <a:pPr/>
              <a:t>10/15/2015</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F5023FF-4C9A-44DE-A585-91ACD68CB7F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38A1DA5-4D32-42F5-894D-A42D0857CFB6}" type="datetime1">
              <a:rPr lang="en-US" smtClean="0"/>
              <a:pPr/>
              <a:t>10/15/2015</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25197A1-4679-4014-A1F3-A8A77BFA5E4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C93AF90-80CB-471B-AC46-3A7AD0E529A4}" type="datetime1">
              <a:rPr lang="en-US" smtClean="0"/>
              <a:pPr/>
              <a:t>10/15/2015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7AB4710-ACC3-4D48-8599-42217EAD149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AB62913-9BAE-42A7-8822-8F7E5B734805}" type="datetime1">
              <a:rPr lang="en-US" smtClean="0"/>
              <a:pPr/>
              <a:t>10/15/2015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9629F39-FDF8-42B1-A720-FD21003BE01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BAA49A66-853F-42C6-84C7-BC96EC386E32}" type="datetime1">
              <a:rPr lang="en-US" smtClean="0"/>
              <a:pPr/>
              <a:t>10/15/2015</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41E29D7-05E0-47F1-8B07-8B49CF35B670}" type="slidenum">
              <a:rPr lang="en-US"/>
              <a:pPr/>
              <a:t>‹#›</a:t>
            </a:fld>
            <a:endParaRPr lang="en-US"/>
          </a:p>
        </p:txBody>
      </p:sp>
      <p:pic>
        <p:nvPicPr>
          <p:cNvPr id="1031" name="Picture 7" descr="forUC01_96"/>
          <p:cNvPicPr>
            <a:picLocks noChangeAspect="1" noChangeArrowheads="1"/>
          </p:cNvPicPr>
          <p:nvPr userDrawn="1"/>
        </p:nvPicPr>
        <p:blipFill>
          <a:blip r:embed="rId13" cstate="print"/>
          <a:srcRect/>
          <a:stretch>
            <a:fillRect/>
          </a:stretch>
        </p:blipFill>
        <p:spPr bwMode="auto">
          <a:xfrm>
            <a:off x="0" y="5543550"/>
            <a:ext cx="9144000" cy="139065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D0D0D">
            <a:alpha val="0"/>
          </a:srgbClr>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ja-JP" altLang="en-US" smtClean="0"/>
              <a:t>マスタ タイトルの</a:t>
            </a:r>
            <a:br>
              <a:rPr lang="ja-JP" altLang="en-US" smtClean="0"/>
            </a:br>
            <a:r>
              <a:rPr lang="ja-JP" altLang="en-US" smtClean="0"/>
              <a:t>書式設定</a:t>
            </a:r>
          </a:p>
        </p:txBody>
      </p:sp>
      <p:sp>
        <p:nvSpPr>
          <p:cNvPr id="1027"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endParaRPr lang="ja-JP" altLang="ja-JP" smtClean="0"/>
          </a:p>
          <a:p>
            <a:pPr lvl="3"/>
            <a:r>
              <a:rPr lang="ja-JP" altLang="en-US" smtClean="0"/>
              <a:t>第 </a:t>
            </a:r>
            <a:r>
              <a:rPr lang="en-US" altLang="ja-JP" smtClean="0"/>
              <a:t>4 </a:t>
            </a:r>
            <a:r>
              <a:rPr lang="ja-JP" altLang="en-US" smtClean="0"/>
              <a:t>レベル</a:t>
            </a:r>
            <a:endParaRPr lang="ja-JP" altLang="ja-JP" smtClean="0"/>
          </a:p>
          <a:p>
            <a:pPr lvl="4"/>
            <a:r>
              <a:rPr lang="ja-JP" altLang="en-US" smtClean="0"/>
              <a:t>第 </a:t>
            </a:r>
            <a:r>
              <a:rPr lang="en-US" altLang="ja-JP" smtClean="0"/>
              <a:t>5 </a:t>
            </a:r>
            <a:r>
              <a:rPr lang="ja-JP" altLang="en-US" smtClean="0"/>
              <a:t>レベル</a:t>
            </a:r>
            <a:endParaRPr lang="ja-JP" altLang="ja-JP" smtClean="0"/>
          </a:p>
        </p:txBody>
      </p:sp>
      <p:sp>
        <p:nvSpPr>
          <p:cNvPr id="8" name="Rectangle 5"/>
          <p:cNvSpPr>
            <a:spLocks noGrp="1" noChangeArrowheads="1"/>
          </p:cNvSpPr>
          <p:nvPr>
            <p:ph type="dt" sz="half" idx="2"/>
          </p:nvPr>
        </p:nvSpPr>
        <p:spPr bwMode="auto">
          <a:xfrm>
            <a:off x="304800" y="6248400"/>
            <a:ext cx="1905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smtClean="0"/>
            </a:lvl1pPr>
          </a:lstStyle>
          <a:p>
            <a:pPr>
              <a:defRPr/>
            </a:pPr>
            <a:fld id="{660B9A97-EAE3-4393-9844-3EC263B28109}" type="datetime1">
              <a:rPr kumimoji="1" lang="ja-JP" altLang="en-US">
                <a:solidFill>
                  <a:srgbClr val="FFFFFF"/>
                </a:solidFill>
                <a:latin typeface="Times New Roman" pitchFamily="18" charset="0"/>
                <a:ea typeface="ＭＳ Ｐゴシック" pitchFamily="34" charset="-128"/>
              </a:rPr>
              <a:pPr>
                <a:defRPr/>
              </a:pPr>
              <a:t>2015/10/15</a:t>
            </a:fld>
            <a:endParaRPr kumimoji="1" lang="en-US" altLang="ja-JP">
              <a:solidFill>
                <a:srgbClr val="FFFFFF"/>
              </a:solidFill>
              <a:latin typeface="Times New Roman" pitchFamily="18" charset="0"/>
              <a:ea typeface="ＭＳ Ｐゴシック" pitchFamily="34" charset="-128"/>
            </a:endParaRPr>
          </a:p>
        </p:txBody>
      </p:sp>
      <p:sp>
        <p:nvSpPr>
          <p:cNvPr id="9" name="Rectangle 6"/>
          <p:cNvSpPr>
            <a:spLocks noGrp="1" noChangeArrowheads="1"/>
          </p:cNvSpPr>
          <p:nvPr>
            <p:ph type="ftr" sz="quarter" idx="3"/>
          </p:nvPr>
        </p:nvSpPr>
        <p:spPr bwMode="auto">
          <a:xfrm>
            <a:off x="3581400" y="6248400"/>
            <a:ext cx="28956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a:defRPr/>
            </a:pPr>
            <a:endParaRPr kumimoji="1" lang="en-US" altLang="ja-JP">
              <a:solidFill>
                <a:srgbClr val="FFFFFF"/>
              </a:solidFill>
              <a:latin typeface="Times New Roman" pitchFamily="18" charset="0"/>
              <a:ea typeface="ＭＳ Ｐゴシック" pitchFamily="34" charset="-128"/>
            </a:endParaRPr>
          </a:p>
        </p:txBody>
      </p:sp>
      <p:sp>
        <p:nvSpPr>
          <p:cNvPr id="10" name="Rectangle 7"/>
          <p:cNvSpPr>
            <a:spLocks noGrp="1" noChangeArrowheads="1"/>
          </p:cNvSpPr>
          <p:nvPr>
            <p:ph type="sldNum" sz="quarter" idx="4"/>
          </p:nvPr>
        </p:nvSpPr>
        <p:spPr bwMode="auto">
          <a:xfrm>
            <a:off x="7010400" y="6248400"/>
            <a:ext cx="1905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eaLnBrk="1" hangingPunct="1">
              <a:defRPr sz="1400" smtClean="0"/>
            </a:lvl1pPr>
          </a:lstStyle>
          <a:p>
            <a:pPr>
              <a:defRPr/>
            </a:pPr>
            <a:fld id="{B8230C9D-D6AA-4A10-B604-F50816F95B66}" type="slidenum">
              <a:rPr kumimoji="1" lang="en-US" altLang="ja-JP">
                <a:solidFill>
                  <a:srgbClr val="FFFFFF"/>
                </a:solidFill>
                <a:latin typeface="Times New Roman" pitchFamily="18" charset="0"/>
                <a:ea typeface="ＭＳ Ｐゴシック" pitchFamily="34" charset="-128"/>
              </a:rPr>
              <a:pPr>
                <a:defRPr/>
              </a:pPr>
              <a:t>‹#›</a:t>
            </a:fld>
            <a:endParaRPr kumimoji="1" lang="en-US" altLang="ja-JP">
              <a:solidFill>
                <a:srgbClr val="FFFFFF"/>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230528204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p:txStyles>
    <p:titleStyle>
      <a:lvl1pPr algn="l" rtl="0" eaLnBrk="0" fontAlgn="base" hangingPunct="0">
        <a:lnSpc>
          <a:spcPct val="70000"/>
        </a:lnSpc>
        <a:spcBef>
          <a:spcPct val="0"/>
        </a:spcBef>
        <a:spcAft>
          <a:spcPct val="0"/>
        </a:spcAft>
        <a:defRPr kumimoji="1" sz="4800" b="1">
          <a:solidFill>
            <a:schemeClr val="tx2"/>
          </a:solidFill>
          <a:latin typeface="Arial" pitchFamily="34" charset="0"/>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pitchFamily="34" charset="0"/>
          <a:ea typeface="ＭＳ Ｐゴシック" pitchFamily="50" charset="-128"/>
        </a:defRPr>
      </a:lvl2pPr>
      <a:lvl3pPr algn="l" rtl="0" eaLnBrk="0" fontAlgn="base" hangingPunct="0">
        <a:lnSpc>
          <a:spcPct val="70000"/>
        </a:lnSpc>
        <a:spcBef>
          <a:spcPct val="0"/>
        </a:spcBef>
        <a:spcAft>
          <a:spcPct val="0"/>
        </a:spcAft>
        <a:defRPr kumimoji="1" sz="4800" b="1">
          <a:solidFill>
            <a:schemeClr val="tx2"/>
          </a:solidFill>
          <a:latin typeface="Arial" pitchFamily="34" charset="0"/>
          <a:ea typeface="ＭＳ Ｐゴシック" pitchFamily="50" charset="-128"/>
        </a:defRPr>
      </a:lvl3pPr>
      <a:lvl4pPr algn="l" rtl="0" eaLnBrk="0" fontAlgn="base" hangingPunct="0">
        <a:lnSpc>
          <a:spcPct val="70000"/>
        </a:lnSpc>
        <a:spcBef>
          <a:spcPct val="0"/>
        </a:spcBef>
        <a:spcAft>
          <a:spcPct val="0"/>
        </a:spcAft>
        <a:defRPr kumimoji="1" sz="4800" b="1">
          <a:solidFill>
            <a:schemeClr val="tx2"/>
          </a:solidFill>
          <a:latin typeface="Arial" pitchFamily="34" charset="0"/>
          <a:ea typeface="ＭＳ Ｐゴシック" pitchFamily="50" charset="-128"/>
        </a:defRPr>
      </a:lvl4pPr>
      <a:lvl5pPr algn="l" rtl="0" eaLnBrk="0" fontAlgn="base" hangingPunct="0">
        <a:lnSpc>
          <a:spcPct val="70000"/>
        </a:lnSpc>
        <a:spcBef>
          <a:spcPct val="0"/>
        </a:spcBef>
        <a:spcAft>
          <a:spcPct val="0"/>
        </a:spcAft>
        <a:defRPr kumimoji="1" sz="4800" b="1">
          <a:solidFill>
            <a:schemeClr val="tx2"/>
          </a:solidFill>
          <a:latin typeface="Arial" pitchFamily="34" charset="0"/>
          <a:ea typeface="ＭＳ Ｐゴシック" pitchFamily="50" charset="-128"/>
        </a:defRPr>
      </a:lvl5pPr>
      <a:lvl6pPr marL="4572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6pPr>
      <a:lvl7pPr marL="9144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7pPr>
      <a:lvl8pPr marL="13716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8pPr>
      <a:lvl9pPr marL="1828800" algn="l" rtl="0" fontAlgn="base">
        <a:lnSpc>
          <a:spcPct val="70000"/>
        </a:lnSpc>
        <a:spcBef>
          <a:spcPct val="0"/>
        </a:spcBef>
        <a:spcAft>
          <a:spcPct val="0"/>
        </a:spcAft>
        <a:defRPr kumimoji="1" sz="4800" b="1">
          <a:solidFill>
            <a:schemeClr val="tx2"/>
          </a:solidFill>
          <a:latin typeface="Arial Narrow"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kumimoji="1" sz="28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tx2"/>
        </a:buClr>
        <a:buSzPct val="65000"/>
        <a:buFont typeface="Wingdings" pitchFamily="2" charset="2"/>
        <a:buChar char="u"/>
        <a:defRPr kumimoji="1" sz="2600">
          <a:solidFill>
            <a:schemeClr val="tx1"/>
          </a:solidFill>
          <a:latin typeface="Arial" pitchFamily="34" charset="0"/>
          <a:ea typeface="+mn-ea"/>
        </a:defRPr>
      </a:lvl2pPr>
      <a:lvl3pPr marL="1143000" indent="-228600" algn="l" rtl="0" eaLnBrk="0" fontAlgn="base" hangingPunct="0">
        <a:spcBef>
          <a:spcPct val="20000"/>
        </a:spcBef>
        <a:spcAft>
          <a:spcPct val="0"/>
        </a:spcAft>
        <a:buClr>
          <a:schemeClr val="hlink"/>
        </a:buClr>
        <a:buSzPct val="65000"/>
        <a:buFont typeface="Wingdings" pitchFamily="2" charset="2"/>
        <a:buChar char="«"/>
        <a:defRPr kumimoji="1" sz="2400">
          <a:solidFill>
            <a:schemeClr val="tx1"/>
          </a:solidFill>
          <a:latin typeface="Arial" pitchFamily="34" charset="0"/>
          <a:ea typeface="+mn-ea"/>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Arial" pitchFamily="34" charset="0"/>
          <a:ea typeface="+mn-ea"/>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mn-ea"/>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video" Target="file:///G:\Dr%20Abdallh\savonius\Single%20Savonius%20Velocity%20Cont.mp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ideo" Target="file:///G:\Dr%20Abdallh\savonius\Single%20Savonius%20Vorticity%20Cont.mp4"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video" Target="file:///G:\Dr%20Abdallh\savonius\Two%20Savonius%20Vorticity%20Cont.mp4"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mailto:abdallsa@mail.uc.edu"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ideo" Target="file:///G:\Dr%20Abdallh\savonius\Two%20Savonius%20vel%20Cont.mp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chart" Target="../charts/chart8.xml"/><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chart" Target="../charts/chart9.xml"/><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video" Target="file:///G:\Dr%20Abdallh\savonius\Three%20Savonius%20Velocity%20Cont.mp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video" Target="file:///G:\Dr%20Abdallh\savonius\Three%20Savonius%20Vorticity%20Cont.mp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video" Target="file:///G:\Dr%20Abdallh\savonius\Farm%20Development.mp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video" Target="file:///G:\Dr%20Abdallh\savonius\Nine%20Savonius%20Velocity%20Cont.mp4"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video" Target="file:///G:\Dr%20Abdallh\savonius\Nine%20Savonius%20Vorticity%20Cont.mp4"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5.jpe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www.cyberiad.net/" TargetMode="External"/><Relationship Id="rId2" Type="http://schemas.openxmlformats.org/officeDocument/2006/relationships/hyperlink" Target="http://iipdigital.usembassy.gov/st/english/article/2013"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74.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gif"/><Relationship Id="rId1" Type="http://schemas.openxmlformats.org/officeDocument/2006/relationships/slideLayout" Target="../slideLayouts/slideLayout7.xml"/><Relationship Id="rId4" Type="http://schemas.openxmlformats.org/officeDocument/2006/relationships/image" Target="../media/image104.gif"/></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7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hyperlink" Target="http://www.cfd-online.com/Wiki/Friction_velocity" TargetMode="External"/><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hyperlink" Target="http://www.cfd-online.com/Wiki/Kinematic_viscosity" TargetMode="External"/><Relationship Id="rId5" Type="http://schemas.openxmlformats.org/officeDocument/2006/relationships/image" Target="../media/image116.png"/><Relationship Id="rId4" Type="http://schemas.openxmlformats.org/officeDocument/2006/relationships/image" Target="../media/image115.png"/></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8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7.xml"/><Relationship Id="rId1" Type="http://schemas.openxmlformats.org/officeDocument/2006/relationships/video" Target="file:///C:\Users\Mohammed\Desktop\preparation%20for%20presentation\Vertical%20Axis%20Wind%20Turbine%20Hybrid%20Darrieus%20JET%20Bl.mp4"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25"/>
            <a:ext cx="8382000" cy="1143000"/>
          </a:xfrm>
          <a:solidFill>
            <a:schemeClr val="tx2"/>
          </a:solidFill>
          <a:ln w="3175"/>
        </p:spPr>
        <p:txBody>
          <a:bodyPr/>
          <a:lstStyle/>
          <a:p>
            <a:pPr eaLnBrk="1" hangingPunct="1">
              <a:defRPr/>
            </a:pPr>
            <a:r>
              <a:rPr lang="en-US" sz="3600"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sz="3600" dirty="0">
              <a:solidFill>
                <a:srgbClr val="FF6600"/>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xfrm>
            <a:off x="457200" y="1600200"/>
            <a:ext cx="8382000" cy="4530725"/>
          </a:xfrm>
          <a:solidFill>
            <a:schemeClr val="tx2"/>
          </a:solidFill>
          <a:ln>
            <a:solidFill>
              <a:schemeClr val="accent1"/>
            </a:solidFill>
          </a:ln>
        </p:spPr>
        <p:txBody>
          <a:bodyPr>
            <a:normAutofit lnSpcReduction="10000"/>
          </a:bodyPr>
          <a:lstStyle/>
          <a:p>
            <a:pPr algn="just" eaLnBrk="1" hangingPunct="1">
              <a:buFont typeface="Arial" charset="0"/>
              <a:buNone/>
              <a:defRPr/>
            </a:pPr>
            <a:r>
              <a:rPr lang="en-US" sz="2000" dirty="0" smtClean="0">
                <a:solidFill>
                  <a:schemeClr val="bg2">
                    <a:lumMod val="75000"/>
                  </a:schemeClr>
                </a:solidFill>
                <a:latin typeface="+mj-lt"/>
              </a:rPr>
              <a:t>      </a:t>
            </a:r>
            <a:r>
              <a:rPr lang="en-US" sz="2000" b="1" dirty="0" smtClean="0">
                <a:solidFill>
                  <a:schemeClr val="bg2">
                    <a:lumMod val="75000"/>
                  </a:schemeClr>
                </a:solidFill>
                <a:latin typeface="+mj-lt"/>
              </a:rPr>
              <a:t>OMICS Group International is an amalgamation of </a:t>
            </a:r>
            <a:r>
              <a:rPr lang="en-US" sz="2000" b="1" dirty="0" smtClean="0">
                <a:solidFill>
                  <a:schemeClr val="bg2">
                    <a:lumMod val="75000"/>
                  </a:schemeClr>
                </a:solidFill>
                <a:latin typeface="+mj-lt"/>
                <a:hlinkClick r:id="rId2" tooltip="Open Access publications"/>
              </a:rPr>
              <a:t>Open Access publications</a:t>
            </a:r>
            <a:r>
              <a:rPr lang="en-US" sz="2000" b="1" dirty="0" smtClean="0">
                <a:solidFill>
                  <a:schemeClr val="bg2">
                    <a:lumMod val="75000"/>
                  </a:schemeClr>
                </a:solidFill>
                <a:latin typeface="+mj-lt"/>
              </a:rPr>
              <a:t> and worldwide international science conferences and events. Established in the year 2007 with the sole aim of making the information on Sciences and technology ‘Open Access’, OMICS Group publishes 400 online open access </a:t>
            </a:r>
            <a:r>
              <a:rPr lang="en-US" sz="2000" b="1" dirty="0" smtClean="0">
                <a:solidFill>
                  <a:schemeClr val="bg2">
                    <a:lumMod val="75000"/>
                  </a:schemeClr>
                </a:solidFill>
                <a:latin typeface="+mj-lt"/>
                <a:hlinkClick r:id="rId3" tooltip="scholarly journals"/>
              </a:rPr>
              <a:t>scholarly journals</a:t>
            </a:r>
            <a:r>
              <a:rPr lang="en-US" sz="2000" b="1" dirty="0" smtClean="0">
                <a:solidFill>
                  <a:schemeClr val="bg2">
                    <a:lumMod val="75000"/>
                  </a:schemeClr>
                </a:solidFill>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sz="2000" b="1" dirty="0" smtClean="0">
                <a:solidFill>
                  <a:schemeClr val="bg2">
                    <a:lumMod val="75000"/>
                  </a:schemeClr>
                </a:solidFill>
                <a:latin typeface="+mj-lt"/>
                <a:hlinkClick r:id="rId4" tooltip="International conferences"/>
              </a:rPr>
              <a:t>International conferences</a:t>
            </a:r>
            <a:r>
              <a:rPr lang="en-US" sz="2000" b="1" dirty="0" smtClean="0">
                <a:solidFill>
                  <a:schemeClr val="bg2">
                    <a:lumMod val="75000"/>
                  </a:schemeClr>
                </a:solidFill>
                <a:latin typeface="+mj-lt"/>
              </a:rPr>
              <a:t> annually across the globe, where knowledge transfer takes place through debates, round table discussions, poster presentations, workshops, symposia and exhibitions</a:t>
            </a:r>
            <a:r>
              <a:rPr lang="en-US" sz="1800" b="1" dirty="0" smtClean="0">
                <a:solidFill>
                  <a:schemeClr val="bg2">
                    <a:lumMod val="75000"/>
                  </a:schemeClr>
                </a:solidFill>
                <a:latin typeface="+mj-lt"/>
              </a:rPr>
              <a:t>.</a:t>
            </a:r>
            <a:endParaRPr lang="en-US" sz="1800" b="1" dirty="0">
              <a:solidFill>
                <a:schemeClr val="bg2">
                  <a:lumMod val="75000"/>
                </a:schemeClr>
              </a:solidFill>
              <a:latin typeface="+mj-lt"/>
            </a:endParaRPr>
          </a:p>
        </p:txBody>
      </p:sp>
      <p:pic>
        <p:nvPicPr>
          <p:cNvPr id="307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15125" y="0"/>
            <a:ext cx="24288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357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10</a:t>
            </a:fld>
            <a:endParaRPr lang="en-US"/>
          </a:p>
        </p:txBody>
      </p:sp>
      <p:pic>
        <p:nvPicPr>
          <p:cNvPr id="147458" name="Picture 2"/>
          <p:cNvPicPr>
            <a:picLocks noChangeAspect="1" noChangeArrowheads="1"/>
          </p:cNvPicPr>
          <p:nvPr/>
        </p:nvPicPr>
        <p:blipFill>
          <a:blip r:embed="rId2" cstate="print"/>
          <a:srcRect t="17241"/>
          <a:stretch>
            <a:fillRect/>
          </a:stretch>
        </p:blipFill>
        <p:spPr bwMode="auto">
          <a:xfrm>
            <a:off x="228600" y="1600200"/>
            <a:ext cx="8752868" cy="4419600"/>
          </a:xfrm>
          <a:prstGeom prst="rect">
            <a:avLst/>
          </a:prstGeom>
          <a:noFill/>
          <a:ln w="9525">
            <a:noFill/>
            <a:miter lim="800000"/>
            <a:headEnd/>
            <a:tailEnd/>
          </a:ln>
          <a:effectLst/>
        </p:spPr>
      </p:pic>
      <p:sp>
        <p:nvSpPr>
          <p:cNvPr id="6" name="TextBox 5"/>
          <p:cNvSpPr txBox="1"/>
          <p:nvPr/>
        </p:nvSpPr>
        <p:spPr>
          <a:xfrm>
            <a:off x="152400" y="457200"/>
            <a:ext cx="8839200" cy="830997"/>
          </a:xfrm>
          <a:prstGeom prst="rect">
            <a:avLst/>
          </a:prstGeom>
          <a:noFill/>
        </p:spPr>
        <p:txBody>
          <a:bodyPr wrap="square" rtlCol="0">
            <a:spAutoFit/>
          </a:bodyPr>
          <a:lstStyle/>
          <a:p>
            <a:pPr algn="ctr"/>
            <a:r>
              <a:rPr lang="en-US" sz="2400" b="1" dirty="0" smtClean="0"/>
              <a:t>Wake interactions limit Conventional Horizontal Axis Wind Turbine Farm performance</a:t>
            </a:r>
            <a:endParaRPr lang="en-US" sz="24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381000" y="609600"/>
            <a:ext cx="8305800" cy="1585049"/>
          </a:xfrm>
          <a:prstGeom prst="rect">
            <a:avLst/>
          </a:prstGeom>
        </p:spPr>
        <p:txBody>
          <a:bodyPr wrap="square">
            <a:spAutoFit/>
          </a:bodyPr>
          <a:lstStyle/>
          <a:p>
            <a:r>
              <a:rPr lang="en-US" sz="2200" b="1" dirty="0">
                <a:latin typeface="+mj-lt"/>
                <a:ea typeface="+mj-ea"/>
                <a:cs typeface="+mj-cs"/>
              </a:rPr>
              <a:t>Wind Farm Power Density:</a:t>
            </a:r>
          </a:p>
          <a:p>
            <a:endParaRPr lang="en-US" sz="1100" b="1" dirty="0" smtClean="0"/>
          </a:p>
          <a:p>
            <a:pPr marL="342900" indent="-342900" algn="just">
              <a:lnSpc>
                <a:spcPct val="150000"/>
              </a:lnSpc>
              <a:spcBef>
                <a:spcPct val="20000"/>
              </a:spcBef>
              <a:buChar char="•"/>
            </a:pPr>
            <a:r>
              <a:rPr lang="en-US" sz="2000" dirty="0">
                <a:latin typeface="+mn-lt"/>
              </a:rPr>
              <a:t>The </a:t>
            </a:r>
            <a:r>
              <a:rPr lang="en-US" sz="2000" b="1" dirty="0">
                <a:solidFill>
                  <a:srgbClr val="C00000"/>
                </a:solidFill>
                <a:latin typeface="+mn-lt"/>
              </a:rPr>
              <a:t>power density </a:t>
            </a:r>
            <a:r>
              <a:rPr lang="en-US" sz="2000" b="1" dirty="0" smtClean="0">
                <a:latin typeface="+mn-lt"/>
              </a:rPr>
              <a:t>(P.D.) </a:t>
            </a:r>
            <a:r>
              <a:rPr lang="en-US" sz="2000" dirty="0" smtClean="0">
                <a:latin typeface="+mn-lt"/>
              </a:rPr>
              <a:t>of a wind farm is defined </a:t>
            </a:r>
            <a:r>
              <a:rPr lang="en-US" sz="2000" dirty="0">
                <a:latin typeface="+mn-lt"/>
              </a:rPr>
              <a:t>as the </a:t>
            </a:r>
            <a:r>
              <a:rPr lang="en-US" sz="2000" b="1" dirty="0" smtClean="0">
                <a:solidFill>
                  <a:srgbClr val="C00000"/>
                </a:solidFill>
                <a:latin typeface="+mn-lt"/>
              </a:rPr>
              <a:t>total power </a:t>
            </a:r>
            <a:r>
              <a:rPr lang="en-US" sz="2000" dirty="0" smtClean="0">
                <a:latin typeface="+mn-lt"/>
              </a:rPr>
              <a:t>it can </a:t>
            </a:r>
            <a:r>
              <a:rPr lang="en-US" sz="2000" dirty="0">
                <a:latin typeface="+mn-lt"/>
              </a:rPr>
              <a:t>generate </a:t>
            </a:r>
            <a:r>
              <a:rPr lang="en-US" sz="2000" b="1" dirty="0">
                <a:solidFill>
                  <a:srgbClr val="C00000"/>
                </a:solidFill>
                <a:latin typeface="+mn-lt"/>
              </a:rPr>
              <a:t>per unit land</a:t>
            </a:r>
            <a:r>
              <a:rPr lang="en-US" sz="2000" dirty="0">
                <a:latin typeface="+mn-lt"/>
              </a:rPr>
              <a:t> area it </a:t>
            </a:r>
            <a:r>
              <a:rPr lang="en-US" sz="2000" b="1" dirty="0" smtClean="0">
                <a:solidFill>
                  <a:srgbClr val="C00000"/>
                </a:solidFill>
                <a:latin typeface="+mn-lt"/>
              </a:rPr>
              <a:t>occupies</a:t>
            </a:r>
          </a:p>
        </p:txBody>
      </p:sp>
      <p:pic>
        <p:nvPicPr>
          <p:cNvPr id="12" name="Picture 3"/>
          <p:cNvPicPr>
            <a:picLocks noChangeAspect="1" noChangeArrowheads="1"/>
          </p:cNvPicPr>
          <p:nvPr/>
        </p:nvPicPr>
        <p:blipFill>
          <a:blip r:embed="rId2" cstate="print"/>
          <a:srcRect t="8333" b="16667"/>
          <a:stretch>
            <a:fillRect/>
          </a:stretch>
        </p:blipFill>
        <p:spPr bwMode="auto">
          <a:xfrm>
            <a:off x="2667000" y="2743200"/>
            <a:ext cx="3581400" cy="762000"/>
          </a:xfrm>
          <a:prstGeom prst="rect">
            <a:avLst/>
          </a:prstGeom>
          <a:noFill/>
          <a:ln w="25400">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12</a:t>
            </a:fld>
            <a:endParaRPr lang="en-US"/>
          </a:p>
        </p:txBody>
      </p:sp>
      <p:sp>
        <p:nvSpPr>
          <p:cNvPr id="4" name="Rectangle 3"/>
          <p:cNvSpPr/>
          <p:nvPr/>
        </p:nvSpPr>
        <p:spPr>
          <a:xfrm>
            <a:off x="304800" y="990600"/>
            <a:ext cx="8534400" cy="1089529"/>
          </a:xfrm>
          <a:prstGeom prst="rect">
            <a:avLst/>
          </a:prstGeom>
        </p:spPr>
        <p:txBody>
          <a:bodyPr wrap="square">
            <a:spAutoFit/>
          </a:bodyPr>
          <a:lstStyle/>
          <a:p>
            <a:pPr algn="just">
              <a:lnSpc>
                <a:spcPct val="120000"/>
              </a:lnSpc>
            </a:pPr>
            <a:r>
              <a:rPr lang="en-US" b="1" dirty="0" smtClean="0">
                <a:solidFill>
                  <a:srgbClr val="FF0000"/>
                </a:solidFill>
              </a:rPr>
              <a:t>Vertical axis wind turbines </a:t>
            </a:r>
            <a:r>
              <a:rPr lang="en-US" dirty="0" smtClean="0"/>
              <a:t>(VAWTs) are proposed as an </a:t>
            </a:r>
            <a:r>
              <a:rPr lang="en-US" b="1" dirty="0" smtClean="0">
                <a:solidFill>
                  <a:srgbClr val="FF0000"/>
                </a:solidFill>
              </a:rPr>
              <a:t>alternative</a:t>
            </a:r>
            <a:r>
              <a:rPr lang="en-US" dirty="0" smtClean="0"/>
              <a:t> to the more commonly used horizontal axis wind turbines (HAWTs) due to the potential increase in </a:t>
            </a:r>
            <a:r>
              <a:rPr lang="en-US" b="1" dirty="0" smtClean="0">
                <a:solidFill>
                  <a:srgbClr val="FF0000"/>
                </a:solidFill>
              </a:rPr>
              <a:t>power density</a:t>
            </a:r>
            <a:r>
              <a:rPr lang="en-US" dirty="0" smtClean="0"/>
              <a:t> that is possible with VAWTs.</a:t>
            </a:r>
            <a:endParaRPr lang="en-US" dirty="0"/>
          </a:p>
        </p:txBody>
      </p:sp>
      <p:sp>
        <p:nvSpPr>
          <p:cNvPr id="5" name="Title 1"/>
          <p:cNvSpPr txBox="1">
            <a:spLocks/>
          </p:cNvSpPr>
          <p:nvPr/>
        </p:nvSpPr>
        <p:spPr>
          <a:xfrm>
            <a:off x="304800" y="228600"/>
            <a:ext cx="4876800" cy="533400"/>
          </a:xfrm>
          <a:prstGeom prst="rect">
            <a:avLst/>
          </a:prstGeom>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smtClean="0">
                <a:ln>
                  <a:noFill/>
                </a:ln>
                <a:solidFill>
                  <a:schemeClr val="tx1"/>
                </a:solidFill>
                <a:effectLst/>
                <a:uLnTx/>
                <a:uFillTx/>
                <a:latin typeface="+mj-lt"/>
                <a:ea typeface="+mj-ea"/>
                <a:cs typeface="+mj-cs"/>
              </a:rPr>
              <a:t>Vertical Axis Wind Turbine Farms</a:t>
            </a:r>
          </a:p>
        </p:txBody>
      </p:sp>
      <p:pic>
        <p:nvPicPr>
          <p:cNvPr id="6" name="Picture 2" descr="vertical_axis_wind_turbine_caltech.png"/>
          <p:cNvPicPr>
            <a:picLocks noChangeAspect="1" noChangeArrowheads="1"/>
          </p:cNvPicPr>
          <p:nvPr/>
        </p:nvPicPr>
        <p:blipFill>
          <a:blip r:embed="rId2" cstate="print"/>
          <a:srcRect l="11970" t="26709" r="12219" b="7517"/>
          <a:stretch>
            <a:fillRect/>
          </a:stretch>
        </p:blipFill>
        <p:spPr bwMode="auto">
          <a:xfrm>
            <a:off x="5284076" y="2667000"/>
            <a:ext cx="3531476" cy="2438400"/>
          </a:xfrm>
          <a:prstGeom prst="rect">
            <a:avLst/>
          </a:prstGeom>
          <a:noFill/>
          <a:ln w="25400">
            <a:solidFill>
              <a:schemeClr val="tx1"/>
            </a:solidFill>
          </a:ln>
        </p:spPr>
      </p:pic>
      <p:sp>
        <p:nvSpPr>
          <p:cNvPr id="26625" name="Rectangle 1"/>
          <p:cNvSpPr>
            <a:spLocks noChangeArrowheads="1"/>
          </p:cNvSpPr>
          <p:nvPr/>
        </p:nvSpPr>
        <p:spPr bwMode="auto">
          <a:xfrm>
            <a:off x="304800" y="2686276"/>
            <a:ext cx="4572000" cy="24191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eaLnBrk="1" latinLnBrk="0" hangingPunct="1">
              <a:lnSpc>
                <a:spcPct val="120000"/>
              </a:lnSpc>
              <a:buClrTx/>
              <a:buSzTx/>
              <a:buFontTx/>
              <a:buNone/>
              <a:tabLst/>
            </a:pPr>
            <a:r>
              <a:rPr lang="en-US" dirty="0"/>
              <a:t>Experimental researches at </a:t>
            </a:r>
            <a:r>
              <a:rPr lang="en-US" b="1" dirty="0" err="1">
                <a:solidFill>
                  <a:srgbClr val="C00000"/>
                </a:solidFill>
              </a:rPr>
              <a:t>CalTech</a:t>
            </a:r>
            <a:r>
              <a:rPr lang="en-US" dirty="0"/>
              <a:t> found that the power density of </a:t>
            </a:r>
            <a:r>
              <a:rPr lang="en-US" b="1" dirty="0">
                <a:solidFill>
                  <a:srgbClr val="C00000"/>
                </a:solidFill>
              </a:rPr>
              <a:t>H-rotor</a:t>
            </a:r>
            <a:r>
              <a:rPr lang="en-US" dirty="0"/>
              <a:t> VAWT farms can be increased up to </a:t>
            </a:r>
            <a:r>
              <a:rPr lang="en-US" b="1" dirty="0" smtClean="0">
                <a:solidFill>
                  <a:srgbClr val="C00000"/>
                </a:solidFill>
              </a:rPr>
              <a:t>30 W/m</a:t>
            </a:r>
            <a:r>
              <a:rPr lang="en-US" b="1" baseline="30000" dirty="0" smtClean="0">
                <a:solidFill>
                  <a:srgbClr val="C00000"/>
                </a:solidFill>
              </a:rPr>
              <a:t>2</a:t>
            </a:r>
            <a:r>
              <a:rPr lang="en-US" b="1" dirty="0" smtClean="0">
                <a:solidFill>
                  <a:srgbClr val="C00000"/>
                </a:solidFill>
              </a:rPr>
              <a:t> </a:t>
            </a:r>
            <a:r>
              <a:rPr lang="en-US" dirty="0"/>
              <a:t>by </a:t>
            </a:r>
            <a:r>
              <a:rPr lang="en-US" b="1" dirty="0">
                <a:solidFill>
                  <a:srgbClr val="C00000"/>
                </a:solidFill>
              </a:rPr>
              <a:t>optimizing the placement</a:t>
            </a:r>
            <a:r>
              <a:rPr lang="en-US" dirty="0"/>
              <a:t> of the turbines that enables them to </a:t>
            </a:r>
            <a:r>
              <a:rPr lang="en-US" b="1" dirty="0">
                <a:solidFill>
                  <a:srgbClr val="C00000"/>
                </a:solidFill>
              </a:rPr>
              <a:t>extract energy </a:t>
            </a:r>
            <a:r>
              <a:rPr lang="en-US" dirty="0"/>
              <a:t>from adjacent turbines </a:t>
            </a:r>
            <a:r>
              <a:rPr lang="en-US" b="1" dirty="0" smtClean="0">
                <a:solidFill>
                  <a:srgbClr val="C00000"/>
                </a:solidFill>
              </a:rPr>
              <a:t>wakes</a:t>
            </a:r>
            <a:endParaRPr lang="en-US" dirty="0"/>
          </a:p>
          <a:p>
            <a:pPr marL="0" marR="0" lvl="0" indent="0" algn="just" defTabSz="914400" eaLnBrk="1" latinLnBrk="0" hangingPunct="1">
              <a:lnSpc>
                <a:spcPct val="120000"/>
              </a:lnSpc>
              <a:buClrTx/>
              <a:buSzTx/>
              <a:buFontTx/>
              <a:buNone/>
              <a:tabLst/>
            </a:pPr>
            <a:endParaRPr lang="en-US" dirty="0"/>
          </a:p>
        </p:txBody>
      </p:sp>
      <p:sp>
        <p:nvSpPr>
          <p:cNvPr id="8" name="Rectangle 7"/>
          <p:cNvSpPr/>
          <p:nvPr/>
        </p:nvSpPr>
        <p:spPr>
          <a:xfrm>
            <a:off x="304800" y="5257800"/>
            <a:ext cx="8610600" cy="715581"/>
          </a:xfrm>
          <a:prstGeom prst="rect">
            <a:avLst/>
          </a:prstGeom>
        </p:spPr>
        <p:txBody>
          <a:bodyPr wrap="square">
            <a:spAutoFit/>
          </a:bodyPr>
          <a:lstStyle/>
          <a:p>
            <a:pPr algn="just" fontAlgn="auto">
              <a:lnSpc>
                <a:spcPct val="90000"/>
              </a:lnSpc>
              <a:spcAft>
                <a:spcPts val="0"/>
              </a:spcAft>
              <a:defRPr/>
            </a:pPr>
            <a:r>
              <a:rPr lang="en-US" sz="1500" b="1" i="1" dirty="0">
                <a:latin typeface="+mj-lt"/>
                <a:ea typeface="+mj-ea"/>
                <a:cs typeface="+mj-cs"/>
              </a:rPr>
              <a:t>John O. </a:t>
            </a:r>
            <a:r>
              <a:rPr lang="en-US" sz="1500" b="1" i="1" dirty="0" err="1">
                <a:latin typeface="+mj-lt"/>
                <a:ea typeface="+mj-ea"/>
                <a:cs typeface="+mj-cs"/>
              </a:rPr>
              <a:t>Dabiri</a:t>
            </a:r>
            <a:r>
              <a:rPr lang="en-US" sz="1500" b="1" i="1" dirty="0">
                <a:latin typeface="+mj-lt"/>
                <a:ea typeface="+mj-ea"/>
                <a:cs typeface="+mj-cs"/>
              </a:rPr>
              <a:t>, “ Potential order-of-magnitude enhancement of wind farm power density via counter-rotating vertical-axis wind turbine arrays,” Journal Of Renewable And Sustainable Energy </a:t>
            </a:r>
            <a:r>
              <a:rPr lang="en-US" sz="1500" b="1" i="1" dirty="0" smtClean="0">
                <a:latin typeface="+mj-lt"/>
                <a:ea typeface="+mj-ea"/>
                <a:cs typeface="+mj-cs"/>
              </a:rPr>
              <a:t>3</a:t>
            </a:r>
            <a:r>
              <a:rPr lang="en-US" sz="1500" b="1" i="1" dirty="0">
                <a:latin typeface="+mj-lt"/>
                <a:ea typeface="+mj-ea"/>
                <a:cs typeface="+mj-cs"/>
              </a:rPr>
              <a:t>: 043104 (2011</a:t>
            </a:r>
            <a:r>
              <a:rPr lang="en-US" sz="1500" b="1" i="1" dirty="0" smtClean="0">
                <a:latin typeface="+mj-lt"/>
                <a:ea typeface="+mj-ea"/>
                <a:cs typeface="+mj-cs"/>
              </a:rPr>
              <a:t>) </a:t>
            </a:r>
            <a:endParaRPr lang="en-US" sz="1500" b="1" i="1" dirty="0">
              <a:latin typeface="+mj-lt"/>
              <a:ea typeface="+mj-ea"/>
              <a:cs typeface="+mj-cs"/>
            </a:endParaRPr>
          </a:p>
        </p:txBody>
      </p:sp>
      <p:cxnSp>
        <p:nvCxnSpPr>
          <p:cNvPr id="9" name="Straight Connector 8"/>
          <p:cNvCxnSpPr/>
          <p:nvPr/>
        </p:nvCxnSpPr>
        <p:spPr>
          <a:xfrm>
            <a:off x="152400" y="2362200"/>
            <a:ext cx="8763000" cy="0"/>
          </a:xfrm>
          <a:prstGeom prst="line">
            <a:avLst/>
          </a:prstGeom>
          <a:ln w="114300" cmpd="tri">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13</a:t>
            </a:fld>
            <a:endParaRPr lang="en-US"/>
          </a:p>
        </p:txBody>
      </p:sp>
      <p:sp>
        <p:nvSpPr>
          <p:cNvPr id="4" name="Content Placeholder 2"/>
          <p:cNvSpPr txBox="1">
            <a:spLocks/>
          </p:cNvSpPr>
          <p:nvPr/>
        </p:nvSpPr>
        <p:spPr>
          <a:xfrm>
            <a:off x="228600" y="391738"/>
            <a:ext cx="8534400" cy="2895600"/>
          </a:xfrm>
          <a:prstGeom prst="rect">
            <a:avLst/>
          </a:prstGeom>
        </p:spPr>
        <p:txBody>
          <a:bodyPr>
            <a:noAutofit/>
          </a:bodyPr>
          <a:lstStyle/>
          <a:p>
            <a:pPr marL="457200" marR="0" lvl="0" indent="-457200" algn="l" defTabSz="914400" rtl="0" eaLnBrk="1" fontAlgn="auto" latinLnBrk="0" hangingPunct="1">
              <a:lnSpc>
                <a:spcPct val="100000"/>
              </a:lnSpc>
              <a:spcBef>
                <a:spcPct val="20000"/>
              </a:spcBef>
              <a:spcAft>
                <a:spcPts val="0"/>
              </a:spcAft>
              <a:buClrTx/>
              <a:buSzTx/>
              <a:buFont typeface="+mj-lt"/>
              <a:buAutoNum type="arabicPeriod"/>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2"/>
          <p:cNvPicPr>
            <a:picLocks noChangeAspect="1" noChangeArrowheads="1"/>
          </p:cNvPicPr>
          <p:nvPr/>
        </p:nvPicPr>
        <p:blipFill>
          <a:blip r:embed="rId2" cstate="print"/>
          <a:srcRect l="-2326" t="-3306" r="-2326" b="57970"/>
          <a:stretch>
            <a:fillRect/>
          </a:stretch>
        </p:blipFill>
        <p:spPr bwMode="auto">
          <a:xfrm>
            <a:off x="1600200" y="2667000"/>
            <a:ext cx="5867400" cy="2026581"/>
          </a:xfrm>
          <a:prstGeom prst="rect">
            <a:avLst/>
          </a:prstGeom>
          <a:noFill/>
          <a:ln w="25400">
            <a:solidFill>
              <a:schemeClr val="tx1"/>
            </a:solidFill>
            <a:miter lim="800000"/>
            <a:headEnd/>
            <a:tailEnd/>
          </a:ln>
        </p:spPr>
      </p:pic>
      <p:sp>
        <p:nvSpPr>
          <p:cNvPr id="7" name="Rectangle 6"/>
          <p:cNvSpPr/>
          <p:nvPr/>
        </p:nvSpPr>
        <p:spPr>
          <a:xfrm>
            <a:off x="228600" y="304800"/>
            <a:ext cx="8610600" cy="726609"/>
          </a:xfrm>
          <a:prstGeom prst="rect">
            <a:avLst/>
          </a:prstGeom>
        </p:spPr>
        <p:txBody>
          <a:bodyPr wrap="square">
            <a:spAutoFit/>
          </a:bodyPr>
          <a:lstStyle/>
          <a:p>
            <a:pPr algn="just">
              <a:lnSpc>
                <a:spcPct val="120000"/>
              </a:lnSpc>
            </a:pPr>
            <a:r>
              <a:rPr lang="en-US" dirty="0" smtClean="0"/>
              <a:t>A Numerical study on two dimensional Savonius turbine clusters, showed that a mutual enhancement between closely arranged turbines occurs as a function of :</a:t>
            </a:r>
          </a:p>
        </p:txBody>
      </p:sp>
      <p:sp>
        <p:nvSpPr>
          <p:cNvPr id="8" name="Rectangle 7"/>
          <p:cNvSpPr/>
          <p:nvPr/>
        </p:nvSpPr>
        <p:spPr>
          <a:xfrm>
            <a:off x="457200" y="5334000"/>
            <a:ext cx="8382000" cy="715581"/>
          </a:xfrm>
          <a:prstGeom prst="rect">
            <a:avLst/>
          </a:prstGeom>
        </p:spPr>
        <p:txBody>
          <a:bodyPr wrap="square">
            <a:spAutoFit/>
          </a:bodyPr>
          <a:lstStyle/>
          <a:p>
            <a:pPr algn="just" fontAlgn="auto">
              <a:lnSpc>
                <a:spcPct val="90000"/>
              </a:lnSpc>
              <a:spcAft>
                <a:spcPts val="0"/>
              </a:spcAft>
              <a:defRPr/>
            </a:pPr>
            <a:r>
              <a:rPr lang="en-US" sz="1500" b="1" i="1" dirty="0" err="1">
                <a:latin typeface="+mj-lt"/>
                <a:ea typeface="+mj-ea"/>
                <a:cs typeface="+mj-cs"/>
              </a:rPr>
              <a:t>Xiaojing</a:t>
            </a:r>
            <a:r>
              <a:rPr lang="en-US" sz="1500" b="1" i="1" dirty="0">
                <a:latin typeface="+mj-lt"/>
                <a:ea typeface="+mj-ea"/>
                <a:cs typeface="+mj-cs"/>
              </a:rPr>
              <a:t> Sun, </a:t>
            </a:r>
            <a:r>
              <a:rPr lang="en-US" sz="1500" b="1" i="1" dirty="0" err="1">
                <a:latin typeface="+mj-lt"/>
                <a:ea typeface="+mj-ea"/>
                <a:cs typeface="+mj-cs"/>
              </a:rPr>
              <a:t>Daihai</a:t>
            </a:r>
            <a:r>
              <a:rPr lang="en-US" sz="1500" b="1" i="1" dirty="0">
                <a:latin typeface="+mj-lt"/>
                <a:ea typeface="+mj-ea"/>
                <a:cs typeface="+mj-cs"/>
              </a:rPr>
              <a:t> </a:t>
            </a:r>
            <a:r>
              <a:rPr lang="en-US" sz="1500" b="1" i="1" dirty="0" err="1">
                <a:latin typeface="+mj-lt"/>
                <a:ea typeface="+mj-ea"/>
                <a:cs typeface="+mj-cs"/>
              </a:rPr>
              <a:t>Luo</a:t>
            </a:r>
            <a:r>
              <a:rPr lang="en-US" sz="1500" b="1" i="1" dirty="0">
                <a:latin typeface="+mj-lt"/>
                <a:ea typeface="+mj-ea"/>
                <a:cs typeface="+mj-cs"/>
              </a:rPr>
              <a:t>, </a:t>
            </a:r>
            <a:r>
              <a:rPr lang="en-US" sz="1500" b="1" i="1" dirty="0" err="1">
                <a:latin typeface="+mj-lt"/>
                <a:ea typeface="+mj-ea"/>
                <a:cs typeface="+mj-cs"/>
              </a:rPr>
              <a:t>Diangui</a:t>
            </a:r>
            <a:r>
              <a:rPr lang="en-US" sz="1500" b="1" i="1" dirty="0">
                <a:latin typeface="+mj-lt"/>
                <a:ea typeface="+mj-ea"/>
                <a:cs typeface="+mj-cs"/>
              </a:rPr>
              <a:t> Huang and </a:t>
            </a:r>
            <a:r>
              <a:rPr lang="en-US" sz="1500" b="1" i="1" dirty="0" err="1">
                <a:latin typeface="+mj-lt"/>
                <a:ea typeface="+mj-ea"/>
                <a:cs typeface="+mj-cs"/>
              </a:rPr>
              <a:t>Guoqing</a:t>
            </a:r>
            <a:r>
              <a:rPr lang="en-US" sz="1500" b="1" i="1" dirty="0">
                <a:latin typeface="+mj-lt"/>
                <a:ea typeface="+mj-ea"/>
                <a:cs typeface="+mj-cs"/>
              </a:rPr>
              <a:t> </a:t>
            </a:r>
            <a:r>
              <a:rPr lang="en-US" sz="1500" b="1" i="1" dirty="0" err="1">
                <a:latin typeface="+mj-lt"/>
                <a:ea typeface="+mj-ea"/>
                <a:cs typeface="+mj-cs"/>
              </a:rPr>
              <a:t>Wu</a:t>
            </a:r>
            <a:r>
              <a:rPr lang="en-US" sz="1500" b="1" i="1" dirty="0" err="1" smtClean="0">
                <a:latin typeface="+mj-lt"/>
                <a:ea typeface="+mj-ea"/>
                <a:cs typeface="+mj-cs"/>
              </a:rPr>
              <a:t>,“Numerical</a:t>
            </a:r>
            <a:r>
              <a:rPr lang="en-US" sz="1500" b="1" i="1" dirty="0" smtClean="0">
                <a:latin typeface="+mj-lt"/>
                <a:ea typeface="+mj-ea"/>
                <a:cs typeface="+mj-cs"/>
              </a:rPr>
              <a:t> </a:t>
            </a:r>
            <a:r>
              <a:rPr lang="en-US" sz="1500" b="1" i="1" dirty="0">
                <a:latin typeface="+mj-lt"/>
                <a:ea typeface="+mj-ea"/>
                <a:cs typeface="+mj-cs"/>
              </a:rPr>
              <a:t>study on coupling effects among multiple Savonius turbines,” Journal of </a:t>
            </a:r>
            <a:r>
              <a:rPr lang="en-US" sz="1500" b="1" i="1" dirty="0" smtClean="0">
                <a:latin typeface="+mj-lt"/>
                <a:ea typeface="+mj-ea"/>
                <a:cs typeface="+mj-cs"/>
              </a:rPr>
              <a:t>Renewable and </a:t>
            </a:r>
            <a:r>
              <a:rPr lang="en-US" sz="1500" b="1" i="1" dirty="0">
                <a:latin typeface="+mj-lt"/>
                <a:ea typeface="+mj-ea"/>
                <a:cs typeface="+mj-cs"/>
              </a:rPr>
              <a:t>Sustainable Energy </a:t>
            </a:r>
            <a:r>
              <a:rPr lang="en-US" sz="1500" b="1" i="1" dirty="0" smtClean="0">
                <a:latin typeface="+mj-lt"/>
                <a:ea typeface="+mj-ea"/>
                <a:cs typeface="+mj-cs"/>
              </a:rPr>
              <a:t>4</a:t>
            </a:r>
            <a:r>
              <a:rPr lang="en-US" sz="1500" b="1" i="1" dirty="0">
                <a:latin typeface="+mj-lt"/>
                <a:ea typeface="+mj-ea"/>
                <a:cs typeface="+mj-cs"/>
              </a:rPr>
              <a:t>: </a:t>
            </a:r>
            <a:r>
              <a:rPr lang="en-US" sz="1500" b="1" i="1" dirty="0" smtClean="0">
                <a:latin typeface="+mj-lt"/>
                <a:ea typeface="+mj-ea"/>
                <a:cs typeface="+mj-cs"/>
              </a:rPr>
              <a:t>053107 (2012) </a:t>
            </a:r>
            <a:endParaRPr lang="en-US" sz="1500" b="1" i="1" dirty="0">
              <a:latin typeface="+mj-lt"/>
              <a:ea typeface="+mj-ea"/>
              <a:cs typeface="+mj-cs"/>
            </a:endParaRPr>
          </a:p>
        </p:txBody>
      </p:sp>
      <p:sp>
        <p:nvSpPr>
          <p:cNvPr id="9" name="Rectangle 8"/>
          <p:cNvSpPr/>
          <p:nvPr/>
        </p:nvSpPr>
        <p:spPr>
          <a:xfrm>
            <a:off x="228600" y="1143000"/>
            <a:ext cx="7696200" cy="1200329"/>
          </a:xfrm>
          <a:prstGeom prst="rect">
            <a:avLst/>
          </a:prstGeom>
        </p:spPr>
        <p:txBody>
          <a:bodyPr wrap="square">
            <a:spAutoFit/>
          </a:bodyPr>
          <a:lstStyle/>
          <a:p>
            <a:pPr>
              <a:buFontTx/>
              <a:buChar char="-"/>
            </a:pPr>
            <a:r>
              <a:rPr lang="en-US" b="1" dirty="0" smtClean="0">
                <a:solidFill>
                  <a:srgbClr val="C00000"/>
                </a:solidFill>
              </a:rPr>
              <a:t> Relative direction of rotation.</a:t>
            </a:r>
          </a:p>
          <a:p>
            <a:r>
              <a:rPr lang="en-US" b="1" dirty="0" smtClean="0">
                <a:solidFill>
                  <a:srgbClr val="C00000"/>
                </a:solidFill>
              </a:rPr>
              <a:t>- Gap Distance between rotors (S).</a:t>
            </a:r>
          </a:p>
          <a:p>
            <a:pPr>
              <a:buFontTx/>
              <a:buChar char="-"/>
            </a:pPr>
            <a:r>
              <a:rPr lang="en-US" b="1" dirty="0" smtClean="0">
                <a:solidFill>
                  <a:srgbClr val="C00000"/>
                </a:solidFill>
              </a:rPr>
              <a:t> Relative phase angle between the rotors:</a:t>
            </a:r>
          </a:p>
          <a:p>
            <a:r>
              <a:rPr lang="en-US" b="1" dirty="0" smtClean="0">
                <a:solidFill>
                  <a:srgbClr val="C00000"/>
                </a:solidFill>
              </a:rPr>
              <a:t>                                              </a:t>
            </a:r>
            <a:r>
              <a:rPr lang="en-US" b="1" dirty="0" smtClean="0">
                <a:solidFill>
                  <a:srgbClr val="C00000"/>
                </a:solidFill>
                <a:sym typeface="Symbol"/>
              </a:rPr>
              <a:t> = 1 - 2</a:t>
            </a:r>
            <a:endParaRPr lang="en-US" b="1" dirty="0" smtClean="0">
              <a:solidFill>
                <a:srgbClr val="C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14</a:t>
            </a:fld>
            <a:endParaRPr lang="en-US"/>
          </a:p>
        </p:txBody>
      </p:sp>
      <p:sp>
        <p:nvSpPr>
          <p:cNvPr id="4" name="Title 1"/>
          <p:cNvSpPr txBox="1">
            <a:spLocks/>
          </p:cNvSpPr>
          <p:nvPr/>
        </p:nvSpPr>
        <p:spPr>
          <a:xfrm>
            <a:off x="1752600" y="228600"/>
            <a:ext cx="5715000" cy="533400"/>
          </a:xfrm>
          <a:prstGeom prst="rect">
            <a:avLst/>
          </a:prstGeom>
        </p:spPr>
        <p:txBody>
          <a:bodyPr>
            <a:noAutofit/>
          </a:bodyPr>
          <a:lstStyle/>
          <a:p>
            <a:pPr marL="0" marR="0" lvl="0" indent="0" algn="ctr" defTabSz="914400" eaLnBrk="1" latinLnBrk="0" hangingPunct="1">
              <a:lnSpc>
                <a:spcPct val="100000"/>
              </a:lnSpc>
              <a:buClrTx/>
              <a:buSzTx/>
              <a:buFontTx/>
              <a:buNone/>
              <a:tabLst/>
              <a:defRPr/>
            </a:pPr>
            <a:r>
              <a:rPr lang="en-US" sz="2400" b="1" dirty="0" smtClean="0">
                <a:latin typeface="+mj-lt"/>
                <a:ea typeface="+mj-ea"/>
                <a:cs typeface="+mj-cs"/>
              </a:rPr>
              <a:t>Motivation and Problem </a:t>
            </a:r>
            <a:r>
              <a:rPr lang="en-US" sz="2400" b="1" dirty="0">
                <a:latin typeface="+mj-lt"/>
                <a:ea typeface="+mj-ea"/>
                <a:cs typeface="+mj-cs"/>
              </a:rPr>
              <a:t>Definition</a:t>
            </a:r>
          </a:p>
        </p:txBody>
      </p:sp>
      <p:sp>
        <p:nvSpPr>
          <p:cNvPr id="34817" name="Rectangle 1"/>
          <p:cNvSpPr>
            <a:spLocks noChangeArrowheads="1"/>
          </p:cNvSpPr>
          <p:nvPr/>
        </p:nvSpPr>
        <p:spPr bwMode="auto">
          <a:xfrm>
            <a:off x="533400" y="934588"/>
            <a:ext cx="8077200" cy="52075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20000"/>
              </a:lnSpc>
            </a:pPr>
            <a:r>
              <a:rPr lang="en-US" b="1" u="sng" dirty="0" smtClean="0"/>
              <a:t>Motivation:</a:t>
            </a:r>
          </a:p>
          <a:p>
            <a:pPr marL="0" marR="0" lvl="0" indent="0" algn="just" defTabSz="914400" eaLnBrk="1" latinLnBrk="0" hangingPunct="1">
              <a:lnSpc>
                <a:spcPct val="120000"/>
              </a:lnSpc>
              <a:buClrTx/>
              <a:buSzTx/>
              <a:buFontTx/>
              <a:buNone/>
              <a:tabLst/>
            </a:pPr>
            <a:endParaRPr lang="en-US" sz="500" dirty="0" smtClean="0"/>
          </a:p>
          <a:p>
            <a:pPr marL="0" marR="0" lvl="0" indent="0" algn="just" defTabSz="914400" eaLnBrk="1" latinLnBrk="0" hangingPunct="1">
              <a:lnSpc>
                <a:spcPct val="120000"/>
              </a:lnSpc>
              <a:buClrTx/>
              <a:buSzTx/>
              <a:buFontTx/>
              <a:buNone/>
              <a:tabLst/>
            </a:pPr>
            <a:r>
              <a:rPr lang="en-US" dirty="0" smtClean="0"/>
              <a:t>Previous studies showed that </a:t>
            </a:r>
            <a:r>
              <a:rPr lang="en-US" b="1" dirty="0" smtClean="0">
                <a:solidFill>
                  <a:srgbClr val="FF0000"/>
                </a:solidFill>
              </a:rPr>
              <a:t>VAWTs in close separation</a:t>
            </a:r>
            <a:r>
              <a:rPr lang="en-US" dirty="0" smtClean="0"/>
              <a:t> distances mutually </a:t>
            </a:r>
            <a:r>
              <a:rPr lang="en-US" b="1" dirty="0" smtClean="0">
                <a:solidFill>
                  <a:srgbClr val="FF0000"/>
                </a:solidFill>
              </a:rPr>
              <a:t>enhance</a:t>
            </a:r>
            <a:r>
              <a:rPr lang="en-US" dirty="0" smtClean="0"/>
              <a:t> their </a:t>
            </a:r>
            <a:r>
              <a:rPr lang="en-US" b="1" dirty="0" smtClean="0">
                <a:solidFill>
                  <a:srgbClr val="FF0000"/>
                </a:solidFill>
              </a:rPr>
              <a:t>power coefficients </a:t>
            </a:r>
            <a:r>
              <a:rPr lang="en-US" dirty="0" smtClean="0"/>
              <a:t>resulting in </a:t>
            </a:r>
            <a:r>
              <a:rPr lang="en-US" b="1" dirty="0" smtClean="0">
                <a:solidFill>
                  <a:srgbClr val="FF0000"/>
                </a:solidFill>
              </a:rPr>
              <a:t>higher power output </a:t>
            </a:r>
            <a:r>
              <a:rPr lang="en-US" dirty="0" smtClean="0"/>
              <a:t>for </a:t>
            </a:r>
            <a:r>
              <a:rPr lang="en-US" b="1" dirty="0" smtClean="0">
                <a:solidFill>
                  <a:srgbClr val="FF0000"/>
                </a:solidFill>
              </a:rPr>
              <a:t>individual</a:t>
            </a:r>
            <a:r>
              <a:rPr lang="en-US" dirty="0" smtClean="0"/>
              <a:t> turbines and </a:t>
            </a:r>
            <a:r>
              <a:rPr lang="en-US" b="1" dirty="0" smtClean="0">
                <a:solidFill>
                  <a:srgbClr val="FF0000"/>
                </a:solidFill>
              </a:rPr>
              <a:t>higher power density </a:t>
            </a:r>
            <a:r>
              <a:rPr lang="en-US" dirty="0" smtClean="0"/>
              <a:t>if arranged in a </a:t>
            </a:r>
            <a:r>
              <a:rPr lang="en-US" b="1" dirty="0" smtClean="0">
                <a:solidFill>
                  <a:srgbClr val="FF0000"/>
                </a:solidFill>
              </a:rPr>
              <a:t>wind farm</a:t>
            </a:r>
          </a:p>
          <a:p>
            <a:pPr marL="0" marR="0" lvl="0" indent="0" algn="just" defTabSz="914400" eaLnBrk="1" latinLnBrk="0" hangingPunct="1">
              <a:lnSpc>
                <a:spcPct val="120000"/>
              </a:lnSpc>
              <a:buClrTx/>
              <a:buSzTx/>
              <a:buFontTx/>
              <a:buNone/>
              <a:tabLst/>
            </a:pPr>
            <a:endParaRPr lang="en-US" b="1" dirty="0" smtClean="0"/>
          </a:p>
          <a:p>
            <a:pPr marL="0" marR="0" lvl="0" indent="0" algn="just" defTabSz="914400" eaLnBrk="1" latinLnBrk="0" hangingPunct="1">
              <a:lnSpc>
                <a:spcPct val="120000"/>
              </a:lnSpc>
              <a:buClrTx/>
              <a:buSzTx/>
              <a:buFontTx/>
              <a:buNone/>
              <a:tabLst/>
            </a:pPr>
            <a:r>
              <a:rPr lang="en-US" b="1" u="sng" dirty="0" smtClean="0"/>
              <a:t>Problem (1):</a:t>
            </a:r>
          </a:p>
          <a:p>
            <a:pPr marL="0" marR="0" lvl="0" indent="0" algn="just" defTabSz="914400" eaLnBrk="1" latinLnBrk="0" hangingPunct="1">
              <a:lnSpc>
                <a:spcPct val="120000"/>
              </a:lnSpc>
              <a:buClrTx/>
              <a:buSzTx/>
              <a:buFontTx/>
              <a:buNone/>
              <a:tabLst/>
            </a:pPr>
            <a:endParaRPr lang="en-US" sz="1000" dirty="0" smtClean="0"/>
          </a:p>
          <a:p>
            <a:pPr marL="0" marR="0" lvl="0" indent="0" algn="just" defTabSz="914400" eaLnBrk="1" latinLnBrk="0" hangingPunct="1">
              <a:lnSpc>
                <a:spcPct val="120000"/>
              </a:lnSpc>
              <a:buClrTx/>
              <a:buSzTx/>
              <a:buFontTx/>
              <a:buNone/>
              <a:tabLst/>
            </a:pPr>
            <a:r>
              <a:rPr lang="en-US" dirty="0" smtClean="0"/>
              <a:t>All </a:t>
            </a:r>
            <a:r>
              <a:rPr lang="en-US" dirty="0"/>
              <a:t>the </a:t>
            </a:r>
            <a:r>
              <a:rPr lang="en-US" b="1" dirty="0">
                <a:solidFill>
                  <a:srgbClr val="FF0000"/>
                </a:solidFill>
              </a:rPr>
              <a:t>previous</a:t>
            </a:r>
            <a:r>
              <a:rPr lang="en-US" dirty="0"/>
              <a:t> studies </a:t>
            </a:r>
            <a:r>
              <a:rPr lang="en-US" b="1" dirty="0" smtClean="0">
                <a:solidFill>
                  <a:srgbClr val="FF0000"/>
                </a:solidFill>
              </a:rPr>
              <a:t>did not </a:t>
            </a:r>
            <a:r>
              <a:rPr lang="en-US" b="1" dirty="0">
                <a:solidFill>
                  <a:srgbClr val="FF0000"/>
                </a:solidFill>
              </a:rPr>
              <a:t>extended the results </a:t>
            </a:r>
            <a:r>
              <a:rPr lang="en-US" dirty="0"/>
              <a:t>for efficient layouts of VAWTs </a:t>
            </a:r>
            <a:r>
              <a:rPr lang="en-US" dirty="0" smtClean="0"/>
              <a:t>to develop </a:t>
            </a:r>
            <a:r>
              <a:rPr lang="en-US" b="1" dirty="0" smtClean="0">
                <a:solidFill>
                  <a:srgbClr val="FF0000"/>
                </a:solidFill>
              </a:rPr>
              <a:t>larger efficient farms </a:t>
            </a:r>
            <a:r>
              <a:rPr lang="en-US" dirty="0" smtClean="0"/>
              <a:t>that generate the </a:t>
            </a:r>
            <a:r>
              <a:rPr lang="en-US" dirty="0"/>
              <a:t>highest possible power output keeping a high power </a:t>
            </a:r>
            <a:r>
              <a:rPr lang="en-US" dirty="0" smtClean="0"/>
              <a:t>density</a:t>
            </a:r>
          </a:p>
          <a:p>
            <a:pPr marL="0" marR="0" lvl="0" indent="0" algn="just" defTabSz="914400" eaLnBrk="1" latinLnBrk="0" hangingPunct="1">
              <a:lnSpc>
                <a:spcPct val="120000"/>
              </a:lnSpc>
              <a:buClrTx/>
              <a:buSzTx/>
              <a:buFontTx/>
              <a:buNone/>
              <a:tabLst/>
            </a:pPr>
            <a:endParaRPr lang="en-US" dirty="0" smtClean="0"/>
          </a:p>
          <a:p>
            <a:pPr algn="just">
              <a:lnSpc>
                <a:spcPct val="120000"/>
              </a:lnSpc>
            </a:pPr>
            <a:r>
              <a:rPr lang="en-US" b="1" u="sng" dirty="0" smtClean="0"/>
              <a:t>Problem (2):</a:t>
            </a:r>
          </a:p>
          <a:p>
            <a:pPr marL="0" marR="0" lvl="0" indent="0" algn="just" defTabSz="914400" eaLnBrk="1" latinLnBrk="0" hangingPunct="1">
              <a:lnSpc>
                <a:spcPct val="120000"/>
              </a:lnSpc>
              <a:buClrTx/>
              <a:buSzTx/>
              <a:buFontTx/>
              <a:buNone/>
              <a:tabLst/>
            </a:pPr>
            <a:endParaRPr lang="en-US" sz="1000" dirty="0" smtClean="0"/>
          </a:p>
          <a:p>
            <a:pPr marL="0" marR="0" lvl="0" indent="0" algn="just" defTabSz="914400" eaLnBrk="1" latinLnBrk="0" hangingPunct="1">
              <a:lnSpc>
                <a:spcPct val="120000"/>
              </a:lnSpc>
              <a:buClrTx/>
              <a:buSzTx/>
              <a:buFontTx/>
              <a:buNone/>
              <a:tabLst/>
            </a:pPr>
            <a:r>
              <a:rPr lang="en-US" dirty="0" smtClean="0"/>
              <a:t>Using </a:t>
            </a:r>
            <a:r>
              <a:rPr lang="en-US" b="1" dirty="0" smtClean="0">
                <a:solidFill>
                  <a:srgbClr val="FF0000"/>
                </a:solidFill>
              </a:rPr>
              <a:t>non isolated turbines </a:t>
            </a:r>
            <a:r>
              <a:rPr lang="en-US" dirty="0" smtClean="0"/>
              <a:t>in a farm will make the </a:t>
            </a:r>
            <a:r>
              <a:rPr lang="en-US" b="1" dirty="0" smtClean="0">
                <a:solidFill>
                  <a:srgbClr val="FF0000"/>
                </a:solidFill>
              </a:rPr>
              <a:t>prediction of a farm performance</a:t>
            </a:r>
            <a:r>
              <a:rPr lang="en-US" dirty="0" smtClean="0"/>
              <a:t> to become a complicated job as each turbine will have a </a:t>
            </a:r>
            <a:r>
              <a:rPr lang="en-US" b="1" dirty="0" smtClean="0">
                <a:solidFill>
                  <a:srgbClr val="FF0000"/>
                </a:solidFill>
              </a:rPr>
              <a:t>different performance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15</a:t>
            </a:fld>
            <a:endParaRPr lang="en-US"/>
          </a:p>
        </p:txBody>
      </p:sp>
      <p:sp>
        <p:nvSpPr>
          <p:cNvPr id="4" name="Title 1"/>
          <p:cNvSpPr txBox="1">
            <a:spLocks/>
          </p:cNvSpPr>
          <p:nvPr/>
        </p:nvSpPr>
        <p:spPr>
          <a:xfrm>
            <a:off x="1828800" y="228600"/>
            <a:ext cx="5410200" cy="533400"/>
          </a:xfrm>
          <a:prstGeom prst="rect">
            <a:avLst/>
          </a:prstGeom>
        </p:spPr>
        <p:txBody>
          <a:bodyPr>
            <a:noAutofit/>
          </a:bodyPr>
          <a:lstStyle/>
          <a:p>
            <a:pPr algn="ctr"/>
            <a:r>
              <a:rPr lang="en-US" sz="3200" b="1" dirty="0">
                <a:latin typeface="+mj-lt"/>
                <a:ea typeface="+mj-ea"/>
                <a:cs typeface="+mj-cs"/>
              </a:rPr>
              <a:t>Contribution to Knowledge</a:t>
            </a:r>
          </a:p>
        </p:txBody>
      </p:sp>
      <p:sp>
        <p:nvSpPr>
          <p:cNvPr id="5" name="Rectangle 1"/>
          <p:cNvSpPr>
            <a:spLocks noChangeArrowheads="1"/>
          </p:cNvSpPr>
          <p:nvPr/>
        </p:nvSpPr>
        <p:spPr bwMode="auto">
          <a:xfrm>
            <a:off x="381000" y="1112151"/>
            <a:ext cx="8382000" cy="44504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eaLnBrk="1" latinLnBrk="0" hangingPunct="1">
              <a:lnSpc>
                <a:spcPct val="120000"/>
              </a:lnSpc>
              <a:buClrTx/>
              <a:buSzTx/>
              <a:buFontTx/>
              <a:buNone/>
              <a:tabLst/>
            </a:pPr>
            <a:r>
              <a:rPr lang="en-US" b="1" u="sng" dirty="0" smtClean="0">
                <a:solidFill>
                  <a:srgbClr val="C00000"/>
                </a:solidFill>
              </a:rPr>
              <a:t>Solution (1):</a:t>
            </a:r>
          </a:p>
          <a:p>
            <a:pPr marL="0" marR="0" lvl="0" indent="0" algn="just" defTabSz="914400" eaLnBrk="1" latinLnBrk="0" hangingPunct="1">
              <a:lnSpc>
                <a:spcPct val="120000"/>
              </a:lnSpc>
              <a:buClrTx/>
              <a:buSzTx/>
              <a:buFontTx/>
              <a:buNone/>
              <a:tabLst/>
            </a:pPr>
            <a:endParaRPr lang="en-US" sz="1000" dirty="0" smtClean="0"/>
          </a:p>
          <a:p>
            <a:pPr marL="0" marR="0" lvl="0" indent="0" algn="just" defTabSz="914400" eaLnBrk="1" latinLnBrk="0" hangingPunct="1">
              <a:lnSpc>
                <a:spcPct val="120000"/>
              </a:lnSpc>
              <a:buClrTx/>
              <a:buSzTx/>
              <a:buFontTx/>
              <a:buNone/>
              <a:tabLst/>
            </a:pPr>
            <a:r>
              <a:rPr lang="en-US" dirty="0" smtClean="0"/>
              <a:t>This study introduces the idea of the efficient VAWT </a:t>
            </a:r>
            <a:r>
              <a:rPr lang="en-US" b="1" dirty="0" smtClean="0">
                <a:solidFill>
                  <a:srgbClr val="FF0000"/>
                </a:solidFill>
              </a:rPr>
              <a:t>cluster as a building unit </a:t>
            </a:r>
            <a:r>
              <a:rPr lang="en-US" dirty="0" smtClean="0"/>
              <a:t>for an </a:t>
            </a:r>
            <a:r>
              <a:rPr lang="en-US" b="1" dirty="0" smtClean="0">
                <a:solidFill>
                  <a:srgbClr val="FF0000"/>
                </a:solidFill>
              </a:rPr>
              <a:t>efficient VAWT </a:t>
            </a:r>
            <a:r>
              <a:rPr lang="en-US" dirty="0" smtClean="0"/>
              <a:t>farm that generates the </a:t>
            </a:r>
            <a:r>
              <a:rPr lang="en-US" b="1" dirty="0" smtClean="0">
                <a:solidFill>
                  <a:srgbClr val="FF0000"/>
                </a:solidFill>
              </a:rPr>
              <a:t>highest</a:t>
            </a:r>
            <a:r>
              <a:rPr lang="en-US" dirty="0" smtClean="0"/>
              <a:t> possible </a:t>
            </a:r>
            <a:r>
              <a:rPr lang="en-US" b="1" dirty="0" smtClean="0">
                <a:solidFill>
                  <a:srgbClr val="FF0000"/>
                </a:solidFill>
              </a:rPr>
              <a:t>power</a:t>
            </a:r>
            <a:r>
              <a:rPr lang="en-US" dirty="0" smtClean="0"/>
              <a:t> using the mutual enhancement between individual turbines and has a </a:t>
            </a:r>
            <a:r>
              <a:rPr lang="en-US" b="1" dirty="0" smtClean="0">
                <a:solidFill>
                  <a:srgbClr val="FF0000"/>
                </a:solidFill>
              </a:rPr>
              <a:t>high power density </a:t>
            </a:r>
            <a:r>
              <a:rPr lang="en-US" dirty="0" smtClean="0"/>
              <a:t>compared to isolated counter-part</a:t>
            </a:r>
          </a:p>
          <a:p>
            <a:pPr marL="0" marR="0" lvl="0" indent="0" algn="just" defTabSz="914400" eaLnBrk="1" latinLnBrk="0" hangingPunct="1">
              <a:lnSpc>
                <a:spcPct val="120000"/>
              </a:lnSpc>
              <a:buClrTx/>
              <a:buSzTx/>
              <a:buFontTx/>
              <a:buNone/>
              <a:tabLst/>
            </a:pPr>
            <a:endParaRPr lang="en-US" dirty="0" smtClean="0"/>
          </a:p>
          <a:p>
            <a:pPr marL="0" marR="0" lvl="0" indent="0" algn="just" defTabSz="914400" eaLnBrk="1" latinLnBrk="0" hangingPunct="1">
              <a:lnSpc>
                <a:spcPct val="120000"/>
              </a:lnSpc>
              <a:buClrTx/>
              <a:buSzTx/>
              <a:buFontTx/>
              <a:buNone/>
              <a:tabLst/>
            </a:pPr>
            <a:endParaRPr lang="en-US" dirty="0" smtClean="0"/>
          </a:p>
          <a:p>
            <a:pPr algn="just">
              <a:lnSpc>
                <a:spcPct val="120000"/>
              </a:lnSpc>
            </a:pPr>
            <a:r>
              <a:rPr lang="en-US" b="1" u="sng" dirty="0" smtClean="0">
                <a:solidFill>
                  <a:srgbClr val="C00000"/>
                </a:solidFill>
              </a:rPr>
              <a:t>Solution (2):</a:t>
            </a:r>
          </a:p>
          <a:p>
            <a:pPr marL="0" marR="0" lvl="0" indent="0" algn="just" defTabSz="914400" eaLnBrk="1" latinLnBrk="0" hangingPunct="1">
              <a:lnSpc>
                <a:spcPct val="120000"/>
              </a:lnSpc>
              <a:buClrTx/>
              <a:buSzTx/>
              <a:buFontTx/>
              <a:buNone/>
              <a:tabLst/>
            </a:pPr>
            <a:endParaRPr lang="en-US" sz="1000" dirty="0" smtClean="0"/>
          </a:p>
          <a:p>
            <a:pPr marL="0" marR="0" lvl="0" indent="0" algn="just" defTabSz="914400" eaLnBrk="1" latinLnBrk="0" hangingPunct="1">
              <a:lnSpc>
                <a:spcPct val="120000"/>
              </a:lnSpc>
              <a:buClrTx/>
              <a:buSzTx/>
              <a:buFontTx/>
              <a:buNone/>
              <a:tabLst/>
            </a:pPr>
            <a:r>
              <a:rPr lang="en-US" dirty="0" smtClean="0"/>
              <a:t>Using the efficient cluster as a building unit for the </a:t>
            </a:r>
            <a:r>
              <a:rPr lang="en-US" b="1" dirty="0" smtClean="0">
                <a:solidFill>
                  <a:srgbClr val="FF0000"/>
                </a:solidFill>
              </a:rPr>
              <a:t>development of efficient and patterned VAWT farms </a:t>
            </a:r>
            <a:r>
              <a:rPr lang="en-US" dirty="0" smtClean="0"/>
              <a:t>which have the </a:t>
            </a:r>
            <a:r>
              <a:rPr lang="en-US" b="1" dirty="0" smtClean="0">
                <a:solidFill>
                  <a:srgbClr val="FF0000"/>
                </a:solidFill>
              </a:rPr>
              <a:t>same geometric topology </a:t>
            </a:r>
            <a:r>
              <a:rPr lang="en-US" dirty="0" smtClean="0"/>
              <a:t>of the </a:t>
            </a:r>
            <a:r>
              <a:rPr lang="en-US" b="1" dirty="0" smtClean="0">
                <a:solidFill>
                  <a:srgbClr val="FF0000"/>
                </a:solidFill>
              </a:rPr>
              <a:t>cluster</a:t>
            </a:r>
            <a:r>
              <a:rPr lang="en-US" dirty="0" smtClean="0"/>
              <a:t> provides the capability of </a:t>
            </a:r>
            <a:r>
              <a:rPr lang="en-US" b="1" dirty="0" smtClean="0">
                <a:solidFill>
                  <a:srgbClr val="FF0000"/>
                </a:solidFill>
              </a:rPr>
              <a:t>predicting the performance </a:t>
            </a:r>
            <a:r>
              <a:rPr lang="en-US" dirty="0" smtClean="0"/>
              <a:t>of a farm having                  a geometric progression of the efficient cluster.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6" name="Picture 4" descr="http://i1.ytimg.com/vi/vbmhfSjqCpI/hqdefault.jpg"/>
          <p:cNvPicPr>
            <a:picLocks noChangeAspect="1" noChangeArrowheads="1"/>
          </p:cNvPicPr>
          <p:nvPr/>
        </p:nvPicPr>
        <p:blipFill>
          <a:blip r:embed="rId2" cstate="print"/>
          <a:srcRect t="3226" r="5000"/>
          <a:stretch>
            <a:fillRect/>
          </a:stretch>
        </p:blipFill>
        <p:spPr bwMode="auto">
          <a:xfrm>
            <a:off x="457200" y="0"/>
            <a:ext cx="8686800" cy="6858000"/>
          </a:xfrm>
          <a:prstGeom prst="rect">
            <a:avLst/>
          </a:prstGeom>
          <a:noFill/>
          <a:ln w="25400">
            <a:solidFill>
              <a:srgbClr val="000000"/>
            </a:solidFill>
          </a:ln>
        </p:spPr>
      </p:pic>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16</a:t>
            </a:fld>
            <a:endParaRPr lang="en-US"/>
          </a:p>
        </p:txBody>
      </p:sp>
      <p:sp>
        <p:nvSpPr>
          <p:cNvPr id="4" name="Rectangle 3"/>
          <p:cNvSpPr/>
          <p:nvPr/>
        </p:nvSpPr>
        <p:spPr>
          <a:xfrm>
            <a:off x="4038600" y="4572000"/>
            <a:ext cx="4572000" cy="1496885"/>
          </a:xfrm>
          <a:prstGeom prst="rect">
            <a:avLst/>
          </a:prstGeom>
          <a:solidFill>
            <a:schemeClr val="bg1"/>
          </a:solidFill>
          <a:ln w="76200">
            <a:solidFill>
              <a:srgbClr val="C00000"/>
            </a:solidFill>
          </a:ln>
        </p:spPr>
        <p:txBody>
          <a:bodyPr wrap="square">
            <a:spAutoFit/>
          </a:bodyPr>
          <a:lstStyle/>
          <a:p>
            <a:pPr algn="ctr">
              <a:lnSpc>
                <a:spcPct val="150000"/>
              </a:lnSpc>
            </a:pPr>
            <a:r>
              <a:rPr lang="en-US" sz="3200" b="1" dirty="0" smtClean="0">
                <a:solidFill>
                  <a:schemeClr val="tx2"/>
                </a:solidFill>
                <a:latin typeface="Baskerville Old Face" pitchFamily="18" charset="0"/>
                <a:ea typeface="+mj-ea"/>
                <a:cs typeface="+mj-cs"/>
              </a:rPr>
              <a:t>Case Study (I)</a:t>
            </a:r>
          </a:p>
          <a:p>
            <a:pPr algn="ctr">
              <a:lnSpc>
                <a:spcPct val="150000"/>
              </a:lnSpc>
            </a:pPr>
            <a:r>
              <a:rPr lang="en-US" sz="3200" b="1" dirty="0" smtClean="0">
                <a:solidFill>
                  <a:schemeClr val="tx2"/>
                </a:solidFill>
                <a:latin typeface="Baskerville Old Face" pitchFamily="18" charset="0"/>
                <a:ea typeface="+mj-ea"/>
                <a:cs typeface="+mj-cs"/>
              </a:rPr>
              <a:t>Savonius Wind Turbine</a:t>
            </a:r>
            <a:endParaRPr lang="en-US" sz="3200" b="1" dirty="0">
              <a:solidFill>
                <a:schemeClr val="tx2"/>
              </a:solidFill>
              <a:latin typeface="Baskerville Old Face" pitchFamily="18" charset="0"/>
              <a:ea typeface="+mj-ea"/>
              <a:cs typeface="+mj-cs"/>
            </a:endParaRPr>
          </a:p>
        </p:txBody>
      </p:sp>
      <p:pic>
        <p:nvPicPr>
          <p:cNvPr id="84998" name="Picture 6" descr="http://media-cache-ak0.pinimg.com/736x/b1/ef/21/b1ef2191fb0f4ad6c7cfc6215655e909.jpg"/>
          <p:cNvPicPr>
            <a:picLocks noChangeAspect="1" noChangeArrowheads="1"/>
          </p:cNvPicPr>
          <p:nvPr/>
        </p:nvPicPr>
        <p:blipFill>
          <a:blip r:embed="rId3" cstate="print"/>
          <a:srcRect/>
          <a:stretch>
            <a:fillRect/>
          </a:stretch>
        </p:blipFill>
        <p:spPr bwMode="auto">
          <a:xfrm>
            <a:off x="5848350" y="0"/>
            <a:ext cx="3295650" cy="3295651"/>
          </a:xfrm>
          <a:prstGeom prst="rect">
            <a:avLst/>
          </a:prstGeom>
          <a:noFill/>
          <a:ln w="22225">
            <a:solidFill>
              <a:srgbClr val="000000"/>
            </a:solidFill>
          </a:ln>
        </p:spPr>
      </p:pic>
      <p:pic>
        <p:nvPicPr>
          <p:cNvPr id="85000" name="Picture 8" descr="http://1.bp.blogspot.com/_kKsPVzxvQKM/TSrG6tfq1-I/AAAAAAAAAwM/wgk4kMNT7NE/s1600/roof%2Btop2.jpg"/>
          <p:cNvPicPr>
            <a:picLocks noChangeAspect="1" noChangeArrowheads="1"/>
          </p:cNvPicPr>
          <p:nvPr/>
        </p:nvPicPr>
        <p:blipFill>
          <a:blip r:embed="rId4" cstate="print"/>
          <a:srcRect/>
          <a:stretch>
            <a:fillRect/>
          </a:stretch>
        </p:blipFill>
        <p:spPr bwMode="auto">
          <a:xfrm>
            <a:off x="0" y="0"/>
            <a:ext cx="2819400" cy="1371600"/>
          </a:xfrm>
          <a:prstGeom prst="rect">
            <a:avLst/>
          </a:prstGeom>
          <a:noFill/>
          <a:ln w="22225">
            <a:solidFill>
              <a:srgbClr val="000000"/>
            </a:solidFill>
          </a:ln>
        </p:spPr>
      </p:pic>
      <p:pic>
        <p:nvPicPr>
          <p:cNvPr id="85002" name="Picture 10" descr="http://www.turbinesinfo.com/wp-content/uploads/2011/07/Savonius-Turbine1.jpg"/>
          <p:cNvPicPr>
            <a:picLocks noChangeAspect="1" noChangeArrowheads="1"/>
          </p:cNvPicPr>
          <p:nvPr/>
        </p:nvPicPr>
        <p:blipFill>
          <a:blip r:embed="rId5" cstate="print"/>
          <a:srcRect/>
          <a:stretch>
            <a:fillRect/>
          </a:stretch>
        </p:blipFill>
        <p:spPr bwMode="auto">
          <a:xfrm>
            <a:off x="0" y="1371600"/>
            <a:ext cx="2819400" cy="3048000"/>
          </a:xfrm>
          <a:prstGeom prst="rect">
            <a:avLst/>
          </a:prstGeom>
          <a:noFill/>
          <a:ln w="22225">
            <a:solidFill>
              <a:srgbClr val="000000"/>
            </a:solidFill>
          </a:ln>
        </p:spPr>
      </p:pic>
      <p:pic>
        <p:nvPicPr>
          <p:cNvPr id="85004" name="Picture 12" descr="http://www.ecosources.info/images/energie_maison/eolienne_Savonius.jpg"/>
          <p:cNvPicPr>
            <a:picLocks noChangeAspect="1" noChangeArrowheads="1"/>
          </p:cNvPicPr>
          <p:nvPr/>
        </p:nvPicPr>
        <p:blipFill>
          <a:blip r:embed="rId6" cstate="print"/>
          <a:srcRect/>
          <a:stretch>
            <a:fillRect/>
          </a:stretch>
        </p:blipFill>
        <p:spPr bwMode="auto">
          <a:xfrm>
            <a:off x="0" y="4419600"/>
            <a:ext cx="2819400" cy="2438400"/>
          </a:xfrm>
          <a:prstGeom prst="rect">
            <a:avLst/>
          </a:prstGeom>
          <a:noFill/>
          <a:ln w="22225">
            <a:solidFill>
              <a:srgbClr val="000000"/>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17</a:t>
            </a:fld>
            <a:endParaRPr lang="en-US"/>
          </a:p>
        </p:txBody>
      </p:sp>
      <p:sp>
        <p:nvSpPr>
          <p:cNvPr id="4" name="Rectangle 3"/>
          <p:cNvSpPr/>
          <p:nvPr/>
        </p:nvSpPr>
        <p:spPr>
          <a:xfrm>
            <a:off x="228600" y="872288"/>
            <a:ext cx="5029200" cy="5299912"/>
          </a:xfrm>
          <a:prstGeom prst="rect">
            <a:avLst/>
          </a:prstGeom>
        </p:spPr>
        <p:txBody>
          <a:bodyPr wrap="square">
            <a:spAutoFit/>
          </a:bodyPr>
          <a:lstStyle/>
          <a:p>
            <a:pPr marL="342900" indent="-342900" algn="just">
              <a:spcBef>
                <a:spcPct val="20000"/>
              </a:spcBef>
              <a:buChar char="•"/>
            </a:pPr>
            <a:r>
              <a:rPr lang="en-US" b="1" dirty="0" smtClean="0">
                <a:latin typeface="+mn-lt"/>
              </a:rPr>
              <a:t>The </a:t>
            </a:r>
            <a:r>
              <a:rPr lang="en-US" b="1" dirty="0" smtClean="0">
                <a:solidFill>
                  <a:srgbClr val="C00000"/>
                </a:solidFill>
                <a:latin typeface="+mn-lt"/>
              </a:rPr>
              <a:t>Savonius </a:t>
            </a:r>
            <a:r>
              <a:rPr lang="en-US" b="1" dirty="0" smtClean="0">
                <a:latin typeface="+mn-lt"/>
              </a:rPr>
              <a:t>wind turbine was </a:t>
            </a:r>
            <a:r>
              <a:rPr lang="en-US" b="1" dirty="0" smtClean="0">
                <a:solidFill>
                  <a:srgbClr val="C00000"/>
                </a:solidFill>
                <a:latin typeface="+mn-lt"/>
              </a:rPr>
              <a:t>invented</a:t>
            </a:r>
            <a:r>
              <a:rPr lang="en-US" b="1" dirty="0" smtClean="0">
                <a:latin typeface="+mn-lt"/>
              </a:rPr>
              <a:t> </a:t>
            </a:r>
            <a:r>
              <a:rPr lang="en-US" b="1" dirty="0" smtClean="0">
                <a:solidFill>
                  <a:srgbClr val="C00000"/>
                </a:solidFill>
                <a:latin typeface="+mn-lt"/>
              </a:rPr>
              <a:t>1929</a:t>
            </a:r>
          </a:p>
          <a:p>
            <a:pPr marL="342900" indent="-342900" algn="just">
              <a:spcBef>
                <a:spcPct val="20000"/>
              </a:spcBef>
              <a:buChar char="•"/>
            </a:pPr>
            <a:endParaRPr lang="en-US" sz="1000" b="1" dirty="0" smtClean="0">
              <a:latin typeface="+mn-lt"/>
            </a:endParaRPr>
          </a:p>
          <a:p>
            <a:pPr marL="342900" indent="-342900" algn="just">
              <a:spcBef>
                <a:spcPct val="20000"/>
              </a:spcBef>
              <a:buChar char="•"/>
            </a:pPr>
            <a:r>
              <a:rPr lang="en-US" b="1" dirty="0" smtClean="0">
                <a:latin typeface="+mn-lt"/>
              </a:rPr>
              <a:t>It is has a </a:t>
            </a:r>
            <a:r>
              <a:rPr lang="en-US" b="1" dirty="0" smtClean="0">
                <a:solidFill>
                  <a:srgbClr val="C00000"/>
                </a:solidFill>
                <a:latin typeface="+mn-lt"/>
              </a:rPr>
              <a:t>Simple Construction</a:t>
            </a:r>
          </a:p>
          <a:p>
            <a:pPr marL="342900" indent="-342900" algn="just">
              <a:spcBef>
                <a:spcPct val="20000"/>
              </a:spcBef>
              <a:buChar char="•"/>
            </a:pPr>
            <a:endParaRPr lang="en-US" sz="1000" b="1" dirty="0" smtClean="0">
              <a:latin typeface="+mn-lt"/>
            </a:endParaRPr>
          </a:p>
          <a:p>
            <a:pPr marL="342900" indent="-342900" algn="just">
              <a:spcBef>
                <a:spcPct val="20000"/>
              </a:spcBef>
              <a:buChar char="•"/>
            </a:pPr>
            <a:r>
              <a:rPr lang="en-US" b="1" dirty="0" smtClean="0">
                <a:latin typeface="+mn-lt"/>
              </a:rPr>
              <a:t>It is a </a:t>
            </a:r>
            <a:r>
              <a:rPr lang="en-US" b="1" dirty="0" smtClean="0">
                <a:solidFill>
                  <a:srgbClr val="C00000"/>
                </a:solidFill>
                <a:latin typeface="+mn-lt"/>
              </a:rPr>
              <a:t>drag-type</a:t>
            </a:r>
            <a:r>
              <a:rPr lang="en-US" b="1" dirty="0" smtClean="0">
                <a:latin typeface="+mn-lt"/>
              </a:rPr>
              <a:t> device</a:t>
            </a:r>
          </a:p>
          <a:p>
            <a:pPr marL="342900" indent="-342900" algn="just">
              <a:spcBef>
                <a:spcPct val="20000"/>
              </a:spcBef>
              <a:buChar char="•"/>
            </a:pPr>
            <a:endParaRPr lang="en-US" sz="1000" b="1" dirty="0" smtClean="0">
              <a:latin typeface="+mn-lt"/>
            </a:endParaRPr>
          </a:p>
          <a:p>
            <a:pPr marL="342900" indent="-342900" algn="just">
              <a:spcBef>
                <a:spcPct val="20000"/>
              </a:spcBef>
              <a:buChar char="•"/>
            </a:pPr>
            <a:r>
              <a:rPr lang="en-US" b="1" dirty="0" smtClean="0">
                <a:latin typeface="+mn-lt"/>
              </a:rPr>
              <a:t>Consists of </a:t>
            </a:r>
            <a:r>
              <a:rPr lang="en-US" b="1" dirty="0" smtClean="0">
                <a:solidFill>
                  <a:srgbClr val="C00000"/>
                </a:solidFill>
                <a:latin typeface="+mn-lt"/>
              </a:rPr>
              <a:t>two</a:t>
            </a:r>
            <a:r>
              <a:rPr lang="en-US" b="1" dirty="0" smtClean="0">
                <a:latin typeface="+mn-lt"/>
              </a:rPr>
              <a:t> or </a:t>
            </a:r>
            <a:r>
              <a:rPr lang="en-US" b="1" dirty="0" smtClean="0">
                <a:solidFill>
                  <a:srgbClr val="C00000"/>
                </a:solidFill>
                <a:latin typeface="+mn-lt"/>
              </a:rPr>
              <a:t>three buckets</a:t>
            </a:r>
          </a:p>
          <a:p>
            <a:pPr marL="342900" indent="-342900" algn="just">
              <a:spcBef>
                <a:spcPct val="20000"/>
              </a:spcBef>
              <a:buChar char="•"/>
            </a:pPr>
            <a:endParaRPr lang="en-US" sz="1000" b="1" dirty="0" smtClean="0">
              <a:solidFill>
                <a:srgbClr val="C00000"/>
              </a:solidFill>
              <a:latin typeface="+mn-lt"/>
            </a:endParaRPr>
          </a:p>
          <a:p>
            <a:pPr marL="342900" indent="-342900" algn="just">
              <a:spcBef>
                <a:spcPct val="20000"/>
              </a:spcBef>
              <a:buChar char="•"/>
            </a:pPr>
            <a:r>
              <a:rPr lang="en-US" b="1" dirty="0" smtClean="0">
                <a:latin typeface="+mn-lt"/>
              </a:rPr>
              <a:t>It has </a:t>
            </a:r>
            <a:r>
              <a:rPr lang="en-US" b="1" dirty="0" smtClean="0">
                <a:solidFill>
                  <a:srgbClr val="C00000"/>
                </a:solidFill>
                <a:latin typeface="+mn-lt"/>
              </a:rPr>
              <a:t>self</a:t>
            </a:r>
            <a:r>
              <a:rPr lang="en-US" b="1" dirty="0" smtClean="0">
                <a:latin typeface="+mn-lt"/>
              </a:rPr>
              <a:t> </a:t>
            </a:r>
            <a:r>
              <a:rPr lang="en-US" b="1" dirty="0" smtClean="0">
                <a:solidFill>
                  <a:srgbClr val="C00000"/>
                </a:solidFill>
                <a:latin typeface="+mn-lt"/>
              </a:rPr>
              <a:t>starting capability</a:t>
            </a:r>
          </a:p>
          <a:p>
            <a:pPr marL="342900" indent="-342900" algn="just">
              <a:spcBef>
                <a:spcPct val="20000"/>
              </a:spcBef>
              <a:buChar char="•"/>
            </a:pPr>
            <a:endParaRPr lang="en-US" sz="1000" b="1" dirty="0" smtClean="0">
              <a:solidFill>
                <a:srgbClr val="C00000"/>
              </a:solidFill>
              <a:latin typeface="+mn-lt"/>
            </a:endParaRPr>
          </a:p>
          <a:p>
            <a:pPr marL="342900" indent="-342900" algn="just">
              <a:spcBef>
                <a:spcPct val="20000"/>
              </a:spcBef>
              <a:buChar char="•"/>
            </a:pPr>
            <a:r>
              <a:rPr lang="en-US" b="1" dirty="0" smtClean="0">
                <a:solidFill>
                  <a:srgbClr val="C00000"/>
                </a:solidFill>
                <a:latin typeface="+mn-lt"/>
              </a:rPr>
              <a:t>Low noise levels </a:t>
            </a:r>
            <a:r>
              <a:rPr lang="en-US" b="1" dirty="0" smtClean="0">
                <a:latin typeface="+mn-lt"/>
              </a:rPr>
              <a:t>due to operation at low tips speed ratio</a:t>
            </a:r>
          </a:p>
          <a:p>
            <a:pPr marL="342900" indent="-342900" algn="just">
              <a:spcBef>
                <a:spcPct val="20000"/>
              </a:spcBef>
              <a:buChar char="•"/>
            </a:pPr>
            <a:endParaRPr lang="en-US" sz="1000" b="1" dirty="0" smtClean="0">
              <a:solidFill>
                <a:srgbClr val="C00000"/>
              </a:solidFill>
              <a:latin typeface="+mn-lt"/>
            </a:endParaRPr>
          </a:p>
          <a:p>
            <a:pPr marL="342900" indent="-342900" algn="just">
              <a:spcBef>
                <a:spcPct val="20000"/>
              </a:spcBef>
              <a:buChar char="•"/>
            </a:pPr>
            <a:r>
              <a:rPr lang="en-US" b="1" dirty="0" smtClean="0"/>
              <a:t>Savonius turbines have </a:t>
            </a:r>
            <a:r>
              <a:rPr lang="en-US" b="1" dirty="0" smtClean="0">
                <a:solidFill>
                  <a:srgbClr val="C00000"/>
                </a:solidFill>
              </a:rPr>
              <a:t>low efficiencies 15-20%</a:t>
            </a:r>
          </a:p>
          <a:p>
            <a:pPr marL="342900" indent="-342900" algn="just">
              <a:spcBef>
                <a:spcPct val="20000"/>
              </a:spcBef>
              <a:buChar char="•"/>
            </a:pPr>
            <a:endParaRPr lang="en-US" b="1" dirty="0" smtClean="0">
              <a:solidFill>
                <a:srgbClr val="C00000"/>
              </a:solidFill>
            </a:endParaRPr>
          </a:p>
          <a:p>
            <a:pPr marL="342900" indent="-342900" algn="just">
              <a:spcBef>
                <a:spcPct val="20000"/>
              </a:spcBef>
              <a:buChar char="•"/>
            </a:pPr>
            <a:endParaRPr lang="en-US" b="1" dirty="0" smtClean="0">
              <a:solidFill>
                <a:srgbClr val="C00000"/>
              </a:solidFill>
            </a:endParaRPr>
          </a:p>
          <a:p>
            <a:pPr marL="342900" indent="-342900" algn="just">
              <a:spcBef>
                <a:spcPct val="20000"/>
              </a:spcBef>
              <a:buChar char="•"/>
            </a:pPr>
            <a:endParaRPr lang="en-US" b="1" dirty="0" smtClean="0">
              <a:solidFill>
                <a:srgbClr val="C00000"/>
              </a:solidFill>
              <a:latin typeface="+mn-lt"/>
            </a:endParaRPr>
          </a:p>
        </p:txBody>
      </p:sp>
      <p:sp>
        <p:nvSpPr>
          <p:cNvPr id="7" name="Rectangle 6"/>
          <p:cNvSpPr/>
          <p:nvPr/>
        </p:nvSpPr>
        <p:spPr>
          <a:xfrm>
            <a:off x="1219200" y="228600"/>
            <a:ext cx="3505200" cy="430887"/>
          </a:xfrm>
          <a:prstGeom prst="rect">
            <a:avLst/>
          </a:prstGeom>
          <a:solidFill>
            <a:schemeClr val="bg1"/>
          </a:solidFill>
          <a:ln w="25400">
            <a:solidFill>
              <a:schemeClr val="tx1"/>
            </a:solidFill>
          </a:ln>
        </p:spPr>
        <p:txBody>
          <a:bodyPr wrap="square">
            <a:spAutoFit/>
          </a:bodyPr>
          <a:lstStyle/>
          <a:p>
            <a:r>
              <a:rPr lang="en-US" sz="2200" b="1" dirty="0" smtClean="0">
                <a:latin typeface="+mj-lt"/>
                <a:ea typeface="+mj-ea"/>
                <a:cs typeface="+mj-cs"/>
              </a:rPr>
              <a:t>Savonius Wind Turbine </a:t>
            </a:r>
            <a:endParaRPr lang="en-US" sz="2200" b="1" dirty="0">
              <a:latin typeface="+mj-lt"/>
              <a:ea typeface="+mj-ea"/>
              <a:cs typeface="+mj-cs"/>
            </a:endParaRPr>
          </a:p>
        </p:txBody>
      </p:sp>
      <p:pic>
        <p:nvPicPr>
          <p:cNvPr id="6149" name="Picture 5" descr="http://4.bp.blogspot.com/-fQv4rW7Q1TQ/T6EMicg2TQI/AAAAAAAACPA/aTg3t6v0xh8/s1600/399px-savonius_wind_turbine_jjy0501.jpg"/>
          <p:cNvPicPr>
            <a:picLocks noChangeAspect="1" noChangeArrowheads="1"/>
          </p:cNvPicPr>
          <p:nvPr/>
        </p:nvPicPr>
        <p:blipFill>
          <a:blip r:embed="rId3" cstate="print"/>
          <a:srcRect/>
          <a:stretch>
            <a:fillRect/>
          </a:stretch>
        </p:blipFill>
        <p:spPr bwMode="auto">
          <a:xfrm>
            <a:off x="5638800" y="282494"/>
            <a:ext cx="3352800" cy="3451306"/>
          </a:xfrm>
          <a:prstGeom prst="rect">
            <a:avLst/>
          </a:prstGeom>
          <a:noFill/>
          <a:ln w="25400">
            <a:solidFill>
              <a:schemeClr val="tx1"/>
            </a:solidFill>
          </a:ln>
        </p:spPr>
      </p:pic>
      <p:grpSp>
        <p:nvGrpSpPr>
          <p:cNvPr id="16" name="Group 15"/>
          <p:cNvGrpSpPr/>
          <p:nvPr/>
        </p:nvGrpSpPr>
        <p:grpSpPr>
          <a:xfrm>
            <a:off x="5638800" y="3962400"/>
            <a:ext cx="3352800" cy="2743200"/>
            <a:chOff x="5236685" y="3886200"/>
            <a:chExt cx="3571875" cy="2543175"/>
          </a:xfrm>
        </p:grpSpPr>
        <p:pic>
          <p:nvPicPr>
            <p:cNvPr id="6151" name="Picture 7"/>
            <p:cNvPicPr>
              <a:picLocks noChangeAspect="1" noChangeArrowheads="1"/>
            </p:cNvPicPr>
            <p:nvPr/>
          </p:nvPicPr>
          <p:blipFill>
            <a:blip r:embed="rId4" cstate="print"/>
            <a:srcRect/>
            <a:stretch>
              <a:fillRect/>
            </a:stretch>
          </p:blipFill>
          <p:spPr bwMode="auto">
            <a:xfrm>
              <a:off x="5236685" y="3886200"/>
              <a:ext cx="3571875" cy="2543175"/>
            </a:xfrm>
            <a:prstGeom prst="rect">
              <a:avLst/>
            </a:prstGeom>
            <a:noFill/>
            <a:ln w="25400">
              <a:solidFill>
                <a:schemeClr val="tx1"/>
              </a:solidFill>
              <a:miter lim="800000"/>
              <a:headEnd/>
              <a:tailEnd/>
            </a:ln>
          </p:spPr>
        </p:pic>
        <p:pic>
          <p:nvPicPr>
            <p:cNvPr id="6152" name="Picture 8"/>
            <p:cNvPicPr>
              <a:picLocks noChangeAspect="1" noChangeArrowheads="1"/>
            </p:cNvPicPr>
            <p:nvPr/>
          </p:nvPicPr>
          <p:blipFill>
            <a:blip r:embed="rId5" cstate="print"/>
            <a:srcRect/>
            <a:stretch>
              <a:fillRect/>
            </a:stretch>
          </p:blipFill>
          <p:spPr bwMode="auto">
            <a:xfrm>
              <a:off x="7696200" y="3962400"/>
              <a:ext cx="1009650" cy="342900"/>
            </a:xfrm>
            <a:prstGeom prst="rect">
              <a:avLst/>
            </a:prstGeom>
            <a:noFill/>
            <a:ln w="9525">
              <a:noFill/>
              <a:miter lim="800000"/>
              <a:headEnd/>
              <a:tailEnd/>
            </a:ln>
          </p:spPr>
        </p:pic>
        <p:pic>
          <p:nvPicPr>
            <p:cNvPr id="6153" name="Picture 9"/>
            <p:cNvPicPr>
              <a:picLocks noChangeAspect="1" noChangeArrowheads="1"/>
            </p:cNvPicPr>
            <p:nvPr/>
          </p:nvPicPr>
          <p:blipFill>
            <a:blip r:embed="rId5" cstate="print"/>
            <a:srcRect/>
            <a:stretch>
              <a:fillRect/>
            </a:stretch>
          </p:blipFill>
          <p:spPr bwMode="auto">
            <a:xfrm>
              <a:off x="5257800" y="3962400"/>
              <a:ext cx="1009650" cy="342900"/>
            </a:xfrm>
            <a:prstGeom prst="rect">
              <a:avLst/>
            </a:prstGeom>
            <a:noFill/>
            <a:ln w="9525">
              <a:noFill/>
              <a:miter lim="800000"/>
              <a:headEnd/>
              <a:tailEnd/>
            </a:ln>
          </p:spPr>
        </p:pic>
      </p:grpSp>
      <p:sp>
        <p:nvSpPr>
          <p:cNvPr id="18" name="Rectangle 17"/>
          <p:cNvSpPr/>
          <p:nvPr/>
        </p:nvSpPr>
        <p:spPr>
          <a:xfrm>
            <a:off x="0" y="5334000"/>
            <a:ext cx="5791200" cy="715581"/>
          </a:xfrm>
          <a:prstGeom prst="rect">
            <a:avLst/>
          </a:prstGeom>
        </p:spPr>
        <p:txBody>
          <a:bodyPr wrap="square">
            <a:spAutoFit/>
          </a:bodyPr>
          <a:lstStyle/>
          <a:p>
            <a:pPr marL="342900" lvl="0" indent="-342900" fontAlgn="auto">
              <a:lnSpc>
                <a:spcPct val="90000"/>
              </a:lnSpc>
              <a:spcAft>
                <a:spcPts val="0"/>
              </a:spcAft>
              <a:defRPr/>
            </a:pPr>
            <a:r>
              <a:rPr lang="en-US" sz="1500" b="1" i="1" dirty="0" smtClean="0">
                <a:latin typeface="+mj-lt"/>
                <a:ea typeface="+mj-ea"/>
                <a:cs typeface="+mj-cs"/>
              </a:rPr>
              <a:t>       A. </a:t>
            </a:r>
            <a:r>
              <a:rPr lang="en-US" sz="1500" b="1" i="1" dirty="0" err="1" smtClean="0">
                <a:latin typeface="+mj-lt"/>
                <a:ea typeface="+mj-ea"/>
                <a:cs typeface="+mj-cs"/>
              </a:rPr>
              <a:t>Shigetomi</a:t>
            </a:r>
            <a:r>
              <a:rPr lang="en-US" sz="1500" b="1" i="1" dirty="0" smtClean="0">
                <a:latin typeface="+mj-lt"/>
                <a:ea typeface="+mj-ea"/>
                <a:cs typeface="+mj-cs"/>
              </a:rPr>
              <a:t>, Y. </a:t>
            </a:r>
            <a:r>
              <a:rPr lang="en-US" sz="1500" b="1" i="1" dirty="0" err="1" smtClean="0">
                <a:latin typeface="+mj-lt"/>
                <a:ea typeface="+mj-ea"/>
                <a:cs typeface="+mj-cs"/>
              </a:rPr>
              <a:t>Murai</a:t>
            </a:r>
            <a:r>
              <a:rPr lang="en-US" sz="1500" b="1" i="1" dirty="0" smtClean="0">
                <a:latin typeface="+mj-lt"/>
                <a:ea typeface="+mj-ea"/>
                <a:cs typeface="+mj-cs"/>
              </a:rPr>
              <a:t>, Y. </a:t>
            </a:r>
            <a:r>
              <a:rPr lang="en-US" sz="1500" b="1" i="1" dirty="0" err="1" smtClean="0">
                <a:latin typeface="+mj-lt"/>
                <a:ea typeface="+mj-ea"/>
                <a:cs typeface="+mj-cs"/>
              </a:rPr>
              <a:t>Tasaka</a:t>
            </a:r>
            <a:r>
              <a:rPr lang="en-US" sz="1500" b="1" i="1" dirty="0" smtClean="0">
                <a:latin typeface="+mj-lt"/>
                <a:ea typeface="+mj-ea"/>
                <a:cs typeface="+mj-cs"/>
              </a:rPr>
              <a:t>, Y. Takeda, “Interactive flow field around two Savonius turbines,” Renewable Energy 36: 536-545, (2011)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18</a:t>
            </a:fld>
            <a:endParaRPr lang="en-US"/>
          </a:p>
        </p:txBody>
      </p:sp>
      <p:sp>
        <p:nvSpPr>
          <p:cNvPr id="5" name="Rectangle 4"/>
          <p:cNvSpPr/>
          <p:nvPr/>
        </p:nvSpPr>
        <p:spPr>
          <a:xfrm>
            <a:off x="152400" y="152400"/>
            <a:ext cx="2895600" cy="369332"/>
          </a:xfrm>
          <a:prstGeom prst="rect">
            <a:avLst/>
          </a:prstGeom>
        </p:spPr>
        <p:txBody>
          <a:bodyPr wrap="square">
            <a:spAutoFit/>
          </a:bodyPr>
          <a:lstStyle/>
          <a:p>
            <a:r>
              <a:rPr lang="en-US" b="1" dirty="0" smtClean="0">
                <a:solidFill>
                  <a:srgbClr val="C00000"/>
                </a:solidFill>
              </a:rPr>
              <a:t>Computational Domain:</a:t>
            </a:r>
            <a:endParaRPr lang="en-US" dirty="0">
              <a:solidFill>
                <a:srgbClr val="C00000"/>
              </a:solidFill>
            </a:endParaRPr>
          </a:p>
        </p:txBody>
      </p:sp>
      <p:pic>
        <p:nvPicPr>
          <p:cNvPr id="6" name="Picture 7"/>
          <p:cNvPicPr>
            <a:picLocks noChangeAspect="1" noChangeArrowheads="1"/>
          </p:cNvPicPr>
          <p:nvPr/>
        </p:nvPicPr>
        <p:blipFill>
          <a:blip r:embed="rId2" cstate="print"/>
          <a:srcRect/>
          <a:stretch>
            <a:fillRect/>
          </a:stretch>
        </p:blipFill>
        <p:spPr bwMode="auto">
          <a:xfrm>
            <a:off x="304800" y="609600"/>
            <a:ext cx="5181600" cy="2965027"/>
          </a:xfrm>
          <a:prstGeom prst="rect">
            <a:avLst/>
          </a:prstGeom>
          <a:solidFill>
            <a:schemeClr val="bg1"/>
          </a:solidFill>
          <a:ln w="9525">
            <a:noFill/>
            <a:miter lim="800000"/>
            <a:headEnd/>
            <a:tailEnd/>
          </a:ln>
        </p:spPr>
      </p:pic>
      <p:grpSp>
        <p:nvGrpSpPr>
          <p:cNvPr id="7" name="Group 8"/>
          <p:cNvGrpSpPr/>
          <p:nvPr/>
        </p:nvGrpSpPr>
        <p:grpSpPr>
          <a:xfrm>
            <a:off x="6019800" y="1828800"/>
            <a:ext cx="2971800" cy="2362200"/>
            <a:chOff x="6248400" y="2057400"/>
            <a:chExt cx="1905000" cy="1752600"/>
          </a:xfrm>
        </p:grpSpPr>
        <p:pic>
          <p:nvPicPr>
            <p:cNvPr id="8" name="Picture 7"/>
            <p:cNvPicPr/>
            <p:nvPr/>
          </p:nvPicPr>
          <p:blipFill>
            <a:blip r:embed="rId3" cstate="print"/>
            <a:srcRect/>
            <a:stretch>
              <a:fillRect/>
            </a:stretch>
          </p:blipFill>
          <p:spPr bwMode="auto">
            <a:xfrm>
              <a:off x="6248400" y="2057400"/>
              <a:ext cx="1905000" cy="1752600"/>
            </a:xfrm>
            <a:prstGeom prst="rect">
              <a:avLst/>
            </a:prstGeom>
            <a:noFill/>
            <a:ln w="9525">
              <a:solidFill>
                <a:schemeClr val="tx1"/>
              </a:solidFill>
              <a:miter lim="800000"/>
              <a:headEnd/>
              <a:tailEnd/>
            </a:ln>
          </p:spPr>
        </p:pic>
        <p:sp>
          <p:nvSpPr>
            <p:cNvPr id="9" name="Text Box 2"/>
            <p:cNvSpPr txBox="1">
              <a:spLocks noChangeArrowheads="1"/>
            </p:cNvSpPr>
            <p:nvPr/>
          </p:nvSpPr>
          <p:spPr bwMode="auto">
            <a:xfrm>
              <a:off x="6553200" y="2590800"/>
              <a:ext cx="257175" cy="2190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Arial" pitchFamily="34" charset="0"/>
                  <a:cs typeface="Arial" pitchFamily="34" charset="0"/>
                </a:rPr>
                <a:t>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 Box 4"/>
            <p:cNvSpPr txBox="1">
              <a:spLocks noChangeArrowheads="1"/>
            </p:cNvSpPr>
            <p:nvPr/>
          </p:nvSpPr>
          <p:spPr bwMode="auto">
            <a:xfrm>
              <a:off x="7848600" y="2133600"/>
              <a:ext cx="257175" cy="2190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Arial" pitchFamily="34" charset="0"/>
                  <a:cs typeface="Arial" pitchFamily="34" charset="0"/>
                </a:rPr>
                <a:t>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1" name="Picture 10"/>
          <p:cNvPicPr/>
          <p:nvPr/>
        </p:nvPicPr>
        <p:blipFill>
          <a:blip r:embed="rId4" cstate="print"/>
          <a:srcRect l="7897"/>
          <a:stretch>
            <a:fillRect/>
          </a:stretch>
        </p:blipFill>
        <p:spPr bwMode="auto">
          <a:xfrm>
            <a:off x="6019800" y="4343400"/>
            <a:ext cx="2971800" cy="2362200"/>
          </a:xfrm>
          <a:prstGeom prst="rect">
            <a:avLst/>
          </a:prstGeom>
          <a:noFill/>
          <a:ln w="9525">
            <a:solidFill>
              <a:schemeClr val="tx1"/>
            </a:solidFill>
            <a:miter lim="800000"/>
            <a:headEnd/>
            <a:tailEnd/>
          </a:ln>
        </p:spPr>
      </p:pic>
      <p:sp>
        <p:nvSpPr>
          <p:cNvPr id="12" name="Rectangle 11"/>
          <p:cNvSpPr/>
          <p:nvPr/>
        </p:nvSpPr>
        <p:spPr>
          <a:xfrm>
            <a:off x="228600" y="3740765"/>
            <a:ext cx="2082621" cy="369332"/>
          </a:xfrm>
          <a:prstGeom prst="rect">
            <a:avLst/>
          </a:prstGeom>
        </p:spPr>
        <p:txBody>
          <a:bodyPr wrap="none">
            <a:spAutoFit/>
          </a:bodyPr>
          <a:lstStyle/>
          <a:p>
            <a:r>
              <a:rPr lang="en-US" b="1" dirty="0" smtClean="0">
                <a:solidFill>
                  <a:srgbClr val="C00000"/>
                </a:solidFill>
              </a:rPr>
              <a:t>Grid Generation: </a:t>
            </a:r>
            <a:endParaRPr lang="en-US" dirty="0">
              <a:solidFill>
                <a:srgbClr val="C00000"/>
              </a:solidFill>
            </a:endParaRPr>
          </a:p>
        </p:txBody>
      </p:sp>
      <p:sp>
        <p:nvSpPr>
          <p:cNvPr id="13" name="Rectangle 12"/>
          <p:cNvSpPr/>
          <p:nvPr/>
        </p:nvSpPr>
        <p:spPr>
          <a:xfrm>
            <a:off x="228600" y="4197965"/>
            <a:ext cx="5410200" cy="2431435"/>
          </a:xfrm>
          <a:prstGeom prst="rect">
            <a:avLst/>
          </a:prstGeom>
        </p:spPr>
        <p:txBody>
          <a:bodyPr wrap="square">
            <a:spAutoFit/>
          </a:bodyPr>
          <a:lstStyle/>
          <a:p>
            <a:pPr algn="just"/>
            <a:r>
              <a:rPr lang="en-US" sz="1600" dirty="0" smtClean="0"/>
              <a:t>The grid structure consists of a non conformal mesh with </a:t>
            </a:r>
            <a:r>
              <a:rPr lang="en-US" sz="1600" b="1" dirty="0" smtClean="0">
                <a:solidFill>
                  <a:srgbClr val="FF0000"/>
                </a:solidFill>
              </a:rPr>
              <a:t>unstructured triangular elements </a:t>
            </a:r>
            <a:r>
              <a:rPr lang="en-US" sz="1600" dirty="0" smtClean="0"/>
              <a:t>generated using ANSYS meshing. </a:t>
            </a:r>
          </a:p>
          <a:p>
            <a:pPr algn="just"/>
            <a:endParaRPr lang="en-US" sz="1600" dirty="0" smtClean="0"/>
          </a:p>
          <a:p>
            <a:pPr algn="just"/>
            <a:r>
              <a:rPr lang="en-US" sz="1600" dirty="0" smtClean="0"/>
              <a:t>An inflation of 10 levels of quad. cells is imposed to account for the boundary layer with a maximum thickness of 1 mm to achieve a y+ &lt; 1 as required by the transition SST turbulence model [36, 37]. </a:t>
            </a:r>
          </a:p>
          <a:p>
            <a:pPr algn="just"/>
            <a:endParaRPr lang="en-US" sz="24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19</a:t>
            </a:fld>
            <a:endParaRPr lang="en-US"/>
          </a:p>
        </p:txBody>
      </p:sp>
      <p:graphicFrame>
        <p:nvGraphicFramePr>
          <p:cNvPr id="5" name="Chart 4"/>
          <p:cNvGraphicFramePr/>
          <p:nvPr/>
        </p:nvGraphicFramePr>
        <p:xfrm>
          <a:off x="4495800" y="381000"/>
          <a:ext cx="4419600" cy="2886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4419600" y="3505200"/>
          <a:ext cx="4495800"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52400" y="228600"/>
            <a:ext cx="4191000" cy="5970865"/>
          </a:xfrm>
          <a:prstGeom prst="rect">
            <a:avLst/>
          </a:prstGeom>
        </p:spPr>
        <p:txBody>
          <a:bodyPr wrap="square">
            <a:spAutoFit/>
          </a:bodyPr>
          <a:lstStyle/>
          <a:p>
            <a:pPr algn="just"/>
            <a:r>
              <a:rPr lang="en-US" sz="2000" b="1" dirty="0" smtClean="0"/>
              <a:t>Numerical Model Validation:</a:t>
            </a:r>
          </a:p>
          <a:p>
            <a:pPr algn="just"/>
            <a:endParaRPr lang="en-US" sz="1600" dirty="0" smtClean="0"/>
          </a:p>
          <a:p>
            <a:pPr algn="just"/>
            <a:endParaRPr lang="en-US" sz="1600" dirty="0" smtClean="0"/>
          </a:p>
          <a:p>
            <a:pPr algn="just"/>
            <a:r>
              <a:rPr lang="en-US" sz="1600" dirty="0" smtClean="0"/>
              <a:t>Three models has been checked:</a:t>
            </a:r>
          </a:p>
          <a:p>
            <a:pPr algn="just"/>
            <a:endParaRPr lang="en-US" sz="1000" dirty="0" smtClean="0"/>
          </a:p>
          <a:p>
            <a:pPr algn="just"/>
            <a:r>
              <a:rPr lang="en-US" sz="1600" dirty="0" smtClean="0"/>
              <a:t>	- K-</a:t>
            </a:r>
            <a:r>
              <a:rPr lang="en-US" sz="1600" dirty="0" smtClean="0">
                <a:sym typeface="Symbol"/>
              </a:rPr>
              <a:t> model</a:t>
            </a:r>
          </a:p>
          <a:p>
            <a:pPr algn="just"/>
            <a:r>
              <a:rPr lang="en-US" sz="1600" dirty="0" smtClean="0">
                <a:sym typeface="Symbol"/>
              </a:rPr>
              <a:t>	- K- SST model</a:t>
            </a:r>
          </a:p>
          <a:p>
            <a:pPr algn="just"/>
            <a:r>
              <a:rPr lang="en-US" sz="1600" dirty="0" smtClean="0">
                <a:sym typeface="Symbol"/>
              </a:rPr>
              <a:t>	- Transition SST model</a:t>
            </a:r>
          </a:p>
          <a:p>
            <a:pPr algn="just"/>
            <a:endParaRPr lang="en-US" sz="1600" dirty="0" smtClean="0">
              <a:sym typeface="Symbol"/>
            </a:endParaRPr>
          </a:p>
          <a:p>
            <a:pPr algn="just"/>
            <a:endParaRPr lang="en-US" sz="1600" dirty="0" smtClean="0"/>
          </a:p>
          <a:p>
            <a:pPr algn="just"/>
            <a:r>
              <a:rPr lang="en-US" sz="1600" dirty="0" smtClean="0"/>
              <a:t>The </a:t>
            </a:r>
            <a:r>
              <a:rPr lang="en-US" sz="1600" b="1" dirty="0" smtClean="0">
                <a:solidFill>
                  <a:srgbClr val="FF0000"/>
                </a:solidFill>
              </a:rPr>
              <a:t>transition SST turbulence </a:t>
            </a:r>
            <a:r>
              <a:rPr lang="en-US" sz="1600" dirty="0" smtClean="0"/>
              <a:t>model shows closer agreement to the </a:t>
            </a:r>
            <a:r>
              <a:rPr lang="en-US" sz="1600" b="1" dirty="0" smtClean="0">
                <a:solidFill>
                  <a:srgbClr val="FF0000"/>
                </a:solidFill>
              </a:rPr>
              <a:t>experiments data</a:t>
            </a:r>
            <a:r>
              <a:rPr lang="en-US" sz="1600" dirty="0" smtClean="0"/>
              <a:t> in the numerical results for:</a:t>
            </a:r>
          </a:p>
          <a:p>
            <a:pPr algn="just"/>
            <a:endParaRPr lang="en-US" sz="1600" dirty="0" smtClean="0"/>
          </a:p>
          <a:p>
            <a:pPr algn="just">
              <a:buFontTx/>
              <a:buChar char="-"/>
            </a:pPr>
            <a:r>
              <a:rPr lang="en-US" sz="1600" dirty="0" smtClean="0"/>
              <a:t>   Static torque coefficient at different </a:t>
            </a:r>
          </a:p>
          <a:p>
            <a:pPr algn="just"/>
            <a:r>
              <a:rPr lang="en-US" sz="1600" dirty="0" smtClean="0"/>
              <a:t>     azimuth angles (</a:t>
            </a:r>
            <a:r>
              <a:rPr lang="en-US" sz="1600" dirty="0" smtClean="0">
                <a:sym typeface="Symbol"/>
              </a:rPr>
              <a:t>)</a:t>
            </a:r>
          </a:p>
          <a:p>
            <a:pPr algn="just"/>
            <a:endParaRPr lang="en-US" sz="1600" dirty="0" smtClean="0"/>
          </a:p>
          <a:p>
            <a:pPr algn="just">
              <a:buFontTx/>
              <a:buChar char="-"/>
            </a:pPr>
            <a:r>
              <a:rPr lang="en-US" sz="1600" dirty="0" smtClean="0"/>
              <a:t>   Power coefficient at different tip speed </a:t>
            </a:r>
          </a:p>
          <a:p>
            <a:pPr algn="just"/>
            <a:r>
              <a:rPr lang="en-US" sz="1600" dirty="0" smtClean="0"/>
              <a:t>    ratios (</a:t>
            </a:r>
            <a:r>
              <a:rPr lang="en-US" sz="1600" dirty="0" smtClean="0">
                <a:sym typeface="Symbol"/>
              </a:rPr>
              <a:t>)</a:t>
            </a:r>
          </a:p>
          <a:p>
            <a:pPr algn="just"/>
            <a:endParaRPr lang="en-US" sz="1600" dirty="0" smtClean="0">
              <a:sym typeface="Symbol"/>
            </a:endParaRPr>
          </a:p>
          <a:p>
            <a:pPr algn="just"/>
            <a:endParaRPr lang="en-US" sz="1600" dirty="0" smtClean="0">
              <a:sym typeface="Symbol"/>
            </a:endParaRPr>
          </a:p>
          <a:p>
            <a:pPr algn="just"/>
            <a:r>
              <a:rPr lang="en-US" sz="1600" dirty="0" smtClean="0">
                <a:sym typeface="Symbol"/>
              </a:rPr>
              <a:t>The maximum power coefficient:</a:t>
            </a:r>
          </a:p>
          <a:p>
            <a:pPr algn="just"/>
            <a:r>
              <a:rPr lang="en-US" sz="1600" dirty="0" smtClean="0">
                <a:sym typeface="Symbol"/>
              </a:rPr>
              <a:t>              </a:t>
            </a:r>
            <a:r>
              <a:rPr lang="en-US" sz="1600" b="1" dirty="0" err="1" smtClean="0">
                <a:sym typeface="Symbol"/>
              </a:rPr>
              <a:t>Cp</a:t>
            </a:r>
            <a:r>
              <a:rPr lang="en-US" sz="1600" b="1" baseline="-25000" dirty="0" err="1" smtClean="0">
                <a:sym typeface="Symbol"/>
              </a:rPr>
              <a:t>max</a:t>
            </a:r>
            <a:r>
              <a:rPr lang="en-US" sz="1600" dirty="0" smtClean="0">
                <a:sym typeface="Symbol"/>
              </a:rPr>
              <a:t> = 0.23 at  = 1</a:t>
            </a:r>
            <a:endParaRPr lang="en-US" sz="16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
            <a:ext cx="8258175" cy="1143000"/>
          </a:xfrm>
          <a:solidFill>
            <a:schemeClr val="tx2"/>
          </a:solidFill>
        </p:spPr>
        <p:txBody>
          <a:bodyPr>
            <a:normAutofit/>
          </a:bodyPr>
          <a:lstStyle/>
          <a:p>
            <a:pPr eaLnBrk="1" hangingPunct="1">
              <a:defRPr/>
            </a:pPr>
            <a:r>
              <a:rPr lang="en-US" sz="3600"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457200" y="1571625"/>
            <a:ext cx="8229600" cy="4483100"/>
          </a:xfrm>
          <a:solidFill>
            <a:schemeClr val="tx2"/>
          </a:solidFill>
          <a:ln>
            <a:solidFill>
              <a:schemeClr val="accent1"/>
            </a:solidFill>
          </a:ln>
        </p:spPr>
        <p:txBody>
          <a:bodyPr>
            <a:normAutofit/>
          </a:bodyPr>
          <a:lstStyle/>
          <a:p>
            <a:pPr eaLnBrk="1" hangingPunct="1">
              <a:buFont typeface="Arial" charset="0"/>
              <a:buNone/>
              <a:defRPr/>
            </a:pPr>
            <a:r>
              <a:rPr lang="en-US" sz="2000" b="1" dirty="0" smtClean="0">
                <a:solidFill>
                  <a:schemeClr val="bg2">
                    <a:lumMod val="50000"/>
                  </a:schemeClr>
                </a:solidFill>
                <a:latin typeface="+mj-lt"/>
              </a:rPr>
              <a:t>     </a:t>
            </a:r>
            <a:r>
              <a:rPr lang="en-US" sz="2000" b="1" dirty="0">
                <a:solidFill>
                  <a:schemeClr val="bg2">
                    <a:lumMod val="50000"/>
                  </a:schemeClr>
                </a:solidFill>
              </a:rPr>
              <a:t>OMICS Group International is a pioneer and leading science event organizer, which publishes around 400 open access journals and conducts over 300 Medical, Clinical, Engineering, Life Sciences, Pharma scientific conferences all over the globe annually with the support of more than 1000 scientific associations and 30,000 editorial board members and 3.5 million followers to its credit.</a:t>
            </a:r>
            <a:br>
              <a:rPr lang="en-US" sz="2000" b="1" dirty="0">
                <a:solidFill>
                  <a:schemeClr val="bg2">
                    <a:lumMod val="50000"/>
                  </a:schemeClr>
                </a:solidFill>
              </a:rPr>
            </a:br>
            <a:endParaRPr lang="en-US" sz="2000" b="1" dirty="0">
              <a:solidFill>
                <a:schemeClr val="bg2">
                  <a:lumMod val="50000"/>
                </a:schemeClr>
              </a:solidFill>
            </a:endParaRPr>
          </a:p>
          <a:p>
            <a:pPr algn="just" eaLnBrk="1" hangingPunct="1">
              <a:buFont typeface="Arial" charset="0"/>
              <a:buNone/>
              <a:defRPr/>
            </a:pPr>
            <a:r>
              <a:rPr lang="en-US" sz="2000" b="1" dirty="0">
                <a:solidFill>
                  <a:schemeClr val="bg2">
                    <a:lumMod val="50000"/>
                  </a:schemeClr>
                </a:solidFill>
              </a:rPr>
              <a:t>    OMICS Group has organized 500 conferences, workshops and national symposiums across the major cities including San Francisco, Las Vegas, San Antonio, Omaha, Orlando, Raleigh, Santa Clara, Chicago, Philadelphia, Baltimore, United Kingdom, Valencia, Dubai, Beijing, Hyderabad, Bengaluru and Mumbai.</a:t>
            </a:r>
          </a:p>
          <a:p>
            <a:pPr eaLnBrk="1" hangingPunct="1">
              <a:defRPr/>
            </a:pPr>
            <a:endParaRPr lang="en-US" b="1" dirty="0">
              <a:solidFill>
                <a:schemeClr val="bg2">
                  <a:lumMod val="50000"/>
                </a:schemeClr>
              </a:solidFill>
            </a:endParaRPr>
          </a:p>
        </p:txBody>
      </p:sp>
      <p:pic>
        <p:nvPicPr>
          <p:cNvPr id="410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868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20</a:t>
            </a:fld>
            <a:endParaRPr lang="en-US"/>
          </a:p>
        </p:txBody>
      </p:sp>
      <p:pic>
        <p:nvPicPr>
          <p:cNvPr id="6" name="Single Savonius Velocity Cont.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5" name="TextBox 4"/>
          <p:cNvSpPr txBox="1"/>
          <p:nvPr/>
        </p:nvSpPr>
        <p:spPr>
          <a:xfrm>
            <a:off x="0" y="5873115"/>
            <a:ext cx="9144000" cy="984885"/>
          </a:xfrm>
          <a:prstGeom prst="rect">
            <a:avLst/>
          </a:prstGeom>
          <a:solidFill>
            <a:schemeClr val="bg1"/>
          </a:solidFill>
          <a:ln w="50800">
            <a:solidFill>
              <a:srgbClr val="C00000"/>
            </a:solidFill>
          </a:ln>
        </p:spPr>
        <p:txBody>
          <a:bodyPr wrap="square" rtlCol="0">
            <a:spAutoFit/>
          </a:bodyPr>
          <a:lstStyle/>
          <a:p>
            <a:pPr algn="ctr"/>
            <a:endParaRPr lang="en-US" sz="1700" b="1" dirty="0" smtClean="0"/>
          </a:p>
          <a:p>
            <a:pPr algn="ctr"/>
            <a:r>
              <a:rPr lang="en-US" sz="2400" b="1" dirty="0" smtClean="0"/>
              <a:t>Velocity Contours:     Single Savonius Turbine</a:t>
            </a:r>
          </a:p>
          <a:p>
            <a:pPr algn="ctr"/>
            <a:endParaRPr lang="en-US" sz="17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21</a:t>
            </a:fld>
            <a:endParaRPr lang="en-US"/>
          </a:p>
        </p:txBody>
      </p:sp>
      <p:pic>
        <p:nvPicPr>
          <p:cNvPr id="6" name="Single Savonius Vorticity Cont.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5" name="TextBox 4"/>
          <p:cNvSpPr txBox="1"/>
          <p:nvPr/>
        </p:nvSpPr>
        <p:spPr>
          <a:xfrm>
            <a:off x="0" y="5873115"/>
            <a:ext cx="9144000" cy="984885"/>
          </a:xfrm>
          <a:prstGeom prst="rect">
            <a:avLst/>
          </a:prstGeom>
          <a:solidFill>
            <a:schemeClr val="bg1"/>
          </a:solidFill>
          <a:ln w="50800">
            <a:solidFill>
              <a:srgbClr val="C00000"/>
            </a:solidFill>
          </a:ln>
        </p:spPr>
        <p:txBody>
          <a:bodyPr wrap="square" rtlCol="0">
            <a:spAutoFit/>
          </a:bodyPr>
          <a:lstStyle/>
          <a:p>
            <a:pPr algn="ctr"/>
            <a:endParaRPr lang="en-US" sz="1700" b="1" dirty="0" smtClean="0"/>
          </a:p>
          <a:p>
            <a:pPr algn="ctr"/>
            <a:r>
              <a:rPr lang="en-US" sz="2400" b="1" dirty="0" smtClean="0"/>
              <a:t>Vorticity Contours:     Single Savonius Turbine</a:t>
            </a:r>
          </a:p>
          <a:p>
            <a:pPr algn="ctr"/>
            <a:endParaRPr lang="en-US" sz="17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22</a:t>
            </a:fld>
            <a:endParaRPr lang="en-US"/>
          </a:p>
        </p:txBody>
      </p:sp>
      <p:sp>
        <p:nvSpPr>
          <p:cNvPr id="4" name="Rectangle 3"/>
          <p:cNvSpPr/>
          <p:nvPr/>
        </p:nvSpPr>
        <p:spPr>
          <a:xfrm>
            <a:off x="152400" y="304800"/>
            <a:ext cx="5257800" cy="369332"/>
          </a:xfrm>
          <a:prstGeom prst="rect">
            <a:avLst/>
          </a:prstGeom>
        </p:spPr>
        <p:txBody>
          <a:bodyPr wrap="square">
            <a:spAutoFit/>
          </a:bodyPr>
          <a:lstStyle/>
          <a:p>
            <a:r>
              <a:rPr lang="en-US" b="1" dirty="0" smtClean="0"/>
              <a:t>Flow Pattern around a Single Savonius Rotor</a:t>
            </a:r>
            <a:endParaRPr lang="en-US" dirty="0"/>
          </a:p>
        </p:txBody>
      </p:sp>
      <p:pic>
        <p:nvPicPr>
          <p:cNvPr id="5" name="Picture 12"/>
          <p:cNvPicPr>
            <a:picLocks noChangeAspect="1" noChangeArrowheads="1"/>
          </p:cNvPicPr>
          <p:nvPr/>
        </p:nvPicPr>
        <p:blipFill>
          <a:blip r:embed="rId2" cstate="print"/>
          <a:srcRect/>
          <a:stretch>
            <a:fillRect/>
          </a:stretch>
        </p:blipFill>
        <p:spPr bwMode="auto">
          <a:xfrm>
            <a:off x="4800600" y="914400"/>
            <a:ext cx="4191000" cy="5105400"/>
          </a:xfrm>
          <a:prstGeom prst="rect">
            <a:avLst/>
          </a:prstGeom>
          <a:noFill/>
          <a:ln w="9525">
            <a:noFill/>
            <a:miter lim="800000"/>
            <a:headEnd/>
            <a:tailEnd/>
          </a:ln>
        </p:spPr>
      </p:pic>
      <p:sp>
        <p:nvSpPr>
          <p:cNvPr id="6" name="Rectangle 2"/>
          <p:cNvSpPr>
            <a:spLocks noChangeArrowheads="1"/>
          </p:cNvSpPr>
          <p:nvPr/>
        </p:nvSpPr>
        <p:spPr bwMode="auto">
          <a:xfrm>
            <a:off x="152400" y="953054"/>
            <a:ext cx="4648200" cy="51429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eaLnBrk="1" latinLnBrk="0" hangingPunct="1">
              <a:lnSpc>
                <a:spcPct val="100000"/>
              </a:lnSpc>
              <a:spcBef>
                <a:spcPct val="0"/>
              </a:spcBef>
              <a:buClrTx/>
              <a:buSzTx/>
              <a:buFontTx/>
              <a:buNone/>
              <a:tabLst/>
            </a:pPr>
            <a:r>
              <a:rPr lang="en-US" sz="1700" dirty="0" smtClean="0">
                <a:latin typeface="Times New Roman" pitchFamily="18" charset="0"/>
              </a:rPr>
              <a:t>The flow patterns around the rotor are identified and found comparable to the experimental data:</a:t>
            </a:r>
          </a:p>
          <a:p>
            <a:pPr marL="0" marR="0" lvl="0" indent="0" defTabSz="914400" eaLnBrk="0" latinLnBrk="0" hangingPunct="0">
              <a:lnSpc>
                <a:spcPct val="100000"/>
              </a:lnSpc>
              <a:spcBef>
                <a:spcPct val="0"/>
              </a:spcBef>
              <a:buClrTx/>
              <a:buSzTx/>
              <a:buFontTx/>
              <a:buNone/>
              <a:tabLst/>
            </a:pPr>
            <a:endParaRPr lang="en-US" sz="2000" dirty="0" smtClean="0">
              <a:latin typeface="Times New Roman" pitchFamily="18" charset="0"/>
            </a:endParaRPr>
          </a:p>
          <a:p>
            <a:pPr marL="342900" indent="-342900">
              <a:lnSpc>
                <a:spcPct val="80000"/>
              </a:lnSpc>
              <a:spcBef>
                <a:spcPct val="20000"/>
              </a:spcBef>
              <a:buFont typeface="Wingdings" pitchFamily="2" charset="2"/>
              <a:buChar char="Ø"/>
            </a:pPr>
            <a:r>
              <a:rPr lang="en-US" sz="1700" b="1" u="sng" dirty="0" smtClean="0">
                <a:latin typeface="Times New Roman" pitchFamily="18" charset="0"/>
              </a:rPr>
              <a:t>Flow (I):</a:t>
            </a:r>
            <a:r>
              <a:rPr lang="en-US" sz="1700" b="1" dirty="0" smtClean="0">
                <a:latin typeface="Times New Roman" pitchFamily="18" charset="0"/>
              </a:rPr>
              <a:t> </a:t>
            </a:r>
            <a:r>
              <a:rPr lang="en-US" sz="1700" dirty="0" smtClean="0">
                <a:latin typeface="Times New Roman" pitchFamily="18" charset="0"/>
              </a:rPr>
              <a:t>Coanda flow (Attached to the advancing blade convex side).</a:t>
            </a:r>
          </a:p>
          <a:p>
            <a:pPr marL="342900" indent="-342900">
              <a:lnSpc>
                <a:spcPct val="80000"/>
              </a:lnSpc>
              <a:spcBef>
                <a:spcPct val="20000"/>
              </a:spcBef>
              <a:buFont typeface="Wingdings" pitchFamily="2" charset="2"/>
              <a:buChar char="Ø"/>
            </a:pPr>
            <a:endParaRPr lang="en-US" sz="1600" dirty="0" smtClean="0">
              <a:latin typeface="Times New Roman" pitchFamily="18" charset="0"/>
            </a:endParaRPr>
          </a:p>
          <a:p>
            <a:pPr marL="342900" marR="0" lvl="0" indent="-342900">
              <a:lnSpc>
                <a:spcPct val="80000"/>
              </a:lnSpc>
              <a:spcBef>
                <a:spcPct val="20000"/>
              </a:spcBef>
              <a:buClrTx/>
              <a:buSzTx/>
              <a:buFont typeface="Wingdings" pitchFamily="2" charset="2"/>
              <a:buChar char="Ø"/>
              <a:tabLst/>
            </a:pPr>
            <a:r>
              <a:rPr lang="en-US" sz="1700" b="1" u="sng" dirty="0" smtClean="0">
                <a:latin typeface="Times New Roman" pitchFamily="18" charset="0"/>
              </a:rPr>
              <a:t>Flow (II):</a:t>
            </a:r>
            <a:r>
              <a:rPr lang="en-US" sz="1700" b="1" dirty="0" smtClean="0">
                <a:latin typeface="Times New Roman" pitchFamily="18" charset="0"/>
              </a:rPr>
              <a:t> </a:t>
            </a:r>
            <a:r>
              <a:rPr lang="en-US" sz="1700" dirty="0" smtClean="0">
                <a:latin typeface="Times New Roman" pitchFamily="18" charset="0"/>
              </a:rPr>
              <a:t>Dragging flow (from the advancing blade convex side to the returning blade concave side).</a:t>
            </a:r>
          </a:p>
          <a:p>
            <a:pPr marL="342900" marR="0" lvl="0" indent="-342900">
              <a:lnSpc>
                <a:spcPct val="80000"/>
              </a:lnSpc>
              <a:spcBef>
                <a:spcPct val="20000"/>
              </a:spcBef>
              <a:buClrTx/>
              <a:buSzTx/>
              <a:buFont typeface="Wingdings" pitchFamily="2" charset="2"/>
              <a:buChar char="Ø"/>
              <a:tabLst/>
            </a:pPr>
            <a:endParaRPr lang="en-US" sz="1600" dirty="0" smtClean="0">
              <a:latin typeface="Times New Roman" pitchFamily="18" charset="0"/>
            </a:endParaRPr>
          </a:p>
          <a:p>
            <a:pPr marL="342900" marR="0" lvl="0" indent="-342900">
              <a:lnSpc>
                <a:spcPct val="80000"/>
              </a:lnSpc>
              <a:spcBef>
                <a:spcPct val="20000"/>
              </a:spcBef>
              <a:buClrTx/>
              <a:buSzTx/>
              <a:buFont typeface="Wingdings" pitchFamily="2" charset="2"/>
              <a:buChar char="Ø"/>
              <a:tabLst/>
            </a:pPr>
            <a:r>
              <a:rPr lang="en-US" sz="1700" b="1" u="sng" dirty="0" smtClean="0">
                <a:latin typeface="Times New Roman" pitchFamily="18" charset="0"/>
              </a:rPr>
              <a:t>Flow (III):</a:t>
            </a:r>
            <a:r>
              <a:rPr lang="en-US" sz="1700" b="1" dirty="0" smtClean="0">
                <a:latin typeface="Times New Roman" pitchFamily="18" charset="0"/>
              </a:rPr>
              <a:t> </a:t>
            </a:r>
            <a:r>
              <a:rPr lang="en-US" sz="1700" dirty="0" smtClean="0">
                <a:latin typeface="Times New Roman" pitchFamily="18" charset="0"/>
              </a:rPr>
              <a:t>Overlap flow though the overlapping area.</a:t>
            </a:r>
          </a:p>
          <a:p>
            <a:pPr marL="342900" marR="0" lvl="0" indent="-342900">
              <a:lnSpc>
                <a:spcPct val="80000"/>
              </a:lnSpc>
              <a:spcBef>
                <a:spcPct val="20000"/>
              </a:spcBef>
              <a:buClrTx/>
              <a:buSzTx/>
              <a:buFont typeface="Wingdings" pitchFamily="2" charset="2"/>
              <a:buChar char="Ø"/>
              <a:tabLst/>
            </a:pPr>
            <a:endParaRPr lang="en-US" sz="1600" dirty="0" smtClean="0">
              <a:latin typeface="Times New Roman" pitchFamily="18" charset="0"/>
            </a:endParaRPr>
          </a:p>
          <a:p>
            <a:pPr marL="342900" marR="0" lvl="0" indent="-342900">
              <a:lnSpc>
                <a:spcPct val="80000"/>
              </a:lnSpc>
              <a:spcBef>
                <a:spcPct val="20000"/>
              </a:spcBef>
              <a:buClrTx/>
              <a:buSzTx/>
              <a:buFont typeface="Wingdings" pitchFamily="2" charset="2"/>
              <a:buChar char="Ø"/>
              <a:tabLst/>
            </a:pPr>
            <a:r>
              <a:rPr lang="en-US" sz="1700" b="1" u="sng" dirty="0" smtClean="0">
                <a:latin typeface="Times New Roman" pitchFamily="18" charset="0"/>
              </a:rPr>
              <a:t>Flow (IV):</a:t>
            </a:r>
            <a:r>
              <a:rPr lang="en-US" sz="1700" b="1" dirty="0" smtClean="0">
                <a:latin typeface="Times New Roman" pitchFamily="18" charset="0"/>
              </a:rPr>
              <a:t> </a:t>
            </a:r>
            <a:r>
              <a:rPr lang="en-US" sz="1700" dirty="0" smtClean="0">
                <a:latin typeface="Times New Roman" pitchFamily="18" charset="0"/>
              </a:rPr>
              <a:t>Stagnation flow from upstream to the returning blade convex side.</a:t>
            </a:r>
          </a:p>
          <a:p>
            <a:pPr marL="342900" marR="0" lvl="0" indent="-342900">
              <a:lnSpc>
                <a:spcPct val="80000"/>
              </a:lnSpc>
              <a:spcBef>
                <a:spcPct val="20000"/>
              </a:spcBef>
              <a:buClrTx/>
              <a:buSzTx/>
              <a:buFont typeface="Wingdings" pitchFamily="2" charset="2"/>
              <a:buChar char="Ø"/>
              <a:tabLst/>
            </a:pPr>
            <a:endParaRPr lang="en-US" sz="1600" dirty="0" smtClean="0">
              <a:latin typeface="Times New Roman" pitchFamily="18" charset="0"/>
            </a:endParaRPr>
          </a:p>
          <a:p>
            <a:pPr marL="342900" marR="0" lvl="0" indent="-342900">
              <a:lnSpc>
                <a:spcPct val="80000"/>
              </a:lnSpc>
              <a:spcBef>
                <a:spcPct val="20000"/>
              </a:spcBef>
              <a:buClrTx/>
              <a:buSzTx/>
              <a:buFont typeface="Wingdings" pitchFamily="2" charset="2"/>
              <a:buChar char="Ø"/>
              <a:tabLst/>
            </a:pPr>
            <a:r>
              <a:rPr lang="en-US" sz="1700" b="1" u="sng" dirty="0" smtClean="0">
                <a:latin typeface="Times New Roman" pitchFamily="18" charset="0"/>
              </a:rPr>
              <a:t>Flow (V):</a:t>
            </a:r>
            <a:r>
              <a:rPr lang="en-US" sz="1700" b="1" dirty="0" smtClean="0">
                <a:latin typeface="Times New Roman" pitchFamily="18" charset="0"/>
              </a:rPr>
              <a:t> </a:t>
            </a:r>
            <a:r>
              <a:rPr lang="en-US" sz="1700" dirty="0" smtClean="0">
                <a:latin typeface="Times New Roman" pitchFamily="18" charset="0"/>
              </a:rPr>
              <a:t>Shedding vortex at the advancing blade tip.</a:t>
            </a:r>
          </a:p>
          <a:p>
            <a:pPr marL="342900" marR="0" lvl="0" indent="-342900">
              <a:lnSpc>
                <a:spcPct val="80000"/>
              </a:lnSpc>
              <a:spcBef>
                <a:spcPct val="20000"/>
              </a:spcBef>
              <a:buClrTx/>
              <a:buSzTx/>
              <a:buFont typeface="Wingdings" pitchFamily="2" charset="2"/>
              <a:buChar char="Ø"/>
              <a:tabLst/>
            </a:pPr>
            <a:endParaRPr lang="en-US" sz="1600" dirty="0" smtClean="0">
              <a:latin typeface="Times New Roman" pitchFamily="18" charset="0"/>
            </a:endParaRPr>
          </a:p>
          <a:p>
            <a:pPr marL="342900" marR="0" lvl="0" indent="-342900">
              <a:lnSpc>
                <a:spcPct val="80000"/>
              </a:lnSpc>
              <a:spcBef>
                <a:spcPct val="20000"/>
              </a:spcBef>
              <a:buClrTx/>
              <a:buSzTx/>
              <a:buFont typeface="Wingdings" pitchFamily="2" charset="2"/>
              <a:buChar char="Ø"/>
              <a:tabLst/>
            </a:pPr>
            <a:r>
              <a:rPr lang="en-US" sz="1700" b="1" u="sng" dirty="0" smtClean="0">
                <a:latin typeface="Times New Roman" pitchFamily="18" charset="0"/>
              </a:rPr>
              <a:t>Flow (VI):</a:t>
            </a:r>
            <a:r>
              <a:rPr lang="en-US" sz="1700" b="1" dirty="0" smtClean="0">
                <a:latin typeface="Times New Roman" pitchFamily="18" charset="0"/>
              </a:rPr>
              <a:t> </a:t>
            </a:r>
            <a:r>
              <a:rPr lang="en-US" sz="1700" dirty="0" smtClean="0">
                <a:latin typeface="Times New Roman" pitchFamily="18" charset="0"/>
              </a:rPr>
              <a:t>Shedding vortex from the returning blade tip.</a:t>
            </a:r>
          </a:p>
        </p:txBody>
      </p:sp>
      <p:sp>
        <p:nvSpPr>
          <p:cNvPr id="7" name="Rectangle 6"/>
          <p:cNvSpPr/>
          <p:nvPr/>
        </p:nvSpPr>
        <p:spPr>
          <a:xfrm>
            <a:off x="228600" y="6225469"/>
            <a:ext cx="8686800" cy="480131"/>
          </a:xfrm>
          <a:prstGeom prst="rect">
            <a:avLst/>
          </a:prstGeom>
          <a:solidFill>
            <a:schemeClr val="bg1"/>
          </a:solidFill>
        </p:spPr>
        <p:txBody>
          <a:bodyPr wrap="square">
            <a:spAutoFit/>
          </a:bodyPr>
          <a:lstStyle/>
          <a:p>
            <a:pPr marL="342900" indent="-342900" fontAlgn="auto">
              <a:lnSpc>
                <a:spcPct val="90000"/>
              </a:lnSpc>
              <a:spcAft>
                <a:spcPts val="0"/>
              </a:spcAft>
              <a:defRPr/>
            </a:pPr>
            <a:r>
              <a:rPr lang="en-US" sz="1400" b="1" i="1" dirty="0" smtClean="0">
                <a:latin typeface="+mj-lt"/>
                <a:ea typeface="+mj-ea"/>
                <a:cs typeface="+mj-cs"/>
              </a:rPr>
              <a:t>       Nakajima, M., IIO, S., Ikeda, T., Performance of double-step Savonius rotor for environmentally friendly hydraulic turbine. Journal of Fluid Science and Technology 3, (</a:t>
            </a:r>
            <a:r>
              <a:rPr lang="en-US" sz="1400" b="1" i="1" dirty="0" smtClean="0"/>
              <a:t>2008)</a:t>
            </a:r>
            <a:endParaRPr lang="en-US" sz="1400" b="1" i="1" dirty="0" smtClean="0">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0234" y="1905000"/>
            <a:ext cx="4343400" cy="24384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325197A1-4679-4014-A1F3-A8A77BFA5E4A}" type="slidenum">
              <a:rPr lang="en-US" smtClean="0"/>
              <a:pPr/>
              <a:t>23</a:t>
            </a:fld>
            <a:endParaRPr lang="en-US"/>
          </a:p>
        </p:txBody>
      </p:sp>
      <p:sp>
        <p:nvSpPr>
          <p:cNvPr id="4" name="Rectangle 3"/>
          <p:cNvSpPr/>
          <p:nvPr/>
        </p:nvSpPr>
        <p:spPr>
          <a:xfrm>
            <a:off x="152400" y="152400"/>
            <a:ext cx="5257800" cy="369332"/>
          </a:xfrm>
          <a:prstGeom prst="rect">
            <a:avLst/>
          </a:prstGeom>
        </p:spPr>
        <p:txBody>
          <a:bodyPr wrap="square">
            <a:spAutoFit/>
          </a:bodyPr>
          <a:lstStyle/>
          <a:p>
            <a:r>
              <a:rPr lang="en-US" b="1" dirty="0" smtClean="0"/>
              <a:t>3D Validation for a Single Savonius Turbine</a:t>
            </a:r>
            <a:endParaRPr lang="en-US" dirty="0"/>
          </a:p>
        </p:txBody>
      </p:sp>
      <p:pic>
        <p:nvPicPr>
          <p:cNvPr id="5" name="Picture 4"/>
          <p:cNvPicPr/>
          <p:nvPr/>
        </p:nvPicPr>
        <p:blipFill>
          <a:blip r:embed="rId3" cstate="print"/>
          <a:srcRect/>
          <a:stretch>
            <a:fillRect/>
          </a:stretch>
        </p:blipFill>
        <p:spPr bwMode="auto">
          <a:xfrm>
            <a:off x="5486400" y="0"/>
            <a:ext cx="1447799" cy="1828800"/>
          </a:xfrm>
          <a:prstGeom prst="rect">
            <a:avLst/>
          </a:prstGeom>
          <a:noFill/>
          <a:ln w="9525">
            <a:noFill/>
            <a:miter lim="800000"/>
            <a:headEnd/>
            <a:tailEnd/>
          </a:ln>
        </p:spPr>
      </p:pic>
      <p:pic>
        <p:nvPicPr>
          <p:cNvPr id="6" name="Picture 5"/>
          <p:cNvPicPr/>
          <p:nvPr/>
        </p:nvPicPr>
        <p:blipFill>
          <a:blip r:embed="rId4" cstate="print"/>
          <a:srcRect/>
          <a:stretch>
            <a:fillRect/>
          </a:stretch>
        </p:blipFill>
        <p:spPr bwMode="auto">
          <a:xfrm>
            <a:off x="7467600" y="76200"/>
            <a:ext cx="1371600" cy="1676400"/>
          </a:xfrm>
          <a:prstGeom prst="rect">
            <a:avLst/>
          </a:prstGeom>
          <a:noFill/>
          <a:ln w="9525">
            <a:noFill/>
            <a:miter lim="800000"/>
            <a:headEnd/>
            <a:tailEnd/>
          </a:ln>
        </p:spPr>
      </p:pic>
      <p:pic>
        <p:nvPicPr>
          <p:cNvPr id="7" name="Picture 6"/>
          <p:cNvPicPr/>
          <p:nvPr/>
        </p:nvPicPr>
        <p:blipFill>
          <a:blip r:embed="rId5" cstate="print"/>
          <a:srcRect/>
          <a:stretch>
            <a:fillRect/>
          </a:stretch>
        </p:blipFill>
        <p:spPr bwMode="auto">
          <a:xfrm>
            <a:off x="152400" y="2819400"/>
            <a:ext cx="4267200" cy="2286000"/>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srcRect/>
          <a:stretch>
            <a:fillRect/>
          </a:stretch>
        </p:blipFill>
        <p:spPr bwMode="auto">
          <a:xfrm>
            <a:off x="381000" y="838200"/>
            <a:ext cx="3785541" cy="18288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7" cstate="print"/>
          <a:srcRect/>
          <a:stretch>
            <a:fillRect/>
          </a:stretch>
        </p:blipFill>
        <p:spPr bwMode="auto">
          <a:xfrm>
            <a:off x="4648201" y="4419600"/>
            <a:ext cx="4376450" cy="2256489"/>
          </a:xfrm>
          <a:prstGeom prst="rect">
            <a:avLst/>
          </a:prstGeom>
          <a:noFill/>
          <a:ln w="9525">
            <a:noFill/>
            <a:miter lim="800000"/>
            <a:headEnd/>
            <a:tailEnd/>
          </a:ln>
        </p:spPr>
      </p:pic>
      <p:sp>
        <p:nvSpPr>
          <p:cNvPr id="14" name="TextBox 13"/>
          <p:cNvSpPr txBox="1"/>
          <p:nvPr/>
        </p:nvSpPr>
        <p:spPr>
          <a:xfrm>
            <a:off x="6400800" y="4572000"/>
            <a:ext cx="762000" cy="381000"/>
          </a:xfrm>
          <a:prstGeom prst="rect">
            <a:avLst/>
          </a:prstGeom>
          <a:noFill/>
        </p:spPr>
        <p:txBody>
          <a:bodyPr wrap="square" rtlCol="0">
            <a:spAutoFit/>
          </a:bodyPr>
          <a:lstStyle/>
          <a:p>
            <a:r>
              <a:rPr lang="en-US" dirty="0" smtClean="0"/>
              <a:t>DES</a:t>
            </a:r>
            <a:endParaRPr lang="en-US" dirty="0"/>
          </a:p>
        </p:txBody>
      </p:sp>
      <p:sp>
        <p:nvSpPr>
          <p:cNvPr id="15" name="TextBox 14"/>
          <p:cNvSpPr txBox="1"/>
          <p:nvPr/>
        </p:nvSpPr>
        <p:spPr>
          <a:xfrm>
            <a:off x="8153400" y="1981200"/>
            <a:ext cx="762000" cy="584775"/>
          </a:xfrm>
          <a:prstGeom prst="rect">
            <a:avLst/>
          </a:prstGeom>
          <a:noFill/>
        </p:spPr>
        <p:txBody>
          <a:bodyPr wrap="square" rtlCol="0">
            <a:spAutoFit/>
          </a:bodyPr>
          <a:lstStyle/>
          <a:p>
            <a:pPr algn="ctr"/>
            <a:r>
              <a:rPr lang="en-US" sz="1600" dirty="0" smtClean="0"/>
              <a:t>Trans. SST</a:t>
            </a:r>
            <a:endParaRPr lang="en-US" sz="1600" dirty="0"/>
          </a:p>
        </p:txBody>
      </p:sp>
      <p:graphicFrame>
        <p:nvGraphicFramePr>
          <p:cNvPr id="16" name="Table 15"/>
          <p:cNvGraphicFramePr>
            <a:graphicFrameLocks noGrp="1"/>
          </p:cNvGraphicFramePr>
          <p:nvPr/>
        </p:nvGraphicFramePr>
        <p:xfrm>
          <a:off x="457200" y="5410200"/>
          <a:ext cx="3810000" cy="1226820"/>
        </p:xfrm>
        <a:graphic>
          <a:graphicData uri="http://schemas.openxmlformats.org/drawingml/2006/table">
            <a:tbl>
              <a:tblPr/>
              <a:tblGrid>
                <a:gridCol w="685800"/>
                <a:gridCol w="1066800"/>
                <a:gridCol w="1295400"/>
                <a:gridCol w="762000"/>
              </a:tblGrid>
              <a:tr h="0">
                <a:tc>
                  <a:txBody>
                    <a:bodyPr/>
                    <a:lstStyle/>
                    <a:p>
                      <a:pPr marL="0" marR="0" algn="ctr">
                        <a:lnSpc>
                          <a:spcPct val="115000"/>
                        </a:lnSpc>
                        <a:spcBef>
                          <a:spcPts val="0"/>
                        </a:spcBef>
                        <a:spcAft>
                          <a:spcPts val="0"/>
                        </a:spcAft>
                      </a:pPr>
                      <a:r>
                        <a:rPr lang="en-US" sz="1400" b="1" dirty="0">
                          <a:solidFill>
                            <a:srgbClr val="000000"/>
                          </a:solidFill>
                          <a:latin typeface="Times New Roman"/>
                          <a:ea typeface="Calibri"/>
                          <a:cs typeface="Arial"/>
                        </a:rPr>
                        <a:t>Grid</a:t>
                      </a:r>
                      <a:endParaRPr lang="en-US" sz="1400" b="1" dirty="0">
                        <a:latin typeface="Calibri"/>
                        <a:ea typeface="Calibri"/>
                        <a:cs typeface="Arial"/>
                      </a:endParaRPr>
                    </a:p>
                    <a:p>
                      <a:pPr marL="0" marR="0" algn="ctr">
                        <a:lnSpc>
                          <a:spcPct val="115000"/>
                        </a:lnSpc>
                        <a:spcBef>
                          <a:spcPts val="0"/>
                        </a:spcBef>
                        <a:spcAft>
                          <a:spcPts val="0"/>
                        </a:spcAft>
                      </a:pPr>
                      <a:r>
                        <a:rPr lang="en-US" sz="1400" b="1" dirty="0">
                          <a:solidFill>
                            <a:srgbClr val="000000"/>
                          </a:solidFill>
                          <a:latin typeface="Times New Roman"/>
                          <a:ea typeface="Calibri"/>
                          <a:cs typeface="Arial"/>
                        </a:rPr>
                        <a:t> Level</a:t>
                      </a:r>
                      <a:endParaRPr lang="en-US" sz="1400" b="1"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solidFill>
                            <a:srgbClr val="000000"/>
                          </a:solidFill>
                          <a:latin typeface="Times New Roman"/>
                          <a:ea typeface="Calibri"/>
                          <a:cs typeface="Arial"/>
                        </a:rPr>
                        <a:t>No. of </a:t>
                      </a:r>
                      <a:endParaRPr lang="en-US" sz="1400" b="1">
                        <a:latin typeface="Calibri"/>
                        <a:ea typeface="Calibri"/>
                        <a:cs typeface="Arial"/>
                      </a:endParaRPr>
                    </a:p>
                    <a:p>
                      <a:pPr marL="0" marR="0" algn="ctr">
                        <a:lnSpc>
                          <a:spcPct val="115000"/>
                        </a:lnSpc>
                        <a:spcBef>
                          <a:spcPts val="0"/>
                        </a:spcBef>
                        <a:spcAft>
                          <a:spcPts val="0"/>
                        </a:spcAft>
                      </a:pPr>
                      <a:r>
                        <a:rPr lang="en-US" sz="1400" b="1">
                          <a:solidFill>
                            <a:srgbClr val="000000"/>
                          </a:solidFill>
                          <a:latin typeface="Times New Roman"/>
                          <a:ea typeface="Calibri"/>
                          <a:cs typeface="Arial"/>
                        </a:rPr>
                        <a:t>Cells</a:t>
                      </a:r>
                      <a:endParaRPr lang="en-US" sz="1400" b="1">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solidFill>
                            <a:srgbClr val="000000"/>
                          </a:solidFill>
                          <a:latin typeface="Times New Roman"/>
                          <a:ea typeface="Calibri"/>
                          <a:cs typeface="Arial"/>
                        </a:rPr>
                        <a:t>Cm </a:t>
                      </a:r>
                      <a:endParaRPr lang="en-US" sz="1400" b="1">
                        <a:latin typeface="Calibri"/>
                        <a:ea typeface="Calibri"/>
                        <a:cs typeface="Arial"/>
                      </a:endParaRPr>
                    </a:p>
                    <a:p>
                      <a:pPr marL="0" marR="0" algn="ctr">
                        <a:lnSpc>
                          <a:spcPct val="115000"/>
                        </a:lnSpc>
                        <a:spcBef>
                          <a:spcPts val="0"/>
                        </a:spcBef>
                        <a:spcAft>
                          <a:spcPts val="0"/>
                        </a:spcAft>
                      </a:pPr>
                      <a:r>
                        <a:rPr lang="en-US" sz="1400" b="1">
                          <a:solidFill>
                            <a:srgbClr val="000000"/>
                          </a:solidFill>
                          <a:latin typeface="Times New Roman"/>
                          <a:ea typeface="Calibri"/>
                          <a:cs typeface="Arial"/>
                        </a:rPr>
                        <a:t>Transition SST</a:t>
                      </a:r>
                      <a:endParaRPr lang="en-US" sz="14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solidFill>
                            <a:srgbClr val="000000"/>
                          </a:solidFill>
                          <a:latin typeface="Times New Roman"/>
                          <a:ea typeface="Calibri"/>
                          <a:cs typeface="Arial"/>
                        </a:rPr>
                        <a:t>Cm</a:t>
                      </a:r>
                      <a:endParaRPr lang="en-US" sz="1400" b="1">
                        <a:latin typeface="Calibri"/>
                        <a:ea typeface="Calibri"/>
                        <a:cs typeface="Arial"/>
                      </a:endParaRPr>
                    </a:p>
                    <a:p>
                      <a:pPr marL="0" marR="0" algn="ctr">
                        <a:lnSpc>
                          <a:spcPct val="115000"/>
                        </a:lnSpc>
                        <a:spcBef>
                          <a:spcPts val="0"/>
                        </a:spcBef>
                        <a:spcAft>
                          <a:spcPts val="0"/>
                        </a:spcAft>
                      </a:pPr>
                      <a:r>
                        <a:rPr lang="en-US" sz="1400" b="1">
                          <a:solidFill>
                            <a:srgbClr val="000000"/>
                          </a:solidFill>
                          <a:latin typeface="Times New Roman"/>
                          <a:ea typeface="Calibri"/>
                          <a:cs typeface="Arial"/>
                        </a:rPr>
                        <a:t>DES</a:t>
                      </a:r>
                      <a:endParaRPr lang="en-US" sz="14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675">
                <a:tc>
                  <a:txBody>
                    <a:bodyPr/>
                    <a:lstStyle/>
                    <a:p>
                      <a:pPr marL="0" marR="0" algn="ctr">
                        <a:lnSpc>
                          <a:spcPct val="115000"/>
                        </a:lnSpc>
                        <a:spcBef>
                          <a:spcPts val="0"/>
                        </a:spcBef>
                        <a:spcAft>
                          <a:spcPts val="0"/>
                        </a:spcAft>
                      </a:pPr>
                      <a:r>
                        <a:rPr lang="en-US" sz="1400" b="1">
                          <a:solidFill>
                            <a:srgbClr val="000000"/>
                          </a:solidFill>
                          <a:latin typeface="Times New Roman"/>
                          <a:ea typeface="Calibri"/>
                          <a:cs typeface="Arial"/>
                        </a:rPr>
                        <a:t>1</a:t>
                      </a:r>
                      <a:endParaRPr lang="en-US" sz="14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solidFill>
                            <a:srgbClr val="000000"/>
                          </a:solidFill>
                          <a:latin typeface="Times New Roman"/>
                          <a:ea typeface="Calibri"/>
                          <a:cs typeface="Arial"/>
                        </a:rPr>
                        <a:t>752,361</a:t>
                      </a:r>
                      <a:endParaRPr lang="en-US" sz="14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solidFill>
                            <a:srgbClr val="000000"/>
                          </a:solidFill>
                          <a:latin typeface="Times New Roman"/>
                          <a:ea typeface="Calibri"/>
                          <a:cs typeface="Arial"/>
                        </a:rPr>
                        <a:t>0.1461</a:t>
                      </a:r>
                      <a:endParaRPr lang="en-US" sz="1400" b="1">
                        <a:latin typeface="Calibri"/>
                        <a:ea typeface="Calibri"/>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solidFill>
                            <a:srgbClr val="000000"/>
                          </a:solidFill>
                          <a:latin typeface="Times New Roman"/>
                          <a:ea typeface="Calibri"/>
                          <a:cs typeface="Arial"/>
                        </a:rPr>
                        <a:t>0.1806</a:t>
                      </a:r>
                      <a:endParaRPr lang="en-US" sz="1400" b="1">
                        <a:latin typeface="Calibri"/>
                        <a:ea typeface="Calibri"/>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400" b="1" dirty="0">
                          <a:solidFill>
                            <a:srgbClr val="000000"/>
                          </a:solidFill>
                          <a:latin typeface="Times New Roman"/>
                          <a:ea typeface="Calibri"/>
                          <a:cs typeface="Arial"/>
                        </a:rPr>
                        <a:t>2</a:t>
                      </a:r>
                      <a:endParaRPr lang="en-US" sz="14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400" b="1">
                          <a:solidFill>
                            <a:srgbClr val="000000"/>
                          </a:solidFill>
                          <a:latin typeface="Times New Roman"/>
                          <a:ea typeface="Calibri"/>
                          <a:cs typeface="Arial"/>
                        </a:rPr>
                        <a:t>1,999,508</a:t>
                      </a:r>
                      <a:endParaRPr lang="en-US" sz="14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400" b="1">
                          <a:solidFill>
                            <a:srgbClr val="000000"/>
                          </a:solidFill>
                          <a:latin typeface="Times New Roman"/>
                          <a:ea typeface="Calibri"/>
                          <a:cs typeface="Arial"/>
                        </a:rPr>
                        <a:t>0.1561</a:t>
                      </a:r>
                      <a:endParaRPr lang="en-US" sz="1400" b="1">
                        <a:latin typeface="Calibri"/>
                        <a:ea typeface="Calibri"/>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400" b="1" dirty="0">
                          <a:solidFill>
                            <a:srgbClr val="000000"/>
                          </a:solidFill>
                          <a:latin typeface="Times New Roman"/>
                          <a:ea typeface="Calibri"/>
                          <a:cs typeface="Arial"/>
                        </a:rPr>
                        <a:t>0.1909</a:t>
                      </a:r>
                      <a:endParaRPr lang="en-US" sz="1400" b="1" dirty="0">
                        <a:latin typeface="Calibri"/>
                        <a:ea typeface="Calibri"/>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marL="0" marR="0" algn="ctr">
                        <a:lnSpc>
                          <a:spcPct val="115000"/>
                        </a:lnSpc>
                        <a:spcBef>
                          <a:spcPts val="0"/>
                        </a:spcBef>
                        <a:spcAft>
                          <a:spcPts val="0"/>
                        </a:spcAft>
                      </a:pPr>
                      <a:r>
                        <a:rPr lang="en-US" sz="1400" b="1" dirty="0">
                          <a:solidFill>
                            <a:srgbClr val="000000"/>
                          </a:solidFill>
                          <a:latin typeface="Times New Roman"/>
                          <a:ea typeface="Calibri"/>
                          <a:cs typeface="Arial"/>
                        </a:rPr>
                        <a:t>3</a:t>
                      </a:r>
                      <a:endParaRPr lang="en-US" sz="14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000000"/>
                          </a:solidFill>
                          <a:latin typeface="Times New Roman"/>
                          <a:ea typeface="Calibri"/>
                          <a:cs typeface="Arial"/>
                        </a:rPr>
                        <a:t>4,204,210</a:t>
                      </a:r>
                      <a:endParaRPr lang="en-US" sz="14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000000"/>
                          </a:solidFill>
                          <a:latin typeface="Times New Roman"/>
                          <a:ea typeface="Calibri"/>
                          <a:cs typeface="Arial"/>
                        </a:rPr>
                        <a:t>0.1557</a:t>
                      </a:r>
                      <a:endParaRPr lang="en-US" sz="1400" b="1" dirty="0">
                        <a:latin typeface="Calibri"/>
                        <a:ea typeface="Calibri"/>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000000"/>
                          </a:solidFill>
                          <a:latin typeface="Times New Roman"/>
                          <a:ea typeface="Calibri"/>
                          <a:cs typeface="Arial"/>
                        </a:rPr>
                        <a:t>0.1901</a:t>
                      </a:r>
                      <a:endParaRPr lang="en-US" sz="1400" b="1" dirty="0">
                        <a:latin typeface="Calibri"/>
                        <a:ea typeface="Calibri"/>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24</a:t>
            </a:fld>
            <a:endParaRPr lang="en-US"/>
          </a:p>
        </p:txBody>
      </p:sp>
      <p:pic>
        <p:nvPicPr>
          <p:cNvPr id="3074" name="Picture 2"/>
          <p:cNvPicPr>
            <a:picLocks noChangeAspect="1" noChangeArrowheads="1"/>
          </p:cNvPicPr>
          <p:nvPr/>
        </p:nvPicPr>
        <p:blipFill>
          <a:blip r:embed="rId2" cstate="print"/>
          <a:srcRect/>
          <a:stretch>
            <a:fillRect/>
          </a:stretch>
        </p:blipFill>
        <p:spPr bwMode="auto">
          <a:xfrm>
            <a:off x="4800600" y="217583"/>
            <a:ext cx="4191000" cy="2765234"/>
          </a:xfrm>
          <a:prstGeom prst="rect">
            <a:avLst/>
          </a:prstGeom>
          <a:noFill/>
          <a:ln w="12700">
            <a:noFill/>
            <a:miter lim="800000"/>
            <a:headEnd/>
            <a:tailEnd/>
          </a:ln>
        </p:spPr>
      </p:pic>
      <p:sp>
        <p:nvSpPr>
          <p:cNvPr id="6" name="Rectangle 5"/>
          <p:cNvSpPr/>
          <p:nvPr/>
        </p:nvSpPr>
        <p:spPr>
          <a:xfrm>
            <a:off x="152400" y="3088481"/>
            <a:ext cx="4800600" cy="3693319"/>
          </a:xfrm>
          <a:prstGeom prst="rect">
            <a:avLst/>
          </a:prstGeom>
        </p:spPr>
        <p:txBody>
          <a:bodyPr wrap="square">
            <a:spAutoFit/>
          </a:bodyPr>
          <a:lstStyle/>
          <a:p>
            <a:r>
              <a:rPr lang="en-US" b="1" dirty="0" smtClean="0">
                <a:solidFill>
                  <a:srgbClr val="FF0000"/>
                </a:solidFill>
              </a:rPr>
              <a:t>Transition SST model </a:t>
            </a:r>
            <a:r>
              <a:rPr lang="en-US" dirty="0" smtClean="0"/>
              <a:t>in the 3D Solution under predicted the single turbine performance compared to experimental data, this results are in consistence with the literature review on 3D solutions</a:t>
            </a:r>
          </a:p>
          <a:p>
            <a:endParaRPr lang="en-US" dirty="0" smtClean="0"/>
          </a:p>
          <a:p>
            <a:r>
              <a:rPr lang="en-US" dirty="0" smtClean="0"/>
              <a:t>To obtain better </a:t>
            </a:r>
            <a:r>
              <a:rPr lang="en-US" dirty="0" err="1" smtClean="0"/>
              <a:t>rsults</a:t>
            </a:r>
            <a:r>
              <a:rPr lang="en-US" dirty="0" smtClean="0"/>
              <a:t>, </a:t>
            </a:r>
            <a:r>
              <a:rPr lang="en-US" b="1" dirty="0" smtClean="0">
                <a:solidFill>
                  <a:srgbClr val="C00000"/>
                </a:solidFill>
              </a:rPr>
              <a:t>detached eddy simulation (DES) </a:t>
            </a:r>
            <a:r>
              <a:rPr lang="en-US" dirty="0" smtClean="0"/>
              <a:t>model is used for the flow simulation, the obtained results are </a:t>
            </a:r>
            <a:r>
              <a:rPr lang="en-US" b="1" dirty="0" smtClean="0">
                <a:solidFill>
                  <a:srgbClr val="C00000"/>
                </a:solidFill>
              </a:rPr>
              <a:t>closer to the experimental data </a:t>
            </a:r>
            <a:r>
              <a:rPr lang="en-US" dirty="0" smtClean="0"/>
              <a:t>for different TSR</a:t>
            </a:r>
          </a:p>
          <a:p>
            <a:endParaRPr lang="en-US" dirty="0" smtClean="0"/>
          </a:p>
          <a:p>
            <a:r>
              <a:rPr lang="en-US" dirty="0" smtClean="0"/>
              <a:t>The max. difference between DES and experimental data is about 15%</a:t>
            </a:r>
            <a:endParaRPr lang="en-US" dirty="0"/>
          </a:p>
        </p:txBody>
      </p:sp>
      <p:graphicFrame>
        <p:nvGraphicFramePr>
          <p:cNvPr id="5" name="Chart 4"/>
          <p:cNvGraphicFramePr/>
          <p:nvPr/>
        </p:nvGraphicFramePr>
        <p:xfrm>
          <a:off x="228600" y="228600"/>
          <a:ext cx="44958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C:\Users\Mohammed\AppData\Local\Microsoft\Windows\INetCache\Content.Word\1.1 million.jpg"/>
          <p:cNvPicPr/>
          <p:nvPr/>
        </p:nvPicPr>
        <p:blipFill>
          <a:blip r:embed="rId4" cstate="print"/>
          <a:srcRect/>
          <a:stretch>
            <a:fillRect/>
          </a:stretch>
        </p:blipFill>
        <p:spPr bwMode="auto">
          <a:xfrm>
            <a:off x="5105400" y="3352800"/>
            <a:ext cx="386715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25</a:t>
            </a:fld>
            <a:endParaRPr lang="en-US"/>
          </a:p>
        </p:txBody>
      </p:sp>
      <p:sp>
        <p:nvSpPr>
          <p:cNvPr id="4" name="Rectangle 3"/>
          <p:cNvSpPr/>
          <p:nvPr/>
        </p:nvSpPr>
        <p:spPr>
          <a:xfrm>
            <a:off x="1752600" y="228600"/>
            <a:ext cx="5791200" cy="769441"/>
          </a:xfrm>
          <a:prstGeom prst="rect">
            <a:avLst/>
          </a:prstGeom>
        </p:spPr>
        <p:txBody>
          <a:bodyPr wrap="square">
            <a:spAutoFit/>
          </a:bodyPr>
          <a:lstStyle/>
          <a:p>
            <a:pPr algn="ctr"/>
            <a:r>
              <a:rPr lang="en-US" sz="2200" b="1" dirty="0" smtClean="0">
                <a:latin typeface="+mj-lt"/>
                <a:ea typeface="+mj-ea"/>
                <a:cs typeface="+mj-cs"/>
              </a:rPr>
              <a:t>Numerical Solution of Two Savonius Wind Turbine Clusters</a:t>
            </a:r>
          </a:p>
        </p:txBody>
      </p:sp>
      <p:sp>
        <p:nvSpPr>
          <p:cNvPr id="11" name="Rectangle 10"/>
          <p:cNvSpPr/>
          <p:nvPr/>
        </p:nvSpPr>
        <p:spPr>
          <a:xfrm>
            <a:off x="381000" y="1295400"/>
            <a:ext cx="8305800" cy="1631216"/>
          </a:xfrm>
          <a:prstGeom prst="rect">
            <a:avLst/>
          </a:prstGeom>
        </p:spPr>
        <p:txBody>
          <a:bodyPr wrap="square">
            <a:spAutoFit/>
          </a:bodyPr>
          <a:lstStyle/>
          <a:p>
            <a:pPr algn="just"/>
            <a:r>
              <a:rPr lang="en-US" sz="2000" dirty="0" smtClean="0"/>
              <a:t>The development of an efficient cluster requires the study of different possibilities of multiple turbine cluster</a:t>
            </a:r>
          </a:p>
          <a:p>
            <a:pPr algn="just"/>
            <a:endParaRPr lang="en-US" sz="2000" dirty="0" smtClean="0"/>
          </a:p>
          <a:p>
            <a:pPr algn="just"/>
            <a:r>
              <a:rPr lang="en-US" sz="2000" dirty="0" smtClean="0"/>
              <a:t>Two </a:t>
            </a:r>
            <a:r>
              <a:rPr lang="en-US" sz="2000" b="1" dirty="0" smtClean="0">
                <a:solidFill>
                  <a:srgbClr val="FF0000"/>
                </a:solidFill>
              </a:rPr>
              <a:t>Co-rotating</a:t>
            </a:r>
            <a:r>
              <a:rPr lang="en-US" sz="2000" dirty="0" smtClean="0"/>
              <a:t> and </a:t>
            </a:r>
            <a:r>
              <a:rPr lang="en-US" sz="2000" b="1" dirty="0" smtClean="0">
                <a:solidFill>
                  <a:srgbClr val="FF0000"/>
                </a:solidFill>
              </a:rPr>
              <a:t>Counter-rotating</a:t>
            </a:r>
            <a:r>
              <a:rPr lang="en-US" sz="2000" dirty="0" smtClean="0"/>
              <a:t> turbine clusters in parallel and oblique configurations are numerically simulated</a:t>
            </a:r>
          </a:p>
        </p:txBody>
      </p:sp>
      <p:grpSp>
        <p:nvGrpSpPr>
          <p:cNvPr id="15" name="Group 14"/>
          <p:cNvGrpSpPr/>
          <p:nvPr/>
        </p:nvGrpSpPr>
        <p:grpSpPr>
          <a:xfrm>
            <a:off x="533400" y="3014246"/>
            <a:ext cx="8077200" cy="2548354"/>
            <a:chOff x="609600" y="2938046"/>
            <a:chExt cx="8077200" cy="2548354"/>
          </a:xfrm>
        </p:grpSpPr>
        <p:pic>
          <p:nvPicPr>
            <p:cNvPr id="56322" name="Picture 2"/>
            <p:cNvPicPr>
              <a:picLocks noChangeAspect="1" noChangeArrowheads="1"/>
            </p:cNvPicPr>
            <p:nvPr/>
          </p:nvPicPr>
          <p:blipFill>
            <a:blip r:embed="rId2" cstate="print"/>
            <a:srcRect/>
            <a:stretch>
              <a:fillRect/>
            </a:stretch>
          </p:blipFill>
          <p:spPr bwMode="auto">
            <a:xfrm>
              <a:off x="609600" y="3319046"/>
              <a:ext cx="3733800" cy="1719254"/>
            </a:xfrm>
            <a:prstGeom prst="rect">
              <a:avLst/>
            </a:prstGeom>
            <a:noFill/>
            <a:ln w="9525">
              <a:noFill/>
              <a:miter lim="800000"/>
              <a:headEnd/>
              <a:tailEnd/>
            </a:ln>
          </p:spPr>
        </p:pic>
        <p:pic>
          <p:nvPicPr>
            <p:cNvPr id="56323" name="Picture 3"/>
            <p:cNvPicPr>
              <a:picLocks noChangeAspect="1" noChangeArrowheads="1"/>
            </p:cNvPicPr>
            <p:nvPr/>
          </p:nvPicPr>
          <p:blipFill>
            <a:blip r:embed="rId3" cstate="print"/>
            <a:srcRect/>
            <a:stretch>
              <a:fillRect/>
            </a:stretch>
          </p:blipFill>
          <p:spPr bwMode="auto">
            <a:xfrm>
              <a:off x="4648200" y="2938046"/>
              <a:ext cx="4038600" cy="2126204"/>
            </a:xfrm>
            <a:prstGeom prst="rect">
              <a:avLst/>
            </a:prstGeom>
            <a:noFill/>
            <a:ln w="9525">
              <a:noFill/>
              <a:miter lim="800000"/>
              <a:headEnd/>
              <a:tailEnd/>
            </a:ln>
          </p:spPr>
        </p:pic>
        <p:sp>
          <p:nvSpPr>
            <p:cNvPr id="13" name="Rectangle 12"/>
            <p:cNvSpPr/>
            <p:nvPr/>
          </p:nvSpPr>
          <p:spPr>
            <a:xfrm>
              <a:off x="1219200" y="5147846"/>
              <a:ext cx="2590800" cy="338554"/>
            </a:xfrm>
            <a:prstGeom prst="rect">
              <a:avLst/>
            </a:prstGeom>
          </p:spPr>
          <p:txBody>
            <a:bodyPr wrap="square">
              <a:spAutoFit/>
            </a:bodyPr>
            <a:lstStyle/>
            <a:p>
              <a:pPr algn="ctr"/>
              <a:r>
                <a:rPr lang="en-US" sz="1600" b="1" dirty="0" smtClean="0">
                  <a:solidFill>
                    <a:srgbClr val="FF0000"/>
                  </a:solidFill>
                </a:rPr>
                <a:t>Parallel Configurations</a:t>
              </a:r>
            </a:p>
          </p:txBody>
        </p:sp>
        <p:sp>
          <p:nvSpPr>
            <p:cNvPr id="14" name="Rectangle 13"/>
            <p:cNvSpPr/>
            <p:nvPr/>
          </p:nvSpPr>
          <p:spPr>
            <a:xfrm>
              <a:off x="5638800" y="5147846"/>
              <a:ext cx="2590800" cy="338554"/>
            </a:xfrm>
            <a:prstGeom prst="rect">
              <a:avLst/>
            </a:prstGeom>
          </p:spPr>
          <p:txBody>
            <a:bodyPr wrap="square">
              <a:spAutoFit/>
            </a:bodyPr>
            <a:lstStyle/>
            <a:p>
              <a:pPr algn="ctr"/>
              <a:r>
                <a:rPr lang="en-US" sz="1600" b="1" dirty="0" smtClean="0">
                  <a:solidFill>
                    <a:srgbClr val="FF0000"/>
                  </a:solidFill>
                </a:rPr>
                <a:t>Oblique Configurations</a:t>
              </a:r>
            </a:p>
          </p:txBody>
        </p:sp>
      </p:grpSp>
      <p:sp>
        <p:nvSpPr>
          <p:cNvPr id="16" name="Rectangle 15"/>
          <p:cNvSpPr/>
          <p:nvPr/>
        </p:nvSpPr>
        <p:spPr>
          <a:xfrm>
            <a:off x="381000" y="5867400"/>
            <a:ext cx="8382000" cy="715581"/>
          </a:xfrm>
          <a:prstGeom prst="rect">
            <a:avLst/>
          </a:prstGeom>
          <a:solidFill>
            <a:schemeClr val="bg1"/>
          </a:solidFill>
        </p:spPr>
        <p:txBody>
          <a:bodyPr wrap="square">
            <a:spAutoFit/>
          </a:bodyPr>
          <a:lstStyle/>
          <a:p>
            <a:pPr marL="342900" indent="-342900" fontAlgn="auto">
              <a:lnSpc>
                <a:spcPct val="90000"/>
              </a:lnSpc>
              <a:spcAft>
                <a:spcPts val="0"/>
              </a:spcAft>
              <a:defRPr/>
            </a:pPr>
            <a:r>
              <a:rPr lang="en-US" sz="1500" b="1" i="1" dirty="0" smtClean="0">
                <a:latin typeface="+mj-lt"/>
                <a:ea typeface="+mj-ea"/>
                <a:cs typeface="+mj-cs"/>
              </a:rPr>
              <a:t>       </a:t>
            </a:r>
            <a:r>
              <a:rPr lang="en-US" sz="1500" b="1" i="1" dirty="0" err="1" smtClean="0">
                <a:latin typeface="+mj-lt"/>
                <a:ea typeface="+mj-ea"/>
                <a:cs typeface="+mj-cs"/>
              </a:rPr>
              <a:t>Xiaojing</a:t>
            </a:r>
            <a:r>
              <a:rPr lang="en-US" sz="1500" b="1" i="1" dirty="0" smtClean="0">
                <a:latin typeface="+mj-lt"/>
                <a:ea typeface="+mj-ea"/>
                <a:cs typeface="+mj-cs"/>
              </a:rPr>
              <a:t>, S., </a:t>
            </a:r>
            <a:r>
              <a:rPr lang="en-US" sz="1500" b="1" i="1" dirty="0" err="1" smtClean="0">
                <a:latin typeface="+mj-lt"/>
                <a:ea typeface="+mj-ea"/>
                <a:cs typeface="+mj-cs"/>
              </a:rPr>
              <a:t>Daihai</a:t>
            </a:r>
            <a:r>
              <a:rPr lang="en-US" sz="1500" b="1" i="1" dirty="0" smtClean="0">
                <a:latin typeface="+mj-lt"/>
                <a:ea typeface="+mj-ea"/>
                <a:cs typeface="+mj-cs"/>
              </a:rPr>
              <a:t>, L., </a:t>
            </a:r>
            <a:r>
              <a:rPr lang="en-US" sz="1500" b="1" i="1" dirty="0" err="1" smtClean="0">
                <a:latin typeface="+mj-lt"/>
                <a:ea typeface="+mj-ea"/>
                <a:cs typeface="+mj-cs"/>
              </a:rPr>
              <a:t>Diangui</a:t>
            </a:r>
            <a:r>
              <a:rPr lang="en-US" sz="1500" b="1" i="1" dirty="0" smtClean="0">
                <a:latin typeface="+mj-lt"/>
                <a:ea typeface="+mj-ea"/>
                <a:cs typeface="+mj-cs"/>
              </a:rPr>
              <a:t>, H., </a:t>
            </a:r>
            <a:r>
              <a:rPr lang="en-US" sz="1500" b="1" i="1" dirty="0" err="1" smtClean="0">
                <a:latin typeface="+mj-lt"/>
                <a:ea typeface="+mj-ea"/>
                <a:cs typeface="+mj-cs"/>
              </a:rPr>
              <a:t>Guoqing</a:t>
            </a:r>
            <a:r>
              <a:rPr lang="en-US" sz="1500" b="1" i="1" dirty="0" smtClean="0">
                <a:latin typeface="+mj-lt"/>
                <a:ea typeface="+mj-ea"/>
                <a:cs typeface="+mj-cs"/>
              </a:rPr>
              <a:t>, W. Numerical study on coupling effects among multiple Savonius turbines. Journal of Renewable and Sustainable Energy 4: 053107,  2012</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858000" y="6381750"/>
            <a:ext cx="2133600" cy="476250"/>
          </a:xfrm>
        </p:spPr>
        <p:txBody>
          <a:bodyPr/>
          <a:lstStyle/>
          <a:p>
            <a:fld id="{325197A1-4679-4014-A1F3-A8A77BFA5E4A}" type="slidenum">
              <a:rPr lang="en-US" smtClean="0"/>
              <a:pPr/>
              <a:t>26</a:t>
            </a:fld>
            <a:endParaRPr lang="en-US" dirty="0"/>
          </a:p>
        </p:txBody>
      </p:sp>
      <p:sp>
        <p:nvSpPr>
          <p:cNvPr id="5" name="Rectangle 4"/>
          <p:cNvSpPr/>
          <p:nvPr/>
        </p:nvSpPr>
        <p:spPr>
          <a:xfrm>
            <a:off x="152400" y="304800"/>
            <a:ext cx="7391400" cy="400110"/>
          </a:xfrm>
          <a:prstGeom prst="rect">
            <a:avLst/>
          </a:prstGeom>
        </p:spPr>
        <p:txBody>
          <a:bodyPr wrap="square">
            <a:spAutoFit/>
          </a:bodyPr>
          <a:lstStyle/>
          <a:p>
            <a:pPr marL="0" lvl="2"/>
            <a:r>
              <a:rPr lang="en-US" sz="2000" b="1" dirty="0" smtClean="0"/>
              <a:t>1- Two Parallel Co-Rotating Savonius Turbines:</a:t>
            </a:r>
            <a:endParaRPr lang="en-US" sz="2200" b="1" dirty="0" smtClean="0">
              <a:latin typeface="+mj-lt"/>
              <a:ea typeface="+mj-ea"/>
              <a:cs typeface="+mj-cs"/>
            </a:endParaRPr>
          </a:p>
        </p:txBody>
      </p:sp>
      <p:pic>
        <p:nvPicPr>
          <p:cNvPr id="2052" name="Picture 4"/>
          <p:cNvPicPr>
            <a:picLocks noChangeAspect="1" noChangeArrowheads="1"/>
          </p:cNvPicPr>
          <p:nvPr/>
        </p:nvPicPr>
        <p:blipFill>
          <a:blip r:embed="rId2" cstate="print"/>
          <a:srcRect l="1281" r="67964"/>
          <a:stretch>
            <a:fillRect/>
          </a:stretch>
        </p:blipFill>
        <p:spPr bwMode="auto">
          <a:xfrm>
            <a:off x="76200" y="914400"/>
            <a:ext cx="3810000" cy="3505200"/>
          </a:xfrm>
          <a:prstGeom prst="rect">
            <a:avLst/>
          </a:prstGeom>
          <a:noFill/>
          <a:ln w="9525">
            <a:noFill/>
            <a:miter lim="800000"/>
            <a:headEnd/>
            <a:tailEnd/>
          </a:ln>
        </p:spPr>
      </p:pic>
      <p:graphicFrame>
        <p:nvGraphicFramePr>
          <p:cNvPr id="27" name="Chart 26"/>
          <p:cNvGraphicFramePr/>
          <p:nvPr/>
        </p:nvGraphicFramePr>
        <p:xfrm>
          <a:off x="4114800" y="1219200"/>
          <a:ext cx="4724400"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29" name="Rectangle 28"/>
          <p:cNvSpPr/>
          <p:nvPr/>
        </p:nvSpPr>
        <p:spPr>
          <a:xfrm>
            <a:off x="304800" y="4521875"/>
            <a:ext cx="8458200" cy="2031325"/>
          </a:xfrm>
          <a:prstGeom prst="rect">
            <a:avLst/>
          </a:prstGeom>
        </p:spPr>
        <p:txBody>
          <a:bodyPr wrap="square">
            <a:spAutoFit/>
          </a:bodyPr>
          <a:lstStyle/>
          <a:p>
            <a:r>
              <a:rPr lang="en-US" dirty="0" smtClean="0"/>
              <a:t>Rotor (1) has higher efficiency enhancement than Rotor (2) due to the direction of rotation</a:t>
            </a:r>
          </a:p>
          <a:p>
            <a:endParaRPr lang="en-US" dirty="0" smtClean="0"/>
          </a:p>
          <a:p>
            <a:r>
              <a:rPr lang="en-US" b="1" dirty="0" err="1" smtClean="0">
                <a:solidFill>
                  <a:srgbClr val="FF0000"/>
                </a:solidFill>
              </a:rPr>
              <a:t>Cp</a:t>
            </a:r>
            <a:r>
              <a:rPr lang="en-US" b="1" baseline="-25000" dirty="0" err="1" smtClean="0">
                <a:solidFill>
                  <a:srgbClr val="FF0000"/>
                </a:solidFill>
              </a:rPr>
              <a:t>avg</a:t>
            </a:r>
            <a:r>
              <a:rPr lang="en-US" b="1" dirty="0" smtClean="0">
                <a:solidFill>
                  <a:srgbClr val="FF0000"/>
                </a:solidFill>
              </a:rPr>
              <a:t> max is 0.3 </a:t>
            </a:r>
            <a:r>
              <a:rPr lang="en-US" dirty="0" smtClean="0"/>
              <a:t>at </a:t>
            </a:r>
            <a:r>
              <a:rPr lang="en-US" b="1" dirty="0" smtClean="0">
                <a:solidFill>
                  <a:srgbClr val="FF0000"/>
                </a:solidFill>
              </a:rPr>
              <a:t>0.2D</a:t>
            </a:r>
            <a:r>
              <a:rPr lang="en-US" dirty="0" smtClean="0"/>
              <a:t> gap distance enhancement of </a:t>
            </a:r>
            <a:r>
              <a:rPr lang="en-US" b="1" dirty="0" smtClean="0">
                <a:solidFill>
                  <a:srgbClr val="FF0000"/>
                </a:solidFill>
              </a:rPr>
              <a:t>30%</a:t>
            </a:r>
            <a:r>
              <a:rPr lang="en-US" dirty="0" smtClean="0"/>
              <a:t> higher than isolated turbines</a:t>
            </a:r>
          </a:p>
          <a:p>
            <a:endParaRPr lang="en-US" dirty="0" smtClean="0"/>
          </a:p>
          <a:p>
            <a:r>
              <a:rPr lang="en-US" dirty="0" smtClean="0"/>
              <a:t>Reaches isolated turbine performance placed at approximately 5-6 D</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27</a:t>
            </a:fld>
            <a:endParaRPr lang="en-US"/>
          </a:p>
        </p:txBody>
      </p:sp>
      <p:pic>
        <p:nvPicPr>
          <p:cNvPr id="4" name="Picture 12"/>
          <p:cNvPicPr>
            <a:picLocks noChangeAspect="1" noChangeArrowheads="1"/>
          </p:cNvPicPr>
          <p:nvPr/>
        </p:nvPicPr>
        <p:blipFill>
          <a:blip r:embed="rId2" cstate="print"/>
          <a:srcRect l="34409" t="5000" r="32473"/>
          <a:stretch>
            <a:fillRect/>
          </a:stretch>
        </p:blipFill>
        <p:spPr bwMode="auto">
          <a:xfrm>
            <a:off x="4876800" y="4092766"/>
            <a:ext cx="4038600" cy="2743199"/>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l="38819" t="2439" r="32422" b="4878"/>
          <a:stretch>
            <a:fillRect/>
          </a:stretch>
        </p:blipFill>
        <p:spPr bwMode="auto">
          <a:xfrm>
            <a:off x="609600" y="609600"/>
            <a:ext cx="3597442" cy="2971800"/>
          </a:xfrm>
          <a:prstGeom prst="rect">
            <a:avLst/>
          </a:prstGeom>
          <a:noFill/>
          <a:ln w="9525">
            <a:noFill/>
            <a:miter lim="800000"/>
            <a:headEnd/>
            <a:tailEnd/>
          </a:ln>
        </p:spPr>
      </p:pic>
      <p:pic>
        <p:nvPicPr>
          <p:cNvPr id="7" name="Picture 12"/>
          <p:cNvPicPr>
            <a:picLocks noChangeAspect="1" noChangeArrowheads="1"/>
          </p:cNvPicPr>
          <p:nvPr/>
        </p:nvPicPr>
        <p:blipFill>
          <a:blip r:embed="rId2" cstate="print"/>
          <a:srcRect l="68430" t="10000" r="-2150" b="5000"/>
          <a:stretch>
            <a:fillRect/>
          </a:stretch>
        </p:blipFill>
        <p:spPr bwMode="auto">
          <a:xfrm>
            <a:off x="76200" y="4191000"/>
            <a:ext cx="4267200" cy="2590800"/>
          </a:xfrm>
          <a:prstGeom prst="rect">
            <a:avLst/>
          </a:prstGeom>
          <a:noFill/>
          <a:ln w="9525">
            <a:noFill/>
            <a:miter lim="800000"/>
            <a:headEnd/>
            <a:tailEnd/>
          </a:ln>
        </p:spPr>
      </p:pic>
      <p:sp>
        <p:nvSpPr>
          <p:cNvPr id="8" name="Rectangle 7"/>
          <p:cNvSpPr/>
          <p:nvPr/>
        </p:nvSpPr>
        <p:spPr>
          <a:xfrm>
            <a:off x="4969345" y="3657600"/>
            <a:ext cx="4022255" cy="369332"/>
          </a:xfrm>
          <a:prstGeom prst="rect">
            <a:avLst/>
          </a:prstGeom>
          <a:ln w="9525">
            <a:solidFill>
              <a:schemeClr val="tx1"/>
            </a:solidFill>
          </a:ln>
        </p:spPr>
        <p:txBody>
          <a:bodyPr wrap="none">
            <a:spAutoFit/>
          </a:bodyPr>
          <a:lstStyle/>
          <a:p>
            <a:r>
              <a:rPr lang="en-US" dirty="0" err="1" smtClean="0"/>
              <a:t>Cp</a:t>
            </a:r>
            <a:r>
              <a:rPr lang="en-US" baseline="-25000" dirty="0" err="1" smtClean="0"/>
              <a:t>avg</a:t>
            </a:r>
            <a:r>
              <a:rPr lang="en-US" dirty="0" smtClean="0"/>
              <a:t> max is 0.3 at 0.8D gap distance</a:t>
            </a:r>
          </a:p>
        </p:txBody>
      </p:sp>
      <p:sp>
        <p:nvSpPr>
          <p:cNvPr id="9" name="Rectangle 8"/>
          <p:cNvSpPr/>
          <p:nvPr/>
        </p:nvSpPr>
        <p:spPr>
          <a:xfrm>
            <a:off x="270830" y="3657600"/>
            <a:ext cx="4150495" cy="369332"/>
          </a:xfrm>
          <a:prstGeom prst="rect">
            <a:avLst/>
          </a:prstGeom>
          <a:ln w="6350">
            <a:solidFill>
              <a:schemeClr val="tx1"/>
            </a:solidFill>
          </a:ln>
        </p:spPr>
        <p:txBody>
          <a:bodyPr wrap="none">
            <a:spAutoFit/>
          </a:bodyPr>
          <a:lstStyle/>
          <a:p>
            <a:r>
              <a:rPr lang="en-US" dirty="0" err="1" smtClean="0"/>
              <a:t>Cp</a:t>
            </a:r>
            <a:r>
              <a:rPr lang="en-US" baseline="-25000" dirty="0" err="1" smtClean="0"/>
              <a:t>avg</a:t>
            </a:r>
            <a:r>
              <a:rPr lang="en-US" dirty="0" smtClean="0"/>
              <a:t> max is 0.26 at 0.8D gap distance</a:t>
            </a:r>
          </a:p>
        </p:txBody>
      </p:sp>
      <p:pic>
        <p:nvPicPr>
          <p:cNvPr id="10" name="Picture 9"/>
          <p:cNvPicPr>
            <a:picLocks noChangeAspect="1" noChangeArrowheads="1"/>
          </p:cNvPicPr>
          <p:nvPr/>
        </p:nvPicPr>
        <p:blipFill>
          <a:blip r:embed="rId3" cstate="print"/>
          <a:srcRect l="70704" t="2439" r="537" b="4878"/>
          <a:stretch>
            <a:fillRect/>
          </a:stretch>
        </p:blipFill>
        <p:spPr bwMode="auto">
          <a:xfrm>
            <a:off x="5154541" y="609600"/>
            <a:ext cx="3597442" cy="2971800"/>
          </a:xfrm>
          <a:prstGeom prst="rect">
            <a:avLst/>
          </a:prstGeom>
          <a:noFill/>
          <a:ln w="9525">
            <a:noFill/>
            <a:miter lim="800000"/>
            <a:headEnd/>
            <a:tailEnd/>
          </a:ln>
        </p:spPr>
      </p:pic>
      <p:sp>
        <p:nvSpPr>
          <p:cNvPr id="11" name="Rectangle 10"/>
          <p:cNvSpPr/>
          <p:nvPr/>
        </p:nvSpPr>
        <p:spPr>
          <a:xfrm>
            <a:off x="1828800" y="3200400"/>
            <a:ext cx="1447800" cy="369332"/>
          </a:xfrm>
          <a:prstGeom prst="rect">
            <a:avLst/>
          </a:prstGeom>
          <a:ln w="6350">
            <a:noFill/>
          </a:ln>
        </p:spPr>
        <p:txBody>
          <a:bodyPr wrap="square">
            <a:spAutoFit/>
          </a:bodyPr>
          <a:lstStyle/>
          <a:p>
            <a:pPr algn="ctr"/>
            <a:r>
              <a:rPr lang="en-US" dirty="0" smtClean="0"/>
              <a:t>Case (A)</a:t>
            </a:r>
          </a:p>
        </p:txBody>
      </p:sp>
      <p:sp>
        <p:nvSpPr>
          <p:cNvPr id="13" name="Rectangle 12"/>
          <p:cNvSpPr/>
          <p:nvPr/>
        </p:nvSpPr>
        <p:spPr>
          <a:xfrm>
            <a:off x="6019800" y="3124200"/>
            <a:ext cx="1295400" cy="369332"/>
          </a:xfrm>
          <a:prstGeom prst="rect">
            <a:avLst/>
          </a:prstGeom>
          <a:ln w="6350">
            <a:noFill/>
          </a:ln>
        </p:spPr>
        <p:txBody>
          <a:bodyPr wrap="square">
            <a:spAutoFit/>
          </a:bodyPr>
          <a:lstStyle/>
          <a:p>
            <a:pPr algn="ctr"/>
            <a:r>
              <a:rPr lang="en-US" dirty="0" smtClean="0"/>
              <a:t>Case (B)</a:t>
            </a:r>
          </a:p>
        </p:txBody>
      </p:sp>
      <p:grpSp>
        <p:nvGrpSpPr>
          <p:cNvPr id="71681" name="Group 1"/>
          <p:cNvGrpSpPr>
            <a:grpSpLocks/>
          </p:cNvGrpSpPr>
          <p:nvPr/>
        </p:nvGrpSpPr>
        <p:grpSpPr bwMode="auto">
          <a:xfrm>
            <a:off x="1752600" y="762000"/>
            <a:ext cx="946150" cy="482600"/>
            <a:chOff x="2186" y="6276"/>
            <a:chExt cx="1491" cy="639"/>
          </a:xfrm>
        </p:grpSpPr>
        <p:grpSp>
          <p:nvGrpSpPr>
            <p:cNvPr id="71682" name="Group 2"/>
            <p:cNvGrpSpPr>
              <a:grpSpLocks/>
            </p:cNvGrpSpPr>
            <p:nvPr/>
          </p:nvGrpSpPr>
          <p:grpSpPr bwMode="auto">
            <a:xfrm>
              <a:off x="2467" y="6627"/>
              <a:ext cx="473" cy="288"/>
              <a:chOff x="2482" y="6555"/>
              <a:chExt cx="473" cy="288"/>
            </a:xfrm>
          </p:grpSpPr>
          <p:cxnSp>
            <p:nvCxnSpPr>
              <p:cNvPr id="71683" name="AutoShape 3"/>
              <p:cNvCxnSpPr>
                <a:cxnSpLocks noChangeShapeType="1"/>
              </p:cNvCxnSpPr>
              <p:nvPr/>
            </p:nvCxnSpPr>
            <p:spPr bwMode="auto">
              <a:xfrm>
                <a:off x="2482" y="6843"/>
                <a:ext cx="473" cy="0"/>
              </a:xfrm>
              <a:prstGeom prst="straightConnector1">
                <a:avLst/>
              </a:prstGeom>
              <a:noFill/>
              <a:ln w="9525">
                <a:solidFill>
                  <a:srgbClr val="000000"/>
                </a:solidFill>
                <a:round/>
                <a:headEnd/>
                <a:tailEnd type="triangle" w="sm" len="med"/>
              </a:ln>
            </p:spPr>
          </p:cxnSp>
          <p:cxnSp>
            <p:nvCxnSpPr>
              <p:cNvPr id="71684" name="AutoShape 4"/>
              <p:cNvCxnSpPr>
                <a:cxnSpLocks noChangeShapeType="1"/>
              </p:cNvCxnSpPr>
              <p:nvPr/>
            </p:nvCxnSpPr>
            <p:spPr bwMode="auto">
              <a:xfrm>
                <a:off x="2482" y="6555"/>
                <a:ext cx="473" cy="0"/>
              </a:xfrm>
              <a:prstGeom prst="straightConnector1">
                <a:avLst/>
              </a:prstGeom>
              <a:noFill/>
              <a:ln w="9525">
                <a:solidFill>
                  <a:srgbClr val="000000"/>
                </a:solidFill>
                <a:round/>
                <a:headEnd/>
                <a:tailEnd type="triangle" w="sm" len="med"/>
              </a:ln>
            </p:spPr>
          </p:cxnSp>
          <p:cxnSp>
            <p:nvCxnSpPr>
              <p:cNvPr id="71685" name="AutoShape 5"/>
              <p:cNvCxnSpPr>
                <a:cxnSpLocks noChangeShapeType="1"/>
              </p:cNvCxnSpPr>
              <p:nvPr/>
            </p:nvCxnSpPr>
            <p:spPr bwMode="auto">
              <a:xfrm>
                <a:off x="2482" y="6699"/>
                <a:ext cx="473" cy="0"/>
              </a:xfrm>
              <a:prstGeom prst="straightConnector1">
                <a:avLst/>
              </a:prstGeom>
              <a:noFill/>
              <a:ln w="9525">
                <a:solidFill>
                  <a:srgbClr val="000000"/>
                </a:solidFill>
                <a:round/>
                <a:headEnd/>
                <a:tailEnd type="triangle" w="sm" len="med"/>
              </a:ln>
            </p:spPr>
          </p:cxnSp>
        </p:grpSp>
        <p:sp>
          <p:nvSpPr>
            <p:cNvPr id="71686" name="Text Box 6"/>
            <p:cNvSpPr txBox="1">
              <a:spLocks noChangeArrowheads="1"/>
            </p:cNvSpPr>
            <p:nvPr/>
          </p:nvSpPr>
          <p:spPr bwMode="auto">
            <a:xfrm>
              <a:off x="2186" y="6276"/>
              <a:ext cx="1491" cy="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smtClean="0">
                  <a:ln>
                    <a:noFill/>
                  </a:ln>
                  <a:solidFill>
                    <a:schemeClr val="tx1"/>
                  </a:solidFill>
                  <a:effectLst/>
                  <a:latin typeface="Calibri" pitchFamily="34" charset="0"/>
                  <a:ea typeface="Arial" pitchFamily="34" charset="0"/>
                  <a:cs typeface="Arial" pitchFamily="34" charset="0"/>
                </a:rPr>
                <a:t>Wind Direction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71687" name="Group 7"/>
          <p:cNvGrpSpPr>
            <a:grpSpLocks/>
          </p:cNvGrpSpPr>
          <p:nvPr/>
        </p:nvGrpSpPr>
        <p:grpSpPr bwMode="auto">
          <a:xfrm>
            <a:off x="6096000" y="1981200"/>
            <a:ext cx="946150" cy="482600"/>
            <a:chOff x="2186" y="6276"/>
            <a:chExt cx="1491" cy="639"/>
          </a:xfrm>
        </p:grpSpPr>
        <p:grpSp>
          <p:nvGrpSpPr>
            <p:cNvPr id="71688" name="Group 8"/>
            <p:cNvGrpSpPr>
              <a:grpSpLocks/>
            </p:cNvGrpSpPr>
            <p:nvPr/>
          </p:nvGrpSpPr>
          <p:grpSpPr bwMode="auto">
            <a:xfrm>
              <a:off x="2467" y="6627"/>
              <a:ext cx="473" cy="288"/>
              <a:chOff x="2482" y="6555"/>
              <a:chExt cx="473" cy="288"/>
            </a:xfrm>
          </p:grpSpPr>
          <p:cxnSp>
            <p:nvCxnSpPr>
              <p:cNvPr id="71689" name="AutoShape 9"/>
              <p:cNvCxnSpPr>
                <a:cxnSpLocks noChangeShapeType="1"/>
              </p:cNvCxnSpPr>
              <p:nvPr/>
            </p:nvCxnSpPr>
            <p:spPr bwMode="auto">
              <a:xfrm>
                <a:off x="2482" y="6843"/>
                <a:ext cx="473" cy="0"/>
              </a:xfrm>
              <a:prstGeom prst="straightConnector1">
                <a:avLst/>
              </a:prstGeom>
              <a:noFill/>
              <a:ln w="9525">
                <a:solidFill>
                  <a:srgbClr val="000000"/>
                </a:solidFill>
                <a:round/>
                <a:headEnd/>
                <a:tailEnd type="triangle" w="sm" len="med"/>
              </a:ln>
            </p:spPr>
          </p:cxnSp>
          <p:cxnSp>
            <p:nvCxnSpPr>
              <p:cNvPr id="71690" name="AutoShape 10"/>
              <p:cNvCxnSpPr>
                <a:cxnSpLocks noChangeShapeType="1"/>
              </p:cNvCxnSpPr>
              <p:nvPr/>
            </p:nvCxnSpPr>
            <p:spPr bwMode="auto">
              <a:xfrm>
                <a:off x="2482" y="6555"/>
                <a:ext cx="473" cy="0"/>
              </a:xfrm>
              <a:prstGeom prst="straightConnector1">
                <a:avLst/>
              </a:prstGeom>
              <a:noFill/>
              <a:ln w="9525">
                <a:solidFill>
                  <a:srgbClr val="000000"/>
                </a:solidFill>
                <a:round/>
                <a:headEnd/>
                <a:tailEnd type="triangle" w="sm" len="med"/>
              </a:ln>
            </p:spPr>
          </p:cxnSp>
          <p:cxnSp>
            <p:nvCxnSpPr>
              <p:cNvPr id="71691" name="AutoShape 11"/>
              <p:cNvCxnSpPr>
                <a:cxnSpLocks noChangeShapeType="1"/>
              </p:cNvCxnSpPr>
              <p:nvPr/>
            </p:nvCxnSpPr>
            <p:spPr bwMode="auto">
              <a:xfrm>
                <a:off x="2482" y="6699"/>
                <a:ext cx="473" cy="0"/>
              </a:xfrm>
              <a:prstGeom prst="straightConnector1">
                <a:avLst/>
              </a:prstGeom>
              <a:noFill/>
              <a:ln w="9525">
                <a:solidFill>
                  <a:srgbClr val="000000"/>
                </a:solidFill>
                <a:round/>
                <a:headEnd/>
                <a:tailEnd type="triangle" w="sm" len="med"/>
              </a:ln>
            </p:spPr>
          </p:cxnSp>
        </p:grpSp>
        <p:sp>
          <p:nvSpPr>
            <p:cNvPr id="71692" name="Text Box 12"/>
            <p:cNvSpPr txBox="1">
              <a:spLocks noChangeArrowheads="1"/>
            </p:cNvSpPr>
            <p:nvPr/>
          </p:nvSpPr>
          <p:spPr bwMode="auto">
            <a:xfrm>
              <a:off x="2186" y="6276"/>
              <a:ext cx="1491" cy="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smtClean="0">
                  <a:ln>
                    <a:noFill/>
                  </a:ln>
                  <a:solidFill>
                    <a:schemeClr val="tx1"/>
                  </a:solidFill>
                  <a:effectLst/>
                  <a:latin typeface="Calibri" pitchFamily="34" charset="0"/>
                  <a:ea typeface="Arial" pitchFamily="34" charset="0"/>
                  <a:cs typeface="Arial" pitchFamily="34" charset="0"/>
                </a:rPr>
                <a:t>Wind Direction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23" name="Rectangle 22"/>
          <p:cNvSpPr/>
          <p:nvPr/>
        </p:nvSpPr>
        <p:spPr>
          <a:xfrm>
            <a:off x="130366" y="152400"/>
            <a:ext cx="7391400" cy="400110"/>
          </a:xfrm>
          <a:prstGeom prst="rect">
            <a:avLst/>
          </a:prstGeom>
        </p:spPr>
        <p:txBody>
          <a:bodyPr wrap="square">
            <a:spAutoFit/>
          </a:bodyPr>
          <a:lstStyle/>
          <a:p>
            <a:pPr marL="0" lvl="2"/>
            <a:r>
              <a:rPr lang="en-US" sz="2000" b="1" dirty="0" smtClean="0"/>
              <a:t>2- Two Parallel Counter-Rotating Savonius Turbines</a:t>
            </a:r>
            <a:endParaRPr lang="en-US" sz="2200" b="1" dirty="0" smtClean="0">
              <a:latin typeface="+mj-lt"/>
              <a:ea typeface="+mj-ea"/>
              <a:cs typeface="+mj-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28</a:t>
            </a:fld>
            <a:endParaRPr lang="en-US"/>
          </a:p>
        </p:txBody>
      </p:sp>
      <p:graphicFrame>
        <p:nvGraphicFramePr>
          <p:cNvPr id="4" name="Chart 3"/>
          <p:cNvGraphicFramePr/>
          <p:nvPr/>
        </p:nvGraphicFramePr>
        <p:xfrm>
          <a:off x="1371600" y="1143000"/>
          <a:ext cx="6629400" cy="37338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304800" y="304800"/>
            <a:ext cx="7772400" cy="369332"/>
          </a:xfrm>
          <a:prstGeom prst="rect">
            <a:avLst/>
          </a:prstGeom>
        </p:spPr>
        <p:txBody>
          <a:bodyPr wrap="square">
            <a:spAutoFit/>
          </a:bodyPr>
          <a:lstStyle/>
          <a:p>
            <a:r>
              <a:rPr lang="en-US" b="1" dirty="0" smtClean="0"/>
              <a:t>Comparison Between Co- and Counter-Rotating Two Parallel Turbines </a:t>
            </a:r>
            <a:endParaRPr lang="en-US" dirty="0"/>
          </a:p>
        </p:txBody>
      </p:sp>
      <p:sp>
        <p:nvSpPr>
          <p:cNvPr id="6" name="Rectangle 5"/>
          <p:cNvSpPr/>
          <p:nvPr/>
        </p:nvSpPr>
        <p:spPr>
          <a:xfrm>
            <a:off x="381000" y="5105400"/>
            <a:ext cx="8305800" cy="923330"/>
          </a:xfrm>
          <a:prstGeom prst="rect">
            <a:avLst/>
          </a:prstGeom>
        </p:spPr>
        <p:txBody>
          <a:bodyPr wrap="square">
            <a:spAutoFit/>
          </a:bodyPr>
          <a:lstStyle/>
          <a:p>
            <a:pPr algn="just"/>
            <a:r>
              <a:rPr lang="en-US" dirty="0" smtClean="0"/>
              <a:t>case (B) for counter-rotating rotors at a relative phase angle 30</a:t>
            </a:r>
            <a:r>
              <a:rPr lang="en-US" baseline="30000" dirty="0" smtClean="0"/>
              <a:t>o</a:t>
            </a:r>
            <a:r>
              <a:rPr lang="en-US" dirty="0" smtClean="0"/>
              <a:t> is the most efficient for two parallel counter-rotating Savonius rotors, where the inward buckets are advancing buckets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Two Savonius Vorticity Cont.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29</a:t>
            </a:fld>
            <a:endParaRPr lang="en-US"/>
          </a:p>
        </p:txBody>
      </p:sp>
      <p:sp>
        <p:nvSpPr>
          <p:cNvPr id="5" name="TextBox 4"/>
          <p:cNvSpPr txBox="1"/>
          <p:nvPr/>
        </p:nvSpPr>
        <p:spPr>
          <a:xfrm>
            <a:off x="0" y="5934670"/>
            <a:ext cx="9144000" cy="923330"/>
          </a:xfrm>
          <a:prstGeom prst="rect">
            <a:avLst/>
          </a:prstGeom>
          <a:solidFill>
            <a:schemeClr val="bg1"/>
          </a:solidFill>
          <a:ln w="50800">
            <a:solidFill>
              <a:srgbClr val="C00000"/>
            </a:solidFill>
          </a:ln>
        </p:spPr>
        <p:txBody>
          <a:bodyPr wrap="square" rtlCol="0">
            <a:spAutoFit/>
          </a:bodyPr>
          <a:lstStyle/>
          <a:p>
            <a:pPr algn="ctr"/>
            <a:endParaRPr lang="en-US" sz="1700" b="1" dirty="0" smtClean="0"/>
          </a:p>
          <a:p>
            <a:pPr algn="ctr"/>
            <a:r>
              <a:rPr lang="en-US" sz="2000" b="1" dirty="0" smtClean="0"/>
              <a:t>Velocity Contours: Two Parallel Counter-Rotating Savonius Turbines</a:t>
            </a:r>
          </a:p>
          <a:p>
            <a:pPr algn="ctr"/>
            <a:endParaRPr lang="en-US" sz="17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304800"/>
            <a:ext cx="7772400" cy="4495800"/>
          </a:xfrm>
        </p:spPr>
        <p:txBody>
          <a:bodyPr/>
          <a:lstStyle/>
          <a:p>
            <a:r>
              <a:rPr lang="en-US" sz="1800" b="1" dirty="0" err="1" smtClean="0">
                <a:solidFill>
                  <a:schemeClr val="tx2"/>
                </a:solidFill>
                <a:latin typeface="+mj-lt"/>
                <a:ea typeface="+mj-ea"/>
                <a:cs typeface="+mj-cs"/>
              </a:rPr>
              <a:t>Mech</a:t>
            </a:r>
            <a:r>
              <a:rPr lang="en-US" sz="1800" b="1" dirty="0" smtClean="0">
                <a:solidFill>
                  <a:schemeClr val="tx2"/>
                </a:solidFill>
                <a:latin typeface="+mj-lt"/>
                <a:ea typeface="+mj-ea"/>
                <a:cs typeface="+mj-cs"/>
              </a:rPr>
              <a:t>-Aero San Francisco (October 5</a:t>
            </a:r>
            <a:r>
              <a:rPr lang="en-US" sz="1800" b="1" baseline="30000" dirty="0" smtClean="0">
                <a:solidFill>
                  <a:schemeClr val="tx2"/>
                </a:solidFill>
                <a:latin typeface="+mj-lt"/>
                <a:ea typeface="+mj-ea"/>
                <a:cs typeface="+mj-cs"/>
              </a:rPr>
              <a:t>th</a:t>
            </a:r>
            <a:r>
              <a:rPr lang="en-US" sz="1800" b="1" dirty="0" smtClean="0">
                <a:solidFill>
                  <a:schemeClr val="tx2"/>
                </a:solidFill>
                <a:latin typeface="+mj-lt"/>
                <a:ea typeface="+mj-ea"/>
                <a:cs typeface="+mj-cs"/>
              </a:rPr>
              <a:t> 2015)</a:t>
            </a:r>
            <a:br>
              <a:rPr lang="en-US" sz="1800" b="1" dirty="0" smtClean="0">
                <a:solidFill>
                  <a:schemeClr val="tx2"/>
                </a:solidFill>
                <a:latin typeface="+mj-lt"/>
                <a:ea typeface="+mj-ea"/>
                <a:cs typeface="+mj-cs"/>
              </a:rPr>
            </a:br>
            <a:r>
              <a:rPr lang="en-US" sz="3200" b="1" dirty="0" smtClean="0">
                <a:solidFill>
                  <a:schemeClr val="tx2"/>
                </a:solidFill>
                <a:latin typeface="+mj-lt"/>
                <a:ea typeface="+mj-ea"/>
                <a:cs typeface="+mj-cs"/>
              </a:rPr>
              <a:t/>
            </a:r>
            <a:br>
              <a:rPr lang="en-US" sz="3200" b="1" dirty="0" smtClean="0">
                <a:solidFill>
                  <a:schemeClr val="tx2"/>
                </a:solidFill>
                <a:latin typeface="+mj-lt"/>
                <a:ea typeface="+mj-ea"/>
                <a:cs typeface="+mj-cs"/>
              </a:rPr>
            </a:br>
            <a:r>
              <a:rPr lang="en-US" sz="3200" b="1" dirty="0" smtClean="0">
                <a:solidFill>
                  <a:schemeClr val="tx2"/>
                </a:solidFill>
                <a:latin typeface="+mj-lt"/>
                <a:ea typeface="+mj-ea"/>
                <a:cs typeface="+mj-cs"/>
              </a:rPr>
              <a:t>“ Design </a:t>
            </a:r>
            <a:r>
              <a:rPr lang="en-US" sz="3200" b="1" dirty="0">
                <a:solidFill>
                  <a:schemeClr val="tx2"/>
                </a:solidFill>
                <a:latin typeface="+mj-lt"/>
                <a:ea typeface="+mj-ea"/>
                <a:cs typeface="+mj-cs"/>
              </a:rPr>
              <a:t>and Assessment of Vertical Axis Wind Turbine </a:t>
            </a:r>
            <a:r>
              <a:rPr lang="en-US" sz="3200" b="1" dirty="0" smtClean="0">
                <a:solidFill>
                  <a:schemeClr val="tx2"/>
                </a:solidFill>
                <a:latin typeface="+mj-lt"/>
                <a:ea typeface="+mj-ea"/>
                <a:cs typeface="+mj-cs"/>
              </a:rPr>
              <a:t>Farms ”</a:t>
            </a:r>
            <a:r>
              <a:rPr lang="en-US" sz="3200" dirty="0">
                <a:solidFill>
                  <a:schemeClr val="tx2"/>
                </a:solidFill>
                <a:latin typeface="+mj-lt"/>
                <a:ea typeface="+mj-ea"/>
                <a:cs typeface="+mj-cs"/>
              </a:rPr>
              <a:t/>
            </a:r>
            <a:br>
              <a:rPr lang="en-US" sz="3200" dirty="0">
                <a:solidFill>
                  <a:schemeClr val="tx2"/>
                </a:solidFill>
                <a:latin typeface="+mj-lt"/>
                <a:ea typeface="+mj-ea"/>
                <a:cs typeface="+mj-cs"/>
              </a:rPr>
            </a:br>
            <a:r>
              <a:rPr lang="en-US" sz="2000" dirty="0" smtClean="0">
                <a:solidFill>
                  <a:schemeClr val="tx2"/>
                </a:solidFill>
                <a:latin typeface="+mj-lt"/>
                <a:ea typeface="+mj-ea"/>
                <a:cs typeface="+mj-cs"/>
              </a:rPr>
              <a:t/>
            </a:r>
            <a:br>
              <a:rPr lang="en-US" sz="2000" dirty="0" smtClean="0">
                <a:solidFill>
                  <a:schemeClr val="tx2"/>
                </a:solidFill>
                <a:latin typeface="+mj-lt"/>
                <a:ea typeface="+mj-ea"/>
                <a:cs typeface="+mj-cs"/>
              </a:rPr>
            </a:br>
            <a:r>
              <a:rPr lang="en-US" sz="2000" dirty="0" smtClean="0">
                <a:solidFill>
                  <a:srgbClr val="FF0000"/>
                </a:solidFill>
              </a:rPr>
              <a:t> </a:t>
            </a:r>
            <a:br>
              <a:rPr lang="en-US" sz="2000" dirty="0" smtClean="0">
                <a:solidFill>
                  <a:srgbClr val="FF0000"/>
                </a:solidFill>
              </a:rPr>
            </a:br>
            <a:r>
              <a:rPr lang="en-US" sz="2400" b="1" dirty="0" err="1" smtClean="0">
                <a:solidFill>
                  <a:schemeClr val="tx1"/>
                </a:solidFill>
              </a:rPr>
              <a:t>Shaaban</a:t>
            </a:r>
            <a:r>
              <a:rPr lang="en-US" sz="2400" b="1" dirty="0" smtClean="0">
                <a:solidFill>
                  <a:schemeClr val="tx1"/>
                </a:solidFill>
              </a:rPr>
              <a:t> </a:t>
            </a:r>
            <a:r>
              <a:rPr lang="en-US" sz="2400" b="1" dirty="0">
                <a:solidFill>
                  <a:schemeClr val="tx1"/>
                </a:solidFill>
              </a:rPr>
              <a:t>Abdallah</a:t>
            </a:r>
            <a:r>
              <a:rPr lang="en-US" sz="2000" dirty="0" smtClean="0">
                <a:solidFill>
                  <a:srgbClr val="FF0000"/>
                </a:solidFill>
              </a:rPr>
              <a:t/>
            </a:r>
            <a:br>
              <a:rPr lang="en-US" sz="2000" dirty="0" smtClean="0">
                <a:solidFill>
                  <a:srgbClr val="FF0000"/>
                </a:solidFill>
              </a:rPr>
            </a:br>
            <a:r>
              <a:rPr lang="en-US" sz="1400" b="1" dirty="0" smtClean="0">
                <a:solidFill>
                  <a:srgbClr val="C00000"/>
                </a:solidFill>
                <a:hlinkClick r:id="rId2"/>
              </a:rPr>
              <a:t>abdallsa@mail.uc.edu</a:t>
            </a:r>
            <a:r>
              <a:rPr lang="en-US" sz="1400" b="1" dirty="0" smtClean="0">
                <a:solidFill>
                  <a:srgbClr val="C00000"/>
                </a:solidFill>
              </a:rPr>
              <a:t/>
            </a:r>
            <a:br>
              <a:rPr lang="en-US" sz="1400" b="1" dirty="0" smtClean="0">
                <a:solidFill>
                  <a:srgbClr val="C00000"/>
                </a:solidFill>
              </a:rPr>
            </a:br>
            <a:r>
              <a:rPr lang="en-US" sz="1400" b="1" dirty="0" smtClean="0">
                <a:solidFill>
                  <a:srgbClr val="C00000"/>
                </a:solidFill>
              </a:rPr>
              <a:t/>
            </a:r>
            <a:br>
              <a:rPr lang="en-US" sz="1400" b="1" dirty="0" smtClean="0">
                <a:solidFill>
                  <a:srgbClr val="C00000"/>
                </a:solidFill>
              </a:rPr>
            </a:br>
            <a:r>
              <a:rPr lang="en-US" sz="1400" b="1" dirty="0" smtClean="0">
                <a:solidFill>
                  <a:schemeClr val="tx1"/>
                </a:solidFill>
              </a:rPr>
              <a:t> Department of Aerospace Engineering and Engineering Mechanics</a:t>
            </a:r>
            <a:br>
              <a:rPr lang="en-US" sz="1400" b="1" dirty="0" smtClean="0">
                <a:solidFill>
                  <a:schemeClr val="tx1"/>
                </a:solidFill>
              </a:rPr>
            </a:br>
            <a:r>
              <a:rPr lang="en-US" sz="1400" b="1" dirty="0" smtClean="0">
                <a:solidFill>
                  <a:schemeClr val="tx1"/>
                </a:solidFill>
              </a:rPr>
              <a:t>University of Cincinnati, Cincinnati, Oh 45221</a:t>
            </a:r>
            <a:endParaRPr lang="en-US" sz="1400" b="1" dirty="0">
              <a:solidFill>
                <a:srgbClr val="C00000"/>
              </a:solidFill>
            </a:endParaRPr>
          </a:p>
        </p:txBody>
      </p:sp>
      <p:sp>
        <p:nvSpPr>
          <p:cNvPr id="7" name="Slide Number Placeholder 6"/>
          <p:cNvSpPr>
            <a:spLocks noGrp="1"/>
          </p:cNvSpPr>
          <p:nvPr>
            <p:ph type="sldNum" sz="quarter" idx="12"/>
          </p:nvPr>
        </p:nvSpPr>
        <p:spPr/>
        <p:txBody>
          <a:bodyPr/>
          <a:lstStyle/>
          <a:p>
            <a:fld id="{16B52167-1163-4D0F-8898-956D559A6792}"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Two Savonius vel Cont.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30</a:t>
            </a:fld>
            <a:endParaRPr lang="en-US"/>
          </a:p>
        </p:txBody>
      </p:sp>
      <p:sp>
        <p:nvSpPr>
          <p:cNvPr id="5" name="TextBox 4"/>
          <p:cNvSpPr txBox="1"/>
          <p:nvPr/>
        </p:nvSpPr>
        <p:spPr>
          <a:xfrm>
            <a:off x="0" y="5903893"/>
            <a:ext cx="9144000" cy="954107"/>
          </a:xfrm>
          <a:prstGeom prst="rect">
            <a:avLst/>
          </a:prstGeom>
          <a:solidFill>
            <a:schemeClr val="bg1"/>
          </a:solidFill>
          <a:ln w="50800">
            <a:solidFill>
              <a:srgbClr val="C00000"/>
            </a:solidFill>
          </a:ln>
        </p:spPr>
        <p:txBody>
          <a:bodyPr wrap="square" rtlCol="0">
            <a:spAutoFit/>
          </a:bodyPr>
          <a:lstStyle/>
          <a:p>
            <a:pPr algn="ctr"/>
            <a:endParaRPr lang="en-US" b="1" dirty="0" smtClean="0"/>
          </a:p>
          <a:p>
            <a:pPr algn="ctr"/>
            <a:r>
              <a:rPr lang="en-US" sz="2000" b="1" dirty="0" smtClean="0"/>
              <a:t>Vorticity Contours: Two Parallel Counter-Rotating Savonius Turbines</a:t>
            </a:r>
          </a:p>
          <a:p>
            <a:pPr algn="ctr"/>
            <a:endParaRPr lang="en-US"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p:cNvGrpSpPr/>
          <p:nvPr/>
        </p:nvGrpSpPr>
        <p:grpSpPr>
          <a:xfrm>
            <a:off x="1295400" y="1066800"/>
            <a:ext cx="7796340" cy="5562600"/>
            <a:chOff x="1138111" y="1295400"/>
            <a:chExt cx="7796340" cy="5562600"/>
          </a:xfrm>
        </p:grpSpPr>
        <p:pic>
          <p:nvPicPr>
            <p:cNvPr id="58370" name="Picture 2"/>
            <p:cNvPicPr>
              <a:picLocks noChangeAspect="1" noChangeArrowheads="1"/>
            </p:cNvPicPr>
            <p:nvPr/>
          </p:nvPicPr>
          <p:blipFill>
            <a:blip r:embed="rId2" cstate="print"/>
            <a:srcRect/>
            <a:stretch>
              <a:fillRect/>
            </a:stretch>
          </p:blipFill>
          <p:spPr bwMode="auto">
            <a:xfrm>
              <a:off x="1148080" y="1371601"/>
              <a:ext cx="2585720" cy="2286000"/>
            </a:xfrm>
            <a:prstGeom prst="rect">
              <a:avLst/>
            </a:prstGeom>
            <a:noFill/>
            <a:ln w="9525">
              <a:noFill/>
              <a:miter lim="800000"/>
              <a:headEnd/>
              <a:tailEnd/>
            </a:ln>
          </p:spPr>
        </p:pic>
        <p:pic>
          <p:nvPicPr>
            <p:cNvPr id="58371" name="Picture 3"/>
            <p:cNvPicPr>
              <a:picLocks noChangeAspect="1" noChangeArrowheads="1"/>
            </p:cNvPicPr>
            <p:nvPr/>
          </p:nvPicPr>
          <p:blipFill>
            <a:blip r:embed="rId3" cstate="print"/>
            <a:srcRect/>
            <a:stretch>
              <a:fillRect/>
            </a:stretch>
          </p:blipFill>
          <p:spPr bwMode="auto">
            <a:xfrm>
              <a:off x="4013635" y="1295400"/>
              <a:ext cx="4920816" cy="2819400"/>
            </a:xfrm>
            <a:prstGeom prst="rect">
              <a:avLst/>
            </a:prstGeom>
            <a:noFill/>
            <a:ln w="9525">
              <a:noFill/>
              <a:miter lim="800000"/>
              <a:headEnd/>
              <a:tailEnd/>
            </a:ln>
          </p:spPr>
        </p:pic>
        <p:pic>
          <p:nvPicPr>
            <p:cNvPr id="58372" name="Picture 4"/>
            <p:cNvPicPr>
              <a:picLocks noChangeAspect="1" noChangeArrowheads="1"/>
            </p:cNvPicPr>
            <p:nvPr/>
          </p:nvPicPr>
          <p:blipFill>
            <a:blip r:embed="rId4" cstate="print"/>
            <a:srcRect/>
            <a:stretch>
              <a:fillRect/>
            </a:stretch>
          </p:blipFill>
          <p:spPr bwMode="auto">
            <a:xfrm>
              <a:off x="1138111" y="3886200"/>
              <a:ext cx="2595689" cy="2543175"/>
            </a:xfrm>
            <a:prstGeom prst="rect">
              <a:avLst/>
            </a:prstGeom>
            <a:noFill/>
            <a:ln w="9525">
              <a:noFill/>
              <a:miter lim="800000"/>
              <a:headEnd/>
              <a:tailEnd/>
            </a:ln>
          </p:spPr>
        </p:pic>
        <p:pic>
          <p:nvPicPr>
            <p:cNvPr id="58373" name="Picture 5"/>
            <p:cNvPicPr>
              <a:picLocks noChangeAspect="1" noChangeArrowheads="1"/>
            </p:cNvPicPr>
            <p:nvPr/>
          </p:nvPicPr>
          <p:blipFill>
            <a:blip r:embed="rId5" cstate="print"/>
            <a:srcRect/>
            <a:stretch>
              <a:fillRect/>
            </a:stretch>
          </p:blipFill>
          <p:spPr bwMode="auto">
            <a:xfrm>
              <a:off x="4038600" y="4133850"/>
              <a:ext cx="4880017" cy="2724150"/>
            </a:xfrm>
            <a:prstGeom prst="rect">
              <a:avLst/>
            </a:prstGeom>
            <a:noFill/>
            <a:ln w="9525">
              <a:noFill/>
              <a:miter lim="800000"/>
              <a:headEnd/>
              <a:tailEnd/>
            </a:ln>
          </p:spPr>
        </p:pic>
      </p:grpSp>
      <p:sp>
        <p:nvSpPr>
          <p:cNvPr id="21" name="Rectangle 20"/>
          <p:cNvSpPr/>
          <p:nvPr/>
        </p:nvSpPr>
        <p:spPr>
          <a:xfrm>
            <a:off x="228600" y="381000"/>
            <a:ext cx="6781800" cy="400110"/>
          </a:xfrm>
          <a:prstGeom prst="rect">
            <a:avLst/>
          </a:prstGeom>
        </p:spPr>
        <p:txBody>
          <a:bodyPr wrap="square">
            <a:spAutoFit/>
          </a:bodyPr>
          <a:lstStyle/>
          <a:p>
            <a:pPr marL="0" lvl="2"/>
            <a:r>
              <a:rPr lang="en-US" sz="2000" b="1" dirty="0" smtClean="0"/>
              <a:t>3- Two Oblique Co-Rotating Savonius Turbine Clusters</a:t>
            </a:r>
            <a:endParaRPr lang="en-US" sz="2200" b="1" dirty="0" smtClean="0">
              <a:latin typeface="+mj-lt"/>
              <a:ea typeface="+mj-ea"/>
              <a:cs typeface="+mj-cs"/>
            </a:endParaRPr>
          </a:p>
        </p:txBody>
      </p:sp>
      <p:sp>
        <p:nvSpPr>
          <p:cNvPr id="4098" name="Text Box 2"/>
          <p:cNvSpPr txBox="1">
            <a:spLocks noChangeArrowheads="1"/>
          </p:cNvSpPr>
          <p:nvPr/>
        </p:nvSpPr>
        <p:spPr bwMode="auto">
          <a:xfrm>
            <a:off x="2362200" y="3810000"/>
            <a:ext cx="257175" cy="2635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Arial" pitchFamily="34"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99" name="Text Box 3"/>
          <p:cNvSpPr txBox="1">
            <a:spLocks noChangeArrowheads="1"/>
          </p:cNvSpPr>
          <p:nvPr/>
        </p:nvSpPr>
        <p:spPr bwMode="auto">
          <a:xfrm>
            <a:off x="3200400" y="5029200"/>
            <a:ext cx="257175" cy="2635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Arial"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00" name="Text Box 4"/>
          <p:cNvSpPr txBox="1">
            <a:spLocks noChangeArrowheads="1"/>
          </p:cNvSpPr>
          <p:nvPr/>
        </p:nvSpPr>
        <p:spPr bwMode="auto">
          <a:xfrm>
            <a:off x="2514600" y="2514600"/>
            <a:ext cx="257175" cy="2635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Arial" pitchFamily="34"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01" name="Text Box 5"/>
          <p:cNvSpPr txBox="1">
            <a:spLocks noChangeArrowheads="1"/>
          </p:cNvSpPr>
          <p:nvPr/>
        </p:nvSpPr>
        <p:spPr bwMode="auto">
          <a:xfrm>
            <a:off x="3200400" y="1219200"/>
            <a:ext cx="257175" cy="2635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smtClean="0">
                <a:ln>
                  <a:noFill/>
                </a:ln>
                <a:solidFill>
                  <a:schemeClr val="tx1"/>
                </a:solidFill>
                <a:effectLst/>
                <a:latin typeface="Calibri" pitchFamily="34" charset="0"/>
                <a:ea typeface="Arial"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Curved Left Arrow 12"/>
          <p:cNvSpPr/>
          <p:nvPr/>
        </p:nvSpPr>
        <p:spPr>
          <a:xfrm>
            <a:off x="4114800" y="1219200"/>
            <a:ext cx="152400" cy="304800"/>
          </a:xfrm>
          <a:prstGeom prst="curvedLef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Left Arrow 13"/>
          <p:cNvSpPr/>
          <p:nvPr/>
        </p:nvSpPr>
        <p:spPr>
          <a:xfrm>
            <a:off x="3581400" y="2743200"/>
            <a:ext cx="152400" cy="304800"/>
          </a:xfrm>
          <a:prstGeom prst="curvedLef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Left Arrow 14"/>
          <p:cNvSpPr/>
          <p:nvPr/>
        </p:nvSpPr>
        <p:spPr>
          <a:xfrm>
            <a:off x="3429000" y="4038600"/>
            <a:ext cx="152400" cy="304800"/>
          </a:xfrm>
          <a:prstGeom prst="curvedLef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Left Arrow 15"/>
          <p:cNvSpPr/>
          <p:nvPr/>
        </p:nvSpPr>
        <p:spPr>
          <a:xfrm>
            <a:off x="4038600" y="5867400"/>
            <a:ext cx="152400" cy="304800"/>
          </a:xfrm>
          <a:prstGeom prst="curvedLef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5181600" y="1066800"/>
            <a:ext cx="2550698" cy="338554"/>
          </a:xfrm>
          <a:prstGeom prst="rect">
            <a:avLst/>
          </a:prstGeom>
          <a:ln w="6350">
            <a:solidFill>
              <a:schemeClr val="tx1"/>
            </a:solidFill>
          </a:ln>
        </p:spPr>
        <p:txBody>
          <a:bodyPr wrap="none">
            <a:spAutoFit/>
          </a:bodyPr>
          <a:lstStyle/>
          <a:p>
            <a:r>
              <a:rPr lang="en-US" sz="1600" dirty="0" err="1" smtClean="0"/>
              <a:t>Cp</a:t>
            </a:r>
            <a:r>
              <a:rPr lang="en-US" sz="1600" baseline="-25000" dirty="0" err="1" smtClean="0"/>
              <a:t>avg</a:t>
            </a:r>
            <a:r>
              <a:rPr lang="en-US" sz="1600" dirty="0" smtClean="0"/>
              <a:t> max is 0.26 at 1.0 D</a:t>
            </a:r>
          </a:p>
        </p:txBody>
      </p:sp>
      <p:sp>
        <p:nvSpPr>
          <p:cNvPr id="18" name="Rectangle 17"/>
          <p:cNvSpPr/>
          <p:nvPr/>
        </p:nvSpPr>
        <p:spPr>
          <a:xfrm>
            <a:off x="5181600" y="3810000"/>
            <a:ext cx="2438400" cy="338554"/>
          </a:xfrm>
          <a:prstGeom prst="rect">
            <a:avLst/>
          </a:prstGeom>
          <a:ln w="6350">
            <a:solidFill>
              <a:schemeClr val="tx1"/>
            </a:solidFill>
          </a:ln>
        </p:spPr>
        <p:txBody>
          <a:bodyPr wrap="square">
            <a:spAutoFit/>
          </a:bodyPr>
          <a:lstStyle/>
          <a:p>
            <a:r>
              <a:rPr lang="en-US" sz="1600" dirty="0" err="1" smtClean="0"/>
              <a:t>Cp</a:t>
            </a:r>
            <a:r>
              <a:rPr lang="en-US" sz="1600" baseline="-25000" dirty="0" err="1" smtClean="0"/>
              <a:t>avg</a:t>
            </a:r>
            <a:r>
              <a:rPr lang="en-US" sz="1600" dirty="0" smtClean="0"/>
              <a:t> max is 0.3 at 0.2 D</a:t>
            </a:r>
          </a:p>
        </p:txBody>
      </p:sp>
      <p:sp>
        <p:nvSpPr>
          <p:cNvPr id="19" name="Rectangle 18"/>
          <p:cNvSpPr/>
          <p:nvPr/>
        </p:nvSpPr>
        <p:spPr>
          <a:xfrm>
            <a:off x="76200" y="2133600"/>
            <a:ext cx="1120820" cy="369332"/>
          </a:xfrm>
          <a:prstGeom prst="rect">
            <a:avLst/>
          </a:prstGeom>
        </p:spPr>
        <p:txBody>
          <a:bodyPr wrap="none">
            <a:spAutoFit/>
          </a:bodyPr>
          <a:lstStyle/>
          <a:p>
            <a:r>
              <a:rPr lang="en-US" b="1" dirty="0" smtClean="0"/>
              <a:t>Case (A)</a:t>
            </a:r>
            <a:endParaRPr lang="en-US" dirty="0"/>
          </a:p>
        </p:txBody>
      </p:sp>
      <p:sp>
        <p:nvSpPr>
          <p:cNvPr id="22" name="Rectangle 21"/>
          <p:cNvSpPr/>
          <p:nvPr/>
        </p:nvSpPr>
        <p:spPr>
          <a:xfrm>
            <a:off x="76200" y="4648200"/>
            <a:ext cx="1120820" cy="369332"/>
          </a:xfrm>
          <a:prstGeom prst="rect">
            <a:avLst/>
          </a:prstGeom>
        </p:spPr>
        <p:txBody>
          <a:bodyPr wrap="none">
            <a:spAutoFit/>
          </a:bodyPr>
          <a:lstStyle/>
          <a:p>
            <a:r>
              <a:rPr lang="en-US" b="1" dirty="0" smtClean="0"/>
              <a:t>Case (B)</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53200" y="6169025"/>
            <a:ext cx="2133600" cy="476250"/>
          </a:xfrm>
        </p:spPr>
        <p:txBody>
          <a:bodyPr/>
          <a:lstStyle/>
          <a:p>
            <a:fld id="{325197A1-4679-4014-A1F3-A8A77BFA5E4A}" type="slidenum">
              <a:rPr lang="en-US" smtClean="0"/>
              <a:pPr/>
              <a:t>32</a:t>
            </a:fld>
            <a:endParaRPr lang="en-US"/>
          </a:p>
        </p:txBody>
      </p:sp>
      <p:pic>
        <p:nvPicPr>
          <p:cNvPr id="59394" name="Picture 2"/>
          <p:cNvPicPr>
            <a:picLocks noChangeAspect="1" noChangeArrowheads="1"/>
          </p:cNvPicPr>
          <p:nvPr/>
        </p:nvPicPr>
        <p:blipFill>
          <a:blip r:embed="rId2" cstate="print"/>
          <a:srcRect b="47761"/>
          <a:stretch>
            <a:fillRect/>
          </a:stretch>
        </p:blipFill>
        <p:spPr bwMode="auto">
          <a:xfrm>
            <a:off x="457200" y="685800"/>
            <a:ext cx="8132496" cy="2667000"/>
          </a:xfrm>
          <a:prstGeom prst="rect">
            <a:avLst/>
          </a:prstGeom>
          <a:noFill/>
          <a:ln w="9525">
            <a:noFill/>
            <a:miter lim="800000"/>
            <a:headEnd/>
            <a:tailEnd/>
          </a:ln>
        </p:spPr>
      </p:pic>
      <p:sp>
        <p:nvSpPr>
          <p:cNvPr id="6" name="Curved Left Arrow 5"/>
          <p:cNvSpPr/>
          <p:nvPr/>
        </p:nvSpPr>
        <p:spPr>
          <a:xfrm>
            <a:off x="2895600" y="2438400"/>
            <a:ext cx="152400" cy="304800"/>
          </a:xfrm>
          <a:prstGeom prst="curvedLef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Right Arrow 6"/>
          <p:cNvSpPr/>
          <p:nvPr/>
        </p:nvSpPr>
        <p:spPr>
          <a:xfrm>
            <a:off x="2133600" y="1371600"/>
            <a:ext cx="152400" cy="304800"/>
          </a:xfrm>
          <a:prstGeom prst="curved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Left Arrow 7"/>
          <p:cNvSpPr/>
          <p:nvPr/>
        </p:nvSpPr>
        <p:spPr>
          <a:xfrm>
            <a:off x="7010400" y="990600"/>
            <a:ext cx="152400" cy="304800"/>
          </a:xfrm>
          <a:prstGeom prst="curvedLef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Right Arrow 8"/>
          <p:cNvSpPr/>
          <p:nvPr/>
        </p:nvSpPr>
        <p:spPr>
          <a:xfrm>
            <a:off x="6324600" y="2438400"/>
            <a:ext cx="152400" cy="304800"/>
          </a:xfrm>
          <a:prstGeom prst="curved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3124200" y="2667000"/>
            <a:ext cx="1120820" cy="369332"/>
          </a:xfrm>
          <a:prstGeom prst="rect">
            <a:avLst/>
          </a:prstGeom>
        </p:spPr>
        <p:txBody>
          <a:bodyPr wrap="none">
            <a:spAutoFit/>
          </a:bodyPr>
          <a:lstStyle/>
          <a:p>
            <a:r>
              <a:rPr lang="en-US" b="1" dirty="0" smtClean="0"/>
              <a:t>Case (C)</a:t>
            </a:r>
            <a:endParaRPr lang="en-US" dirty="0"/>
          </a:p>
        </p:txBody>
      </p:sp>
      <p:sp>
        <p:nvSpPr>
          <p:cNvPr id="11" name="Rectangle 10"/>
          <p:cNvSpPr/>
          <p:nvPr/>
        </p:nvSpPr>
        <p:spPr>
          <a:xfrm>
            <a:off x="7391400" y="2819400"/>
            <a:ext cx="1120820" cy="369332"/>
          </a:xfrm>
          <a:prstGeom prst="rect">
            <a:avLst/>
          </a:prstGeom>
        </p:spPr>
        <p:txBody>
          <a:bodyPr wrap="none">
            <a:spAutoFit/>
          </a:bodyPr>
          <a:lstStyle/>
          <a:p>
            <a:r>
              <a:rPr lang="en-US" b="1" dirty="0" smtClean="0"/>
              <a:t>Case (D)</a:t>
            </a:r>
            <a:endParaRPr lang="en-US" dirty="0"/>
          </a:p>
        </p:txBody>
      </p:sp>
      <p:graphicFrame>
        <p:nvGraphicFramePr>
          <p:cNvPr id="12" name="Chart 11"/>
          <p:cNvGraphicFramePr/>
          <p:nvPr/>
        </p:nvGraphicFramePr>
        <p:xfrm>
          <a:off x="304800" y="3962400"/>
          <a:ext cx="4038600" cy="2667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nvGraphicFramePr>
        <p:xfrm>
          <a:off x="4572000" y="3962400"/>
          <a:ext cx="4148137" cy="2657475"/>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p:cNvSpPr/>
          <p:nvPr/>
        </p:nvSpPr>
        <p:spPr>
          <a:xfrm>
            <a:off x="1107875" y="3505200"/>
            <a:ext cx="2778325" cy="369332"/>
          </a:xfrm>
          <a:prstGeom prst="rect">
            <a:avLst/>
          </a:prstGeom>
          <a:ln w="6350">
            <a:solidFill>
              <a:schemeClr val="tx1"/>
            </a:solidFill>
          </a:ln>
        </p:spPr>
        <p:txBody>
          <a:bodyPr wrap="none">
            <a:spAutoFit/>
          </a:bodyPr>
          <a:lstStyle/>
          <a:p>
            <a:r>
              <a:rPr lang="en-US" dirty="0" err="1" smtClean="0"/>
              <a:t>Cp</a:t>
            </a:r>
            <a:r>
              <a:rPr lang="en-US" baseline="-25000" dirty="0" err="1" smtClean="0"/>
              <a:t>avg</a:t>
            </a:r>
            <a:r>
              <a:rPr lang="en-US" dirty="0" smtClean="0"/>
              <a:t> max is 0.35 at 0.4D</a:t>
            </a:r>
          </a:p>
        </p:txBody>
      </p:sp>
      <p:sp>
        <p:nvSpPr>
          <p:cNvPr id="15" name="Rectangle 14"/>
          <p:cNvSpPr/>
          <p:nvPr/>
        </p:nvSpPr>
        <p:spPr>
          <a:xfrm>
            <a:off x="5486400" y="3505200"/>
            <a:ext cx="2778325" cy="369332"/>
          </a:xfrm>
          <a:prstGeom prst="rect">
            <a:avLst/>
          </a:prstGeom>
          <a:ln w="6350">
            <a:solidFill>
              <a:schemeClr val="tx1"/>
            </a:solidFill>
          </a:ln>
        </p:spPr>
        <p:txBody>
          <a:bodyPr wrap="none">
            <a:spAutoFit/>
          </a:bodyPr>
          <a:lstStyle/>
          <a:p>
            <a:r>
              <a:rPr lang="en-US" dirty="0" err="1" smtClean="0"/>
              <a:t>Cp</a:t>
            </a:r>
            <a:r>
              <a:rPr lang="en-US" baseline="-25000" dirty="0" err="1" smtClean="0"/>
              <a:t>avg</a:t>
            </a:r>
            <a:r>
              <a:rPr lang="en-US" dirty="0" smtClean="0"/>
              <a:t> max is 0.25 at 1.6D</a:t>
            </a:r>
          </a:p>
        </p:txBody>
      </p:sp>
      <p:sp>
        <p:nvSpPr>
          <p:cNvPr id="16" name="Rectangle 15"/>
          <p:cNvSpPr/>
          <p:nvPr/>
        </p:nvSpPr>
        <p:spPr>
          <a:xfrm>
            <a:off x="304800" y="152400"/>
            <a:ext cx="7543800" cy="400110"/>
          </a:xfrm>
          <a:prstGeom prst="rect">
            <a:avLst/>
          </a:prstGeom>
        </p:spPr>
        <p:txBody>
          <a:bodyPr wrap="square">
            <a:spAutoFit/>
          </a:bodyPr>
          <a:lstStyle/>
          <a:p>
            <a:pPr marL="0" lvl="2"/>
            <a:r>
              <a:rPr lang="en-US" sz="2000" b="1" dirty="0" smtClean="0"/>
              <a:t>4- Two Oblique Counter-Rotating Savonius Turbine Clusters</a:t>
            </a:r>
            <a:endParaRPr lang="en-US" sz="2200" b="1" dirty="0" smtClean="0">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50" name="Picture 6"/>
          <p:cNvPicPr>
            <a:picLocks noChangeAspect="1" noChangeArrowheads="1"/>
          </p:cNvPicPr>
          <p:nvPr/>
        </p:nvPicPr>
        <p:blipFill>
          <a:blip r:embed="rId2" cstate="print"/>
          <a:srcRect/>
          <a:stretch>
            <a:fillRect/>
          </a:stretch>
        </p:blipFill>
        <p:spPr bwMode="auto">
          <a:xfrm>
            <a:off x="7010400" y="4114800"/>
            <a:ext cx="1905000" cy="1745226"/>
          </a:xfrm>
          <a:prstGeom prst="rect">
            <a:avLst/>
          </a:prstGeom>
          <a:noFill/>
          <a:ln w="9525">
            <a:noFill/>
            <a:miter lim="800000"/>
            <a:headEnd/>
            <a:tailEnd/>
          </a:ln>
        </p:spPr>
      </p:pic>
      <p:sp>
        <p:nvSpPr>
          <p:cNvPr id="3" name="Slide Number Placeholder 2"/>
          <p:cNvSpPr>
            <a:spLocks noGrp="1"/>
          </p:cNvSpPr>
          <p:nvPr>
            <p:ph type="sldNum" sz="quarter" idx="12"/>
          </p:nvPr>
        </p:nvSpPr>
        <p:spPr>
          <a:xfrm>
            <a:off x="7010400" y="6381750"/>
            <a:ext cx="2133600" cy="476250"/>
          </a:xfrm>
        </p:spPr>
        <p:txBody>
          <a:bodyPr/>
          <a:lstStyle/>
          <a:p>
            <a:fld id="{325197A1-4679-4014-A1F3-A8A77BFA5E4A}" type="slidenum">
              <a:rPr lang="en-US" smtClean="0"/>
              <a:pPr/>
              <a:t>33</a:t>
            </a:fld>
            <a:endParaRPr lang="en-US" dirty="0"/>
          </a:p>
        </p:txBody>
      </p:sp>
      <p:graphicFrame>
        <p:nvGraphicFramePr>
          <p:cNvPr id="4" name="Chart 3"/>
          <p:cNvGraphicFramePr/>
          <p:nvPr/>
        </p:nvGraphicFramePr>
        <p:xfrm>
          <a:off x="2133601" y="150562"/>
          <a:ext cx="4953000" cy="2876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nvGraphicFramePr>
        <p:xfrm>
          <a:off x="1905000" y="3440936"/>
          <a:ext cx="5334000" cy="3267075"/>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228600" y="152400"/>
            <a:ext cx="1600200" cy="646331"/>
          </a:xfrm>
          <a:prstGeom prst="rect">
            <a:avLst/>
          </a:prstGeom>
          <a:noFill/>
        </p:spPr>
        <p:txBody>
          <a:bodyPr wrap="square" rtlCol="0">
            <a:spAutoFit/>
          </a:bodyPr>
          <a:lstStyle/>
          <a:p>
            <a:pPr algn="ctr"/>
            <a:r>
              <a:rPr lang="en-US" b="1" dirty="0" smtClean="0"/>
              <a:t>Co-rotating</a:t>
            </a:r>
            <a:r>
              <a:rPr lang="en-US" dirty="0" smtClean="0"/>
              <a:t> </a:t>
            </a:r>
          </a:p>
          <a:p>
            <a:pPr algn="ctr"/>
            <a:r>
              <a:rPr lang="en-US" b="1" dirty="0" smtClean="0"/>
              <a:t>Case (A)</a:t>
            </a:r>
            <a:endParaRPr lang="en-US" b="1" dirty="0"/>
          </a:p>
        </p:txBody>
      </p:sp>
      <p:sp>
        <p:nvSpPr>
          <p:cNvPr id="16" name="TextBox 15"/>
          <p:cNvSpPr txBox="1"/>
          <p:nvPr/>
        </p:nvSpPr>
        <p:spPr>
          <a:xfrm>
            <a:off x="6858000" y="152400"/>
            <a:ext cx="2133600" cy="646331"/>
          </a:xfrm>
          <a:prstGeom prst="rect">
            <a:avLst/>
          </a:prstGeom>
          <a:noFill/>
        </p:spPr>
        <p:txBody>
          <a:bodyPr wrap="square" rtlCol="0">
            <a:spAutoFit/>
          </a:bodyPr>
          <a:lstStyle/>
          <a:p>
            <a:pPr algn="ctr"/>
            <a:r>
              <a:rPr lang="en-US" b="1" dirty="0" smtClean="0"/>
              <a:t>Counter-rotating </a:t>
            </a:r>
          </a:p>
          <a:p>
            <a:pPr algn="ctr"/>
            <a:r>
              <a:rPr lang="en-US" b="1" dirty="0" smtClean="0"/>
              <a:t>Case (C)</a:t>
            </a:r>
            <a:endParaRPr lang="en-US" b="1" dirty="0"/>
          </a:p>
        </p:txBody>
      </p:sp>
      <p:sp>
        <p:nvSpPr>
          <p:cNvPr id="19" name="TextBox 18"/>
          <p:cNvSpPr txBox="1"/>
          <p:nvPr/>
        </p:nvSpPr>
        <p:spPr>
          <a:xfrm>
            <a:off x="152400" y="3352800"/>
            <a:ext cx="1600200" cy="646331"/>
          </a:xfrm>
          <a:prstGeom prst="rect">
            <a:avLst/>
          </a:prstGeom>
          <a:noFill/>
        </p:spPr>
        <p:txBody>
          <a:bodyPr wrap="square" rtlCol="0">
            <a:spAutoFit/>
          </a:bodyPr>
          <a:lstStyle/>
          <a:p>
            <a:pPr algn="ctr"/>
            <a:r>
              <a:rPr lang="en-US" b="1" dirty="0" smtClean="0"/>
              <a:t>Co-rotating </a:t>
            </a:r>
          </a:p>
          <a:p>
            <a:pPr algn="ctr"/>
            <a:r>
              <a:rPr lang="en-US" b="1" dirty="0" smtClean="0"/>
              <a:t>Case (B)</a:t>
            </a:r>
            <a:endParaRPr lang="en-US" b="1" dirty="0"/>
          </a:p>
        </p:txBody>
      </p:sp>
      <p:sp>
        <p:nvSpPr>
          <p:cNvPr id="21" name="TextBox 20"/>
          <p:cNvSpPr txBox="1"/>
          <p:nvPr/>
        </p:nvSpPr>
        <p:spPr>
          <a:xfrm>
            <a:off x="6858000" y="3352800"/>
            <a:ext cx="2133600" cy="646331"/>
          </a:xfrm>
          <a:prstGeom prst="rect">
            <a:avLst/>
          </a:prstGeom>
          <a:noFill/>
        </p:spPr>
        <p:txBody>
          <a:bodyPr wrap="square" rtlCol="0">
            <a:spAutoFit/>
          </a:bodyPr>
          <a:lstStyle/>
          <a:p>
            <a:pPr algn="ctr"/>
            <a:r>
              <a:rPr lang="en-US" b="1" dirty="0" smtClean="0"/>
              <a:t>Counter-rotating </a:t>
            </a:r>
          </a:p>
          <a:p>
            <a:pPr algn="ctr"/>
            <a:r>
              <a:rPr lang="en-US" b="1" dirty="0" smtClean="0"/>
              <a:t>Case (D)</a:t>
            </a:r>
            <a:endParaRPr lang="en-US" b="1" dirty="0"/>
          </a:p>
        </p:txBody>
      </p:sp>
      <p:pic>
        <p:nvPicPr>
          <p:cNvPr id="134147" name="Picture 3"/>
          <p:cNvPicPr>
            <a:picLocks noChangeAspect="1" noChangeArrowheads="1"/>
          </p:cNvPicPr>
          <p:nvPr/>
        </p:nvPicPr>
        <p:blipFill>
          <a:blip r:embed="rId5" cstate="print"/>
          <a:srcRect/>
          <a:stretch>
            <a:fillRect/>
          </a:stretch>
        </p:blipFill>
        <p:spPr bwMode="auto">
          <a:xfrm>
            <a:off x="43148" y="4503674"/>
            <a:ext cx="1938051" cy="1680462"/>
          </a:xfrm>
          <a:prstGeom prst="rect">
            <a:avLst/>
          </a:prstGeom>
          <a:noFill/>
          <a:ln w="9525">
            <a:noFill/>
            <a:miter lim="800000"/>
            <a:headEnd/>
            <a:tailEnd/>
          </a:ln>
        </p:spPr>
      </p:pic>
      <p:pic>
        <p:nvPicPr>
          <p:cNvPr id="134148" name="Picture 4"/>
          <p:cNvPicPr>
            <a:picLocks noChangeAspect="1" noChangeArrowheads="1"/>
          </p:cNvPicPr>
          <p:nvPr/>
        </p:nvPicPr>
        <p:blipFill>
          <a:blip r:embed="rId6" cstate="print"/>
          <a:srcRect/>
          <a:stretch>
            <a:fillRect/>
          </a:stretch>
        </p:blipFill>
        <p:spPr bwMode="auto">
          <a:xfrm>
            <a:off x="31213" y="912562"/>
            <a:ext cx="2076061" cy="1883833"/>
          </a:xfrm>
          <a:prstGeom prst="rect">
            <a:avLst/>
          </a:prstGeom>
          <a:noFill/>
          <a:ln w="9525">
            <a:noFill/>
            <a:miter lim="800000"/>
            <a:headEnd/>
            <a:tailEnd/>
          </a:ln>
        </p:spPr>
      </p:pic>
      <p:pic>
        <p:nvPicPr>
          <p:cNvPr id="134149" name="Picture 5"/>
          <p:cNvPicPr>
            <a:picLocks noChangeAspect="1" noChangeArrowheads="1"/>
          </p:cNvPicPr>
          <p:nvPr/>
        </p:nvPicPr>
        <p:blipFill>
          <a:blip r:embed="rId7" cstate="print"/>
          <a:srcRect/>
          <a:stretch>
            <a:fillRect/>
          </a:stretch>
        </p:blipFill>
        <p:spPr bwMode="auto">
          <a:xfrm>
            <a:off x="6968169" y="934596"/>
            <a:ext cx="2069123" cy="1793240"/>
          </a:xfrm>
          <a:prstGeom prst="rect">
            <a:avLst/>
          </a:prstGeom>
          <a:noFill/>
          <a:ln w="9525">
            <a:noFill/>
            <a:miter lim="800000"/>
            <a:headEnd/>
            <a:tailEnd/>
          </a:ln>
        </p:spPr>
      </p:pic>
      <p:cxnSp>
        <p:nvCxnSpPr>
          <p:cNvPr id="22" name="Straight Connector 21"/>
          <p:cNvCxnSpPr/>
          <p:nvPr/>
        </p:nvCxnSpPr>
        <p:spPr>
          <a:xfrm>
            <a:off x="0" y="3200400"/>
            <a:ext cx="9144000" cy="0"/>
          </a:xfrm>
          <a:prstGeom prst="line">
            <a:avLst/>
          </a:prstGeom>
          <a:ln w="41275"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134152" name="Picture 8" descr="Check Mark clip art"/>
          <p:cNvPicPr>
            <a:picLocks noChangeAspect="1" noChangeArrowheads="1"/>
          </p:cNvPicPr>
          <p:nvPr/>
        </p:nvPicPr>
        <p:blipFill>
          <a:blip r:embed="rId8" cstate="print"/>
          <a:srcRect/>
          <a:stretch>
            <a:fillRect/>
          </a:stretch>
        </p:blipFill>
        <p:spPr bwMode="auto">
          <a:xfrm>
            <a:off x="8305800" y="2057400"/>
            <a:ext cx="457200" cy="468198"/>
          </a:xfrm>
          <a:prstGeom prst="rect">
            <a:avLst/>
          </a:prstGeom>
          <a:noFill/>
        </p:spPr>
      </p:pic>
      <p:pic>
        <p:nvPicPr>
          <p:cNvPr id="25" name="Picture 8" descr="Check Mark clip art"/>
          <p:cNvPicPr>
            <a:picLocks noChangeAspect="1" noChangeArrowheads="1"/>
          </p:cNvPicPr>
          <p:nvPr/>
        </p:nvPicPr>
        <p:blipFill>
          <a:blip r:embed="rId9" cstate="print"/>
          <a:srcRect/>
          <a:stretch>
            <a:fillRect/>
          </a:stretch>
        </p:blipFill>
        <p:spPr bwMode="auto">
          <a:xfrm>
            <a:off x="1219200" y="4495800"/>
            <a:ext cx="533400" cy="546231"/>
          </a:xfrm>
          <a:prstGeom prst="rect">
            <a:avLst/>
          </a:prstGeom>
          <a:noFill/>
        </p:spPr>
      </p:pic>
      <p:pic>
        <p:nvPicPr>
          <p:cNvPr id="134154" name="Picture 10" descr="description sign symbol cross ex wrong wrong cross clip art vector ..."/>
          <p:cNvPicPr>
            <a:picLocks noChangeAspect="1" noChangeArrowheads="1"/>
          </p:cNvPicPr>
          <p:nvPr/>
        </p:nvPicPr>
        <p:blipFill>
          <a:blip r:embed="rId10" cstate="print"/>
          <a:srcRect/>
          <a:stretch>
            <a:fillRect/>
          </a:stretch>
        </p:blipFill>
        <p:spPr bwMode="auto">
          <a:xfrm>
            <a:off x="1219200" y="2209800"/>
            <a:ext cx="466725" cy="466725"/>
          </a:xfrm>
          <a:prstGeom prst="rect">
            <a:avLst/>
          </a:prstGeom>
          <a:noFill/>
        </p:spPr>
      </p:pic>
      <p:pic>
        <p:nvPicPr>
          <p:cNvPr id="26" name="Picture 10" descr="description sign symbol cross ex wrong wrong cross clip art vector ..."/>
          <p:cNvPicPr>
            <a:picLocks noChangeAspect="1" noChangeArrowheads="1"/>
          </p:cNvPicPr>
          <p:nvPr/>
        </p:nvPicPr>
        <p:blipFill>
          <a:blip r:embed="rId10" cstate="print"/>
          <a:srcRect/>
          <a:stretch>
            <a:fillRect/>
          </a:stretch>
        </p:blipFill>
        <p:spPr bwMode="auto">
          <a:xfrm>
            <a:off x="8305800" y="4343400"/>
            <a:ext cx="466725" cy="466725"/>
          </a:xfrm>
          <a:prstGeom prst="rect">
            <a:avLst/>
          </a:prstGeom>
          <a:noFill/>
        </p:spPr>
      </p:pic>
      <p:cxnSp>
        <p:nvCxnSpPr>
          <p:cNvPr id="28" name="Straight Arrow Connector 27"/>
          <p:cNvCxnSpPr/>
          <p:nvPr/>
        </p:nvCxnSpPr>
        <p:spPr>
          <a:xfrm flipH="1" flipV="1">
            <a:off x="6096000" y="838200"/>
            <a:ext cx="15240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981200" y="1066800"/>
            <a:ext cx="144780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6096000" y="4114800"/>
            <a:ext cx="9906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1752600" y="3962400"/>
            <a:ext cx="1752600" cy="1066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1600200" y="3970312"/>
            <a:ext cx="3427920" cy="2582888"/>
          </a:xfrm>
          <a:prstGeom prst="rect">
            <a:avLst/>
          </a:prstGeom>
          <a:noFill/>
          <a:ln w="12700">
            <a:solidFill>
              <a:schemeClr val="tx1"/>
            </a:solidFill>
            <a:miter lim="800000"/>
            <a:headEnd/>
            <a:tailEnd/>
          </a:ln>
        </p:spPr>
      </p:pic>
      <p:pic>
        <p:nvPicPr>
          <p:cNvPr id="5" name="Picture 34"/>
          <p:cNvPicPr>
            <a:picLocks noChangeAspect="1" noChangeArrowheads="1"/>
          </p:cNvPicPr>
          <p:nvPr/>
        </p:nvPicPr>
        <p:blipFill>
          <a:blip r:embed="rId3" cstate="print"/>
          <a:srcRect/>
          <a:stretch>
            <a:fillRect/>
          </a:stretch>
        </p:blipFill>
        <p:spPr bwMode="auto">
          <a:xfrm>
            <a:off x="1600200" y="1066028"/>
            <a:ext cx="3397045" cy="2547784"/>
          </a:xfrm>
          <a:prstGeom prst="rect">
            <a:avLst/>
          </a:prstGeom>
          <a:noFill/>
          <a:ln w="12700">
            <a:solidFill>
              <a:schemeClr val="tx1"/>
            </a:solidFill>
            <a:miter lim="800000"/>
            <a:headEnd/>
            <a:tailEnd/>
          </a:ln>
        </p:spPr>
      </p:pic>
      <p:pic>
        <p:nvPicPr>
          <p:cNvPr id="6" name="Picture 38"/>
          <p:cNvPicPr>
            <a:picLocks noChangeAspect="1" noChangeArrowheads="1"/>
          </p:cNvPicPr>
          <p:nvPr/>
        </p:nvPicPr>
        <p:blipFill>
          <a:blip r:embed="rId4" cstate="print"/>
          <a:srcRect/>
          <a:stretch>
            <a:fillRect/>
          </a:stretch>
        </p:blipFill>
        <p:spPr bwMode="auto">
          <a:xfrm>
            <a:off x="5715000" y="762000"/>
            <a:ext cx="3110683" cy="1801181"/>
          </a:xfrm>
          <a:prstGeom prst="rect">
            <a:avLst/>
          </a:prstGeom>
          <a:noFill/>
          <a:ln w="9525">
            <a:noFill/>
            <a:miter lim="800000"/>
            <a:headEnd/>
            <a:tailEnd/>
          </a:ln>
        </p:spPr>
      </p:pic>
      <p:pic>
        <p:nvPicPr>
          <p:cNvPr id="7" name="Picture 39"/>
          <p:cNvPicPr>
            <a:picLocks noChangeAspect="1" noChangeArrowheads="1"/>
          </p:cNvPicPr>
          <p:nvPr/>
        </p:nvPicPr>
        <p:blipFill>
          <a:blip r:embed="rId5" cstate="print"/>
          <a:srcRect/>
          <a:stretch>
            <a:fillRect/>
          </a:stretch>
        </p:blipFill>
        <p:spPr bwMode="auto">
          <a:xfrm>
            <a:off x="5562600" y="2690344"/>
            <a:ext cx="3110682" cy="1975477"/>
          </a:xfrm>
          <a:prstGeom prst="rect">
            <a:avLst/>
          </a:prstGeom>
          <a:noFill/>
          <a:ln w="9525">
            <a:noFill/>
            <a:miter lim="800000"/>
            <a:headEnd/>
            <a:tailEnd/>
          </a:ln>
        </p:spPr>
      </p:pic>
      <p:sp>
        <p:nvSpPr>
          <p:cNvPr id="9" name="Rectangle 8"/>
          <p:cNvSpPr/>
          <p:nvPr/>
        </p:nvSpPr>
        <p:spPr>
          <a:xfrm>
            <a:off x="1143000" y="152400"/>
            <a:ext cx="7315200" cy="400110"/>
          </a:xfrm>
          <a:prstGeom prst="rect">
            <a:avLst/>
          </a:prstGeom>
        </p:spPr>
        <p:txBody>
          <a:bodyPr wrap="square">
            <a:spAutoFit/>
          </a:bodyPr>
          <a:lstStyle/>
          <a:p>
            <a:pPr marL="0" lvl="2" algn="ctr"/>
            <a:r>
              <a:rPr lang="en-US" sz="2000" b="1" dirty="0" smtClean="0"/>
              <a:t>Numerical Simulation of Three Turbine Savonius Clusters</a:t>
            </a:r>
            <a:endParaRPr lang="en-US" sz="2200" b="1" dirty="0" smtClean="0">
              <a:latin typeface="+mj-lt"/>
              <a:ea typeface="+mj-ea"/>
              <a:cs typeface="+mj-cs"/>
            </a:endParaRPr>
          </a:p>
        </p:txBody>
      </p:sp>
      <p:sp>
        <p:nvSpPr>
          <p:cNvPr id="10" name="Rectangle 9"/>
          <p:cNvSpPr/>
          <p:nvPr/>
        </p:nvSpPr>
        <p:spPr>
          <a:xfrm>
            <a:off x="76200" y="2067580"/>
            <a:ext cx="1447800" cy="954107"/>
          </a:xfrm>
          <a:prstGeom prst="rect">
            <a:avLst/>
          </a:prstGeom>
        </p:spPr>
        <p:txBody>
          <a:bodyPr wrap="square">
            <a:spAutoFit/>
          </a:bodyPr>
          <a:lstStyle/>
          <a:p>
            <a:pPr marL="0" lvl="2" algn="ctr"/>
            <a:r>
              <a:rPr lang="en-US" sz="1400" b="1" dirty="0" smtClean="0"/>
              <a:t>Co-Rotating</a:t>
            </a:r>
          </a:p>
          <a:p>
            <a:pPr marL="0" lvl="2" algn="ctr"/>
            <a:r>
              <a:rPr lang="en-US" sz="1400" b="1" dirty="0" smtClean="0"/>
              <a:t> Cluster</a:t>
            </a:r>
          </a:p>
          <a:p>
            <a:pPr marL="0" lvl="2" algn="ctr"/>
            <a:endParaRPr lang="en-US" sz="1400" b="1" dirty="0" smtClean="0">
              <a:latin typeface="+mj-lt"/>
              <a:ea typeface="+mj-ea"/>
              <a:cs typeface="+mj-cs"/>
            </a:endParaRPr>
          </a:p>
          <a:p>
            <a:pPr marL="0" lvl="2" algn="ctr"/>
            <a:r>
              <a:rPr lang="en-US" sz="1400" b="1" dirty="0" smtClean="0">
                <a:latin typeface="+mj-lt"/>
                <a:ea typeface="+mj-ea"/>
                <a:cs typeface="+mj-cs"/>
              </a:rPr>
              <a:t>Cp = 0.29</a:t>
            </a:r>
          </a:p>
        </p:txBody>
      </p:sp>
      <p:sp>
        <p:nvSpPr>
          <p:cNvPr id="11" name="Rectangle 10"/>
          <p:cNvSpPr/>
          <p:nvPr/>
        </p:nvSpPr>
        <p:spPr>
          <a:xfrm>
            <a:off x="76200" y="4963180"/>
            <a:ext cx="1447800" cy="954107"/>
          </a:xfrm>
          <a:prstGeom prst="rect">
            <a:avLst/>
          </a:prstGeom>
        </p:spPr>
        <p:txBody>
          <a:bodyPr wrap="square">
            <a:spAutoFit/>
          </a:bodyPr>
          <a:lstStyle/>
          <a:p>
            <a:pPr marL="0" lvl="2" algn="ctr"/>
            <a:r>
              <a:rPr lang="en-US" sz="1400" b="1" dirty="0" smtClean="0"/>
              <a:t>Hybrid</a:t>
            </a:r>
          </a:p>
          <a:p>
            <a:pPr marL="0" lvl="2" algn="ctr"/>
            <a:r>
              <a:rPr lang="en-US" sz="1400" b="1" dirty="0" smtClean="0"/>
              <a:t> Cluster</a:t>
            </a:r>
          </a:p>
          <a:p>
            <a:pPr marL="0" lvl="2" algn="ctr"/>
            <a:endParaRPr lang="en-US" sz="1400" b="1" dirty="0" smtClean="0">
              <a:latin typeface="+mj-lt"/>
              <a:ea typeface="+mj-ea"/>
              <a:cs typeface="+mj-cs"/>
            </a:endParaRPr>
          </a:p>
          <a:p>
            <a:pPr marL="0" lvl="2" algn="ctr"/>
            <a:r>
              <a:rPr lang="en-US" sz="1400" b="1" dirty="0" smtClean="0">
                <a:latin typeface="+mj-lt"/>
                <a:ea typeface="+mj-ea"/>
                <a:cs typeface="+mj-cs"/>
              </a:rPr>
              <a:t>Cp=0.3</a:t>
            </a:r>
          </a:p>
        </p:txBody>
      </p:sp>
      <p:sp>
        <p:nvSpPr>
          <p:cNvPr id="12" name="Rectangle 11"/>
          <p:cNvSpPr/>
          <p:nvPr/>
        </p:nvSpPr>
        <p:spPr>
          <a:xfrm>
            <a:off x="7010400" y="762000"/>
            <a:ext cx="990600" cy="246221"/>
          </a:xfrm>
          <a:prstGeom prst="rect">
            <a:avLst/>
          </a:prstGeom>
          <a:ln w="6350">
            <a:solidFill>
              <a:schemeClr val="tx1"/>
            </a:solidFill>
          </a:ln>
        </p:spPr>
        <p:txBody>
          <a:bodyPr wrap="square">
            <a:spAutoFit/>
          </a:bodyPr>
          <a:lstStyle/>
          <a:p>
            <a:pPr marL="0" lvl="2" algn="ctr"/>
            <a:r>
              <a:rPr lang="en-US" sz="1000" b="1" dirty="0" smtClean="0"/>
              <a:t>Co-Rotating</a:t>
            </a:r>
          </a:p>
        </p:txBody>
      </p:sp>
      <p:sp>
        <p:nvSpPr>
          <p:cNvPr id="13" name="Rectangle 12"/>
          <p:cNvSpPr/>
          <p:nvPr/>
        </p:nvSpPr>
        <p:spPr>
          <a:xfrm>
            <a:off x="7162800" y="2649379"/>
            <a:ext cx="762000" cy="246221"/>
          </a:xfrm>
          <a:prstGeom prst="rect">
            <a:avLst/>
          </a:prstGeom>
          <a:ln w="6350">
            <a:solidFill>
              <a:schemeClr val="tx1"/>
            </a:solidFill>
          </a:ln>
        </p:spPr>
        <p:txBody>
          <a:bodyPr wrap="square">
            <a:spAutoFit/>
          </a:bodyPr>
          <a:lstStyle/>
          <a:p>
            <a:pPr marL="0" lvl="2" algn="ctr"/>
            <a:r>
              <a:rPr lang="en-US" sz="1000" b="1" dirty="0" smtClean="0"/>
              <a:t>Hybrid</a:t>
            </a:r>
          </a:p>
        </p:txBody>
      </p:sp>
      <p:pic>
        <p:nvPicPr>
          <p:cNvPr id="1028" name="Picture 4"/>
          <p:cNvPicPr>
            <a:picLocks noChangeAspect="1" noChangeArrowheads="1"/>
          </p:cNvPicPr>
          <p:nvPr/>
        </p:nvPicPr>
        <p:blipFill>
          <a:blip r:embed="rId6" cstate="print"/>
          <a:srcRect/>
          <a:stretch>
            <a:fillRect/>
          </a:stretch>
        </p:blipFill>
        <p:spPr bwMode="auto">
          <a:xfrm>
            <a:off x="5562600" y="4905375"/>
            <a:ext cx="3332578" cy="1876425"/>
          </a:xfrm>
          <a:prstGeom prst="rect">
            <a:avLst/>
          </a:prstGeom>
          <a:noFill/>
          <a:ln w="9525">
            <a:noFill/>
            <a:miter lim="800000"/>
            <a:headEnd/>
            <a:tailEnd/>
          </a:ln>
        </p:spPr>
      </p:pic>
      <p:sp>
        <p:nvSpPr>
          <p:cNvPr id="14" name="Rectangle 13"/>
          <p:cNvSpPr/>
          <p:nvPr/>
        </p:nvSpPr>
        <p:spPr>
          <a:xfrm>
            <a:off x="7010400" y="4782979"/>
            <a:ext cx="1066800" cy="246221"/>
          </a:xfrm>
          <a:prstGeom prst="rect">
            <a:avLst/>
          </a:prstGeom>
          <a:ln w="6350">
            <a:solidFill>
              <a:schemeClr val="tx1"/>
            </a:solidFill>
          </a:ln>
        </p:spPr>
        <p:txBody>
          <a:bodyPr wrap="square">
            <a:spAutoFit/>
          </a:bodyPr>
          <a:lstStyle/>
          <a:p>
            <a:pPr marL="0" lvl="2" algn="ctr"/>
            <a:r>
              <a:rPr lang="en-US" sz="1000" b="1" dirty="0" smtClean="0"/>
              <a:t>Comparison</a:t>
            </a:r>
          </a:p>
        </p:txBody>
      </p:sp>
      <p:sp>
        <p:nvSpPr>
          <p:cNvPr id="15" name="Curved Left Arrow 14"/>
          <p:cNvSpPr/>
          <p:nvPr/>
        </p:nvSpPr>
        <p:spPr>
          <a:xfrm>
            <a:off x="3810000" y="1524000"/>
            <a:ext cx="76200" cy="228600"/>
          </a:xfrm>
          <a:prstGeom prst="curvedLef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Left Arrow 15"/>
          <p:cNvSpPr/>
          <p:nvPr/>
        </p:nvSpPr>
        <p:spPr>
          <a:xfrm>
            <a:off x="3276600" y="2362200"/>
            <a:ext cx="76200" cy="228600"/>
          </a:xfrm>
          <a:prstGeom prst="curvedLef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urved Left Arrow 16"/>
          <p:cNvSpPr/>
          <p:nvPr/>
        </p:nvSpPr>
        <p:spPr>
          <a:xfrm>
            <a:off x="3886200" y="3124200"/>
            <a:ext cx="76200" cy="228600"/>
          </a:xfrm>
          <a:prstGeom prst="curvedLef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Left Arrow 17"/>
          <p:cNvSpPr/>
          <p:nvPr/>
        </p:nvSpPr>
        <p:spPr>
          <a:xfrm>
            <a:off x="3657600" y="5943600"/>
            <a:ext cx="76200" cy="228600"/>
          </a:xfrm>
          <a:prstGeom prst="curvedLef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Left Arrow 18"/>
          <p:cNvSpPr/>
          <p:nvPr/>
        </p:nvSpPr>
        <p:spPr>
          <a:xfrm>
            <a:off x="3200400" y="5105400"/>
            <a:ext cx="76200" cy="228600"/>
          </a:xfrm>
          <a:prstGeom prst="curvedLeftArrow">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Right Arrow 19"/>
          <p:cNvSpPr/>
          <p:nvPr/>
        </p:nvSpPr>
        <p:spPr>
          <a:xfrm>
            <a:off x="2667000" y="4267200"/>
            <a:ext cx="76200" cy="228600"/>
          </a:xfrm>
          <a:prstGeom prst="curved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Three Savonius Velocity Cont.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35</a:t>
            </a:fld>
            <a:endParaRPr lang="en-US"/>
          </a:p>
        </p:txBody>
      </p:sp>
      <p:sp>
        <p:nvSpPr>
          <p:cNvPr id="5" name="TextBox 4"/>
          <p:cNvSpPr txBox="1"/>
          <p:nvPr/>
        </p:nvSpPr>
        <p:spPr>
          <a:xfrm>
            <a:off x="0" y="5996226"/>
            <a:ext cx="9144000" cy="861774"/>
          </a:xfrm>
          <a:prstGeom prst="rect">
            <a:avLst/>
          </a:prstGeom>
          <a:solidFill>
            <a:schemeClr val="bg1"/>
          </a:solidFill>
          <a:ln w="50800">
            <a:solidFill>
              <a:srgbClr val="C00000"/>
            </a:solidFill>
          </a:ln>
        </p:spPr>
        <p:txBody>
          <a:bodyPr wrap="square" rtlCol="0">
            <a:spAutoFit/>
          </a:bodyPr>
          <a:lstStyle/>
          <a:p>
            <a:pPr algn="ctr"/>
            <a:endParaRPr lang="en-US" sz="1400" b="1" dirty="0" smtClean="0"/>
          </a:p>
          <a:p>
            <a:pPr algn="ctr"/>
            <a:r>
              <a:rPr lang="en-US" sz="2400" b="1" dirty="0" smtClean="0"/>
              <a:t>Velocity Contours: Three Co-Rotating Turbine Cluster</a:t>
            </a:r>
          </a:p>
          <a:p>
            <a:pPr algn="ctr"/>
            <a:endParaRPr lang="en-US" sz="12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Three Savonius Vorticity Cont.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36</a:t>
            </a:fld>
            <a:endParaRPr lang="en-US"/>
          </a:p>
        </p:txBody>
      </p:sp>
      <p:sp>
        <p:nvSpPr>
          <p:cNvPr id="5" name="TextBox 4"/>
          <p:cNvSpPr txBox="1"/>
          <p:nvPr/>
        </p:nvSpPr>
        <p:spPr>
          <a:xfrm>
            <a:off x="0" y="5996226"/>
            <a:ext cx="9144000" cy="861774"/>
          </a:xfrm>
          <a:prstGeom prst="rect">
            <a:avLst/>
          </a:prstGeom>
          <a:solidFill>
            <a:schemeClr val="bg1"/>
          </a:solidFill>
          <a:ln w="50800">
            <a:solidFill>
              <a:srgbClr val="C00000"/>
            </a:solidFill>
          </a:ln>
        </p:spPr>
        <p:txBody>
          <a:bodyPr wrap="square" rtlCol="0">
            <a:spAutoFit/>
          </a:bodyPr>
          <a:lstStyle/>
          <a:p>
            <a:pPr algn="ctr"/>
            <a:endParaRPr lang="en-US" sz="1400" b="1" dirty="0" smtClean="0"/>
          </a:p>
          <a:p>
            <a:pPr algn="ctr"/>
            <a:r>
              <a:rPr lang="en-US" sz="2400" b="1" dirty="0" smtClean="0"/>
              <a:t>Vorticity Contours: Three Co-Rotating Turbine Cluster</a:t>
            </a:r>
          </a:p>
          <a:p>
            <a:pPr algn="ctr"/>
            <a:endParaRPr lang="en-US" sz="12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37</a:t>
            </a:fld>
            <a:endParaRPr lang="en-US"/>
          </a:p>
        </p:txBody>
      </p:sp>
      <p:sp>
        <p:nvSpPr>
          <p:cNvPr id="4" name="Text Box 9"/>
          <p:cNvSpPr txBox="1">
            <a:spLocks noChangeArrowheads="1"/>
          </p:cNvSpPr>
          <p:nvPr/>
        </p:nvSpPr>
        <p:spPr bwMode="auto">
          <a:xfrm>
            <a:off x="228600" y="845786"/>
            <a:ext cx="5029200" cy="917831"/>
          </a:xfrm>
          <a:prstGeom prst="rect">
            <a:avLst/>
          </a:prstGeom>
          <a:noFill/>
          <a:ln w="9525">
            <a:noFill/>
            <a:miter lim="800000"/>
            <a:headEnd/>
            <a:tailEnd/>
          </a:ln>
          <a:effectLst/>
        </p:spPr>
        <p:txBody>
          <a:bodyPr wrap="square" lIns="55513" tIns="27757" rIns="55513" bIns="27757">
            <a:spAutoFit/>
          </a:bodyPr>
          <a:lstStyle/>
          <a:p>
            <a:pPr algn="just"/>
            <a:r>
              <a:rPr lang="en-US" b="1" dirty="0" smtClean="0">
                <a:latin typeface="Calibri" pitchFamily="34" charset="0"/>
              </a:rPr>
              <a:t>Co-Rotating Three turbine Cluster has an enhancement in </a:t>
            </a:r>
            <a:r>
              <a:rPr lang="en-US" b="1" dirty="0" smtClean="0">
                <a:solidFill>
                  <a:srgbClr val="C00000"/>
                </a:solidFill>
                <a:latin typeface="Calibri" pitchFamily="34" charset="0"/>
              </a:rPr>
              <a:t>average power coefficient  of 26 %</a:t>
            </a:r>
            <a:r>
              <a:rPr lang="en-US" b="1" dirty="0" smtClean="0">
                <a:latin typeface="Calibri" pitchFamily="34" charset="0"/>
              </a:rPr>
              <a:t> compared to  isolated turbines</a:t>
            </a:r>
            <a:endParaRPr lang="en-US" sz="2000" b="1" dirty="0" smtClean="0">
              <a:latin typeface="Calibri" pitchFamily="34" charset="0"/>
            </a:endParaRPr>
          </a:p>
        </p:txBody>
      </p:sp>
      <p:sp>
        <p:nvSpPr>
          <p:cNvPr id="7" name="Rectangle 6"/>
          <p:cNvSpPr/>
          <p:nvPr/>
        </p:nvSpPr>
        <p:spPr>
          <a:xfrm>
            <a:off x="1066800" y="133290"/>
            <a:ext cx="7315200" cy="400110"/>
          </a:xfrm>
          <a:prstGeom prst="rect">
            <a:avLst/>
          </a:prstGeom>
        </p:spPr>
        <p:txBody>
          <a:bodyPr wrap="square">
            <a:spAutoFit/>
          </a:bodyPr>
          <a:lstStyle/>
          <a:p>
            <a:pPr marL="0" lvl="2" algn="ctr"/>
            <a:r>
              <a:rPr lang="en-US" sz="2000" b="1" dirty="0" smtClean="0"/>
              <a:t>Three Turbine Cluster Performance Confirmation</a:t>
            </a:r>
            <a:endParaRPr lang="en-US" sz="2200" b="1" dirty="0" smtClean="0">
              <a:latin typeface="+mj-lt"/>
              <a:ea typeface="+mj-ea"/>
              <a:cs typeface="+mj-cs"/>
            </a:endParaRPr>
          </a:p>
        </p:txBody>
      </p:sp>
      <p:pic>
        <p:nvPicPr>
          <p:cNvPr id="8" name="Picture 7"/>
          <p:cNvPicPr/>
          <p:nvPr/>
        </p:nvPicPr>
        <p:blipFill>
          <a:blip r:embed="rId2" cstate="print"/>
          <a:srcRect/>
          <a:stretch>
            <a:fillRect/>
          </a:stretch>
        </p:blipFill>
        <p:spPr bwMode="auto">
          <a:xfrm>
            <a:off x="5562600" y="609600"/>
            <a:ext cx="3429000" cy="1676400"/>
          </a:xfrm>
          <a:prstGeom prst="rect">
            <a:avLst/>
          </a:prstGeom>
          <a:noFill/>
          <a:ln w="9525">
            <a:noFill/>
            <a:miter lim="800000"/>
            <a:headEnd/>
            <a:tailEnd/>
          </a:ln>
        </p:spPr>
      </p:pic>
      <p:grpSp>
        <p:nvGrpSpPr>
          <p:cNvPr id="9" name="Group 2"/>
          <p:cNvGrpSpPr>
            <a:grpSpLocks/>
          </p:cNvGrpSpPr>
          <p:nvPr/>
        </p:nvGrpSpPr>
        <p:grpSpPr bwMode="auto">
          <a:xfrm>
            <a:off x="6172200" y="838200"/>
            <a:ext cx="323850" cy="381000"/>
            <a:chOff x="9315" y="8987"/>
            <a:chExt cx="630" cy="1034"/>
          </a:xfrm>
        </p:grpSpPr>
        <p:cxnSp>
          <p:nvCxnSpPr>
            <p:cNvPr id="10" name="AutoShape 3"/>
            <p:cNvCxnSpPr>
              <a:cxnSpLocks noChangeShapeType="1"/>
            </p:cNvCxnSpPr>
            <p:nvPr/>
          </p:nvCxnSpPr>
          <p:spPr bwMode="auto">
            <a:xfrm>
              <a:off x="9315" y="8987"/>
              <a:ext cx="0" cy="1034"/>
            </a:xfrm>
            <a:prstGeom prst="straightConnector1">
              <a:avLst/>
            </a:prstGeom>
            <a:noFill/>
            <a:ln w="9525">
              <a:solidFill>
                <a:srgbClr val="000000"/>
              </a:solidFill>
              <a:round/>
              <a:headEnd/>
              <a:tailEnd type="triangle" w="med" len="med"/>
            </a:ln>
          </p:spPr>
        </p:cxnSp>
        <p:cxnSp>
          <p:nvCxnSpPr>
            <p:cNvPr id="11" name="AutoShape 4"/>
            <p:cNvCxnSpPr>
              <a:cxnSpLocks noChangeShapeType="1"/>
            </p:cNvCxnSpPr>
            <p:nvPr/>
          </p:nvCxnSpPr>
          <p:spPr bwMode="auto">
            <a:xfrm>
              <a:off x="9945" y="8987"/>
              <a:ext cx="0" cy="1034"/>
            </a:xfrm>
            <a:prstGeom prst="straightConnector1">
              <a:avLst/>
            </a:prstGeom>
            <a:noFill/>
            <a:ln w="9525">
              <a:solidFill>
                <a:srgbClr val="000000"/>
              </a:solidFill>
              <a:round/>
              <a:headEnd/>
              <a:tailEnd type="triangle" w="med" len="med"/>
            </a:ln>
          </p:spPr>
        </p:cxnSp>
        <p:cxnSp>
          <p:nvCxnSpPr>
            <p:cNvPr id="12" name="AutoShape 5"/>
            <p:cNvCxnSpPr>
              <a:cxnSpLocks noChangeShapeType="1"/>
            </p:cNvCxnSpPr>
            <p:nvPr/>
          </p:nvCxnSpPr>
          <p:spPr bwMode="auto">
            <a:xfrm>
              <a:off x="9645" y="8987"/>
              <a:ext cx="0" cy="1034"/>
            </a:xfrm>
            <a:prstGeom prst="straightConnector1">
              <a:avLst/>
            </a:prstGeom>
            <a:noFill/>
            <a:ln w="9525">
              <a:solidFill>
                <a:srgbClr val="000000"/>
              </a:solidFill>
              <a:round/>
              <a:headEnd/>
              <a:tailEnd type="triangle" w="med" len="med"/>
            </a:ln>
          </p:spPr>
        </p:cxnSp>
      </p:grpSp>
      <p:graphicFrame>
        <p:nvGraphicFramePr>
          <p:cNvPr id="13" name="Table 12"/>
          <p:cNvGraphicFramePr>
            <a:graphicFrameLocks noGrp="1"/>
          </p:cNvGraphicFramePr>
          <p:nvPr/>
        </p:nvGraphicFramePr>
        <p:xfrm>
          <a:off x="381000" y="1905000"/>
          <a:ext cx="4724399" cy="1736508"/>
        </p:xfrm>
        <a:graphic>
          <a:graphicData uri="http://schemas.openxmlformats.org/drawingml/2006/table">
            <a:tbl>
              <a:tblPr/>
              <a:tblGrid>
                <a:gridCol w="2133599"/>
                <a:gridCol w="685800"/>
                <a:gridCol w="609600"/>
                <a:gridCol w="685800"/>
                <a:gridCol w="609600"/>
              </a:tblGrid>
              <a:tr h="360516">
                <a:tc>
                  <a:txBody>
                    <a:bodyPr/>
                    <a:lstStyle/>
                    <a:p>
                      <a:pPr marL="0" marR="0" algn="ctr">
                        <a:lnSpc>
                          <a:spcPct val="150000"/>
                        </a:lnSpc>
                        <a:spcBef>
                          <a:spcPts val="0"/>
                        </a:spcBef>
                        <a:spcAft>
                          <a:spcPts val="0"/>
                        </a:spcAft>
                      </a:pPr>
                      <a:endParaRPr lang="en-US" sz="1600" b="1" dirty="0">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Isolated Rotor</a:t>
                      </a:r>
                      <a:endParaRPr lang="en-US" sz="1200" b="1" dirty="0">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Rotor (1)</a:t>
                      </a:r>
                      <a:endParaRPr lang="en-US" sz="1200" b="1" dirty="0">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Rotor (2)</a:t>
                      </a:r>
                      <a:endParaRPr lang="en-US" sz="1200" b="1" dirty="0">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Rotor (3)</a:t>
                      </a:r>
                      <a:endParaRPr lang="en-US" sz="1200" b="1" dirty="0">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516">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Power Coefficient (Cp)</a:t>
                      </a:r>
                      <a:endParaRPr lang="en-US" sz="1200" b="1" dirty="0">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00"/>
                          </a:solidFill>
                          <a:latin typeface="Times New Roman"/>
                          <a:ea typeface="Calibri"/>
                          <a:cs typeface="Arial"/>
                        </a:rPr>
                        <a:t>0.23</a:t>
                      </a:r>
                      <a:endParaRPr lang="en-US" sz="1600" b="1" dirty="0">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smtClean="0">
                          <a:solidFill>
                            <a:srgbClr val="000000"/>
                          </a:solidFill>
                          <a:latin typeface="Times New Roman"/>
                          <a:ea typeface="Calibri"/>
                          <a:cs typeface="Arial"/>
                        </a:rPr>
                        <a:t>0.26</a:t>
                      </a:r>
                      <a:endParaRPr lang="en-US" sz="1600" b="1" dirty="0">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solidFill>
                            <a:srgbClr val="000000"/>
                          </a:solidFill>
                          <a:latin typeface="Times New Roman"/>
                          <a:ea typeface="Calibri"/>
                          <a:cs typeface="Arial"/>
                        </a:rPr>
                        <a:t>0.327</a:t>
                      </a:r>
                      <a:endParaRPr lang="en-US" sz="1600" b="1">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smtClean="0">
                          <a:solidFill>
                            <a:srgbClr val="000000"/>
                          </a:solidFill>
                          <a:latin typeface="Times New Roman"/>
                          <a:ea typeface="Calibri"/>
                          <a:cs typeface="Arial"/>
                        </a:rPr>
                        <a:t>0.289</a:t>
                      </a:r>
                      <a:endParaRPr lang="en-US" sz="1600" b="1" dirty="0">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4723">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Enhancement % Compared to Isolated Rotor</a:t>
                      </a:r>
                      <a:endParaRPr lang="en-US" sz="1200" b="1" dirty="0">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b="1" dirty="0">
                        <a:solidFill>
                          <a:srgbClr val="000000"/>
                        </a:solidFill>
                        <a:latin typeface="Times New Roman"/>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b="1">
                          <a:solidFill>
                            <a:srgbClr val="000000"/>
                          </a:solidFill>
                          <a:latin typeface="Times New Roman"/>
                          <a:ea typeface="Calibri"/>
                          <a:cs typeface="Arial"/>
                        </a:rPr>
                        <a:t>13%</a:t>
                      </a:r>
                      <a:endParaRPr lang="en-US" sz="1600" b="1">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00"/>
                          </a:solidFill>
                          <a:latin typeface="Times New Roman"/>
                          <a:ea typeface="Calibri"/>
                          <a:cs typeface="Arial"/>
                        </a:rPr>
                        <a:t>42%</a:t>
                      </a:r>
                      <a:endParaRPr lang="en-US" sz="1600" b="1" dirty="0">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smtClean="0">
                          <a:solidFill>
                            <a:srgbClr val="000000"/>
                          </a:solidFill>
                          <a:latin typeface="Times New Roman"/>
                          <a:ea typeface="Calibri"/>
                          <a:cs typeface="Arial"/>
                        </a:rPr>
                        <a:t>25%</a:t>
                      </a:r>
                      <a:endParaRPr lang="en-US" sz="1600" b="1" dirty="0">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645">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Ratio Compared to Rotor (1)</a:t>
                      </a:r>
                      <a:endParaRPr lang="en-US" sz="1200" b="1" dirty="0">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b="1" dirty="0">
                        <a:solidFill>
                          <a:srgbClr val="000000"/>
                        </a:solidFill>
                        <a:latin typeface="Times New Roman"/>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b="1">
                          <a:solidFill>
                            <a:srgbClr val="000000"/>
                          </a:solidFill>
                          <a:latin typeface="Times New Roman"/>
                          <a:ea typeface="Calibri"/>
                          <a:cs typeface="Arial"/>
                        </a:rPr>
                        <a:t>1</a:t>
                      </a:r>
                      <a:endParaRPr lang="en-US" sz="1600" b="1">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solidFill>
                            <a:srgbClr val="000000"/>
                          </a:solidFill>
                          <a:latin typeface="Times New Roman"/>
                          <a:ea typeface="Calibri"/>
                          <a:cs typeface="Arial"/>
                        </a:rPr>
                        <a:t>1.23</a:t>
                      </a:r>
                      <a:endParaRPr lang="en-US" sz="1600" b="1">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00"/>
                          </a:solidFill>
                          <a:latin typeface="Times New Roman"/>
                          <a:ea typeface="Calibri"/>
                          <a:cs typeface="Arial"/>
                        </a:rPr>
                        <a:t>1.07</a:t>
                      </a:r>
                      <a:endParaRPr lang="en-US" sz="1600" b="1" dirty="0">
                        <a:latin typeface="Calibri"/>
                        <a:ea typeface="Calibri"/>
                        <a:cs typeface="Arial"/>
                      </a:endParaRPr>
                    </a:p>
                  </a:txBody>
                  <a:tcPr marL="67196" marR="671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4" name="Picture 46"/>
          <p:cNvPicPr>
            <a:picLocks noChangeAspect="1" noChangeArrowheads="1"/>
          </p:cNvPicPr>
          <p:nvPr/>
        </p:nvPicPr>
        <p:blipFill>
          <a:blip r:embed="rId3" cstate="print"/>
          <a:srcRect t="5556" r="4060" b="8333"/>
          <a:stretch>
            <a:fillRect/>
          </a:stretch>
        </p:blipFill>
        <p:spPr bwMode="auto">
          <a:xfrm>
            <a:off x="5334000" y="4627085"/>
            <a:ext cx="3657600" cy="2195378"/>
          </a:xfrm>
          <a:prstGeom prst="rect">
            <a:avLst/>
          </a:prstGeom>
          <a:noFill/>
          <a:ln w="9525">
            <a:noFill/>
            <a:miter lim="800000"/>
            <a:headEnd/>
            <a:tailEnd/>
          </a:ln>
        </p:spPr>
      </p:pic>
      <p:sp>
        <p:nvSpPr>
          <p:cNvPr id="60419" name="Rectangle 3"/>
          <p:cNvSpPr>
            <a:spLocks noChangeArrowheads="1"/>
          </p:cNvSpPr>
          <p:nvPr/>
        </p:nvSpPr>
        <p:spPr bwMode="auto">
          <a:xfrm>
            <a:off x="152400" y="3886200"/>
            <a:ext cx="5029200" cy="24776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b="1" dirty="0" smtClean="0">
                <a:latin typeface="Calibri" pitchFamily="34" charset="0"/>
              </a:rPr>
              <a:t>The results show that the </a:t>
            </a:r>
            <a:r>
              <a:rPr lang="en-US" b="1" dirty="0" smtClean="0">
                <a:solidFill>
                  <a:srgbClr val="FF0000"/>
                </a:solidFill>
                <a:latin typeface="Calibri" pitchFamily="34" charset="0"/>
              </a:rPr>
              <a:t>ratio 1:1.2:1 </a:t>
            </a:r>
            <a:r>
              <a:rPr lang="en-US" b="1" dirty="0" smtClean="0">
                <a:latin typeface="Calibri" pitchFamily="34" charset="0"/>
              </a:rPr>
              <a:t>between the power coefficients of the three rotors is consistent for </a:t>
            </a:r>
            <a:r>
              <a:rPr lang="en-US" b="1" dirty="0" smtClean="0">
                <a:latin typeface="Calibri" pitchFamily="34" charset="0"/>
                <a:sym typeface="Symbol" pitchFamily="18" charset="2"/>
              </a:rPr>
              <a:t></a:t>
            </a:r>
            <a:r>
              <a:rPr lang="en-US" b="1" dirty="0" smtClean="0">
                <a:latin typeface="Calibri" pitchFamily="34" charset="0"/>
              </a:rPr>
              <a:t>&gt;0.6</a:t>
            </a:r>
          </a:p>
          <a:p>
            <a:pPr marL="0" marR="0" lvl="0" indent="0" algn="just" defTabSz="914400" rtl="0" eaLnBrk="1" fontAlgn="base" latinLnBrk="0" hangingPunct="1">
              <a:lnSpc>
                <a:spcPct val="100000"/>
              </a:lnSpc>
              <a:spcBef>
                <a:spcPct val="0"/>
              </a:spcBef>
              <a:spcAft>
                <a:spcPct val="0"/>
              </a:spcAft>
              <a:buClrTx/>
              <a:buSzTx/>
              <a:buFontTx/>
              <a:buNone/>
              <a:tabLst/>
            </a:pPr>
            <a:endParaRPr lang="en-US" b="1" dirty="0" smtClean="0">
              <a:latin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100" b="1" dirty="0" smtClean="0">
              <a:latin typeface="Calibri" pitchFamily="34" charset="0"/>
              <a:sym typeface="Symbol" pitchFamily="18" charset="2"/>
            </a:endParaRPr>
          </a:p>
          <a:p>
            <a:pPr algn="just"/>
            <a:r>
              <a:rPr lang="en-US" b="1" dirty="0" smtClean="0">
                <a:latin typeface="Calibri" pitchFamily="34" charset="0"/>
              </a:rPr>
              <a:t>We focus here on the flow field at </a:t>
            </a:r>
            <a:r>
              <a:rPr lang="en-US" b="1" dirty="0" smtClean="0">
                <a:latin typeface="Calibri" pitchFamily="34" charset="0"/>
                <a:sym typeface="Symbol" pitchFamily="18" charset="2"/>
              </a:rPr>
              <a:t></a:t>
            </a:r>
            <a:r>
              <a:rPr lang="en-US" b="1" dirty="0" smtClean="0">
                <a:latin typeface="Calibri" pitchFamily="34" charset="0"/>
              </a:rPr>
              <a:t>&gt;0.6 in order to observe the flow-inducing action of the turbine revolutions rather than the flow-stagnating action at lower tip-speed ratios</a:t>
            </a:r>
          </a:p>
        </p:txBody>
      </p:sp>
      <p:pic>
        <p:nvPicPr>
          <p:cNvPr id="60420" name="Picture 4"/>
          <p:cNvPicPr>
            <a:picLocks noChangeAspect="1" noChangeArrowheads="1"/>
          </p:cNvPicPr>
          <p:nvPr/>
        </p:nvPicPr>
        <p:blipFill>
          <a:blip r:embed="rId4" cstate="print"/>
          <a:srcRect l="2500" t="4160" r="2500" b="4326"/>
          <a:stretch>
            <a:fillRect/>
          </a:stretch>
        </p:blipFill>
        <p:spPr bwMode="auto">
          <a:xfrm>
            <a:off x="5334000" y="2362200"/>
            <a:ext cx="3581400" cy="2105526"/>
          </a:xfrm>
          <a:prstGeom prst="rect">
            <a:avLst/>
          </a:prstGeom>
          <a:noFill/>
          <a:ln w="9525">
            <a:noFill/>
            <a:miter lim="800000"/>
            <a:headEnd/>
            <a:tailEnd/>
          </a:ln>
        </p:spPr>
      </p:pic>
      <p:sp>
        <p:nvSpPr>
          <p:cNvPr id="15" name="TextBox 14"/>
          <p:cNvSpPr txBox="1"/>
          <p:nvPr/>
        </p:nvSpPr>
        <p:spPr>
          <a:xfrm>
            <a:off x="6019800" y="4492823"/>
            <a:ext cx="2590800" cy="307777"/>
          </a:xfrm>
          <a:prstGeom prst="rect">
            <a:avLst/>
          </a:prstGeom>
          <a:noFill/>
        </p:spPr>
        <p:txBody>
          <a:bodyPr wrap="square" rtlCol="0">
            <a:spAutoFit/>
          </a:bodyPr>
          <a:lstStyle/>
          <a:p>
            <a:pPr algn="ctr"/>
            <a:r>
              <a:rPr lang="en-US" sz="1400" b="1" dirty="0" smtClean="0"/>
              <a:t>At </a:t>
            </a:r>
            <a:r>
              <a:rPr lang="en-US" sz="1400" b="1" dirty="0" smtClean="0">
                <a:sym typeface="Symbol"/>
              </a:rPr>
              <a:t>=1, </a:t>
            </a:r>
            <a:r>
              <a:rPr lang="en-US" sz="1400" b="1" dirty="0" err="1" smtClean="0">
                <a:sym typeface="Symbol"/>
              </a:rPr>
              <a:t>Cp</a:t>
            </a:r>
            <a:r>
              <a:rPr lang="en-US" sz="1400" b="1" baseline="-25000" dirty="0" err="1" smtClean="0">
                <a:sym typeface="Symbol"/>
              </a:rPr>
              <a:t>max</a:t>
            </a:r>
            <a:r>
              <a:rPr lang="en-US" sz="1400" b="1" dirty="0" smtClean="0">
                <a:sym typeface="Symbol"/>
              </a:rPr>
              <a:t> = 0.286</a:t>
            </a:r>
            <a:endParaRPr lang="en-US" sz="14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p:nvPr/>
        </p:nvPicPr>
        <p:blipFill>
          <a:blip r:embed="rId2" cstate="print"/>
          <a:srcRect/>
          <a:stretch>
            <a:fillRect/>
          </a:stretch>
        </p:blipFill>
        <p:spPr bwMode="auto">
          <a:xfrm rot="16200000">
            <a:off x="4300537" y="1919288"/>
            <a:ext cx="5848350" cy="3686175"/>
          </a:xfrm>
          <a:prstGeom prst="rect">
            <a:avLst/>
          </a:prstGeom>
          <a:noFill/>
          <a:ln w="9525">
            <a:noFill/>
            <a:miter lim="800000"/>
            <a:headEnd/>
            <a:tailEnd/>
          </a:ln>
        </p:spPr>
      </p:pic>
      <p:sp>
        <p:nvSpPr>
          <p:cNvPr id="5" name="Rectangle 4"/>
          <p:cNvSpPr/>
          <p:nvPr/>
        </p:nvSpPr>
        <p:spPr>
          <a:xfrm>
            <a:off x="152400" y="1309330"/>
            <a:ext cx="5867400" cy="4862870"/>
          </a:xfrm>
          <a:prstGeom prst="rect">
            <a:avLst/>
          </a:prstGeom>
        </p:spPr>
        <p:txBody>
          <a:bodyPr wrap="square">
            <a:spAutoFit/>
          </a:bodyPr>
          <a:lstStyle/>
          <a:p>
            <a:pPr algn="just">
              <a:buFont typeface="Wingdings" pitchFamily="2" charset="2"/>
              <a:buChar char="Ø"/>
            </a:pPr>
            <a:r>
              <a:rPr lang="en-US" sz="2000" b="1" dirty="0" smtClean="0">
                <a:latin typeface="Calibri" pitchFamily="34" charset="0"/>
              </a:rPr>
              <a:t>  The efficient co-rotating three turbine </a:t>
            </a:r>
            <a:r>
              <a:rPr lang="en-US" sz="2000" b="1" dirty="0" smtClean="0">
                <a:solidFill>
                  <a:srgbClr val="C00000"/>
                </a:solidFill>
                <a:latin typeface="Calibri" pitchFamily="34" charset="0"/>
              </a:rPr>
              <a:t>cluster</a:t>
            </a:r>
            <a:r>
              <a:rPr lang="en-US" sz="2000" b="1" dirty="0" smtClean="0">
                <a:latin typeface="Calibri" pitchFamily="34" charset="0"/>
              </a:rPr>
              <a:t> is </a:t>
            </a:r>
          </a:p>
          <a:p>
            <a:pPr algn="just"/>
            <a:r>
              <a:rPr lang="en-US" sz="2000" b="1" dirty="0" smtClean="0">
                <a:latin typeface="Calibri" pitchFamily="34" charset="0"/>
              </a:rPr>
              <a:t>      used as a </a:t>
            </a:r>
            <a:r>
              <a:rPr lang="en-US" sz="2000" b="1" dirty="0" smtClean="0">
                <a:solidFill>
                  <a:srgbClr val="C00000"/>
                </a:solidFill>
                <a:latin typeface="Calibri" pitchFamily="34" charset="0"/>
              </a:rPr>
              <a:t>building unit </a:t>
            </a:r>
            <a:r>
              <a:rPr lang="en-US" sz="2000" b="1" dirty="0" smtClean="0">
                <a:latin typeface="Calibri" pitchFamily="34" charset="0"/>
              </a:rPr>
              <a:t>for an efficient wind </a:t>
            </a:r>
          </a:p>
          <a:p>
            <a:pPr algn="just"/>
            <a:r>
              <a:rPr lang="en-US" sz="2000" b="1" dirty="0" smtClean="0">
                <a:latin typeface="Calibri" pitchFamily="34" charset="0"/>
              </a:rPr>
              <a:t>      turbine farm</a:t>
            </a:r>
          </a:p>
          <a:p>
            <a:pPr algn="just"/>
            <a:endParaRPr lang="en-US" sz="4000" b="1" dirty="0" smtClean="0">
              <a:latin typeface="Calibri" pitchFamily="34" charset="0"/>
            </a:endParaRPr>
          </a:p>
          <a:p>
            <a:pPr algn="just">
              <a:buFont typeface="Wingdings" pitchFamily="2" charset="2"/>
              <a:buChar char="Ø"/>
            </a:pPr>
            <a:r>
              <a:rPr lang="en-US" sz="2000" b="1" dirty="0" smtClean="0">
                <a:latin typeface="Calibri" pitchFamily="34" charset="0"/>
              </a:rPr>
              <a:t>   Using the </a:t>
            </a:r>
            <a:r>
              <a:rPr lang="en-US" sz="2000" b="1" dirty="0" smtClean="0">
                <a:solidFill>
                  <a:srgbClr val="C00000"/>
                </a:solidFill>
                <a:latin typeface="Calibri" pitchFamily="34" charset="0"/>
              </a:rPr>
              <a:t>same triangular topology </a:t>
            </a:r>
            <a:r>
              <a:rPr lang="en-US" sz="2000" b="1" dirty="0" smtClean="0">
                <a:latin typeface="Calibri" pitchFamily="34" charset="0"/>
              </a:rPr>
              <a:t>of the three </a:t>
            </a:r>
          </a:p>
          <a:p>
            <a:pPr algn="just"/>
            <a:r>
              <a:rPr lang="en-US" sz="2000" b="1" dirty="0" smtClean="0">
                <a:latin typeface="Calibri" pitchFamily="34" charset="0"/>
              </a:rPr>
              <a:t>       turbine cluster the farm is developed as a </a:t>
            </a:r>
          </a:p>
          <a:p>
            <a:pPr algn="just"/>
            <a:r>
              <a:rPr lang="en-US" sz="2000" b="1" dirty="0" smtClean="0">
                <a:latin typeface="Calibri" pitchFamily="34" charset="0"/>
              </a:rPr>
              <a:t>       </a:t>
            </a:r>
            <a:r>
              <a:rPr lang="en-US" sz="2000" b="1" dirty="0" smtClean="0">
                <a:solidFill>
                  <a:srgbClr val="C00000"/>
                </a:solidFill>
                <a:latin typeface="Calibri" pitchFamily="34" charset="0"/>
              </a:rPr>
              <a:t>geometric progression of the cluster </a:t>
            </a:r>
          </a:p>
          <a:p>
            <a:pPr algn="just"/>
            <a:endParaRPr lang="en-US" sz="2000" b="1" dirty="0" smtClean="0">
              <a:latin typeface="Calibri" pitchFamily="34" charset="0"/>
            </a:endParaRPr>
          </a:p>
          <a:p>
            <a:pPr algn="just"/>
            <a:endParaRPr lang="en-US" sz="100" b="1" dirty="0" smtClean="0">
              <a:latin typeface="Calibri" pitchFamily="34" charset="0"/>
            </a:endParaRPr>
          </a:p>
          <a:p>
            <a:pPr algn="just"/>
            <a:endParaRPr lang="en-US" sz="2000" b="1" dirty="0" smtClean="0">
              <a:latin typeface="Calibri" pitchFamily="34" charset="0"/>
            </a:endParaRPr>
          </a:p>
          <a:p>
            <a:pPr algn="just">
              <a:buFont typeface="Wingdings" pitchFamily="2" charset="2"/>
              <a:buChar char="Ø"/>
            </a:pPr>
            <a:r>
              <a:rPr lang="en-US" sz="2000" b="1" dirty="0" smtClean="0">
                <a:latin typeface="Calibri" pitchFamily="34" charset="0"/>
              </a:rPr>
              <a:t>  Numerical simulations of farms that consist of </a:t>
            </a:r>
            <a:r>
              <a:rPr lang="en-US" sz="2000" b="1" dirty="0" smtClean="0">
                <a:solidFill>
                  <a:srgbClr val="C00000"/>
                </a:solidFill>
                <a:latin typeface="Calibri" pitchFamily="34" charset="0"/>
              </a:rPr>
              <a:t>nine </a:t>
            </a:r>
          </a:p>
          <a:p>
            <a:pPr algn="just"/>
            <a:r>
              <a:rPr lang="en-US" sz="2000" b="1" dirty="0" smtClean="0">
                <a:latin typeface="Calibri" pitchFamily="34" charset="0"/>
              </a:rPr>
              <a:t>     and </a:t>
            </a:r>
            <a:r>
              <a:rPr lang="en-US" sz="2000" b="1" dirty="0" smtClean="0">
                <a:solidFill>
                  <a:srgbClr val="C00000"/>
                </a:solidFill>
                <a:latin typeface="Calibri" pitchFamily="34" charset="0"/>
              </a:rPr>
              <a:t>twenty-seven turbines </a:t>
            </a:r>
            <a:r>
              <a:rPr lang="en-US" sz="2000" b="1" dirty="0" smtClean="0">
                <a:latin typeface="Calibri" pitchFamily="34" charset="0"/>
              </a:rPr>
              <a:t>are performed to </a:t>
            </a:r>
          </a:p>
          <a:p>
            <a:pPr algn="just"/>
            <a:r>
              <a:rPr lang="en-US" sz="2000" b="1" dirty="0" smtClean="0">
                <a:latin typeface="Calibri" pitchFamily="34" charset="0"/>
              </a:rPr>
              <a:t>     </a:t>
            </a:r>
            <a:r>
              <a:rPr lang="en-US" sz="2000" b="1" dirty="0" smtClean="0">
                <a:solidFill>
                  <a:srgbClr val="C00000"/>
                </a:solidFill>
                <a:latin typeface="Calibri" pitchFamily="34" charset="0"/>
              </a:rPr>
              <a:t>confirm </a:t>
            </a:r>
            <a:r>
              <a:rPr lang="en-US" sz="2000" b="1" dirty="0" smtClean="0">
                <a:latin typeface="Calibri" pitchFamily="34" charset="0"/>
              </a:rPr>
              <a:t>the pattern and the same enhancement </a:t>
            </a:r>
          </a:p>
          <a:p>
            <a:pPr algn="just"/>
            <a:r>
              <a:rPr lang="en-US" sz="2000" b="1" dirty="0" smtClean="0">
                <a:latin typeface="Calibri" pitchFamily="34" charset="0"/>
              </a:rPr>
              <a:t>     ratio of the three turbine cluster and the geometric  </a:t>
            </a:r>
          </a:p>
          <a:p>
            <a:pPr algn="just"/>
            <a:r>
              <a:rPr lang="en-US" sz="2000" b="1" dirty="0" smtClean="0">
                <a:latin typeface="Calibri" pitchFamily="34" charset="0"/>
              </a:rPr>
              <a:t>     progression</a:t>
            </a:r>
          </a:p>
        </p:txBody>
      </p:sp>
      <p:sp>
        <p:nvSpPr>
          <p:cNvPr id="7" name="Rectangle 6"/>
          <p:cNvSpPr/>
          <p:nvPr/>
        </p:nvSpPr>
        <p:spPr>
          <a:xfrm>
            <a:off x="990600" y="152400"/>
            <a:ext cx="7315200" cy="830997"/>
          </a:xfrm>
          <a:prstGeom prst="rect">
            <a:avLst/>
          </a:prstGeom>
        </p:spPr>
        <p:txBody>
          <a:bodyPr wrap="square">
            <a:spAutoFit/>
          </a:bodyPr>
          <a:lstStyle/>
          <a:p>
            <a:pPr marL="0" lvl="2" algn="ctr"/>
            <a:r>
              <a:rPr lang="en-US" sz="2400" b="1" dirty="0" smtClean="0"/>
              <a:t>Development of Patterned Savonius Wind Turbine Farms</a:t>
            </a:r>
            <a:endParaRPr lang="en-US" sz="2400" b="1" dirty="0" smtClean="0">
              <a:latin typeface="+mj-lt"/>
              <a:ea typeface="+mj-ea"/>
              <a:cs typeface="+mj-cs"/>
            </a:endParaRPr>
          </a:p>
        </p:txBody>
      </p:sp>
      <p:grpSp>
        <p:nvGrpSpPr>
          <p:cNvPr id="9" name="Group 2"/>
          <p:cNvGrpSpPr>
            <a:grpSpLocks/>
          </p:cNvGrpSpPr>
          <p:nvPr/>
        </p:nvGrpSpPr>
        <p:grpSpPr bwMode="auto">
          <a:xfrm rot="16200000">
            <a:off x="6276975" y="2181225"/>
            <a:ext cx="323850" cy="381000"/>
            <a:chOff x="9315" y="8987"/>
            <a:chExt cx="630" cy="1034"/>
          </a:xfrm>
        </p:grpSpPr>
        <p:cxnSp>
          <p:nvCxnSpPr>
            <p:cNvPr id="10" name="AutoShape 3"/>
            <p:cNvCxnSpPr>
              <a:cxnSpLocks noChangeShapeType="1"/>
            </p:cNvCxnSpPr>
            <p:nvPr/>
          </p:nvCxnSpPr>
          <p:spPr bwMode="auto">
            <a:xfrm>
              <a:off x="9315" y="8987"/>
              <a:ext cx="0" cy="1034"/>
            </a:xfrm>
            <a:prstGeom prst="straightConnector1">
              <a:avLst/>
            </a:prstGeom>
            <a:noFill/>
            <a:ln w="9525">
              <a:solidFill>
                <a:srgbClr val="000000"/>
              </a:solidFill>
              <a:round/>
              <a:headEnd/>
              <a:tailEnd type="triangle" w="med" len="med"/>
            </a:ln>
          </p:spPr>
        </p:cxnSp>
        <p:cxnSp>
          <p:nvCxnSpPr>
            <p:cNvPr id="11" name="AutoShape 4"/>
            <p:cNvCxnSpPr>
              <a:cxnSpLocks noChangeShapeType="1"/>
            </p:cNvCxnSpPr>
            <p:nvPr/>
          </p:nvCxnSpPr>
          <p:spPr bwMode="auto">
            <a:xfrm>
              <a:off x="9945" y="8987"/>
              <a:ext cx="0" cy="1034"/>
            </a:xfrm>
            <a:prstGeom prst="straightConnector1">
              <a:avLst/>
            </a:prstGeom>
            <a:noFill/>
            <a:ln w="9525">
              <a:solidFill>
                <a:srgbClr val="000000"/>
              </a:solidFill>
              <a:round/>
              <a:headEnd/>
              <a:tailEnd type="triangle" w="med" len="med"/>
            </a:ln>
          </p:spPr>
        </p:cxnSp>
        <p:cxnSp>
          <p:nvCxnSpPr>
            <p:cNvPr id="12" name="AutoShape 5"/>
            <p:cNvCxnSpPr>
              <a:cxnSpLocks noChangeShapeType="1"/>
            </p:cNvCxnSpPr>
            <p:nvPr/>
          </p:nvCxnSpPr>
          <p:spPr bwMode="auto">
            <a:xfrm>
              <a:off x="9645" y="8987"/>
              <a:ext cx="0" cy="1034"/>
            </a:xfrm>
            <a:prstGeom prst="straightConnector1">
              <a:avLst/>
            </a:prstGeom>
            <a:noFill/>
            <a:ln w="9525">
              <a:solidFill>
                <a:srgbClr val="000000"/>
              </a:solidFill>
              <a:round/>
              <a:headEnd/>
              <a:tailEnd type="triangle" w="med" len="med"/>
            </a:ln>
          </p:spPr>
        </p:cxn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39</a:t>
            </a:fld>
            <a:endParaRPr lang="en-US"/>
          </a:p>
        </p:txBody>
      </p:sp>
      <p:sp>
        <p:nvSpPr>
          <p:cNvPr id="5" name="TextBox 4"/>
          <p:cNvSpPr txBox="1"/>
          <p:nvPr/>
        </p:nvSpPr>
        <p:spPr>
          <a:xfrm>
            <a:off x="0" y="5996226"/>
            <a:ext cx="9144000" cy="861774"/>
          </a:xfrm>
          <a:prstGeom prst="rect">
            <a:avLst/>
          </a:prstGeom>
          <a:solidFill>
            <a:schemeClr val="bg1"/>
          </a:solidFill>
          <a:ln w="50800">
            <a:solidFill>
              <a:srgbClr val="C00000"/>
            </a:solidFill>
          </a:ln>
        </p:spPr>
        <p:txBody>
          <a:bodyPr wrap="square" rtlCol="0">
            <a:spAutoFit/>
          </a:bodyPr>
          <a:lstStyle/>
          <a:p>
            <a:pPr algn="ctr"/>
            <a:endParaRPr lang="en-US" sz="1400" b="1" dirty="0" smtClean="0"/>
          </a:p>
          <a:p>
            <a:pPr algn="ctr"/>
            <a:r>
              <a:rPr lang="en-US" sz="2400" b="1" dirty="0" smtClean="0"/>
              <a:t>Development of Patterned Vertical Axis Wind Turbine Farm</a:t>
            </a:r>
          </a:p>
          <a:p>
            <a:pPr algn="ctr"/>
            <a:endParaRPr lang="en-US" sz="1200" b="1" dirty="0"/>
          </a:p>
        </p:txBody>
      </p:sp>
      <p:pic>
        <p:nvPicPr>
          <p:cNvPr id="6" name="Farm Development.mp4">
            <a:hlinkClick r:id="" action="ppaction://media"/>
          </p:cNvPr>
          <p:cNvPicPr>
            <a:picLocks noRot="1" noChangeAspect="1"/>
          </p:cNvPicPr>
          <p:nvPr>
            <a:videoFile r:link="rId1"/>
          </p:nvPr>
        </p:nvPicPr>
        <p:blipFill>
          <a:blip r:embed="rId3" cstate="print"/>
          <a:stretch>
            <a:fillRect/>
          </a:stretch>
        </p:blipFill>
        <p:spPr>
          <a:xfrm>
            <a:off x="0" y="0"/>
            <a:ext cx="9144000" cy="5943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Outlines</a:t>
            </a:r>
            <a:endParaRPr lang="en-US" dirty="0"/>
          </a:p>
        </p:txBody>
      </p:sp>
      <p:sp>
        <p:nvSpPr>
          <p:cNvPr id="3" name="Content Placeholder 2"/>
          <p:cNvSpPr>
            <a:spLocks noGrp="1"/>
          </p:cNvSpPr>
          <p:nvPr>
            <p:ph idx="1"/>
          </p:nvPr>
        </p:nvSpPr>
        <p:spPr>
          <a:xfrm>
            <a:off x="457200" y="1219200"/>
            <a:ext cx="8229600" cy="4525963"/>
          </a:xfrm>
        </p:spPr>
        <p:txBody>
          <a:bodyPr/>
          <a:lstStyle/>
          <a:p>
            <a:r>
              <a:rPr lang="en-US" sz="2800" dirty="0" smtClean="0"/>
              <a:t>Introduction</a:t>
            </a:r>
          </a:p>
          <a:p>
            <a:r>
              <a:rPr lang="en-US" sz="2800" dirty="0" smtClean="0"/>
              <a:t>Motivation and Problem Definition</a:t>
            </a:r>
          </a:p>
          <a:p>
            <a:r>
              <a:rPr lang="en-US" sz="2800" dirty="0" smtClean="0"/>
              <a:t>Contribution to Knowledge</a:t>
            </a:r>
          </a:p>
          <a:p>
            <a:r>
              <a:rPr lang="en-US" sz="2800" dirty="0" smtClean="0"/>
              <a:t>Strategy for Problem Solution</a:t>
            </a:r>
          </a:p>
          <a:p>
            <a:r>
              <a:rPr lang="en-US" sz="2800" dirty="0" smtClean="0"/>
              <a:t>Results</a:t>
            </a:r>
          </a:p>
          <a:p>
            <a:r>
              <a:rPr lang="en-US" sz="2800" dirty="0" smtClean="0"/>
              <a:t>Conclusion</a:t>
            </a:r>
          </a:p>
          <a:p>
            <a:r>
              <a:rPr lang="en-US" sz="2800" dirty="0" smtClean="0"/>
              <a:t>References</a:t>
            </a:r>
          </a:p>
          <a:p>
            <a:endParaRPr lang="en-US" sz="2800" dirty="0" smtClean="0"/>
          </a:p>
          <a:p>
            <a:endParaRPr lang="en-US" sz="2800" dirty="0"/>
          </a:p>
        </p:txBody>
      </p:sp>
      <p:sp>
        <p:nvSpPr>
          <p:cNvPr id="5" name="Slide Number Placeholder 4"/>
          <p:cNvSpPr>
            <a:spLocks noGrp="1"/>
          </p:cNvSpPr>
          <p:nvPr>
            <p:ph type="sldNum" sz="quarter" idx="12"/>
          </p:nvPr>
        </p:nvSpPr>
        <p:spPr/>
        <p:txBody>
          <a:bodyPr/>
          <a:lstStyle/>
          <a:p>
            <a:fld id="{79A46091-B634-4DF8-B8F6-8BD9AACB86BC}"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40</a:t>
            </a:fld>
            <a:endParaRPr lang="en-US"/>
          </a:p>
        </p:txBody>
      </p:sp>
      <p:pic>
        <p:nvPicPr>
          <p:cNvPr id="5" name="Picture 1"/>
          <p:cNvPicPr>
            <a:picLocks noChangeAspect="1" noChangeArrowheads="1"/>
          </p:cNvPicPr>
          <p:nvPr/>
        </p:nvPicPr>
        <p:blipFill>
          <a:blip r:embed="rId2" cstate="print"/>
          <a:srcRect/>
          <a:stretch>
            <a:fillRect/>
          </a:stretch>
        </p:blipFill>
        <p:spPr bwMode="auto">
          <a:xfrm>
            <a:off x="4886325" y="304799"/>
            <a:ext cx="4029075" cy="6308521"/>
          </a:xfrm>
          <a:prstGeom prst="rect">
            <a:avLst/>
          </a:prstGeom>
          <a:noFill/>
          <a:ln w="9525">
            <a:solidFill>
              <a:schemeClr val="tx1"/>
            </a:solidFill>
            <a:miter lim="800000"/>
            <a:headEnd/>
            <a:tailEnd/>
          </a:ln>
        </p:spPr>
      </p:pic>
      <p:sp>
        <p:nvSpPr>
          <p:cNvPr id="6" name="Rectangle 5"/>
          <p:cNvSpPr/>
          <p:nvPr/>
        </p:nvSpPr>
        <p:spPr>
          <a:xfrm>
            <a:off x="185451" y="318741"/>
            <a:ext cx="4495800" cy="400110"/>
          </a:xfrm>
          <a:prstGeom prst="rect">
            <a:avLst/>
          </a:prstGeom>
          <a:solidFill>
            <a:schemeClr val="bg1"/>
          </a:solidFill>
          <a:ln w="19050">
            <a:solidFill>
              <a:schemeClr val="tx1"/>
            </a:solidFill>
          </a:ln>
        </p:spPr>
        <p:txBody>
          <a:bodyPr wrap="square">
            <a:spAutoFit/>
          </a:bodyPr>
          <a:lstStyle/>
          <a:p>
            <a:pPr marL="0" lvl="2" algn="ctr"/>
            <a:r>
              <a:rPr lang="en-US" sz="2000" b="1" dirty="0" smtClean="0">
                <a:solidFill>
                  <a:srgbClr val="C00000"/>
                </a:solidFill>
              </a:rPr>
              <a:t>Nine Savonius Wind Turbine Farm</a:t>
            </a:r>
            <a:endParaRPr lang="en-US" sz="2200" b="1" dirty="0" smtClean="0">
              <a:solidFill>
                <a:srgbClr val="C00000"/>
              </a:solidFill>
              <a:latin typeface="+mj-lt"/>
              <a:ea typeface="+mj-ea"/>
              <a:cs typeface="+mj-cs"/>
            </a:endParaRPr>
          </a:p>
        </p:txBody>
      </p:sp>
      <p:sp>
        <p:nvSpPr>
          <p:cNvPr id="8" name="Rectangle 7"/>
          <p:cNvSpPr/>
          <p:nvPr/>
        </p:nvSpPr>
        <p:spPr>
          <a:xfrm>
            <a:off x="152400" y="975479"/>
            <a:ext cx="4572000" cy="5078313"/>
          </a:xfrm>
          <a:prstGeom prst="rect">
            <a:avLst/>
          </a:prstGeom>
        </p:spPr>
        <p:txBody>
          <a:bodyPr>
            <a:spAutoFit/>
          </a:bodyPr>
          <a:lstStyle/>
          <a:p>
            <a:r>
              <a:rPr lang="en-US" dirty="0" smtClean="0"/>
              <a:t>The </a:t>
            </a:r>
            <a:r>
              <a:rPr lang="en-US" b="1" dirty="0" smtClean="0">
                <a:solidFill>
                  <a:srgbClr val="FF0000"/>
                </a:solidFill>
              </a:rPr>
              <a:t>nine turbine farm</a:t>
            </a:r>
            <a:r>
              <a:rPr lang="en-US" dirty="0" smtClean="0"/>
              <a:t> is </a:t>
            </a:r>
            <a:r>
              <a:rPr lang="en-US" b="1" dirty="0" smtClean="0">
                <a:solidFill>
                  <a:srgbClr val="FF0000"/>
                </a:solidFill>
              </a:rPr>
              <a:t>triangular</a:t>
            </a:r>
            <a:r>
              <a:rPr lang="en-US" dirty="0" smtClean="0"/>
              <a:t> and has the </a:t>
            </a:r>
            <a:r>
              <a:rPr lang="en-US" b="1" dirty="0" smtClean="0">
                <a:solidFill>
                  <a:srgbClr val="FF0000"/>
                </a:solidFill>
              </a:rPr>
              <a:t>same topology </a:t>
            </a:r>
            <a:r>
              <a:rPr lang="en-US" dirty="0" smtClean="0"/>
              <a:t>of the three turbine </a:t>
            </a:r>
            <a:r>
              <a:rPr lang="en-US" b="1" dirty="0" smtClean="0">
                <a:solidFill>
                  <a:srgbClr val="FF0000"/>
                </a:solidFill>
              </a:rPr>
              <a:t>cluster</a:t>
            </a:r>
          </a:p>
          <a:p>
            <a:endParaRPr lang="en-US" dirty="0" smtClean="0"/>
          </a:p>
          <a:p>
            <a:r>
              <a:rPr lang="en-US" b="1" dirty="0" smtClean="0">
                <a:solidFill>
                  <a:srgbClr val="FF0000"/>
                </a:solidFill>
              </a:rPr>
              <a:t>Each vertex </a:t>
            </a:r>
            <a:r>
              <a:rPr lang="en-US" dirty="0" smtClean="0"/>
              <a:t>of the triangle has a </a:t>
            </a:r>
            <a:r>
              <a:rPr lang="en-US" b="1" dirty="0" smtClean="0">
                <a:solidFill>
                  <a:srgbClr val="FF0000"/>
                </a:solidFill>
              </a:rPr>
              <a:t>three turbine cluster </a:t>
            </a:r>
          </a:p>
          <a:p>
            <a:endParaRPr lang="en-US" dirty="0" smtClean="0"/>
          </a:p>
          <a:p>
            <a:r>
              <a:rPr lang="en-US" dirty="0" smtClean="0"/>
              <a:t>The domain, solver setting and turbulence model are similar to that of the three turbine cluster simulation</a:t>
            </a:r>
          </a:p>
          <a:p>
            <a:endParaRPr lang="en-US" dirty="0" smtClean="0"/>
          </a:p>
          <a:p>
            <a:r>
              <a:rPr lang="en-US" dirty="0" smtClean="0"/>
              <a:t>The same grid topology is used, this results in a grid having a number of cells equal to 817,253 cells for the nine turbine farm simulation</a:t>
            </a:r>
          </a:p>
          <a:p>
            <a:endParaRPr lang="en-US" dirty="0" smtClean="0"/>
          </a:p>
          <a:p>
            <a:r>
              <a:rPr lang="en-US" dirty="0" smtClean="0"/>
              <a:t>The simulation time is about 32 hours</a:t>
            </a:r>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graphicFrame>
        <p:nvGraphicFramePr>
          <p:cNvPr id="5" name="Table 4"/>
          <p:cNvGraphicFramePr>
            <a:graphicFrameLocks noGrp="1"/>
          </p:cNvGraphicFramePr>
          <p:nvPr/>
        </p:nvGraphicFramePr>
        <p:xfrm>
          <a:off x="152400" y="2438400"/>
          <a:ext cx="5029201" cy="3435534"/>
        </p:xfrm>
        <a:graphic>
          <a:graphicData uri="http://schemas.openxmlformats.org/drawingml/2006/table">
            <a:tbl>
              <a:tblPr/>
              <a:tblGrid>
                <a:gridCol w="1828800"/>
                <a:gridCol w="914400"/>
                <a:gridCol w="685800"/>
                <a:gridCol w="762000"/>
                <a:gridCol w="838201"/>
              </a:tblGrid>
              <a:tr h="300615">
                <a:tc>
                  <a:txBody>
                    <a:bodyPr/>
                    <a:lstStyle/>
                    <a:p>
                      <a:pPr marL="0" marR="0" algn="ctr">
                        <a:lnSpc>
                          <a:spcPct val="115000"/>
                        </a:lnSpc>
                        <a:spcBef>
                          <a:spcPts val="0"/>
                        </a:spcBef>
                        <a:spcAft>
                          <a:spcPts val="0"/>
                        </a:spcAft>
                      </a:pPr>
                      <a:r>
                        <a:rPr lang="en-US" sz="1000" b="1" dirty="0">
                          <a:solidFill>
                            <a:srgbClr val="000000"/>
                          </a:solidFill>
                          <a:latin typeface="Times New Roman"/>
                          <a:ea typeface="Calibri"/>
                          <a:cs typeface="Arial"/>
                        </a:rPr>
                        <a:t>Cluster A </a:t>
                      </a:r>
                      <a:endParaRPr lang="en-US" sz="1000" b="1" dirty="0">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000" b="1">
                          <a:solidFill>
                            <a:srgbClr val="000000"/>
                          </a:solidFill>
                          <a:latin typeface="Times New Roman"/>
                          <a:ea typeface="Calibri"/>
                          <a:cs typeface="Arial"/>
                        </a:rPr>
                        <a:t>Isolated Rotor</a:t>
                      </a:r>
                      <a:endParaRPr lang="en-US" sz="1000" b="1">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000" b="1" dirty="0">
                          <a:solidFill>
                            <a:srgbClr val="000000"/>
                          </a:solidFill>
                          <a:latin typeface="Times New Roman"/>
                          <a:ea typeface="Calibri"/>
                          <a:cs typeface="Arial"/>
                        </a:rPr>
                        <a:t>Rotor (1)</a:t>
                      </a:r>
                      <a:endParaRPr lang="en-US" sz="1000" b="1" dirty="0">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000" b="1">
                          <a:solidFill>
                            <a:srgbClr val="000000"/>
                          </a:solidFill>
                          <a:latin typeface="Times New Roman"/>
                          <a:ea typeface="Calibri"/>
                          <a:cs typeface="Arial"/>
                        </a:rPr>
                        <a:t>Rotor (2)</a:t>
                      </a:r>
                      <a:endParaRPr lang="en-US" sz="1000" b="1">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000" b="1" dirty="0">
                          <a:solidFill>
                            <a:srgbClr val="000000"/>
                          </a:solidFill>
                          <a:latin typeface="Times New Roman"/>
                          <a:ea typeface="Calibri"/>
                          <a:cs typeface="Arial"/>
                        </a:rPr>
                        <a:t>Rotor (3)</a:t>
                      </a:r>
                      <a:endParaRPr lang="en-US" sz="1000" b="1" dirty="0">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7213">
                <a:tc>
                  <a:txBody>
                    <a:bodyPr/>
                    <a:lstStyle/>
                    <a:p>
                      <a:pPr marL="0" marR="0" algn="ctr">
                        <a:lnSpc>
                          <a:spcPct val="115000"/>
                        </a:lnSpc>
                        <a:spcBef>
                          <a:spcPts val="0"/>
                        </a:spcBef>
                        <a:spcAft>
                          <a:spcPts val="0"/>
                        </a:spcAft>
                      </a:pPr>
                      <a:r>
                        <a:rPr lang="en-US" sz="1000" b="1" dirty="0">
                          <a:solidFill>
                            <a:srgbClr val="000000"/>
                          </a:solidFill>
                          <a:latin typeface="Times New Roman"/>
                          <a:ea typeface="Calibri"/>
                          <a:cs typeface="Arial"/>
                        </a:rPr>
                        <a:t>Power Coefficient (Cp)</a:t>
                      </a:r>
                      <a:endParaRPr lang="en-US" sz="1000" b="1" dirty="0">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0.23</a:t>
                      </a:r>
                      <a:endParaRPr lang="en-US" sz="1200" b="1" dirty="0">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0.24</a:t>
                      </a:r>
                      <a:endParaRPr lang="en-US" sz="1200" b="1" dirty="0">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0.3</a:t>
                      </a:r>
                      <a:endParaRPr lang="en-US" sz="1200" b="1" dirty="0">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0.26</a:t>
                      </a:r>
                      <a:endParaRPr lang="en-US" sz="1200" b="1">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5707">
                <a:tc>
                  <a:txBody>
                    <a:bodyPr/>
                    <a:lstStyle/>
                    <a:p>
                      <a:pPr marL="0" marR="0" algn="ctr">
                        <a:lnSpc>
                          <a:spcPct val="115000"/>
                        </a:lnSpc>
                        <a:spcBef>
                          <a:spcPts val="0"/>
                        </a:spcBef>
                        <a:spcAft>
                          <a:spcPts val="0"/>
                        </a:spcAft>
                      </a:pPr>
                      <a:r>
                        <a:rPr lang="en-US" sz="1000" b="1">
                          <a:solidFill>
                            <a:srgbClr val="000000"/>
                          </a:solidFill>
                          <a:latin typeface="Times New Roman"/>
                          <a:ea typeface="Calibri"/>
                          <a:cs typeface="Arial"/>
                        </a:rPr>
                        <a:t>Enhancement % Compared to Isolated Rotor</a:t>
                      </a:r>
                      <a:endParaRPr lang="en-US" sz="1000" b="1">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200" b="1" dirty="0">
                        <a:solidFill>
                          <a:srgbClr val="000000"/>
                        </a:solidFill>
                        <a:latin typeface="Times New Roman"/>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4%</a:t>
                      </a:r>
                      <a:endParaRPr lang="en-US" sz="1200" b="1" dirty="0">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30%</a:t>
                      </a:r>
                      <a:endParaRPr lang="en-US" sz="1200" b="1" dirty="0">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13%</a:t>
                      </a:r>
                      <a:endParaRPr lang="en-US" sz="1200" b="1" dirty="0">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7213">
                <a:tc>
                  <a:txBody>
                    <a:bodyPr/>
                    <a:lstStyle/>
                    <a:p>
                      <a:pPr marL="0" marR="0" algn="ctr">
                        <a:lnSpc>
                          <a:spcPct val="115000"/>
                        </a:lnSpc>
                        <a:spcBef>
                          <a:spcPts val="0"/>
                        </a:spcBef>
                        <a:spcAft>
                          <a:spcPts val="0"/>
                        </a:spcAft>
                      </a:pPr>
                      <a:r>
                        <a:rPr lang="en-US" sz="1000" b="1">
                          <a:solidFill>
                            <a:srgbClr val="000000"/>
                          </a:solidFill>
                          <a:latin typeface="Times New Roman"/>
                          <a:ea typeface="Calibri"/>
                          <a:cs typeface="Arial"/>
                        </a:rPr>
                        <a:t>Ratio Compared to Rotor (1)</a:t>
                      </a:r>
                      <a:endParaRPr lang="en-US" sz="1000" b="1">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200" b="1" dirty="0">
                        <a:solidFill>
                          <a:srgbClr val="000000"/>
                        </a:solidFill>
                        <a:latin typeface="Times New Roman"/>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1</a:t>
                      </a:r>
                      <a:endParaRPr lang="en-US" sz="1200" b="1" dirty="0">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1.25</a:t>
                      </a:r>
                      <a:endParaRPr lang="en-US" sz="1200" b="1">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1.08</a:t>
                      </a:r>
                      <a:endParaRPr lang="en-US" sz="1200" b="1" dirty="0">
                        <a:latin typeface="Calibri"/>
                        <a:ea typeface="Calibri"/>
                        <a:cs typeface="Arial"/>
                      </a:endParaRPr>
                    </a:p>
                  </a:txBody>
                  <a:tcPr marL="23519" marR="2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3251">
                <a:tc>
                  <a:txBody>
                    <a:bodyPr/>
                    <a:lstStyle/>
                    <a:p>
                      <a:pPr marL="0" marR="0" algn="ctr">
                        <a:lnSpc>
                          <a:spcPct val="115000"/>
                        </a:lnSpc>
                        <a:spcBef>
                          <a:spcPts val="0"/>
                        </a:spcBef>
                        <a:spcAft>
                          <a:spcPts val="0"/>
                        </a:spcAft>
                      </a:pPr>
                      <a:r>
                        <a:rPr lang="en-US" sz="1000" b="1" dirty="0">
                          <a:solidFill>
                            <a:srgbClr val="000000"/>
                          </a:solidFill>
                          <a:latin typeface="Times New Roman"/>
                          <a:ea typeface="Calibri"/>
                          <a:cs typeface="Arial"/>
                        </a:rPr>
                        <a:t>Cluster B </a:t>
                      </a:r>
                      <a:endParaRPr lang="en-US" sz="1000" b="1" dirty="0">
                        <a:latin typeface="Calibri"/>
                        <a:ea typeface="Calibri"/>
                        <a:cs typeface="Arial"/>
                      </a:endParaRPr>
                    </a:p>
                  </a:txBody>
                  <a:tcPr marL="22087" marR="220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000" b="1" dirty="0" smtClean="0">
                          <a:solidFill>
                            <a:srgbClr val="000000"/>
                          </a:solidFill>
                          <a:latin typeface="Times New Roman"/>
                          <a:ea typeface="Calibri"/>
                          <a:cs typeface="Arial"/>
                        </a:rPr>
                        <a:t>Isolated </a:t>
                      </a:r>
                      <a:r>
                        <a:rPr lang="en-US" sz="1000" b="1" dirty="0">
                          <a:solidFill>
                            <a:srgbClr val="000000"/>
                          </a:solidFill>
                          <a:latin typeface="Times New Roman"/>
                          <a:ea typeface="Calibri"/>
                          <a:cs typeface="Arial"/>
                        </a:rPr>
                        <a:t>Rotor</a:t>
                      </a:r>
                      <a:endParaRPr lang="en-US" sz="10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000" b="1" dirty="0">
                          <a:solidFill>
                            <a:srgbClr val="000000"/>
                          </a:solidFill>
                          <a:latin typeface="Times New Roman"/>
                          <a:ea typeface="Calibri"/>
                          <a:cs typeface="Arial"/>
                        </a:rPr>
                        <a:t>Rotor (4)</a:t>
                      </a:r>
                      <a:endParaRPr lang="en-US" sz="10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000" b="1" dirty="0">
                          <a:solidFill>
                            <a:srgbClr val="000000"/>
                          </a:solidFill>
                          <a:latin typeface="Times New Roman"/>
                          <a:ea typeface="Calibri"/>
                          <a:cs typeface="Arial"/>
                        </a:rPr>
                        <a:t>Rotor (5)</a:t>
                      </a:r>
                      <a:endParaRPr lang="en-US" sz="10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000" b="1" dirty="0">
                          <a:solidFill>
                            <a:srgbClr val="000000"/>
                          </a:solidFill>
                          <a:latin typeface="Times New Roman"/>
                          <a:ea typeface="Calibri"/>
                          <a:cs typeface="Arial"/>
                        </a:rPr>
                        <a:t>Rotor (6)</a:t>
                      </a:r>
                      <a:endParaRPr lang="en-US" sz="10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7213">
                <a:tc>
                  <a:txBody>
                    <a:bodyPr/>
                    <a:lstStyle/>
                    <a:p>
                      <a:pPr marL="0" marR="0" algn="ctr">
                        <a:lnSpc>
                          <a:spcPct val="115000"/>
                        </a:lnSpc>
                        <a:spcBef>
                          <a:spcPts val="0"/>
                        </a:spcBef>
                        <a:spcAft>
                          <a:spcPts val="0"/>
                        </a:spcAft>
                      </a:pPr>
                      <a:r>
                        <a:rPr lang="en-US" sz="1000" b="1">
                          <a:solidFill>
                            <a:srgbClr val="000000"/>
                          </a:solidFill>
                          <a:latin typeface="Times New Roman"/>
                          <a:ea typeface="Calibri"/>
                          <a:cs typeface="Arial"/>
                        </a:rPr>
                        <a:t>Power Coefficient (Cp)</a:t>
                      </a:r>
                      <a:endParaRPr lang="en-US" sz="1000" b="1">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0.23</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0.31</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0.36</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0.32</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5707">
                <a:tc>
                  <a:txBody>
                    <a:bodyPr/>
                    <a:lstStyle/>
                    <a:p>
                      <a:pPr marL="0" marR="0" algn="ctr">
                        <a:lnSpc>
                          <a:spcPct val="115000"/>
                        </a:lnSpc>
                        <a:spcBef>
                          <a:spcPts val="0"/>
                        </a:spcBef>
                        <a:spcAft>
                          <a:spcPts val="0"/>
                        </a:spcAft>
                      </a:pPr>
                      <a:r>
                        <a:rPr lang="en-US" sz="1000" b="1">
                          <a:solidFill>
                            <a:srgbClr val="000000"/>
                          </a:solidFill>
                          <a:latin typeface="Times New Roman"/>
                          <a:ea typeface="Calibri"/>
                          <a:cs typeface="Arial"/>
                        </a:rPr>
                        <a:t>Enhancement % Compared to Isolated Rotor</a:t>
                      </a:r>
                      <a:endParaRPr lang="en-US" sz="1000" b="1">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000" b="1">
                        <a:solidFill>
                          <a:srgbClr val="000000"/>
                        </a:solidFill>
                        <a:latin typeface="Times New Roman"/>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34%</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56%</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39%</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3771">
                <a:tc>
                  <a:txBody>
                    <a:bodyPr/>
                    <a:lstStyle/>
                    <a:p>
                      <a:pPr marL="0" marR="0" algn="ctr">
                        <a:lnSpc>
                          <a:spcPct val="115000"/>
                        </a:lnSpc>
                        <a:spcBef>
                          <a:spcPts val="0"/>
                        </a:spcBef>
                        <a:spcAft>
                          <a:spcPts val="0"/>
                        </a:spcAft>
                      </a:pPr>
                      <a:r>
                        <a:rPr lang="en-US" sz="1000" b="1">
                          <a:solidFill>
                            <a:srgbClr val="000000"/>
                          </a:solidFill>
                          <a:latin typeface="Times New Roman"/>
                          <a:ea typeface="Calibri"/>
                          <a:cs typeface="Arial"/>
                        </a:rPr>
                        <a:t>Ratio Compared to Rotor (4)</a:t>
                      </a:r>
                      <a:endParaRPr lang="en-US" sz="1000" b="1">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000" b="1">
                        <a:solidFill>
                          <a:srgbClr val="000000"/>
                        </a:solidFill>
                        <a:latin typeface="Times New Roman"/>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1</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1.16</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1.03</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173">
                <a:tc>
                  <a:txBody>
                    <a:bodyPr/>
                    <a:lstStyle/>
                    <a:p>
                      <a:pPr marL="0" marR="0" algn="ctr">
                        <a:lnSpc>
                          <a:spcPct val="115000"/>
                        </a:lnSpc>
                        <a:spcBef>
                          <a:spcPts val="0"/>
                        </a:spcBef>
                        <a:spcAft>
                          <a:spcPts val="0"/>
                        </a:spcAft>
                      </a:pPr>
                      <a:r>
                        <a:rPr lang="en-US" sz="1000" b="1">
                          <a:solidFill>
                            <a:srgbClr val="000000"/>
                          </a:solidFill>
                          <a:latin typeface="Times New Roman"/>
                          <a:ea typeface="Calibri"/>
                          <a:cs typeface="Arial"/>
                        </a:rPr>
                        <a:t>Cluster C</a:t>
                      </a:r>
                      <a:endParaRPr lang="en-US" sz="1000" b="1">
                        <a:latin typeface="Calibri"/>
                        <a:ea typeface="Calibri"/>
                        <a:cs typeface="Arial"/>
                      </a:endParaRPr>
                    </a:p>
                  </a:txBody>
                  <a:tcPr marL="22087" marR="220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000" b="1">
                          <a:solidFill>
                            <a:srgbClr val="000000"/>
                          </a:solidFill>
                          <a:latin typeface="Times New Roman"/>
                          <a:ea typeface="Calibri"/>
                          <a:cs typeface="Arial"/>
                        </a:rPr>
                        <a:t>Isolated Rotor</a:t>
                      </a:r>
                      <a:endParaRPr lang="en-US" sz="1000" b="1">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000" b="1">
                          <a:solidFill>
                            <a:srgbClr val="000000"/>
                          </a:solidFill>
                          <a:latin typeface="Times New Roman"/>
                          <a:ea typeface="Calibri"/>
                          <a:cs typeface="Arial"/>
                        </a:rPr>
                        <a:t>Rotor (7)</a:t>
                      </a:r>
                      <a:endParaRPr lang="en-US" sz="1000" b="1">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000" b="1" dirty="0">
                          <a:solidFill>
                            <a:srgbClr val="000000"/>
                          </a:solidFill>
                          <a:latin typeface="Times New Roman"/>
                          <a:ea typeface="Calibri"/>
                          <a:cs typeface="Arial"/>
                        </a:rPr>
                        <a:t>Rotor (8)</a:t>
                      </a:r>
                      <a:endParaRPr lang="en-US" sz="10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000" b="1" dirty="0">
                          <a:solidFill>
                            <a:srgbClr val="000000"/>
                          </a:solidFill>
                          <a:latin typeface="Times New Roman"/>
                          <a:ea typeface="Calibri"/>
                          <a:cs typeface="Arial"/>
                        </a:rPr>
                        <a:t>Rotor (9)</a:t>
                      </a:r>
                      <a:endParaRPr lang="en-US" sz="10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61894">
                <a:tc>
                  <a:txBody>
                    <a:bodyPr/>
                    <a:lstStyle/>
                    <a:p>
                      <a:pPr marL="0" marR="0" algn="ctr">
                        <a:lnSpc>
                          <a:spcPct val="115000"/>
                        </a:lnSpc>
                        <a:spcBef>
                          <a:spcPts val="0"/>
                        </a:spcBef>
                        <a:spcAft>
                          <a:spcPts val="0"/>
                        </a:spcAft>
                      </a:pPr>
                      <a:r>
                        <a:rPr lang="en-US" sz="1000" b="1">
                          <a:solidFill>
                            <a:srgbClr val="000000"/>
                          </a:solidFill>
                          <a:latin typeface="Times New Roman"/>
                          <a:ea typeface="Calibri"/>
                          <a:cs typeface="Arial"/>
                        </a:rPr>
                        <a:t>Power Coefficient (Cp)</a:t>
                      </a:r>
                      <a:endParaRPr lang="en-US" sz="1000" b="1">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0.23</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0.26</a:t>
                      </a:r>
                      <a:endParaRPr lang="en-US" sz="1200" b="1">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0.32</a:t>
                      </a:r>
                      <a:endParaRPr lang="en-US" sz="1200" b="1">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0.27</a:t>
                      </a:r>
                      <a:endParaRPr lang="en-US" sz="1200" b="1">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5707">
                <a:tc>
                  <a:txBody>
                    <a:bodyPr/>
                    <a:lstStyle/>
                    <a:p>
                      <a:pPr marL="0" marR="0" algn="ctr">
                        <a:lnSpc>
                          <a:spcPct val="115000"/>
                        </a:lnSpc>
                        <a:spcBef>
                          <a:spcPts val="0"/>
                        </a:spcBef>
                        <a:spcAft>
                          <a:spcPts val="0"/>
                        </a:spcAft>
                      </a:pPr>
                      <a:r>
                        <a:rPr lang="en-US" sz="1000" b="1">
                          <a:solidFill>
                            <a:srgbClr val="000000"/>
                          </a:solidFill>
                          <a:latin typeface="Times New Roman"/>
                          <a:ea typeface="Calibri"/>
                          <a:cs typeface="Arial"/>
                        </a:rPr>
                        <a:t>Enhancement % Compared to Isolated Rotor</a:t>
                      </a:r>
                      <a:endParaRPr lang="en-US" sz="1000" b="1">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200" b="1" dirty="0">
                        <a:solidFill>
                          <a:srgbClr val="000000"/>
                        </a:solidFill>
                        <a:latin typeface="Times New Roman"/>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13%</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39%</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17%</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7213">
                <a:tc>
                  <a:txBody>
                    <a:bodyPr/>
                    <a:lstStyle/>
                    <a:p>
                      <a:pPr marL="0" marR="0" algn="ctr">
                        <a:lnSpc>
                          <a:spcPct val="115000"/>
                        </a:lnSpc>
                        <a:spcBef>
                          <a:spcPts val="0"/>
                        </a:spcBef>
                        <a:spcAft>
                          <a:spcPts val="0"/>
                        </a:spcAft>
                      </a:pPr>
                      <a:r>
                        <a:rPr lang="en-US" sz="1000" b="1">
                          <a:solidFill>
                            <a:srgbClr val="000000"/>
                          </a:solidFill>
                          <a:latin typeface="Times New Roman"/>
                          <a:ea typeface="Calibri"/>
                          <a:cs typeface="Arial"/>
                        </a:rPr>
                        <a:t>Ratio Compared to Rotor (7)</a:t>
                      </a:r>
                      <a:endParaRPr lang="en-US" sz="1000" b="1">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200" b="1">
                        <a:solidFill>
                          <a:srgbClr val="000000"/>
                        </a:solidFill>
                        <a:latin typeface="Times New Roman"/>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1</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1.23</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1.03</a:t>
                      </a:r>
                      <a:endParaRPr lang="en-US" sz="1200" b="1" dirty="0">
                        <a:latin typeface="Calibri"/>
                        <a:ea typeface="Calibri"/>
                        <a:cs typeface="Arial"/>
                      </a:endParaRPr>
                    </a:p>
                  </a:txBody>
                  <a:tcPr marL="22087" marR="22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6" name="Table 5"/>
          <p:cNvGraphicFramePr>
            <a:graphicFrameLocks noGrp="1"/>
          </p:cNvGraphicFramePr>
          <p:nvPr/>
        </p:nvGraphicFramePr>
        <p:xfrm>
          <a:off x="152400" y="5943600"/>
          <a:ext cx="5029199" cy="726948"/>
        </p:xfrm>
        <a:graphic>
          <a:graphicData uri="http://schemas.openxmlformats.org/drawingml/2006/table">
            <a:tbl>
              <a:tblPr/>
              <a:tblGrid>
                <a:gridCol w="2286000"/>
                <a:gridCol w="914400"/>
                <a:gridCol w="914400"/>
                <a:gridCol w="914399"/>
              </a:tblGrid>
              <a:tr h="193675">
                <a:tc>
                  <a:txBody>
                    <a:bodyPr/>
                    <a:lstStyle/>
                    <a:p>
                      <a:pPr marL="0" marR="0" algn="ctr">
                        <a:lnSpc>
                          <a:spcPct val="150000"/>
                        </a:lnSpc>
                        <a:spcBef>
                          <a:spcPts val="0"/>
                        </a:spcBef>
                        <a:spcAft>
                          <a:spcPts val="0"/>
                        </a:spcAft>
                      </a:pPr>
                      <a:endParaRPr lang="en-US" sz="1100" b="1"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Cluster (A)</a:t>
                      </a:r>
                      <a:endParaRPr lang="en-US" sz="1100" b="1">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Cluster (B)</a:t>
                      </a:r>
                      <a:endParaRPr lang="en-US" sz="1100" b="1">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Cluster (C)</a:t>
                      </a:r>
                      <a:endParaRPr lang="en-US" sz="1100" b="1"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5176">
                <a:tc>
                  <a:txBody>
                    <a:bodyPr/>
                    <a:lstStyle/>
                    <a:p>
                      <a:pPr marL="0" marR="0" algn="ctr">
                        <a:lnSpc>
                          <a:spcPct val="115000"/>
                        </a:lnSpc>
                        <a:spcBef>
                          <a:spcPts val="0"/>
                        </a:spcBef>
                        <a:spcAft>
                          <a:spcPts val="0"/>
                        </a:spcAft>
                      </a:pPr>
                      <a:r>
                        <a:rPr lang="en-US" sz="1200" b="1" dirty="0" smtClean="0">
                          <a:solidFill>
                            <a:srgbClr val="000000"/>
                          </a:solidFill>
                          <a:latin typeface="Times New Roman"/>
                          <a:ea typeface="Calibri"/>
                          <a:cs typeface="Arial"/>
                        </a:rPr>
                        <a:t>Power Coefficient (Cp)</a:t>
                      </a:r>
                      <a:endParaRPr lang="en-US" sz="1200" b="1"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100" b="1" smtClean="0">
                          <a:solidFill>
                            <a:srgbClr val="000000"/>
                          </a:solidFill>
                          <a:latin typeface="Times New Roman"/>
                          <a:ea typeface="Calibri"/>
                          <a:cs typeface="Arial"/>
                        </a:rPr>
                        <a:t>0.26</a:t>
                      </a:r>
                      <a:endParaRPr lang="en-US" sz="1050" b="1" smtClean="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100" b="1" dirty="0" smtClean="0">
                          <a:solidFill>
                            <a:srgbClr val="000000"/>
                          </a:solidFill>
                          <a:latin typeface="Times New Roman"/>
                          <a:ea typeface="Calibri"/>
                          <a:cs typeface="Arial"/>
                        </a:rPr>
                        <a:t>0.33</a:t>
                      </a:r>
                      <a:endParaRPr lang="en-US" sz="1050" b="1" dirty="0" smtClean="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100" b="1" smtClean="0">
                          <a:solidFill>
                            <a:srgbClr val="000000"/>
                          </a:solidFill>
                          <a:latin typeface="Times New Roman"/>
                          <a:ea typeface="Calibri"/>
                          <a:cs typeface="Arial"/>
                        </a:rPr>
                        <a:t>0.28</a:t>
                      </a:r>
                      <a:endParaRPr lang="en-US" sz="1050" b="1" smtClean="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Ratio Compared to Cluster (A)</a:t>
                      </a:r>
                      <a:endParaRPr lang="en-US" sz="1100" b="1"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b="1" dirty="0" smtClean="0">
                          <a:latin typeface="Calibri"/>
                          <a:ea typeface="Calibri"/>
                          <a:cs typeface="Arial"/>
                        </a:rPr>
                        <a:t>1</a:t>
                      </a:r>
                      <a:endParaRPr lang="en-US" sz="1100" b="1"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b="1" dirty="0" smtClean="0">
                          <a:latin typeface="Calibri"/>
                          <a:ea typeface="Calibri"/>
                          <a:cs typeface="Arial"/>
                        </a:rPr>
                        <a:t>1.23</a:t>
                      </a:r>
                      <a:endParaRPr lang="en-US" sz="1100" b="1"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b="1" dirty="0" smtClean="0">
                          <a:latin typeface="Calibri"/>
                          <a:ea typeface="Calibri"/>
                          <a:cs typeface="Arial"/>
                        </a:rPr>
                        <a:t>1.04</a:t>
                      </a:r>
                      <a:endParaRPr lang="en-US" sz="1100" b="1"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9" name="Rectangle 8"/>
          <p:cNvSpPr/>
          <p:nvPr/>
        </p:nvSpPr>
        <p:spPr>
          <a:xfrm>
            <a:off x="76200" y="76200"/>
            <a:ext cx="5181600" cy="677108"/>
          </a:xfrm>
          <a:prstGeom prst="rect">
            <a:avLst/>
          </a:prstGeom>
          <a:solidFill>
            <a:schemeClr val="bg1"/>
          </a:solidFill>
        </p:spPr>
        <p:txBody>
          <a:bodyPr wrap="square">
            <a:spAutoFit/>
          </a:bodyPr>
          <a:lstStyle/>
          <a:p>
            <a:pPr marL="0" lvl="2"/>
            <a:r>
              <a:rPr lang="en-US" b="1" dirty="0" smtClean="0">
                <a:solidFill>
                  <a:srgbClr val="C00000"/>
                </a:solidFill>
              </a:rPr>
              <a:t>Numerical Results for the Nine Savonius Wind Turbine Farm</a:t>
            </a:r>
            <a:endParaRPr lang="en-US" sz="2000" b="1" dirty="0" smtClean="0">
              <a:solidFill>
                <a:srgbClr val="C00000"/>
              </a:solidFill>
              <a:latin typeface="+mj-lt"/>
              <a:ea typeface="+mj-ea"/>
              <a:cs typeface="+mj-cs"/>
            </a:endParaRPr>
          </a:p>
        </p:txBody>
      </p:sp>
      <p:sp>
        <p:nvSpPr>
          <p:cNvPr id="12" name="Rectangle 11"/>
          <p:cNvSpPr/>
          <p:nvPr/>
        </p:nvSpPr>
        <p:spPr>
          <a:xfrm>
            <a:off x="76200" y="786813"/>
            <a:ext cx="5181600" cy="1554272"/>
          </a:xfrm>
          <a:prstGeom prst="rect">
            <a:avLst/>
          </a:prstGeom>
          <a:solidFill>
            <a:schemeClr val="bg1"/>
          </a:solidFill>
        </p:spPr>
        <p:txBody>
          <a:bodyPr wrap="square">
            <a:spAutoFit/>
          </a:bodyPr>
          <a:lstStyle/>
          <a:p>
            <a:pPr lvl="0" algn="just"/>
            <a:r>
              <a:rPr lang="en-US" sz="1500" b="1" dirty="0" smtClean="0"/>
              <a:t>The ratio between Cp of the clusters (A:B:C) is 1:1.2:1</a:t>
            </a:r>
          </a:p>
          <a:p>
            <a:pPr lvl="0" algn="just"/>
            <a:endParaRPr lang="en-US" sz="1000" b="1" dirty="0" smtClean="0"/>
          </a:p>
          <a:p>
            <a:pPr lvl="0" algn="just"/>
            <a:r>
              <a:rPr lang="en-US" sz="1500" b="1" dirty="0" smtClean="0"/>
              <a:t>The ratio between Cp of individual turbines is (1:1.2:1) </a:t>
            </a:r>
          </a:p>
          <a:p>
            <a:pPr lvl="0" algn="just"/>
            <a:endParaRPr lang="en-US" sz="800" b="1" dirty="0" smtClean="0"/>
          </a:p>
          <a:p>
            <a:pPr lvl="0" algn="just"/>
            <a:endParaRPr lang="en-US" sz="200" b="1" dirty="0" smtClean="0"/>
          </a:p>
          <a:p>
            <a:pPr lvl="0" algn="just"/>
            <a:r>
              <a:rPr lang="en-US" sz="1500" b="1" dirty="0" smtClean="0"/>
              <a:t>The </a:t>
            </a:r>
            <a:r>
              <a:rPr lang="en-US" sz="1500" b="1" dirty="0" smtClean="0">
                <a:solidFill>
                  <a:srgbClr val="FF0000"/>
                </a:solidFill>
              </a:rPr>
              <a:t>average power coefficient </a:t>
            </a:r>
            <a:r>
              <a:rPr lang="en-US" sz="1500" b="1" dirty="0" smtClean="0"/>
              <a:t>achieved by the </a:t>
            </a:r>
            <a:r>
              <a:rPr lang="en-US" sz="1500" b="1" dirty="0" smtClean="0">
                <a:solidFill>
                  <a:srgbClr val="FF0000"/>
                </a:solidFill>
              </a:rPr>
              <a:t>developed nine turbine farm </a:t>
            </a:r>
            <a:r>
              <a:rPr lang="en-US" sz="1500" b="1" dirty="0" smtClean="0"/>
              <a:t>at </a:t>
            </a:r>
            <a:r>
              <a:rPr lang="en-US" sz="1500" b="1" dirty="0" smtClean="0">
                <a:solidFill>
                  <a:srgbClr val="FF0000"/>
                </a:solidFill>
                <a:sym typeface="Symbol"/>
              </a:rPr>
              <a:t>=1</a:t>
            </a:r>
            <a:r>
              <a:rPr lang="en-US" sz="1500" b="1" dirty="0" smtClean="0">
                <a:sym typeface="Symbol"/>
              </a:rPr>
              <a:t> </a:t>
            </a:r>
            <a:r>
              <a:rPr lang="en-US" sz="1500" b="1" dirty="0" smtClean="0"/>
              <a:t>is </a:t>
            </a:r>
            <a:r>
              <a:rPr lang="en-US" sz="1500" b="1" dirty="0" smtClean="0">
                <a:solidFill>
                  <a:srgbClr val="FF0000"/>
                </a:solidFill>
              </a:rPr>
              <a:t>26% higher </a:t>
            </a:r>
            <a:r>
              <a:rPr lang="en-US" sz="1500" b="1" dirty="0" smtClean="0"/>
              <a:t>than that of isolated nine turbine farm</a:t>
            </a:r>
          </a:p>
        </p:txBody>
      </p:sp>
      <p:pic>
        <p:nvPicPr>
          <p:cNvPr id="1026" name="Picture 2"/>
          <p:cNvPicPr>
            <a:picLocks noChangeAspect="1" noChangeArrowheads="1"/>
          </p:cNvPicPr>
          <p:nvPr/>
        </p:nvPicPr>
        <p:blipFill>
          <a:blip r:embed="rId2" cstate="print"/>
          <a:srcRect/>
          <a:stretch>
            <a:fillRect/>
          </a:stretch>
        </p:blipFill>
        <p:spPr bwMode="auto">
          <a:xfrm>
            <a:off x="5329061" y="152400"/>
            <a:ext cx="3732398" cy="3886200"/>
          </a:xfrm>
          <a:prstGeom prst="rect">
            <a:avLst/>
          </a:prstGeom>
          <a:noFill/>
          <a:ln w="25400">
            <a:solidFill>
              <a:schemeClr val="tx1"/>
            </a:solidFill>
            <a:miter lim="800000"/>
            <a:headEnd/>
            <a:tailEnd/>
          </a:ln>
          <a:effectLst/>
        </p:spPr>
      </p:pic>
      <p:sp>
        <p:nvSpPr>
          <p:cNvPr id="10" name="TextBox 9"/>
          <p:cNvSpPr txBox="1"/>
          <p:nvPr/>
        </p:nvSpPr>
        <p:spPr>
          <a:xfrm>
            <a:off x="6248400" y="1905000"/>
            <a:ext cx="304800" cy="369332"/>
          </a:xfrm>
          <a:prstGeom prst="rect">
            <a:avLst/>
          </a:prstGeom>
          <a:noFill/>
        </p:spPr>
        <p:txBody>
          <a:bodyPr wrap="square" rtlCol="0">
            <a:spAutoFit/>
          </a:bodyPr>
          <a:lstStyle/>
          <a:p>
            <a:r>
              <a:rPr lang="en-US" dirty="0" smtClean="0"/>
              <a:t>A</a:t>
            </a:r>
            <a:endParaRPr lang="en-US" dirty="0"/>
          </a:p>
        </p:txBody>
      </p:sp>
      <p:sp>
        <p:nvSpPr>
          <p:cNvPr id="14" name="TextBox 13"/>
          <p:cNvSpPr txBox="1"/>
          <p:nvPr/>
        </p:nvSpPr>
        <p:spPr>
          <a:xfrm>
            <a:off x="6934200" y="609600"/>
            <a:ext cx="304800" cy="369332"/>
          </a:xfrm>
          <a:prstGeom prst="rect">
            <a:avLst/>
          </a:prstGeom>
          <a:noFill/>
        </p:spPr>
        <p:txBody>
          <a:bodyPr wrap="square" rtlCol="0">
            <a:spAutoFit/>
          </a:bodyPr>
          <a:lstStyle/>
          <a:p>
            <a:r>
              <a:rPr lang="en-US" dirty="0" smtClean="0"/>
              <a:t>B</a:t>
            </a:r>
            <a:endParaRPr lang="en-US" dirty="0"/>
          </a:p>
        </p:txBody>
      </p:sp>
      <p:sp>
        <p:nvSpPr>
          <p:cNvPr id="15" name="TextBox 14"/>
          <p:cNvSpPr txBox="1"/>
          <p:nvPr/>
        </p:nvSpPr>
        <p:spPr>
          <a:xfrm>
            <a:off x="6858000" y="3200400"/>
            <a:ext cx="304800" cy="369332"/>
          </a:xfrm>
          <a:prstGeom prst="rect">
            <a:avLst/>
          </a:prstGeom>
          <a:noFill/>
        </p:spPr>
        <p:txBody>
          <a:bodyPr wrap="square" rtlCol="0">
            <a:spAutoFit/>
          </a:bodyPr>
          <a:lstStyle/>
          <a:p>
            <a:r>
              <a:rPr lang="en-US" dirty="0" smtClean="0"/>
              <a:t>C</a:t>
            </a:r>
            <a:endParaRPr lang="en-US" dirty="0"/>
          </a:p>
        </p:txBody>
      </p:sp>
      <p:sp>
        <p:nvSpPr>
          <p:cNvPr id="16" name="TextBox 15"/>
          <p:cNvSpPr txBox="1"/>
          <p:nvPr/>
        </p:nvSpPr>
        <p:spPr>
          <a:xfrm>
            <a:off x="5943600" y="4188023"/>
            <a:ext cx="1676400" cy="307777"/>
          </a:xfrm>
          <a:prstGeom prst="rect">
            <a:avLst/>
          </a:prstGeom>
          <a:noFill/>
        </p:spPr>
        <p:txBody>
          <a:bodyPr wrap="square" rtlCol="0">
            <a:spAutoFit/>
          </a:bodyPr>
          <a:lstStyle/>
          <a:p>
            <a:pPr algn="ctr"/>
            <a:r>
              <a:rPr lang="en-US" sz="1400" b="1" dirty="0" err="1" smtClean="0"/>
              <a:t>Cp</a:t>
            </a:r>
            <a:r>
              <a:rPr lang="en-US" sz="1400" b="1" baseline="-25000" dirty="0" err="1" smtClean="0"/>
              <a:t>avg</a:t>
            </a:r>
            <a:r>
              <a:rPr lang="en-US" sz="1400" b="1" dirty="0" smtClean="0"/>
              <a:t> max = 0.29</a:t>
            </a:r>
            <a:endParaRPr lang="en-US" sz="1400" b="1" dirty="0"/>
          </a:p>
        </p:txBody>
      </p:sp>
      <p:graphicFrame>
        <p:nvGraphicFramePr>
          <p:cNvPr id="17" name="Chart 16"/>
          <p:cNvGraphicFramePr/>
          <p:nvPr/>
        </p:nvGraphicFramePr>
        <p:xfrm>
          <a:off x="5257800" y="4191000"/>
          <a:ext cx="3733800" cy="2514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0400" y="6381750"/>
            <a:ext cx="2133600" cy="476250"/>
          </a:xfrm>
        </p:spPr>
        <p:txBody>
          <a:bodyPr/>
          <a:lstStyle/>
          <a:p>
            <a:fld id="{325197A1-4679-4014-A1F3-A8A77BFA5E4A}" type="slidenum">
              <a:rPr lang="en-US" smtClean="0"/>
              <a:pPr/>
              <a:t>42</a:t>
            </a:fld>
            <a:endParaRPr lang="en-US" dirty="0"/>
          </a:p>
        </p:txBody>
      </p:sp>
      <p:graphicFrame>
        <p:nvGraphicFramePr>
          <p:cNvPr id="4" name="Chart 3"/>
          <p:cNvGraphicFramePr/>
          <p:nvPr/>
        </p:nvGraphicFramePr>
        <p:xfrm>
          <a:off x="1600200" y="381000"/>
          <a:ext cx="6477000"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1025" name="Rectangle 1"/>
          <p:cNvSpPr>
            <a:spLocks noChangeArrowheads="1"/>
          </p:cNvSpPr>
          <p:nvPr/>
        </p:nvSpPr>
        <p:spPr bwMode="auto">
          <a:xfrm>
            <a:off x="381000" y="4113352"/>
            <a:ext cx="8382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lang="en-US" b="1" dirty="0" smtClean="0"/>
              <a:t>The </a:t>
            </a:r>
            <a:r>
              <a:rPr lang="en-US" b="1" dirty="0" smtClean="0">
                <a:solidFill>
                  <a:srgbClr val="FF0000"/>
                </a:solidFill>
              </a:rPr>
              <a:t>nine turbine farm </a:t>
            </a:r>
            <a:r>
              <a:rPr lang="en-US" b="1" dirty="0" smtClean="0"/>
              <a:t>is </a:t>
            </a:r>
            <a:r>
              <a:rPr lang="en-US" b="1" dirty="0" smtClean="0">
                <a:solidFill>
                  <a:srgbClr val="FF0000"/>
                </a:solidFill>
              </a:rPr>
              <a:t>patterned</a:t>
            </a:r>
            <a:r>
              <a:rPr lang="en-US" b="1" dirty="0" smtClean="0"/>
              <a:t>, the performance of the farm can be </a:t>
            </a:r>
            <a:r>
              <a:rPr lang="en-US" b="1" dirty="0" smtClean="0">
                <a:solidFill>
                  <a:srgbClr val="FF0000"/>
                </a:solidFill>
              </a:rPr>
              <a:t>predicted</a:t>
            </a:r>
            <a:r>
              <a:rPr lang="en-US" b="1" dirty="0" smtClean="0"/>
              <a:t> by simulation of a three turbine cluster</a:t>
            </a:r>
          </a:p>
          <a:p>
            <a:pPr marL="0" marR="0" lvl="0" indent="0" algn="justLow" defTabSz="914400" rtl="0" eaLnBrk="1" fontAlgn="base" latinLnBrk="0" hangingPunct="1">
              <a:lnSpc>
                <a:spcPct val="100000"/>
              </a:lnSpc>
              <a:spcBef>
                <a:spcPct val="0"/>
              </a:spcBef>
              <a:spcAft>
                <a:spcPct val="0"/>
              </a:spcAft>
              <a:buClrTx/>
              <a:buSzTx/>
              <a:buFontTx/>
              <a:buNone/>
              <a:tabLst/>
            </a:pPr>
            <a:endParaRPr lang="en-US" b="1" dirty="0" smtClean="0"/>
          </a:p>
          <a:p>
            <a:pPr marL="0" marR="0" lvl="0" indent="0" algn="justLow" defTabSz="914400" rtl="0" eaLnBrk="1" fontAlgn="base" latinLnBrk="0" hangingPunct="1">
              <a:lnSpc>
                <a:spcPct val="100000"/>
              </a:lnSpc>
              <a:spcBef>
                <a:spcPct val="0"/>
              </a:spcBef>
              <a:spcAft>
                <a:spcPct val="0"/>
              </a:spcAft>
              <a:buClrTx/>
              <a:buSzTx/>
              <a:buFontTx/>
              <a:buNone/>
              <a:tabLst/>
            </a:pPr>
            <a:r>
              <a:rPr lang="en-US" b="1" dirty="0" smtClean="0">
                <a:solidFill>
                  <a:srgbClr val="FF0000"/>
                </a:solidFill>
              </a:rPr>
              <a:t>Using the ratio 1:1.2:1 </a:t>
            </a:r>
            <a:r>
              <a:rPr lang="en-US" b="1" dirty="0" smtClean="0"/>
              <a:t>and the </a:t>
            </a:r>
            <a:r>
              <a:rPr lang="en-US" b="1" dirty="0" smtClean="0">
                <a:solidFill>
                  <a:srgbClr val="FF0000"/>
                </a:solidFill>
              </a:rPr>
              <a:t>results of the three turbine cluster</a:t>
            </a:r>
            <a:r>
              <a:rPr lang="en-US" b="1" dirty="0" smtClean="0"/>
              <a:t>, the nine turbine farm efficiency is predicted and compared to the calculated results</a:t>
            </a:r>
          </a:p>
          <a:p>
            <a:pPr marL="0" marR="0" lvl="0" indent="0" algn="justLow" defTabSz="914400" rtl="0" eaLnBrk="1" fontAlgn="base" latinLnBrk="0" hangingPunct="1">
              <a:lnSpc>
                <a:spcPct val="100000"/>
              </a:lnSpc>
              <a:spcBef>
                <a:spcPct val="0"/>
              </a:spcBef>
              <a:spcAft>
                <a:spcPct val="0"/>
              </a:spcAft>
              <a:buClrTx/>
              <a:buSzTx/>
              <a:buFontTx/>
              <a:buNone/>
              <a:tabLst/>
            </a:pPr>
            <a:endParaRPr lang="en-US" b="1" dirty="0" smtClean="0"/>
          </a:p>
          <a:p>
            <a:pPr marL="0" marR="0" lvl="0" indent="0" algn="justLow" defTabSz="914400" rtl="0" eaLnBrk="1" fontAlgn="base" latinLnBrk="0" hangingPunct="1">
              <a:lnSpc>
                <a:spcPct val="100000"/>
              </a:lnSpc>
              <a:spcBef>
                <a:spcPct val="0"/>
              </a:spcBef>
              <a:spcAft>
                <a:spcPct val="0"/>
              </a:spcAft>
              <a:buClrTx/>
              <a:buSzTx/>
              <a:buFontTx/>
              <a:buNone/>
              <a:tabLst/>
            </a:pPr>
            <a:r>
              <a:rPr lang="en-US" b="1" dirty="0" smtClean="0"/>
              <a:t>The </a:t>
            </a:r>
            <a:r>
              <a:rPr lang="en-US" b="1" dirty="0" smtClean="0">
                <a:solidFill>
                  <a:srgbClr val="FF0000"/>
                </a:solidFill>
              </a:rPr>
              <a:t>error in the predicted average power coefficient </a:t>
            </a:r>
            <a:r>
              <a:rPr lang="en-US" b="1" dirty="0" smtClean="0"/>
              <a:t>(Cp=0.3) of the farm compared to the calculated value (Cp=0.292) is </a:t>
            </a:r>
            <a:r>
              <a:rPr lang="en-US" b="1" dirty="0" smtClean="0">
                <a:solidFill>
                  <a:srgbClr val="FF0000"/>
                </a:solidFill>
              </a:rPr>
              <a:t>less than 2%</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Nine Savonius Velocity Cont.mp4">
            <a:hlinkClick r:id="" action="ppaction://media"/>
          </p:cNvPr>
          <p:cNvPicPr>
            <a:picLocks noRot="1" noChangeAspect="1"/>
          </p:cNvPicPr>
          <p:nvPr>
            <a:videoFile r:link="rId1"/>
          </p:nvPr>
        </p:nvPicPr>
        <p:blipFill>
          <a:blip r:embed="rId3" cstate="print"/>
          <a:stretch>
            <a:fillRect/>
          </a:stretch>
        </p:blipFill>
        <p:spPr>
          <a:xfrm>
            <a:off x="0" y="457200"/>
            <a:ext cx="9144000" cy="6858000"/>
          </a:xfrm>
          <a:prstGeom prst="rect">
            <a:avLst/>
          </a:prstGeom>
        </p:spPr>
      </p:pic>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43</a:t>
            </a:fld>
            <a:endParaRPr lang="en-US"/>
          </a:p>
        </p:txBody>
      </p:sp>
      <p:sp>
        <p:nvSpPr>
          <p:cNvPr id="5" name="TextBox 4"/>
          <p:cNvSpPr txBox="1"/>
          <p:nvPr/>
        </p:nvSpPr>
        <p:spPr>
          <a:xfrm>
            <a:off x="0" y="5996226"/>
            <a:ext cx="9144000" cy="861774"/>
          </a:xfrm>
          <a:prstGeom prst="rect">
            <a:avLst/>
          </a:prstGeom>
          <a:solidFill>
            <a:schemeClr val="bg1"/>
          </a:solidFill>
          <a:ln w="50800">
            <a:solidFill>
              <a:srgbClr val="C00000"/>
            </a:solidFill>
          </a:ln>
        </p:spPr>
        <p:txBody>
          <a:bodyPr wrap="square" rtlCol="0">
            <a:spAutoFit/>
          </a:bodyPr>
          <a:lstStyle/>
          <a:p>
            <a:pPr algn="ctr"/>
            <a:endParaRPr lang="en-US" sz="1400" b="1" dirty="0" smtClean="0"/>
          </a:p>
          <a:p>
            <a:pPr algn="ctr"/>
            <a:r>
              <a:rPr lang="en-US" sz="2400" b="1" dirty="0" smtClean="0"/>
              <a:t>Velocity Contours: Co-Rotating Nine Savonius Turbine Farm</a:t>
            </a:r>
          </a:p>
          <a:p>
            <a:pPr algn="ctr"/>
            <a:endParaRPr lang="en-US" sz="12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Nine Savonius Vorticity Cont.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44</a:t>
            </a:fld>
            <a:endParaRPr lang="en-US"/>
          </a:p>
        </p:txBody>
      </p:sp>
      <p:sp>
        <p:nvSpPr>
          <p:cNvPr id="5" name="TextBox 4"/>
          <p:cNvSpPr txBox="1"/>
          <p:nvPr/>
        </p:nvSpPr>
        <p:spPr>
          <a:xfrm>
            <a:off x="0" y="5996226"/>
            <a:ext cx="9144000" cy="861774"/>
          </a:xfrm>
          <a:prstGeom prst="rect">
            <a:avLst/>
          </a:prstGeom>
          <a:solidFill>
            <a:schemeClr val="bg1"/>
          </a:solidFill>
          <a:ln w="50800">
            <a:solidFill>
              <a:srgbClr val="C00000"/>
            </a:solidFill>
          </a:ln>
        </p:spPr>
        <p:txBody>
          <a:bodyPr wrap="square" rtlCol="0">
            <a:spAutoFit/>
          </a:bodyPr>
          <a:lstStyle/>
          <a:p>
            <a:pPr algn="ctr"/>
            <a:endParaRPr lang="en-US" sz="1400" b="1" dirty="0" smtClean="0"/>
          </a:p>
          <a:p>
            <a:pPr algn="ctr"/>
            <a:r>
              <a:rPr lang="en-US" sz="2400" b="1" dirty="0" smtClean="0"/>
              <a:t>Vorticity Contours: Co-Rotating Nine Savonius Turbine Farm</a:t>
            </a:r>
          </a:p>
          <a:p>
            <a:pPr algn="ctr"/>
            <a:endParaRPr lang="en-US" sz="12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p:nvPr/>
        </p:nvPicPr>
        <p:blipFill>
          <a:blip r:embed="rId2" cstate="print"/>
          <a:srcRect r="-18253"/>
          <a:stretch>
            <a:fillRect/>
          </a:stretch>
        </p:blipFill>
        <p:spPr bwMode="auto">
          <a:xfrm>
            <a:off x="5562600" y="228600"/>
            <a:ext cx="3505200" cy="6477000"/>
          </a:xfrm>
          <a:prstGeom prst="rect">
            <a:avLst/>
          </a:prstGeom>
          <a:solidFill>
            <a:schemeClr val="bg1"/>
          </a:solidFill>
          <a:ln w="9525">
            <a:noFill/>
            <a:miter lim="800000"/>
            <a:headEnd/>
            <a:tailEnd/>
          </a:ln>
        </p:spPr>
      </p:pic>
      <p:sp>
        <p:nvSpPr>
          <p:cNvPr id="3" name="Slide Number Placeholder 2"/>
          <p:cNvSpPr>
            <a:spLocks noGrp="1"/>
          </p:cNvSpPr>
          <p:nvPr>
            <p:ph type="sldNum" sz="quarter" idx="12"/>
          </p:nvPr>
        </p:nvSpPr>
        <p:spPr>
          <a:xfrm>
            <a:off x="7010400" y="6381750"/>
            <a:ext cx="2133600" cy="476250"/>
          </a:xfrm>
        </p:spPr>
        <p:txBody>
          <a:bodyPr/>
          <a:lstStyle/>
          <a:p>
            <a:fld id="{325197A1-4679-4014-A1F3-A8A77BFA5E4A}" type="slidenum">
              <a:rPr lang="en-US" smtClean="0"/>
              <a:pPr/>
              <a:t>45</a:t>
            </a:fld>
            <a:endParaRPr lang="en-US" dirty="0"/>
          </a:p>
        </p:txBody>
      </p:sp>
      <p:sp>
        <p:nvSpPr>
          <p:cNvPr id="5" name="Rectangle 4"/>
          <p:cNvSpPr/>
          <p:nvPr/>
        </p:nvSpPr>
        <p:spPr>
          <a:xfrm>
            <a:off x="228600" y="285690"/>
            <a:ext cx="6858000" cy="400110"/>
          </a:xfrm>
          <a:prstGeom prst="rect">
            <a:avLst/>
          </a:prstGeom>
          <a:solidFill>
            <a:schemeClr val="bg1"/>
          </a:solidFill>
          <a:ln w="25400">
            <a:solidFill>
              <a:schemeClr val="tx1"/>
            </a:solidFill>
          </a:ln>
        </p:spPr>
        <p:txBody>
          <a:bodyPr wrap="square">
            <a:spAutoFit/>
          </a:bodyPr>
          <a:lstStyle/>
          <a:p>
            <a:pPr marL="0" lvl="2"/>
            <a:r>
              <a:rPr lang="en-US" sz="2000" b="1" dirty="0" smtClean="0">
                <a:solidFill>
                  <a:srgbClr val="C00000"/>
                </a:solidFill>
              </a:rPr>
              <a:t>Twenty Seven Savonius Wind Turbine Farm Simulation </a:t>
            </a:r>
            <a:endParaRPr lang="en-US" sz="2000" b="1" dirty="0" smtClean="0">
              <a:solidFill>
                <a:srgbClr val="C00000"/>
              </a:solidFill>
              <a:latin typeface="+mj-lt"/>
              <a:ea typeface="+mj-ea"/>
              <a:cs typeface="+mj-cs"/>
            </a:endParaRPr>
          </a:p>
        </p:txBody>
      </p:sp>
      <p:sp>
        <p:nvSpPr>
          <p:cNvPr id="4" name="Rectangle 3"/>
          <p:cNvSpPr/>
          <p:nvPr/>
        </p:nvSpPr>
        <p:spPr>
          <a:xfrm>
            <a:off x="228600" y="1143000"/>
            <a:ext cx="5486400" cy="5355312"/>
          </a:xfrm>
          <a:prstGeom prst="rect">
            <a:avLst/>
          </a:prstGeom>
        </p:spPr>
        <p:txBody>
          <a:bodyPr wrap="square">
            <a:spAutoFit/>
          </a:bodyPr>
          <a:lstStyle/>
          <a:p>
            <a:r>
              <a:rPr lang="en-US" dirty="0" smtClean="0"/>
              <a:t>The 27 turbine farm is </a:t>
            </a:r>
            <a:r>
              <a:rPr lang="en-US" b="1" dirty="0" smtClean="0">
                <a:solidFill>
                  <a:srgbClr val="FF0000"/>
                </a:solidFill>
              </a:rPr>
              <a:t>triangular </a:t>
            </a:r>
            <a:r>
              <a:rPr lang="en-US" dirty="0" smtClean="0"/>
              <a:t>and has the </a:t>
            </a:r>
            <a:r>
              <a:rPr lang="en-US" b="1" dirty="0" smtClean="0">
                <a:solidFill>
                  <a:srgbClr val="FF0000"/>
                </a:solidFill>
              </a:rPr>
              <a:t>same topology </a:t>
            </a:r>
            <a:r>
              <a:rPr lang="en-US" dirty="0" smtClean="0"/>
              <a:t>of the three turbine </a:t>
            </a:r>
            <a:r>
              <a:rPr lang="en-US" b="1" dirty="0" smtClean="0">
                <a:solidFill>
                  <a:srgbClr val="FF0000"/>
                </a:solidFill>
              </a:rPr>
              <a:t>cluster</a:t>
            </a:r>
          </a:p>
          <a:p>
            <a:endParaRPr lang="en-US" dirty="0" smtClean="0"/>
          </a:p>
          <a:p>
            <a:endParaRPr lang="en-US" dirty="0" smtClean="0"/>
          </a:p>
          <a:p>
            <a:r>
              <a:rPr lang="en-US" b="1" dirty="0" smtClean="0">
                <a:solidFill>
                  <a:srgbClr val="FF0000"/>
                </a:solidFill>
              </a:rPr>
              <a:t>Each vertex </a:t>
            </a:r>
            <a:r>
              <a:rPr lang="en-US" dirty="0" smtClean="0"/>
              <a:t>of the triangle has a </a:t>
            </a:r>
            <a:r>
              <a:rPr lang="en-US" b="1" dirty="0" smtClean="0">
                <a:solidFill>
                  <a:srgbClr val="FF0000"/>
                </a:solidFill>
              </a:rPr>
              <a:t>nine turbine farm</a:t>
            </a:r>
          </a:p>
          <a:p>
            <a:endParaRPr lang="en-US" dirty="0" smtClean="0"/>
          </a:p>
          <a:p>
            <a:endParaRPr lang="en-US" dirty="0" smtClean="0"/>
          </a:p>
          <a:p>
            <a:r>
              <a:rPr lang="en-US" dirty="0" smtClean="0"/>
              <a:t>The domain, solver setting and turbulence model are similar to that of the three turbine cluster simulation</a:t>
            </a:r>
          </a:p>
          <a:p>
            <a:endParaRPr lang="en-US" dirty="0" smtClean="0"/>
          </a:p>
          <a:p>
            <a:endParaRPr lang="en-US" dirty="0" smtClean="0"/>
          </a:p>
          <a:p>
            <a:r>
              <a:rPr lang="en-US" dirty="0" smtClean="0"/>
              <a:t>The same grid topology is used, this results in a grid having a number of cells equal to 2,751,759 cells for the 27 turbine farm simulation</a:t>
            </a:r>
          </a:p>
          <a:p>
            <a:endParaRPr lang="en-US" dirty="0" smtClean="0"/>
          </a:p>
          <a:p>
            <a:endParaRPr lang="en-US" dirty="0" smtClean="0"/>
          </a:p>
          <a:p>
            <a:r>
              <a:rPr lang="en-US" dirty="0" smtClean="0"/>
              <a:t>The simulation time is about 120 hours</a:t>
            </a:r>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46</a:t>
            </a:fld>
            <a:endParaRPr lang="en-US"/>
          </a:p>
        </p:txBody>
      </p:sp>
      <p:pic>
        <p:nvPicPr>
          <p:cNvPr id="4" name="Picture 42"/>
          <p:cNvPicPr>
            <a:picLocks noChangeAspect="1" noChangeArrowheads="1"/>
          </p:cNvPicPr>
          <p:nvPr/>
        </p:nvPicPr>
        <p:blipFill>
          <a:blip r:embed="rId2" cstate="print"/>
          <a:srcRect r="-885" b="-3167"/>
          <a:stretch>
            <a:fillRect/>
          </a:stretch>
        </p:blipFill>
        <p:spPr bwMode="auto">
          <a:xfrm rot="16200000">
            <a:off x="14819231" y="13717210"/>
            <a:ext cx="3596108" cy="2834454"/>
          </a:xfrm>
          <a:prstGeom prst="rect">
            <a:avLst/>
          </a:prstGeom>
          <a:noFill/>
          <a:ln w="12700">
            <a:noFill/>
            <a:miter lim="800000"/>
            <a:headEnd/>
            <a:tailEnd/>
          </a:ln>
        </p:spPr>
      </p:pic>
      <p:graphicFrame>
        <p:nvGraphicFramePr>
          <p:cNvPr id="13" name="Table 12"/>
          <p:cNvGraphicFramePr>
            <a:graphicFrameLocks noGrp="1"/>
          </p:cNvGraphicFramePr>
          <p:nvPr/>
        </p:nvGraphicFramePr>
        <p:xfrm>
          <a:off x="228600" y="3276600"/>
          <a:ext cx="4650740" cy="2606040"/>
        </p:xfrm>
        <a:graphic>
          <a:graphicData uri="http://schemas.openxmlformats.org/drawingml/2006/table">
            <a:tbl>
              <a:tblPr/>
              <a:tblGrid>
                <a:gridCol w="955040"/>
                <a:gridCol w="1492885"/>
                <a:gridCol w="2202815"/>
              </a:tblGrid>
              <a:tr h="193675">
                <a:tc>
                  <a:txBody>
                    <a:bodyPr/>
                    <a:lstStyle/>
                    <a:p>
                      <a:pPr marL="0" marR="0" algn="ctr">
                        <a:lnSpc>
                          <a:spcPct val="150000"/>
                        </a:lnSpc>
                        <a:spcBef>
                          <a:spcPts val="0"/>
                        </a:spcBef>
                        <a:spcAft>
                          <a:spcPts val="0"/>
                        </a:spcAft>
                      </a:pP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Total Power (</a:t>
                      </a:r>
                      <a:r>
                        <a:rPr lang="en-US" sz="1200" b="1" dirty="0" smtClean="0">
                          <a:solidFill>
                            <a:srgbClr val="000000"/>
                          </a:solidFill>
                          <a:latin typeface="Times New Roman"/>
                          <a:ea typeface="Calibri"/>
                          <a:cs typeface="Arial"/>
                        </a:rPr>
                        <a:t>watt)</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Ratio Compared to Cluster (A)</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Cluster (A)</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170</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Times New Roman"/>
                          <a:ea typeface="Calibri"/>
                          <a:cs typeface="Arial"/>
                        </a:rPr>
                        <a:t>1</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Cluster (B)</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208</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1.22</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Cluster (C)</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182</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1.07</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675">
                <a:tc>
                  <a:txBody>
                    <a:bodyPr/>
                    <a:lstStyle/>
                    <a:p>
                      <a:pPr marL="0" marR="0" algn="ctr">
                        <a:lnSpc>
                          <a:spcPct val="150000"/>
                        </a:lnSpc>
                        <a:spcBef>
                          <a:spcPts val="0"/>
                        </a:spcBef>
                        <a:spcAft>
                          <a:spcPts val="0"/>
                        </a:spcAft>
                      </a:pP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Total Power (</a:t>
                      </a:r>
                      <a:r>
                        <a:rPr lang="en-US" sz="1200" b="1" dirty="0" smtClean="0">
                          <a:solidFill>
                            <a:srgbClr val="000000"/>
                          </a:solidFill>
                          <a:latin typeface="Times New Roman"/>
                          <a:ea typeface="Calibri"/>
                          <a:cs typeface="Arial"/>
                        </a:rPr>
                        <a:t>watt)</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Ratio Compared to Cluster (D)</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Cluster (D)</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214</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Times New Roman"/>
                          <a:ea typeface="Calibri"/>
                          <a:cs typeface="Arial"/>
                        </a:rPr>
                        <a:t>1</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Cluster (E)</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233</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1.09</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Cluster (F)</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a:solidFill>
                            <a:srgbClr val="000000"/>
                          </a:solidFill>
                          <a:latin typeface="Times New Roman"/>
                          <a:ea typeface="Calibri"/>
                          <a:cs typeface="Arial"/>
                        </a:rPr>
                        <a:t>226</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1.05</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Total Power (</a:t>
                      </a:r>
                      <a:r>
                        <a:rPr lang="en-US" sz="1200" b="1" dirty="0" smtClean="0">
                          <a:solidFill>
                            <a:srgbClr val="000000"/>
                          </a:solidFill>
                          <a:latin typeface="Times New Roman"/>
                          <a:ea typeface="Calibri"/>
                          <a:cs typeface="Arial"/>
                        </a:rPr>
                        <a:t>watt)</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Ratio Compared to Cluster (A)</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Cluster (G)</a:t>
                      </a:r>
                      <a:endParaRPr lang="en-US" sz="1100">
                        <a:latin typeface="Calibri"/>
                        <a:ea typeface="Calibri"/>
                        <a:cs typeface="Arial"/>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a:solidFill>
                            <a:srgbClr val="000000"/>
                          </a:solidFill>
                          <a:latin typeface="Times New Roman"/>
                          <a:ea typeface="Calibri"/>
                          <a:cs typeface="Arial"/>
                        </a:rPr>
                        <a:t>181</a:t>
                      </a:r>
                      <a:endParaRPr lang="en-US" sz="1100">
                        <a:latin typeface="Calibri"/>
                        <a:ea typeface="Calibri"/>
                        <a:cs typeface="Arial"/>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Times New Roman"/>
                          <a:ea typeface="Calibri"/>
                          <a:cs typeface="Arial"/>
                        </a:rPr>
                        <a:t>1</a:t>
                      </a:r>
                      <a:endParaRPr lang="en-US" sz="1100" dirty="0">
                        <a:latin typeface="Calibri"/>
                        <a:ea typeface="Calibri"/>
                        <a:cs typeface="Arial"/>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Cluster (H)</a:t>
                      </a:r>
                      <a:endParaRPr lang="en-US" sz="1100">
                        <a:latin typeface="Calibri"/>
                        <a:ea typeface="Calibri"/>
                        <a:cs typeface="Arial"/>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233</a:t>
                      </a:r>
                      <a:endParaRPr lang="en-US" sz="1100" dirty="0">
                        <a:latin typeface="Calibri"/>
                        <a:ea typeface="Calibri"/>
                        <a:cs typeface="Arial"/>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1.27</a:t>
                      </a:r>
                      <a:endParaRPr lang="en-US" sz="1100" dirty="0">
                        <a:latin typeface="Calibri"/>
                        <a:ea typeface="Calibri"/>
                        <a:cs typeface="Arial"/>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Cluster (I)</a:t>
                      </a:r>
                      <a:endParaRPr lang="en-US" sz="1100">
                        <a:latin typeface="Calibri"/>
                        <a:ea typeface="Calibri"/>
                        <a:cs typeface="Arial"/>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195</a:t>
                      </a:r>
                      <a:endParaRPr lang="en-US" sz="1100" dirty="0">
                        <a:latin typeface="Calibri"/>
                        <a:ea typeface="Calibri"/>
                        <a:cs typeface="Arial"/>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1.06</a:t>
                      </a:r>
                      <a:endParaRPr lang="en-US" sz="1100" dirty="0">
                        <a:latin typeface="Calibri"/>
                        <a:ea typeface="Calibri"/>
                        <a:cs typeface="Arial"/>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4" name="Table 13"/>
          <p:cNvGraphicFramePr>
            <a:graphicFrameLocks noGrp="1"/>
          </p:cNvGraphicFramePr>
          <p:nvPr/>
        </p:nvGraphicFramePr>
        <p:xfrm>
          <a:off x="228600" y="5943600"/>
          <a:ext cx="5026025" cy="672084"/>
        </p:xfrm>
        <a:graphic>
          <a:graphicData uri="http://schemas.openxmlformats.org/drawingml/2006/table">
            <a:tbl>
              <a:tblPr/>
              <a:tblGrid>
                <a:gridCol w="2195195"/>
                <a:gridCol w="904240"/>
                <a:gridCol w="963295"/>
                <a:gridCol w="963295"/>
              </a:tblGrid>
              <a:tr h="193675">
                <a:tc>
                  <a:txBody>
                    <a:bodyPr/>
                    <a:lstStyle/>
                    <a:p>
                      <a:pPr marL="0" marR="0" algn="ctr">
                        <a:lnSpc>
                          <a:spcPct val="150000"/>
                        </a:lnSpc>
                        <a:spcBef>
                          <a:spcPts val="0"/>
                        </a:spcBef>
                        <a:spcAft>
                          <a:spcPts val="0"/>
                        </a:spcAft>
                      </a:pP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Cluster (I)</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Cluster (II)</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Cluster (II)</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Total Power (</a:t>
                      </a:r>
                      <a:r>
                        <a:rPr lang="en-US" sz="1200" b="1" dirty="0" smtClean="0">
                          <a:solidFill>
                            <a:srgbClr val="000000"/>
                          </a:solidFill>
                          <a:latin typeface="Times New Roman"/>
                          <a:ea typeface="Calibri"/>
                          <a:cs typeface="Arial"/>
                        </a:rPr>
                        <a:t>watt)</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567</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680</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604</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Ratio Compared to Cluster (I)</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15000"/>
                        </a:lnSpc>
                        <a:spcBef>
                          <a:spcPts val="0"/>
                        </a:spcBef>
                        <a:spcAft>
                          <a:spcPts val="0"/>
                        </a:spcAft>
                      </a:pPr>
                      <a:r>
                        <a:rPr lang="en-US" sz="1200">
                          <a:solidFill>
                            <a:srgbClr val="000000"/>
                          </a:solidFill>
                          <a:latin typeface="Times New Roman"/>
                          <a:ea typeface="Calibri"/>
                          <a:cs typeface="Arial"/>
                        </a:rPr>
                        <a:t>1</a:t>
                      </a:r>
                      <a:endParaRPr lang="en-US" sz="110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1.2</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smtClean="0">
                          <a:solidFill>
                            <a:srgbClr val="000000"/>
                          </a:solidFill>
                          <a:latin typeface="Times New Roman"/>
                          <a:ea typeface="Calibri"/>
                          <a:cs typeface="Arial"/>
                        </a:rPr>
                        <a:t>1.06</a:t>
                      </a:r>
                      <a:endParaRPr lang="en-US" sz="1100" dirty="0">
                        <a:latin typeface="Calibri"/>
                        <a:ea typeface="Calibri"/>
                        <a:cs typeface="Arial"/>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 name="Rectangle 14"/>
          <p:cNvSpPr/>
          <p:nvPr/>
        </p:nvSpPr>
        <p:spPr>
          <a:xfrm>
            <a:off x="174978" y="101025"/>
            <a:ext cx="4724400" cy="707886"/>
          </a:xfrm>
          <a:prstGeom prst="rect">
            <a:avLst/>
          </a:prstGeom>
          <a:solidFill>
            <a:schemeClr val="bg1"/>
          </a:solidFill>
        </p:spPr>
        <p:txBody>
          <a:bodyPr wrap="square">
            <a:spAutoFit/>
          </a:bodyPr>
          <a:lstStyle/>
          <a:p>
            <a:pPr marL="0" lvl="2"/>
            <a:r>
              <a:rPr lang="en-US" sz="2000" b="1" dirty="0" smtClean="0">
                <a:solidFill>
                  <a:srgbClr val="C00000"/>
                </a:solidFill>
              </a:rPr>
              <a:t>Numerical Results for the Twenty-Seven Savonius Wind Turbine Farm</a:t>
            </a:r>
            <a:endParaRPr lang="en-US" sz="2000" b="1" dirty="0" smtClean="0">
              <a:solidFill>
                <a:srgbClr val="C00000"/>
              </a:solidFill>
              <a:latin typeface="+mj-lt"/>
              <a:ea typeface="+mj-ea"/>
              <a:cs typeface="+mj-cs"/>
            </a:endParaRPr>
          </a:p>
        </p:txBody>
      </p:sp>
      <p:sp>
        <p:nvSpPr>
          <p:cNvPr id="16" name="Rectangle 15"/>
          <p:cNvSpPr/>
          <p:nvPr/>
        </p:nvSpPr>
        <p:spPr>
          <a:xfrm>
            <a:off x="152400" y="969764"/>
            <a:ext cx="4800600" cy="2154436"/>
          </a:xfrm>
          <a:prstGeom prst="rect">
            <a:avLst/>
          </a:prstGeom>
        </p:spPr>
        <p:txBody>
          <a:bodyPr wrap="square">
            <a:spAutoFit/>
          </a:bodyPr>
          <a:lstStyle/>
          <a:p>
            <a:pPr algn="just"/>
            <a:r>
              <a:rPr lang="en-US" sz="1400" b="1" dirty="0" smtClean="0"/>
              <a:t>The ratio between Cp of individual turbines is (1:1.2:1) </a:t>
            </a:r>
          </a:p>
          <a:p>
            <a:pPr algn="just"/>
            <a:endParaRPr lang="en-US" sz="1100" b="1" dirty="0" smtClean="0"/>
          </a:p>
          <a:p>
            <a:pPr lvl="0" algn="just"/>
            <a:r>
              <a:rPr lang="en-US" sz="1400" b="1" dirty="0" smtClean="0"/>
              <a:t>The ratio between average Cp of the clusters is 1:1.2:1</a:t>
            </a:r>
          </a:p>
          <a:p>
            <a:pPr lvl="0" algn="just"/>
            <a:endParaRPr lang="en-US" sz="100" b="1" dirty="0" smtClean="0"/>
          </a:p>
          <a:p>
            <a:pPr lvl="0" algn="just"/>
            <a:endParaRPr lang="en-US" sz="800" b="1" dirty="0" smtClean="0"/>
          </a:p>
          <a:p>
            <a:pPr lvl="0" algn="just"/>
            <a:endParaRPr lang="en-US" sz="200" b="1" dirty="0" smtClean="0"/>
          </a:p>
          <a:p>
            <a:pPr algn="just"/>
            <a:r>
              <a:rPr lang="en-US" sz="1400" b="1" dirty="0" smtClean="0"/>
              <a:t>The ratio between average Cp of the nine turbine farms I, II and III  is 1:1.2:1</a:t>
            </a:r>
          </a:p>
          <a:p>
            <a:pPr algn="just"/>
            <a:endParaRPr lang="en-US" sz="1050" dirty="0" smtClean="0"/>
          </a:p>
          <a:p>
            <a:pPr lvl="0" algn="just"/>
            <a:r>
              <a:rPr lang="en-US" sz="1400" b="1" dirty="0" smtClean="0"/>
              <a:t>The </a:t>
            </a:r>
            <a:r>
              <a:rPr lang="en-US" sz="1400" b="1" dirty="0" smtClean="0">
                <a:solidFill>
                  <a:srgbClr val="FF0000"/>
                </a:solidFill>
              </a:rPr>
              <a:t>average power coefficient </a:t>
            </a:r>
            <a:r>
              <a:rPr lang="en-US" sz="1400" b="1" dirty="0" smtClean="0"/>
              <a:t>achieved by the </a:t>
            </a:r>
            <a:r>
              <a:rPr lang="en-US" sz="1400" b="1" dirty="0" smtClean="0">
                <a:solidFill>
                  <a:srgbClr val="FF0000"/>
                </a:solidFill>
              </a:rPr>
              <a:t>developed nine turbine farms </a:t>
            </a:r>
            <a:r>
              <a:rPr lang="en-US" sz="1400" b="1" dirty="0" smtClean="0"/>
              <a:t>at </a:t>
            </a:r>
            <a:r>
              <a:rPr lang="en-US" sz="1400" b="1" dirty="0" smtClean="0">
                <a:solidFill>
                  <a:srgbClr val="FF0000"/>
                </a:solidFill>
                <a:sym typeface="Symbol"/>
              </a:rPr>
              <a:t>=1</a:t>
            </a:r>
            <a:r>
              <a:rPr lang="en-US" sz="1400" b="1" dirty="0" smtClean="0">
                <a:sym typeface="Symbol"/>
              </a:rPr>
              <a:t> </a:t>
            </a:r>
            <a:r>
              <a:rPr lang="en-US" sz="1400" b="1" dirty="0" smtClean="0"/>
              <a:t>is </a:t>
            </a:r>
            <a:r>
              <a:rPr lang="en-US" sz="1400" b="1" dirty="0" smtClean="0">
                <a:solidFill>
                  <a:srgbClr val="FF0000"/>
                </a:solidFill>
              </a:rPr>
              <a:t>39% higher </a:t>
            </a:r>
            <a:r>
              <a:rPr lang="en-US" sz="1400" b="1" dirty="0" smtClean="0"/>
              <a:t>than that of isolated nine turbine farm</a:t>
            </a:r>
          </a:p>
        </p:txBody>
      </p:sp>
      <p:sp>
        <p:nvSpPr>
          <p:cNvPr id="65537" name="Rectangle 1"/>
          <p:cNvSpPr>
            <a:spLocks noChangeArrowheads="1"/>
          </p:cNvSpPr>
          <p:nvPr/>
        </p:nvSpPr>
        <p:spPr bwMode="auto">
          <a:xfrm>
            <a:off x="5029200" y="4390310"/>
            <a:ext cx="3962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lang="en-US" sz="1600" dirty="0" smtClean="0"/>
              <a:t>The average power achieved by the developed twenty-seven turbine farm is 0.32 at </a:t>
            </a:r>
            <a:r>
              <a:rPr lang="en-US" sz="1600" dirty="0" smtClean="0">
                <a:sym typeface="Symbol"/>
              </a:rPr>
              <a:t> =1</a:t>
            </a:r>
            <a:endParaRPr lang="en-US" sz="1600" dirty="0" smtClean="0"/>
          </a:p>
        </p:txBody>
      </p:sp>
      <p:pic>
        <p:nvPicPr>
          <p:cNvPr id="2050" name="Picture 2"/>
          <p:cNvPicPr>
            <a:picLocks noChangeAspect="1" noChangeArrowheads="1"/>
          </p:cNvPicPr>
          <p:nvPr/>
        </p:nvPicPr>
        <p:blipFill>
          <a:blip r:embed="rId3" cstate="print"/>
          <a:srcRect/>
          <a:stretch>
            <a:fillRect/>
          </a:stretch>
        </p:blipFill>
        <p:spPr bwMode="auto">
          <a:xfrm>
            <a:off x="5040489" y="76200"/>
            <a:ext cx="4007927" cy="4038600"/>
          </a:xfrm>
          <a:prstGeom prst="rect">
            <a:avLst/>
          </a:prstGeom>
          <a:noFill/>
          <a:ln w="25400">
            <a:solidFill>
              <a:schemeClr val="tx1"/>
            </a:solidFill>
            <a:miter lim="800000"/>
            <a:headEnd/>
            <a:tailEnd/>
          </a:ln>
        </p:spPr>
      </p:pic>
      <p:sp>
        <p:nvSpPr>
          <p:cNvPr id="17" name="TextBox 16"/>
          <p:cNvSpPr txBox="1"/>
          <p:nvPr/>
        </p:nvSpPr>
        <p:spPr>
          <a:xfrm>
            <a:off x="7162800" y="304800"/>
            <a:ext cx="304800" cy="369332"/>
          </a:xfrm>
          <a:prstGeom prst="rect">
            <a:avLst/>
          </a:prstGeom>
          <a:noFill/>
          <a:ln w="6350">
            <a:solidFill>
              <a:schemeClr val="tx1"/>
            </a:solidFill>
          </a:ln>
        </p:spPr>
        <p:txBody>
          <a:bodyPr wrap="square" rtlCol="0">
            <a:spAutoFit/>
          </a:bodyPr>
          <a:lstStyle/>
          <a:p>
            <a:pPr algn="ctr"/>
            <a:r>
              <a:rPr lang="en-US" dirty="0" smtClean="0"/>
              <a:t>I</a:t>
            </a:r>
            <a:endParaRPr lang="en-US" dirty="0"/>
          </a:p>
        </p:txBody>
      </p:sp>
      <p:sp>
        <p:nvSpPr>
          <p:cNvPr id="18" name="TextBox 17"/>
          <p:cNvSpPr txBox="1"/>
          <p:nvPr/>
        </p:nvSpPr>
        <p:spPr>
          <a:xfrm>
            <a:off x="6477000" y="1447800"/>
            <a:ext cx="381000" cy="369332"/>
          </a:xfrm>
          <a:prstGeom prst="rect">
            <a:avLst/>
          </a:prstGeom>
          <a:noFill/>
          <a:ln w="6350">
            <a:solidFill>
              <a:schemeClr val="tx1"/>
            </a:solidFill>
          </a:ln>
        </p:spPr>
        <p:txBody>
          <a:bodyPr wrap="square" rtlCol="0">
            <a:spAutoFit/>
          </a:bodyPr>
          <a:lstStyle/>
          <a:p>
            <a:pPr algn="ctr"/>
            <a:r>
              <a:rPr lang="en-US" dirty="0" smtClean="0"/>
              <a:t>II</a:t>
            </a:r>
            <a:endParaRPr lang="en-US" dirty="0"/>
          </a:p>
        </p:txBody>
      </p:sp>
      <p:sp>
        <p:nvSpPr>
          <p:cNvPr id="19" name="TextBox 18"/>
          <p:cNvSpPr txBox="1"/>
          <p:nvPr/>
        </p:nvSpPr>
        <p:spPr>
          <a:xfrm>
            <a:off x="7239000" y="3657600"/>
            <a:ext cx="381000" cy="369332"/>
          </a:xfrm>
          <a:prstGeom prst="rect">
            <a:avLst/>
          </a:prstGeom>
          <a:noFill/>
          <a:ln w="6350">
            <a:solidFill>
              <a:schemeClr val="tx1"/>
            </a:solidFill>
          </a:ln>
        </p:spPr>
        <p:txBody>
          <a:bodyPr wrap="square" rtlCol="0">
            <a:spAutoFit/>
          </a:bodyPr>
          <a:lstStyle/>
          <a:p>
            <a:pPr algn="ctr"/>
            <a:r>
              <a:rPr lang="en-US" dirty="0" smtClean="0"/>
              <a:t>III</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47</a:t>
            </a:fld>
            <a:endParaRPr lang="en-US"/>
          </a:p>
        </p:txBody>
      </p:sp>
      <p:sp>
        <p:nvSpPr>
          <p:cNvPr id="1025" name="Rectangle 1"/>
          <p:cNvSpPr>
            <a:spLocks noChangeArrowheads="1"/>
          </p:cNvSpPr>
          <p:nvPr/>
        </p:nvSpPr>
        <p:spPr bwMode="auto">
          <a:xfrm>
            <a:off x="381000" y="4080302"/>
            <a:ext cx="81534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lang="en-US" sz="1600" b="1" dirty="0" smtClean="0"/>
              <a:t>The 27 turbine farm is </a:t>
            </a:r>
            <a:r>
              <a:rPr lang="en-US" sz="1600" b="1" dirty="0" smtClean="0">
                <a:solidFill>
                  <a:srgbClr val="FF0000"/>
                </a:solidFill>
              </a:rPr>
              <a:t>patterned</a:t>
            </a:r>
            <a:r>
              <a:rPr lang="en-US" sz="1600" b="1" dirty="0" smtClean="0"/>
              <a:t>, this means that the performance of the farm can be </a:t>
            </a:r>
            <a:r>
              <a:rPr lang="en-US" sz="1600" b="1" dirty="0" smtClean="0">
                <a:solidFill>
                  <a:srgbClr val="FF0000"/>
                </a:solidFill>
              </a:rPr>
              <a:t>predicted</a:t>
            </a:r>
            <a:r>
              <a:rPr lang="en-US" sz="1600" b="1" dirty="0" smtClean="0"/>
              <a:t> by simulation of only three turbines.</a:t>
            </a:r>
          </a:p>
          <a:p>
            <a:pPr marL="0" marR="0" lvl="0" indent="0" algn="justLow" defTabSz="914400" rtl="0" eaLnBrk="1" fontAlgn="base" latinLnBrk="0" hangingPunct="1">
              <a:lnSpc>
                <a:spcPct val="100000"/>
              </a:lnSpc>
              <a:spcBef>
                <a:spcPct val="0"/>
              </a:spcBef>
              <a:spcAft>
                <a:spcPct val="0"/>
              </a:spcAft>
              <a:buClrTx/>
              <a:buSzTx/>
              <a:buFontTx/>
              <a:buNone/>
              <a:tabLst/>
            </a:pPr>
            <a:endParaRPr lang="en-US" sz="1600" b="1" dirty="0" smtClean="0"/>
          </a:p>
          <a:p>
            <a:pPr marL="0" marR="0" lvl="0" indent="0" algn="justLow" defTabSz="914400" rtl="0" eaLnBrk="1" fontAlgn="base" latinLnBrk="0" hangingPunct="1">
              <a:lnSpc>
                <a:spcPct val="100000"/>
              </a:lnSpc>
              <a:spcBef>
                <a:spcPct val="0"/>
              </a:spcBef>
              <a:spcAft>
                <a:spcPct val="0"/>
              </a:spcAft>
              <a:buClrTx/>
              <a:buSzTx/>
              <a:buFontTx/>
              <a:buNone/>
              <a:tabLst/>
            </a:pPr>
            <a:r>
              <a:rPr lang="en-US" sz="1600" b="1" dirty="0" smtClean="0">
                <a:solidFill>
                  <a:srgbClr val="FF0000"/>
                </a:solidFill>
              </a:rPr>
              <a:t>Using the ratio 1:1.2:1 </a:t>
            </a:r>
            <a:r>
              <a:rPr lang="en-US" sz="1600" b="1" dirty="0" smtClean="0"/>
              <a:t>and the </a:t>
            </a:r>
            <a:r>
              <a:rPr lang="en-US" sz="1600" b="1" dirty="0" smtClean="0">
                <a:solidFill>
                  <a:srgbClr val="FF0000"/>
                </a:solidFill>
              </a:rPr>
              <a:t>results</a:t>
            </a:r>
            <a:r>
              <a:rPr lang="en-US" sz="1600" b="1" dirty="0" smtClean="0"/>
              <a:t> of the simulation of the three turbine </a:t>
            </a:r>
            <a:r>
              <a:rPr lang="en-US" sz="1600" b="1" dirty="0" smtClean="0">
                <a:solidFill>
                  <a:srgbClr val="FF0000"/>
                </a:solidFill>
              </a:rPr>
              <a:t>cluster</a:t>
            </a:r>
            <a:r>
              <a:rPr lang="en-US" sz="1600" b="1" dirty="0" smtClean="0"/>
              <a:t>, the 27 turbine farm efficiency is </a:t>
            </a:r>
            <a:r>
              <a:rPr lang="en-US" sz="1600" b="1" dirty="0" smtClean="0">
                <a:solidFill>
                  <a:srgbClr val="FF0000"/>
                </a:solidFill>
              </a:rPr>
              <a:t>predicted</a:t>
            </a:r>
            <a:r>
              <a:rPr lang="en-US" sz="1600" b="1" dirty="0" smtClean="0"/>
              <a:t> and compared to the calculated results.</a:t>
            </a:r>
          </a:p>
          <a:p>
            <a:pPr marL="0" marR="0" lvl="0" indent="0" algn="justLow" defTabSz="914400" rtl="0" eaLnBrk="1" fontAlgn="base" latinLnBrk="0" hangingPunct="1">
              <a:lnSpc>
                <a:spcPct val="100000"/>
              </a:lnSpc>
              <a:spcBef>
                <a:spcPct val="0"/>
              </a:spcBef>
              <a:spcAft>
                <a:spcPct val="0"/>
              </a:spcAft>
              <a:buClrTx/>
              <a:buSzTx/>
              <a:buFontTx/>
              <a:buNone/>
              <a:tabLst/>
            </a:pPr>
            <a:endParaRPr lang="en-US" sz="1600" b="1" dirty="0" smtClean="0"/>
          </a:p>
          <a:p>
            <a:pPr marL="0" marR="0" lvl="0" indent="0" algn="justLow" defTabSz="914400" rtl="0" eaLnBrk="1" fontAlgn="base" latinLnBrk="0" hangingPunct="1">
              <a:lnSpc>
                <a:spcPct val="100000"/>
              </a:lnSpc>
              <a:spcBef>
                <a:spcPct val="0"/>
              </a:spcBef>
              <a:spcAft>
                <a:spcPct val="0"/>
              </a:spcAft>
              <a:buClrTx/>
              <a:buSzTx/>
              <a:buFontTx/>
              <a:buNone/>
              <a:tabLst/>
            </a:pPr>
            <a:r>
              <a:rPr lang="en-US" sz="1600" b="1" dirty="0" smtClean="0"/>
              <a:t>The </a:t>
            </a:r>
            <a:r>
              <a:rPr lang="en-US" sz="1600" b="1" dirty="0" smtClean="0">
                <a:solidFill>
                  <a:srgbClr val="FF0000"/>
                </a:solidFill>
              </a:rPr>
              <a:t>error in the predicted average power coefficient </a:t>
            </a:r>
            <a:r>
              <a:rPr lang="en-US" sz="1600" b="1" dirty="0" smtClean="0"/>
              <a:t>(Cp=0.326) of the farm compared to the calculated value (Cp=0.325) </a:t>
            </a:r>
            <a:r>
              <a:rPr lang="en-US" sz="1600" b="1" dirty="0" smtClean="0">
                <a:solidFill>
                  <a:srgbClr val="FF0000"/>
                </a:solidFill>
              </a:rPr>
              <a:t>is less than 0.4%</a:t>
            </a:r>
          </a:p>
        </p:txBody>
      </p:sp>
      <p:graphicFrame>
        <p:nvGraphicFramePr>
          <p:cNvPr id="5" name="Chart 4"/>
          <p:cNvGraphicFramePr/>
          <p:nvPr/>
        </p:nvGraphicFramePr>
        <p:xfrm>
          <a:off x="1143000" y="685800"/>
          <a:ext cx="6858000" cy="3276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48</a:t>
            </a:fld>
            <a:endParaRPr lang="en-US"/>
          </a:p>
        </p:txBody>
      </p:sp>
      <p:sp>
        <p:nvSpPr>
          <p:cNvPr id="6" name="Rectangle 5"/>
          <p:cNvSpPr/>
          <p:nvPr/>
        </p:nvSpPr>
        <p:spPr>
          <a:xfrm>
            <a:off x="228600" y="228600"/>
            <a:ext cx="8305800" cy="646331"/>
          </a:xfrm>
          <a:prstGeom prst="rect">
            <a:avLst/>
          </a:prstGeom>
          <a:solidFill>
            <a:schemeClr val="bg1"/>
          </a:solidFill>
        </p:spPr>
        <p:txBody>
          <a:bodyPr wrap="square">
            <a:spAutoFit/>
          </a:bodyPr>
          <a:lstStyle/>
          <a:p>
            <a:pPr marL="0" lvl="2" algn="ctr"/>
            <a:r>
              <a:rPr lang="en-US" b="1" dirty="0" smtClean="0"/>
              <a:t>Power and Power Density of the Developed VS Isolated Farms</a:t>
            </a:r>
          </a:p>
          <a:p>
            <a:pPr marL="0" lvl="2" algn="ctr"/>
            <a:r>
              <a:rPr lang="en-US" b="1" dirty="0" smtClean="0"/>
              <a:t>(One meter Diameter and One meter Height Turbines) </a:t>
            </a:r>
            <a:endParaRPr lang="en-US" b="1" dirty="0" smtClean="0">
              <a:latin typeface="+mj-lt"/>
              <a:ea typeface="+mj-ea"/>
              <a:cs typeface="+mj-cs"/>
            </a:endParaRPr>
          </a:p>
        </p:txBody>
      </p:sp>
      <p:graphicFrame>
        <p:nvGraphicFramePr>
          <p:cNvPr id="12" name="Table 11"/>
          <p:cNvGraphicFramePr>
            <a:graphicFrameLocks noGrp="1"/>
          </p:cNvGraphicFramePr>
          <p:nvPr/>
        </p:nvGraphicFramePr>
        <p:xfrm>
          <a:off x="761999" y="4191000"/>
          <a:ext cx="7391400" cy="2157984"/>
        </p:xfrm>
        <a:graphic>
          <a:graphicData uri="http://schemas.openxmlformats.org/drawingml/2006/table">
            <a:tbl>
              <a:tblPr/>
              <a:tblGrid>
                <a:gridCol w="821266"/>
                <a:gridCol w="1083735"/>
                <a:gridCol w="1012657"/>
                <a:gridCol w="1106548"/>
                <a:gridCol w="1081195"/>
                <a:gridCol w="889845"/>
                <a:gridCol w="1396154"/>
              </a:tblGrid>
              <a:tr h="187308">
                <a:tc rowSpan="2">
                  <a:txBody>
                    <a:bodyPr/>
                    <a:lstStyle/>
                    <a:p>
                      <a:pPr marL="0" marR="0" algn="ctr">
                        <a:lnSpc>
                          <a:spcPct val="115000"/>
                        </a:lnSpc>
                        <a:spcBef>
                          <a:spcPts val="0"/>
                        </a:spcBef>
                        <a:spcAft>
                          <a:spcPts val="0"/>
                        </a:spcAft>
                      </a:pPr>
                      <a:endParaRPr lang="en-US" sz="1200" b="1" dirty="0">
                        <a:latin typeface="Calibri"/>
                        <a:ea typeface="Calibri"/>
                        <a:cs typeface="Arial"/>
                      </a:endParaRPr>
                    </a:p>
                  </a:txBody>
                  <a:tcPr marL="61079" marR="61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200" b="1" dirty="0" smtClean="0">
                          <a:solidFill>
                            <a:srgbClr val="000000"/>
                          </a:solidFill>
                          <a:latin typeface="Times New Roman"/>
                          <a:ea typeface="Calibri"/>
                          <a:cs typeface="Arial"/>
                        </a:rPr>
                        <a:t>Power (W/m)</a:t>
                      </a:r>
                      <a:endParaRPr lang="en-US" sz="1200" b="1" dirty="0">
                        <a:latin typeface="Calibri"/>
                        <a:ea typeface="Calibri"/>
                        <a:cs typeface="Arial"/>
                      </a:endParaRPr>
                    </a:p>
                  </a:txBody>
                  <a:tcPr marL="61079" marR="61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marL="0" marR="0" algn="ctr">
                        <a:lnSpc>
                          <a:spcPct val="115000"/>
                        </a:lnSpc>
                        <a:spcBef>
                          <a:spcPts val="0"/>
                        </a:spcBef>
                        <a:spcAft>
                          <a:spcPts val="0"/>
                        </a:spcAft>
                      </a:pPr>
                      <a:r>
                        <a:rPr lang="en-US" sz="1200" b="1" dirty="0" smtClean="0">
                          <a:solidFill>
                            <a:srgbClr val="000000"/>
                          </a:solidFill>
                          <a:latin typeface="Times New Roman"/>
                          <a:ea typeface="Calibri"/>
                          <a:cs typeface="Arial"/>
                        </a:rPr>
                        <a:t>Enhancement</a:t>
                      </a:r>
                    </a:p>
                    <a:p>
                      <a:pPr marL="0" marR="0" algn="ctr">
                        <a:lnSpc>
                          <a:spcPct val="115000"/>
                        </a:lnSpc>
                        <a:spcBef>
                          <a:spcPts val="0"/>
                        </a:spcBef>
                        <a:spcAft>
                          <a:spcPts val="0"/>
                        </a:spcAft>
                      </a:pPr>
                      <a:r>
                        <a:rPr lang="en-US" sz="1200" b="1" dirty="0" smtClean="0">
                          <a:solidFill>
                            <a:srgbClr val="000000"/>
                          </a:solidFill>
                          <a:latin typeface="Times New Roman"/>
                          <a:ea typeface="Calibri"/>
                          <a:cs typeface="Arial"/>
                        </a:rPr>
                        <a:t>In </a:t>
                      </a:r>
                    </a:p>
                    <a:p>
                      <a:pPr marL="0" marR="0" algn="ctr">
                        <a:lnSpc>
                          <a:spcPct val="115000"/>
                        </a:lnSpc>
                        <a:spcBef>
                          <a:spcPts val="0"/>
                        </a:spcBef>
                        <a:spcAft>
                          <a:spcPts val="0"/>
                        </a:spcAft>
                      </a:pPr>
                      <a:r>
                        <a:rPr lang="en-US" sz="1200" b="1" dirty="0" smtClean="0">
                          <a:solidFill>
                            <a:srgbClr val="000000"/>
                          </a:solidFill>
                          <a:latin typeface="Times New Roman"/>
                          <a:ea typeface="Calibri"/>
                          <a:cs typeface="Arial"/>
                        </a:rPr>
                        <a:t>Power</a:t>
                      </a:r>
                      <a:endParaRPr lang="en-US" sz="1200" b="1" dirty="0">
                        <a:latin typeface="Calibri"/>
                        <a:ea typeface="Calibri"/>
                        <a:cs typeface="Arial"/>
                      </a:endParaRPr>
                    </a:p>
                  </a:txBody>
                  <a:tcPr marL="61079" marR="61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200" b="1" dirty="0" smtClean="0">
                          <a:solidFill>
                            <a:srgbClr val="000000"/>
                          </a:solidFill>
                          <a:latin typeface="Times New Roman"/>
                          <a:ea typeface="Calibri"/>
                          <a:cs typeface="Arial"/>
                        </a:rPr>
                        <a:t>Power Density</a:t>
                      </a:r>
                    </a:p>
                    <a:p>
                      <a:pPr marL="0" marR="0" algn="ctr">
                        <a:lnSpc>
                          <a:spcPct val="115000"/>
                        </a:lnSpc>
                        <a:spcBef>
                          <a:spcPts val="0"/>
                        </a:spcBef>
                        <a:spcAft>
                          <a:spcPts val="0"/>
                        </a:spcAft>
                      </a:pPr>
                      <a:r>
                        <a:rPr lang="en-US" sz="1200" b="1" dirty="0" smtClean="0">
                          <a:solidFill>
                            <a:srgbClr val="000000"/>
                          </a:solidFill>
                          <a:latin typeface="Times New Roman"/>
                          <a:ea typeface="Calibri"/>
                          <a:cs typeface="Arial"/>
                        </a:rPr>
                        <a:t>(W/m</a:t>
                      </a:r>
                      <a:r>
                        <a:rPr lang="en-US" sz="1200" b="1" baseline="30000" dirty="0" smtClean="0">
                          <a:solidFill>
                            <a:srgbClr val="000000"/>
                          </a:solidFill>
                          <a:latin typeface="Times New Roman"/>
                          <a:ea typeface="Calibri"/>
                          <a:cs typeface="Arial"/>
                        </a:rPr>
                        <a:t>2</a:t>
                      </a:r>
                      <a:r>
                        <a:rPr lang="en-US" sz="1200" b="1" baseline="0" dirty="0" smtClean="0">
                          <a:solidFill>
                            <a:srgbClr val="000000"/>
                          </a:solidFill>
                          <a:latin typeface="Times New Roman"/>
                          <a:ea typeface="Calibri"/>
                          <a:cs typeface="Arial"/>
                        </a:rPr>
                        <a:t>)</a:t>
                      </a:r>
                      <a:endParaRPr lang="en-US" sz="1200" b="1" dirty="0">
                        <a:latin typeface="Calibri"/>
                        <a:ea typeface="Calibri"/>
                        <a:cs typeface="Arial"/>
                      </a:endParaRPr>
                    </a:p>
                  </a:txBody>
                  <a:tcPr marL="61079" marR="61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marL="0" marR="0" algn="ctr">
                        <a:lnSpc>
                          <a:spcPct val="115000"/>
                        </a:lnSpc>
                        <a:spcBef>
                          <a:spcPts val="0"/>
                        </a:spcBef>
                        <a:spcAft>
                          <a:spcPts val="0"/>
                        </a:spcAft>
                      </a:pPr>
                      <a:r>
                        <a:rPr lang="en-US" sz="1200" b="1" dirty="0" smtClean="0">
                          <a:solidFill>
                            <a:srgbClr val="000000"/>
                          </a:solidFill>
                          <a:latin typeface="Times New Roman"/>
                          <a:ea typeface="Calibri"/>
                          <a:cs typeface="Arial"/>
                        </a:rPr>
                        <a:t>Enhancement</a:t>
                      </a:r>
                    </a:p>
                    <a:p>
                      <a:pPr marL="0" marR="0" algn="ctr">
                        <a:lnSpc>
                          <a:spcPct val="115000"/>
                        </a:lnSpc>
                        <a:spcBef>
                          <a:spcPts val="0"/>
                        </a:spcBef>
                        <a:spcAft>
                          <a:spcPts val="0"/>
                        </a:spcAft>
                      </a:pPr>
                      <a:r>
                        <a:rPr lang="en-US" sz="1200" b="1" dirty="0" smtClean="0">
                          <a:solidFill>
                            <a:srgbClr val="000000"/>
                          </a:solidFill>
                          <a:latin typeface="Times New Roman"/>
                          <a:ea typeface="Calibri"/>
                          <a:cs typeface="Arial"/>
                        </a:rPr>
                        <a:t>In</a:t>
                      </a:r>
                    </a:p>
                    <a:p>
                      <a:pPr marL="0" marR="0" algn="ctr">
                        <a:lnSpc>
                          <a:spcPct val="115000"/>
                        </a:lnSpc>
                        <a:spcBef>
                          <a:spcPts val="0"/>
                        </a:spcBef>
                        <a:spcAft>
                          <a:spcPts val="0"/>
                        </a:spcAft>
                      </a:pPr>
                      <a:r>
                        <a:rPr lang="en-US" sz="1200" b="1" dirty="0" smtClean="0">
                          <a:solidFill>
                            <a:srgbClr val="000000"/>
                          </a:solidFill>
                          <a:latin typeface="Times New Roman"/>
                          <a:ea typeface="Calibri"/>
                          <a:cs typeface="Arial"/>
                        </a:rPr>
                        <a:t>Power Density</a:t>
                      </a:r>
                      <a:endParaRPr lang="en-US" sz="1200" b="1" dirty="0">
                        <a:latin typeface="Calibri"/>
                        <a:ea typeface="Calibri"/>
                        <a:cs typeface="Arial"/>
                      </a:endParaRPr>
                    </a:p>
                  </a:txBody>
                  <a:tcPr marL="61079" marR="61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176">
                <a:tc vMerge="1">
                  <a:txBody>
                    <a:bodyPr/>
                    <a:lstStyle/>
                    <a:p>
                      <a:endParaRPr lang="en-US"/>
                    </a:p>
                  </a:txBody>
                  <a:tcPr/>
                </a:tc>
                <a:tc>
                  <a:txBody>
                    <a:bodyPr/>
                    <a:lstStyle/>
                    <a:p>
                      <a:pPr marL="0" marR="0" algn="ctr">
                        <a:lnSpc>
                          <a:spcPct val="115000"/>
                        </a:lnSpc>
                        <a:spcBef>
                          <a:spcPts val="0"/>
                        </a:spcBef>
                        <a:spcAft>
                          <a:spcPts val="0"/>
                        </a:spcAft>
                      </a:pPr>
                      <a:r>
                        <a:rPr lang="en-US" sz="1200" b="1" dirty="0">
                          <a:solidFill>
                            <a:srgbClr val="C00000"/>
                          </a:solidFill>
                          <a:latin typeface="Times New Roman"/>
                          <a:ea typeface="Calibri"/>
                          <a:cs typeface="Arial"/>
                        </a:rPr>
                        <a:t>Developed</a:t>
                      </a:r>
                      <a:endParaRPr lang="en-US" sz="1200" b="1" dirty="0">
                        <a:solidFill>
                          <a:srgbClr val="C00000"/>
                        </a:solidFill>
                        <a:latin typeface="Calibri"/>
                        <a:ea typeface="Calibri"/>
                        <a:cs typeface="Arial"/>
                      </a:endParaRPr>
                    </a:p>
                  </a:txBody>
                  <a:tcPr marL="61079" marR="61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Calibri"/>
                          <a:cs typeface="Arial"/>
                        </a:rPr>
                        <a:t>Isolated</a:t>
                      </a:r>
                      <a:endParaRPr lang="en-US" sz="1200" b="1" dirty="0">
                        <a:latin typeface="Calibri"/>
                        <a:ea typeface="Calibri"/>
                        <a:cs typeface="Arial"/>
                      </a:endParaRPr>
                    </a:p>
                  </a:txBody>
                  <a:tcPr marL="61079" marR="61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15000"/>
                        </a:lnSpc>
                        <a:spcBef>
                          <a:spcPts val="0"/>
                        </a:spcBef>
                        <a:spcAft>
                          <a:spcPts val="0"/>
                        </a:spcAft>
                      </a:pPr>
                      <a:r>
                        <a:rPr lang="en-US" sz="1200" b="1" dirty="0">
                          <a:solidFill>
                            <a:srgbClr val="C00000"/>
                          </a:solidFill>
                          <a:latin typeface="Times New Roman"/>
                          <a:ea typeface="Calibri"/>
                          <a:cs typeface="Arial"/>
                        </a:rPr>
                        <a:t>Developed</a:t>
                      </a:r>
                      <a:endParaRPr lang="en-US" sz="1200" b="1" dirty="0">
                        <a:solidFill>
                          <a:srgbClr val="C00000"/>
                        </a:solidFill>
                        <a:latin typeface="Calibri"/>
                        <a:ea typeface="Calibri"/>
                        <a:cs typeface="Arial"/>
                      </a:endParaRPr>
                    </a:p>
                  </a:txBody>
                  <a:tcPr marL="61079" marR="61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latin typeface="Times New Roman"/>
                          <a:ea typeface="Calibri"/>
                          <a:cs typeface="Arial"/>
                        </a:rPr>
                        <a:t>Isolated</a:t>
                      </a:r>
                      <a:endParaRPr lang="en-US" sz="1200" b="1">
                        <a:latin typeface="Calibri"/>
                        <a:ea typeface="Calibri"/>
                        <a:cs typeface="Arial"/>
                      </a:endParaRPr>
                    </a:p>
                  </a:txBody>
                  <a:tcPr marL="61079" marR="610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317836">
                <a:tc>
                  <a:txBody>
                    <a:bodyPr/>
                    <a:lstStyle/>
                    <a:p>
                      <a:pPr marL="0" marR="0" algn="ctr">
                        <a:lnSpc>
                          <a:spcPct val="115000"/>
                        </a:lnSpc>
                        <a:spcBef>
                          <a:spcPts val="0"/>
                        </a:spcBef>
                        <a:spcAft>
                          <a:spcPts val="0"/>
                        </a:spcAft>
                      </a:pPr>
                      <a:r>
                        <a:rPr lang="en-US" sz="1400" b="1" dirty="0">
                          <a:solidFill>
                            <a:srgbClr val="000000"/>
                          </a:solidFill>
                          <a:latin typeface="Times New Roman"/>
                          <a:ea typeface="Calibri"/>
                          <a:cs typeface="Arial"/>
                        </a:rPr>
                        <a:t>3 Turbines</a:t>
                      </a:r>
                      <a:endParaRPr lang="en-US" sz="1400" b="1" dirty="0">
                        <a:latin typeface="Calibri"/>
                        <a:ea typeface="Calibri"/>
                        <a:cs typeface="Arial"/>
                      </a:endParaRP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C00000"/>
                          </a:solidFill>
                          <a:latin typeface="Times New Roman"/>
                          <a:ea typeface="Calibri"/>
                          <a:cs typeface="Arial"/>
                        </a:rPr>
                        <a:t>182</a:t>
                      </a:r>
                      <a:endParaRPr lang="en-US" sz="1400" b="1" dirty="0">
                        <a:solidFill>
                          <a:srgbClr val="C00000"/>
                        </a:solidFill>
                        <a:latin typeface="Calibri"/>
                        <a:ea typeface="Calibri"/>
                        <a:cs typeface="Arial"/>
                      </a:endParaRP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000000"/>
                          </a:solidFill>
                          <a:latin typeface="Times New Roman"/>
                          <a:ea typeface="Calibri"/>
                          <a:cs typeface="Arial"/>
                        </a:rPr>
                        <a:t>145</a:t>
                      </a:r>
                      <a:endParaRPr lang="en-US" sz="1400" b="1" dirty="0">
                        <a:latin typeface="Calibri"/>
                        <a:ea typeface="Calibri"/>
                        <a:cs typeface="Arial"/>
                      </a:endParaRP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kern="1200" dirty="0">
                          <a:solidFill>
                            <a:srgbClr val="C00000"/>
                          </a:solidFill>
                          <a:latin typeface="Times New Roman"/>
                          <a:ea typeface="Calibri"/>
                          <a:cs typeface="Arial"/>
                        </a:rPr>
                        <a:t>26%</a:t>
                      </a: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kern="1200" dirty="0">
                          <a:solidFill>
                            <a:srgbClr val="C00000"/>
                          </a:solidFill>
                          <a:latin typeface="Times New Roman"/>
                          <a:ea typeface="Calibri"/>
                          <a:cs typeface="Arial"/>
                        </a:rPr>
                        <a:t>17</a:t>
                      </a: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kern="1200" dirty="0">
                          <a:solidFill>
                            <a:srgbClr val="000000"/>
                          </a:solidFill>
                          <a:latin typeface="Times New Roman"/>
                          <a:ea typeface="Calibri"/>
                          <a:cs typeface="Arial"/>
                        </a:rPr>
                        <a:t>13</a:t>
                      </a: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kern="1200" dirty="0" smtClean="0">
                          <a:solidFill>
                            <a:srgbClr val="C00000"/>
                          </a:solidFill>
                          <a:latin typeface="Times New Roman"/>
                          <a:ea typeface="Calibri"/>
                          <a:cs typeface="Arial"/>
                        </a:rPr>
                        <a:t>1.3 times</a:t>
                      </a:r>
                      <a:endParaRPr lang="en-US" sz="1400" b="1" kern="1200" dirty="0">
                        <a:solidFill>
                          <a:srgbClr val="C00000"/>
                        </a:solidFill>
                        <a:latin typeface="Times New Roman"/>
                        <a:ea typeface="Calibri"/>
                        <a:cs typeface="Arial"/>
                      </a:endParaRP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836">
                <a:tc>
                  <a:txBody>
                    <a:bodyPr/>
                    <a:lstStyle/>
                    <a:p>
                      <a:pPr marL="0" marR="0" algn="ctr">
                        <a:lnSpc>
                          <a:spcPct val="115000"/>
                        </a:lnSpc>
                        <a:spcBef>
                          <a:spcPts val="0"/>
                        </a:spcBef>
                        <a:spcAft>
                          <a:spcPts val="0"/>
                        </a:spcAft>
                      </a:pPr>
                      <a:r>
                        <a:rPr lang="en-US" sz="1400" b="1">
                          <a:solidFill>
                            <a:srgbClr val="000000"/>
                          </a:solidFill>
                          <a:latin typeface="Times New Roman"/>
                          <a:ea typeface="Calibri"/>
                          <a:cs typeface="Arial"/>
                        </a:rPr>
                        <a:t>9 Turbines</a:t>
                      </a:r>
                      <a:endParaRPr lang="en-US" sz="1400" b="1">
                        <a:latin typeface="Calibri"/>
                        <a:ea typeface="Calibri"/>
                        <a:cs typeface="Arial"/>
                      </a:endParaRP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C00000"/>
                          </a:solidFill>
                          <a:latin typeface="Times New Roman"/>
                          <a:ea typeface="Calibri"/>
                          <a:cs typeface="Arial"/>
                        </a:rPr>
                        <a:t>554</a:t>
                      </a:r>
                      <a:endParaRPr lang="en-US" sz="1400" b="1" dirty="0">
                        <a:solidFill>
                          <a:srgbClr val="C00000"/>
                        </a:solidFill>
                        <a:latin typeface="Calibri"/>
                        <a:ea typeface="Calibri"/>
                        <a:cs typeface="Arial"/>
                      </a:endParaRP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000000"/>
                          </a:solidFill>
                          <a:latin typeface="Times New Roman"/>
                          <a:ea typeface="Calibri"/>
                          <a:cs typeface="Arial"/>
                        </a:rPr>
                        <a:t>435</a:t>
                      </a:r>
                      <a:endParaRPr lang="en-US" sz="1400" b="1" dirty="0">
                        <a:latin typeface="Calibri"/>
                        <a:ea typeface="Calibri"/>
                        <a:cs typeface="Arial"/>
                      </a:endParaRP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kern="1200" dirty="0" smtClean="0">
                          <a:solidFill>
                            <a:srgbClr val="C00000"/>
                          </a:solidFill>
                          <a:latin typeface="Times New Roman"/>
                          <a:ea typeface="Calibri"/>
                          <a:cs typeface="Arial"/>
                        </a:rPr>
                        <a:t>26%</a:t>
                      </a:r>
                      <a:endParaRPr lang="en-US" sz="1400" b="1" kern="1200" dirty="0">
                        <a:solidFill>
                          <a:srgbClr val="C00000"/>
                        </a:solidFill>
                        <a:latin typeface="Times New Roman"/>
                        <a:ea typeface="Calibri"/>
                        <a:cs typeface="Arial"/>
                      </a:endParaRP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kern="1200" dirty="0">
                          <a:solidFill>
                            <a:srgbClr val="C00000"/>
                          </a:solidFill>
                          <a:latin typeface="Times New Roman"/>
                          <a:ea typeface="Calibri"/>
                          <a:cs typeface="Arial"/>
                        </a:rPr>
                        <a:t>10</a:t>
                      </a: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kern="1200" dirty="0">
                          <a:solidFill>
                            <a:srgbClr val="000000"/>
                          </a:solidFill>
                          <a:latin typeface="Times New Roman"/>
                          <a:ea typeface="Calibri"/>
                          <a:cs typeface="Arial"/>
                        </a:rPr>
                        <a:t>1.9</a:t>
                      </a: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kern="1200" dirty="0" smtClean="0">
                          <a:solidFill>
                            <a:srgbClr val="C00000"/>
                          </a:solidFill>
                          <a:latin typeface="Times New Roman"/>
                          <a:ea typeface="Calibri"/>
                          <a:cs typeface="Arial"/>
                        </a:rPr>
                        <a:t>7 times</a:t>
                      </a:r>
                      <a:endParaRPr lang="en-US" sz="1400" b="1" kern="1200" dirty="0">
                        <a:solidFill>
                          <a:srgbClr val="C00000"/>
                        </a:solidFill>
                        <a:latin typeface="Times New Roman"/>
                        <a:ea typeface="Calibri"/>
                        <a:cs typeface="Arial"/>
                      </a:endParaRP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7308">
                <a:tc>
                  <a:txBody>
                    <a:bodyPr/>
                    <a:lstStyle/>
                    <a:p>
                      <a:pPr marL="0" marR="0" algn="ctr">
                        <a:lnSpc>
                          <a:spcPct val="115000"/>
                        </a:lnSpc>
                        <a:spcBef>
                          <a:spcPts val="0"/>
                        </a:spcBef>
                        <a:spcAft>
                          <a:spcPts val="0"/>
                        </a:spcAft>
                      </a:pPr>
                      <a:r>
                        <a:rPr lang="en-US" sz="1400" b="1">
                          <a:solidFill>
                            <a:srgbClr val="000000"/>
                          </a:solidFill>
                          <a:latin typeface="Times New Roman"/>
                          <a:ea typeface="Calibri"/>
                          <a:cs typeface="Arial"/>
                        </a:rPr>
                        <a:t>27 Turbines</a:t>
                      </a:r>
                      <a:endParaRPr lang="en-US" sz="1400" b="1">
                        <a:latin typeface="Calibri"/>
                        <a:ea typeface="Calibri"/>
                        <a:cs typeface="Arial"/>
                      </a:endParaRP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C00000"/>
                          </a:solidFill>
                          <a:latin typeface="Times New Roman"/>
                          <a:ea typeface="Calibri"/>
                          <a:cs typeface="Arial"/>
                        </a:rPr>
                        <a:t>1841</a:t>
                      </a:r>
                      <a:endParaRPr lang="en-US" sz="1400" b="1" dirty="0">
                        <a:solidFill>
                          <a:srgbClr val="C00000"/>
                        </a:solidFill>
                        <a:latin typeface="Calibri"/>
                        <a:ea typeface="Calibri"/>
                        <a:cs typeface="Arial"/>
                      </a:endParaRP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solidFill>
                            <a:srgbClr val="000000"/>
                          </a:solidFill>
                          <a:latin typeface="Times New Roman"/>
                          <a:ea typeface="Calibri"/>
                          <a:cs typeface="Arial"/>
                        </a:rPr>
                        <a:t>1304</a:t>
                      </a:r>
                      <a:endParaRPr lang="en-US" sz="1400" b="1">
                        <a:latin typeface="Calibri"/>
                        <a:ea typeface="Calibri"/>
                        <a:cs typeface="Arial"/>
                      </a:endParaRP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kern="1200" dirty="0" smtClean="0">
                          <a:solidFill>
                            <a:srgbClr val="C00000"/>
                          </a:solidFill>
                          <a:latin typeface="Times New Roman"/>
                          <a:ea typeface="Calibri"/>
                          <a:cs typeface="Arial"/>
                        </a:rPr>
                        <a:t>39%</a:t>
                      </a:r>
                      <a:endParaRPr lang="en-US" sz="1400" b="1" kern="1200" dirty="0">
                        <a:solidFill>
                          <a:srgbClr val="C00000"/>
                        </a:solidFill>
                        <a:latin typeface="Times New Roman"/>
                        <a:ea typeface="Calibri"/>
                        <a:cs typeface="Arial"/>
                      </a:endParaRP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kern="1200" dirty="0">
                          <a:solidFill>
                            <a:srgbClr val="C00000"/>
                          </a:solidFill>
                          <a:latin typeface="Times New Roman"/>
                          <a:ea typeface="Calibri"/>
                          <a:cs typeface="Arial"/>
                        </a:rPr>
                        <a:t>4.5</a:t>
                      </a: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kern="1200" dirty="0">
                          <a:solidFill>
                            <a:srgbClr val="000000"/>
                          </a:solidFill>
                          <a:latin typeface="Times New Roman"/>
                          <a:ea typeface="Calibri"/>
                          <a:cs typeface="Arial"/>
                        </a:rPr>
                        <a:t>1.5</a:t>
                      </a: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kern="1200" dirty="0" smtClean="0">
                          <a:solidFill>
                            <a:srgbClr val="C00000"/>
                          </a:solidFill>
                          <a:latin typeface="Times New Roman"/>
                          <a:ea typeface="Calibri"/>
                          <a:cs typeface="Arial"/>
                        </a:rPr>
                        <a:t>4 times</a:t>
                      </a:r>
                      <a:endParaRPr lang="en-US" sz="1400" b="1" kern="1200" dirty="0">
                        <a:solidFill>
                          <a:srgbClr val="C00000"/>
                        </a:solidFill>
                        <a:latin typeface="Times New Roman"/>
                        <a:ea typeface="Calibri"/>
                        <a:cs typeface="Arial"/>
                      </a:endParaRPr>
                    </a:p>
                  </a:txBody>
                  <a:tcPr marL="61079" marR="610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Chart 6"/>
          <p:cNvGraphicFramePr/>
          <p:nvPr/>
        </p:nvGraphicFramePr>
        <p:xfrm>
          <a:off x="4495800" y="1066800"/>
          <a:ext cx="4495800" cy="2819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p:nvPr/>
        </p:nvGraphicFramePr>
        <p:xfrm>
          <a:off x="228600" y="1219200"/>
          <a:ext cx="4191000" cy="2743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49</a:t>
            </a:fld>
            <a:endParaRPr lang="en-US"/>
          </a:p>
        </p:txBody>
      </p:sp>
      <p:sp>
        <p:nvSpPr>
          <p:cNvPr id="4" name="Rectangle 1"/>
          <p:cNvSpPr>
            <a:spLocks noChangeArrowheads="1"/>
          </p:cNvSpPr>
          <p:nvPr/>
        </p:nvSpPr>
        <p:spPr bwMode="auto">
          <a:xfrm>
            <a:off x="1066800" y="253425"/>
            <a:ext cx="71628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2" indent="0" algn="ctr" defTabSz="914400" eaLnBrk="1" latinLnBrk="0" hangingPunct="1">
              <a:lnSpc>
                <a:spcPct val="100000"/>
              </a:lnSpc>
              <a:buClrTx/>
              <a:buSzTx/>
              <a:buFontTx/>
              <a:buNone/>
              <a:tabLst/>
            </a:pPr>
            <a:r>
              <a:rPr lang="en-US" sz="3200" b="1" dirty="0" smtClean="0"/>
              <a:t>Conclusion</a:t>
            </a:r>
          </a:p>
        </p:txBody>
      </p:sp>
      <p:sp>
        <p:nvSpPr>
          <p:cNvPr id="5" name="Rectangle 1"/>
          <p:cNvSpPr>
            <a:spLocks noChangeArrowheads="1"/>
          </p:cNvSpPr>
          <p:nvPr/>
        </p:nvSpPr>
        <p:spPr bwMode="auto">
          <a:xfrm>
            <a:off x="304800" y="1149488"/>
            <a:ext cx="8382000" cy="5355312"/>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Low">
              <a:buFont typeface="Arial" pitchFamily="34" charset="0"/>
              <a:buChar char="•"/>
            </a:pPr>
            <a:r>
              <a:rPr lang="en-US" b="1" dirty="0" smtClean="0"/>
              <a:t>   Multiple Vertical axis wind Turbines arranged in closely configuration </a:t>
            </a:r>
          </a:p>
          <a:p>
            <a:pPr lvl="0" algn="justLow"/>
            <a:r>
              <a:rPr lang="en-US" b="1" dirty="0" smtClean="0"/>
              <a:t>    show enhancement in their performance compared to their isolated </a:t>
            </a:r>
          </a:p>
          <a:p>
            <a:pPr lvl="0" algn="justLow"/>
            <a:r>
              <a:rPr lang="en-US" b="1" dirty="0" smtClean="0"/>
              <a:t>    counter parts.</a:t>
            </a:r>
          </a:p>
          <a:p>
            <a:pPr lvl="0" algn="justLow">
              <a:buFont typeface="Arial" pitchFamily="34" charset="0"/>
              <a:buChar char="•"/>
            </a:pPr>
            <a:endParaRPr lang="en-US" b="1" dirty="0" smtClean="0"/>
          </a:p>
          <a:p>
            <a:pPr lvl="0" algn="justLow">
              <a:buFont typeface="Arial" pitchFamily="34" charset="0"/>
              <a:buChar char="•"/>
            </a:pPr>
            <a:endParaRPr lang="en-US" b="1" dirty="0" smtClean="0"/>
          </a:p>
          <a:p>
            <a:pPr lvl="0" algn="justLow">
              <a:buFont typeface="Arial" pitchFamily="34" charset="0"/>
              <a:buChar char="•"/>
            </a:pPr>
            <a:r>
              <a:rPr lang="en-US" b="1" dirty="0" smtClean="0"/>
              <a:t>   </a:t>
            </a:r>
            <a:r>
              <a:rPr lang="en-US" b="1" dirty="0" smtClean="0">
                <a:solidFill>
                  <a:srgbClr val="C00000"/>
                </a:solidFill>
              </a:rPr>
              <a:t>The close arrangement enables to construct farms of higher power </a:t>
            </a:r>
          </a:p>
          <a:p>
            <a:pPr lvl="0" algn="justLow"/>
            <a:r>
              <a:rPr lang="en-US" b="1" dirty="0" smtClean="0">
                <a:solidFill>
                  <a:srgbClr val="C00000"/>
                </a:solidFill>
              </a:rPr>
              <a:t>    densities compared to conventional aligned isolated farms</a:t>
            </a:r>
          </a:p>
          <a:p>
            <a:pPr lvl="0" algn="justLow"/>
            <a:endParaRPr lang="en-US" b="1" dirty="0" smtClean="0"/>
          </a:p>
          <a:p>
            <a:pPr lvl="0" algn="justLow"/>
            <a:endParaRPr lang="en-US" b="1" dirty="0" smtClean="0"/>
          </a:p>
          <a:p>
            <a:pPr algn="justLow">
              <a:buFont typeface="Arial" pitchFamily="34" charset="0"/>
              <a:buChar char="•"/>
            </a:pPr>
            <a:r>
              <a:rPr lang="en-US" b="1" dirty="0" smtClean="0"/>
              <a:t>   Two types of turbines VAWTS are numerically studied:</a:t>
            </a:r>
          </a:p>
          <a:p>
            <a:pPr algn="justLow"/>
            <a:r>
              <a:rPr lang="en-US" b="1" dirty="0" smtClean="0"/>
              <a:t>                   Savonius and Darrieus turbines</a:t>
            </a:r>
          </a:p>
          <a:p>
            <a:pPr lvl="0" algn="justLow"/>
            <a:endParaRPr lang="en-US" b="1" dirty="0" smtClean="0"/>
          </a:p>
          <a:p>
            <a:pPr lvl="0" algn="justLow"/>
            <a:endParaRPr lang="en-US" b="1" dirty="0" smtClean="0"/>
          </a:p>
          <a:p>
            <a:pPr lvl="0" algn="justLow">
              <a:buFont typeface="Arial" pitchFamily="34" charset="0"/>
              <a:buChar char="•"/>
            </a:pPr>
            <a:r>
              <a:rPr lang="en-US" b="1" dirty="0" smtClean="0"/>
              <a:t>   </a:t>
            </a:r>
            <a:r>
              <a:rPr lang="en-US" b="1" dirty="0" smtClean="0">
                <a:solidFill>
                  <a:srgbClr val="C00000"/>
                </a:solidFill>
              </a:rPr>
              <a:t>The enhanced performance is numerically studied for two parallel and </a:t>
            </a:r>
          </a:p>
          <a:p>
            <a:pPr lvl="0" algn="justLow"/>
            <a:r>
              <a:rPr lang="en-US" b="1" dirty="0" smtClean="0">
                <a:solidFill>
                  <a:srgbClr val="C00000"/>
                </a:solidFill>
              </a:rPr>
              <a:t>    oblique co-rotating and counter rotating configurations</a:t>
            </a:r>
          </a:p>
          <a:p>
            <a:pPr lvl="0" algn="justLow"/>
            <a:endParaRPr lang="en-US" b="1" dirty="0" smtClean="0">
              <a:solidFill>
                <a:srgbClr val="C00000"/>
              </a:solidFill>
            </a:endParaRPr>
          </a:p>
          <a:p>
            <a:pPr lvl="0" algn="justLow"/>
            <a:endParaRPr lang="en-US" b="1" dirty="0" smtClean="0">
              <a:solidFill>
                <a:srgbClr val="C00000"/>
              </a:solidFill>
            </a:endParaRPr>
          </a:p>
          <a:p>
            <a:pPr lvl="0" algn="justLow">
              <a:buFont typeface="Arial" pitchFamily="34" charset="0"/>
              <a:buChar char="•"/>
            </a:pPr>
            <a:r>
              <a:rPr lang="en-US" b="1" dirty="0" smtClean="0"/>
              <a:t> </a:t>
            </a:r>
            <a:r>
              <a:rPr lang="en-US" b="1" dirty="0" smtClean="0">
                <a:solidFill>
                  <a:srgbClr val="C00000"/>
                </a:solidFill>
              </a:rPr>
              <a:t>  </a:t>
            </a:r>
            <a:r>
              <a:rPr lang="en-US" b="1" dirty="0" smtClean="0"/>
              <a:t>The numerical results are used to develop an efficient triangular three </a:t>
            </a:r>
          </a:p>
          <a:p>
            <a:pPr lvl="0" algn="justLow"/>
            <a:r>
              <a:rPr lang="en-US" b="1" dirty="0" smtClean="0"/>
              <a:t>     turbine cluster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04800" y="838200"/>
            <a:ext cx="7032434" cy="430887"/>
          </a:xfrm>
          <a:prstGeom prst="rect">
            <a:avLst/>
          </a:prstGeom>
        </p:spPr>
        <p:txBody>
          <a:bodyPr wrap="square">
            <a:spAutoFit/>
          </a:bodyPr>
          <a:lstStyle/>
          <a:p>
            <a:pPr>
              <a:spcBef>
                <a:spcPct val="0"/>
              </a:spcBef>
            </a:pPr>
            <a:r>
              <a:rPr lang="en-US" sz="2200" b="1" dirty="0" smtClean="0">
                <a:latin typeface="+mj-lt"/>
                <a:ea typeface="+mj-ea"/>
                <a:cs typeface="+mj-cs"/>
              </a:rPr>
              <a:t>Nonrenewable and Renewable Energy Resources:</a:t>
            </a:r>
          </a:p>
        </p:txBody>
      </p:sp>
      <p:pic>
        <p:nvPicPr>
          <p:cNvPr id="1027" name="Picture 3"/>
          <p:cNvPicPr>
            <a:picLocks noChangeAspect="1" noChangeArrowheads="1"/>
          </p:cNvPicPr>
          <p:nvPr/>
        </p:nvPicPr>
        <p:blipFill>
          <a:blip r:embed="rId3" cstate="print"/>
          <a:srcRect/>
          <a:stretch>
            <a:fillRect/>
          </a:stretch>
        </p:blipFill>
        <p:spPr bwMode="auto">
          <a:xfrm>
            <a:off x="381000" y="1447800"/>
            <a:ext cx="4038600" cy="3429000"/>
          </a:xfrm>
          <a:prstGeom prst="rect">
            <a:avLst/>
          </a:prstGeom>
          <a:noFill/>
          <a:ln w="9525">
            <a:noFill/>
            <a:miter lim="800000"/>
            <a:headEnd/>
            <a:tailEnd/>
          </a:ln>
        </p:spPr>
      </p:pic>
      <p:pic>
        <p:nvPicPr>
          <p:cNvPr id="7" name="Picture 2" descr="http://upload.wikimedia.org/wikipedia/commons/thumb/b/b6/Global_energy_potential_perez_2009_en.svg/840px-Global_energy_potential_perez_2009_en.svg.png"/>
          <p:cNvPicPr>
            <a:picLocks noChangeAspect="1" noChangeArrowheads="1"/>
          </p:cNvPicPr>
          <p:nvPr/>
        </p:nvPicPr>
        <p:blipFill>
          <a:blip r:embed="rId4" cstate="print"/>
          <a:srcRect/>
          <a:stretch>
            <a:fillRect/>
          </a:stretch>
        </p:blipFill>
        <p:spPr bwMode="auto">
          <a:xfrm>
            <a:off x="4572000" y="1447800"/>
            <a:ext cx="4343400" cy="3429544"/>
          </a:xfrm>
          <a:prstGeom prst="rect">
            <a:avLst/>
          </a:prstGeom>
          <a:noFill/>
        </p:spPr>
      </p:pic>
      <p:sp>
        <p:nvSpPr>
          <p:cNvPr id="9" name="Rectangle 8"/>
          <p:cNvSpPr/>
          <p:nvPr/>
        </p:nvSpPr>
        <p:spPr>
          <a:xfrm>
            <a:off x="228600" y="5181600"/>
            <a:ext cx="8686800" cy="1311128"/>
          </a:xfrm>
          <a:prstGeom prst="rect">
            <a:avLst/>
          </a:prstGeom>
        </p:spPr>
        <p:txBody>
          <a:bodyPr wrap="square">
            <a:spAutoFit/>
          </a:bodyPr>
          <a:lstStyle/>
          <a:p>
            <a:pPr marL="342900" indent="-342900" algn="just">
              <a:spcBef>
                <a:spcPct val="20000"/>
              </a:spcBef>
              <a:buChar char="•"/>
            </a:pPr>
            <a:r>
              <a:rPr lang="en-US" dirty="0">
                <a:latin typeface="+mn-lt"/>
              </a:rPr>
              <a:t>Based on REN21’s 2014 report, </a:t>
            </a:r>
            <a:r>
              <a:rPr lang="en-US" b="1" dirty="0">
                <a:solidFill>
                  <a:srgbClr val="FF0000"/>
                </a:solidFill>
                <a:latin typeface="+mn-lt"/>
              </a:rPr>
              <a:t>renewable energy </a:t>
            </a:r>
            <a:r>
              <a:rPr lang="en-US" dirty="0">
                <a:latin typeface="+mn-lt"/>
              </a:rPr>
              <a:t>contributed by </a:t>
            </a:r>
            <a:r>
              <a:rPr lang="en-US" dirty="0">
                <a:solidFill>
                  <a:srgbClr val="FF0000"/>
                </a:solidFill>
                <a:latin typeface="+mn-lt"/>
              </a:rPr>
              <a:t>19%</a:t>
            </a:r>
            <a:r>
              <a:rPr lang="en-US" dirty="0">
                <a:latin typeface="+mn-lt"/>
              </a:rPr>
              <a:t> to </a:t>
            </a:r>
            <a:r>
              <a:rPr lang="en-US" b="1" dirty="0" smtClean="0">
                <a:solidFill>
                  <a:srgbClr val="FF0000"/>
                </a:solidFill>
                <a:latin typeface="+mn-lt"/>
              </a:rPr>
              <a:t>global energy </a:t>
            </a:r>
            <a:r>
              <a:rPr lang="en-US" b="1" dirty="0">
                <a:solidFill>
                  <a:srgbClr val="FF0000"/>
                </a:solidFill>
                <a:latin typeface="+mn-lt"/>
              </a:rPr>
              <a:t>consumption </a:t>
            </a:r>
            <a:r>
              <a:rPr lang="en-US" dirty="0">
                <a:latin typeface="+mn-lt"/>
              </a:rPr>
              <a:t>and </a:t>
            </a:r>
            <a:r>
              <a:rPr lang="en-US" b="1" dirty="0" smtClean="0">
                <a:solidFill>
                  <a:srgbClr val="FF0000"/>
                </a:solidFill>
                <a:latin typeface="+mn-lt"/>
              </a:rPr>
              <a:t>22 </a:t>
            </a:r>
            <a:r>
              <a:rPr lang="en-US" b="1" dirty="0">
                <a:solidFill>
                  <a:srgbClr val="FF0000"/>
                </a:solidFill>
                <a:latin typeface="+mn-lt"/>
              </a:rPr>
              <a:t>% to </a:t>
            </a:r>
            <a:r>
              <a:rPr lang="en-US" b="1" dirty="0" smtClean="0">
                <a:solidFill>
                  <a:srgbClr val="FF0000"/>
                </a:solidFill>
                <a:latin typeface="+mn-lt"/>
              </a:rPr>
              <a:t>electricity generation</a:t>
            </a:r>
          </a:p>
          <a:p>
            <a:pPr marL="342900" indent="-342900" algn="just">
              <a:spcBef>
                <a:spcPct val="20000"/>
              </a:spcBef>
              <a:buChar char="•"/>
            </a:pPr>
            <a:endParaRPr lang="en-US" b="1" dirty="0" smtClean="0">
              <a:solidFill>
                <a:srgbClr val="FF0000"/>
              </a:solidFill>
              <a:latin typeface="+mn-lt"/>
            </a:endParaRPr>
          </a:p>
          <a:p>
            <a:pPr marL="342900" indent="-342900" algn="just">
              <a:spcBef>
                <a:spcPct val="20000"/>
              </a:spcBef>
              <a:buChar char="•"/>
            </a:pPr>
            <a:r>
              <a:rPr lang="en-US" dirty="0" smtClean="0">
                <a:latin typeface="+mn-lt"/>
              </a:rPr>
              <a:t>The </a:t>
            </a:r>
            <a:r>
              <a:rPr lang="en-US" b="1" dirty="0" smtClean="0">
                <a:solidFill>
                  <a:srgbClr val="FF0000"/>
                </a:solidFill>
                <a:latin typeface="+mn-lt"/>
              </a:rPr>
              <a:t>annual</a:t>
            </a:r>
            <a:r>
              <a:rPr lang="en-US" dirty="0" smtClean="0">
                <a:latin typeface="+mn-lt"/>
              </a:rPr>
              <a:t> available </a:t>
            </a:r>
            <a:r>
              <a:rPr lang="en-US" b="1" dirty="0" smtClean="0">
                <a:solidFill>
                  <a:srgbClr val="FF0000"/>
                </a:solidFill>
                <a:latin typeface="+mn-lt"/>
              </a:rPr>
              <a:t>wind</a:t>
            </a:r>
            <a:r>
              <a:rPr lang="en-US" dirty="0" smtClean="0">
                <a:latin typeface="+mn-lt"/>
              </a:rPr>
              <a:t> energy is </a:t>
            </a:r>
            <a:r>
              <a:rPr lang="en-US" b="1" dirty="0" smtClean="0">
                <a:solidFill>
                  <a:srgbClr val="FF0000"/>
                </a:solidFill>
                <a:latin typeface="+mn-lt"/>
              </a:rPr>
              <a:t>25-70 TW</a:t>
            </a:r>
            <a:endParaRPr lang="en-US" b="1" dirty="0">
              <a:solidFill>
                <a:srgbClr val="FF0000"/>
              </a:solidFill>
              <a:latin typeface="+mn-lt"/>
            </a:endParaRPr>
          </a:p>
        </p:txBody>
      </p:sp>
      <p:pic>
        <p:nvPicPr>
          <p:cNvPr id="1029" name="Picture 5" descr="http://upload.wikimedia.org/wikipedia/en/f/f7/REN21_logo.jpg"/>
          <p:cNvPicPr>
            <a:picLocks noChangeAspect="1" noChangeArrowheads="1"/>
          </p:cNvPicPr>
          <p:nvPr/>
        </p:nvPicPr>
        <p:blipFill>
          <a:blip r:embed="rId5" cstate="print"/>
          <a:srcRect/>
          <a:stretch>
            <a:fillRect/>
          </a:stretch>
        </p:blipFill>
        <p:spPr bwMode="auto">
          <a:xfrm>
            <a:off x="7467600" y="762000"/>
            <a:ext cx="1556766" cy="685800"/>
          </a:xfrm>
          <a:prstGeom prst="rect">
            <a:avLst/>
          </a:prstGeom>
          <a:noFill/>
        </p:spPr>
      </p:pic>
      <p:sp>
        <p:nvSpPr>
          <p:cNvPr id="8" name="Rectangle 7"/>
          <p:cNvSpPr/>
          <p:nvPr/>
        </p:nvSpPr>
        <p:spPr>
          <a:xfrm>
            <a:off x="1143000" y="76200"/>
            <a:ext cx="7032434" cy="584775"/>
          </a:xfrm>
          <a:prstGeom prst="rect">
            <a:avLst/>
          </a:prstGeom>
        </p:spPr>
        <p:txBody>
          <a:bodyPr wrap="square">
            <a:spAutoFit/>
          </a:bodyPr>
          <a:lstStyle/>
          <a:p>
            <a:pPr algn="ctr">
              <a:spcBef>
                <a:spcPct val="0"/>
              </a:spcBef>
            </a:pPr>
            <a:r>
              <a:rPr lang="en-US" sz="3200" b="1" dirty="0" smtClean="0">
                <a:latin typeface="+mj-lt"/>
                <a:ea typeface="+mj-ea"/>
                <a:cs typeface="+mj-cs"/>
              </a:rPr>
              <a:t>Introduction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50</a:t>
            </a:fld>
            <a:endParaRPr lang="en-US"/>
          </a:p>
        </p:txBody>
      </p:sp>
      <p:sp>
        <p:nvSpPr>
          <p:cNvPr id="4" name="Rectangle 3"/>
          <p:cNvSpPr/>
          <p:nvPr/>
        </p:nvSpPr>
        <p:spPr>
          <a:xfrm>
            <a:off x="228600" y="228600"/>
            <a:ext cx="8458200" cy="6186309"/>
          </a:xfrm>
          <a:prstGeom prst="rect">
            <a:avLst/>
          </a:prstGeom>
        </p:spPr>
        <p:txBody>
          <a:bodyPr wrap="square">
            <a:spAutoFit/>
          </a:bodyPr>
          <a:lstStyle/>
          <a:p>
            <a:pPr lvl="0" algn="justLow">
              <a:buFont typeface="Arial" pitchFamily="34" charset="0"/>
              <a:buChar char="•"/>
            </a:pPr>
            <a:r>
              <a:rPr lang="en-US" b="1" dirty="0" smtClean="0"/>
              <a:t>  The performance of the Savonius three Turbine cluster is higher than </a:t>
            </a:r>
          </a:p>
          <a:p>
            <a:pPr lvl="0" algn="justLow"/>
            <a:r>
              <a:rPr lang="en-US" b="1" dirty="0" smtClean="0"/>
              <a:t>   three isolated turbines by 26% , and its power density is  1.5 times the </a:t>
            </a:r>
          </a:p>
          <a:p>
            <a:pPr lvl="0" algn="justLow"/>
            <a:r>
              <a:rPr lang="en-US" b="1" dirty="0" smtClean="0"/>
              <a:t>   isolated turbines at </a:t>
            </a:r>
            <a:r>
              <a:rPr lang="en-US" b="1" dirty="0" smtClean="0">
                <a:sym typeface="Symbol"/>
              </a:rPr>
              <a:t>=1</a:t>
            </a:r>
          </a:p>
          <a:p>
            <a:pPr lvl="0" algn="justLow"/>
            <a:endParaRPr lang="en-US" b="1" dirty="0" smtClean="0">
              <a:sym typeface="Symbol"/>
            </a:endParaRPr>
          </a:p>
          <a:p>
            <a:pPr lvl="0" algn="justLow"/>
            <a:endParaRPr lang="en-US" b="1" dirty="0" smtClean="0">
              <a:sym typeface="Symbol"/>
            </a:endParaRPr>
          </a:p>
          <a:p>
            <a:pPr lvl="0" algn="justLow">
              <a:buFont typeface="Arial" pitchFamily="34" charset="0"/>
              <a:buChar char="•"/>
            </a:pPr>
            <a:r>
              <a:rPr lang="en-US" b="1" dirty="0" smtClean="0"/>
              <a:t>  </a:t>
            </a:r>
            <a:r>
              <a:rPr lang="en-US" b="1" dirty="0" smtClean="0">
                <a:solidFill>
                  <a:srgbClr val="C00000"/>
                </a:solidFill>
              </a:rPr>
              <a:t>The performance of the Darrieus three Turbine cluster is higher than three </a:t>
            </a:r>
          </a:p>
          <a:p>
            <a:pPr lvl="0" algn="justLow"/>
            <a:r>
              <a:rPr lang="en-US" b="1" dirty="0" smtClean="0">
                <a:solidFill>
                  <a:srgbClr val="C00000"/>
                </a:solidFill>
              </a:rPr>
              <a:t>    isolated turbines by 30% , and its power density is 4 times the isolated </a:t>
            </a:r>
          </a:p>
          <a:p>
            <a:pPr lvl="0" algn="justLow"/>
            <a:r>
              <a:rPr lang="en-US" b="1" dirty="0" smtClean="0">
                <a:solidFill>
                  <a:srgbClr val="C00000"/>
                </a:solidFill>
              </a:rPr>
              <a:t>    turbines at </a:t>
            </a:r>
            <a:r>
              <a:rPr lang="en-US" b="1" dirty="0" smtClean="0">
                <a:solidFill>
                  <a:srgbClr val="C00000"/>
                </a:solidFill>
                <a:sym typeface="Symbol"/>
              </a:rPr>
              <a:t>=2.8</a:t>
            </a:r>
          </a:p>
          <a:p>
            <a:pPr lvl="0" algn="justLow"/>
            <a:endParaRPr lang="en-US" b="1" dirty="0" smtClean="0"/>
          </a:p>
          <a:p>
            <a:pPr lvl="0" algn="justLow">
              <a:buFont typeface="Arial" pitchFamily="34" charset="0"/>
              <a:buChar char="•"/>
            </a:pPr>
            <a:endParaRPr lang="en-US" b="1" dirty="0" smtClean="0"/>
          </a:p>
          <a:p>
            <a:pPr lvl="0" algn="justLow">
              <a:buFont typeface="Arial" pitchFamily="34" charset="0"/>
              <a:buChar char="•"/>
            </a:pPr>
            <a:r>
              <a:rPr lang="en-US" b="1" dirty="0" smtClean="0"/>
              <a:t>  The clusters performance is confirmed at different tip speed ratios, and </a:t>
            </a:r>
          </a:p>
          <a:p>
            <a:pPr lvl="0" algn="justLow"/>
            <a:r>
              <a:rPr lang="en-US" b="1" dirty="0" smtClean="0"/>
              <a:t>    the power ratio between the turbines is 1:1.2:1 for the Savonius cluster    </a:t>
            </a:r>
          </a:p>
          <a:p>
            <a:pPr lvl="0" algn="justLow"/>
            <a:r>
              <a:rPr lang="en-US" b="1" dirty="0" smtClean="0"/>
              <a:t>    and 1:1.1:1 for the Darrieus cluster</a:t>
            </a:r>
          </a:p>
          <a:p>
            <a:pPr lvl="0" algn="justLow">
              <a:buFont typeface="Arial" pitchFamily="34" charset="0"/>
              <a:buChar char="•"/>
            </a:pPr>
            <a:endParaRPr lang="en-US" b="1" dirty="0" smtClean="0"/>
          </a:p>
          <a:p>
            <a:pPr lvl="0" algn="justLow">
              <a:buFont typeface="Arial" pitchFamily="34" charset="0"/>
              <a:buChar char="•"/>
            </a:pPr>
            <a:endParaRPr lang="en-US" b="1" dirty="0" smtClean="0"/>
          </a:p>
          <a:p>
            <a:pPr lvl="0" algn="justLow">
              <a:buFont typeface="Arial" pitchFamily="34" charset="0"/>
              <a:buChar char="•"/>
            </a:pPr>
            <a:r>
              <a:rPr lang="en-US" b="1" dirty="0" smtClean="0"/>
              <a:t>   </a:t>
            </a:r>
            <a:r>
              <a:rPr lang="en-US" b="1" dirty="0" smtClean="0">
                <a:solidFill>
                  <a:srgbClr val="C00000"/>
                </a:solidFill>
              </a:rPr>
              <a:t>The efficient three turbine clusters are used to build efficient patterned </a:t>
            </a:r>
          </a:p>
          <a:p>
            <a:pPr lvl="0" algn="justLow"/>
            <a:r>
              <a:rPr lang="en-US" b="1" dirty="0" smtClean="0">
                <a:solidFill>
                  <a:srgbClr val="C00000"/>
                </a:solidFill>
              </a:rPr>
              <a:t>    Vertical axis wind turbine farms having the same geometric topology of </a:t>
            </a:r>
          </a:p>
          <a:p>
            <a:pPr lvl="0" algn="justLow"/>
            <a:r>
              <a:rPr lang="en-US" b="1" dirty="0" smtClean="0">
                <a:solidFill>
                  <a:srgbClr val="C00000"/>
                </a:solidFill>
              </a:rPr>
              <a:t>    the cluster and the same power ratio enhancement</a:t>
            </a:r>
          </a:p>
          <a:p>
            <a:pPr lvl="0" algn="justLow">
              <a:buFont typeface="Arial" pitchFamily="34" charset="0"/>
              <a:buChar char="•"/>
            </a:pPr>
            <a:endParaRPr lang="en-US" b="1" dirty="0" smtClean="0"/>
          </a:p>
          <a:p>
            <a:pPr lvl="0" algn="justLow">
              <a:buFont typeface="Arial" pitchFamily="34" charset="0"/>
              <a:buChar char="•"/>
            </a:pPr>
            <a:endParaRPr lang="en-US" b="1" dirty="0" smtClean="0"/>
          </a:p>
          <a:p>
            <a:pPr lvl="0" algn="justLow">
              <a:buFont typeface="Arial" pitchFamily="34" charset="0"/>
              <a:buChar char="•"/>
            </a:pPr>
            <a:r>
              <a:rPr lang="en-US" b="1" dirty="0" smtClean="0"/>
              <a:t>  The pattern is confirmed by solving 9 and 27 Savonius turbine farms and </a:t>
            </a:r>
          </a:p>
          <a:p>
            <a:pPr lvl="0" algn="justLow"/>
            <a:r>
              <a:rPr lang="en-US" b="1" dirty="0" smtClean="0"/>
              <a:t>   a 9 turbine Darrieus farm</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51</a:t>
            </a:fld>
            <a:endParaRPr lang="en-US"/>
          </a:p>
        </p:txBody>
      </p:sp>
      <p:sp>
        <p:nvSpPr>
          <p:cNvPr id="4" name="Rectangle 3"/>
          <p:cNvSpPr/>
          <p:nvPr/>
        </p:nvSpPr>
        <p:spPr>
          <a:xfrm>
            <a:off x="228600" y="428685"/>
            <a:ext cx="8610600" cy="5355312"/>
          </a:xfrm>
          <a:prstGeom prst="rect">
            <a:avLst/>
          </a:prstGeom>
        </p:spPr>
        <p:txBody>
          <a:bodyPr wrap="square">
            <a:spAutoFit/>
          </a:bodyPr>
          <a:lstStyle/>
          <a:p>
            <a:pPr algn="justLow">
              <a:buFont typeface="Arial" pitchFamily="34" charset="0"/>
              <a:buChar char="•"/>
            </a:pPr>
            <a:r>
              <a:rPr lang="en-US" b="1" dirty="0" smtClean="0"/>
              <a:t>  The developed farms are patterned and have the same power ratios of the </a:t>
            </a:r>
          </a:p>
          <a:p>
            <a:pPr algn="justLow"/>
            <a:r>
              <a:rPr lang="en-US" b="1" dirty="0" smtClean="0"/>
              <a:t>    three turbine clusters</a:t>
            </a:r>
          </a:p>
          <a:p>
            <a:pPr algn="justLow">
              <a:buFont typeface="Arial" pitchFamily="34" charset="0"/>
              <a:buChar char="•"/>
            </a:pPr>
            <a:endParaRPr lang="en-US" b="1" dirty="0" smtClean="0"/>
          </a:p>
          <a:p>
            <a:pPr algn="justLow">
              <a:buFont typeface="Arial" pitchFamily="34" charset="0"/>
              <a:buChar char="•"/>
            </a:pPr>
            <a:endParaRPr lang="en-US" b="1" dirty="0" smtClean="0"/>
          </a:p>
          <a:p>
            <a:pPr algn="justLow">
              <a:buFont typeface="Arial" pitchFamily="34" charset="0"/>
              <a:buChar char="•"/>
            </a:pPr>
            <a:r>
              <a:rPr lang="en-US" b="1" dirty="0" smtClean="0"/>
              <a:t>  </a:t>
            </a:r>
            <a:r>
              <a:rPr lang="en-US" b="1" dirty="0" smtClean="0">
                <a:solidFill>
                  <a:srgbClr val="C00000"/>
                </a:solidFill>
              </a:rPr>
              <a:t>The power density of the Savonius nine turbine farm is about 7 times a nine </a:t>
            </a:r>
          </a:p>
          <a:p>
            <a:pPr algn="justLow"/>
            <a:r>
              <a:rPr lang="en-US" b="1" dirty="0" smtClean="0">
                <a:solidFill>
                  <a:srgbClr val="C00000"/>
                </a:solidFill>
              </a:rPr>
              <a:t>   isolated turbine farm, and the power density of the twenty-seven turbine </a:t>
            </a:r>
          </a:p>
          <a:p>
            <a:pPr algn="justLow"/>
            <a:r>
              <a:rPr lang="en-US" b="1" dirty="0" smtClean="0">
                <a:solidFill>
                  <a:srgbClr val="C00000"/>
                </a:solidFill>
              </a:rPr>
              <a:t>   farm is 4 times a twenty-seven isolated turbine farm</a:t>
            </a:r>
          </a:p>
          <a:p>
            <a:pPr algn="justLow">
              <a:buFont typeface="Arial" pitchFamily="34" charset="0"/>
              <a:buChar char="•"/>
            </a:pPr>
            <a:endParaRPr lang="en-US" b="1" dirty="0" smtClean="0"/>
          </a:p>
          <a:p>
            <a:pPr algn="justLow">
              <a:buFont typeface="Arial" pitchFamily="34" charset="0"/>
              <a:buChar char="•"/>
            </a:pPr>
            <a:endParaRPr lang="en-US" b="1" dirty="0" smtClean="0"/>
          </a:p>
          <a:p>
            <a:pPr lvl="0" algn="justLow">
              <a:buFont typeface="Arial" pitchFamily="34" charset="0"/>
              <a:buChar char="•"/>
            </a:pPr>
            <a:r>
              <a:rPr lang="en-US" b="1" dirty="0" smtClean="0"/>
              <a:t>  The power density of the Darrieus nine turbine farm is more than 13 times a </a:t>
            </a:r>
          </a:p>
          <a:p>
            <a:pPr lvl="0" algn="justLow"/>
            <a:r>
              <a:rPr lang="en-US" b="1" dirty="0" smtClean="0"/>
              <a:t>    nine isolated turbine farm</a:t>
            </a:r>
          </a:p>
          <a:p>
            <a:pPr lvl="0" algn="justLow"/>
            <a:endParaRPr lang="en-US" b="1" dirty="0" smtClean="0"/>
          </a:p>
          <a:p>
            <a:pPr lvl="0" algn="justLow"/>
            <a:endParaRPr lang="en-US" b="1" dirty="0" smtClean="0"/>
          </a:p>
          <a:p>
            <a:pPr algn="justLow">
              <a:buFont typeface="Arial" pitchFamily="34" charset="0"/>
              <a:buChar char="•"/>
            </a:pPr>
            <a:r>
              <a:rPr lang="en-US" b="1" dirty="0" smtClean="0">
                <a:solidFill>
                  <a:srgbClr val="000000"/>
                </a:solidFill>
                <a:ea typeface="Calibri" pitchFamily="34" charset="0"/>
                <a:cs typeface="Times New Roman" pitchFamily="18" charset="0"/>
              </a:rPr>
              <a:t>  </a:t>
            </a:r>
            <a:r>
              <a:rPr lang="en-US" b="1" dirty="0" smtClean="0">
                <a:solidFill>
                  <a:srgbClr val="C00000"/>
                </a:solidFill>
                <a:ea typeface="Calibri" pitchFamily="34" charset="0"/>
                <a:cs typeface="Times New Roman" pitchFamily="18" charset="0"/>
              </a:rPr>
              <a:t>The advantage of the patterned farm appears is the power ratio achieved by </a:t>
            </a:r>
          </a:p>
          <a:p>
            <a:pPr algn="justLow"/>
            <a:r>
              <a:rPr lang="en-US" b="1" dirty="0" smtClean="0">
                <a:solidFill>
                  <a:srgbClr val="C00000"/>
                </a:solidFill>
                <a:ea typeface="Calibri" pitchFamily="34" charset="0"/>
                <a:cs typeface="Times New Roman" pitchFamily="18" charset="0"/>
              </a:rPr>
              <a:t>    the clusters and confirmed by the farms</a:t>
            </a:r>
          </a:p>
          <a:p>
            <a:pPr algn="justLow">
              <a:buFont typeface="Arial" pitchFamily="34" charset="0"/>
              <a:buChar char="•"/>
            </a:pPr>
            <a:endParaRPr lang="en-US" b="1" dirty="0" smtClean="0">
              <a:solidFill>
                <a:srgbClr val="000000"/>
              </a:solidFill>
              <a:ea typeface="Calibri" pitchFamily="34" charset="0"/>
              <a:cs typeface="Times New Roman" pitchFamily="18" charset="0"/>
            </a:endParaRPr>
          </a:p>
          <a:p>
            <a:pPr algn="justLow">
              <a:buFont typeface="Arial" pitchFamily="34" charset="0"/>
              <a:buChar char="•"/>
            </a:pPr>
            <a:endParaRPr lang="en-US" b="1" dirty="0" smtClean="0">
              <a:solidFill>
                <a:srgbClr val="000000"/>
              </a:solidFill>
              <a:ea typeface="Calibri" pitchFamily="34" charset="0"/>
              <a:cs typeface="Times New Roman" pitchFamily="18" charset="0"/>
            </a:endParaRPr>
          </a:p>
          <a:p>
            <a:pPr algn="justLow">
              <a:buFont typeface="Arial" pitchFamily="34" charset="0"/>
              <a:buChar char="•"/>
            </a:pPr>
            <a:r>
              <a:rPr lang="en-US" b="1" dirty="0" smtClean="0">
                <a:solidFill>
                  <a:srgbClr val="000000"/>
                </a:solidFill>
                <a:ea typeface="Calibri" pitchFamily="34" charset="0"/>
                <a:cs typeface="Times New Roman" pitchFamily="18" charset="0"/>
              </a:rPr>
              <a:t>  This power ratio is used to predict the performance of larger farms with the </a:t>
            </a:r>
          </a:p>
          <a:p>
            <a:pPr algn="justLow"/>
            <a:r>
              <a:rPr lang="en-US" b="1" dirty="0" smtClean="0">
                <a:solidFill>
                  <a:srgbClr val="000000"/>
                </a:solidFill>
                <a:ea typeface="Calibri" pitchFamily="34" charset="0"/>
                <a:cs typeface="Times New Roman" pitchFamily="18" charset="0"/>
              </a:rPr>
              <a:t>    same topology to save processing time and man power</a:t>
            </a:r>
            <a:endParaRPr lang="en-US" b="1"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52</a:t>
            </a:fld>
            <a:endParaRPr lang="en-US"/>
          </a:p>
        </p:txBody>
      </p:sp>
      <p:sp>
        <p:nvSpPr>
          <p:cNvPr id="4" name="Rectangle 3"/>
          <p:cNvSpPr/>
          <p:nvPr/>
        </p:nvSpPr>
        <p:spPr>
          <a:xfrm>
            <a:off x="152400" y="304800"/>
            <a:ext cx="8534400" cy="5355312"/>
          </a:xfrm>
          <a:prstGeom prst="rect">
            <a:avLst/>
          </a:prstGeom>
        </p:spPr>
        <p:txBody>
          <a:bodyPr wrap="square">
            <a:spAutoFit/>
          </a:bodyPr>
          <a:lstStyle/>
          <a:p>
            <a:pPr>
              <a:buFont typeface="Arial" pitchFamily="34" charset="0"/>
              <a:buChar char="•"/>
            </a:pPr>
            <a:r>
              <a:rPr lang="en-US" b="1" dirty="0" smtClean="0">
                <a:solidFill>
                  <a:srgbClr val="000000"/>
                </a:solidFill>
                <a:ea typeface="Calibri" pitchFamily="34" charset="0"/>
                <a:cs typeface="Times New Roman" pitchFamily="18" charset="0"/>
              </a:rPr>
              <a:t>  The developed farms have smaller structure size, wind farm signature, </a:t>
            </a:r>
          </a:p>
          <a:p>
            <a:r>
              <a:rPr lang="en-US" b="1" dirty="0" smtClean="0">
                <a:solidFill>
                  <a:srgbClr val="000000"/>
                </a:solidFill>
                <a:ea typeface="Calibri" pitchFamily="34" charset="0"/>
                <a:cs typeface="Times New Roman" pitchFamily="18" charset="0"/>
              </a:rPr>
              <a:t>    material and manufacturing costs than conventional HAWTs</a:t>
            </a:r>
          </a:p>
          <a:p>
            <a:pPr>
              <a:buFont typeface="Arial" pitchFamily="34" charset="0"/>
              <a:buChar char="•"/>
            </a:pPr>
            <a:endParaRPr lang="en-US" b="1" dirty="0" smtClean="0">
              <a:solidFill>
                <a:srgbClr val="000000"/>
              </a:solidFill>
              <a:cs typeface="Times New Roman" pitchFamily="18" charset="0"/>
            </a:endParaRPr>
          </a:p>
          <a:p>
            <a:pPr>
              <a:buFont typeface="Arial" pitchFamily="34" charset="0"/>
              <a:buChar char="•"/>
            </a:pPr>
            <a:r>
              <a:rPr lang="en-US" b="1" dirty="0" smtClean="0">
                <a:solidFill>
                  <a:srgbClr val="000000"/>
                </a:solidFill>
                <a:cs typeface="Times New Roman" pitchFamily="18" charset="0"/>
              </a:rPr>
              <a:t>  </a:t>
            </a:r>
            <a:r>
              <a:rPr lang="en-US" b="1" dirty="0" smtClean="0">
                <a:solidFill>
                  <a:srgbClr val="C00000"/>
                </a:solidFill>
                <a:cs typeface="Times New Roman" pitchFamily="18" charset="0"/>
              </a:rPr>
              <a:t>The developed farms are simpler in logistics of installation, operation and </a:t>
            </a:r>
          </a:p>
          <a:p>
            <a:r>
              <a:rPr lang="en-US" b="1" dirty="0" smtClean="0">
                <a:solidFill>
                  <a:srgbClr val="C00000"/>
                </a:solidFill>
                <a:cs typeface="Times New Roman" pitchFamily="18" charset="0"/>
              </a:rPr>
              <a:t>    maintenance </a:t>
            </a:r>
          </a:p>
          <a:p>
            <a:pPr>
              <a:buFont typeface="Arial" pitchFamily="34" charset="0"/>
              <a:buChar char="•"/>
            </a:pPr>
            <a:endParaRPr lang="en-US" b="1" dirty="0" smtClean="0">
              <a:solidFill>
                <a:srgbClr val="000000"/>
              </a:solidFill>
              <a:cs typeface="Times New Roman" pitchFamily="18" charset="0"/>
            </a:endParaRPr>
          </a:p>
          <a:p>
            <a:pPr>
              <a:buFont typeface="Arial" pitchFamily="34" charset="0"/>
              <a:buChar char="•"/>
            </a:pPr>
            <a:r>
              <a:rPr lang="en-US" b="1" dirty="0" smtClean="0">
                <a:solidFill>
                  <a:srgbClr val="000000"/>
                </a:solidFill>
                <a:cs typeface="Times New Roman" pitchFamily="18" charset="0"/>
              </a:rPr>
              <a:t>  The developed farms are  safer for birds, produce lower noise, and have a </a:t>
            </a:r>
          </a:p>
          <a:p>
            <a:r>
              <a:rPr lang="en-US" b="1" dirty="0" smtClean="0">
                <a:solidFill>
                  <a:srgbClr val="000000"/>
                </a:solidFill>
                <a:cs typeface="Times New Roman" pitchFamily="18" charset="0"/>
              </a:rPr>
              <a:t>    lower impact on radar signals</a:t>
            </a:r>
          </a:p>
          <a:p>
            <a:endParaRPr lang="en-US" b="1" dirty="0" smtClean="0">
              <a:solidFill>
                <a:srgbClr val="000000"/>
              </a:solidFill>
              <a:cs typeface="Times New Roman" pitchFamily="18" charset="0"/>
            </a:endParaRPr>
          </a:p>
          <a:p>
            <a:pPr lvl="0" algn="justLow">
              <a:buFont typeface="Arial" pitchFamily="34" charset="0"/>
              <a:buChar char="•"/>
            </a:pPr>
            <a:r>
              <a:rPr lang="en-US" b="1" dirty="0" smtClean="0">
                <a:solidFill>
                  <a:srgbClr val="000000"/>
                </a:solidFill>
                <a:ea typeface="Calibri" pitchFamily="34" charset="0"/>
                <a:cs typeface="Times New Roman" pitchFamily="18" charset="0"/>
              </a:rPr>
              <a:t>  </a:t>
            </a:r>
            <a:r>
              <a:rPr lang="en-US" b="1" dirty="0" smtClean="0">
                <a:solidFill>
                  <a:srgbClr val="C00000"/>
                </a:solidFill>
                <a:ea typeface="Calibri" pitchFamily="34" charset="0"/>
                <a:cs typeface="Times New Roman" pitchFamily="18" charset="0"/>
              </a:rPr>
              <a:t>A preliminary analysis of the mean velocity field around the turbine blades </a:t>
            </a:r>
          </a:p>
          <a:p>
            <a:pPr algn="justLow"/>
            <a:r>
              <a:rPr lang="en-US" b="1" dirty="0" smtClean="0">
                <a:solidFill>
                  <a:srgbClr val="C00000"/>
                </a:solidFill>
                <a:ea typeface="Calibri" pitchFamily="34" charset="0"/>
                <a:cs typeface="Times New Roman" pitchFamily="18" charset="0"/>
              </a:rPr>
              <a:t>   at different tip speed ratios shows a velocity distribution close to the </a:t>
            </a:r>
          </a:p>
          <a:p>
            <a:pPr algn="justLow"/>
            <a:r>
              <a:rPr lang="en-US" b="1" dirty="0" smtClean="0">
                <a:solidFill>
                  <a:srgbClr val="C00000"/>
                </a:solidFill>
                <a:ea typeface="Calibri" pitchFamily="34" charset="0"/>
                <a:cs typeface="Times New Roman" pitchFamily="18" charset="0"/>
              </a:rPr>
              <a:t>   structure of a </a:t>
            </a:r>
            <a:r>
              <a:rPr lang="en-US" b="1" dirty="0" err="1" smtClean="0">
                <a:solidFill>
                  <a:srgbClr val="C00000"/>
                </a:solidFill>
                <a:ea typeface="Calibri" pitchFamily="34" charset="0"/>
                <a:cs typeface="Times New Roman" pitchFamily="18" charset="0"/>
              </a:rPr>
              <a:t>Rankine</a:t>
            </a:r>
            <a:r>
              <a:rPr lang="en-US" b="1" dirty="0" smtClean="0">
                <a:solidFill>
                  <a:srgbClr val="C00000"/>
                </a:solidFill>
                <a:ea typeface="Calibri" pitchFamily="34" charset="0"/>
                <a:cs typeface="Times New Roman" pitchFamily="18" charset="0"/>
              </a:rPr>
              <a:t> vortex</a:t>
            </a:r>
          </a:p>
          <a:p>
            <a:pPr algn="justLow">
              <a:buFontTx/>
              <a:buChar char="•"/>
            </a:pPr>
            <a:endParaRPr lang="en-US" b="1" dirty="0" smtClean="0">
              <a:solidFill>
                <a:srgbClr val="000000"/>
              </a:solidFill>
              <a:ea typeface="Calibri" pitchFamily="34" charset="0"/>
              <a:cs typeface="Times New Roman" pitchFamily="18" charset="0"/>
            </a:endParaRPr>
          </a:p>
          <a:p>
            <a:pPr algn="justLow">
              <a:buFontTx/>
              <a:buChar char="•"/>
            </a:pPr>
            <a:r>
              <a:rPr lang="en-US" b="1" dirty="0" smtClean="0">
                <a:solidFill>
                  <a:srgbClr val="000000"/>
                </a:solidFill>
                <a:ea typeface="Calibri" pitchFamily="34" charset="0"/>
                <a:cs typeface="Times New Roman" pitchFamily="18" charset="0"/>
              </a:rPr>
              <a:t>  A future work will be considered for numerical modeling of the Darrieus </a:t>
            </a:r>
          </a:p>
          <a:p>
            <a:pPr algn="justLow"/>
            <a:r>
              <a:rPr lang="en-US" b="1" dirty="0" smtClean="0">
                <a:solidFill>
                  <a:srgbClr val="000000"/>
                </a:solidFill>
                <a:ea typeface="Calibri" pitchFamily="34" charset="0"/>
                <a:cs typeface="Times New Roman" pitchFamily="18" charset="0"/>
              </a:rPr>
              <a:t>   turbine as a combination of the free stream with a </a:t>
            </a:r>
            <a:r>
              <a:rPr lang="en-US" b="1" dirty="0" err="1" smtClean="0">
                <a:solidFill>
                  <a:srgbClr val="000000"/>
                </a:solidFill>
                <a:ea typeface="Calibri" pitchFamily="34" charset="0"/>
                <a:cs typeface="Times New Roman" pitchFamily="18" charset="0"/>
              </a:rPr>
              <a:t>Rankine</a:t>
            </a:r>
            <a:r>
              <a:rPr lang="en-US" b="1" dirty="0" smtClean="0">
                <a:solidFill>
                  <a:srgbClr val="000000"/>
                </a:solidFill>
                <a:ea typeface="Calibri" pitchFamily="34" charset="0"/>
                <a:cs typeface="Times New Roman" pitchFamily="18" charset="0"/>
              </a:rPr>
              <a:t> vortex.</a:t>
            </a:r>
          </a:p>
          <a:p>
            <a:pPr algn="justLow"/>
            <a:endParaRPr lang="en-US" b="1" dirty="0" smtClean="0">
              <a:solidFill>
                <a:srgbClr val="000000"/>
              </a:solidFill>
              <a:ea typeface="Calibri" pitchFamily="34" charset="0"/>
              <a:cs typeface="Times New Roman" pitchFamily="18" charset="0"/>
            </a:endParaRPr>
          </a:p>
          <a:p>
            <a:pPr algn="justLow">
              <a:buFont typeface="Arial" pitchFamily="34" charset="0"/>
              <a:buChar char="•"/>
            </a:pPr>
            <a:r>
              <a:rPr lang="en-US" b="1" dirty="0" smtClean="0">
                <a:solidFill>
                  <a:srgbClr val="000000"/>
                </a:solidFill>
                <a:ea typeface="Calibri" pitchFamily="34" charset="0"/>
                <a:cs typeface="Times New Roman" pitchFamily="18" charset="0"/>
              </a:rPr>
              <a:t>  </a:t>
            </a:r>
            <a:r>
              <a:rPr lang="en-US" b="1" dirty="0" smtClean="0">
                <a:solidFill>
                  <a:srgbClr val="C00000"/>
                </a:solidFill>
                <a:ea typeface="Calibri" pitchFamily="34" charset="0"/>
                <a:cs typeface="Times New Roman" pitchFamily="18" charset="0"/>
              </a:rPr>
              <a:t>The solution of adjacent vortices can be used to determine the   </a:t>
            </a:r>
          </a:p>
          <a:p>
            <a:pPr algn="justLow"/>
            <a:r>
              <a:rPr lang="en-US" b="1" dirty="0" smtClean="0">
                <a:solidFill>
                  <a:srgbClr val="C00000"/>
                </a:solidFill>
                <a:ea typeface="Calibri" pitchFamily="34" charset="0"/>
                <a:cs typeface="Times New Roman" pitchFamily="18" charset="0"/>
              </a:rPr>
              <a:t>   performance of closely oriented Darrieus turbines  and represented a farm </a:t>
            </a:r>
          </a:p>
          <a:p>
            <a:pPr algn="justLow"/>
            <a:r>
              <a:rPr lang="en-US" b="1" dirty="0" smtClean="0">
                <a:solidFill>
                  <a:srgbClr val="C00000"/>
                </a:solidFill>
                <a:ea typeface="Calibri" pitchFamily="34" charset="0"/>
                <a:cs typeface="Times New Roman" pitchFamily="18" charset="0"/>
              </a:rPr>
              <a:t>   by a group of vortices</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53</a:t>
            </a:fld>
            <a:endParaRPr lang="en-US"/>
          </a:p>
        </p:txBody>
      </p:sp>
      <p:sp>
        <p:nvSpPr>
          <p:cNvPr id="1026" name="Rectangle 2"/>
          <p:cNvSpPr>
            <a:spLocks noChangeArrowheads="1"/>
          </p:cNvSpPr>
          <p:nvPr/>
        </p:nvSpPr>
        <p:spPr bwMode="auto">
          <a:xfrm>
            <a:off x="2438400" y="737188"/>
            <a:ext cx="38862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Summary of Savonius Turbine Clusters (Single</a:t>
            </a:r>
            <a:r>
              <a:rPr kumimoji="0" lang="en-US" sz="1600" b="1" i="0" u="none" strike="noStrike" cap="none" normalizeH="0" dirty="0" smtClean="0">
                <a:ln>
                  <a:noFill/>
                </a:ln>
                <a:solidFill>
                  <a:schemeClr val="tx1"/>
                </a:solidFill>
                <a:effectLst/>
                <a:latin typeface="Calibri" pitchFamily="34" charset="0"/>
                <a:ea typeface="Calibri" pitchFamily="34" charset="0"/>
                <a:cs typeface="Arial" pitchFamily="34" charset="0"/>
              </a:rPr>
              <a:t> Turbine Cp= 0.23 at </a:t>
            </a:r>
            <a:r>
              <a:rPr kumimoji="0" lang="en-US" sz="1600" b="1" i="0" u="none" strike="noStrike" cap="none" normalizeH="0" dirty="0" smtClean="0">
                <a:ln>
                  <a:noFill/>
                </a:ln>
                <a:solidFill>
                  <a:schemeClr val="tx1"/>
                </a:solidFill>
                <a:effectLst/>
                <a:latin typeface="Calibri" pitchFamily="34" charset="0"/>
                <a:ea typeface="Calibri" pitchFamily="34" charset="0"/>
                <a:cs typeface="Arial" pitchFamily="34" charset="0"/>
                <a:sym typeface="Symbol"/>
              </a:rPr>
              <a:t>=1</a:t>
            </a:r>
            <a:r>
              <a:rPr kumimoji="0" lang="en-US" sz="1600" b="1" i="0" u="none" strike="noStrike" cap="none" normalizeH="0" dirty="0" smtClean="0">
                <a:ln>
                  <a:noFill/>
                </a:ln>
                <a:solidFill>
                  <a:schemeClr val="tx1"/>
                </a:solidFill>
                <a:effectLst/>
                <a:latin typeface="Calibri" pitchFamily="34" charset="0"/>
                <a:ea typeface="Calibri"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nvGraphicFramePr>
        <p:xfrm>
          <a:off x="1447800" y="1524000"/>
          <a:ext cx="6172200" cy="1542288"/>
        </p:xfrm>
        <a:graphic>
          <a:graphicData uri="http://schemas.openxmlformats.org/drawingml/2006/table">
            <a:tbl>
              <a:tblPr/>
              <a:tblGrid>
                <a:gridCol w="646348"/>
                <a:gridCol w="581262"/>
                <a:gridCol w="412425"/>
                <a:gridCol w="413714"/>
                <a:gridCol w="650858"/>
                <a:gridCol w="413714"/>
                <a:gridCol w="413070"/>
                <a:gridCol w="412425"/>
                <a:gridCol w="412425"/>
                <a:gridCol w="605749"/>
                <a:gridCol w="605749"/>
                <a:gridCol w="604461"/>
              </a:tblGrid>
              <a:tr h="0">
                <a:tc>
                  <a:txBody>
                    <a:bodyPr/>
                    <a:lstStyle/>
                    <a:p>
                      <a:pPr marL="0" marR="0" algn="ctr">
                        <a:lnSpc>
                          <a:spcPct val="115000"/>
                        </a:lnSpc>
                        <a:spcBef>
                          <a:spcPts val="0"/>
                        </a:spcBef>
                        <a:spcAft>
                          <a:spcPts val="0"/>
                        </a:spcAft>
                      </a:pPr>
                      <a:endParaRPr lang="en-US" sz="1100">
                        <a:latin typeface="Calibri"/>
                        <a:ea typeface="Calibri"/>
                        <a:cs typeface="Arial"/>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gridSpan="4">
                  <a:txBody>
                    <a:bodyPr/>
                    <a:lstStyle/>
                    <a:p>
                      <a:pPr marL="0" marR="0" algn="ctr">
                        <a:lnSpc>
                          <a:spcPct val="115000"/>
                        </a:lnSpc>
                        <a:spcBef>
                          <a:spcPts val="0"/>
                        </a:spcBef>
                        <a:spcAft>
                          <a:spcPts val="0"/>
                        </a:spcAft>
                      </a:pPr>
                      <a:r>
                        <a:rPr lang="en-US" sz="1100" b="1">
                          <a:latin typeface="Calibri"/>
                          <a:ea typeface="Calibri"/>
                          <a:cs typeface="Arial"/>
                        </a:rPr>
                        <a:t>Co-Rotating</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15000"/>
                        </a:lnSpc>
                        <a:spcBef>
                          <a:spcPts val="0"/>
                        </a:spcBef>
                        <a:spcAft>
                          <a:spcPts val="0"/>
                        </a:spcAft>
                      </a:pPr>
                      <a:r>
                        <a:rPr lang="en-US" sz="1100" b="1">
                          <a:latin typeface="Calibri"/>
                          <a:ea typeface="Calibri"/>
                          <a:cs typeface="Arial"/>
                        </a:rPr>
                        <a:t>Counter-Rotating</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n-US" sz="1100" b="1">
                          <a:latin typeface="Calibri"/>
                          <a:ea typeface="Calibri"/>
                          <a:cs typeface="Arial"/>
                        </a:rPr>
                        <a:t>Farms</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r>
              <a:tr h="0">
                <a:tc>
                  <a:txBody>
                    <a:bodyPr/>
                    <a:lstStyle/>
                    <a:p>
                      <a:pPr marL="0" marR="0" algn="ctr">
                        <a:lnSpc>
                          <a:spcPct val="115000"/>
                        </a:lnSpc>
                        <a:spcBef>
                          <a:spcPts val="0"/>
                        </a:spcBef>
                        <a:spcAft>
                          <a:spcPts val="0"/>
                        </a:spcAft>
                      </a:pPr>
                      <a:endParaRPr lang="en-US" sz="1100">
                        <a:latin typeface="Calibri"/>
                        <a:ea typeface="Calibri"/>
                        <a:cs typeface="Arial"/>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gridSpan="3">
                  <a:txBody>
                    <a:bodyPr/>
                    <a:lstStyle/>
                    <a:p>
                      <a:pPr marL="0" marR="0" algn="ctr">
                        <a:lnSpc>
                          <a:spcPct val="115000"/>
                        </a:lnSpc>
                        <a:spcBef>
                          <a:spcPts val="0"/>
                        </a:spcBef>
                        <a:spcAft>
                          <a:spcPts val="0"/>
                        </a:spcAft>
                      </a:pPr>
                      <a:r>
                        <a:rPr lang="en-US" sz="1100" b="1">
                          <a:latin typeface="Calibri"/>
                          <a:ea typeface="Calibri"/>
                          <a:cs typeface="Arial"/>
                        </a:rPr>
                        <a:t>Two Turbines</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3">
                  <a:txBody>
                    <a:bodyPr/>
                    <a:lstStyle/>
                    <a:p>
                      <a:pPr marL="0" marR="0" algn="ctr">
                        <a:lnSpc>
                          <a:spcPct val="115000"/>
                        </a:lnSpc>
                        <a:spcBef>
                          <a:spcPts val="0"/>
                        </a:spcBef>
                        <a:spcAft>
                          <a:spcPts val="0"/>
                        </a:spcAft>
                      </a:pPr>
                      <a:r>
                        <a:rPr lang="en-US" sz="1100" b="1">
                          <a:latin typeface="Calibri"/>
                          <a:ea typeface="Calibri"/>
                          <a:cs typeface="Arial"/>
                        </a:rPr>
                        <a:t>Three Turbines</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15000"/>
                        </a:lnSpc>
                        <a:spcBef>
                          <a:spcPts val="0"/>
                        </a:spcBef>
                        <a:spcAft>
                          <a:spcPts val="0"/>
                        </a:spcAft>
                      </a:pPr>
                      <a:r>
                        <a:rPr lang="en-US" sz="1100" b="1">
                          <a:latin typeface="Calibri"/>
                          <a:ea typeface="Calibri"/>
                          <a:cs typeface="Arial"/>
                        </a:rPr>
                        <a:t>Two Turbines</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algn="ctr">
                        <a:lnSpc>
                          <a:spcPct val="115000"/>
                        </a:lnSpc>
                        <a:spcBef>
                          <a:spcPts val="0"/>
                        </a:spcBef>
                        <a:spcAft>
                          <a:spcPts val="0"/>
                        </a:spcAft>
                      </a:pPr>
                      <a:r>
                        <a:rPr lang="en-US" sz="1000" b="1">
                          <a:latin typeface="Calibri"/>
                          <a:ea typeface="Calibri"/>
                          <a:cs typeface="Arial"/>
                        </a:rPr>
                        <a:t>Three Turbines</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000" b="1">
                          <a:latin typeface="Calibri"/>
                          <a:ea typeface="Calibri"/>
                          <a:cs typeface="Arial"/>
                        </a:rPr>
                        <a:t>Nine Turbines</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1000" b="1">
                          <a:latin typeface="Calibri"/>
                          <a:ea typeface="Calibri"/>
                          <a:cs typeface="Arial"/>
                        </a:rPr>
                        <a:t>27 Turbines</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725">
                <a:tc rowSpan="2">
                  <a:txBody>
                    <a:bodyPr/>
                    <a:lstStyle/>
                    <a:p>
                      <a:pPr marL="0" marR="0" algn="ctr">
                        <a:lnSpc>
                          <a:spcPct val="115000"/>
                        </a:lnSpc>
                        <a:spcBef>
                          <a:spcPts val="0"/>
                        </a:spcBef>
                        <a:spcAft>
                          <a:spcPts val="0"/>
                        </a:spcAft>
                      </a:pPr>
                      <a:endParaRPr lang="en-US" sz="1100">
                        <a:latin typeface="Calibri"/>
                        <a:ea typeface="Calibri"/>
                        <a:cs typeface="Arial"/>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100" b="1">
                          <a:latin typeface="Calibri"/>
                          <a:ea typeface="Calibri"/>
                          <a:cs typeface="Arial"/>
                        </a:rPr>
                        <a:t>Parallel</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100" b="1">
                          <a:latin typeface="Calibri"/>
                          <a:ea typeface="Calibri"/>
                          <a:cs typeface="Arial"/>
                        </a:rPr>
                        <a:t>Oblique</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vMerge="1">
                  <a:txBody>
                    <a:bodyPr/>
                    <a:lstStyle/>
                    <a:p>
                      <a:endParaRPr lang="en-US"/>
                    </a:p>
                  </a:txBody>
                  <a:tcPr/>
                </a:tc>
                <a:tc gridSpan="2">
                  <a:txBody>
                    <a:bodyPr/>
                    <a:lstStyle/>
                    <a:p>
                      <a:pPr marL="0" marR="0" algn="ctr">
                        <a:lnSpc>
                          <a:spcPct val="115000"/>
                        </a:lnSpc>
                        <a:spcBef>
                          <a:spcPts val="0"/>
                        </a:spcBef>
                        <a:spcAft>
                          <a:spcPts val="0"/>
                        </a:spcAft>
                      </a:pPr>
                      <a:r>
                        <a:rPr lang="en-US" sz="1100" b="1">
                          <a:latin typeface="Calibri"/>
                          <a:ea typeface="Calibri"/>
                          <a:cs typeface="Arial"/>
                        </a:rPr>
                        <a:t>Parallel</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pPr>
                      <a:r>
                        <a:rPr lang="en-US" sz="1100" b="1">
                          <a:latin typeface="Calibri"/>
                          <a:ea typeface="Calibri"/>
                          <a:cs typeface="Arial"/>
                        </a:rPr>
                        <a:t>Oblique</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85725">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100" b="1">
                          <a:latin typeface="Calibri"/>
                          <a:ea typeface="Calibri"/>
                          <a:cs typeface="Arial"/>
                        </a:rPr>
                        <a:t>Case A</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latin typeface="Calibri"/>
                          <a:ea typeface="Calibri"/>
                          <a:cs typeface="Arial"/>
                        </a:rPr>
                        <a:t>Case B</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15000"/>
                        </a:lnSpc>
                        <a:spcBef>
                          <a:spcPts val="0"/>
                        </a:spcBef>
                        <a:spcAft>
                          <a:spcPts val="0"/>
                        </a:spcAft>
                      </a:pPr>
                      <a:r>
                        <a:rPr lang="en-US" sz="1100" b="1">
                          <a:latin typeface="Calibri"/>
                          <a:ea typeface="Calibri"/>
                          <a:cs typeface="Arial"/>
                        </a:rPr>
                        <a:t>Case A</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latin typeface="Calibri"/>
                          <a:ea typeface="Calibri"/>
                          <a:cs typeface="Arial"/>
                        </a:rPr>
                        <a:t>Case B</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latin typeface="Calibri"/>
                          <a:ea typeface="Calibri"/>
                          <a:cs typeface="Arial"/>
                        </a:rPr>
                        <a:t>Case C</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latin typeface="Calibri"/>
                          <a:ea typeface="Calibri"/>
                          <a:cs typeface="Arial"/>
                        </a:rPr>
                        <a:t>Case D</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r>
              <a:tr h="0">
                <a:tc>
                  <a:txBody>
                    <a:bodyPr/>
                    <a:lstStyle/>
                    <a:p>
                      <a:pPr marL="0" marR="0" algn="ctr">
                        <a:lnSpc>
                          <a:spcPct val="115000"/>
                        </a:lnSpc>
                        <a:spcBef>
                          <a:spcPts val="0"/>
                        </a:spcBef>
                        <a:spcAft>
                          <a:spcPts val="0"/>
                        </a:spcAft>
                      </a:pPr>
                      <a:r>
                        <a:rPr lang="en-US" sz="1100" b="1">
                          <a:latin typeface="Calibri"/>
                          <a:ea typeface="Calibri"/>
                          <a:cs typeface="Arial"/>
                        </a:rPr>
                        <a:t>Cp</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1100">
                          <a:latin typeface="Calibri"/>
                          <a:ea typeface="Calibri"/>
                          <a:cs typeface="Arial"/>
                        </a:rPr>
                        <a:t>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0.26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0.32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0.29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0.26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0.35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0.25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0.32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1100" b="1">
                          <a:latin typeface="Calibri"/>
                          <a:ea typeface="Calibri"/>
                          <a:cs typeface="Arial"/>
                        </a:rPr>
                        <a:t>Gap Distance</a:t>
                      </a:r>
                      <a:endParaRPr lang="en-US" sz="11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1100">
                          <a:latin typeface="Calibri"/>
                          <a:ea typeface="Calibri"/>
                          <a:cs typeface="Arial"/>
                        </a:rPr>
                        <a:t>0.2D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1.0D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0.2D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2.2D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0.8D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0.8D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0.4D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1.6D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latin typeface="Calibri"/>
                          <a:ea typeface="Calibri"/>
                          <a:cs typeface="Arial"/>
                        </a:rPr>
                        <a:t>2.2D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endParaRPr lang="en-US" sz="11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457200" y="76200"/>
            <a:ext cx="8229600" cy="533400"/>
          </a:xfrm>
          <a:prstGeom prst="rect">
            <a:avLst/>
          </a:prstGeom>
        </p:spPr>
        <p:txBody>
          <a:bodyPr>
            <a:normAutofit fontScale="92500" lnSpcReduction="10000"/>
          </a:bodyPr>
          <a:lstStyle/>
          <a:p>
            <a:pPr marL="0" marR="0" indent="0" algn="ctr" fontAlgn="auto">
              <a:lnSpc>
                <a:spcPct val="100000"/>
              </a:lnSpc>
              <a:spcBef>
                <a:spcPct val="0"/>
              </a:spcBef>
              <a:spcAft>
                <a:spcPts val="0"/>
              </a:spcAft>
              <a:buClrTx/>
              <a:buSzTx/>
              <a:tabLst/>
              <a:defRPr/>
            </a:pPr>
            <a:r>
              <a:rPr lang="en-US" sz="3200" b="1" dirty="0" smtClean="0">
                <a:latin typeface="+mj-lt"/>
                <a:ea typeface="+mj-ea"/>
                <a:cs typeface="+mj-cs"/>
              </a:rPr>
              <a:t>References</a:t>
            </a:r>
          </a:p>
        </p:txBody>
      </p:sp>
      <p:sp>
        <p:nvSpPr>
          <p:cNvPr id="4" name="Rectangle 1"/>
          <p:cNvSpPr>
            <a:spLocks noChangeArrowheads="1"/>
          </p:cNvSpPr>
          <p:nvPr/>
        </p:nvSpPr>
        <p:spPr bwMode="auto">
          <a:xfrm>
            <a:off x="457200" y="797778"/>
            <a:ext cx="8305799"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[1]  Betz A. Introduction to the theory of flow machines. (D. G. Randall, Trans.). Oxford: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Pergamon</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Press, 1966.</a:t>
            </a:r>
            <a:endParaRPr kumimoji="0" lang="en-US" sz="1600" b="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[2]  World Wind Energy Association. 2014 half year report. August 2014.</a:t>
            </a:r>
            <a:endParaRPr kumimoji="0" lang="en-US" sz="1600" b="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[3]  U.S. Department of Energy. 20% Wind Energy by 2030 - Increasing Wing Energy's Contribution to U.S. Electricity Supply.  July 2008. </a:t>
            </a:r>
            <a:endParaRPr kumimoji="0" lang="en-US" sz="1600" b="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[4]  MacKay D.J.C. Sustainable Energy—Without the Hot Air. UIT Cambridge Ltd., Cambridge, UK, 2009.</a:t>
            </a:r>
            <a:endParaRPr kumimoji="0" lang="en-US" sz="1600" b="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[5]  John O.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Dabiri</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Potential order-of-magnitude enhancement of wind farm power density via counter-rotating vertical-axis wind turbine arrays. Journal Of Renewable And Sustainable Energy, 3: 043104, 2011.</a:t>
            </a:r>
            <a:endParaRPr kumimoji="0" lang="en-US" sz="1600" b="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[6]   Robert W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Whittlesey</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Sebastian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Liska</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and John O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Dabiri</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Fish schooling as a basis for vertical axis wind turbine farm design.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Bioinspiration</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&amp;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biomimetics</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5: 035005, 2010.</a:t>
            </a:r>
            <a:endParaRPr kumimoji="0" lang="en-US" sz="1600" b="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[7]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Lih-Shyng</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Shyu</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A pilot study of vertical-axis turbine wind farm layout planning. Advanced Materials Research, 953-954: 395-399, 2014.</a:t>
            </a:r>
            <a:endParaRPr kumimoji="0" lang="en-US" sz="1600" b="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[8]  R.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Ganesh</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Rajagopalan</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Ted L.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Ricke</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Aerodynamic interference of two vertical axis wind turbines. AIAA Applied Aerodynamics Conference; 6: 174-184, 1988.</a:t>
            </a:r>
            <a:endParaRPr kumimoji="0" lang="en-US" sz="1600" b="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[9]   P.R.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Schatzle</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P.C.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Klimas</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and H.R.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Spahr</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Aerodynamic interference between two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darrieus</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wind turbines. Journal of Energy, 5: 84-88, 1981.</a:t>
            </a:r>
            <a:endParaRPr kumimoji="0" lang="en-US" sz="1600" b="0" u="none" strike="noStrike" cap="none" normalizeH="0" baseline="0" dirty="0" smtClean="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[10]</a:t>
            </a:r>
            <a:r>
              <a:rPr kumimoji="0" lang="en-US" sz="1600" b="0" u="none" strike="noStrike" cap="none" normalizeH="0" dirty="0" smtClean="0">
                <a:ln>
                  <a:noFill/>
                </a:ln>
                <a:solidFill>
                  <a:srgbClr val="000000"/>
                </a:solidFill>
                <a:effectLst/>
                <a:latin typeface="+mj-lt"/>
                <a:ea typeface="Calibri" pitchFamily="34" charset="0"/>
                <a:cs typeface="Times New Roman" pitchFamily="18" charset="0"/>
              </a:rPr>
              <a:t> </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Zhou, T., </a:t>
            </a:r>
            <a:r>
              <a:rPr kumimoji="0" lang="en-US" sz="1600" b="0" u="none" strike="noStrike" cap="none" normalizeH="0" baseline="0" dirty="0" err="1" smtClean="0">
                <a:ln>
                  <a:noFill/>
                </a:ln>
                <a:solidFill>
                  <a:srgbClr val="000000"/>
                </a:solidFill>
                <a:effectLst/>
                <a:latin typeface="+mj-lt"/>
                <a:ea typeface="Calibri" pitchFamily="34" charset="0"/>
                <a:cs typeface="Times New Roman" pitchFamily="18" charset="0"/>
              </a:rPr>
              <a:t>Rempfer</a:t>
            </a:r>
            <a:r>
              <a:rPr kumimoji="0" lang="en-US" sz="1600" b="0" u="none" strike="noStrike" cap="none" normalizeH="0" baseline="0" dirty="0" smtClean="0">
                <a:ln>
                  <a:noFill/>
                </a:ln>
                <a:solidFill>
                  <a:srgbClr val="000000"/>
                </a:solidFill>
                <a:effectLst/>
                <a:latin typeface="+mj-lt"/>
                <a:ea typeface="Calibri" pitchFamily="34" charset="0"/>
                <a:cs typeface="Times New Roman" pitchFamily="18" charset="0"/>
              </a:rPr>
              <a:t>, D. Numerical study of detailed flow field and performance of Savonius wind turbines. Renewable Energy, 51: 373-381, 2013.</a:t>
            </a:r>
          </a:p>
          <a:p>
            <a:pPr algn="just" eaLnBrk="0" hangingPunct="0"/>
            <a:r>
              <a:rPr lang="en-US" sz="1600" dirty="0">
                <a:solidFill>
                  <a:srgbClr val="000000"/>
                </a:solidFill>
                <a:ea typeface="Calibri" pitchFamily="34" charset="0"/>
                <a:cs typeface="Times New Roman" pitchFamily="18" charset="0"/>
              </a:rPr>
              <a:t>[11] </a:t>
            </a:r>
            <a:r>
              <a:rPr lang="en-US" sz="1600" dirty="0" err="1">
                <a:solidFill>
                  <a:srgbClr val="000000"/>
                </a:solidFill>
                <a:ea typeface="Calibri" pitchFamily="34" charset="0"/>
                <a:cs typeface="Times New Roman" pitchFamily="18" charset="0"/>
              </a:rPr>
              <a:t>Xiaojing</a:t>
            </a:r>
            <a:r>
              <a:rPr lang="en-US" sz="1600" dirty="0">
                <a:solidFill>
                  <a:srgbClr val="000000"/>
                </a:solidFill>
                <a:ea typeface="Calibri" pitchFamily="34" charset="0"/>
                <a:cs typeface="Times New Roman" pitchFamily="18" charset="0"/>
              </a:rPr>
              <a:t>, S., </a:t>
            </a:r>
            <a:r>
              <a:rPr lang="en-US" sz="1600" dirty="0" err="1">
                <a:solidFill>
                  <a:srgbClr val="000000"/>
                </a:solidFill>
                <a:ea typeface="Calibri" pitchFamily="34" charset="0"/>
                <a:cs typeface="Times New Roman" pitchFamily="18" charset="0"/>
              </a:rPr>
              <a:t>Daihai</a:t>
            </a:r>
            <a:r>
              <a:rPr lang="en-US" sz="1600" dirty="0">
                <a:solidFill>
                  <a:srgbClr val="000000"/>
                </a:solidFill>
                <a:ea typeface="Calibri" pitchFamily="34" charset="0"/>
                <a:cs typeface="Times New Roman" pitchFamily="18" charset="0"/>
              </a:rPr>
              <a:t>, L., </a:t>
            </a:r>
            <a:r>
              <a:rPr lang="en-US" sz="1600" dirty="0" err="1">
                <a:solidFill>
                  <a:srgbClr val="000000"/>
                </a:solidFill>
                <a:ea typeface="Calibri" pitchFamily="34" charset="0"/>
                <a:cs typeface="Times New Roman" pitchFamily="18" charset="0"/>
              </a:rPr>
              <a:t>Diangui</a:t>
            </a:r>
            <a:r>
              <a:rPr lang="en-US" sz="1600" dirty="0">
                <a:solidFill>
                  <a:srgbClr val="000000"/>
                </a:solidFill>
                <a:ea typeface="Calibri" pitchFamily="34" charset="0"/>
                <a:cs typeface="Times New Roman" pitchFamily="18" charset="0"/>
              </a:rPr>
              <a:t>, H., </a:t>
            </a:r>
            <a:r>
              <a:rPr lang="en-US" sz="1600" dirty="0" err="1">
                <a:solidFill>
                  <a:srgbClr val="000000"/>
                </a:solidFill>
                <a:ea typeface="Calibri" pitchFamily="34" charset="0"/>
                <a:cs typeface="Times New Roman" pitchFamily="18" charset="0"/>
              </a:rPr>
              <a:t>Guoqing</a:t>
            </a:r>
            <a:r>
              <a:rPr lang="en-US" sz="1600" dirty="0">
                <a:solidFill>
                  <a:srgbClr val="000000"/>
                </a:solidFill>
                <a:ea typeface="Calibri" pitchFamily="34" charset="0"/>
                <a:cs typeface="Times New Roman" pitchFamily="18" charset="0"/>
              </a:rPr>
              <a:t>, W. Numerical study on coupling effects among multiple Savonius turbines. Journal of Renewable and Sustainable Energy 4: 053107,  2012</a:t>
            </a:r>
            <a:r>
              <a:rPr lang="en-US" sz="1600" dirty="0" smtClean="0">
                <a:solidFill>
                  <a:srgbClr val="000000"/>
                </a:solidFill>
                <a:ea typeface="Calibri" pitchFamily="34" charset="0"/>
                <a:cs typeface="Times New Roman" pitchFamily="18" charset="0"/>
              </a:rPr>
              <a:t>.</a:t>
            </a:r>
            <a:endParaRPr lang="en-US" sz="1600" dirty="0">
              <a:solidFill>
                <a:srgbClr val="000000"/>
              </a:solidFill>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55</a:t>
            </a:fld>
            <a:endParaRPr lang="en-US"/>
          </a:p>
        </p:txBody>
      </p:sp>
      <p:sp>
        <p:nvSpPr>
          <p:cNvPr id="5" name="Rectangle 1"/>
          <p:cNvSpPr>
            <a:spLocks noChangeArrowheads="1"/>
          </p:cNvSpPr>
          <p:nvPr/>
        </p:nvSpPr>
        <p:spPr bwMode="auto">
          <a:xfrm>
            <a:off x="304800" y="170557"/>
            <a:ext cx="85344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1600" dirty="0" smtClean="0">
                <a:solidFill>
                  <a:srgbClr val="000000"/>
                </a:solidFill>
                <a:latin typeface="+mj-lt"/>
                <a:ea typeface="Calibri" pitchFamily="34" charset="0"/>
                <a:cs typeface="Times New Roman" pitchFamily="18" charset="0"/>
              </a:rPr>
              <a:t>[</a:t>
            </a:r>
            <a:r>
              <a:rPr lang="en-US" sz="1600" dirty="0">
                <a:solidFill>
                  <a:srgbClr val="000000"/>
                </a:solidFill>
                <a:latin typeface="+mj-lt"/>
                <a:ea typeface="Calibri" pitchFamily="34" charset="0"/>
                <a:cs typeface="Times New Roman" pitchFamily="18" charset="0"/>
              </a:rPr>
              <a:t>12]  Renewables 2014 Global Status Report "REN21".</a:t>
            </a:r>
          </a:p>
          <a:p>
            <a:pPr algn="just"/>
            <a:r>
              <a:rPr lang="en-US" sz="1600" dirty="0">
                <a:solidFill>
                  <a:srgbClr val="000000"/>
                </a:solidFill>
                <a:latin typeface="+mj-lt"/>
                <a:ea typeface="Calibri" pitchFamily="34" charset="0"/>
                <a:cs typeface="Times New Roman" pitchFamily="18" charset="0"/>
              </a:rPr>
              <a:t>[13]  </a:t>
            </a:r>
            <a:r>
              <a:rPr lang="en-US" sz="1600" dirty="0">
                <a:solidFill>
                  <a:srgbClr val="000000"/>
                </a:solidFill>
                <a:latin typeface="+mj-lt"/>
                <a:ea typeface="Calibri" pitchFamily="34" charset="0"/>
                <a:cs typeface="Times New Roman" pitchFamily="18" charset="0"/>
                <a:hlinkClick r:id="rId2"/>
              </a:rPr>
              <a:t>http://iipdigital.usembassy.gov/st/english/article/2013</a:t>
            </a:r>
            <a:endParaRPr lang="en-US" sz="1600" dirty="0">
              <a:solidFill>
                <a:srgbClr val="000000"/>
              </a:solidFill>
              <a:latin typeface="+mj-lt"/>
              <a:ea typeface="Calibri" pitchFamily="34" charset="0"/>
              <a:cs typeface="Times New Roman" pitchFamily="18" charset="0"/>
            </a:endParaRPr>
          </a:p>
          <a:p>
            <a:pPr algn="just"/>
            <a:r>
              <a:rPr lang="en-US" sz="1600" dirty="0">
                <a:solidFill>
                  <a:srgbClr val="000000"/>
                </a:solidFill>
                <a:latin typeface="+mj-lt"/>
                <a:ea typeface="Calibri" pitchFamily="34" charset="0"/>
                <a:cs typeface="Times New Roman" pitchFamily="18" charset="0"/>
              </a:rPr>
              <a:t>[14] U.S. Department of Energy. 2013 Market report on wind technologies in distributed applications energy. Efficiency and Renewable Energy, 2014.</a:t>
            </a:r>
          </a:p>
          <a:p>
            <a:pPr algn="just"/>
            <a:r>
              <a:rPr lang="en-US" sz="1600" dirty="0">
                <a:solidFill>
                  <a:srgbClr val="000000"/>
                </a:solidFill>
                <a:latin typeface="+mj-lt"/>
                <a:ea typeface="Calibri" pitchFamily="34" charset="0"/>
                <a:cs typeface="Times New Roman" pitchFamily="18" charset="0"/>
              </a:rPr>
              <a:t>[15]  The inside of a wind turbine. US Department of Energy, Office of Energy Efficiency &amp; Renewable Energy, http://energy.gov/eere/wind/inside-wind-turbine-0</a:t>
            </a:r>
          </a:p>
          <a:p>
            <a:pPr algn="just"/>
            <a:r>
              <a:rPr lang="en-US" sz="1600" dirty="0">
                <a:solidFill>
                  <a:srgbClr val="000000"/>
                </a:solidFill>
                <a:latin typeface="+mj-lt"/>
                <a:ea typeface="Calibri" pitchFamily="34" charset="0"/>
                <a:cs typeface="Times New Roman" pitchFamily="18" charset="0"/>
              </a:rPr>
              <a:t>[16] Sandra Eriksson, Hans </a:t>
            </a:r>
            <a:r>
              <a:rPr lang="en-US" sz="1600" dirty="0" err="1">
                <a:solidFill>
                  <a:srgbClr val="000000"/>
                </a:solidFill>
                <a:latin typeface="+mj-lt"/>
                <a:ea typeface="Calibri" pitchFamily="34" charset="0"/>
                <a:cs typeface="Times New Roman" pitchFamily="18" charset="0"/>
              </a:rPr>
              <a:t>Bernhoff</a:t>
            </a:r>
            <a:r>
              <a:rPr lang="en-US" sz="1600" dirty="0">
                <a:solidFill>
                  <a:srgbClr val="000000"/>
                </a:solidFill>
                <a:latin typeface="+mj-lt"/>
                <a:ea typeface="Calibri" pitchFamily="34" charset="0"/>
                <a:cs typeface="Times New Roman" pitchFamily="18" charset="0"/>
              </a:rPr>
              <a:t> and Mats Leijon. Evaluation of different concepts for wind power, Renewable and Sustainable Energy, 12: 1419-1434, 2008.</a:t>
            </a:r>
          </a:p>
          <a:p>
            <a:pPr algn="just"/>
            <a:r>
              <a:rPr lang="en-US" sz="1600" dirty="0">
                <a:solidFill>
                  <a:srgbClr val="000000"/>
                </a:solidFill>
                <a:latin typeface="+mj-lt"/>
                <a:ea typeface="Calibri" pitchFamily="34" charset="0"/>
                <a:cs typeface="Times New Roman" pitchFamily="18" charset="0"/>
              </a:rPr>
              <a:t>[17] </a:t>
            </a:r>
            <a:r>
              <a:rPr lang="en-US" sz="1600" dirty="0" err="1">
                <a:solidFill>
                  <a:srgbClr val="000000"/>
                </a:solidFill>
                <a:latin typeface="+mj-lt"/>
                <a:ea typeface="Calibri" pitchFamily="34" charset="0"/>
                <a:cs typeface="Times New Roman" pitchFamily="18" charset="0"/>
              </a:rPr>
              <a:t>Windspire</a:t>
            </a:r>
            <a:r>
              <a:rPr lang="en-US" sz="1600" dirty="0">
                <a:solidFill>
                  <a:srgbClr val="000000"/>
                </a:solidFill>
                <a:latin typeface="+mj-lt"/>
                <a:ea typeface="Calibri" pitchFamily="34" charset="0"/>
                <a:cs typeface="Times New Roman" pitchFamily="18" charset="0"/>
              </a:rPr>
              <a:t> 1.2. </a:t>
            </a:r>
            <a:r>
              <a:rPr lang="en-US" sz="1600" dirty="0" err="1">
                <a:solidFill>
                  <a:srgbClr val="000000"/>
                </a:solidFill>
                <a:latin typeface="+mj-lt"/>
                <a:ea typeface="Calibri" pitchFamily="34" charset="0"/>
                <a:cs typeface="Times New Roman" pitchFamily="18" charset="0"/>
              </a:rPr>
              <a:t>Windspire</a:t>
            </a:r>
            <a:r>
              <a:rPr lang="en-US" sz="1600" dirty="0">
                <a:solidFill>
                  <a:srgbClr val="000000"/>
                </a:solidFill>
                <a:latin typeface="+mj-lt"/>
                <a:ea typeface="Calibri" pitchFamily="34" charset="0"/>
                <a:cs typeface="Times New Roman" pitchFamily="18" charset="0"/>
              </a:rPr>
              <a:t> Energy. Ark Alloy, LLC.</a:t>
            </a:r>
          </a:p>
          <a:p>
            <a:pPr algn="just"/>
            <a:r>
              <a:rPr lang="en-US" sz="1600" dirty="0">
                <a:solidFill>
                  <a:srgbClr val="000000"/>
                </a:solidFill>
                <a:latin typeface="+mj-lt"/>
                <a:ea typeface="Calibri" pitchFamily="34" charset="0"/>
                <a:cs typeface="Times New Roman" pitchFamily="18" charset="0"/>
              </a:rPr>
              <a:t>[</a:t>
            </a:r>
            <a:r>
              <a:rPr lang="en-US" sz="1600" dirty="0" smtClean="0">
                <a:solidFill>
                  <a:srgbClr val="000000"/>
                </a:solidFill>
                <a:latin typeface="+mj-lt"/>
                <a:ea typeface="Calibri" pitchFamily="34" charset="0"/>
                <a:cs typeface="Times New Roman" pitchFamily="18" charset="0"/>
              </a:rPr>
              <a:t>18] Wikipedia </a:t>
            </a:r>
            <a:r>
              <a:rPr lang="en-US" sz="1600" dirty="0">
                <a:solidFill>
                  <a:srgbClr val="000000"/>
                </a:solidFill>
                <a:latin typeface="+mj-lt"/>
                <a:ea typeface="Calibri" pitchFamily="34" charset="0"/>
                <a:cs typeface="Times New Roman" pitchFamily="18" charset="0"/>
              </a:rPr>
              <a:t>the free encyclopedia. Savonius wind turbine, </a:t>
            </a:r>
            <a:r>
              <a:rPr lang="en-US" sz="1600" dirty="0" smtClean="0">
                <a:solidFill>
                  <a:srgbClr val="000000"/>
                </a:solidFill>
                <a:latin typeface="+mj-lt"/>
                <a:ea typeface="Calibri" pitchFamily="34" charset="0"/>
                <a:cs typeface="Times New Roman" pitchFamily="18" charset="0"/>
              </a:rPr>
              <a:t>http</a:t>
            </a:r>
            <a:r>
              <a:rPr lang="en-US" sz="1600" dirty="0">
                <a:solidFill>
                  <a:srgbClr val="000000"/>
                </a:solidFill>
                <a:latin typeface="+mj-lt"/>
                <a:ea typeface="Calibri" pitchFamily="34" charset="0"/>
                <a:cs typeface="Times New Roman" pitchFamily="18" charset="0"/>
              </a:rPr>
              <a:t>://en.wikipedia.org/wiki/Savonius_wind_turbine</a:t>
            </a:r>
          </a:p>
          <a:p>
            <a:pPr algn="just"/>
            <a:r>
              <a:rPr lang="en-US" sz="1600" dirty="0">
                <a:solidFill>
                  <a:srgbClr val="000000"/>
                </a:solidFill>
                <a:latin typeface="+mj-lt"/>
                <a:ea typeface="Calibri" pitchFamily="34" charset="0"/>
                <a:cs typeface="Times New Roman" pitchFamily="18" charset="0"/>
              </a:rPr>
              <a:t>[19] R. Howell, N. Qin, J. Edwards, N. </a:t>
            </a:r>
            <a:r>
              <a:rPr lang="en-US" sz="1600" dirty="0" err="1">
                <a:solidFill>
                  <a:srgbClr val="000000"/>
                </a:solidFill>
                <a:latin typeface="+mj-lt"/>
                <a:ea typeface="Calibri" pitchFamily="34" charset="0"/>
                <a:cs typeface="Times New Roman" pitchFamily="18" charset="0"/>
              </a:rPr>
              <a:t>Durrani</a:t>
            </a:r>
            <a:r>
              <a:rPr lang="en-US" sz="1600" dirty="0">
                <a:solidFill>
                  <a:srgbClr val="000000"/>
                </a:solidFill>
                <a:latin typeface="+mj-lt"/>
                <a:ea typeface="Calibri" pitchFamily="34" charset="0"/>
                <a:cs typeface="Times New Roman" pitchFamily="18" charset="0"/>
              </a:rPr>
              <a:t>. Wind tunnel and numerical study of a small vertical axis wind turbine, Renewable Energy 35: 412–422, 2010.</a:t>
            </a:r>
          </a:p>
          <a:p>
            <a:pPr algn="just"/>
            <a:r>
              <a:rPr lang="en-US" sz="1600" dirty="0">
                <a:solidFill>
                  <a:srgbClr val="000000"/>
                </a:solidFill>
                <a:latin typeface="+mj-lt"/>
                <a:ea typeface="Calibri" pitchFamily="34" charset="0"/>
                <a:cs typeface="Times New Roman" pitchFamily="18" charset="0"/>
              </a:rPr>
              <a:t>[20]  A. </a:t>
            </a:r>
            <a:r>
              <a:rPr lang="en-US" sz="1600" dirty="0" err="1">
                <a:solidFill>
                  <a:srgbClr val="000000"/>
                </a:solidFill>
                <a:latin typeface="+mj-lt"/>
                <a:ea typeface="Calibri" pitchFamily="34" charset="0"/>
                <a:cs typeface="Times New Roman" pitchFamily="18" charset="0"/>
              </a:rPr>
              <a:t>Shigetomi</a:t>
            </a:r>
            <a:r>
              <a:rPr lang="en-US" sz="1600" dirty="0">
                <a:solidFill>
                  <a:srgbClr val="000000"/>
                </a:solidFill>
                <a:latin typeface="+mj-lt"/>
                <a:ea typeface="Calibri" pitchFamily="34" charset="0"/>
                <a:cs typeface="Times New Roman" pitchFamily="18" charset="0"/>
              </a:rPr>
              <a:t>, Y. </a:t>
            </a:r>
            <a:r>
              <a:rPr lang="en-US" sz="1600" dirty="0" err="1">
                <a:solidFill>
                  <a:srgbClr val="000000"/>
                </a:solidFill>
                <a:latin typeface="+mj-lt"/>
                <a:ea typeface="Calibri" pitchFamily="34" charset="0"/>
                <a:cs typeface="Times New Roman" pitchFamily="18" charset="0"/>
              </a:rPr>
              <a:t>Murai</a:t>
            </a:r>
            <a:r>
              <a:rPr lang="en-US" sz="1600" dirty="0">
                <a:solidFill>
                  <a:srgbClr val="000000"/>
                </a:solidFill>
                <a:latin typeface="+mj-lt"/>
                <a:ea typeface="Calibri" pitchFamily="34" charset="0"/>
                <a:cs typeface="Times New Roman" pitchFamily="18" charset="0"/>
              </a:rPr>
              <a:t>, Y. </a:t>
            </a:r>
            <a:r>
              <a:rPr lang="en-US" sz="1600" dirty="0" err="1">
                <a:solidFill>
                  <a:srgbClr val="000000"/>
                </a:solidFill>
                <a:latin typeface="+mj-lt"/>
                <a:ea typeface="Calibri" pitchFamily="34" charset="0"/>
                <a:cs typeface="Times New Roman" pitchFamily="18" charset="0"/>
              </a:rPr>
              <a:t>Tasaka</a:t>
            </a:r>
            <a:r>
              <a:rPr lang="en-US" sz="1600" dirty="0">
                <a:solidFill>
                  <a:srgbClr val="000000"/>
                </a:solidFill>
                <a:latin typeface="+mj-lt"/>
                <a:ea typeface="Calibri" pitchFamily="34" charset="0"/>
                <a:cs typeface="Times New Roman" pitchFamily="18" charset="0"/>
              </a:rPr>
              <a:t>, Y. Takeda. Interactive flow field around two Savonius turbines, Renewable Energy, 36: 536-545, 2011</a:t>
            </a:r>
            <a:r>
              <a:rPr lang="en-US" sz="1600" dirty="0" smtClean="0">
                <a:solidFill>
                  <a:srgbClr val="000000"/>
                </a:solidFill>
                <a:latin typeface="+mj-lt"/>
                <a:ea typeface="Calibri" pitchFamily="34" charset="0"/>
                <a:cs typeface="Times New Roman" pitchFamily="18" charset="0"/>
              </a:rPr>
              <a:t>.</a:t>
            </a:r>
          </a:p>
          <a:p>
            <a:pPr algn="just"/>
            <a:r>
              <a:rPr lang="en-US" sz="1600" dirty="0">
                <a:latin typeface="+mj-lt"/>
              </a:rPr>
              <a:t>[21]  R. E. </a:t>
            </a:r>
            <a:r>
              <a:rPr lang="en-US" sz="1600" dirty="0" err="1">
                <a:latin typeface="+mj-lt"/>
              </a:rPr>
              <a:t>Sheldahl</a:t>
            </a:r>
            <a:r>
              <a:rPr lang="en-US" sz="1600" dirty="0">
                <a:latin typeface="+mj-lt"/>
              </a:rPr>
              <a:t>, B. F. Blackwell, and L. V. </a:t>
            </a:r>
            <a:r>
              <a:rPr lang="en-US" sz="1600" dirty="0" err="1">
                <a:latin typeface="+mj-lt"/>
              </a:rPr>
              <a:t>Feltz</a:t>
            </a:r>
            <a:r>
              <a:rPr lang="en-US" sz="1600" dirty="0">
                <a:latin typeface="+mj-lt"/>
              </a:rPr>
              <a:t>. Wind tunnel performance data for two- and three-bucket Savonius rotors, Sandia Report, SAND 77-0131, 1977.</a:t>
            </a:r>
          </a:p>
          <a:p>
            <a:pPr algn="just"/>
            <a:r>
              <a:rPr lang="en-US" sz="1600" dirty="0">
                <a:latin typeface="+mj-lt"/>
              </a:rPr>
              <a:t>[22]  B. D. </a:t>
            </a:r>
            <a:r>
              <a:rPr lang="en-US" sz="1600" dirty="0" err="1">
                <a:latin typeface="+mj-lt"/>
              </a:rPr>
              <a:t>Altan</a:t>
            </a:r>
            <a:r>
              <a:rPr lang="en-US" sz="1600" dirty="0">
                <a:latin typeface="+mj-lt"/>
              </a:rPr>
              <a:t>, M. </a:t>
            </a:r>
            <a:r>
              <a:rPr lang="en-US" sz="1600" dirty="0" err="1">
                <a:latin typeface="+mj-lt"/>
              </a:rPr>
              <a:t>Atilgan</a:t>
            </a:r>
            <a:r>
              <a:rPr lang="en-US" sz="1600" dirty="0">
                <a:latin typeface="+mj-lt"/>
              </a:rPr>
              <a:t>, and A. </a:t>
            </a:r>
            <a:r>
              <a:rPr lang="en-US" sz="1600" dirty="0" err="1">
                <a:latin typeface="+mj-lt"/>
              </a:rPr>
              <a:t>Ozdamar</a:t>
            </a:r>
            <a:r>
              <a:rPr lang="en-US" sz="1600" dirty="0">
                <a:latin typeface="+mj-lt"/>
              </a:rPr>
              <a:t>. An experimental study on improvement of a Savonius rotor performance with curtaining, Exp. Therm. Fluid Sci. 32(8): 1673–1678, 2008. </a:t>
            </a:r>
          </a:p>
          <a:p>
            <a:pPr algn="just"/>
            <a:r>
              <a:rPr lang="en-US" sz="1600" dirty="0">
                <a:latin typeface="+mj-lt"/>
              </a:rPr>
              <a:t>[23] B. </a:t>
            </a:r>
            <a:r>
              <a:rPr lang="en-US" sz="1600" dirty="0" err="1">
                <a:latin typeface="+mj-lt"/>
              </a:rPr>
              <a:t>Kirke</a:t>
            </a:r>
            <a:r>
              <a:rPr lang="en-US" sz="1600" dirty="0">
                <a:latin typeface="+mj-lt"/>
              </a:rPr>
              <a:t>. Development in ducted water current turbines, </a:t>
            </a:r>
            <a:r>
              <a:rPr lang="en-US" sz="1600" dirty="0">
                <a:latin typeface="+mj-lt"/>
                <a:hlinkClick r:id="rId3"/>
              </a:rPr>
              <a:t>www.Cyberiad.net</a:t>
            </a:r>
            <a:r>
              <a:rPr lang="en-US" sz="1600" dirty="0" smtClean="0">
                <a:latin typeface="+mj-lt"/>
              </a:rPr>
              <a:t>.</a:t>
            </a:r>
          </a:p>
          <a:p>
            <a:pPr algn="just"/>
            <a:r>
              <a:rPr lang="en-US" sz="1600" dirty="0">
                <a:latin typeface="+mj-lt"/>
              </a:rPr>
              <a:t>[24]  N. Fujisawa. On the torque mechanism of Savonius rotors, J. Wind Eng. Ind. </a:t>
            </a:r>
            <a:r>
              <a:rPr lang="en-US" sz="1600" dirty="0" err="1">
                <a:latin typeface="+mj-lt"/>
              </a:rPr>
              <a:t>Aerodyn</a:t>
            </a:r>
            <a:r>
              <a:rPr lang="en-US" sz="1600" dirty="0">
                <a:latin typeface="+mj-lt"/>
              </a:rPr>
              <a:t>. 40(2): 277–292, 1992.</a:t>
            </a:r>
          </a:p>
          <a:p>
            <a:pPr algn="just"/>
            <a:r>
              <a:rPr lang="en-US" sz="1600" dirty="0">
                <a:latin typeface="+mj-lt"/>
              </a:rPr>
              <a:t>[25] Dixon, K. R. The Near Wake Structure of a Vertical Axis Wind Turbine. Thesis. Delft University of Technology, 2008.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56</a:t>
            </a:fld>
            <a:endParaRPr lang="en-US"/>
          </a:p>
        </p:txBody>
      </p:sp>
      <p:sp>
        <p:nvSpPr>
          <p:cNvPr id="32770" name="Rectangle 2"/>
          <p:cNvSpPr>
            <a:spLocks noChangeArrowheads="1"/>
          </p:cNvSpPr>
          <p:nvPr/>
        </p:nvSpPr>
        <p:spPr bwMode="auto">
          <a:xfrm>
            <a:off x="228600" y="416778"/>
            <a:ext cx="86106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eaLnBrk="1" latinLnBrk="0" hangingPunct="1">
              <a:lnSpc>
                <a:spcPct val="100000"/>
              </a:lnSpc>
              <a:buClrTx/>
              <a:buSzTx/>
              <a:buFontTx/>
              <a:buNone/>
              <a:tabLst/>
            </a:pPr>
            <a:r>
              <a:rPr lang="en-US" sz="1600" dirty="0">
                <a:solidFill>
                  <a:srgbClr val="000000"/>
                </a:solidFill>
                <a:latin typeface="+mj-lt"/>
                <a:ea typeface="Calibri" pitchFamily="34" charset="0"/>
                <a:cs typeface="Times New Roman" pitchFamily="18" charset="0"/>
              </a:rPr>
              <a:t>[26] Tong, Wei. Wind Power Generation and Wind Turbine Design. Southampton: WIT, 2010.</a:t>
            </a:r>
          </a:p>
          <a:p>
            <a:pPr marL="0" marR="0" lvl="0" indent="0" algn="just" defTabSz="914400" eaLnBrk="0" latinLnBrk="0" hangingPunct="0">
              <a:lnSpc>
                <a:spcPct val="100000"/>
              </a:lnSpc>
              <a:buClrTx/>
              <a:buSzTx/>
              <a:buFontTx/>
              <a:buNone/>
              <a:tabLst/>
            </a:pPr>
            <a:r>
              <a:rPr lang="en-US" sz="1600" dirty="0">
                <a:solidFill>
                  <a:srgbClr val="000000"/>
                </a:solidFill>
                <a:latin typeface="+mj-lt"/>
                <a:ea typeface="Calibri" pitchFamily="34" charset="0"/>
                <a:cs typeface="Times New Roman" pitchFamily="18" charset="0"/>
              </a:rPr>
              <a:t>[27]  K. Pope, G.F. </a:t>
            </a:r>
            <a:r>
              <a:rPr lang="en-US" sz="1600" dirty="0" err="1">
                <a:solidFill>
                  <a:srgbClr val="000000"/>
                </a:solidFill>
                <a:latin typeface="+mj-lt"/>
                <a:ea typeface="Calibri" pitchFamily="34" charset="0"/>
                <a:cs typeface="Times New Roman" pitchFamily="18" charset="0"/>
              </a:rPr>
              <a:t>Naterer</a:t>
            </a:r>
            <a:r>
              <a:rPr lang="en-US" sz="1600" dirty="0">
                <a:solidFill>
                  <a:srgbClr val="000000"/>
                </a:solidFill>
                <a:latin typeface="+mj-lt"/>
                <a:ea typeface="Calibri" pitchFamily="34" charset="0"/>
                <a:cs typeface="Times New Roman" pitchFamily="18" charset="0"/>
              </a:rPr>
              <a:t>, I. </a:t>
            </a:r>
            <a:r>
              <a:rPr lang="en-US" sz="1600" dirty="0" err="1">
                <a:solidFill>
                  <a:srgbClr val="000000"/>
                </a:solidFill>
                <a:latin typeface="+mj-lt"/>
                <a:ea typeface="Calibri" pitchFamily="34" charset="0"/>
                <a:cs typeface="Times New Roman" pitchFamily="18" charset="0"/>
              </a:rPr>
              <a:t>Dincer</a:t>
            </a:r>
            <a:r>
              <a:rPr lang="en-US" sz="1600" dirty="0">
                <a:solidFill>
                  <a:srgbClr val="000000"/>
                </a:solidFill>
                <a:latin typeface="+mj-lt"/>
                <a:ea typeface="Calibri" pitchFamily="34" charset="0"/>
                <a:cs typeface="Times New Roman" pitchFamily="18" charset="0"/>
              </a:rPr>
              <a:t> and E. Tsang. Power correlation for vertical axis wind turbines with varying geometries, International Journal Of Energy Research, 35: 423–435, 2011.</a:t>
            </a:r>
          </a:p>
          <a:p>
            <a:pPr marL="0" marR="0" lvl="0" indent="0" algn="just" defTabSz="914400" eaLnBrk="0" latinLnBrk="0" hangingPunct="0">
              <a:lnSpc>
                <a:spcPct val="100000"/>
              </a:lnSpc>
              <a:buClrTx/>
              <a:buSzTx/>
              <a:buFontTx/>
              <a:buNone/>
              <a:tabLst/>
            </a:pPr>
            <a:r>
              <a:rPr lang="en-US" sz="1600" dirty="0">
                <a:solidFill>
                  <a:srgbClr val="000000"/>
                </a:solidFill>
                <a:latin typeface="+mj-lt"/>
                <a:ea typeface="Calibri" pitchFamily="34" charset="0"/>
                <a:cs typeface="Times New Roman" pitchFamily="18" charset="0"/>
              </a:rPr>
              <a:t>[28] H. </a:t>
            </a:r>
            <a:r>
              <a:rPr lang="en-US" sz="1600" dirty="0" err="1">
                <a:solidFill>
                  <a:srgbClr val="000000"/>
                </a:solidFill>
                <a:latin typeface="+mj-lt"/>
                <a:ea typeface="Calibri" pitchFamily="34" charset="0"/>
                <a:cs typeface="Times New Roman" pitchFamily="18" charset="0"/>
              </a:rPr>
              <a:t>Riegler</a:t>
            </a:r>
            <a:r>
              <a:rPr lang="en-US" sz="1600" dirty="0">
                <a:solidFill>
                  <a:srgbClr val="000000"/>
                </a:solidFill>
                <a:latin typeface="+mj-lt"/>
                <a:ea typeface="Calibri" pitchFamily="34" charset="0"/>
                <a:cs typeface="Times New Roman" pitchFamily="18" charset="0"/>
              </a:rPr>
              <a:t>. HAWT Versus VAST Small VAWTs Find a Clear Niche. Refocus 4: 44–46, 2003.</a:t>
            </a:r>
          </a:p>
          <a:p>
            <a:pPr marL="0" marR="0" lvl="0" indent="0" algn="just" defTabSz="914400" eaLnBrk="0" latinLnBrk="0" hangingPunct="0">
              <a:lnSpc>
                <a:spcPct val="100000"/>
              </a:lnSpc>
              <a:buClrTx/>
              <a:buSzTx/>
              <a:buFontTx/>
              <a:buNone/>
              <a:tabLst/>
            </a:pPr>
            <a:r>
              <a:rPr lang="en-US" sz="1600" dirty="0">
                <a:solidFill>
                  <a:srgbClr val="000000"/>
                </a:solidFill>
                <a:latin typeface="+mj-lt"/>
                <a:ea typeface="Calibri" pitchFamily="34" charset="0"/>
                <a:cs typeface="Times New Roman" pitchFamily="18" charset="0"/>
              </a:rPr>
              <a:t>[29] http://www.windturbine-analysis.netfirms.com </a:t>
            </a:r>
          </a:p>
          <a:p>
            <a:pPr marL="0" marR="0" lvl="0" indent="0" algn="just" defTabSz="914400" eaLnBrk="0" latinLnBrk="0" hangingPunct="0">
              <a:lnSpc>
                <a:spcPct val="100000"/>
              </a:lnSpc>
              <a:buClrTx/>
              <a:buSzTx/>
              <a:buFontTx/>
              <a:buNone/>
              <a:tabLst/>
            </a:pPr>
            <a:r>
              <a:rPr lang="en-US" sz="1600" dirty="0">
                <a:solidFill>
                  <a:srgbClr val="000000"/>
                </a:solidFill>
                <a:latin typeface="+mj-lt"/>
                <a:ea typeface="Calibri" pitchFamily="34" charset="0"/>
                <a:cs typeface="Times New Roman" pitchFamily="18" charset="0"/>
              </a:rPr>
              <a:t>[30] </a:t>
            </a:r>
            <a:r>
              <a:rPr lang="en-US" sz="1600" dirty="0" err="1">
                <a:solidFill>
                  <a:srgbClr val="000000"/>
                </a:solidFill>
                <a:latin typeface="+mj-lt"/>
                <a:ea typeface="Calibri" pitchFamily="34" charset="0"/>
                <a:cs typeface="Times New Roman" pitchFamily="18" charset="0"/>
              </a:rPr>
              <a:t>D'Ambrosio</a:t>
            </a:r>
            <a:r>
              <a:rPr lang="en-US" sz="1600" dirty="0">
                <a:solidFill>
                  <a:srgbClr val="000000"/>
                </a:solidFill>
                <a:latin typeface="+mj-lt"/>
                <a:ea typeface="Calibri" pitchFamily="34" charset="0"/>
                <a:cs typeface="Times New Roman" pitchFamily="18" charset="0"/>
              </a:rPr>
              <a:t> M., </a:t>
            </a:r>
            <a:r>
              <a:rPr lang="en-US" sz="1600" dirty="0" err="1">
                <a:solidFill>
                  <a:srgbClr val="000000"/>
                </a:solidFill>
                <a:latin typeface="+mj-lt"/>
                <a:ea typeface="Calibri" pitchFamily="34" charset="0"/>
                <a:cs typeface="Times New Roman" pitchFamily="18" charset="0"/>
              </a:rPr>
              <a:t>Medaglia</a:t>
            </a:r>
            <a:r>
              <a:rPr lang="en-US" sz="1600" dirty="0">
                <a:solidFill>
                  <a:srgbClr val="000000"/>
                </a:solidFill>
                <a:latin typeface="+mj-lt"/>
                <a:ea typeface="Calibri" pitchFamily="34" charset="0"/>
                <a:cs typeface="Times New Roman" pitchFamily="18" charset="0"/>
              </a:rPr>
              <a:t> M. Vertical Axis Wind Turbines: History, Technology and Applications: Master thesis, (2010).</a:t>
            </a:r>
          </a:p>
          <a:p>
            <a:pPr marL="0" marR="0" lvl="0" indent="0" algn="just" defTabSz="914400" eaLnBrk="0" latinLnBrk="0" hangingPunct="0">
              <a:lnSpc>
                <a:spcPct val="100000"/>
              </a:lnSpc>
              <a:buClrTx/>
              <a:buSzTx/>
              <a:buFontTx/>
              <a:buNone/>
              <a:tabLst/>
            </a:pPr>
            <a:r>
              <a:rPr lang="en-US" sz="1600" dirty="0">
                <a:solidFill>
                  <a:srgbClr val="000000"/>
                </a:solidFill>
                <a:latin typeface="+mj-lt"/>
                <a:ea typeface="Calibri" pitchFamily="34" charset="0"/>
                <a:cs typeface="Times New Roman" pitchFamily="18" charset="0"/>
              </a:rPr>
              <a:t> [31] </a:t>
            </a:r>
            <a:r>
              <a:rPr lang="en-US" sz="1600" dirty="0" err="1">
                <a:solidFill>
                  <a:srgbClr val="000000"/>
                </a:solidFill>
                <a:latin typeface="+mj-lt"/>
                <a:ea typeface="Calibri" pitchFamily="34" charset="0"/>
                <a:cs typeface="Times New Roman" pitchFamily="18" charset="0"/>
              </a:rPr>
              <a:t>Ajedegba</a:t>
            </a:r>
            <a:r>
              <a:rPr lang="en-US" sz="1600" dirty="0">
                <a:solidFill>
                  <a:srgbClr val="000000"/>
                </a:solidFill>
                <a:latin typeface="+mj-lt"/>
                <a:ea typeface="Calibri" pitchFamily="34" charset="0"/>
                <a:cs typeface="Times New Roman" pitchFamily="18" charset="0"/>
              </a:rPr>
              <a:t> J.O. Effect of Blade Configuration on Flow Distribution and Power Output of a </a:t>
            </a:r>
            <a:r>
              <a:rPr lang="en-US" sz="1600" dirty="0" err="1">
                <a:solidFill>
                  <a:srgbClr val="000000"/>
                </a:solidFill>
                <a:latin typeface="+mj-lt"/>
                <a:ea typeface="Calibri" pitchFamily="34" charset="0"/>
                <a:cs typeface="Times New Roman" pitchFamily="18" charset="0"/>
              </a:rPr>
              <a:t>Zephir</a:t>
            </a:r>
            <a:r>
              <a:rPr lang="en-US" sz="1600" dirty="0">
                <a:solidFill>
                  <a:srgbClr val="000000"/>
                </a:solidFill>
                <a:latin typeface="+mj-lt"/>
                <a:ea typeface="Calibri" pitchFamily="34" charset="0"/>
                <a:cs typeface="Times New Roman" pitchFamily="18" charset="0"/>
              </a:rPr>
              <a:t> Vertical Axis Wind Turbine, University of Ontario Institute of Technology: Master thesis, 2008.</a:t>
            </a:r>
          </a:p>
          <a:p>
            <a:pPr marL="0" marR="0" lvl="0" indent="0" algn="just" defTabSz="914400" eaLnBrk="0" latinLnBrk="0" hangingPunct="0">
              <a:lnSpc>
                <a:spcPct val="100000"/>
              </a:lnSpc>
              <a:buClrTx/>
              <a:buSzTx/>
              <a:buFontTx/>
              <a:buNone/>
              <a:tabLst/>
            </a:pPr>
            <a:r>
              <a:rPr lang="en-US" sz="1600" dirty="0">
                <a:solidFill>
                  <a:srgbClr val="000000"/>
                </a:solidFill>
                <a:latin typeface="+mj-lt"/>
                <a:ea typeface="Calibri" pitchFamily="34" charset="0"/>
                <a:cs typeface="Times New Roman" pitchFamily="18" charset="0"/>
              </a:rPr>
              <a:t>[32] Shepherd W., Zhang L., Electricity Generation using Wind Power, World scientific, 2011.</a:t>
            </a:r>
          </a:p>
          <a:p>
            <a:pPr marL="0" marR="0" lvl="0" indent="0" algn="just" defTabSz="914400" eaLnBrk="0" latinLnBrk="0" hangingPunct="0">
              <a:lnSpc>
                <a:spcPct val="100000"/>
              </a:lnSpc>
              <a:buClrTx/>
              <a:buSzTx/>
              <a:buFontTx/>
              <a:buNone/>
              <a:tabLst/>
            </a:pPr>
            <a:r>
              <a:rPr lang="en-US" sz="1600" dirty="0">
                <a:solidFill>
                  <a:srgbClr val="000000"/>
                </a:solidFill>
                <a:latin typeface="+mj-lt"/>
                <a:ea typeface="Calibri" pitchFamily="34" charset="0"/>
                <a:cs typeface="Times New Roman" pitchFamily="18" charset="0"/>
              </a:rPr>
              <a:t>[33] </a:t>
            </a:r>
            <a:r>
              <a:rPr lang="en-US" sz="1600" dirty="0" err="1">
                <a:solidFill>
                  <a:srgbClr val="000000"/>
                </a:solidFill>
                <a:latin typeface="+mj-lt"/>
                <a:ea typeface="Calibri" pitchFamily="34" charset="0"/>
                <a:cs typeface="Times New Roman" pitchFamily="18" charset="0"/>
              </a:rPr>
              <a:t>Yaoa</a:t>
            </a:r>
            <a:r>
              <a:rPr lang="en-US" sz="1600" dirty="0">
                <a:solidFill>
                  <a:srgbClr val="000000"/>
                </a:solidFill>
                <a:latin typeface="+mj-lt"/>
                <a:ea typeface="Calibri" pitchFamily="34" charset="0"/>
                <a:cs typeface="Times New Roman" pitchFamily="18" charset="0"/>
              </a:rPr>
              <a:t>. J, </a:t>
            </a:r>
            <a:r>
              <a:rPr lang="en-US" sz="1600" dirty="0" err="1">
                <a:solidFill>
                  <a:srgbClr val="000000"/>
                </a:solidFill>
                <a:latin typeface="+mj-lt"/>
                <a:ea typeface="Calibri" pitchFamily="34" charset="0"/>
                <a:cs typeface="Times New Roman" pitchFamily="18" charset="0"/>
              </a:rPr>
              <a:t>Wanga</a:t>
            </a:r>
            <a:r>
              <a:rPr lang="en-US" sz="1600" dirty="0">
                <a:solidFill>
                  <a:srgbClr val="000000"/>
                </a:solidFill>
                <a:latin typeface="+mj-lt"/>
                <a:ea typeface="Calibri" pitchFamily="34" charset="0"/>
                <a:cs typeface="Times New Roman" pitchFamily="18" charset="0"/>
              </a:rPr>
              <a:t> J., </a:t>
            </a:r>
            <a:r>
              <a:rPr lang="en-US" sz="1600" dirty="0" err="1">
                <a:solidFill>
                  <a:srgbClr val="000000"/>
                </a:solidFill>
                <a:latin typeface="+mj-lt"/>
                <a:ea typeface="Calibri" pitchFamily="34" charset="0"/>
                <a:cs typeface="Times New Roman" pitchFamily="18" charset="0"/>
              </a:rPr>
              <a:t>Yuanb</a:t>
            </a:r>
            <a:r>
              <a:rPr lang="en-US" sz="1600" dirty="0">
                <a:solidFill>
                  <a:srgbClr val="000000"/>
                </a:solidFill>
                <a:latin typeface="+mj-lt"/>
                <a:ea typeface="Calibri" pitchFamily="34" charset="0"/>
                <a:cs typeface="Times New Roman" pitchFamily="18" charset="0"/>
              </a:rPr>
              <a:t> W., </a:t>
            </a:r>
            <a:r>
              <a:rPr lang="en-US" sz="1600" dirty="0" err="1">
                <a:solidFill>
                  <a:srgbClr val="000000"/>
                </a:solidFill>
                <a:latin typeface="+mj-lt"/>
                <a:ea typeface="Calibri" pitchFamily="34" charset="0"/>
                <a:cs typeface="Times New Roman" pitchFamily="18" charset="0"/>
              </a:rPr>
              <a:t>Wanga</a:t>
            </a:r>
            <a:r>
              <a:rPr lang="en-US" sz="1600" dirty="0">
                <a:solidFill>
                  <a:srgbClr val="000000"/>
                </a:solidFill>
                <a:latin typeface="+mj-lt"/>
                <a:ea typeface="Calibri" pitchFamily="34" charset="0"/>
                <a:cs typeface="Times New Roman" pitchFamily="18" charset="0"/>
              </a:rPr>
              <a:t> H. &amp; </a:t>
            </a:r>
            <a:r>
              <a:rPr lang="en-US" sz="1600" dirty="0" err="1">
                <a:solidFill>
                  <a:srgbClr val="000000"/>
                </a:solidFill>
                <a:latin typeface="+mj-lt"/>
                <a:ea typeface="Calibri" pitchFamily="34" charset="0"/>
                <a:cs typeface="Times New Roman" pitchFamily="18" charset="0"/>
              </a:rPr>
              <a:t>Caoa</a:t>
            </a:r>
            <a:r>
              <a:rPr lang="en-US" sz="1600" dirty="0">
                <a:solidFill>
                  <a:srgbClr val="000000"/>
                </a:solidFill>
                <a:latin typeface="+mj-lt"/>
                <a:ea typeface="Calibri" pitchFamily="34" charset="0"/>
                <a:cs typeface="Times New Roman" pitchFamily="18" charset="0"/>
              </a:rPr>
              <a:t> L. Analysis on the influence of Turbulence model changes to aerodynamic performance of vertical axis wind turbine, International Conference on Advances in Computational Modeling and Simulation, 31: 213-219, 2011</a:t>
            </a:r>
          </a:p>
          <a:p>
            <a:pPr marL="0" marR="0" lvl="0" indent="0" algn="just" defTabSz="914400" eaLnBrk="0" latinLnBrk="0" hangingPunct="0">
              <a:lnSpc>
                <a:spcPct val="100000"/>
              </a:lnSpc>
              <a:buClrTx/>
              <a:buSzTx/>
              <a:buFontTx/>
              <a:buNone/>
              <a:tabLst/>
            </a:pPr>
            <a:r>
              <a:rPr lang="en-US" sz="1600" dirty="0">
                <a:solidFill>
                  <a:srgbClr val="000000"/>
                </a:solidFill>
                <a:latin typeface="+mj-lt"/>
                <a:ea typeface="Calibri" pitchFamily="34" charset="0"/>
                <a:cs typeface="Times New Roman" pitchFamily="18" charset="0"/>
              </a:rPr>
              <a:t>[</a:t>
            </a:r>
            <a:r>
              <a:rPr lang="en-US" sz="1600" dirty="0" smtClean="0">
                <a:solidFill>
                  <a:srgbClr val="000000"/>
                </a:solidFill>
                <a:latin typeface="+mj-lt"/>
                <a:ea typeface="Calibri" pitchFamily="34" charset="0"/>
                <a:cs typeface="Times New Roman" pitchFamily="18" charset="0"/>
              </a:rPr>
              <a:t>34] K</a:t>
            </a:r>
            <a:r>
              <a:rPr lang="en-US" sz="1600" dirty="0">
                <a:solidFill>
                  <a:srgbClr val="000000"/>
                </a:solidFill>
                <a:latin typeface="+mj-lt"/>
                <a:ea typeface="Calibri" pitchFamily="34" charset="0"/>
                <a:cs typeface="Times New Roman" pitchFamily="18" charset="0"/>
              </a:rPr>
              <a:t>. N. </a:t>
            </a:r>
            <a:r>
              <a:rPr lang="en-US" sz="1600" dirty="0" err="1">
                <a:solidFill>
                  <a:srgbClr val="000000"/>
                </a:solidFill>
                <a:latin typeface="+mj-lt"/>
                <a:ea typeface="Calibri" pitchFamily="34" charset="0"/>
                <a:cs typeface="Times New Roman" pitchFamily="18" charset="0"/>
              </a:rPr>
              <a:t>Morshed</a:t>
            </a:r>
            <a:r>
              <a:rPr lang="en-US" sz="1600" dirty="0">
                <a:solidFill>
                  <a:srgbClr val="000000"/>
                </a:solidFill>
                <a:latin typeface="+mj-lt"/>
                <a:ea typeface="Calibri" pitchFamily="34" charset="0"/>
                <a:cs typeface="Times New Roman" pitchFamily="18" charset="0"/>
              </a:rPr>
              <a:t>, M. </a:t>
            </a:r>
            <a:r>
              <a:rPr lang="en-US" sz="1600" dirty="0" err="1">
                <a:solidFill>
                  <a:srgbClr val="000000"/>
                </a:solidFill>
                <a:latin typeface="+mj-lt"/>
                <a:ea typeface="Calibri" pitchFamily="34" charset="0"/>
                <a:cs typeface="Times New Roman" pitchFamily="18" charset="0"/>
              </a:rPr>
              <a:t>Rahman</a:t>
            </a:r>
            <a:r>
              <a:rPr lang="en-US" sz="1600" dirty="0">
                <a:solidFill>
                  <a:srgbClr val="000000"/>
                </a:solidFill>
                <a:latin typeface="+mj-lt"/>
                <a:ea typeface="Calibri" pitchFamily="34" charset="0"/>
                <a:cs typeface="Times New Roman" pitchFamily="18" charset="0"/>
              </a:rPr>
              <a:t>, G. Molina and M. Ahmed. Wind tunnel testing and numerical simulation on aerodynamic performance of a three-bladed Savonius wind turbine, International Journal of Energy and Environmental Engineering, 4-18, 2013.</a:t>
            </a:r>
          </a:p>
          <a:p>
            <a:pPr marL="0" marR="0" lvl="0" indent="0" algn="just" defTabSz="914400" eaLnBrk="0" latinLnBrk="0" hangingPunct="0">
              <a:lnSpc>
                <a:spcPct val="100000"/>
              </a:lnSpc>
              <a:buClrTx/>
              <a:buSzTx/>
              <a:buFontTx/>
              <a:buNone/>
              <a:tabLst/>
            </a:pPr>
            <a:r>
              <a:rPr lang="en-US" sz="1600" dirty="0">
                <a:solidFill>
                  <a:srgbClr val="000000"/>
                </a:solidFill>
                <a:latin typeface="+mj-lt"/>
                <a:ea typeface="Calibri" pitchFamily="34" charset="0"/>
                <a:cs typeface="Times New Roman" pitchFamily="18" charset="0"/>
              </a:rPr>
              <a:t>[</a:t>
            </a:r>
            <a:r>
              <a:rPr lang="en-US" sz="1600" dirty="0" smtClean="0">
                <a:solidFill>
                  <a:srgbClr val="000000"/>
                </a:solidFill>
                <a:latin typeface="+mj-lt"/>
                <a:ea typeface="Calibri" pitchFamily="34" charset="0"/>
                <a:cs typeface="Times New Roman" pitchFamily="18" charset="0"/>
              </a:rPr>
              <a:t>35] </a:t>
            </a:r>
            <a:r>
              <a:rPr lang="en-US" sz="1600" dirty="0" err="1" smtClean="0">
                <a:solidFill>
                  <a:srgbClr val="000000"/>
                </a:solidFill>
                <a:latin typeface="+mj-lt"/>
                <a:ea typeface="Calibri" pitchFamily="34" charset="0"/>
                <a:cs typeface="Times New Roman" pitchFamily="18" charset="0"/>
              </a:rPr>
              <a:t>Uzarraga</a:t>
            </a:r>
            <a:r>
              <a:rPr lang="en-US" sz="1600" dirty="0" smtClean="0">
                <a:solidFill>
                  <a:srgbClr val="000000"/>
                </a:solidFill>
                <a:latin typeface="+mj-lt"/>
                <a:ea typeface="Calibri" pitchFamily="34" charset="0"/>
                <a:cs typeface="Times New Roman" pitchFamily="18" charset="0"/>
              </a:rPr>
              <a:t>-Rodriguez </a:t>
            </a:r>
            <a:r>
              <a:rPr lang="en-US" sz="1600" dirty="0">
                <a:solidFill>
                  <a:srgbClr val="000000"/>
                </a:solidFill>
                <a:latin typeface="+mj-lt"/>
                <a:ea typeface="Calibri" pitchFamily="34" charset="0"/>
                <a:cs typeface="Times New Roman" pitchFamily="18" charset="0"/>
              </a:rPr>
              <a:t>N. Cristobal, Gallegos-</a:t>
            </a:r>
            <a:r>
              <a:rPr lang="en-US" sz="1600" dirty="0" err="1">
                <a:solidFill>
                  <a:srgbClr val="000000"/>
                </a:solidFill>
                <a:latin typeface="+mj-lt"/>
                <a:ea typeface="Calibri" pitchFamily="34" charset="0"/>
                <a:cs typeface="Times New Roman" pitchFamily="18" charset="0"/>
              </a:rPr>
              <a:t>Muñoz</a:t>
            </a:r>
            <a:r>
              <a:rPr lang="en-US" sz="1600" dirty="0">
                <a:solidFill>
                  <a:srgbClr val="000000"/>
                </a:solidFill>
                <a:latin typeface="+mj-lt"/>
                <a:ea typeface="Calibri" pitchFamily="34" charset="0"/>
                <a:cs typeface="Times New Roman" pitchFamily="18" charset="0"/>
              </a:rPr>
              <a:t> A. and </a:t>
            </a:r>
            <a:r>
              <a:rPr lang="en-US" sz="1600" dirty="0" err="1">
                <a:solidFill>
                  <a:srgbClr val="000000"/>
                </a:solidFill>
                <a:latin typeface="+mj-lt"/>
                <a:ea typeface="Calibri" pitchFamily="34" charset="0"/>
                <a:cs typeface="Times New Roman" pitchFamily="18" charset="0"/>
              </a:rPr>
              <a:t>Riesco</a:t>
            </a:r>
            <a:r>
              <a:rPr lang="en-US" sz="1600" dirty="0">
                <a:solidFill>
                  <a:srgbClr val="000000"/>
                </a:solidFill>
                <a:latin typeface="+mj-lt"/>
                <a:ea typeface="Calibri" pitchFamily="34" charset="0"/>
                <a:cs typeface="Times New Roman" pitchFamily="18" charset="0"/>
              </a:rPr>
              <a:t> Ávila J. Manuel. Numerical Analysis of A Rooftop Vertical Axis Wind Turbine, International Conference on Energy Sustainability, ES2011-54173, 2011.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57</a:t>
            </a:fld>
            <a:endParaRPr lang="en-US"/>
          </a:p>
        </p:txBody>
      </p:sp>
      <p:sp>
        <p:nvSpPr>
          <p:cNvPr id="31745" name="Rectangle 1"/>
          <p:cNvSpPr>
            <a:spLocks noChangeArrowheads="1"/>
          </p:cNvSpPr>
          <p:nvPr/>
        </p:nvSpPr>
        <p:spPr bwMode="auto">
          <a:xfrm>
            <a:off x="228600" y="228600"/>
            <a:ext cx="86106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0000"/>
                </a:solidFill>
                <a:latin typeface="+mj-lt"/>
                <a:ea typeface="Calibri" pitchFamily="34" charset="0"/>
                <a:cs typeface="Times New Roman" pitchFamily="18" charset="0"/>
              </a:rPr>
              <a:t>[36] K. </a:t>
            </a:r>
            <a:r>
              <a:rPr lang="en-US" sz="1600" dirty="0" err="1">
                <a:solidFill>
                  <a:srgbClr val="000000"/>
                </a:solidFill>
                <a:latin typeface="+mj-lt"/>
                <a:ea typeface="Calibri" pitchFamily="34" charset="0"/>
                <a:cs typeface="Times New Roman" pitchFamily="18" charset="0"/>
              </a:rPr>
              <a:t>Kacprzak</a:t>
            </a:r>
            <a:r>
              <a:rPr lang="en-US" sz="1600" dirty="0">
                <a:solidFill>
                  <a:srgbClr val="000000"/>
                </a:solidFill>
                <a:latin typeface="+mj-lt"/>
                <a:ea typeface="Calibri" pitchFamily="34" charset="0"/>
                <a:cs typeface="Times New Roman" pitchFamily="18" charset="0"/>
              </a:rPr>
              <a:t>, G. </a:t>
            </a:r>
            <a:r>
              <a:rPr lang="en-US" sz="1600" dirty="0" err="1">
                <a:solidFill>
                  <a:srgbClr val="000000"/>
                </a:solidFill>
                <a:latin typeface="+mj-lt"/>
                <a:ea typeface="Calibri" pitchFamily="34" charset="0"/>
                <a:cs typeface="Times New Roman" pitchFamily="18" charset="0"/>
              </a:rPr>
              <a:t>Liskiewicz</a:t>
            </a:r>
            <a:r>
              <a:rPr lang="en-US" sz="1600" dirty="0">
                <a:solidFill>
                  <a:srgbClr val="000000"/>
                </a:solidFill>
                <a:latin typeface="+mj-lt"/>
                <a:ea typeface="Calibri" pitchFamily="34" charset="0"/>
                <a:cs typeface="Times New Roman" pitchFamily="18" charset="0"/>
              </a:rPr>
              <a:t>, K. </a:t>
            </a:r>
            <a:r>
              <a:rPr lang="en-US" sz="1600" dirty="0" err="1">
                <a:solidFill>
                  <a:srgbClr val="000000"/>
                </a:solidFill>
                <a:latin typeface="+mj-lt"/>
                <a:ea typeface="Calibri" pitchFamily="34" charset="0"/>
                <a:cs typeface="Times New Roman" pitchFamily="18" charset="0"/>
              </a:rPr>
              <a:t>Sobczak</a:t>
            </a:r>
            <a:r>
              <a:rPr lang="en-US" sz="1600" dirty="0">
                <a:solidFill>
                  <a:srgbClr val="000000"/>
                </a:solidFill>
                <a:latin typeface="+mj-lt"/>
                <a:ea typeface="Calibri" pitchFamily="34" charset="0"/>
                <a:cs typeface="Times New Roman" pitchFamily="18" charset="0"/>
              </a:rPr>
              <a:t>. Numerical investigation of conventional and modified Savonius wind turbines, Renewable Energy, 60: 578-585, 2013.</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a:solidFill>
                  <a:srgbClr val="000000"/>
                </a:solidFill>
                <a:latin typeface="+mj-lt"/>
                <a:ea typeface="Calibri" pitchFamily="34" charset="0"/>
                <a:cs typeface="Times New Roman" pitchFamily="18" charset="0"/>
              </a:rPr>
              <a:t>[37] M.H Mohamed, G. </a:t>
            </a:r>
            <a:r>
              <a:rPr lang="en-US" sz="1600" dirty="0" err="1">
                <a:solidFill>
                  <a:srgbClr val="000000"/>
                </a:solidFill>
                <a:latin typeface="+mj-lt"/>
                <a:ea typeface="Calibri" pitchFamily="34" charset="0"/>
                <a:cs typeface="Times New Roman" pitchFamily="18" charset="0"/>
              </a:rPr>
              <a:t>Janiga</a:t>
            </a:r>
            <a:r>
              <a:rPr lang="en-US" sz="1600" dirty="0">
                <a:solidFill>
                  <a:srgbClr val="000000"/>
                </a:solidFill>
                <a:latin typeface="+mj-lt"/>
                <a:ea typeface="Calibri" pitchFamily="34" charset="0"/>
                <a:cs typeface="Times New Roman" pitchFamily="18" charset="0"/>
              </a:rPr>
              <a:t>, E. Pap, D. </a:t>
            </a:r>
            <a:r>
              <a:rPr lang="en-US" sz="1600" dirty="0" err="1">
                <a:solidFill>
                  <a:srgbClr val="000000"/>
                </a:solidFill>
                <a:latin typeface="+mj-lt"/>
                <a:ea typeface="Calibri" pitchFamily="34" charset="0"/>
                <a:cs typeface="Times New Roman" pitchFamily="18" charset="0"/>
              </a:rPr>
              <a:t>Thévenin</a:t>
            </a:r>
            <a:r>
              <a:rPr lang="en-US" sz="1600" dirty="0">
                <a:solidFill>
                  <a:srgbClr val="000000"/>
                </a:solidFill>
                <a:latin typeface="+mj-lt"/>
                <a:ea typeface="Calibri" pitchFamily="34" charset="0"/>
                <a:cs typeface="Times New Roman" pitchFamily="18" charset="0"/>
              </a:rPr>
              <a:t>. Optimal Blade Shape of a Modified Savonius Turbine using an Obstacle Shielding the Returning Blade, Energy Conversion and Management 52(1): 236-242, 2011.</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a:solidFill>
                  <a:srgbClr val="000000"/>
                </a:solidFill>
                <a:latin typeface="+mj-lt"/>
                <a:ea typeface="Calibri" pitchFamily="34" charset="0"/>
                <a:cs typeface="Times New Roman" pitchFamily="18" charset="0"/>
              </a:rPr>
              <a:t>[38] R. </a:t>
            </a:r>
            <a:r>
              <a:rPr lang="en-US" sz="1600" dirty="0" err="1">
                <a:solidFill>
                  <a:srgbClr val="000000"/>
                </a:solidFill>
                <a:latin typeface="+mj-lt"/>
                <a:ea typeface="Calibri" pitchFamily="34" charset="0"/>
                <a:cs typeface="Times New Roman" pitchFamily="18" charset="0"/>
              </a:rPr>
              <a:t>Lanzafame</a:t>
            </a:r>
            <a:r>
              <a:rPr lang="en-US" sz="1600" dirty="0">
                <a:solidFill>
                  <a:srgbClr val="000000"/>
                </a:solidFill>
                <a:latin typeface="+mj-lt"/>
                <a:ea typeface="Calibri" pitchFamily="34" charset="0"/>
                <a:cs typeface="Times New Roman" pitchFamily="18" charset="0"/>
              </a:rPr>
              <a:t>, S. Mauro, M. Messina, “ 2D CFD Modeling of H-Darrieus Wind Turbines using a Transition Turbulence Model,” Energy </a:t>
            </a:r>
            <a:r>
              <a:rPr lang="en-US" sz="1600" dirty="0" err="1">
                <a:solidFill>
                  <a:srgbClr val="000000"/>
                </a:solidFill>
                <a:latin typeface="+mj-lt"/>
                <a:ea typeface="Calibri" pitchFamily="34" charset="0"/>
                <a:cs typeface="Times New Roman" pitchFamily="18" charset="0"/>
              </a:rPr>
              <a:t>Procedia</a:t>
            </a:r>
            <a:r>
              <a:rPr lang="en-US" sz="1600" dirty="0">
                <a:solidFill>
                  <a:srgbClr val="000000"/>
                </a:solidFill>
                <a:latin typeface="+mj-lt"/>
                <a:ea typeface="Calibri" pitchFamily="34" charset="0"/>
                <a:cs typeface="Times New Roman" pitchFamily="18" charset="0"/>
              </a:rPr>
              <a:t> 45 ( 2014 ) 131–140</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a:solidFill>
                  <a:srgbClr val="000000"/>
                </a:solidFill>
                <a:latin typeface="+mj-lt"/>
                <a:ea typeface="Calibri" pitchFamily="34" charset="0"/>
                <a:cs typeface="Times New Roman" pitchFamily="18" charset="0"/>
              </a:rPr>
              <a:t>[</a:t>
            </a:r>
            <a:r>
              <a:rPr lang="en-US" sz="1600" dirty="0" smtClean="0">
                <a:solidFill>
                  <a:srgbClr val="000000"/>
                </a:solidFill>
                <a:latin typeface="+mj-lt"/>
                <a:ea typeface="Calibri" pitchFamily="34" charset="0"/>
                <a:cs typeface="Times New Roman" pitchFamily="18" charset="0"/>
              </a:rPr>
              <a:t>39] F</a:t>
            </a:r>
            <a:r>
              <a:rPr lang="en-US" sz="1600" dirty="0">
                <a:solidFill>
                  <a:srgbClr val="000000"/>
                </a:solidFill>
                <a:latin typeface="+mj-lt"/>
                <a:ea typeface="Calibri" pitchFamily="34" charset="0"/>
                <a:cs typeface="Times New Roman" pitchFamily="18" charset="0"/>
              </a:rPr>
              <a:t>. R. </a:t>
            </a:r>
            <a:r>
              <a:rPr lang="en-US" sz="1600" dirty="0" err="1">
                <a:solidFill>
                  <a:srgbClr val="000000"/>
                </a:solidFill>
                <a:latin typeface="+mj-lt"/>
                <a:ea typeface="Calibri" pitchFamily="34" charset="0"/>
                <a:cs typeface="Times New Roman" pitchFamily="18" charset="0"/>
              </a:rPr>
              <a:t>Menter</a:t>
            </a:r>
            <a:r>
              <a:rPr lang="en-US" sz="1600" dirty="0">
                <a:solidFill>
                  <a:srgbClr val="000000"/>
                </a:solidFill>
                <a:latin typeface="+mj-lt"/>
                <a:ea typeface="Calibri" pitchFamily="34" charset="0"/>
                <a:cs typeface="Times New Roman" pitchFamily="18" charset="0"/>
              </a:rPr>
              <a:t>, “Two Equation Eddy Viscosity Turbulence Models for Engineering Applications,” AIAA Journal Vol. 32, No. 8, August 1994.</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a:solidFill>
                  <a:srgbClr val="000000"/>
                </a:solidFill>
                <a:latin typeface="+mj-lt"/>
                <a:ea typeface="Calibri" pitchFamily="34" charset="0"/>
                <a:cs typeface="Times New Roman" pitchFamily="18" charset="0"/>
              </a:rPr>
              <a:t>[40]  Langtry R.B., </a:t>
            </a:r>
            <a:r>
              <a:rPr lang="en-US" sz="1600" dirty="0" err="1">
                <a:solidFill>
                  <a:srgbClr val="000000"/>
                </a:solidFill>
                <a:latin typeface="+mj-lt"/>
                <a:ea typeface="Calibri" pitchFamily="34" charset="0"/>
                <a:cs typeface="Times New Roman" pitchFamily="18" charset="0"/>
              </a:rPr>
              <a:t>Menter</a:t>
            </a:r>
            <a:r>
              <a:rPr lang="en-US" sz="1600" dirty="0">
                <a:solidFill>
                  <a:srgbClr val="000000"/>
                </a:solidFill>
                <a:latin typeface="+mj-lt"/>
                <a:ea typeface="Calibri" pitchFamily="34" charset="0"/>
                <a:cs typeface="Times New Roman" pitchFamily="18" charset="0"/>
              </a:rPr>
              <a:t> F.R., </a:t>
            </a:r>
            <a:r>
              <a:rPr lang="en-US" sz="1600" dirty="0" err="1">
                <a:solidFill>
                  <a:srgbClr val="000000"/>
                </a:solidFill>
                <a:latin typeface="+mj-lt"/>
                <a:ea typeface="Calibri" pitchFamily="34" charset="0"/>
                <a:cs typeface="Times New Roman" pitchFamily="18" charset="0"/>
              </a:rPr>
              <a:t>Likki</a:t>
            </a:r>
            <a:r>
              <a:rPr lang="en-US" sz="1600" dirty="0">
                <a:solidFill>
                  <a:srgbClr val="000000"/>
                </a:solidFill>
                <a:latin typeface="+mj-lt"/>
                <a:ea typeface="Calibri" pitchFamily="34" charset="0"/>
                <a:cs typeface="Times New Roman" pitchFamily="18" charset="0"/>
              </a:rPr>
              <a:t> S.R., </a:t>
            </a:r>
            <a:r>
              <a:rPr lang="en-US" sz="1600" dirty="0" err="1">
                <a:solidFill>
                  <a:srgbClr val="000000"/>
                </a:solidFill>
                <a:latin typeface="+mj-lt"/>
                <a:ea typeface="Calibri" pitchFamily="34" charset="0"/>
                <a:cs typeface="Times New Roman" pitchFamily="18" charset="0"/>
              </a:rPr>
              <a:t>Suzen</a:t>
            </a:r>
            <a:r>
              <a:rPr lang="en-US" sz="1600" dirty="0">
                <a:solidFill>
                  <a:srgbClr val="000000"/>
                </a:solidFill>
                <a:latin typeface="+mj-lt"/>
                <a:ea typeface="Calibri" pitchFamily="34" charset="0"/>
                <a:cs typeface="Times New Roman" pitchFamily="18" charset="0"/>
              </a:rPr>
              <a:t> Y.B., Huang P.G., </a:t>
            </a:r>
            <a:r>
              <a:rPr lang="en-US" sz="1600" dirty="0" err="1">
                <a:solidFill>
                  <a:srgbClr val="000000"/>
                </a:solidFill>
                <a:latin typeface="+mj-lt"/>
                <a:ea typeface="Calibri" pitchFamily="34" charset="0"/>
                <a:cs typeface="Times New Roman" pitchFamily="18" charset="0"/>
              </a:rPr>
              <a:t>Völker</a:t>
            </a:r>
            <a:r>
              <a:rPr lang="en-US" sz="1600" dirty="0">
                <a:solidFill>
                  <a:srgbClr val="000000"/>
                </a:solidFill>
                <a:latin typeface="+mj-lt"/>
                <a:ea typeface="Calibri" pitchFamily="34" charset="0"/>
                <a:cs typeface="Times New Roman" pitchFamily="18" charset="0"/>
              </a:rPr>
              <a:t> S. A correlation based transition model using local variables part I: model formulation,  ASME GT 2004 - 53452, 2006</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a:solidFill>
                  <a:srgbClr val="000000"/>
                </a:solidFill>
                <a:latin typeface="+mj-lt"/>
                <a:ea typeface="Calibri" pitchFamily="34" charset="0"/>
                <a:cs typeface="Times New Roman" pitchFamily="18" charset="0"/>
              </a:rPr>
              <a:t>[41] McLaren KW. A numerical and experimental study of unsteady loading of high solidity vertical axis wind turbines, McMaster: McMaster University, 2011. Open Access Dissertations and Theses Paper 6091. http://digitalcommons.mcmaster.ca/opendissertations</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a:solidFill>
                  <a:srgbClr val="000000"/>
                </a:solidFill>
                <a:latin typeface="+mj-lt"/>
                <a:ea typeface="Calibri" pitchFamily="34" charset="0"/>
                <a:cs typeface="Times New Roman" pitchFamily="18" charset="0"/>
              </a:rPr>
              <a:t>[</a:t>
            </a:r>
            <a:r>
              <a:rPr lang="en-US" sz="1600" dirty="0" smtClean="0">
                <a:solidFill>
                  <a:srgbClr val="000000"/>
                </a:solidFill>
                <a:latin typeface="+mj-lt"/>
                <a:ea typeface="Calibri" pitchFamily="34" charset="0"/>
                <a:cs typeface="Times New Roman" pitchFamily="18" charset="0"/>
              </a:rPr>
              <a:t>42] J</a:t>
            </a:r>
            <a:r>
              <a:rPr lang="en-US" sz="1600" dirty="0">
                <a:solidFill>
                  <a:srgbClr val="000000"/>
                </a:solidFill>
                <a:latin typeface="+mj-lt"/>
                <a:ea typeface="Calibri" pitchFamily="34" charset="0"/>
                <a:cs typeface="Times New Roman" pitchFamily="18" charset="0"/>
              </a:rPr>
              <a:t>. M. Edwards, L. A. </a:t>
            </a:r>
            <a:r>
              <a:rPr lang="en-US" sz="1600" dirty="0" err="1">
                <a:solidFill>
                  <a:srgbClr val="000000"/>
                </a:solidFill>
                <a:latin typeface="+mj-lt"/>
                <a:ea typeface="Calibri" pitchFamily="34" charset="0"/>
                <a:cs typeface="Times New Roman" pitchFamily="18" charset="0"/>
              </a:rPr>
              <a:t>Danao</a:t>
            </a:r>
            <a:r>
              <a:rPr lang="en-US" sz="1600" dirty="0">
                <a:solidFill>
                  <a:srgbClr val="000000"/>
                </a:solidFill>
                <a:latin typeface="+mj-lt"/>
                <a:ea typeface="Calibri" pitchFamily="34" charset="0"/>
                <a:cs typeface="Times New Roman" pitchFamily="18" charset="0"/>
              </a:rPr>
              <a:t> and R. J. Howell. Novel Experimental Power Curve Determination and Computational Methods for the Performance Analysis of Vertical Axis Wind Turbines, Journal of Solar Energy Engineering, 134:  031008-1, 2012.</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a:solidFill>
                  <a:srgbClr val="000000"/>
                </a:solidFill>
                <a:latin typeface="+mj-lt"/>
                <a:ea typeface="Calibri" pitchFamily="34" charset="0"/>
                <a:cs typeface="Times New Roman" pitchFamily="18" charset="0"/>
              </a:rPr>
              <a:t>[43]  M. Nakajima, S. IIO and T. Ikeda. Performance of Double-step Savonius Rotor for Environmentally Friendly Hydraulic Turbine, Journal of Fluid Science and Technology 3, 2008.</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a:solidFill>
                  <a:srgbClr val="000000"/>
                </a:solidFill>
                <a:latin typeface="+mj-lt"/>
                <a:ea typeface="Calibri" pitchFamily="34" charset="0"/>
                <a:cs typeface="Times New Roman" pitchFamily="18" charset="0"/>
              </a:rPr>
              <a:t>[</a:t>
            </a:r>
            <a:r>
              <a:rPr lang="en-US" sz="1600" dirty="0" smtClean="0">
                <a:solidFill>
                  <a:srgbClr val="000000"/>
                </a:solidFill>
                <a:latin typeface="+mj-lt"/>
                <a:ea typeface="Calibri" pitchFamily="34" charset="0"/>
                <a:cs typeface="Times New Roman" pitchFamily="18" charset="0"/>
              </a:rPr>
              <a:t>44] N</a:t>
            </a:r>
            <a:r>
              <a:rPr lang="en-US" sz="1600" dirty="0">
                <a:solidFill>
                  <a:srgbClr val="000000"/>
                </a:solidFill>
                <a:latin typeface="+mj-lt"/>
                <a:ea typeface="Calibri" pitchFamily="34" charset="0"/>
                <a:cs typeface="Times New Roman" pitchFamily="18" charset="0"/>
              </a:rPr>
              <a:t>. Fujisawa and F. </a:t>
            </a:r>
            <a:r>
              <a:rPr lang="en-US" sz="1600" dirty="0" err="1">
                <a:solidFill>
                  <a:srgbClr val="000000"/>
                </a:solidFill>
                <a:latin typeface="+mj-lt"/>
                <a:ea typeface="Calibri" pitchFamily="34" charset="0"/>
                <a:cs typeface="Times New Roman" pitchFamily="18" charset="0"/>
              </a:rPr>
              <a:t>Gotoh</a:t>
            </a:r>
            <a:r>
              <a:rPr lang="en-US" sz="1600" dirty="0">
                <a:solidFill>
                  <a:srgbClr val="000000"/>
                </a:solidFill>
                <a:latin typeface="+mj-lt"/>
                <a:ea typeface="Calibri" pitchFamily="34" charset="0"/>
                <a:cs typeface="Times New Roman" pitchFamily="18" charset="0"/>
              </a:rPr>
              <a:t>. Visualization study of the flow in and around a Savonius rotor, Experiments in Fluids, 12: 407-412, 1992.</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a:solidFill>
                  <a:srgbClr val="000000"/>
                </a:solidFill>
                <a:latin typeface="+mj-lt"/>
                <a:ea typeface="Calibri" pitchFamily="34" charset="0"/>
                <a:cs typeface="Times New Roman" pitchFamily="18" charset="0"/>
              </a:rPr>
              <a:t>[45] Ivan </a:t>
            </a:r>
            <a:r>
              <a:rPr lang="en-US" sz="1600" dirty="0" err="1">
                <a:solidFill>
                  <a:srgbClr val="000000"/>
                </a:solidFill>
                <a:latin typeface="+mj-lt"/>
                <a:ea typeface="Calibri" pitchFamily="34" charset="0"/>
                <a:cs typeface="Times New Roman" pitchFamily="18" charset="0"/>
              </a:rPr>
              <a:t>Dobrev</a:t>
            </a:r>
            <a:r>
              <a:rPr lang="en-US" sz="1600" dirty="0">
                <a:solidFill>
                  <a:srgbClr val="000000"/>
                </a:solidFill>
                <a:latin typeface="+mj-lt"/>
                <a:ea typeface="Calibri" pitchFamily="34" charset="0"/>
                <a:cs typeface="Times New Roman" pitchFamily="18" charset="0"/>
              </a:rPr>
              <a:t>, </a:t>
            </a:r>
            <a:r>
              <a:rPr lang="en-US" sz="1600" dirty="0" err="1">
                <a:solidFill>
                  <a:srgbClr val="000000"/>
                </a:solidFill>
                <a:latin typeface="+mj-lt"/>
                <a:ea typeface="Calibri" pitchFamily="34" charset="0"/>
                <a:cs typeface="Times New Roman" pitchFamily="18" charset="0"/>
              </a:rPr>
              <a:t>Fawaz</a:t>
            </a:r>
            <a:r>
              <a:rPr lang="en-US" sz="1600" dirty="0">
                <a:solidFill>
                  <a:srgbClr val="000000"/>
                </a:solidFill>
                <a:latin typeface="+mj-lt"/>
                <a:ea typeface="Calibri" pitchFamily="34" charset="0"/>
                <a:cs typeface="Times New Roman" pitchFamily="18" charset="0"/>
              </a:rPr>
              <a:t> </a:t>
            </a:r>
            <a:r>
              <a:rPr lang="en-US" sz="1600" dirty="0" err="1">
                <a:solidFill>
                  <a:srgbClr val="000000"/>
                </a:solidFill>
                <a:latin typeface="+mj-lt"/>
                <a:ea typeface="Calibri" pitchFamily="34" charset="0"/>
                <a:cs typeface="Times New Roman" pitchFamily="18" charset="0"/>
              </a:rPr>
              <a:t>Massouh</a:t>
            </a:r>
            <a:r>
              <a:rPr lang="en-US" sz="1600" dirty="0">
                <a:solidFill>
                  <a:srgbClr val="000000"/>
                </a:solidFill>
                <a:latin typeface="+mj-lt"/>
                <a:ea typeface="Calibri" pitchFamily="34" charset="0"/>
                <a:cs typeface="Times New Roman" pitchFamily="18" charset="0"/>
              </a:rPr>
              <a:t>. CFD and PIV investigation of unsteady flow through Savonius wind turbine, Energy </a:t>
            </a:r>
            <a:r>
              <a:rPr lang="en-US" sz="1600" dirty="0" err="1">
                <a:solidFill>
                  <a:srgbClr val="000000"/>
                </a:solidFill>
                <a:latin typeface="+mj-lt"/>
                <a:ea typeface="Calibri" pitchFamily="34" charset="0"/>
                <a:cs typeface="Times New Roman" pitchFamily="18" charset="0"/>
              </a:rPr>
              <a:t>Procedia</a:t>
            </a:r>
            <a:r>
              <a:rPr lang="en-US" sz="1600" dirty="0">
                <a:solidFill>
                  <a:srgbClr val="000000"/>
                </a:solidFill>
                <a:latin typeface="+mj-lt"/>
                <a:ea typeface="Calibri" pitchFamily="34" charset="0"/>
                <a:cs typeface="Times New Roman" pitchFamily="18" charset="0"/>
              </a:rPr>
              <a:t>, 6:711–720, 2011.</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58</a:t>
            </a:fld>
            <a:endParaRPr lang="en-US"/>
          </a:p>
        </p:txBody>
      </p:sp>
      <p:sp>
        <p:nvSpPr>
          <p:cNvPr id="33793" name="Rectangle 1"/>
          <p:cNvSpPr>
            <a:spLocks noChangeArrowheads="1"/>
          </p:cNvSpPr>
          <p:nvPr/>
        </p:nvSpPr>
        <p:spPr bwMode="auto">
          <a:xfrm>
            <a:off x="304800" y="188178"/>
            <a:ext cx="83058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1600" dirty="0">
                <a:solidFill>
                  <a:srgbClr val="000000"/>
                </a:solidFill>
                <a:latin typeface="+mj-lt"/>
                <a:ea typeface="Calibri" pitchFamily="34" charset="0"/>
                <a:cs typeface="Times New Roman" pitchFamily="18" charset="0"/>
              </a:rPr>
              <a:t>[46] </a:t>
            </a:r>
            <a:r>
              <a:rPr lang="en-US" sz="1600" dirty="0" err="1">
                <a:solidFill>
                  <a:srgbClr val="000000"/>
                </a:solidFill>
                <a:latin typeface="+mj-lt"/>
                <a:ea typeface="Calibri" pitchFamily="34" charset="0"/>
                <a:cs typeface="Times New Roman" pitchFamily="18" charset="0"/>
              </a:rPr>
              <a:t>Zullah</a:t>
            </a:r>
            <a:r>
              <a:rPr lang="en-US" sz="1600" dirty="0">
                <a:solidFill>
                  <a:srgbClr val="000000"/>
                </a:solidFill>
                <a:latin typeface="+mj-lt"/>
                <a:ea typeface="Calibri" pitchFamily="34" charset="0"/>
                <a:cs typeface="Times New Roman" pitchFamily="18" charset="0"/>
              </a:rPr>
              <a:t> M.A, Prasad D, </a:t>
            </a:r>
            <a:r>
              <a:rPr lang="en-US" sz="1600" dirty="0" err="1">
                <a:solidFill>
                  <a:srgbClr val="000000"/>
                </a:solidFill>
                <a:latin typeface="+mj-lt"/>
                <a:ea typeface="Calibri" pitchFamily="34" charset="0"/>
                <a:cs typeface="Times New Roman" pitchFamily="18" charset="0"/>
              </a:rPr>
              <a:t>Choi</a:t>
            </a:r>
            <a:r>
              <a:rPr lang="en-US" sz="1600" dirty="0">
                <a:solidFill>
                  <a:srgbClr val="000000"/>
                </a:solidFill>
                <a:latin typeface="+mj-lt"/>
                <a:ea typeface="Calibri" pitchFamily="34" charset="0"/>
                <a:cs typeface="Times New Roman" pitchFamily="18" charset="0"/>
              </a:rPr>
              <a:t> Y.D, Lee Y.H. Study on the performance of helical Savonius rotor for wave energy conversion, AIP Conf. Proc,1225: 641-649, 2010.</a:t>
            </a:r>
          </a:p>
          <a:p>
            <a:r>
              <a:rPr lang="en-US" sz="1600" dirty="0" smtClean="0"/>
              <a:t>[47] Kang, C., Zhang, F., Mao, X. Comparison study of a vertical-axis spiral rotor and a conventional Savonius rotor, </a:t>
            </a:r>
            <a:r>
              <a:rPr lang="en-US" sz="1600" i="1" dirty="0" smtClean="0"/>
              <a:t>APPEEC</a:t>
            </a:r>
            <a:r>
              <a:rPr lang="en-US" sz="1600" dirty="0" smtClean="0"/>
              <a:t>, Art. No. 5448791, 2010.</a:t>
            </a:r>
          </a:p>
          <a:p>
            <a:r>
              <a:rPr lang="en-US" sz="1600" dirty="0" smtClean="0"/>
              <a:t>[48] </a:t>
            </a:r>
            <a:r>
              <a:rPr lang="en-US" sz="1600" dirty="0" err="1" smtClean="0"/>
              <a:t>Yaakob</a:t>
            </a:r>
            <a:r>
              <a:rPr lang="en-US" sz="1600" dirty="0" smtClean="0"/>
              <a:t> O.B, </a:t>
            </a:r>
            <a:r>
              <a:rPr lang="en-US" sz="1600" dirty="0" err="1" smtClean="0"/>
              <a:t>Tawi</a:t>
            </a:r>
            <a:r>
              <a:rPr lang="en-US" sz="1600" dirty="0" smtClean="0"/>
              <a:t>, K.B, </a:t>
            </a:r>
            <a:r>
              <a:rPr lang="en-US" sz="1600" dirty="0" err="1" smtClean="0"/>
              <a:t>Sunanto</a:t>
            </a:r>
            <a:r>
              <a:rPr lang="en-US" sz="1600" dirty="0" smtClean="0"/>
              <a:t>, D.T.S. Computer Simulation Studies on the effect overlap ratio for Savonius type vertical axis marine current turbine, ” </a:t>
            </a:r>
            <a:r>
              <a:rPr lang="en-US" sz="1600" i="1" dirty="0" smtClean="0"/>
              <a:t>Int. J. of Eng., Trans. A</a:t>
            </a:r>
            <a:r>
              <a:rPr lang="en-US" sz="1600" dirty="0" smtClean="0"/>
              <a:t>: Basics, 23(1): 79-88, 2010.</a:t>
            </a:r>
          </a:p>
          <a:p>
            <a:r>
              <a:rPr lang="en-US" sz="1600" dirty="0" smtClean="0"/>
              <a:t>[49] J. V. </a:t>
            </a:r>
            <a:r>
              <a:rPr lang="en-US" sz="1600" dirty="0" err="1" smtClean="0"/>
              <a:t>Akwaa,H</a:t>
            </a:r>
            <a:r>
              <a:rPr lang="en-US" sz="1600" dirty="0" smtClean="0"/>
              <a:t>. A. </a:t>
            </a:r>
            <a:r>
              <a:rPr lang="en-US" sz="1600" dirty="0" err="1" smtClean="0"/>
              <a:t>Vielmob</a:t>
            </a:r>
            <a:r>
              <a:rPr lang="en-US" sz="1600" dirty="0" smtClean="0"/>
              <a:t>, A. P. </a:t>
            </a:r>
            <a:r>
              <a:rPr lang="en-US" sz="1600" dirty="0" err="1" smtClean="0"/>
              <a:t>Petry</a:t>
            </a:r>
            <a:r>
              <a:rPr lang="en-US" sz="1600" dirty="0" smtClean="0"/>
              <a:t>. A Review on The Performance of Savonius Wind Turbines, </a:t>
            </a:r>
            <a:r>
              <a:rPr lang="en-US" sz="1600" i="1" dirty="0" smtClean="0"/>
              <a:t>Renewable and Sustainable Energy Reviews</a:t>
            </a:r>
            <a:r>
              <a:rPr lang="en-US" sz="1600" dirty="0" smtClean="0"/>
              <a:t>, 16: 3054 – 3064, 2012.</a:t>
            </a:r>
          </a:p>
          <a:p>
            <a:r>
              <a:rPr lang="en-US" sz="1600" dirty="0" smtClean="0"/>
              <a:t>[50] </a:t>
            </a:r>
            <a:r>
              <a:rPr lang="en-US" sz="1600" dirty="0" err="1" smtClean="0"/>
              <a:t>Taher</a:t>
            </a:r>
            <a:r>
              <a:rPr lang="en-US" sz="1600" dirty="0" smtClean="0"/>
              <a:t> G. Abu-El-</a:t>
            </a:r>
            <a:r>
              <a:rPr lang="en-US" sz="1600" dirty="0" err="1" smtClean="0"/>
              <a:t>Yazied</a:t>
            </a:r>
            <a:r>
              <a:rPr lang="en-US" sz="1600" dirty="0" smtClean="0"/>
              <a:t>, </a:t>
            </a:r>
            <a:r>
              <a:rPr lang="en-US" sz="1600" dirty="0" err="1" smtClean="0"/>
              <a:t>Hossam</a:t>
            </a:r>
            <a:r>
              <a:rPr lang="en-US" sz="1600" dirty="0" smtClean="0"/>
              <a:t> N. </a:t>
            </a:r>
            <a:r>
              <a:rPr lang="en-US" sz="1600" dirty="0" err="1" smtClean="0"/>
              <a:t>Doghiem</a:t>
            </a:r>
            <a:r>
              <a:rPr lang="en-US" sz="1600" dirty="0" smtClean="0"/>
              <a:t>, Ahmad M. Ali, and Islam M. Hassan,“ Investigation of the Aerodynamic Performance of Darrieus Vertical Axis Wind Turbine,” IOSR Journal of Engineering (2014) 4: 18-29 </a:t>
            </a:r>
          </a:p>
          <a:p>
            <a:r>
              <a:rPr lang="en-US" sz="1600" dirty="0" smtClean="0"/>
              <a:t>[51] R. </a:t>
            </a:r>
            <a:r>
              <a:rPr lang="en-US" sz="1600" dirty="0" err="1" smtClean="0"/>
              <a:t>Lanzafame</a:t>
            </a:r>
            <a:r>
              <a:rPr lang="en-US" sz="1600" dirty="0" smtClean="0"/>
              <a:t>, S. Mauro, M. Messina, “ 2D CFD Modeling of H-Darrieus Wind Turbines using a Transition Turbulence Model,” Energy </a:t>
            </a:r>
            <a:r>
              <a:rPr lang="en-US" sz="1600" dirty="0" err="1" smtClean="0"/>
              <a:t>Procedia</a:t>
            </a:r>
            <a:r>
              <a:rPr lang="en-US" sz="1600" dirty="0" smtClean="0"/>
              <a:t> ( 2014 ) 45: 131 – 140</a:t>
            </a:r>
          </a:p>
          <a:p>
            <a:r>
              <a:rPr lang="en-US" sz="1600" dirty="0" smtClean="0"/>
              <a:t>[52] E. </a:t>
            </a:r>
            <a:r>
              <a:rPr lang="en-US" sz="1600" dirty="0" err="1" smtClean="0"/>
              <a:t>Amet</a:t>
            </a:r>
            <a:r>
              <a:rPr lang="en-US" sz="1600" dirty="0" smtClean="0"/>
              <a:t>, T. Maitre, C. </a:t>
            </a:r>
            <a:r>
              <a:rPr lang="en-US" sz="1600" dirty="0" err="1" smtClean="0"/>
              <a:t>Pellone</a:t>
            </a:r>
            <a:r>
              <a:rPr lang="en-US" sz="1600" dirty="0" smtClean="0"/>
              <a:t>, J. L. </a:t>
            </a:r>
            <a:r>
              <a:rPr lang="en-US" sz="1600" dirty="0" err="1" smtClean="0"/>
              <a:t>Achard</a:t>
            </a:r>
            <a:r>
              <a:rPr lang="en-US" sz="1600" dirty="0" smtClean="0"/>
              <a:t>  “ 2D Numerical Simulations of Blade-Vortex Interaction in a Darrieus Turbine,” Journal of Fluids Engineering (2009) 131: 111103-1</a:t>
            </a:r>
          </a:p>
          <a:p>
            <a:r>
              <a:rPr lang="en-US" sz="1600" dirty="0" smtClean="0"/>
              <a:t>[53] </a:t>
            </a:r>
            <a:r>
              <a:rPr lang="en-US" sz="1600" dirty="0" err="1" smtClean="0"/>
              <a:t>Lanzafame</a:t>
            </a:r>
            <a:r>
              <a:rPr lang="en-US" sz="1600" dirty="0" smtClean="0"/>
              <a:t> R., Mauro S., Messina M. Wind turbine CFD modeling using a correlation-based transitional model. Renewable Energy 52 (2013) 31 - 39</a:t>
            </a:r>
          </a:p>
          <a:p>
            <a:r>
              <a:rPr lang="en-US" sz="1600" dirty="0" smtClean="0"/>
              <a:t>[54] K. </a:t>
            </a:r>
            <a:r>
              <a:rPr lang="en-US" sz="1600" dirty="0" err="1" smtClean="0"/>
              <a:t>Kacprzak</a:t>
            </a:r>
            <a:r>
              <a:rPr lang="en-US" sz="1600" dirty="0" smtClean="0"/>
              <a:t>, G. </a:t>
            </a:r>
            <a:r>
              <a:rPr lang="en-US" sz="1600" dirty="0" err="1" smtClean="0"/>
              <a:t>Liskiewicz</a:t>
            </a:r>
            <a:r>
              <a:rPr lang="en-US" sz="1600" dirty="0" smtClean="0"/>
              <a:t>, K. </a:t>
            </a:r>
            <a:r>
              <a:rPr lang="en-US" sz="1600" dirty="0" err="1" smtClean="0"/>
              <a:t>Sobczak</a:t>
            </a:r>
            <a:r>
              <a:rPr lang="en-US" sz="1600" dirty="0" smtClean="0"/>
              <a:t>, “ Numerical investigation of conventional and modified Savonius wind turbines,” Renewable Energy (2013) 60: 578-585</a:t>
            </a:r>
          </a:p>
          <a:p>
            <a:r>
              <a:rPr lang="en-US" sz="1600" dirty="0" smtClean="0"/>
              <a:t>[55] I. </a:t>
            </a:r>
            <a:r>
              <a:rPr lang="en-US" sz="1600" dirty="0" err="1" smtClean="0"/>
              <a:t>Paraschivoiu</a:t>
            </a:r>
            <a:r>
              <a:rPr lang="en-US" sz="1600" dirty="0" smtClean="0"/>
              <a:t>, “ Wind Turbine Design With Emphasis on Darrieus Concept,” Polytechnic, Brooklyn, NY, (2002).</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59</a:t>
            </a:fld>
            <a:endParaRPr lang="en-US"/>
          </a:p>
        </p:txBody>
      </p:sp>
      <p:sp>
        <p:nvSpPr>
          <p:cNvPr id="4" name="Rectangle 3"/>
          <p:cNvSpPr/>
          <p:nvPr/>
        </p:nvSpPr>
        <p:spPr>
          <a:xfrm>
            <a:off x="228600" y="228600"/>
            <a:ext cx="8686800" cy="2585323"/>
          </a:xfrm>
          <a:prstGeom prst="rect">
            <a:avLst/>
          </a:prstGeom>
        </p:spPr>
        <p:txBody>
          <a:bodyPr wrap="square">
            <a:spAutoFit/>
          </a:bodyPr>
          <a:lstStyle/>
          <a:p>
            <a:r>
              <a:rPr lang="en-US" dirty="0" smtClean="0"/>
              <a:t>[56] J.H. Strickland, B.T. Webster, and T. Nguyen, “A Vortex Model of the Darrieus Turbine: An Analytical and Experimental Study,”  American Society of Mechanical Engineers (1979) 79- WA/FE-6.</a:t>
            </a:r>
          </a:p>
          <a:p>
            <a:r>
              <a:rPr lang="en-US" dirty="0" smtClean="0"/>
              <a:t>[57] R. </a:t>
            </a:r>
            <a:r>
              <a:rPr lang="en-US" dirty="0" err="1" smtClean="0"/>
              <a:t>Rajagopalan</a:t>
            </a:r>
            <a:r>
              <a:rPr lang="en-US" dirty="0" smtClean="0"/>
              <a:t> and T. </a:t>
            </a:r>
            <a:r>
              <a:rPr lang="en-US" dirty="0" err="1" smtClean="0"/>
              <a:t>Rickerl</a:t>
            </a:r>
            <a:r>
              <a:rPr lang="en-US" dirty="0" smtClean="0"/>
              <a:t>, “Aerodynamic Interference of Vertical Axis Wind Turbines,” Journal of Propulsion (1990) 6: 645-653</a:t>
            </a:r>
          </a:p>
          <a:p>
            <a:r>
              <a:rPr lang="en-US" dirty="0" smtClean="0"/>
              <a:t>[58] </a:t>
            </a:r>
            <a:r>
              <a:rPr lang="en-US" dirty="0" err="1" smtClean="0"/>
              <a:t>Kailash</a:t>
            </a:r>
            <a:r>
              <a:rPr lang="en-US" dirty="0" smtClean="0"/>
              <a:t> </a:t>
            </a:r>
            <a:r>
              <a:rPr lang="en-US" dirty="0" err="1" smtClean="0"/>
              <a:t>Golecha</a:t>
            </a:r>
            <a:r>
              <a:rPr lang="en-US" dirty="0" smtClean="0"/>
              <a:t>, T. I. </a:t>
            </a:r>
            <a:r>
              <a:rPr lang="en-US" dirty="0" err="1" smtClean="0"/>
              <a:t>Eldho</a:t>
            </a:r>
            <a:r>
              <a:rPr lang="en-US" dirty="0" smtClean="0"/>
              <a:t>, and S. V. </a:t>
            </a:r>
            <a:r>
              <a:rPr lang="en-US" dirty="0" err="1" smtClean="0"/>
              <a:t>Prabhu</a:t>
            </a:r>
            <a:r>
              <a:rPr lang="en-US" dirty="0" smtClean="0"/>
              <a:t> , “ Study on the Interaction between Two Hydrokinetic Savonius Turbines”,  International Journal of Rotating Machinery</a:t>
            </a:r>
            <a:r>
              <a:rPr lang="fr-FR" dirty="0" smtClean="0"/>
              <a:t> (2012) Article ID 581658</a:t>
            </a:r>
            <a:endParaRPr lang="en-US" dirty="0" smtClean="0"/>
          </a:p>
          <a:p>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228600" y="254913"/>
            <a:ext cx="4114800" cy="430887"/>
          </a:xfrm>
          <a:prstGeom prst="rect">
            <a:avLst/>
          </a:prstGeom>
        </p:spPr>
        <p:txBody>
          <a:bodyPr wrap="square">
            <a:spAutoFit/>
          </a:bodyPr>
          <a:lstStyle/>
          <a:p>
            <a:r>
              <a:rPr lang="en-US" sz="2200" b="1" dirty="0">
                <a:latin typeface="+mj-lt"/>
                <a:ea typeface="+mj-ea"/>
                <a:cs typeface="+mj-cs"/>
              </a:rPr>
              <a:t>Global </a:t>
            </a:r>
            <a:r>
              <a:rPr lang="en-US" sz="2200" b="1" dirty="0" smtClean="0">
                <a:latin typeface="+mj-lt"/>
                <a:ea typeface="+mj-ea"/>
                <a:cs typeface="+mj-cs"/>
              </a:rPr>
              <a:t>Wind </a:t>
            </a:r>
            <a:r>
              <a:rPr lang="en-US" sz="2200" b="1" dirty="0">
                <a:latin typeface="+mj-lt"/>
                <a:ea typeface="+mj-ea"/>
                <a:cs typeface="+mj-cs"/>
              </a:rPr>
              <a:t>Energy Capacity </a:t>
            </a:r>
          </a:p>
        </p:txBody>
      </p:sp>
      <p:sp>
        <p:nvSpPr>
          <p:cNvPr id="4" name="Rectangle 3"/>
          <p:cNvSpPr/>
          <p:nvPr/>
        </p:nvSpPr>
        <p:spPr>
          <a:xfrm>
            <a:off x="152400" y="838200"/>
            <a:ext cx="4495800" cy="2456057"/>
          </a:xfrm>
          <a:prstGeom prst="rect">
            <a:avLst/>
          </a:prstGeom>
        </p:spPr>
        <p:txBody>
          <a:bodyPr wrap="square">
            <a:spAutoFit/>
          </a:bodyPr>
          <a:lstStyle/>
          <a:p>
            <a:pPr marL="342900" indent="-342900" algn="just">
              <a:spcBef>
                <a:spcPct val="20000"/>
              </a:spcBef>
              <a:buFont typeface="Arial" pitchFamily="34" charset="0"/>
              <a:buChar char="•"/>
            </a:pPr>
            <a:r>
              <a:rPr lang="en-US" b="1" dirty="0" smtClean="0">
                <a:latin typeface="+mn-lt"/>
              </a:rPr>
              <a:t>“</a:t>
            </a:r>
            <a:r>
              <a:rPr lang="en-US" dirty="0" smtClean="0">
                <a:latin typeface="+mn-lt"/>
              </a:rPr>
              <a:t>Of </a:t>
            </a:r>
            <a:r>
              <a:rPr lang="en-US" dirty="0">
                <a:latin typeface="+mn-lt"/>
              </a:rPr>
              <a:t>all the forces of nature, I should think the wind contains the largest amount of motive </a:t>
            </a:r>
            <a:r>
              <a:rPr lang="en-US" dirty="0" smtClean="0">
                <a:latin typeface="+mn-lt"/>
              </a:rPr>
              <a:t>power "</a:t>
            </a:r>
            <a:endParaRPr lang="en-US" dirty="0">
              <a:latin typeface="+mn-lt"/>
            </a:endParaRPr>
          </a:p>
          <a:p>
            <a:pPr marL="342900" indent="-342900" algn="ctr">
              <a:spcBef>
                <a:spcPct val="20000"/>
              </a:spcBef>
            </a:pPr>
            <a:r>
              <a:rPr lang="en-US" sz="1400" b="1" dirty="0" smtClean="0">
                <a:solidFill>
                  <a:srgbClr val="C00000"/>
                </a:solidFill>
                <a:latin typeface="+mn-lt"/>
              </a:rPr>
              <a:t>“ Abraham </a:t>
            </a:r>
            <a:r>
              <a:rPr lang="en-US" sz="1400" b="1" dirty="0">
                <a:solidFill>
                  <a:srgbClr val="C00000"/>
                </a:solidFill>
                <a:latin typeface="+mn-lt"/>
              </a:rPr>
              <a:t>Lincoln (1860</a:t>
            </a:r>
            <a:r>
              <a:rPr lang="en-US" sz="1400" b="1" dirty="0" smtClean="0">
                <a:solidFill>
                  <a:srgbClr val="C00000"/>
                </a:solidFill>
                <a:latin typeface="+mn-lt"/>
              </a:rPr>
              <a:t>)”</a:t>
            </a:r>
            <a:endParaRPr lang="en-US" sz="1400" b="1" dirty="0">
              <a:solidFill>
                <a:srgbClr val="C00000"/>
              </a:solidFill>
              <a:latin typeface="+mn-lt"/>
            </a:endParaRPr>
          </a:p>
          <a:p>
            <a:pPr marL="342900" indent="-342900" algn="just">
              <a:spcBef>
                <a:spcPct val="20000"/>
              </a:spcBef>
              <a:buFont typeface="Arial" pitchFamily="34" charset="0"/>
              <a:buChar char="•"/>
            </a:pPr>
            <a:endParaRPr lang="en-US" dirty="0" smtClean="0">
              <a:latin typeface="+mn-lt"/>
            </a:endParaRPr>
          </a:p>
          <a:p>
            <a:pPr marL="342900" indent="-342900" algn="just">
              <a:spcBef>
                <a:spcPct val="20000"/>
              </a:spcBef>
              <a:buFont typeface="Arial" pitchFamily="34" charset="0"/>
              <a:buChar char="•"/>
            </a:pPr>
            <a:r>
              <a:rPr lang="en-US" dirty="0" smtClean="0">
                <a:latin typeface="+mn-lt"/>
              </a:rPr>
              <a:t>The Wind </a:t>
            </a:r>
            <a:r>
              <a:rPr lang="en-US" dirty="0">
                <a:latin typeface="+mn-lt"/>
              </a:rPr>
              <a:t>energy </a:t>
            </a:r>
            <a:r>
              <a:rPr lang="en-US" dirty="0" smtClean="0">
                <a:latin typeface="+mn-lt"/>
              </a:rPr>
              <a:t>has the </a:t>
            </a:r>
            <a:r>
              <a:rPr lang="en-US" dirty="0">
                <a:latin typeface="+mn-lt"/>
              </a:rPr>
              <a:t>fastest growing </a:t>
            </a:r>
            <a:r>
              <a:rPr lang="en-US" dirty="0" smtClean="0">
                <a:latin typeface="+mn-lt"/>
              </a:rPr>
              <a:t>renewable power capacity</a:t>
            </a:r>
          </a:p>
          <a:p>
            <a:pPr marL="342900" indent="-342900" algn="ctr">
              <a:spcBef>
                <a:spcPct val="20000"/>
              </a:spcBef>
            </a:pPr>
            <a:r>
              <a:rPr lang="en-US" sz="1400" b="1" dirty="0" smtClean="0">
                <a:solidFill>
                  <a:srgbClr val="C00000"/>
                </a:solidFill>
                <a:latin typeface="+mn-lt"/>
              </a:rPr>
              <a:t>“ Renewables Global Report (2006-2012)”</a:t>
            </a:r>
            <a:endParaRPr lang="en-US" sz="1400" b="1" dirty="0">
              <a:solidFill>
                <a:srgbClr val="C00000"/>
              </a:solidFill>
              <a:latin typeface="+mn-lt"/>
            </a:endParaRPr>
          </a:p>
        </p:txBody>
      </p:sp>
      <p:sp>
        <p:nvSpPr>
          <p:cNvPr id="8" name="Rectangle 7"/>
          <p:cNvSpPr/>
          <p:nvPr/>
        </p:nvSpPr>
        <p:spPr>
          <a:xfrm>
            <a:off x="4648200" y="3810000"/>
            <a:ext cx="4114800" cy="1674305"/>
          </a:xfrm>
          <a:prstGeom prst="rect">
            <a:avLst/>
          </a:prstGeom>
        </p:spPr>
        <p:txBody>
          <a:bodyPr wrap="square">
            <a:spAutoFit/>
          </a:bodyPr>
          <a:lstStyle/>
          <a:p>
            <a:pPr marL="342900" indent="-342900" algn="just">
              <a:spcBef>
                <a:spcPct val="20000"/>
              </a:spcBef>
              <a:buFont typeface="Arial" pitchFamily="34" charset="0"/>
              <a:buChar char="•"/>
            </a:pPr>
            <a:r>
              <a:rPr lang="en-US" dirty="0">
                <a:latin typeface="+mn-lt"/>
              </a:rPr>
              <a:t>The total worldwide wind capacity installed </a:t>
            </a:r>
            <a:r>
              <a:rPr lang="en-US" dirty="0" smtClean="0">
                <a:latin typeface="+mn-lt"/>
              </a:rPr>
              <a:t>was 360 </a:t>
            </a:r>
            <a:r>
              <a:rPr lang="en-US" dirty="0">
                <a:latin typeface="+mn-lt"/>
              </a:rPr>
              <a:t>GW </a:t>
            </a:r>
            <a:r>
              <a:rPr lang="en-US" dirty="0" smtClean="0">
                <a:latin typeface="+mn-lt"/>
              </a:rPr>
              <a:t>at the </a:t>
            </a:r>
            <a:r>
              <a:rPr lang="en-US" dirty="0">
                <a:latin typeface="+mn-lt"/>
              </a:rPr>
              <a:t>end of </a:t>
            </a:r>
            <a:r>
              <a:rPr lang="en-US" dirty="0" smtClean="0">
                <a:latin typeface="+mn-lt"/>
              </a:rPr>
              <a:t>2014, this provided 4% </a:t>
            </a:r>
            <a:r>
              <a:rPr lang="en-US" dirty="0">
                <a:latin typeface="+mn-lt"/>
              </a:rPr>
              <a:t>of the global electricity </a:t>
            </a:r>
            <a:r>
              <a:rPr lang="en-US" dirty="0" smtClean="0">
                <a:latin typeface="+mn-lt"/>
              </a:rPr>
              <a:t>demand</a:t>
            </a:r>
          </a:p>
          <a:p>
            <a:pPr marL="342900" indent="-342900" algn="ctr">
              <a:spcBef>
                <a:spcPct val="20000"/>
              </a:spcBef>
            </a:pPr>
            <a:r>
              <a:rPr lang="en-US" sz="1400" b="1" dirty="0" smtClean="0">
                <a:solidFill>
                  <a:srgbClr val="C00000"/>
                </a:solidFill>
                <a:latin typeface="+mn-lt"/>
              </a:rPr>
              <a:t>“ World </a:t>
            </a:r>
            <a:r>
              <a:rPr lang="en-US" sz="1400" b="1" dirty="0">
                <a:solidFill>
                  <a:srgbClr val="C00000"/>
                </a:solidFill>
                <a:latin typeface="+mn-lt"/>
              </a:rPr>
              <a:t>Wind Energy </a:t>
            </a:r>
            <a:r>
              <a:rPr lang="en-US" sz="1400" b="1" dirty="0" smtClean="0">
                <a:solidFill>
                  <a:srgbClr val="C00000"/>
                </a:solidFill>
                <a:latin typeface="+mn-lt"/>
              </a:rPr>
              <a:t>Association </a:t>
            </a:r>
            <a:r>
              <a:rPr lang="en-US" sz="1400" b="1" dirty="0">
                <a:solidFill>
                  <a:srgbClr val="C00000"/>
                </a:solidFill>
                <a:latin typeface="+mn-lt"/>
              </a:rPr>
              <a:t>2014 half year </a:t>
            </a:r>
            <a:r>
              <a:rPr lang="en-US" sz="1400" b="1" dirty="0" smtClean="0">
                <a:solidFill>
                  <a:srgbClr val="C00000"/>
                </a:solidFill>
                <a:latin typeface="+mn-lt"/>
              </a:rPr>
              <a:t>report (August 2014)”</a:t>
            </a:r>
            <a:endParaRPr lang="en-US" sz="1400" b="1" dirty="0">
              <a:solidFill>
                <a:srgbClr val="C00000"/>
              </a:solidFill>
              <a:latin typeface="+mn-lt"/>
            </a:endParaRPr>
          </a:p>
        </p:txBody>
      </p:sp>
      <p:pic>
        <p:nvPicPr>
          <p:cNvPr id="4098" name="Picture 2"/>
          <p:cNvPicPr>
            <a:picLocks noChangeAspect="1" noChangeArrowheads="1"/>
          </p:cNvPicPr>
          <p:nvPr/>
        </p:nvPicPr>
        <p:blipFill>
          <a:blip r:embed="rId3" cstate="print"/>
          <a:srcRect/>
          <a:stretch>
            <a:fillRect/>
          </a:stretch>
        </p:blipFill>
        <p:spPr bwMode="auto">
          <a:xfrm>
            <a:off x="381000" y="3810000"/>
            <a:ext cx="4114800" cy="2723281"/>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4887112" y="746023"/>
            <a:ext cx="3952088" cy="27591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60</a:t>
            </a:fld>
            <a:endParaRPr lang="en-US"/>
          </a:p>
        </p:txBody>
      </p:sp>
      <p:sp>
        <p:nvSpPr>
          <p:cNvPr id="4" name="Rectangle 3"/>
          <p:cNvSpPr/>
          <p:nvPr/>
        </p:nvSpPr>
        <p:spPr>
          <a:xfrm>
            <a:off x="381000" y="2547878"/>
            <a:ext cx="8382000" cy="2862322"/>
          </a:xfrm>
          <a:prstGeom prst="rect">
            <a:avLst/>
          </a:prstGeom>
        </p:spPr>
        <p:txBody>
          <a:bodyPr wrap="square">
            <a:spAutoFit/>
          </a:bodyPr>
          <a:lstStyle/>
          <a:p>
            <a:r>
              <a:rPr lang="en-US" b="1" dirty="0" smtClean="0">
                <a:solidFill>
                  <a:srgbClr val="FF0000"/>
                </a:solidFill>
              </a:rPr>
              <a:t>Reviewers Comments:</a:t>
            </a:r>
          </a:p>
          <a:p>
            <a:endParaRPr lang="en-US" dirty="0" smtClean="0"/>
          </a:p>
          <a:p>
            <a:r>
              <a:rPr lang="en-US" dirty="0" smtClean="0"/>
              <a:t>In fact, the reviewer acknowledges the authors for doing very well in the manuscript. </a:t>
            </a:r>
          </a:p>
          <a:p>
            <a:endParaRPr lang="en-US" dirty="0" smtClean="0"/>
          </a:p>
          <a:p>
            <a:r>
              <a:rPr lang="en-US" dirty="0" smtClean="0"/>
              <a:t>Without any doubt, the authors tackle a highly interesting problem in the field of VAWTs and the numerical approach sounds extremely inviting.</a:t>
            </a:r>
          </a:p>
          <a:p>
            <a:endParaRPr lang="en-US" dirty="0" smtClean="0"/>
          </a:p>
          <a:p>
            <a:r>
              <a:rPr lang="en-US" dirty="0" smtClean="0"/>
              <a:t>It is my impression that this is a well written paper and is of a quality/standard worth publishing</a:t>
            </a:r>
            <a:endParaRPr lang="en-US" dirty="0"/>
          </a:p>
        </p:txBody>
      </p:sp>
      <p:sp>
        <p:nvSpPr>
          <p:cNvPr id="5" name="Rectangle 4"/>
          <p:cNvSpPr/>
          <p:nvPr/>
        </p:nvSpPr>
        <p:spPr>
          <a:xfrm>
            <a:off x="228600" y="1279267"/>
            <a:ext cx="8382000" cy="923330"/>
          </a:xfrm>
          <a:prstGeom prst="rect">
            <a:avLst/>
          </a:prstGeom>
        </p:spPr>
        <p:txBody>
          <a:bodyPr wrap="square">
            <a:spAutoFit/>
          </a:bodyPr>
          <a:lstStyle/>
          <a:p>
            <a:pPr marL="342900" indent="-342900" algn="just" fontAlgn="base">
              <a:spcBef>
                <a:spcPct val="20000"/>
              </a:spcBef>
              <a:spcAft>
                <a:spcPct val="0"/>
              </a:spcAft>
              <a:buFont typeface="Arial" pitchFamily="34" charset="0"/>
              <a:buChar char="•"/>
            </a:pPr>
            <a:r>
              <a:rPr lang="en-US" dirty="0" smtClean="0"/>
              <a:t>M. Shaheen , M. El-</a:t>
            </a:r>
            <a:r>
              <a:rPr lang="en-US" dirty="0" err="1" smtClean="0"/>
              <a:t>Sayed</a:t>
            </a:r>
            <a:r>
              <a:rPr lang="en-US" dirty="0" smtClean="0"/>
              <a:t>, and Shaaban Abdallah, “</a:t>
            </a:r>
            <a:r>
              <a:rPr lang="en-US" b="1" dirty="0" smtClean="0"/>
              <a:t>Numerical Study of Two-Bucket Savonius Wind Turbine Cluster</a:t>
            </a:r>
            <a:r>
              <a:rPr lang="en-US" dirty="0" smtClean="0"/>
              <a:t>” Journal of Wind Engineering &amp; Industrial Aerodynamics.</a:t>
            </a:r>
          </a:p>
        </p:txBody>
      </p:sp>
      <p:sp>
        <p:nvSpPr>
          <p:cNvPr id="6" name="Rectangle 5"/>
          <p:cNvSpPr/>
          <p:nvPr/>
        </p:nvSpPr>
        <p:spPr>
          <a:xfrm>
            <a:off x="228600" y="762000"/>
            <a:ext cx="4572000" cy="369332"/>
          </a:xfrm>
          <a:prstGeom prst="rect">
            <a:avLst/>
          </a:prstGeom>
        </p:spPr>
        <p:txBody>
          <a:bodyPr>
            <a:spAutoFit/>
          </a:bodyPr>
          <a:lstStyle/>
          <a:p>
            <a:r>
              <a:rPr lang="en-US" b="1" u="sng" dirty="0" smtClean="0"/>
              <a:t>Published Journal Papers:</a:t>
            </a:r>
            <a:endParaRPr lang="en-US" b="1" u="sng" dirty="0"/>
          </a:p>
        </p:txBody>
      </p:sp>
      <p:sp>
        <p:nvSpPr>
          <p:cNvPr id="7" name="Title 1"/>
          <p:cNvSpPr txBox="1">
            <a:spLocks/>
          </p:cNvSpPr>
          <p:nvPr/>
        </p:nvSpPr>
        <p:spPr>
          <a:xfrm>
            <a:off x="457200" y="76200"/>
            <a:ext cx="8229600" cy="609600"/>
          </a:xfrm>
          <a:prstGeom prst="rect">
            <a:avLst/>
          </a:prstGeom>
        </p:spPr>
        <p:txBody>
          <a:bodyPr>
            <a:normAutofit/>
          </a:bodyPr>
          <a:lstStyle/>
          <a:p>
            <a:pPr lvl="0" algn="ctr">
              <a:lnSpc>
                <a:spcPct val="90000"/>
              </a:lnSpc>
              <a:spcBef>
                <a:spcPct val="0"/>
              </a:spcBef>
              <a:buFontTx/>
              <a:buNone/>
              <a:defRPr/>
            </a:pPr>
            <a:r>
              <a:rPr lang="en-US" sz="3000" b="1" dirty="0" smtClean="0">
                <a:solidFill>
                  <a:srgbClr val="C00000"/>
                </a:solidFill>
                <a:latin typeface="+mj-lt"/>
                <a:ea typeface="+mj-ea"/>
                <a:cs typeface="+mj-cs"/>
              </a:rPr>
              <a:t>Publications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76200" y="76200"/>
            <a:ext cx="4711546" cy="369332"/>
          </a:xfrm>
          <a:prstGeom prst="rect">
            <a:avLst/>
          </a:prstGeom>
        </p:spPr>
        <p:txBody>
          <a:bodyPr wrap="none">
            <a:spAutoFit/>
          </a:bodyPr>
          <a:lstStyle/>
          <a:p>
            <a:r>
              <a:rPr lang="en-US" b="1" u="sng" dirty="0" smtClean="0"/>
              <a:t>Bending Journal and Conference  Papers</a:t>
            </a:r>
          </a:p>
        </p:txBody>
      </p:sp>
      <p:sp>
        <p:nvSpPr>
          <p:cNvPr id="9" name="Rectangle 8"/>
          <p:cNvSpPr/>
          <p:nvPr/>
        </p:nvSpPr>
        <p:spPr>
          <a:xfrm>
            <a:off x="152400" y="552271"/>
            <a:ext cx="8153400" cy="1532727"/>
          </a:xfrm>
          <a:prstGeom prst="rect">
            <a:avLst/>
          </a:prstGeom>
        </p:spPr>
        <p:txBody>
          <a:bodyPr wrap="square">
            <a:spAutoFit/>
          </a:bodyPr>
          <a:lstStyle/>
          <a:p>
            <a:pPr marL="342900" indent="-342900" algn="just" fontAlgn="base">
              <a:spcBef>
                <a:spcPct val="20000"/>
              </a:spcBef>
              <a:spcAft>
                <a:spcPct val="0"/>
              </a:spcAft>
              <a:buFont typeface="Arial" pitchFamily="34" charset="0"/>
              <a:buChar char="•"/>
            </a:pPr>
            <a:r>
              <a:rPr lang="en-US" dirty="0" smtClean="0"/>
              <a:t>M. </a:t>
            </a:r>
            <a:r>
              <a:rPr lang="en-US" dirty="0" err="1" smtClean="0"/>
              <a:t>Shaheen</a:t>
            </a:r>
            <a:r>
              <a:rPr lang="en-US" dirty="0" smtClean="0"/>
              <a:t> and </a:t>
            </a:r>
            <a:r>
              <a:rPr lang="en-US" dirty="0" err="1" smtClean="0"/>
              <a:t>Shaaban</a:t>
            </a:r>
            <a:r>
              <a:rPr lang="en-US" dirty="0" smtClean="0"/>
              <a:t> </a:t>
            </a:r>
            <a:r>
              <a:rPr lang="en-US" dirty="0" err="1" smtClean="0"/>
              <a:t>Abdallah</a:t>
            </a:r>
            <a:r>
              <a:rPr lang="en-US" dirty="0" smtClean="0"/>
              <a:t>, “Efficient Clusters and Patterned Farms for Darrieus Wind Turbines ,” Journal of Renewable  Energy</a:t>
            </a:r>
          </a:p>
          <a:p>
            <a:pPr marL="342900" indent="-342900" algn="just" fontAlgn="base">
              <a:spcBef>
                <a:spcPct val="20000"/>
              </a:spcBef>
              <a:spcAft>
                <a:spcPct val="0"/>
              </a:spcAft>
              <a:buFont typeface="Arial" pitchFamily="34" charset="0"/>
              <a:buChar char="•"/>
            </a:pPr>
            <a:r>
              <a:rPr lang="en-US" dirty="0" smtClean="0"/>
              <a:t>M. </a:t>
            </a:r>
            <a:r>
              <a:rPr lang="en-US" dirty="0" err="1" smtClean="0"/>
              <a:t>Shaheen</a:t>
            </a:r>
            <a:r>
              <a:rPr lang="en-US" dirty="0" smtClean="0"/>
              <a:t> and </a:t>
            </a:r>
            <a:r>
              <a:rPr lang="en-US" dirty="0" err="1" smtClean="0"/>
              <a:t>Shaaban</a:t>
            </a:r>
            <a:r>
              <a:rPr lang="en-US" dirty="0" smtClean="0"/>
              <a:t> </a:t>
            </a:r>
            <a:r>
              <a:rPr lang="en-US" dirty="0" err="1" smtClean="0"/>
              <a:t>Abdallah</a:t>
            </a:r>
            <a:r>
              <a:rPr lang="en-US" dirty="0" smtClean="0"/>
              <a:t>, “ Development of Efficient Savonius Vertical Axis Wind Turbine Clustered Farms ,” Journal of Sustainable Energy</a:t>
            </a:r>
          </a:p>
        </p:txBody>
      </p:sp>
      <p:sp>
        <p:nvSpPr>
          <p:cNvPr id="11" name="Rectangle 10"/>
          <p:cNvSpPr/>
          <p:nvPr/>
        </p:nvSpPr>
        <p:spPr>
          <a:xfrm>
            <a:off x="152400" y="2076271"/>
            <a:ext cx="8305800" cy="1200329"/>
          </a:xfrm>
          <a:prstGeom prst="rect">
            <a:avLst/>
          </a:prstGeom>
        </p:spPr>
        <p:txBody>
          <a:bodyPr wrap="square">
            <a:spAutoFit/>
          </a:bodyPr>
          <a:lstStyle/>
          <a:p>
            <a:pPr marL="342900" indent="-342900" algn="just" fontAlgn="base">
              <a:spcBef>
                <a:spcPct val="20000"/>
              </a:spcBef>
              <a:spcAft>
                <a:spcPct val="0"/>
              </a:spcAft>
              <a:buFont typeface="Arial" pitchFamily="34" charset="0"/>
              <a:buChar char="•"/>
            </a:pPr>
            <a:r>
              <a:rPr lang="en-US" dirty="0" smtClean="0"/>
              <a:t>M</a:t>
            </a:r>
            <a:r>
              <a:rPr lang="en-US" dirty="0"/>
              <a:t>. </a:t>
            </a:r>
            <a:r>
              <a:rPr lang="en-US" dirty="0" err="1"/>
              <a:t>Shaheen</a:t>
            </a:r>
            <a:r>
              <a:rPr lang="en-US" dirty="0"/>
              <a:t> and </a:t>
            </a:r>
            <a:r>
              <a:rPr lang="en-US" dirty="0" err="1"/>
              <a:t>Shaaban</a:t>
            </a:r>
            <a:r>
              <a:rPr lang="en-US" dirty="0"/>
              <a:t> </a:t>
            </a:r>
            <a:r>
              <a:rPr lang="en-US" dirty="0" err="1"/>
              <a:t>Abdallah</a:t>
            </a:r>
            <a:r>
              <a:rPr lang="en-US" dirty="0"/>
              <a:t>, “A Numerical Comparison Study between Co-Rotating and Counter-Rotating Savonius Wind Turbine Clusters </a:t>
            </a:r>
            <a:r>
              <a:rPr lang="en-US" dirty="0" smtClean="0"/>
              <a:t>” 3rd International Conference and Exhibition on Mechanical &amp; Aerospace Engineering 2015, US, Los Angeles</a:t>
            </a:r>
            <a:endParaRPr lang="en-US" dirty="0"/>
          </a:p>
        </p:txBody>
      </p:sp>
      <p:sp>
        <p:nvSpPr>
          <p:cNvPr id="12" name="Rectangle 11"/>
          <p:cNvSpPr/>
          <p:nvPr/>
        </p:nvSpPr>
        <p:spPr>
          <a:xfrm>
            <a:off x="0" y="3600474"/>
            <a:ext cx="8229600" cy="2086725"/>
          </a:xfrm>
          <a:prstGeom prst="rect">
            <a:avLst/>
          </a:prstGeom>
        </p:spPr>
        <p:txBody>
          <a:bodyPr wrap="square">
            <a:spAutoFit/>
          </a:bodyPr>
          <a:lstStyle/>
          <a:p>
            <a:pPr marL="342900" indent="-342900" algn="just" fontAlgn="base">
              <a:spcBef>
                <a:spcPct val="20000"/>
              </a:spcBef>
              <a:spcAft>
                <a:spcPct val="0"/>
              </a:spcAft>
              <a:buFont typeface="Arial" pitchFamily="34" charset="0"/>
              <a:buChar char="•"/>
            </a:pPr>
            <a:r>
              <a:rPr lang="en-US" dirty="0" smtClean="0"/>
              <a:t>M. Shaheen , M. El-</a:t>
            </a:r>
            <a:r>
              <a:rPr lang="en-US" dirty="0" err="1" smtClean="0"/>
              <a:t>Sayed</a:t>
            </a:r>
            <a:r>
              <a:rPr lang="en-US" dirty="0" smtClean="0"/>
              <a:t>, and Shaaban Abdallah, “</a:t>
            </a:r>
            <a:r>
              <a:rPr lang="en-US" b="1" dirty="0" smtClean="0"/>
              <a:t>Numerical Study of Two-Bucket Savonius Wind Turbine Cluster</a:t>
            </a:r>
            <a:r>
              <a:rPr lang="en-US" dirty="0" smtClean="0"/>
              <a:t>,” 2nd International Conference and Exhibition on Mechanical &amp; Aerospace Engineering. September 08-10, 2014 Philadelphia, USA</a:t>
            </a:r>
          </a:p>
          <a:p>
            <a:pPr marL="342900" indent="-342900" algn="just" fontAlgn="base">
              <a:spcBef>
                <a:spcPct val="20000"/>
              </a:spcBef>
              <a:spcAft>
                <a:spcPct val="0"/>
              </a:spcAft>
              <a:buFont typeface="Arial" pitchFamily="34" charset="0"/>
              <a:buChar char="•"/>
            </a:pPr>
            <a:r>
              <a:rPr lang="en-US" dirty="0" smtClean="0"/>
              <a:t>M. </a:t>
            </a:r>
            <a:r>
              <a:rPr lang="en-US" dirty="0" err="1" smtClean="0"/>
              <a:t>Shaheen</a:t>
            </a:r>
            <a:r>
              <a:rPr lang="en-US" dirty="0" smtClean="0"/>
              <a:t> , and </a:t>
            </a:r>
            <a:r>
              <a:rPr lang="en-US" dirty="0" err="1" smtClean="0"/>
              <a:t>Shaaban</a:t>
            </a:r>
            <a:r>
              <a:rPr lang="en-US" dirty="0" smtClean="0"/>
              <a:t> </a:t>
            </a:r>
            <a:r>
              <a:rPr lang="en-US" dirty="0" err="1" smtClean="0"/>
              <a:t>Abdallah</a:t>
            </a:r>
            <a:r>
              <a:rPr lang="en-US" dirty="0" smtClean="0"/>
              <a:t>, “ </a:t>
            </a:r>
            <a:r>
              <a:rPr lang="en-US" b="1" dirty="0" smtClean="0"/>
              <a:t>A Novel Clustered and Patterned Vertical axis Wind Turbine Farm</a:t>
            </a:r>
            <a:r>
              <a:rPr lang="en-US" dirty="0" smtClean="0"/>
              <a:t> ,” Graduate Student Expo &amp; Poster Forum 2015, University of Cincinnati.</a:t>
            </a:r>
          </a:p>
        </p:txBody>
      </p:sp>
      <p:sp>
        <p:nvSpPr>
          <p:cNvPr id="13" name="Rectangle 12"/>
          <p:cNvSpPr/>
          <p:nvPr/>
        </p:nvSpPr>
        <p:spPr>
          <a:xfrm>
            <a:off x="76200" y="3212068"/>
            <a:ext cx="4572000" cy="369332"/>
          </a:xfrm>
          <a:prstGeom prst="rect">
            <a:avLst/>
          </a:prstGeom>
        </p:spPr>
        <p:txBody>
          <a:bodyPr>
            <a:spAutoFit/>
          </a:bodyPr>
          <a:lstStyle/>
          <a:p>
            <a:r>
              <a:rPr lang="en-US" b="1" u="sng" dirty="0" smtClean="0"/>
              <a:t>Poster Presentation:</a:t>
            </a:r>
            <a:endParaRPr lang="en-US" b="1" u="sng" dirty="0"/>
          </a:p>
        </p:txBody>
      </p:sp>
      <p:sp>
        <p:nvSpPr>
          <p:cNvPr id="14" name="Rectangle 13"/>
          <p:cNvSpPr/>
          <p:nvPr/>
        </p:nvSpPr>
        <p:spPr>
          <a:xfrm>
            <a:off x="76200" y="5763399"/>
            <a:ext cx="4572000" cy="369332"/>
          </a:xfrm>
          <a:prstGeom prst="rect">
            <a:avLst/>
          </a:prstGeom>
        </p:spPr>
        <p:txBody>
          <a:bodyPr>
            <a:spAutoFit/>
          </a:bodyPr>
          <a:lstStyle/>
          <a:p>
            <a:r>
              <a:rPr lang="en-US" b="1" u="sng" dirty="0" smtClean="0"/>
              <a:t>Under Construction</a:t>
            </a:r>
            <a:endParaRPr lang="en-US" b="1" u="sng" dirty="0"/>
          </a:p>
        </p:txBody>
      </p:sp>
      <p:sp>
        <p:nvSpPr>
          <p:cNvPr id="15" name="Rectangle 14"/>
          <p:cNvSpPr/>
          <p:nvPr/>
        </p:nvSpPr>
        <p:spPr>
          <a:xfrm>
            <a:off x="0" y="6211669"/>
            <a:ext cx="8610600" cy="646331"/>
          </a:xfrm>
          <a:prstGeom prst="rect">
            <a:avLst/>
          </a:prstGeom>
        </p:spPr>
        <p:txBody>
          <a:bodyPr wrap="square">
            <a:spAutoFit/>
          </a:bodyPr>
          <a:lstStyle/>
          <a:p>
            <a:pPr marL="342900" indent="-342900" algn="just">
              <a:spcBef>
                <a:spcPct val="20000"/>
              </a:spcBef>
              <a:buFont typeface="Arial" pitchFamily="34" charset="0"/>
              <a:buChar char="•"/>
            </a:pPr>
            <a:r>
              <a:rPr lang="en-US" dirty="0" smtClean="0"/>
              <a:t>“ </a:t>
            </a:r>
            <a:r>
              <a:rPr lang="en-US" b="1" dirty="0" smtClean="0"/>
              <a:t>Physical Insights for vortex modeling of Darrieus Vertical Axis Wind Turbines</a:t>
            </a:r>
            <a:r>
              <a:rPr lang="en-US" dirty="0" smtClean="0"/>
              <a:t>”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Grp="1"/>
          </p:cNvSpPr>
          <p:nvPr>
            <p:ph type="title"/>
          </p:nvPr>
        </p:nvSpPr>
        <p:spPr>
          <a:xfrm>
            <a:off x="457200" y="274638"/>
            <a:ext cx="8229600" cy="639762"/>
          </a:xfrm>
          <a:prstGeom prst="rect">
            <a:avLst/>
          </a:prstGeom>
        </p:spPr>
        <p:txBody>
          <a:bodyPr>
            <a:normAutofit/>
          </a:bodyPr>
          <a:lstStyle/>
          <a:p>
            <a:pPr lvl="0" algn="ctr">
              <a:lnSpc>
                <a:spcPct val="90000"/>
              </a:lnSpc>
              <a:spcBef>
                <a:spcPct val="0"/>
              </a:spcBef>
              <a:buFontTx/>
              <a:buNone/>
              <a:defRPr/>
            </a:pPr>
            <a:r>
              <a:rPr lang="en-US" sz="3000" b="1" dirty="0" smtClean="0">
                <a:solidFill>
                  <a:srgbClr val="C00000"/>
                </a:solidFill>
                <a:latin typeface="+mj-lt"/>
                <a:ea typeface="+mj-ea"/>
                <a:cs typeface="+mj-cs"/>
              </a:rPr>
              <a:t>Awards</a:t>
            </a:r>
          </a:p>
        </p:txBody>
      </p:sp>
      <p:sp>
        <p:nvSpPr>
          <p:cNvPr id="4" name="Rectangle 3"/>
          <p:cNvSpPr/>
          <p:nvPr/>
        </p:nvSpPr>
        <p:spPr>
          <a:xfrm>
            <a:off x="228600" y="1284744"/>
            <a:ext cx="8610600" cy="2677656"/>
          </a:xfrm>
          <a:prstGeom prst="rect">
            <a:avLst/>
          </a:prstGeom>
        </p:spPr>
        <p:txBody>
          <a:bodyPr wrap="square">
            <a:spAutoFit/>
          </a:bodyPr>
          <a:lstStyle/>
          <a:p>
            <a:pPr marL="342900" indent="-342900" algn="just" fontAlgn="base">
              <a:spcBef>
                <a:spcPct val="20000"/>
              </a:spcBef>
              <a:spcAft>
                <a:spcPct val="0"/>
              </a:spcAft>
              <a:buFont typeface="Arial" pitchFamily="34" charset="0"/>
              <a:buChar char="•"/>
            </a:pPr>
            <a:r>
              <a:rPr lang="en-US" sz="2000" dirty="0" smtClean="0"/>
              <a:t>“</a:t>
            </a:r>
            <a:r>
              <a:rPr lang="en-US" sz="2000" b="1" dirty="0" smtClean="0"/>
              <a:t>Award for Exemplary Poster Presentation in the Category of Physical Science and Engineering</a:t>
            </a:r>
            <a:r>
              <a:rPr lang="en-US" sz="2000" dirty="0" smtClean="0"/>
              <a:t>,” Graduate Student Expo &amp; Poster Forum 2015, University of Cincinnati.</a:t>
            </a:r>
          </a:p>
          <a:p>
            <a:pPr marL="342900" indent="-342900" algn="just" fontAlgn="base">
              <a:spcBef>
                <a:spcPct val="20000"/>
              </a:spcBef>
              <a:spcAft>
                <a:spcPct val="0"/>
              </a:spcAft>
              <a:buFont typeface="Arial" pitchFamily="34" charset="0"/>
              <a:buChar char="•"/>
            </a:pPr>
            <a:endParaRPr lang="en-US" sz="2000" dirty="0" smtClean="0"/>
          </a:p>
          <a:p>
            <a:pPr marL="342900" indent="-342900" algn="just" fontAlgn="base">
              <a:spcBef>
                <a:spcPct val="20000"/>
              </a:spcBef>
              <a:spcAft>
                <a:spcPct val="0"/>
              </a:spcAft>
              <a:buFont typeface="Arial" pitchFamily="34" charset="0"/>
              <a:buChar char="•"/>
            </a:pPr>
            <a:r>
              <a:rPr lang="en-US" sz="2000" dirty="0" smtClean="0"/>
              <a:t>“</a:t>
            </a:r>
            <a:r>
              <a:rPr lang="en-US" sz="2000" b="1" dirty="0" smtClean="0"/>
              <a:t>R. T. Davis Award , A Graduate Student with Demonstrated Aptitude and Scholar ship in the Field of Computational Mechanics</a:t>
            </a:r>
            <a:r>
              <a:rPr lang="en-US" sz="2000" dirty="0" smtClean="0"/>
              <a:t>,”. University of Cincinnati, Department of Aerospace Engineering and Engineering Mechanics.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95600" y="76200"/>
            <a:ext cx="3369833"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000" b="1" dirty="0" smtClean="0">
                <a:solidFill>
                  <a:srgbClr val="C00000"/>
                </a:solidFill>
                <a:latin typeface="+mj-lt"/>
                <a:ea typeface="+mj-ea"/>
                <a:cs typeface="+mj-cs"/>
              </a:rPr>
              <a:t>Acknowledgment</a:t>
            </a:r>
          </a:p>
        </p:txBody>
      </p:sp>
      <p:sp>
        <p:nvSpPr>
          <p:cNvPr id="5" name="Rectangle 4"/>
          <p:cNvSpPr/>
          <p:nvPr/>
        </p:nvSpPr>
        <p:spPr>
          <a:xfrm>
            <a:off x="109251" y="872490"/>
            <a:ext cx="8915400" cy="4801314"/>
          </a:xfrm>
          <a:prstGeom prst="rect">
            <a:avLst/>
          </a:prstGeom>
        </p:spPr>
        <p:txBody>
          <a:bodyPr wrap="square">
            <a:spAutoFit/>
          </a:bodyPr>
          <a:lstStyle/>
          <a:p>
            <a:pPr>
              <a:buFont typeface="Arial" pitchFamily="34" charset="0"/>
              <a:buChar char="•"/>
            </a:pPr>
            <a:r>
              <a:rPr lang="en-US" dirty="0" smtClean="0"/>
              <a:t>  Professor </a:t>
            </a:r>
            <a:r>
              <a:rPr lang="en-US" b="1" dirty="0" err="1" smtClean="0"/>
              <a:t>Shaaban</a:t>
            </a:r>
            <a:r>
              <a:rPr lang="en-US" b="1" dirty="0" smtClean="0"/>
              <a:t>  </a:t>
            </a:r>
            <a:r>
              <a:rPr lang="en-US" b="1" dirty="0" err="1" smtClean="0"/>
              <a:t>Abdallah</a:t>
            </a:r>
            <a:r>
              <a:rPr lang="en-US" dirty="0" smtClean="0"/>
              <a:t>: </a:t>
            </a:r>
          </a:p>
          <a:p>
            <a:r>
              <a:rPr lang="en-US" dirty="0" smtClean="0"/>
              <a:t>             - For his guidance and all the useful discussions and brainstorming sessions</a:t>
            </a:r>
          </a:p>
          <a:p>
            <a:r>
              <a:rPr lang="en-US" dirty="0" smtClean="0"/>
              <a:t>             - His understanding and support</a:t>
            </a:r>
          </a:p>
          <a:p>
            <a:endParaRPr lang="en-US" dirty="0" smtClean="0"/>
          </a:p>
          <a:p>
            <a:pPr>
              <a:buFont typeface="Arial" pitchFamily="34" charset="0"/>
              <a:buChar char="•"/>
            </a:pPr>
            <a:r>
              <a:rPr lang="en-US" dirty="0" smtClean="0"/>
              <a:t>  </a:t>
            </a:r>
            <a:r>
              <a:rPr lang="en-US" b="1" dirty="0" smtClean="0"/>
              <a:t>Committee members </a:t>
            </a:r>
            <a:r>
              <a:rPr lang="en-US" dirty="0" smtClean="0"/>
              <a:t>for their friendly meetings and encouraging precious insights </a:t>
            </a:r>
          </a:p>
          <a:p>
            <a:r>
              <a:rPr lang="en-US" dirty="0" smtClean="0"/>
              <a:t>    and suggestions</a:t>
            </a:r>
          </a:p>
          <a:p>
            <a:endParaRPr lang="en-US" dirty="0" smtClean="0"/>
          </a:p>
          <a:p>
            <a:pPr>
              <a:buFont typeface="Arial" pitchFamily="34" charset="0"/>
              <a:buChar char="•"/>
            </a:pPr>
            <a:r>
              <a:rPr lang="en-US" dirty="0" smtClean="0"/>
              <a:t>  Department of Aerospace Engineering and Engineering Mechanics </a:t>
            </a:r>
          </a:p>
          <a:p>
            <a:pPr>
              <a:buFont typeface="Arial" pitchFamily="34" charset="0"/>
              <a:buChar char="•"/>
            </a:pPr>
            <a:endParaRPr lang="en-US" dirty="0" smtClean="0"/>
          </a:p>
          <a:p>
            <a:pPr>
              <a:buFont typeface="Arial" pitchFamily="34" charset="0"/>
              <a:buChar char="•"/>
            </a:pPr>
            <a:r>
              <a:rPr lang="en-US" dirty="0" smtClean="0"/>
              <a:t>  PhD students</a:t>
            </a:r>
          </a:p>
          <a:p>
            <a:pPr>
              <a:buFont typeface="Arial" pitchFamily="34" charset="0"/>
              <a:buChar char="•"/>
            </a:pPr>
            <a:endParaRPr lang="en-US" dirty="0" smtClean="0"/>
          </a:p>
          <a:p>
            <a:pPr>
              <a:buFont typeface="Arial" pitchFamily="34" charset="0"/>
              <a:buChar char="•"/>
            </a:pPr>
            <a:r>
              <a:rPr lang="en-US" dirty="0" smtClean="0"/>
              <a:t>  My </a:t>
            </a:r>
            <a:r>
              <a:rPr lang="en-US" b="1" dirty="0" smtClean="0"/>
              <a:t>father and mother </a:t>
            </a:r>
            <a:r>
              <a:rPr lang="en-US" dirty="0" smtClean="0"/>
              <a:t>who gave me the dream since I have been a child</a:t>
            </a:r>
          </a:p>
          <a:p>
            <a:pPr>
              <a:buFont typeface="Arial" pitchFamily="34" charset="0"/>
              <a:buChar char="•"/>
            </a:pPr>
            <a:endParaRPr lang="en-US" dirty="0" smtClean="0"/>
          </a:p>
          <a:p>
            <a:pPr>
              <a:buFont typeface="Arial" pitchFamily="34" charset="0"/>
              <a:buChar char="•"/>
            </a:pPr>
            <a:r>
              <a:rPr lang="en-US" dirty="0" smtClean="0"/>
              <a:t>  My kids </a:t>
            </a:r>
            <a:r>
              <a:rPr lang="en-US" b="1" dirty="0" err="1" smtClean="0"/>
              <a:t>Nourhan</a:t>
            </a:r>
            <a:r>
              <a:rPr lang="en-US" dirty="0" smtClean="0"/>
              <a:t>, </a:t>
            </a:r>
            <a:r>
              <a:rPr lang="en-US" b="1" dirty="0" err="1" smtClean="0"/>
              <a:t>Youssef</a:t>
            </a:r>
            <a:r>
              <a:rPr lang="en-US" dirty="0" smtClean="0"/>
              <a:t> and </a:t>
            </a:r>
            <a:r>
              <a:rPr lang="en-US" b="1" dirty="0" smtClean="0"/>
              <a:t>Kareem</a:t>
            </a:r>
            <a:r>
              <a:rPr lang="en-US" dirty="0" smtClean="0"/>
              <a:t> for their constant unconditional emotional </a:t>
            </a:r>
          </a:p>
          <a:p>
            <a:r>
              <a:rPr lang="en-US" dirty="0" smtClean="0"/>
              <a:t>   support</a:t>
            </a:r>
          </a:p>
          <a:p>
            <a:endParaRPr lang="en-US" dirty="0" smtClean="0"/>
          </a:p>
          <a:p>
            <a:pPr>
              <a:buFont typeface="Arial" pitchFamily="34" charset="0"/>
              <a:buChar char="•"/>
            </a:pPr>
            <a:r>
              <a:rPr lang="en-US" dirty="0" smtClean="0"/>
              <a:t>  My wife </a:t>
            </a:r>
            <a:r>
              <a:rPr lang="en-US" b="1" dirty="0" err="1" smtClean="0"/>
              <a:t>Walaa</a:t>
            </a:r>
            <a:r>
              <a:rPr lang="en-US" b="1" dirty="0" smtClean="0"/>
              <a:t> </a:t>
            </a:r>
            <a:r>
              <a:rPr lang="en-US" b="1" dirty="0" err="1" smtClean="0"/>
              <a:t>Mazhar</a:t>
            </a:r>
            <a:r>
              <a:rPr lang="en-US" dirty="0" smtClean="0"/>
              <a:t>,  She has been a constant source of strength and inspiration</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4626" name="Picture 2" descr="http://www.timothy-carter.com/wp-content/uploads/2013/01/question.jpg"/>
          <p:cNvPicPr>
            <a:picLocks noChangeAspect="1" noChangeArrowheads="1"/>
          </p:cNvPicPr>
          <p:nvPr/>
        </p:nvPicPr>
        <p:blipFill>
          <a:blip r:embed="rId2" cstate="print"/>
          <a:srcRect/>
          <a:stretch>
            <a:fillRect/>
          </a:stretch>
        </p:blipFill>
        <p:spPr bwMode="auto">
          <a:xfrm>
            <a:off x="1371600" y="2589881"/>
            <a:ext cx="6316220" cy="4191000"/>
          </a:xfrm>
          <a:prstGeom prst="rect">
            <a:avLst/>
          </a:prstGeom>
          <a:noFill/>
        </p:spPr>
      </p:pic>
      <p:pic>
        <p:nvPicPr>
          <p:cNvPr id="154632" name="Picture 8" descr="http://bathcitysound.com/wp-content/uploads/2012/02/thanks-581x326.jpg"/>
          <p:cNvPicPr>
            <a:picLocks noChangeAspect="1" noChangeArrowheads="1"/>
          </p:cNvPicPr>
          <p:nvPr/>
        </p:nvPicPr>
        <p:blipFill>
          <a:blip r:embed="rId3" cstate="print"/>
          <a:srcRect l="24785" t="9816" r="25645" b="6748"/>
          <a:stretch>
            <a:fillRect/>
          </a:stretch>
        </p:blipFill>
        <p:spPr bwMode="auto">
          <a:xfrm>
            <a:off x="3124200" y="152400"/>
            <a:ext cx="2743200" cy="25908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65</a:t>
            </a:fld>
            <a:endParaRPr lang="en-US"/>
          </a:p>
        </p:txBody>
      </p:sp>
      <p:pic>
        <p:nvPicPr>
          <p:cNvPr id="1026" name="Picture 2"/>
          <p:cNvPicPr>
            <a:picLocks noChangeAspect="1" noChangeArrowheads="1"/>
          </p:cNvPicPr>
          <p:nvPr/>
        </p:nvPicPr>
        <p:blipFill>
          <a:blip r:embed="rId2" cstate="print"/>
          <a:srcRect l="1056" t="2091" b="8742"/>
          <a:stretch>
            <a:fillRect/>
          </a:stretch>
        </p:blipFill>
        <p:spPr bwMode="auto">
          <a:xfrm>
            <a:off x="304800" y="1600200"/>
            <a:ext cx="8543062" cy="3886200"/>
          </a:xfrm>
          <a:prstGeom prst="rect">
            <a:avLst/>
          </a:prstGeom>
          <a:noFill/>
          <a:ln w="9525">
            <a:noFill/>
            <a:miter lim="800000"/>
            <a:headEnd/>
            <a:tailEnd/>
          </a:ln>
        </p:spPr>
      </p:pic>
      <p:sp>
        <p:nvSpPr>
          <p:cNvPr id="5" name="Rectangle 4"/>
          <p:cNvSpPr/>
          <p:nvPr/>
        </p:nvSpPr>
        <p:spPr>
          <a:xfrm>
            <a:off x="1041657" y="304800"/>
            <a:ext cx="7060715" cy="584775"/>
          </a:xfrm>
          <a:prstGeom prst="rect">
            <a:avLst/>
          </a:prstGeom>
        </p:spPr>
        <p:txBody>
          <a:bodyPr wrap="none">
            <a:spAutoFit/>
          </a:bodyPr>
          <a:lstStyle/>
          <a:p>
            <a:pPr algn="ctr"/>
            <a:r>
              <a:rPr lang="en-US" sz="3200" b="1" dirty="0" smtClean="0">
                <a:latin typeface="+mj-lt"/>
                <a:ea typeface="+mj-ea"/>
                <a:cs typeface="+mj-cs"/>
              </a:rPr>
              <a:t>Force Analysis on Darrieus Turbine</a:t>
            </a:r>
            <a:endParaRPr lang="en-US" sz="3200" b="1" dirty="0">
              <a:latin typeface="+mj-lt"/>
              <a:ea typeface="+mj-ea"/>
              <a:cs typeface="+mj-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66</a:t>
            </a:fld>
            <a:endParaRPr lang="en-US"/>
          </a:p>
        </p:txBody>
      </p:sp>
      <p:sp>
        <p:nvSpPr>
          <p:cNvPr id="5" name="Rectangle 4"/>
          <p:cNvSpPr/>
          <p:nvPr/>
        </p:nvSpPr>
        <p:spPr>
          <a:xfrm>
            <a:off x="482633" y="304800"/>
            <a:ext cx="8178777" cy="523220"/>
          </a:xfrm>
          <a:prstGeom prst="rect">
            <a:avLst/>
          </a:prstGeom>
        </p:spPr>
        <p:txBody>
          <a:bodyPr wrap="none">
            <a:spAutoFit/>
          </a:bodyPr>
          <a:lstStyle/>
          <a:p>
            <a:pPr algn="ctr"/>
            <a:r>
              <a:rPr lang="en-US" sz="2800" b="1" dirty="0" smtClean="0">
                <a:latin typeface="+mj-lt"/>
                <a:ea typeface="+mj-ea"/>
                <a:cs typeface="+mj-cs"/>
              </a:rPr>
              <a:t>Variation in Angle of Attack Vs Tip Speed Ratio</a:t>
            </a:r>
            <a:endParaRPr lang="en-US" sz="2800" b="1" dirty="0">
              <a:latin typeface="+mj-lt"/>
              <a:ea typeface="+mj-ea"/>
              <a:cs typeface="+mj-cs"/>
            </a:endParaRPr>
          </a:p>
        </p:txBody>
      </p:sp>
      <p:pic>
        <p:nvPicPr>
          <p:cNvPr id="2050" name="Picture 2"/>
          <p:cNvPicPr>
            <a:picLocks noChangeAspect="1" noChangeArrowheads="1"/>
          </p:cNvPicPr>
          <p:nvPr/>
        </p:nvPicPr>
        <p:blipFill>
          <a:blip r:embed="rId2" cstate="print"/>
          <a:srcRect/>
          <a:stretch>
            <a:fillRect/>
          </a:stretch>
        </p:blipFill>
        <p:spPr bwMode="auto">
          <a:xfrm>
            <a:off x="1219200" y="1066800"/>
            <a:ext cx="6461641" cy="4995862"/>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67</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1066800" y="1143000"/>
            <a:ext cx="6934200" cy="4881572"/>
          </a:xfrm>
          <a:prstGeom prst="rect">
            <a:avLst/>
          </a:prstGeom>
          <a:noFill/>
          <a:ln w="9525">
            <a:noFill/>
            <a:miter lim="800000"/>
            <a:headEnd/>
            <a:tailEnd/>
          </a:ln>
        </p:spPr>
      </p:pic>
      <p:sp>
        <p:nvSpPr>
          <p:cNvPr id="5" name="Rectangle 4"/>
          <p:cNvSpPr/>
          <p:nvPr/>
        </p:nvSpPr>
        <p:spPr>
          <a:xfrm>
            <a:off x="304800" y="304800"/>
            <a:ext cx="8077200" cy="400110"/>
          </a:xfrm>
          <a:prstGeom prst="rect">
            <a:avLst/>
          </a:prstGeom>
        </p:spPr>
        <p:txBody>
          <a:bodyPr wrap="square">
            <a:spAutoFit/>
          </a:bodyPr>
          <a:lstStyle/>
          <a:p>
            <a:pPr algn="ctr"/>
            <a:r>
              <a:rPr lang="en-US" sz="2000" b="1" dirty="0" smtClean="0"/>
              <a:t>Transition in VAWTs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68</a:t>
            </a:fld>
            <a:endParaRPr lang="en-US"/>
          </a:p>
        </p:txBody>
      </p:sp>
      <p:pic>
        <p:nvPicPr>
          <p:cNvPr id="3074" name="Picture 2"/>
          <p:cNvPicPr>
            <a:picLocks noChangeAspect="1" noChangeArrowheads="1"/>
          </p:cNvPicPr>
          <p:nvPr/>
        </p:nvPicPr>
        <p:blipFill>
          <a:blip r:embed="rId2" cstate="print"/>
          <a:srcRect/>
          <a:stretch>
            <a:fillRect/>
          </a:stretch>
        </p:blipFill>
        <p:spPr bwMode="auto">
          <a:xfrm>
            <a:off x="1295400" y="990600"/>
            <a:ext cx="6580637" cy="4728395"/>
          </a:xfrm>
          <a:prstGeom prst="rect">
            <a:avLst/>
          </a:prstGeom>
          <a:noFill/>
          <a:ln w="9525">
            <a:noFill/>
            <a:miter lim="800000"/>
            <a:headEnd/>
            <a:tailEnd/>
          </a:ln>
        </p:spPr>
      </p:pic>
      <p:sp>
        <p:nvSpPr>
          <p:cNvPr id="5" name="Rectangle 4"/>
          <p:cNvSpPr/>
          <p:nvPr/>
        </p:nvSpPr>
        <p:spPr>
          <a:xfrm>
            <a:off x="826648" y="304800"/>
            <a:ext cx="7490769" cy="461665"/>
          </a:xfrm>
          <a:prstGeom prst="rect">
            <a:avLst/>
          </a:prstGeom>
        </p:spPr>
        <p:txBody>
          <a:bodyPr wrap="none">
            <a:spAutoFit/>
          </a:bodyPr>
          <a:lstStyle/>
          <a:p>
            <a:pPr algn="ctr"/>
            <a:r>
              <a:rPr lang="en-US" sz="2400" b="1" dirty="0" smtClean="0">
                <a:latin typeface="+mj-lt"/>
                <a:ea typeface="+mj-ea"/>
                <a:cs typeface="+mj-cs"/>
              </a:rPr>
              <a:t>Effect of Turbine Radius on The Power Coefficient</a:t>
            </a:r>
            <a:endParaRPr lang="en-US" sz="2400" b="1" dirty="0">
              <a:latin typeface="+mj-lt"/>
              <a:ea typeface="+mj-ea"/>
              <a:cs typeface="+mj-cs"/>
            </a:endParaRPr>
          </a:p>
        </p:txBody>
      </p:sp>
      <p:sp>
        <p:nvSpPr>
          <p:cNvPr id="6" name="Rectangle 5"/>
          <p:cNvSpPr/>
          <p:nvPr/>
        </p:nvSpPr>
        <p:spPr>
          <a:xfrm>
            <a:off x="914400" y="5638800"/>
            <a:ext cx="7507184" cy="307777"/>
          </a:xfrm>
          <a:prstGeom prst="rect">
            <a:avLst/>
          </a:prstGeom>
        </p:spPr>
        <p:txBody>
          <a:bodyPr wrap="none">
            <a:spAutoFit/>
          </a:bodyPr>
          <a:lstStyle/>
          <a:p>
            <a:pPr algn="ctr"/>
            <a:r>
              <a:rPr lang="en-US" sz="1400" b="1" dirty="0" smtClean="0">
                <a:latin typeface="+mj-lt"/>
                <a:ea typeface="+mj-ea"/>
                <a:cs typeface="+mj-cs"/>
              </a:rPr>
              <a:t>At low tip speed ratios there is no effect for the turbine radius on the Power Coefficient</a:t>
            </a:r>
            <a:endParaRPr lang="en-US" sz="1400" b="1" dirty="0">
              <a:latin typeface="+mj-lt"/>
              <a:ea typeface="+mj-ea"/>
              <a:cs typeface="+mj-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69</a:t>
            </a:fld>
            <a:endParaRPr lang="en-US"/>
          </a:p>
        </p:txBody>
      </p:sp>
      <p:pic>
        <p:nvPicPr>
          <p:cNvPr id="4098" name="Picture 2"/>
          <p:cNvPicPr>
            <a:picLocks noChangeAspect="1" noChangeArrowheads="1"/>
          </p:cNvPicPr>
          <p:nvPr/>
        </p:nvPicPr>
        <p:blipFill>
          <a:blip r:embed="rId2" cstate="print"/>
          <a:srcRect/>
          <a:stretch>
            <a:fillRect/>
          </a:stretch>
        </p:blipFill>
        <p:spPr bwMode="auto">
          <a:xfrm>
            <a:off x="381000" y="1066800"/>
            <a:ext cx="4191000" cy="2605672"/>
          </a:xfrm>
          <a:prstGeom prst="rect">
            <a:avLst/>
          </a:prstGeom>
          <a:noFill/>
          <a:ln w="9525">
            <a:noFill/>
            <a:miter lim="800000"/>
            <a:headEnd/>
            <a:tailEnd/>
          </a:ln>
        </p:spPr>
      </p:pic>
      <p:sp>
        <p:nvSpPr>
          <p:cNvPr id="5" name="Rectangle 4"/>
          <p:cNvSpPr/>
          <p:nvPr/>
        </p:nvSpPr>
        <p:spPr>
          <a:xfrm>
            <a:off x="2048143" y="304800"/>
            <a:ext cx="5047792" cy="461665"/>
          </a:xfrm>
          <a:prstGeom prst="rect">
            <a:avLst/>
          </a:prstGeom>
        </p:spPr>
        <p:txBody>
          <a:bodyPr wrap="none">
            <a:spAutoFit/>
          </a:bodyPr>
          <a:lstStyle/>
          <a:p>
            <a:pPr algn="ctr"/>
            <a:r>
              <a:rPr lang="en-US" sz="2400" b="1" dirty="0" smtClean="0">
                <a:latin typeface="+mj-lt"/>
                <a:ea typeface="+mj-ea"/>
                <a:cs typeface="+mj-cs"/>
              </a:rPr>
              <a:t>Induced Speed Vs Azimuth Angle</a:t>
            </a:r>
            <a:endParaRPr lang="en-US" sz="2400" b="1" dirty="0">
              <a:latin typeface="+mj-lt"/>
              <a:ea typeface="+mj-ea"/>
              <a:cs typeface="+mj-cs"/>
            </a:endParaRPr>
          </a:p>
        </p:txBody>
      </p:sp>
      <p:pic>
        <p:nvPicPr>
          <p:cNvPr id="4099" name="Picture 3"/>
          <p:cNvPicPr>
            <a:picLocks noChangeAspect="1" noChangeArrowheads="1"/>
          </p:cNvPicPr>
          <p:nvPr/>
        </p:nvPicPr>
        <p:blipFill>
          <a:blip r:embed="rId3" cstate="print"/>
          <a:srcRect/>
          <a:stretch>
            <a:fillRect/>
          </a:stretch>
        </p:blipFill>
        <p:spPr bwMode="auto">
          <a:xfrm>
            <a:off x="5181600" y="1219200"/>
            <a:ext cx="3648075" cy="3810728"/>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152400" y="3810000"/>
            <a:ext cx="4572000" cy="274626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28600" y="152400"/>
            <a:ext cx="3657600" cy="533400"/>
          </a:xfrm>
          <a:prstGeom prst="rect">
            <a:avLst/>
          </a:prstGeom>
        </p:spPr>
        <p:txBody>
          <a:bodyPr vert="horz" lIns="91440" tIns="45720" rIns="91440" bIns="45720" rtlCol="0" anchor="ctr">
            <a:normAutofit/>
          </a:bodyPr>
          <a:lstStyle/>
          <a:p>
            <a:pPr marL="0" marR="0" lvl="0" indent="0" defTabSz="914400" eaLnBrk="1" latinLnBrk="0" hangingPunct="1">
              <a:lnSpc>
                <a:spcPct val="100000"/>
              </a:lnSpc>
              <a:buClrTx/>
              <a:buSzTx/>
              <a:buFontTx/>
              <a:buNone/>
              <a:tabLst/>
              <a:defRPr/>
            </a:pPr>
            <a:r>
              <a:rPr lang="en-US" sz="2200" b="1" dirty="0">
                <a:latin typeface="+mj-lt"/>
                <a:ea typeface="+mj-ea"/>
                <a:cs typeface="+mj-cs"/>
              </a:rPr>
              <a:t>Types of Wind </a:t>
            </a:r>
            <a:r>
              <a:rPr lang="en-US" sz="2200" b="1" dirty="0" smtClean="0">
                <a:latin typeface="+mj-lt"/>
                <a:ea typeface="+mj-ea"/>
                <a:cs typeface="+mj-cs"/>
              </a:rPr>
              <a:t>Turbines:</a:t>
            </a:r>
            <a:endParaRPr lang="en-US" sz="2200" b="1" dirty="0">
              <a:latin typeface="+mj-lt"/>
              <a:ea typeface="+mj-ea"/>
              <a:cs typeface="+mj-cs"/>
            </a:endParaRPr>
          </a:p>
        </p:txBody>
      </p:sp>
      <p:pic>
        <p:nvPicPr>
          <p:cNvPr id="89090" name="Picture 2" descr="http://www.turbinesinfo.com/wp-content/uploads/2011/07/horizontal-axis-wind-turbine.jpg"/>
          <p:cNvPicPr>
            <a:picLocks noChangeAspect="1" noChangeArrowheads="1"/>
          </p:cNvPicPr>
          <p:nvPr/>
        </p:nvPicPr>
        <p:blipFill>
          <a:blip r:embed="rId3" cstate="print"/>
          <a:srcRect l="22222" t="10341" r="11111" b="15593"/>
          <a:stretch>
            <a:fillRect/>
          </a:stretch>
        </p:blipFill>
        <p:spPr bwMode="auto">
          <a:xfrm>
            <a:off x="403578" y="4800600"/>
            <a:ext cx="1577622" cy="1905000"/>
          </a:xfrm>
          <a:prstGeom prst="rect">
            <a:avLst/>
          </a:prstGeom>
          <a:noFill/>
        </p:spPr>
      </p:pic>
      <p:pic>
        <p:nvPicPr>
          <p:cNvPr id="89092" name="Picture 4" descr="http://upload.wikimedia.org/wikipedia/en/1/18/Tassa_5KW_2_ElectronSolarEnergy2.jpg"/>
          <p:cNvPicPr>
            <a:picLocks noChangeAspect="1" noChangeArrowheads="1"/>
          </p:cNvPicPr>
          <p:nvPr/>
        </p:nvPicPr>
        <p:blipFill>
          <a:blip r:embed="rId4" cstate="print"/>
          <a:srcRect l="27052" r="12081"/>
          <a:stretch>
            <a:fillRect/>
          </a:stretch>
        </p:blipFill>
        <p:spPr bwMode="auto">
          <a:xfrm>
            <a:off x="6237383" y="1447800"/>
            <a:ext cx="1447800" cy="2590800"/>
          </a:xfrm>
          <a:prstGeom prst="rect">
            <a:avLst/>
          </a:prstGeom>
          <a:noFill/>
        </p:spPr>
      </p:pic>
      <p:cxnSp>
        <p:nvCxnSpPr>
          <p:cNvPr id="7" name="Straight Connector 6"/>
          <p:cNvCxnSpPr/>
          <p:nvPr/>
        </p:nvCxnSpPr>
        <p:spPr>
          <a:xfrm>
            <a:off x="4572000" y="838200"/>
            <a:ext cx="0" cy="5943600"/>
          </a:xfrm>
          <a:prstGeom prst="line">
            <a:avLst/>
          </a:prstGeom>
          <a:ln w="85725"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882268"/>
            <a:ext cx="3200400" cy="381000"/>
          </a:xfrm>
          <a:prstGeom prst="rect">
            <a:avLst/>
          </a:prstGeom>
          <a:solidFill>
            <a:schemeClr val="bg1"/>
          </a:solidFill>
          <a:ln w="25400">
            <a:solidFill>
              <a:schemeClr val="tx1"/>
            </a:solidFill>
          </a:ln>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C00000"/>
                </a:solidFill>
                <a:effectLst/>
                <a:uLnTx/>
                <a:uFillTx/>
                <a:latin typeface="+mj-lt"/>
                <a:ea typeface="+mj-ea"/>
                <a:cs typeface="+mj-cs"/>
              </a:rPr>
              <a:t>Horizontal Axis Wind Turbines</a:t>
            </a:r>
            <a:endParaRPr kumimoji="0" lang="en-US" sz="2000" b="1" i="0" u="none" strike="noStrike" kern="1200" cap="none" spc="0" normalizeH="0" baseline="0" noProof="0" dirty="0">
              <a:ln>
                <a:noFill/>
              </a:ln>
              <a:solidFill>
                <a:srgbClr val="C00000"/>
              </a:solidFill>
              <a:effectLst/>
              <a:uLnTx/>
              <a:uFillTx/>
              <a:latin typeface="+mj-lt"/>
              <a:ea typeface="+mj-ea"/>
              <a:cs typeface="+mj-cs"/>
            </a:endParaRPr>
          </a:p>
        </p:txBody>
      </p:sp>
      <p:sp>
        <p:nvSpPr>
          <p:cNvPr id="9" name="Title 1"/>
          <p:cNvSpPr txBox="1">
            <a:spLocks/>
          </p:cNvSpPr>
          <p:nvPr/>
        </p:nvSpPr>
        <p:spPr>
          <a:xfrm>
            <a:off x="5334000" y="882268"/>
            <a:ext cx="3124200" cy="381000"/>
          </a:xfrm>
          <a:prstGeom prst="rect">
            <a:avLst/>
          </a:prstGeom>
          <a:solidFill>
            <a:schemeClr val="bg1"/>
          </a:solidFill>
          <a:ln w="25400">
            <a:solidFill>
              <a:schemeClr val="tx1"/>
            </a:solidFill>
          </a:ln>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C00000"/>
                </a:solidFill>
                <a:effectLst/>
                <a:uLnTx/>
                <a:uFillTx/>
                <a:latin typeface="+mj-lt"/>
                <a:ea typeface="+mj-ea"/>
                <a:cs typeface="+mj-cs"/>
              </a:rPr>
              <a:t>Vertical Axis Wind Turbines</a:t>
            </a:r>
            <a:endParaRPr kumimoji="0" lang="en-US" sz="2000" b="1" i="0" u="none" strike="noStrike" kern="1200" cap="none" spc="0" normalizeH="0" baseline="0" noProof="0" dirty="0">
              <a:ln>
                <a:noFill/>
              </a:ln>
              <a:solidFill>
                <a:srgbClr val="C00000"/>
              </a:solidFill>
              <a:effectLst/>
              <a:uLnTx/>
              <a:uFillTx/>
              <a:latin typeface="+mj-lt"/>
              <a:ea typeface="+mj-ea"/>
              <a:cs typeface="+mj-cs"/>
            </a:endParaRPr>
          </a:p>
        </p:txBody>
      </p:sp>
      <p:pic>
        <p:nvPicPr>
          <p:cNvPr id="89095" name="Picture 7"/>
          <p:cNvPicPr>
            <a:picLocks noChangeAspect="1" noChangeArrowheads="1"/>
          </p:cNvPicPr>
          <p:nvPr/>
        </p:nvPicPr>
        <p:blipFill>
          <a:blip r:embed="rId5" cstate="print"/>
          <a:srcRect l="4000" t="15936" r="12000"/>
          <a:stretch>
            <a:fillRect/>
          </a:stretch>
        </p:blipFill>
        <p:spPr bwMode="auto">
          <a:xfrm>
            <a:off x="381000" y="1371601"/>
            <a:ext cx="1600200" cy="1676400"/>
          </a:xfrm>
          <a:prstGeom prst="rect">
            <a:avLst/>
          </a:prstGeom>
          <a:noFill/>
          <a:ln w="9525">
            <a:noFill/>
            <a:miter lim="800000"/>
            <a:headEnd/>
            <a:tailEnd/>
          </a:ln>
        </p:spPr>
      </p:pic>
      <p:pic>
        <p:nvPicPr>
          <p:cNvPr id="89097" name="Picture 9" descr="http://www.dolcera.com/wiki/images/thumb/Two.jpeg/300px-Two.jpeg"/>
          <p:cNvPicPr>
            <a:picLocks noChangeAspect="1" noChangeArrowheads="1"/>
          </p:cNvPicPr>
          <p:nvPr/>
        </p:nvPicPr>
        <p:blipFill>
          <a:blip r:embed="rId6" cstate="print"/>
          <a:srcRect/>
          <a:stretch>
            <a:fillRect/>
          </a:stretch>
        </p:blipFill>
        <p:spPr bwMode="auto">
          <a:xfrm>
            <a:off x="381000" y="3200400"/>
            <a:ext cx="1600200" cy="1457326"/>
          </a:xfrm>
          <a:prstGeom prst="rect">
            <a:avLst/>
          </a:prstGeom>
          <a:noFill/>
        </p:spPr>
      </p:pic>
      <p:sp>
        <p:nvSpPr>
          <p:cNvPr id="25" name="Rectangle 24"/>
          <p:cNvSpPr/>
          <p:nvPr/>
        </p:nvSpPr>
        <p:spPr>
          <a:xfrm>
            <a:off x="2057400" y="1371600"/>
            <a:ext cx="2362200" cy="1169551"/>
          </a:xfrm>
          <a:prstGeom prst="rect">
            <a:avLst/>
          </a:prstGeom>
        </p:spPr>
        <p:txBody>
          <a:bodyPr wrap="square">
            <a:spAutoFit/>
          </a:bodyPr>
          <a:lstStyle/>
          <a:p>
            <a:r>
              <a:rPr lang="en-US" sz="1400" b="1" u="sng" dirty="0" smtClean="0"/>
              <a:t>Single Blade:</a:t>
            </a:r>
          </a:p>
          <a:p>
            <a:endParaRPr lang="en-US" sz="1400" b="1" u="sng" dirty="0" smtClean="0"/>
          </a:p>
          <a:p>
            <a:pPr>
              <a:buFontTx/>
              <a:buChar char="-"/>
            </a:pPr>
            <a:r>
              <a:rPr lang="en-US" sz="1400" dirty="0" smtClean="0"/>
              <a:t> Tower shadow effects</a:t>
            </a:r>
          </a:p>
          <a:p>
            <a:pPr>
              <a:buFontTx/>
              <a:buChar char="-"/>
            </a:pPr>
            <a:r>
              <a:rPr lang="en-US" sz="1400" dirty="0" smtClean="0"/>
              <a:t> Counter weights</a:t>
            </a:r>
          </a:p>
          <a:p>
            <a:pPr>
              <a:buFontTx/>
              <a:buChar char="-"/>
            </a:pPr>
            <a:r>
              <a:rPr lang="en-US" sz="1400" dirty="0" smtClean="0"/>
              <a:t> Less stability</a:t>
            </a:r>
            <a:endParaRPr lang="en-US" sz="1400" dirty="0"/>
          </a:p>
        </p:txBody>
      </p:sp>
      <p:sp>
        <p:nvSpPr>
          <p:cNvPr id="26" name="Rectangle 25"/>
          <p:cNvSpPr/>
          <p:nvPr/>
        </p:nvSpPr>
        <p:spPr>
          <a:xfrm>
            <a:off x="2057400" y="3250049"/>
            <a:ext cx="2209800" cy="1169551"/>
          </a:xfrm>
          <a:prstGeom prst="rect">
            <a:avLst/>
          </a:prstGeom>
        </p:spPr>
        <p:txBody>
          <a:bodyPr wrap="square">
            <a:spAutoFit/>
          </a:bodyPr>
          <a:lstStyle/>
          <a:p>
            <a:r>
              <a:rPr lang="en-US" sz="1400" b="1" u="sng" dirty="0" smtClean="0"/>
              <a:t>Two Blades:</a:t>
            </a:r>
          </a:p>
          <a:p>
            <a:endParaRPr lang="en-US" sz="1400" b="1" u="sng" dirty="0" smtClean="0"/>
          </a:p>
          <a:p>
            <a:pPr>
              <a:buFontTx/>
              <a:buChar char="-"/>
            </a:pPr>
            <a:r>
              <a:rPr lang="en-US" sz="1400" dirty="0" smtClean="0"/>
              <a:t> less stability</a:t>
            </a:r>
          </a:p>
          <a:p>
            <a:pPr>
              <a:buFontTx/>
              <a:buChar char="-"/>
            </a:pPr>
            <a:r>
              <a:rPr lang="en-US" sz="1400" dirty="0" smtClean="0"/>
              <a:t> Low strength to wind </a:t>
            </a:r>
          </a:p>
          <a:p>
            <a:r>
              <a:rPr lang="en-US" sz="1400" dirty="0"/>
              <a:t> </a:t>
            </a:r>
            <a:r>
              <a:rPr lang="en-US" sz="1400" dirty="0" smtClean="0"/>
              <a:t> shocks </a:t>
            </a:r>
            <a:endParaRPr lang="en-US" sz="1400" dirty="0"/>
          </a:p>
        </p:txBody>
      </p:sp>
      <p:sp>
        <p:nvSpPr>
          <p:cNvPr id="27" name="Rectangle 26"/>
          <p:cNvSpPr/>
          <p:nvPr/>
        </p:nvSpPr>
        <p:spPr>
          <a:xfrm>
            <a:off x="2057400" y="4876562"/>
            <a:ext cx="2362200" cy="1600438"/>
          </a:xfrm>
          <a:prstGeom prst="rect">
            <a:avLst/>
          </a:prstGeom>
        </p:spPr>
        <p:txBody>
          <a:bodyPr wrap="square">
            <a:spAutoFit/>
          </a:bodyPr>
          <a:lstStyle/>
          <a:p>
            <a:r>
              <a:rPr lang="en-US" sz="1400" b="1" u="sng" dirty="0" smtClean="0"/>
              <a:t>Three Blades:</a:t>
            </a:r>
          </a:p>
          <a:p>
            <a:endParaRPr lang="en-US" sz="1400" b="1" u="sng" dirty="0" smtClean="0"/>
          </a:p>
          <a:p>
            <a:pPr>
              <a:buFontTx/>
              <a:buChar char="-"/>
            </a:pPr>
            <a:r>
              <a:rPr lang="en-US" sz="1400" dirty="0" smtClean="0"/>
              <a:t> Higher strength to wind </a:t>
            </a:r>
          </a:p>
          <a:p>
            <a:r>
              <a:rPr lang="en-US" sz="1400" dirty="0"/>
              <a:t> </a:t>
            </a:r>
            <a:r>
              <a:rPr lang="en-US" sz="1400" dirty="0" smtClean="0"/>
              <a:t> storms.</a:t>
            </a:r>
          </a:p>
          <a:p>
            <a:pPr>
              <a:buFontTx/>
              <a:buChar char="-"/>
            </a:pPr>
            <a:r>
              <a:rPr lang="en-US" sz="1400" dirty="0" smtClean="0"/>
              <a:t> Less effect of tower </a:t>
            </a:r>
          </a:p>
          <a:p>
            <a:r>
              <a:rPr lang="en-US" sz="1400" dirty="0"/>
              <a:t> </a:t>
            </a:r>
            <a:r>
              <a:rPr lang="en-US" sz="1400" dirty="0" smtClean="0"/>
              <a:t> shadow.</a:t>
            </a:r>
          </a:p>
          <a:p>
            <a:pPr>
              <a:buFontTx/>
              <a:buChar char="-"/>
            </a:pPr>
            <a:r>
              <a:rPr lang="en-US" sz="1400" dirty="0" smtClean="0"/>
              <a:t> Produces high output</a:t>
            </a:r>
            <a:endParaRPr lang="en-US" sz="1400" dirty="0"/>
          </a:p>
        </p:txBody>
      </p:sp>
      <p:sp>
        <p:nvSpPr>
          <p:cNvPr id="28" name="Rectangle 27"/>
          <p:cNvSpPr/>
          <p:nvPr/>
        </p:nvSpPr>
        <p:spPr>
          <a:xfrm>
            <a:off x="4778566" y="4126468"/>
            <a:ext cx="4267200" cy="307777"/>
          </a:xfrm>
          <a:prstGeom prst="rect">
            <a:avLst/>
          </a:prstGeom>
        </p:spPr>
        <p:txBody>
          <a:bodyPr wrap="square">
            <a:spAutoFit/>
          </a:bodyPr>
          <a:lstStyle/>
          <a:p>
            <a:r>
              <a:rPr lang="en-US" sz="1400" b="1" dirty="0" smtClean="0"/>
              <a:t>     Darrieus                H-Rotor               Savonius</a:t>
            </a:r>
          </a:p>
        </p:txBody>
      </p:sp>
      <p:pic>
        <p:nvPicPr>
          <p:cNvPr id="89101" name="Picture 13" descr="Darrieus-windmill.jpg"/>
          <p:cNvPicPr>
            <a:picLocks noChangeAspect="1" noChangeArrowheads="1"/>
          </p:cNvPicPr>
          <p:nvPr/>
        </p:nvPicPr>
        <p:blipFill>
          <a:blip r:embed="rId7" cstate="print"/>
          <a:srcRect l="15681" r="11142"/>
          <a:stretch>
            <a:fillRect/>
          </a:stretch>
        </p:blipFill>
        <p:spPr bwMode="auto">
          <a:xfrm>
            <a:off x="4713383" y="1447800"/>
            <a:ext cx="1447800" cy="2590800"/>
          </a:xfrm>
          <a:prstGeom prst="rect">
            <a:avLst/>
          </a:prstGeom>
          <a:noFill/>
        </p:spPr>
      </p:pic>
      <p:pic>
        <p:nvPicPr>
          <p:cNvPr id="89103" name="Picture 15" descr="http://www.ecogreen4us.com/wp-content/uploads/2012/01/savonius-wind-turbine.jpg"/>
          <p:cNvPicPr>
            <a:picLocks noChangeAspect="1" noChangeArrowheads="1"/>
          </p:cNvPicPr>
          <p:nvPr/>
        </p:nvPicPr>
        <p:blipFill>
          <a:blip r:embed="rId8" cstate="print"/>
          <a:srcRect l="7202" r="9465"/>
          <a:stretch>
            <a:fillRect/>
          </a:stretch>
        </p:blipFill>
        <p:spPr bwMode="auto">
          <a:xfrm>
            <a:off x="7750366" y="1447800"/>
            <a:ext cx="1295400" cy="2590800"/>
          </a:xfrm>
          <a:prstGeom prst="rect">
            <a:avLst/>
          </a:prstGeom>
          <a:noFill/>
        </p:spPr>
      </p:pic>
      <p:pic>
        <p:nvPicPr>
          <p:cNvPr id="89105" name="Picture 17" descr="http://photos.tradeholding.com/attach/hash57/135225/__26410___26631___39064__1.jpg"/>
          <p:cNvPicPr>
            <a:picLocks noChangeAspect="1" noChangeArrowheads="1"/>
          </p:cNvPicPr>
          <p:nvPr/>
        </p:nvPicPr>
        <p:blipFill>
          <a:blip r:embed="rId9" cstate="print"/>
          <a:srcRect l="16602" r="26479"/>
          <a:stretch>
            <a:fillRect/>
          </a:stretch>
        </p:blipFill>
        <p:spPr bwMode="auto">
          <a:xfrm>
            <a:off x="4726446" y="4495800"/>
            <a:ext cx="1434737" cy="2209800"/>
          </a:xfrm>
          <a:prstGeom prst="rect">
            <a:avLst/>
          </a:prstGeom>
          <a:noFill/>
        </p:spPr>
      </p:pic>
      <p:pic>
        <p:nvPicPr>
          <p:cNvPr id="89107" name="Picture 19" descr="http://www.energyrefuge.com/blog/wp-content/uploads/vertical-axis-wind-turbine-0628.jpg"/>
          <p:cNvPicPr>
            <a:picLocks noChangeAspect="1" noChangeArrowheads="1"/>
          </p:cNvPicPr>
          <p:nvPr/>
        </p:nvPicPr>
        <p:blipFill>
          <a:blip r:embed="rId10" cstate="print"/>
          <a:srcRect/>
          <a:stretch>
            <a:fillRect/>
          </a:stretch>
        </p:blipFill>
        <p:spPr bwMode="auto">
          <a:xfrm>
            <a:off x="6237383" y="4495800"/>
            <a:ext cx="1447800" cy="2209800"/>
          </a:xfrm>
          <a:prstGeom prst="rect">
            <a:avLst/>
          </a:prstGeom>
          <a:noFill/>
        </p:spPr>
      </p:pic>
      <p:pic>
        <p:nvPicPr>
          <p:cNvPr id="89109" name="Picture 21" descr="http://4.bp.blogspot.com/-FDRef5rZqcg/TeOk-dEeSGI/AAAAAAAAAEs/iFruefWmeNg/s1600/small-vertical-axis-wind-turbine-helical-savonius-rotor-159872.jpg"/>
          <p:cNvPicPr>
            <a:picLocks noChangeAspect="1" noChangeArrowheads="1"/>
          </p:cNvPicPr>
          <p:nvPr/>
        </p:nvPicPr>
        <p:blipFill>
          <a:blip r:embed="rId11" cstate="print"/>
          <a:srcRect l="5882" r="5229" b="5523"/>
          <a:stretch>
            <a:fillRect/>
          </a:stretch>
        </p:blipFill>
        <p:spPr bwMode="auto">
          <a:xfrm>
            <a:off x="7761654" y="4495800"/>
            <a:ext cx="1269709" cy="219456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70</a:t>
            </a:fld>
            <a:endParaRPr lang="en-US"/>
          </a:p>
        </p:txBody>
      </p:sp>
      <p:pic>
        <p:nvPicPr>
          <p:cNvPr id="4" name="Picture 5"/>
          <p:cNvPicPr>
            <a:picLocks noChangeAspect="1" noChangeArrowheads="1"/>
          </p:cNvPicPr>
          <p:nvPr/>
        </p:nvPicPr>
        <p:blipFill>
          <a:blip r:embed="rId2" cstate="print"/>
          <a:srcRect/>
          <a:stretch>
            <a:fillRect/>
          </a:stretch>
        </p:blipFill>
        <p:spPr bwMode="auto">
          <a:xfrm>
            <a:off x="152400" y="152400"/>
            <a:ext cx="8229600" cy="2864045"/>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a:stretch>
            <a:fillRect/>
          </a:stretch>
        </p:blipFill>
        <p:spPr bwMode="auto">
          <a:xfrm>
            <a:off x="762000" y="2895600"/>
            <a:ext cx="2819400" cy="1049245"/>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1524000" y="4038600"/>
            <a:ext cx="6705600" cy="2419429"/>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71</a:t>
            </a:fld>
            <a:endParaRPr lang="en-US"/>
          </a:p>
        </p:txBody>
      </p:sp>
      <p:sp>
        <p:nvSpPr>
          <p:cNvPr id="4" name="Rectangle 3"/>
          <p:cNvSpPr/>
          <p:nvPr/>
        </p:nvSpPr>
        <p:spPr>
          <a:xfrm>
            <a:off x="457200" y="1758077"/>
            <a:ext cx="8153400" cy="2862322"/>
          </a:xfrm>
          <a:prstGeom prst="rect">
            <a:avLst/>
          </a:prstGeom>
        </p:spPr>
        <p:txBody>
          <a:bodyPr wrap="square">
            <a:spAutoFit/>
          </a:bodyPr>
          <a:lstStyle/>
          <a:p>
            <a:pPr algn="just"/>
            <a:r>
              <a:rPr lang="en-US" sz="2000" dirty="0" smtClean="0"/>
              <a:t>The performance of a single Savonius turbine utilizes the interactive</a:t>
            </a:r>
          </a:p>
          <a:p>
            <a:pPr algn="just"/>
            <a:r>
              <a:rPr lang="en-US" sz="2000" dirty="0" smtClean="0"/>
              <a:t>flow between the two blades:</a:t>
            </a:r>
          </a:p>
          <a:p>
            <a:pPr algn="just"/>
            <a:endParaRPr lang="en-US" sz="2000" dirty="0" smtClean="0"/>
          </a:p>
          <a:p>
            <a:pPr marL="342900" indent="-342900" algn="just">
              <a:buAutoNum type="arabicParenR"/>
            </a:pPr>
            <a:r>
              <a:rPr lang="en-US" sz="2000" dirty="0" smtClean="0"/>
              <a:t>The flow attachment to the convex surface of the advancing blade produces a low-pressure region above it to pull the blade in torque-adding direction, i.e. the lift effect at a low tip-speed ratio</a:t>
            </a:r>
          </a:p>
          <a:p>
            <a:pPr algn="just"/>
            <a:endParaRPr lang="en-US" sz="2000" dirty="0" smtClean="0"/>
          </a:p>
          <a:p>
            <a:pPr marL="342900" indent="-342900" algn="just"/>
            <a:r>
              <a:rPr lang="en-US" sz="2000" dirty="0" smtClean="0"/>
              <a:t>3)   A large vortex is slowly shed behind the returning blade, which produces low-pressure downstream of the advancing blade. </a:t>
            </a:r>
          </a:p>
        </p:txBody>
      </p:sp>
      <p:sp>
        <p:nvSpPr>
          <p:cNvPr id="5" name="Rectangle 4"/>
          <p:cNvSpPr/>
          <p:nvPr/>
        </p:nvSpPr>
        <p:spPr>
          <a:xfrm>
            <a:off x="685800" y="304800"/>
            <a:ext cx="7620000" cy="830997"/>
          </a:xfrm>
          <a:prstGeom prst="rect">
            <a:avLst/>
          </a:prstGeom>
        </p:spPr>
        <p:txBody>
          <a:bodyPr wrap="square">
            <a:spAutoFit/>
          </a:bodyPr>
          <a:lstStyle/>
          <a:p>
            <a:pPr algn="ctr"/>
            <a:r>
              <a:rPr lang="en-US" sz="2400" b="1" dirty="0" smtClean="0">
                <a:latin typeface="+mj-lt"/>
                <a:ea typeface="+mj-ea"/>
                <a:cs typeface="+mj-cs"/>
              </a:rPr>
              <a:t>Why the Savonius turbine</a:t>
            </a:r>
          </a:p>
          <a:p>
            <a:pPr algn="ctr"/>
            <a:r>
              <a:rPr lang="en-US" sz="2400" b="1" dirty="0" smtClean="0">
                <a:latin typeface="+mj-lt"/>
                <a:ea typeface="+mj-ea"/>
                <a:cs typeface="+mj-cs"/>
              </a:rPr>
              <a:t>cannot be modeled with simple momentum theory</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72</a:t>
            </a:fld>
            <a:endParaRPr lang="en-US"/>
          </a:p>
        </p:txBody>
      </p:sp>
      <p:pic>
        <p:nvPicPr>
          <p:cNvPr id="4" name="Picture 3" descr="C:\Users\Mohammed\AppData\Local\Microsoft\Windows\INetCache\Content.Word\Case B.JPG"/>
          <p:cNvPicPr/>
          <p:nvPr/>
        </p:nvPicPr>
        <p:blipFill>
          <a:blip r:embed="rId2" cstate="print"/>
          <a:srcRect/>
          <a:stretch>
            <a:fillRect/>
          </a:stretch>
        </p:blipFill>
        <p:spPr bwMode="auto">
          <a:xfrm>
            <a:off x="4495800" y="1066800"/>
            <a:ext cx="4038600" cy="2957545"/>
          </a:xfrm>
          <a:prstGeom prst="rect">
            <a:avLst/>
          </a:prstGeom>
          <a:noFill/>
          <a:ln w="9525">
            <a:noFill/>
            <a:miter lim="800000"/>
            <a:headEnd/>
            <a:tailEnd/>
          </a:ln>
        </p:spPr>
      </p:pic>
      <p:sp>
        <p:nvSpPr>
          <p:cNvPr id="5" name="Rectangle 4"/>
          <p:cNvSpPr/>
          <p:nvPr/>
        </p:nvSpPr>
        <p:spPr>
          <a:xfrm>
            <a:off x="685800" y="304800"/>
            <a:ext cx="7620000" cy="461665"/>
          </a:xfrm>
          <a:prstGeom prst="rect">
            <a:avLst/>
          </a:prstGeom>
        </p:spPr>
        <p:txBody>
          <a:bodyPr wrap="square">
            <a:spAutoFit/>
          </a:bodyPr>
          <a:lstStyle/>
          <a:p>
            <a:pPr algn="ctr"/>
            <a:r>
              <a:rPr lang="en-US" sz="2400" b="1" dirty="0" smtClean="0">
                <a:latin typeface="+mj-lt"/>
                <a:ea typeface="+mj-ea"/>
                <a:cs typeface="+mj-cs"/>
              </a:rPr>
              <a:t>Second Row</a:t>
            </a:r>
          </a:p>
        </p:txBody>
      </p:sp>
      <p:pic>
        <p:nvPicPr>
          <p:cNvPr id="6" name="Picture 5" descr="C:\Users\Mohammed\AppData\Local\Microsoft\Windows\INetCache\Content.Word\Case A.JPG"/>
          <p:cNvPicPr/>
          <p:nvPr/>
        </p:nvPicPr>
        <p:blipFill>
          <a:blip r:embed="rId3" cstate="print"/>
          <a:srcRect/>
          <a:stretch>
            <a:fillRect/>
          </a:stretch>
        </p:blipFill>
        <p:spPr bwMode="auto">
          <a:xfrm>
            <a:off x="304800" y="1066800"/>
            <a:ext cx="4114800" cy="2971800"/>
          </a:xfrm>
          <a:prstGeom prst="rect">
            <a:avLst/>
          </a:prstGeom>
          <a:noFill/>
          <a:ln w="9525">
            <a:noFill/>
            <a:miter lim="800000"/>
            <a:headEnd/>
            <a:tailEnd/>
          </a:ln>
        </p:spPr>
      </p:pic>
      <p:pic>
        <p:nvPicPr>
          <p:cNvPr id="69634" name="Picture 2"/>
          <p:cNvPicPr>
            <a:picLocks noChangeAspect="1" noChangeArrowheads="1"/>
          </p:cNvPicPr>
          <p:nvPr/>
        </p:nvPicPr>
        <p:blipFill>
          <a:blip r:embed="rId4" cstate="print"/>
          <a:srcRect/>
          <a:stretch>
            <a:fillRect/>
          </a:stretch>
        </p:blipFill>
        <p:spPr bwMode="auto">
          <a:xfrm>
            <a:off x="1981200" y="4114800"/>
            <a:ext cx="5029200" cy="2576146"/>
          </a:xfrm>
          <a:prstGeom prst="rect">
            <a:avLst/>
          </a:prstGeom>
          <a:noFill/>
          <a:ln w="9525">
            <a:noFill/>
            <a:miter lim="800000"/>
            <a:headEnd/>
            <a:tailEnd/>
          </a:ln>
        </p:spPr>
      </p:pic>
      <p:sp>
        <p:nvSpPr>
          <p:cNvPr id="9" name="TextBox 8"/>
          <p:cNvSpPr txBox="1"/>
          <p:nvPr/>
        </p:nvSpPr>
        <p:spPr>
          <a:xfrm>
            <a:off x="1219200" y="1143000"/>
            <a:ext cx="1066800" cy="369332"/>
          </a:xfrm>
          <a:prstGeom prst="rect">
            <a:avLst/>
          </a:prstGeom>
          <a:noFill/>
        </p:spPr>
        <p:txBody>
          <a:bodyPr wrap="square" rtlCol="0">
            <a:spAutoFit/>
          </a:bodyPr>
          <a:lstStyle/>
          <a:p>
            <a:r>
              <a:rPr lang="en-US" dirty="0" smtClean="0"/>
              <a:t>Case A</a:t>
            </a:r>
            <a:endParaRPr lang="en-US" dirty="0"/>
          </a:p>
        </p:txBody>
      </p:sp>
      <p:sp>
        <p:nvSpPr>
          <p:cNvPr id="10" name="TextBox 9"/>
          <p:cNvSpPr txBox="1"/>
          <p:nvPr/>
        </p:nvSpPr>
        <p:spPr>
          <a:xfrm>
            <a:off x="7315200" y="1143000"/>
            <a:ext cx="1066800" cy="369332"/>
          </a:xfrm>
          <a:prstGeom prst="rect">
            <a:avLst/>
          </a:prstGeom>
          <a:noFill/>
        </p:spPr>
        <p:txBody>
          <a:bodyPr wrap="square" rtlCol="0">
            <a:spAutoFit/>
          </a:bodyPr>
          <a:lstStyle/>
          <a:p>
            <a:r>
              <a:rPr lang="en-US" dirty="0" smtClean="0"/>
              <a:t>Case B</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73</a:t>
            </a:fld>
            <a:endParaRPr lang="en-US"/>
          </a:p>
        </p:txBody>
      </p:sp>
      <p:pic>
        <p:nvPicPr>
          <p:cNvPr id="1028" name="Picture 4"/>
          <p:cNvPicPr>
            <a:picLocks noChangeAspect="1" noChangeArrowheads="1"/>
          </p:cNvPicPr>
          <p:nvPr/>
        </p:nvPicPr>
        <p:blipFill>
          <a:blip r:embed="rId2" cstate="print"/>
          <a:srcRect/>
          <a:stretch>
            <a:fillRect/>
          </a:stretch>
        </p:blipFill>
        <p:spPr bwMode="auto">
          <a:xfrm>
            <a:off x="381000" y="3962400"/>
            <a:ext cx="6248400" cy="2406605"/>
          </a:xfrm>
          <a:prstGeom prst="rect">
            <a:avLst/>
          </a:prstGeom>
          <a:noFill/>
          <a:ln w="9525">
            <a:noFill/>
            <a:miter lim="800000"/>
            <a:headEnd/>
            <a:tailEnd/>
          </a:ln>
        </p:spPr>
      </p:pic>
      <p:grpSp>
        <p:nvGrpSpPr>
          <p:cNvPr id="7" name="Group 6"/>
          <p:cNvGrpSpPr/>
          <p:nvPr/>
        </p:nvGrpSpPr>
        <p:grpSpPr>
          <a:xfrm>
            <a:off x="304800" y="2967636"/>
            <a:ext cx="8153400" cy="994764"/>
            <a:chOff x="304800" y="2286000"/>
            <a:chExt cx="8153400" cy="994764"/>
          </a:xfrm>
        </p:grpSpPr>
        <p:pic>
          <p:nvPicPr>
            <p:cNvPr id="1027" name="Picture 3"/>
            <p:cNvPicPr>
              <a:picLocks noChangeAspect="1" noChangeArrowheads="1"/>
            </p:cNvPicPr>
            <p:nvPr/>
          </p:nvPicPr>
          <p:blipFill>
            <a:blip r:embed="rId3" cstate="print"/>
            <a:srcRect b="60962"/>
            <a:stretch>
              <a:fillRect/>
            </a:stretch>
          </p:blipFill>
          <p:spPr bwMode="auto">
            <a:xfrm>
              <a:off x="304800" y="2286000"/>
              <a:ext cx="8153400" cy="6858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l="39252" t="65063" r="41122"/>
            <a:stretch>
              <a:fillRect/>
            </a:stretch>
          </p:blipFill>
          <p:spPr bwMode="auto">
            <a:xfrm>
              <a:off x="2438400" y="2667000"/>
              <a:ext cx="1600200" cy="613764"/>
            </a:xfrm>
            <a:prstGeom prst="rect">
              <a:avLst/>
            </a:prstGeom>
            <a:noFill/>
            <a:ln w="9525">
              <a:noFill/>
              <a:miter lim="800000"/>
              <a:headEnd/>
              <a:tailEnd/>
            </a:ln>
          </p:spPr>
        </p:pic>
      </p:grpSp>
      <p:grpSp>
        <p:nvGrpSpPr>
          <p:cNvPr id="9" name="Group 8"/>
          <p:cNvGrpSpPr/>
          <p:nvPr/>
        </p:nvGrpSpPr>
        <p:grpSpPr>
          <a:xfrm>
            <a:off x="228600" y="1619972"/>
            <a:ext cx="5943600" cy="1275628"/>
            <a:chOff x="304800" y="1238972"/>
            <a:chExt cx="5943600" cy="1275628"/>
          </a:xfrm>
        </p:grpSpPr>
        <p:pic>
          <p:nvPicPr>
            <p:cNvPr id="1026" name="Picture 2"/>
            <p:cNvPicPr>
              <a:picLocks noChangeAspect="1" noChangeArrowheads="1"/>
            </p:cNvPicPr>
            <p:nvPr/>
          </p:nvPicPr>
          <p:blipFill>
            <a:blip r:embed="rId4" cstate="print"/>
            <a:srcRect b="74756"/>
            <a:stretch>
              <a:fillRect/>
            </a:stretch>
          </p:blipFill>
          <p:spPr bwMode="auto">
            <a:xfrm>
              <a:off x="304800" y="1238972"/>
              <a:ext cx="5943600" cy="437428"/>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l="43590" t="38436" r="25641" b="8795"/>
            <a:stretch>
              <a:fillRect/>
            </a:stretch>
          </p:blipFill>
          <p:spPr bwMode="auto">
            <a:xfrm>
              <a:off x="2971800" y="1600200"/>
              <a:ext cx="1828800" cy="914400"/>
            </a:xfrm>
            <a:prstGeom prst="rect">
              <a:avLst/>
            </a:prstGeom>
            <a:noFill/>
            <a:ln w="9525">
              <a:noFill/>
              <a:miter lim="800000"/>
              <a:headEnd/>
              <a:tailEnd/>
            </a:ln>
          </p:spPr>
        </p:pic>
      </p:grpSp>
      <p:sp>
        <p:nvSpPr>
          <p:cNvPr id="10" name="Rectangle 9"/>
          <p:cNvSpPr/>
          <p:nvPr/>
        </p:nvSpPr>
        <p:spPr>
          <a:xfrm>
            <a:off x="381000" y="304800"/>
            <a:ext cx="1941622" cy="369332"/>
          </a:xfrm>
          <a:prstGeom prst="rect">
            <a:avLst/>
          </a:prstGeom>
        </p:spPr>
        <p:txBody>
          <a:bodyPr wrap="none">
            <a:spAutoFit/>
          </a:bodyPr>
          <a:lstStyle/>
          <a:p>
            <a:r>
              <a:rPr lang="en-US" dirty="0" smtClean="0"/>
              <a:t>Vorticity equation</a:t>
            </a:r>
            <a:endParaRPr lang="en-US" dirty="0"/>
          </a:p>
        </p:txBody>
      </p:sp>
      <p:pic>
        <p:nvPicPr>
          <p:cNvPr id="11" name="Picture 2" descr="\begin{align}&#10;\frac{D\vec\omega}{Dt} &amp;= \frac{\partial \vec \omega}{\partial t} + (\vec u \cdot \nabla) \vec \omega \\&#10;&amp;= (\vec \omega \cdot \nabla) \vec u - \vec \omega (\nabla \cdot \vec u) + \frac{1}{\rho^2}\nabla \rho \times \nabla p + \nabla \times \left( \frac{\nabla \cdot \tau}{\rho} \right) + \nabla \times \vec B \end{align}"/>
          <p:cNvPicPr>
            <a:picLocks noChangeAspect="1" noChangeArrowheads="1"/>
          </p:cNvPicPr>
          <p:nvPr/>
        </p:nvPicPr>
        <p:blipFill>
          <a:blip r:embed="rId5" cstate="print"/>
          <a:srcRect r="66138" b="42268"/>
          <a:stretch>
            <a:fillRect/>
          </a:stretch>
        </p:blipFill>
        <p:spPr bwMode="auto">
          <a:xfrm>
            <a:off x="2362200" y="914400"/>
            <a:ext cx="2351314" cy="68580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74</a:t>
            </a:fld>
            <a:endParaRPr lang="en-US"/>
          </a:p>
        </p:txBody>
      </p:sp>
      <p:pic>
        <p:nvPicPr>
          <p:cNvPr id="2051" name="Picture 1" descr="\begin{displaymath}\frac{\partial u}{\partial t}+u\frac{\partial u}{\partial x}+...&#10;...}{\partial x^{2}}+\frac{\partial^{2}u}{\partial y^{2}}\right),&#10;\end{displaymath}"/>
          <p:cNvPicPr>
            <a:picLocks noChangeAspect="1" noChangeArrowheads="1"/>
          </p:cNvPicPr>
          <p:nvPr/>
        </p:nvPicPr>
        <p:blipFill>
          <a:blip r:embed="rId2" cstate="print"/>
          <a:srcRect/>
          <a:stretch>
            <a:fillRect/>
          </a:stretch>
        </p:blipFill>
        <p:spPr bwMode="auto">
          <a:xfrm>
            <a:off x="1828799" y="1828800"/>
            <a:ext cx="5687786" cy="838200"/>
          </a:xfrm>
          <a:prstGeom prst="rect">
            <a:avLst/>
          </a:prstGeom>
          <a:noFill/>
        </p:spPr>
      </p:pic>
      <p:pic>
        <p:nvPicPr>
          <p:cNvPr id="2050" name="Picture 4" descr="\begin{displaymath}\frac{\partial v}{\partial t}+u\frac{\partial v}{\partial x}+...&#10;...}{\partial x^{2}}+\frac{\partial^{2}v}{\partial y^{2}}\right),&#10;\end{displaymath}"/>
          <p:cNvPicPr>
            <a:picLocks noChangeAspect="1" noChangeArrowheads="1"/>
          </p:cNvPicPr>
          <p:nvPr/>
        </p:nvPicPr>
        <p:blipFill>
          <a:blip r:embed="rId3" cstate="print"/>
          <a:srcRect/>
          <a:stretch>
            <a:fillRect/>
          </a:stretch>
        </p:blipFill>
        <p:spPr bwMode="auto">
          <a:xfrm>
            <a:off x="2057399" y="2895600"/>
            <a:ext cx="5116286" cy="762000"/>
          </a:xfrm>
          <a:prstGeom prst="rect">
            <a:avLst/>
          </a:prstGeom>
          <a:noFill/>
        </p:spPr>
      </p:pic>
      <p:pic>
        <p:nvPicPr>
          <p:cNvPr id="2049" name="Picture 7" descr="\begin{displaymath}\frac{\partial u}{\partial x}+\frac{\partial v}{\partial y} = 0,&#10;\end{displaymath}"/>
          <p:cNvPicPr>
            <a:picLocks noChangeAspect="1" noChangeArrowheads="1"/>
          </p:cNvPicPr>
          <p:nvPr/>
        </p:nvPicPr>
        <p:blipFill>
          <a:blip r:embed="rId4" cstate="print"/>
          <a:srcRect/>
          <a:stretch>
            <a:fillRect/>
          </a:stretch>
        </p:blipFill>
        <p:spPr bwMode="auto">
          <a:xfrm>
            <a:off x="3581400" y="3962400"/>
            <a:ext cx="1524000" cy="748145"/>
          </a:xfrm>
          <a:prstGeom prst="rect">
            <a:avLst/>
          </a:prstGeom>
          <a:noFill/>
        </p:spPr>
      </p:pic>
      <p:sp>
        <p:nvSpPr>
          <p:cNvPr id="2052" name="Rectangle 4"/>
          <p:cNvSpPr>
            <a:spLocks noChangeArrowheads="1"/>
          </p:cNvSpPr>
          <p:nvPr/>
        </p:nvSpPr>
        <p:spPr bwMode="auto">
          <a:xfrm>
            <a:off x="2362200" y="609600"/>
            <a:ext cx="4495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Two-dimensional flow equation</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4" name="Rectangle 6"/>
          <p:cNvSpPr>
            <a:spLocks noChangeArrowheads="1"/>
          </p:cNvSpPr>
          <p:nvPr/>
        </p:nvSpPr>
        <p:spPr bwMode="auto">
          <a:xfrm>
            <a:off x="0" y="1981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t="8081" b="8418"/>
          <a:stretch>
            <a:fillRect/>
          </a:stretch>
        </p:blipFill>
        <p:spPr bwMode="auto">
          <a:xfrm>
            <a:off x="1114425" y="2895600"/>
            <a:ext cx="6886575" cy="2362200"/>
          </a:xfrm>
          <a:prstGeom prst="rect">
            <a:avLst/>
          </a:prstGeom>
          <a:noFill/>
          <a:ln w="9525">
            <a:noFill/>
            <a:miter lim="800000"/>
            <a:headEnd/>
            <a:tailEnd/>
          </a:ln>
        </p:spPr>
      </p:pic>
      <p:sp>
        <p:nvSpPr>
          <p:cNvPr id="3" name="Slide Number Placeholder 2"/>
          <p:cNvSpPr>
            <a:spLocks noGrp="1"/>
          </p:cNvSpPr>
          <p:nvPr>
            <p:ph type="sldNum" sz="quarter" idx="12"/>
          </p:nvPr>
        </p:nvSpPr>
        <p:spPr>
          <a:xfrm>
            <a:off x="7010400" y="6381750"/>
            <a:ext cx="2133600" cy="476250"/>
          </a:xfrm>
        </p:spPr>
        <p:txBody>
          <a:bodyPr/>
          <a:lstStyle/>
          <a:p>
            <a:fld id="{325197A1-4679-4014-A1F3-A8A77BFA5E4A}" type="slidenum">
              <a:rPr lang="en-US" smtClean="0"/>
              <a:pPr/>
              <a:t>75</a:t>
            </a:fld>
            <a:endParaRPr lang="en-US"/>
          </a:p>
        </p:txBody>
      </p:sp>
      <p:sp>
        <p:nvSpPr>
          <p:cNvPr id="4" name="Rectangle 3"/>
          <p:cNvSpPr/>
          <p:nvPr/>
        </p:nvSpPr>
        <p:spPr>
          <a:xfrm>
            <a:off x="228600" y="762000"/>
            <a:ext cx="8763000" cy="1477328"/>
          </a:xfrm>
          <a:prstGeom prst="rect">
            <a:avLst/>
          </a:prstGeom>
        </p:spPr>
        <p:txBody>
          <a:bodyPr wrap="square">
            <a:spAutoFit/>
          </a:bodyPr>
          <a:lstStyle/>
          <a:p>
            <a:r>
              <a:rPr lang="en-US" dirty="0" smtClean="0"/>
              <a:t>The fraction by which the axial component of velocity is reduced is known as the axial induction factor (a</a:t>
            </a:r>
            <a:r>
              <a:rPr lang="en-US" i="1" dirty="0" smtClean="0"/>
              <a:t>). </a:t>
            </a:r>
          </a:p>
          <a:p>
            <a:endParaRPr lang="en-US" i="1" dirty="0" smtClean="0"/>
          </a:p>
          <a:p>
            <a:r>
              <a:rPr lang="en-US" dirty="0" smtClean="0"/>
              <a:t>If the free stream velocity is U</a:t>
            </a:r>
            <a:r>
              <a:rPr lang="en-US" baseline="-25000" dirty="0" smtClean="0"/>
              <a:t>∞</a:t>
            </a:r>
            <a:r>
              <a:rPr lang="en-US" dirty="0" smtClean="0"/>
              <a:t> and the axial velocity at the rotor plane is U</a:t>
            </a:r>
            <a:r>
              <a:rPr lang="en-US" baseline="-25000" dirty="0" smtClean="0"/>
              <a:t>1</a:t>
            </a:r>
            <a:r>
              <a:rPr lang="en-US" dirty="0" smtClean="0"/>
              <a:t> , then the axial induction factor is, </a:t>
            </a:r>
            <a:endParaRPr lang="en-US" dirty="0"/>
          </a:p>
        </p:txBody>
      </p:sp>
      <p:sp>
        <p:nvSpPr>
          <p:cNvPr id="5" name="Rectangle 4"/>
          <p:cNvSpPr>
            <a:spLocks noChangeArrowheads="1"/>
          </p:cNvSpPr>
          <p:nvPr/>
        </p:nvSpPr>
        <p:spPr bwMode="auto">
          <a:xfrm>
            <a:off x="2362200" y="152400"/>
            <a:ext cx="4495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Arial" pitchFamily="34" charset="0"/>
              </a:rPr>
              <a:t>Axial Induction Factor</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3581400" y="1981200"/>
            <a:ext cx="2221454" cy="1066800"/>
          </a:xfrm>
          <a:prstGeom prst="rect">
            <a:avLst/>
          </a:prstGeom>
          <a:noFill/>
          <a:ln w="9525">
            <a:noFill/>
            <a:miter lim="800000"/>
            <a:headEnd/>
            <a:tailEnd/>
          </a:ln>
        </p:spPr>
      </p:pic>
      <p:sp>
        <p:nvSpPr>
          <p:cNvPr id="7" name="Rectangle 6"/>
          <p:cNvSpPr/>
          <p:nvPr/>
        </p:nvSpPr>
        <p:spPr>
          <a:xfrm>
            <a:off x="152400" y="5410200"/>
            <a:ext cx="8763000" cy="369332"/>
          </a:xfrm>
          <a:prstGeom prst="rect">
            <a:avLst/>
          </a:prstGeom>
        </p:spPr>
        <p:txBody>
          <a:bodyPr wrap="square">
            <a:spAutoFit/>
          </a:bodyPr>
          <a:lstStyle/>
          <a:p>
            <a:r>
              <a:rPr lang="en-US" dirty="0" smtClean="0"/>
              <a:t>The power W extracted by the wind turbine is related to the axial induction factor (a):</a:t>
            </a:r>
            <a:endParaRPr lang="en-US" dirty="0"/>
          </a:p>
        </p:txBody>
      </p:sp>
      <p:pic>
        <p:nvPicPr>
          <p:cNvPr id="8" name="Picture 2"/>
          <p:cNvPicPr>
            <a:picLocks noChangeAspect="1" noChangeArrowheads="1"/>
          </p:cNvPicPr>
          <p:nvPr/>
        </p:nvPicPr>
        <p:blipFill>
          <a:blip r:embed="rId4" cstate="print"/>
          <a:srcRect/>
          <a:stretch>
            <a:fillRect/>
          </a:stretch>
        </p:blipFill>
        <p:spPr bwMode="auto">
          <a:xfrm>
            <a:off x="3371850" y="5715000"/>
            <a:ext cx="2876550" cy="962025"/>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76</a:t>
            </a:fld>
            <a:endParaRPr lang="en-US"/>
          </a:p>
        </p:txBody>
      </p:sp>
      <p:sp>
        <p:nvSpPr>
          <p:cNvPr id="4" name="Rectangle 3"/>
          <p:cNvSpPr/>
          <p:nvPr/>
        </p:nvSpPr>
        <p:spPr>
          <a:xfrm>
            <a:off x="381000" y="1219200"/>
            <a:ext cx="8001000" cy="2585323"/>
          </a:xfrm>
          <a:prstGeom prst="rect">
            <a:avLst/>
          </a:prstGeom>
        </p:spPr>
        <p:txBody>
          <a:bodyPr wrap="square">
            <a:spAutoFit/>
          </a:bodyPr>
          <a:lstStyle/>
          <a:p>
            <a:r>
              <a:rPr lang="en-US" dirty="0" smtClean="0"/>
              <a:t>The tangential induction factor (</a:t>
            </a:r>
            <a:r>
              <a:rPr lang="en-US" i="1" dirty="0" smtClean="0"/>
              <a:t>a’) which is due to rotation of the flow in the wake. </a:t>
            </a:r>
          </a:p>
          <a:p>
            <a:endParaRPr lang="en-US" i="1" dirty="0" smtClean="0"/>
          </a:p>
          <a:p>
            <a:endParaRPr lang="en-US" i="1" dirty="0" smtClean="0"/>
          </a:p>
          <a:p>
            <a:endParaRPr lang="en-US" i="1" dirty="0" smtClean="0"/>
          </a:p>
          <a:p>
            <a:endParaRPr lang="en-US" i="1" dirty="0" smtClean="0"/>
          </a:p>
          <a:p>
            <a:r>
              <a:rPr lang="en-US" dirty="0" smtClean="0"/>
              <a:t>where </a:t>
            </a:r>
            <a:r>
              <a:rPr lang="en-US" i="1" dirty="0" smtClean="0"/>
              <a:t>Ω is the angular speed of the rotor and ω is the angular velocity at which the wake rotates. </a:t>
            </a:r>
            <a:endParaRPr lang="en-US" dirty="0" smtClean="0"/>
          </a:p>
          <a:p>
            <a:endParaRPr lang="en-US" dirty="0"/>
          </a:p>
        </p:txBody>
      </p:sp>
      <p:sp>
        <p:nvSpPr>
          <p:cNvPr id="5" name="Rectangle 4"/>
          <p:cNvSpPr/>
          <p:nvPr/>
        </p:nvSpPr>
        <p:spPr>
          <a:xfrm>
            <a:off x="3048000" y="457200"/>
            <a:ext cx="2929072" cy="369332"/>
          </a:xfrm>
          <a:prstGeom prst="rect">
            <a:avLst/>
          </a:prstGeom>
        </p:spPr>
        <p:txBody>
          <a:bodyPr wrap="none">
            <a:spAutoFit/>
          </a:bodyPr>
          <a:lstStyle/>
          <a:p>
            <a:r>
              <a:rPr lang="en-US" dirty="0" smtClean="0"/>
              <a:t>Tangential induction factor </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3581400" y="1676400"/>
            <a:ext cx="1447800" cy="1204364"/>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0AD763D-6B1E-43F6-BBB3-5E2A07AEF992}" type="slidenum">
              <a:rPr lang="en-US" smtClean="0"/>
              <a:pPr/>
              <a:t>77</a:t>
            </a:fld>
            <a:endParaRPr lang="en-US"/>
          </a:p>
        </p:txBody>
      </p:sp>
      <p:pic>
        <p:nvPicPr>
          <p:cNvPr id="113666" name="Picture 2"/>
          <p:cNvPicPr>
            <a:picLocks noChangeAspect="1" noChangeArrowheads="1"/>
          </p:cNvPicPr>
          <p:nvPr/>
        </p:nvPicPr>
        <p:blipFill>
          <a:blip r:embed="rId2" cstate="print"/>
          <a:srcRect/>
          <a:stretch>
            <a:fillRect/>
          </a:stretch>
        </p:blipFill>
        <p:spPr bwMode="auto">
          <a:xfrm>
            <a:off x="0" y="1143000"/>
            <a:ext cx="4681066" cy="3047999"/>
          </a:xfrm>
          <a:prstGeom prst="rect">
            <a:avLst/>
          </a:prstGeom>
          <a:noFill/>
          <a:ln w="9525">
            <a:noFill/>
            <a:miter lim="800000"/>
            <a:headEnd/>
            <a:tailEnd/>
          </a:ln>
        </p:spPr>
      </p:pic>
      <p:sp>
        <p:nvSpPr>
          <p:cNvPr id="4" name="Rectangle 3"/>
          <p:cNvSpPr/>
          <p:nvPr/>
        </p:nvSpPr>
        <p:spPr>
          <a:xfrm>
            <a:off x="2362200" y="228600"/>
            <a:ext cx="3597331" cy="369332"/>
          </a:xfrm>
          <a:prstGeom prst="rect">
            <a:avLst/>
          </a:prstGeom>
        </p:spPr>
        <p:txBody>
          <a:bodyPr wrap="none">
            <a:spAutoFit/>
          </a:bodyPr>
          <a:lstStyle/>
          <a:p>
            <a:r>
              <a:rPr lang="en-US" b="1" dirty="0" smtClean="0"/>
              <a:t>Wall Functions vs. Near-Wall Model</a:t>
            </a:r>
            <a:endParaRPr lang="en-US" dirty="0"/>
          </a:p>
        </p:txBody>
      </p:sp>
      <p:pic>
        <p:nvPicPr>
          <p:cNvPr id="113667" name="Picture 3"/>
          <p:cNvPicPr>
            <a:picLocks noChangeAspect="1" noChangeArrowheads="1"/>
          </p:cNvPicPr>
          <p:nvPr/>
        </p:nvPicPr>
        <p:blipFill>
          <a:blip r:embed="rId3" cstate="print"/>
          <a:srcRect/>
          <a:stretch>
            <a:fillRect/>
          </a:stretch>
        </p:blipFill>
        <p:spPr bwMode="auto">
          <a:xfrm>
            <a:off x="4648200" y="1371600"/>
            <a:ext cx="4055438" cy="2667000"/>
          </a:xfrm>
          <a:prstGeom prst="rect">
            <a:avLst/>
          </a:prstGeom>
          <a:noFill/>
          <a:ln w="9525">
            <a:noFill/>
            <a:miter lim="800000"/>
            <a:headEnd/>
            <a:tailEnd/>
          </a:ln>
        </p:spPr>
      </p:pic>
      <p:sp>
        <p:nvSpPr>
          <p:cNvPr id="6" name="Rectangle 5"/>
          <p:cNvSpPr/>
          <p:nvPr/>
        </p:nvSpPr>
        <p:spPr>
          <a:xfrm>
            <a:off x="381000" y="4419600"/>
            <a:ext cx="7848600" cy="1200329"/>
          </a:xfrm>
          <a:prstGeom prst="rect">
            <a:avLst/>
          </a:prstGeom>
        </p:spPr>
        <p:txBody>
          <a:bodyPr wrap="square">
            <a:spAutoFit/>
          </a:bodyPr>
          <a:lstStyle/>
          <a:p>
            <a:r>
              <a:rPr lang="en-US" dirty="0" smtClean="0"/>
              <a:t>Numerous experiments have shown that the near-wall region can be largely subdivided into three layers. In the innermost layer, called the “viscous sub-layer”, the flow is almost laminar, and the (molecular) viscosity plays a dominant role in momentum</a:t>
            </a:r>
            <a:endParaRPr lang="en-US" dirty="0"/>
          </a:p>
        </p:txBody>
      </p:sp>
      <p:sp>
        <p:nvSpPr>
          <p:cNvPr id="7" name="Rectangle 6"/>
          <p:cNvSpPr/>
          <p:nvPr/>
        </p:nvSpPr>
        <p:spPr>
          <a:xfrm>
            <a:off x="457200" y="5715000"/>
            <a:ext cx="7772400" cy="646331"/>
          </a:xfrm>
          <a:prstGeom prst="rect">
            <a:avLst/>
          </a:prstGeom>
        </p:spPr>
        <p:txBody>
          <a:bodyPr wrap="square">
            <a:spAutoFit/>
          </a:bodyPr>
          <a:lstStyle/>
          <a:p>
            <a:r>
              <a:rPr lang="en-US" dirty="0" smtClean="0"/>
              <a:t>“wall functions” are used to bridge the viscosity-affected region between</a:t>
            </a:r>
          </a:p>
          <a:p>
            <a:r>
              <a:rPr lang="en-US" dirty="0" smtClean="0"/>
              <a:t>the wall and the fully-turbulent region.</a:t>
            </a:r>
            <a:endParaRPr lang="en-US" dirty="0"/>
          </a:p>
        </p:txBody>
      </p:sp>
      <p:pic>
        <p:nvPicPr>
          <p:cNvPr id="113668" name="Picture 4"/>
          <p:cNvPicPr>
            <a:picLocks noChangeAspect="1" noChangeArrowheads="1"/>
          </p:cNvPicPr>
          <p:nvPr/>
        </p:nvPicPr>
        <p:blipFill>
          <a:blip r:embed="rId4" cstate="print"/>
          <a:srcRect/>
          <a:stretch>
            <a:fillRect/>
          </a:stretch>
        </p:blipFill>
        <p:spPr bwMode="auto">
          <a:xfrm>
            <a:off x="6858000" y="914400"/>
            <a:ext cx="1771650" cy="390525"/>
          </a:xfrm>
          <a:prstGeom prst="rect">
            <a:avLst/>
          </a:prstGeom>
          <a:noFill/>
          <a:ln w="9525">
            <a:noFill/>
            <a:miter lim="800000"/>
            <a:headEnd/>
            <a:tailEnd/>
          </a:ln>
        </p:spPr>
      </p:pic>
      <p:pic>
        <p:nvPicPr>
          <p:cNvPr id="113669" name="Picture 5"/>
          <p:cNvPicPr>
            <a:picLocks noChangeAspect="1" noChangeArrowheads="1"/>
          </p:cNvPicPr>
          <p:nvPr/>
        </p:nvPicPr>
        <p:blipFill>
          <a:blip r:embed="rId5" cstate="print"/>
          <a:srcRect/>
          <a:stretch>
            <a:fillRect/>
          </a:stretch>
        </p:blipFill>
        <p:spPr bwMode="auto">
          <a:xfrm>
            <a:off x="533400" y="6429375"/>
            <a:ext cx="6457950" cy="428625"/>
          </a:xfrm>
          <a:prstGeom prst="rect">
            <a:avLst/>
          </a:prstGeom>
          <a:noFill/>
          <a:ln w="9525">
            <a:noFill/>
            <a:miter lim="800000"/>
            <a:headEnd/>
            <a:tailEnd/>
          </a:ln>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78</a:t>
            </a:fld>
            <a:endParaRPr lang="en-US"/>
          </a:p>
        </p:txBody>
      </p:sp>
      <p:pic>
        <p:nvPicPr>
          <p:cNvPr id="1026" name="Picture 2" descr="y^+ \equiv \frac{u_* \, y}{\nu}"/>
          <p:cNvPicPr>
            <a:picLocks noChangeAspect="1" noChangeArrowheads="1"/>
          </p:cNvPicPr>
          <p:nvPr/>
        </p:nvPicPr>
        <p:blipFill>
          <a:blip r:embed="rId2" cstate="print"/>
          <a:srcRect/>
          <a:stretch>
            <a:fillRect/>
          </a:stretch>
        </p:blipFill>
        <p:spPr bwMode="auto">
          <a:xfrm>
            <a:off x="2743200" y="1447800"/>
            <a:ext cx="1600195" cy="685800"/>
          </a:xfrm>
          <a:prstGeom prst="rect">
            <a:avLst/>
          </a:prstGeom>
          <a:noFill/>
        </p:spPr>
      </p:pic>
      <p:sp>
        <p:nvSpPr>
          <p:cNvPr id="5" name="Rectangle 4"/>
          <p:cNvSpPr/>
          <p:nvPr/>
        </p:nvSpPr>
        <p:spPr>
          <a:xfrm>
            <a:off x="381000" y="381000"/>
            <a:ext cx="4198585" cy="369332"/>
          </a:xfrm>
          <a:prstGeom prst="rect">
            <a:avLst/>
          </a:prstGeom>
        </p:spPr>
        <p:txBody>
          <a:bodyPr wrap="none">
            <a:spAutoFit/>
          </a:bodyPr>
          <a:lstStyle/>
          <a:p>
            <a:r>
              <a:rPr lang="en-US" b="1" dirty="0" smtClean="0"/>
              <a:t>Dimensionless wall distance (y plus)</a:t>
            </a:r>
            <a:endParaRPr lang="en-US" b="1" dirty="0"/>
          </a:p>
        </p:txBody>
      </p:sp>
      <p:pic>
        <p:nvPicPr>
          <p:cNvPr id="1028" name="Picture 4" descr="u_*"/>
          <p:cNvPicPr>
            <a:picLocks noChangeAspect="1" noChangeArrowheads="1"/>
          </p:cNvPicPr>
          <p:nvPr/>
        </p:nvPicPr>
        <p:blipFill>
          <a:blip r:embed="rId3" cstate="print"/>
          <a:srcRect/>
          <a:stretch>
            <a:fillRect/>
          </a:stretch>
        </p:blipFill>
        <p:spPr bwMode="auto">
          <a:xfrm>
            <a:off x="609600" y="2667000"/>
            <a:ext cx="342900" cy="228600"/>
          </a:xfrm>
          <a:prstGeom prst="rect">
            <a:avLst/>
          </a:prstGeom>
          <a:noFill/>
        </p:spPr>
      </p:pic>
      <p:pic>
        <p:nvPicPr>
          <p:cNvPr id="1029" name="Picture 5" descr="y"/>
          <p:cNvPicPr>
            <a:picLocks noChangeAspect="1" noChangeArrowheads="1"/>
          </p:cNvPicPr>
          <p:nvPr/>
        </p:nvPicPr>
        <p:blipFill>
          <a:blip r:embed="rId4" cstate="print"/>
          <a:srcRect/>
          <a:stretch>
            <a:fillRect/>
          </a:stretch>
        </p:blipFill>
        <p:spPr bwMode="auto">
          <a:xfrm>
            <a:off x="5197475" y="-136525"/>
            <a:ext cx="95250" cy="133350"/>
          </a:xfrm>
          <a:prstGeom prst="rect">
            <a:avLst/>
          </a:prstGeom>
          <a:noFill/>
        </p:spPr>
      </p:pic>
      <p:pic>
        <p:nvPicPr>
          <p:cNvPr id="1030" name="Picture 6" descr="\nu"/>
          <p:cNvPicPr>
            <a:picLocks noChangeAspect="1" noChangeArrowheads="1"/>
          </p:cNvPicPr>
          <p:nvPr/>
        </p:nvPicPr>
        <p:blipFill>
          <a:blip r:embed="rId5" cstate="print"/>
          <a:srcRect/>
          <a:stretch>
            <a:fillRect/>
          </a:stretch>
        </p:blipFill>
        <p:spPr bwMode="auto">
          <a:xfrm>
            <a:off x="9239250" y="-136525"/>
            <a:ext cx="95250" cy="85725"/>
          </a:xfrm>
          <a:prstGeom prst="rect">
            <a:avLst/>
          </a:prstGeom>
          <a:noFill/>
        </p:spPr>
      </p:pic>
      <p:sp>
        <p:nvSpPr>
          <p:cNvPr id="1031" name="Rectangle 7"/>
          <p:cNvSpPr>
            <a:spLocks noChangeArrowheads="1"/>
          </p:cNvSpPr>
          <p:nvPr/>
        </p:nvSpPr>
        <p:spPr bwMode="auto">
          <a:xfrm rot="10800000" flipV="1">
            <a:off x="1219200" y="3733800"/>
            <a:ext cx="44196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the local </a:t>
            </a:r>
            <a:r>
              <a:rPr kumimoji="0" lang="en-US" sz="1800" b="0" i="0" u="none" strike="noStrike" cap="none" normalizeH="0" baseline="0" dirty="0" smtClean="0">
                <a:ln>
                  <a:noFill/>
                </a:ln>
                <a:solidFill>
                  <a:schemeClr val="tx1"/>
                </a:solidFill>
                <a:effectLst/>
                <a:latin typeface="Arial" charset="0"/>
                <a:cs typeface="Arial" charset="0"/>
                <a:hlinkClick r:id="rId6" tooltip="Kinematic viscosity"/>
              </a:rPr>
              <a:t>kinematic viscosity</a:t>
            </a:r>
            <a:r>
              <a:rPr kumimoji="0" lang="en-US" sz="1800" b="0" i="0" u="none" strike="noStrike" cap="none" normalizeH="0" baseline="0" dirty="0" smtClean="0">
                <a:ln>
                  <a:noFill/>
                </a:ln>
                <a:solidFill>
                  <a:schemeClr val="tx1"/>
                </a:solidFill>
                <a:effectLst/>
                <a:latin typeface="Arial" charset="0"/>
                <a:cs typeface="Arial" charset="0"/>
              </a:rPr>
              <a:t> of the fluid </a:t>
            </a:r>
          </a:p>
        </p:txBody>
      </p:sp>
      <p:pic>
        <p:nvPicPr>
          <p:cNvPr id="1033" name="Picture 9" descr="y"/>
          <p:cNvPicPr>
            <a:picLocks noChangeAspect="1" noChangeArrowheads="1"/>
          </p:cNvPicPr>
          <p:nvPr/>
        </p:nvPicPr>
        <p:blipFill>
          <a:blip r:embed="rId4" cstate="print"/>
          <a:srcRect/>
          <a:stretch>
            <a:fillRect/>
          </a:stretch>
        </p:blipFill>
        <p:spPr bwMode="auto">
          <a:xfrm>
            <a:off x="609600" y="3200400"/>
            <a:ext cx="228600" cy="320040"/>
          </a:xfrm>
          <a:prstGeom prst="rect">
            <a:avLst/>
          </a:prstGeom>
          <a:noFill/>
        </p:spPr>
      </p:pic>
      <p:pic>
        <p:nvPicPr>
          <p:cNvPr id="1034" name="Picture 10" descr="\nu"/>
          <p:cNvPicPr>
            <a:picLocks noChangeAspect="1" noChangeArrowheads="1"/>
          </p:cNvPicPr>
          <p:nvPr/>
        </p:nvPicPr>
        <p:blipFill>
          <a:blip r:embed="rId5" cstate="print"/>
          <a:srcRect/>
          <a:stretch>
            <a:fillRect/>
          </a:stretch>
        </p:blipFill>
        <p:spPr bwMode="auto">
          <a:xfrm>
            <a:off x="609600" y="3810000"/>
            <a:ext cx="254000" cy="228600"/>
          </a:xfrm>
          <a:prstGeom prst="rect">
            <a:avLst/>
          </a:prstGeom>
          <a:noFill/>
        </p:spPr>
      </p:pic>
      <p:sp>
        <p:nvSpPr>
          <p:cNvPr id="14" name="Rectangle 13"/>
          <p:cNvSpPr/>
          <p:nvPr/>
        </p:nvSpPr>
        <p:spPr>
          <a:xfrm>
            <a:off x="1219200" y="2590800"/>
            <a:ext cx="3962400" cy="369332"/>
          </a:xfrm>
          <a:prstGeom prst="rect">
            <a:avLst/>
          </a:prstGeom>
        </p:spPr>
        <p:txBody>
          <a:bodyPr wrap="square">
            <a:spAutoFit/>
          </a:bodyPr>
          <a:lstStyle/>
          <a:p>
            <a:r>
              <a:rPr lang="en-US" dirty="0" smtClean="0">
                <a:solidFill>
                  <a:schemeClr val="tx2"/>
                </a:solidFill>
                <a:cs typeface="Arial" charset="0"/>
                <a:hlinkClick r:id="rId7" tooltip="Friction velocity"/>
              </a:rPr>
              <a:t>friction velocity</a:t>
            </a:r>
            <a:r>
              <a:rPr lang="en-US" dirty="0" smtClean="0">
                <a:solidFill>
                  <a:schemeClr val="tx2"/>
                </a:solidFill>
                <a:cs typeface="Arial" charset="0"/>
              </a:rPr>
              <a:t> at the nearest wall</a:t>
            </a:r>
            <a:endParaRPr lang="en-US" dirty="0">
              <a:solidFill>
                <a:schemeClr val="tx2"/>
              </a:solidFill>
            </a:endParaRPr>
          </a:p>
        </p:txBody>
      </p:sp>
      <p:sp>
        <p:nvSpPr>
          <p:cNvPr id="15" name="Rectangle 14"/>
          <p:cNvSpPr/>
          <p:nvPr/>
        </p:nvSpPr>
        <p:spPr>
          <a:xfrm>
            <a:off x="1219200" y="3200400"/>
            <a:ext cx="3429144" cy="369332"/>
          </a:xfrm>
          <a:prstGeom prst="rect">
            <a:avLst/>
          </a:prstGeom>
        </p:spPr>
        <p:txBody>
          <a:bodyPr wrap="none">
            <a:spAutoFit/>
          </a:bodyPr>
          <a:lstStyle/>
          <a:p>
            <a:r>
              <a:rPr lang="en-US" dirty="0" smtClean="0">
                <a:cs typeface="Arial" charset="0"/>
              </a:rPr>
              <a:t>the distance to the nearest wall </a:t>
            </a:r>
            <a:endParaRPr lang="en-US" dirty="0"/>
          </a:p>
        </p:txBody>
      </p:sp>
      <p:pic>
        <p:nvPicPr>
          <p:cNvPr id="1035" name="Picture 11"/>
          <p:cNvPicPr>
            <a:picLocks noChangeAspect="1" noChangeArrowheads="1"/>
          </p:cNvPicPr>
          <p:nvPr/>
        </p:nvPicPr>
        <p:blipFill>
          <a:blip r:embed="rId8" cstate="print"/>
          <a:srcRect/>
          <a:stretch>
            <a:fillRect/>
          </a:stretch>
        </p:blipFill>
        <p:spPr bwMode="auto">
          <a:xfrm>
            <a:off x="6791325" y="762000"/>
            <a:ext cx="2200275" cy="3985404"/>
          </a:xfrm>
          <a:prstGeom prst="rect">
            <a:avLst/>
          </a:prstGeom>
          <a:noFill/>
          <a:ln w="9525">
            <a:noFill/>
            <a:miter lim="800000"/>
            <a:headEnd/>
            <a:tailEnd/>
          </a:ln>
          <a:effectLst/>
        </p:spPr>
      </p:pic>
      <p:sp>
        <p:nvSpPr>
          <p:cNvPr id="17" name="Rectangle 16"/>
          <p:cNvSpPr/>
          <p:nvPr/>
        </p:nvSpPr>
        <p:spPr>
          <a:xfrm>
            <a:off x="5562600" y="4158868"/>
            <a:ext cx="1441420" cy="369332"/>
          </a:xfrm>
          <a:prstGeom prst="rect">
            <a:avLst/>
          </a:prstGeom>
        </p:spPr>
        <p:txBody>
          <a:bodyPr wrap="none">
            <a:spAutoFit/>
          </a:bodyPr>
          <a:lstStyle/>
          <a:p>
            <a:r>
              <a:rPr lang="en-US" dirty="0" smtClean="0"/>
              <a:t>wall spacing</a:t>
            </a:r>
            <a:endParaRPr lang="en-US" dirty="0"/>
          </a:p>
        </p:txBody>
      </p:sp>
      <p:sp>
        <p:nvSpPr>
          <p:cNvPr id="18" name="Rectangle 17"/>
          <p:cNvSpPr/>
          <p:nvPr/>
        </p:nvSpPr>
        <p:spPr>
          <a:xfrm>
            <a:off x="3124200" y="5791200"/>
            <a:ext cx="3442033" cy="369332"/>
          </a:xfrm>
          <a:prstGeom prst="rect">
            <a:avLst/>
          </a:prstGeom>
        </p:spPr>
        <p:txBody>
          <a:bodyPr wrap="none">
            <a:spAutoFit/>
          </a:bodyPr>
          <a:lstStyle/>
          <a:p>
            <a:r>
              <a:rPr lang="en-US" dirty="0" smtClean="0"/>
              <a:t>http://www.pointwise.com/yplus/</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t="5000"/>
          <a:stretch>
            <a:fillRect/>
          </a:stretch>
        </p:blipFill>
        <p:spPr bwMode="auto">
          <a:xfrm>
            <a:off x="3810000" y="152400"/>
            <a:ext cx="5117573" cy="2895600"/>
          </a:xfrm>
          <a:prstGeom prst="rect">
            <a:avLst/>
          </a:prstGeom>
          <a:noFill/>
          <a:ln w="9525">
            <a:noFill/>
            <a:miter lim="800000"/>
            <a:headEnd/>
            <a:tailEnd/>
          </a:ln>
        </p:spPr>
      </p:pic>
      <p:sp>
        <p:nvSpPr>
          <p:cNvPr id="6" name="Rectangle 5"/>
          <p:cNvSpPr/>
          <p:nvPr/>
        </p:nvSpPr>
        <p:spPr>
          <a:xfrm>
            <a:off x="1981200" y="6096000"/>
            <a:ext cx="695511" cy="369332"/>
          </a:xfrm>
          <a:prstGeom prst="rect">
            <a:avLst/>
          </a:prstGeom>
        </p:spPr>
        <p:txBody>
          <a:bodyPr wrap="none">
            <a:spAutoFit/>
          </a:bodyPr>
          <a:lstStyle/>
          <a:p>
            <a:r>
              <a:rPr lang="en-US" b="1" dirty="0" smtClean="0"/>
              <a:t>static</a:t>
            </a:r>
            <a:endParaRPr lang="en-US" dirty="0"/>
          </a:p>
        </p:txBody>
      </p:sp>
      <p:sp>
        <p:nvSpPr>
          <p:cNvPr id="7" name="Rectangle 6"/>
          <p:cNvSpPr/>
          <p:nvPr/>
        </p:nvSpPr>
        <p:spPr>
          <a:xfrm>
            <a:off x="6324600" y="6096000"/>
            <a:ext cx="992195" cy="369332"/>
          </a:xfrm>
          <a:prstGeom prst="rect">
            <a:avLst/>
          </a:prstGeom>
        </p:spPr>
        <p:txBody>
          <a:bodyPr wrap="none">
            <a:spAutoFit/>
          </a:bodyPr>
          <a:lstStyle/>
          <a:p>
            <a:r>
              <a:rPr lang="en-US" b="1" dirty="0" smtClean="0"/>
              <a:t>Rotating</a:t>
            </a:r>
            <a:endParaRPr lang="en-US" dirty="0"/>
          </a:p>
        </p:txBody>
      </p:sp>
      <p:sp>
        <p:nvSpPr>
          <p:cNvPr id="8" name="Rectangle 7"/>
          <p:cNvSpPr/>
          <p:nvPr/>
        </p:nvSpPr>
        <p:spPr>
          <a:xfrm>
            <a:off x="228600" y="304800"/>
            <a:ext cx="3276600" cy="838200"/>
          </a:xfrm>
          <a:prstGeom prst="rect">
            <a:avLst/>
          </a:prstGeom>
          <a:ln w="6350">
            <a:solidFill>
              <a:schemeClr val="tx1"/>
            </a:solidFill>
          </a:ln>
        </p:spPr>
        <p:txBody>
          <a:bodyPr wrap="square">
            <a:spAutoFit/>
          </a:bodyPr>
          <a:lstStyle/>
          <a:p>
            <a:pPr algn="ctr"/>
            <a:r>
              <a:rPr lang="en-US" sz="2400" b="1" dirty="0" smtClean="0">
                <a:solidFill>
                  <a:srgbClr val="C00000"/>
                </a:solidFill>
              </a:rPr>
              <a:t>Intermittency Contours</a:t>
            </a:r>
            <a:endParaRPr lang="en-US" sz="2400" dirty="0">
              <a:solidFill>
                <a:srgbClr val="C00000"/>
              </a:solidFill>
            </a:endParaRPr>
          </a:p>
        </p:txBody>
      </p:sp>
      <p:pic>
        <p:nvPicPr>
          <p:cNvPr id="114695" name="Picture 7" descr="C:\Users\Mohammed\Desktop\turbulance\in\intermeitency\steady rotor 202.jpg"/>
          <p:cNvPicPr>
            <a:picLocks noChangeAspect="1" noChangeArrowheads="1"/>
          </p:cNvPicPr>
          <p:nvPr/>
        </p:nvPicPr>
        <p:blipFill>
          <a:blip r:embed="rId3" cstate="print"/>
          <a:srcRect/>
          <a:stretch>
            <a:fillRect/>
          </a:stretch>
        </p:blipFill>
        <p:spPr bwMode="auto">
          <a:xfrm>
            <a:off x="381000" y="3276600"/>
            <a:ext cx="3860800" cy="2895600"/>
          </a:xfrm>
          <a:prstGeom prst="rect">
            <a:avLst/>
          </a:prstGeom>
          <a:noFill/>
        </p:spPr>
      </p:pic>
      <p:pic>
        <p:nvPicPr>
          <p:cNvPr id="114696" name="Picture 8" descr="C:\Users\Mohammed\Desktop\turbulance\in\intermeitency\single rotor transient 202.jpg"/>
          <p:cNvPicPr>
            <a:picLocks noChangeAspect="1" noChangeArrowheads="1"/>
          </p:cNvPicPr>
          <p:nvPr/>
        </p:nvPicPr>
        <p:blipFill>
          <a:blip r:embed="rId4" cstate="print"/>
          <a:srcRect/>
          <a:stretch>
            <a:fillRect/>
          </a:stretch>
        </p:blipFill>
        <p:spPr bwMode="auto">
          <a:xfrm>
            <a:off x="4800600" y="3200400"/>
            <a:ext cx="3962400" cy="2971800"/>
          </a:xfrm>
          <a:prstGeom prst="rect">
            <a:avLst/>
          </a:prstGeom>
          <a:noFill/>
        </p:spPr>
      </p:pic>
      <p:sp>
        <p:nvSpPr>
          <p:cNvPr id="13" name="Rectangle 12"/>
          <p:cNvSpPr/>
          <p:nvPr/>
        </p:nvSpPr>
        <p:spPr>
          <a:xfrm>
            <a:off x="152400" y="6400800"/>
            <a:ext cx="4267200" cy="307777"/>
          </a:xfrm>
          <a:prstGeom prst="rect">
            <a:avLst/>
          </a:prstGeom>
        </p:spPr>
        <p:txBody>
          <a:bodyPr wrap="square">
            <a:spAutoFit/>
          </a:bodyPr>
          <a:lstStyle/>
          <a:p>
            <a:pPr algn="ctr"/>
            <a:r>
              <a:rPr lang="en-US" sz="1400" b="1" dirty="0" smtClean="0"/>
              <a:t>Average </a:t>
            </a:r>
            <a:r>
              <a:rPr lang="en-US" sz="1400" b="1" dirty="0" smtClean="0">
                <a:solidFill>
                  <a:srgbClr val="C00000"/>
                </a:solidFill>
              </a:rPr>
              <a:t>Intermittency </a:t>
            </a:r>
            <a:r>
              <a:rPr lang="en-US" sz="1400" b="1" dirty="0" smtClean="0"/>
              <a:t>on the blades   0.9</a:t>
            </a:r>
            <a:endParaRPr lang="en-US" sz="1400" b="1" dirty="0"/>
          </a:p>
        </p:txBody>
      </p:sp>
      <p:sp>
        <p:nvSpPr>
          <p:cNvPr id="14" name="Rectangle 13"/>
          <p:cNvSpPr/>
          <p:nvPr/>
        </p:nvSpPr>
        <p:spPr>
          <a:xfrm>
            <a:off x="4572000" y="6400800"/>
            <a:ext cx="4267200" cy="307777"/>
          </a:xfrm>
          <a:prstGeom prst="rect">
            <a:avLst/>
          </a:prstGeom>
        </p:spPr>
        <p:txBody>
          <a:bodyPr wrap="square">
            <a:spAutoFit/>
          </a:bodyPr>
          <a:lstStyle/>
          <a:p>
            <a:pPr algn="ctr"/>
            <a:r>
              <a:rPr lang="en-US" sz="1400" b="1" dirty="0" smtClean="0"/>
              <a:t>Average </a:t>
            </a:r>
            <a:r>
              <a:rPr lang="en-US" sz="1400" b="1" dirty="0" smtClean="0">
                <a:solidFill>
                  <a:srgbClr val="C00000"/>
                </a:solidFill>
              </a:rPr>
              <a:t>Intermittency </a:t>
            </a:r>
            <a:r>
              <a:rPr lang="en-US" sz="1400" b="1" dirty="0" smtClean="0"/>
              <a:t>on the blades   0.4</a:t>
            </a:r>
            <a:endParaRPr lang="en-US" sz="1400" b="1" dirty="0"/>
          </a:p>
        </p:txBody>
      </p:sp>
      <p:pic>
        <p:nvPicPr>
          <p:cNvPr id="114698" name="Picture 10"/>
          <p:cNvPicPr>
            <a:picLocks noChangeAspect="1" noChangeArrowheads="1"/>
          </p:cNvPicPr>
          <p:nvPr/>
        </p:nvPicPr>
        <p:blipFill>
          <a:blip r:embed="rId5" cstate="print"/>
          <a:srcRect/>
          <a:stretch>
            <a:fillRect/>
          </a:stretch>
        </p:blipFill>
        <p:spPr bwMode="auto">
          <a:xfrm>
            <a:off x="2971800" y="2590800"/>
            <a:ext cx="860962" cy="457200"/>
          </a:xfrm>
          <a:prstGeom prst="rect">
            <a:avLst/>
          </a:prstGeom>
          <a:noFill/>
          <a:ln w="9525">
            <a:noFill/>
            <a:miter lim="800000"/>
            <a:headEnd/>
            <a:tailEnd/>
          </a:ln>
        </p:spPr>
      </p:pic>
      <p:sp>
        <p:nvSpPr>
          <p:cNvPr id="11" name="Rectangle 10"/>
          <p:cNvSpPr/>
          <p:nvPr/>
        </p:nvSpPr>
        <p:spPr>
          <a:xfrm>
            <a:off x="228600" y="1295400"/>
            <a:ext cx="3581400" cy="1200329"/>
          </a:xfrm>
          <a:prstGeom prst="rect">
            <a:avLst/>
          </a:prstGeom>
        </p:spPr>
        <p:txBody>
          <a:bodyPr wrap="square">
            <a:spAutoFit/>
          </a:bodyPr>
          <a:lstStyle/>
          <a:p>
            <a:r>
              <a:rPr lang="en-US" b="1" dirty="0" smtClean="0"/>
              <a:t>For point surfaces, the value is interpolated from all the mesh nodes of the cell containing the point</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609600"/>
          </a:xfrm>
        </p:spPr>
        <p:txBody>
          <a:bodyPr>
            <a:noAutofit/>
          </a:bodyPr>
          <a:lstStyle/>
          <a:p>
            <a:pPr algn="l"/>
            <a:r>
              <a:rPr lang="en-US" sz="2200" b="1" kern="1200" dirty="0">
                <a:solidFill>
                  <a:schemeClr val="tx1"/>
                </a:solidFill>
              </a:rPr>
              <a:t>Comparison Between Differences Types of Wind </a:t>
            </a:r>
            <a:r>
              <a:rPr lang="en-US" sz="2200" b="1" kern="1200" dirty="0" smtClean="0">
                <a:solidFill>
                  <a:schemeClr val="tx1"/>
                </a:solidFill>
              </a:rPr>
              <a:t>Turbines:</a:t>
            </a:r>
            <a:endParaRPr lang="en-US" sz="2200" b="1" kern="1200" dirty="0">
              <a:solidFill>
                <a:schemeClr val="tx1"/>
              </a:solidFill>
            </a:endParaRPr>
          </a:p>
        </p:txBody>
      </p:sp>
      <p:graphicFrame>
        <p:nvGraphicFramePr>
          <p:cNvPr id="5" name="Table 4"/>
          <p:cNvGraphicFramePr>
            <a:graphicFrameLocks noGrp="1"/>
          </p:cNvGraphicFramePr>
          <p:nvPr/>
        </p:nvGraphicFramePr>
        <p:xfrm>
          <a:off x="533400" y="1371600"/>
          <a:ext cx="8001000" cy="4169108"/>
        </p:xfrm>
        <a:graphic>
          <a:graphicData uri="http://schemas.openxmlformats.org/drawingml/2006/table">
            <a:tbl>
              <a:tblPr/>
              <a:tblGrid>
                <a:gridCol w="1981200"/>
                <a:gridCol w="1371600"/>
                <a:gridCol w="1447800"/>
                <a:gridCol w="1600200"/>
                <a:gridCol w="1600200"/>
              </a:tblGrid>
              <a:tr h="273068">
                <a:tc>
                  <a:txBody>
                    <a:bodyPr/>
                    <a:lstStyle/>
                    <a:p>
                      <a:pPr marL="0" marR="0">
                        <a:lnSpc>
                          <a:spcPct val="115000"/>
                        </a:lnSpc>
                        <a:spcBef>
                          <a:spcPts val="0"/>
                        </a:spcBef>
                        <a:spcAft>
                          <a:spcPts val="0"/>
                        </a:spcAft>
                      </a:pP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dvTimes"/>
                          <a:ea typeface="Calibri"/>
                          <a:cs typeface="AdvTimes"/>
                        </a:rPr>
                        <a:t>Savonius</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dirty="0">
                          <a:latin typeface="AdvTimes"/>
                          <a:ea typeface="Calibri"/>
                          <a:cs typeface="AdvTimes"/>
                        </a:rPr>
                        <a:t>H-rotor</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dirty="0">
                          <a:latin typeface="AdvTimes"/>
                          <a:ea typeface="Calibri"/>
                          <a:cs typeface="AdvTimes"/>
                        </a:rPr>
                        <a:t>Darrieus</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dirty="0">
                          <a:latin typeface="AdvTimes"/>
                          <a:ea typeface="Calibri"/>
                          <a:cs typeface="AdvTimes"/>
                        </a:rPr>
                        <a:t>HAWT</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248244">
                <a:tc>
                  <a:txBody>
                    <a:bodyPr/>
                    <a:lstStyle/>
                    <a:p>
                      <a:pPr marL="0" marR="0">
                        <a:lnSpc>
                          <a:spcPct val="115000"/>
                        </a:lnSpc>
                        <a:spcBef>
                          <a:spcPts val="0"/>
                        </a:spcBef>
                        <a:spcAft>
                          <a:spcPts val="0"/>
                        </a:spcAft>
                      </a:pPr>
                      <a:r>
                        <a:rPr lang="en-US" sz="1200" b="1" kern="1200" dirty="0" smtClean="0">
                          <a:solidFill>
                            <a:schemeClr val="tx1"/>
                          </a:solidFill>
                          <a:latin typeface="AdvTimes"/>
                          <a:ea typeface="Calibri"/>
                          <a:cs typeface="AdvTimes"/>
                        </a:rPr>
                        <a:t>Power Coefficient</a:t>
                      </a:r>
                      <a:endParaRPr lang="en-US" sz="1200" b="1" kern="1200" dirty="0">
                        <a:solidFill>
                          <a:schemeClr val="tx1"/>
                        </a:solidFill>
                        <a:latin typeface="AdvTimes"/>
                        <a:ea typeface="Calibri"/>
                        <a:cs typeface="AdvTime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kern="1200" dirty="0" smtClean="0">
                          <a:solidFill>
                            <a:srgbClr val="C00000"/>
                          </a:solidFill>
                          <a:latin typeface="AdvTimes"/>
                          <a:ea typeface="Calibri"/>
                          <a:cs typeface="AdvTimes"/>
                        </a:rPr>
                        <a:t>0.15</a:t>
                      </a:r>
                      <a:r>
                        <a:rPr lang="en-US" sz="1200" b="1" kern="1200" baseline="0" dirty="0" smtClean="0">
                          <a:solidFill>
                            <a:srgbClr val="C00000"/>
                          </a:solidFill>
                          <a:latin typeface="AdvTimes"/>
                          <a:ea typeface="Calibri"/>
                          <a:cs typeface="AdvTimes"/>
                        </a:rPr>
                        <a:t> </a:t>
                      </a:r>
                      <a:r>
                        <a:rPr lang="en-US" sz="1200" b="1" kern="1200" dirty="0" smtClean="0">
                          <a:solidFill>
                            <a:srgbClr val="C00000"/>
                          </a:solidFill>
                          <a:latin typeface="AdvTimes"/>
                          <a:ea typeface="Calibri"/>
                          <a:cs typeface="AdvTimes"/>
                        </a:rPr>
                        <a:t>- 0.2</a:t>
                      </a:r>
                      <a:endParaRPr lang="en-US" sz="1200" b="1" kern="1200" dirty="0">
                        <a:solidFill>
                          <a:srgbClr val="C00000"/>
                        </a:solidFill>
                        <a:latin typeface="AdvTimes"/>
                        <a:ea typeface="Calibri"/>
                        <a:cs typeface="AdvTime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smtClean="0">
                          <a:solidFill>
                            <a:srgbClr val="C00000"/>
                          </a:solidFill>
                          <a:latin typeface="AdvTimes"/>
                          <a:ea typeface="Calibri"/>
                          <a:cs typeface="AdvTimes"/>
                        </a:rPr>
                        <a:t>0.35</a:t>
                      </a:r>
                      <a:endParaRPr lang="en-US" sz="1200" b="1" kern="1200" dirty="0">
                        <a:solidFill>
                          <a:srgbClr val="C00000"/>
                        </a:solidFill>
                        <a:latin typeface="AdvTimes"/>
                        <a:ea typeface="Calibri"/>
                        <a:cs typeface="AdvTime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smtClean="0">
                          <a:solidFill>
                            <a:srgbClr val="C00000"/>
                          </a:solidFill>
                          <a:latin typeface="AdvTimes"/>
                          <a:ea typeface="Calibri"/>
                          <a:cs typeface="AdvTimes"/>
                        </a:rPr>
                        <a:t>0.4</a:t>
                      </a:r>
                      <a:endParaRPr lang="en-US" sz="1200" b="1" kern="1200" dirty="0">
                        <a:solidFill>
                          <a:srgbClr val="C00000"/>
                        </a:solidFill>
                        <a:latin typeface="AdvTimes"/>
                        <a:ea typeface="Calibri"/>
                        <a:cs typeface="AdvTime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smtClean="0">
                          <a:solidFill>
                            <a:srgbClr val="C00000"/>
                          </a:solidFill>
                          <a:latin typeface="AdvTimes"/>
                          <a:ea typeface="Calibri"/>
                          <a:cs typeface="AdvTimes"/>
                        </a:rPr>
                        <a:t>0.45</a:t>
                      </a:r>
                      <a:endParaRPr lang="en-US" sz="1200" b="1" kern="1200" dirty="0">
                        <a:solidFill>
                          <a:srgbClr val="C00000"/>
                        </a:solidFill>
                        <a:latin typeface="AdvTimes"/>
                        <a:ea typeface="Calibri"/>
                        <a:cs typeface="AdvTime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244">
                <a:tc>
                  <a:txBody>
                    <a:bodyPr/>
                    <a:lstStyle/>
                    <a:p>
                      <a:pPr marL="0" marR="0">
                        <a:lnSpc>
                          <a:spcPct val="115000"/>
                        </a:lnSpc>
                        <a:spcBef>
                          <a:spcPts val="0"/>
                        </a:spcBef>
                        <a:spcAft>
                          <a:spcPts val="0"/>
                        </a:spcAft>
                      </a:pPr>
                      <a:r>
                        <a:rPr lang="en-US" sz="1200" b="1" dirty="0">
                          <a:latin typeface="AdvTimes"/>
                          <a:ea typeface="Calibri"/>
                          <a:cs typeface="AdvTimes"/>
                        </a:rPr>
                        <a:t>Blade profile</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kern="1200" dirty="0">
                          <a:solidFill>
                            <a:srgbClr val="C00000"/>
                          </a:solidFill>
                          <a:latin typeface="AdvTimes"/>
                          <a:ea typeface="Calibri"/>
                          <a:cs typeface="AdvTimes"/>
                        </a:rPr>
                        <a:t>Simple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latin typeface="AdvTimes"/>
                          <a:ea typeface="Calibri"/>
                          <a:cs typeface="AdvTimes"/>
                        </a:rPr>
                        <a:t>Simple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latin typeface="AdvTimes"/>
                          <a:ea typeface="Calibri"/>
                          <a:cs typeface="AdvTimes"/>
                        </a:rPr>
                        <a:t>Complicated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latin typeface="AdvTimes"/>
                          <a:ea typeface="Calibri"/>
                          <a:cs typeface="AdvTimes"/>
                        </a:rPr>
                        <a:t>Complicated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244">
                <a:tc>
                  <a:txBody>
                    <a:bodyPr/>
                    <a:lstStyle/>
                    <a:p>
                      <a:pPr marL="0" marR="0">
                        <a:lnSpc>
                          <a:spcPct val="115000"/>
                        </a:lnSpc>
                        <a:spcBef>
                          <a:spcPts val="0"/>
                        </a:spcBef>
                        <a:spcAft>
                          <a:spcPts val="0"/>
                        </a:spcAft>
                      </a:pPr>
                      <a:r>
                        <a:rPr lang="en-US" sz="1200" b="1" dirty="0">
                          <a:latin typeface="AdvTimes"/>
                          <a:ea typeface="Calibri"/>
                          <a:cs typeface="AdvTimes"/>
                        </a:rPr>
                        <a:t>Yaw mechanism needed</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a:latin typeface="AdvTimes"/>
                          <a:ea typeface="Calibri"/>
                          <a:cs typeface="AdvTimes"/>
                        </a:rPr>
                        <a:t>No</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No</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dvTimes"/>
                          <a:ea typeface="Calibri"/>
                          <a:cs typeface="AdvTimes"/>
                        </a:rPr>
                        <a:t>No</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dvTimes"/>
                          <a:ea typeface="Calibri"/>
                          <a:cs typeface="AdvTimes"/>
                        </a:rPr>
                        <a:t>Yes</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209">
                <a:tc>
                  <a:txBody>
                    <a:bodyPr/>
                    <a:lstStyle/>
                    <a:p>
                      <a:pPr marL="0" marR="0">
                        <a:lnSpc>
                          <a:spcPct val="115000"/>
                        </a:lnSpc>
                        <a:spcBef>
                          <a:spcPts val="0"/>
                        </a:spcBef>
                        <a:spcAft>
                          <a:spcPts val="0"/>
                        </a:spcAft>
                      </a:pPr>
                      <a:r>
                        <a:rPr lang="en-US" sz="1200" b="1" dirty="0">
                          <a:latin typeface="AdvTimes"/>
                          <a:ea typeface="Calibri"/>
                          <a:cs typeface="AdvTimes"/>
                        </a:rPr>
                        <a:t>Pitch mechanism possible</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dirty="0">
                          <a:latin typeface="AdvTimes"/>
                          <a:ea typeface="Calibri"/>
                          <a:cs typeface="AdvTimes"/>
                        </a:rPr>
                        <a:t>No</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Yes</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dvTimes"/>
                          <a:ea typeface="Calibri"/>
                          <a:cs typeface="AdvTimes"/>
                        </a:rPr>
                        <a:t>No</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dvTimes"/>
                          <a:ea typeface="Calibri"/>
                          <a:cs typeface="AdvTimes"/>
                        </a:rPr>
                        <a:t>Yes</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244">
                <a:tc>
                  <a:txBody>
                    <a:bodyPr/>
                    <a:lstStyle/>
                    <a:p>
                      <a:pPr marL="0" marR="0">
                        <a:lnSpc>
                          <a:spcPct val="115000"/>
                        </a:lnSpc>
                        <a:spcBef>
                          <a:spcPts val="0"/>
                        </a:spcBef>
                        <a:spcAft>
                          <a:spcPts val="0"/>
                        </a:spcAft>
                      </a:pPr>
                      <a:r>
                        <a:rPr lang="en-US" sz="1200" b="1" dirty="0">
                          <a:latin typeface="AdvTimes"/>
                          <a:ea typeface="Calibri"/>
                          <a:cs typeface="AdvTimes"/>
                        </a:rPr>
                        <a:t>Tower</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dirty="0">
                          <a:latin typeface="AdvTimes"/>
                          <a:ea typeface="Calibri"/>
                          <a:cs typeface="AdvTimes"/>
                        </a:rPr>
                        <a:t>Yes</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Yes</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dvTimes"/>
                          <a:ea typeface="Calibri"/>
                          <a:cs typeface="AdvTimes"/>
                        </a:rPr>
                        <a:t>No</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dvTimes"/>
                          <a:ea typeface="Calibri"/>
                          <a:cs typeface="AdvTimes"/>
                        </a:rPr>
                        <a:t>Yes</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244">
                <a:tc>
                  <a:txBody>
                    <a:bodyPr/>
                    <a:lstStyle/>
                    <a:p>
                      <a:pPr marL="0" marR="0">
                        <a:lnSpc>
                          <a:spcPct val="115000"/>
                        </a:lnSpc>
                        <a:spcBef>
                          <a:spcPts val="0"/>
                        </a:spcBef>
                        <a:spcAft>
                          <a:spcPts val="0"/>
                        </a:spcAft>
                      </a:pPr>
                      <a:r>
                        <a:rPr lang="en-US" sz="1200" b="1" dirty="0">
                          <a:latin typeface="AdvTimes"/>
                          <a:ea typeface="Calibri"/>
                          <a:cs typeface="AdvTimes"/>
                        </a:rPr>
                        <a:t>Guy wires</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a:latin typeface="AdvTimes"/>
                          <a:ea typeface="Calibri"/>
                          <a:cs typeface="AdvTimes"/>
                        </a:rPr>
                        <a:t>No</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Optional</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Yes</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No</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244">
                <a:tc>
                  <a:txBody>
                    <a:bodyPr/>
                    <a:lstStyle/>
                    <a:p>
                      <a:pPr marL="0" marR="0">
                        <a:lnSpc>
                          <a:spcPct val="115000"/>
                        </a:lnSpc>
                        <a:spcBef>
                          <a:spcPts val="0"/>
                        </a:spcBef>
                        <a:spcAft>
                          <a:spcPts val="0"/>
                        </a:spcAft>
                      </a:pPr>
                      <a:r>
                        <a:rPr lang="en-US" sz="1200" b="1" kern="1200" dirty="0" smtClean="0">
                          <a:solidFill>
                            <a:schemeClr val="tx1"/>
                          </a:solidFill>
                          <a:latin typeface="AdvTimes"/>
                          <a:ea typeface="Calibri"/>
                          <a:cs typeface="AdvTimes"/>
                        </a:rPr>
                        <a:t>Tip Speed Ratio</a:t>
                      </a:r>
                      <a:endParaRPr lang="en-US" sz="1200" b="1" kern="1200" dirty="0">
                        <a:solidFill>
                          <a:schemeClr val="tx1"/>
                        </a:solidFill>
                        <a:latin typeface="AdvTimes"/>
                        <a:ea typeface="Calibri"/>
                        <a:cs typeface="AdvTime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kern="1200" dirty="0" smtClean="0">
                          <a:solidFill>
                            <a:srgbClr val="C00000"/>
                          </a:solidFill>
                          <a:latin typeface="AdvTimes"/>
                          <a:ea typeface="Calibri"/>
                          <a:cs typeface="AdvTimes"/>
                        </a:rPr>
                        <a:t>Low</a:t>
                      </a:r>
                      <a:endParaRPr lang="en-US" sz="1200" b="1" kern="1200" dirty="0">
                        <a:solidFill>
                          <a:srgbClr val="C00000"/>
                        </a:solidFill>
                        <a:latin typeface="AdvTimes"/>
                        <a:ea typeface="Calibri"/>
                        <a:cs typeface="AdvTime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smtClean="0">
                          <a:solidFill>
                            <a:srgbClr val="C00000"/>
                          </a:solidFill>
                          <a:latin typeface="AdvTimes"/>
                          <a:ea typeface="Calibri"/>
                          <a:cs typeface="AdvTimes"/>
                        </a:rPr>
                        <a:t>Low</a:t>
                      </a:r>
                      <a:endParaRPr lang="en-US" sz="1200" b="1" kern="1200" dirty="0">
                        <a:solidFill>
                          <a:srgbClr val="C00000"/>
                        </a:solidFill>
                        <a:latin typeface="AdvTimes"/>
                        <a:ea typeface="Calibri"/>
                        <a:cs typeface="AdvTime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smtClean="0">
                          <a:solidFill>
                            <a:srgbClr val="C00000"/>
                          </a:solidFill>
                          <a:latin typeface="AdvTimes"/>
                          <a:ea typeface="Calibri"/>
                          <a:cs typeface="AdvTimes"/>
                        </a:rPr>
                        <a:t>Moderate</a:t>
                      </a:r>
                      <a:endParaRPr lang="en-US" sz="1200" b="1" kern="1200" dirty="0">
                        <a:solidFill>
                          <a:srgbClr val="C00000"/>
                        </a:solidFill>
                        <a:latin typeface="AdvTimes"/>
                        <a:ea typeface="Calibri"/>
                        <a:cs typeface="AdvTime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smtClean="0">
                          <a:solidFill>
                            <a:srgbClr val="C00000"/>
                          </a:solidFill>
                          <a:latin typeface="AdvTimes"/>
                          <a:ea typeface="Calibri"/>
                          <a:cs typeface="AdvTimes"/>
                        </a:rPr>
                        <a:t>High</a:t>
                      </a:r>
                      <a:endParaRPr lang="en-US" sz="1200" b="1" kern="1200" dirty="0">
                        <a:solidFill>
                          <a:srgbClr val="C00000"/>
                        </a:solidFill>
                        <a:latin typeface="AdvTimes"/>
                        <a:ea typeface="Calibri"/>
                        <a:cs typeface="AdvTime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244">
                <a:tc>
                  <a:txBody>
                    <a:bodyPr/>
                    <a:lstStyle/>
                    <a:p>
                      <a:pPr marL="0" marR="0">
                        <a:lnSpc>
                          <a:spcPct val="115000"/>
                        </a:lnSpc>
                        <a:spcBef>
                          <a:spcPts val="0"/>
                        </a:spcBef>
                        <a:spcAft>
                          <a:spcPts val="0"/>
                        </a:spcAft>
                      </a:pPr>
                      <a:r>
                        <a:rPr lang="en-US" sz="1200" b="1" dirty="0">
                          <a:latin typeface="AdvTimes"/>
                          <a:ea typeface="Calibri"/>
                          <a:cs typeface="AdvTimes"/>
                        </a:rPr>
                        <a:t>Noise</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kern="1200" dirty="0">
                          <a:solidFill>
                            <a:srgbClr val="C00000"/>
                          </a:solidFill>
                          <a:latin typeface="AdvTimes"/>
                          <a:ea typeface="Calibri"/>
                          <a:cs typeface="AdvTimes"/>
                        </a:rPr>
                        <a:t>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latin typeface="AdvTimes"/>
                          <a:ea typeface="Calibri"/>
                          <a:cs typeface="AdvTimes"/>
                        </a:rPr>
                        <a:t>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latin typeface="AdvTimes"/>
                          <a:ea typeface="Calibri"/>
                          <a:cs typeface="AdvTimes"/>
                        </a:rPr>
                        <a:t>Moderate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200" dirty="0">
                          <a:solidFill>
                            <a:srgbClr val="C00000"/>
                          </a:solidFill>
                          <a:latin typeface="AdvTimes"/>
                          <a:ea typeface="Calibri"/>
                          <a:cs typeface="AdvTimes"/>
                        </a:rPr>
                        <a:t>High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244">
                <a:tc>
                  <a:txBody>
                    <a:bodyPr/>
                    <a:lstStyle/>
                    <a:p>
                      <a:pPr marL="0" marR="0">
                        <a:lnSpc>
                          <a:spcPct val="115000"/>
                        </a:lnSpc>
                        <a:spcBef>
                          <a:spcPts val="0"/>
                        </a:spcBef>
                        <a:spcAft>
                          <a:spcPts val="0"/>
                        </a:spcAft>
                      </a:pPr>
                      <a:r>
                        <a:rPr lang="en-US" sz="1200" b="1" dirty="0">
                          <a:latin typeface="AdvTimes"/>
                          <a:ea typeface="Calibri"/>
                          <a:cs typeface="AdvTimes"/>
                        </a:rPr>
                        <a:t>Blade area</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a:latin typeface="AdvTimes"/>
                          <a:ea typeface="Calibri"/>
                          <a:cs typeface="AdvTimes"/>
                        </a:rPr>
                        <a:t>Large</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Moderate</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Large</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Small</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244">
                <a:tc>
                  <a:txBody>
                    <a:bodyPr/>
                    <a:lstStyle/>
                    <a:p>
                      <a:pPr marL="0" marR="0">
                        <a:lnSpc>
                          <a:spcPct val="115000"/>
                        </a:lnSpc>
                        <a:spcBef>
                          <a:spcPts val="0"/>
                        </a:spcBef>
                        <a:spcAft>
                          <a:spcPts val="0"/>
                        </a:spcAft>
                      </a:pPr>
                      <a:r>
                        <a:rPr lang="en-US" sz="1200" b="1" dirty="0">
                          <a:latin typeface="AdvTimes"/>
                          <a:ea typeface="Calibri"/>
                          <a:cs typeface="AdvTimes"/>
                        </a:rPr>
                        <a:t>Generator position</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a:latin typeface="AdvTimes"/>
                          <a:ea typeface="Calibri"/>
                          <a:cs typeface="AdvTimes"/>
                        </a:rPr>
                        <a:t>On ground</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On ground</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On ground</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On top of tower</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244">
                <a:tc>
                  <a:txBody>
                    <a:bodyPr/>
                    <a:lstStyle/>
                    <a:p>
                      <a:pPr marL="0" marR="0">
                        <a:lnSpc>
                          <a:spcPct val="115000"/>
                        </a:lnSpc>
                        <a:spcBef>
                          <a:spcPts val="0"/>
                        </a:spcBef>
                        <a:spcAft>
                          <a:spcPts val="0"/>
                        </a:spcAft>
                      </a:pPr>
                      <a:r>
                        <a:rPr lang="en-US" sz="1200" b="1" dirty="0">
                          <a:latin typeface="AdvTimes"/>
                          <a:ea typeface="Calibri"/>
                          <a:cs typeface="AdvTimes"/>
                        </a:rPr>
                        <a:t>Blade load</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a:latin typeface="AdvTimes"/>
                          <a:ea typeface="Calibri"/>
                          <a:cs typeface="AdvTimes"/>
                        </a:rPr>
                        <a:t>Moderate</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Moderate</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Low</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dvTimes"/>
                          <a:ea typeface="Calibri"/>
                          <a:cs typeface="AdvTimes"/>
                        </a:rPr>
                        <a:t>High</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244">
                <a:tc>
                  <a:txBody>
                    <a:bodyPr/>
                    <a:lstStyle/>
                    <a:p>
                      <a:pPr marL="0" marR="0">
                        <a:lnSpc>
                          <a:spcPct val="115000"/>
                        </a:lnSpc>
                        <a:spcBef>
                          <a:spcPts val="0"/>
                        </a:spcBef>
                        <a:spcAft>
                          <a:spcPts val="0"/>
                        </a:spcAft>
                      </a:pPr>
                      <a:r>
                        <a:rPr lang="en-US" sz="1200" b="1" dirty="0">
                          <a:latin typeface="AdvTimes"/>
                          <a:ea typeface="Calibri"/>
                          <a:cs typeface="AdvTimes"/>
                        </a:rPr>
                        <a:t>Self starting</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dirty="0">
                          <a:solidFill>
                            <a:srgbClr val="C00000"/>
                          </a:solidFill>
                          <a:latin typeface="AdvTimes"/>
                          <a:ea typeface="Calibri"/>
                          <a:cs typeface="AdvTimes"/>
                        </a:rPr>
                        <a:t>Yes</a:t>
                      </a:r>
                      <a:endParaRPr lang="en-US" sz="1200" b="1" dirty="0">
                        <a:solidFill>
                          <a:srgbClr val="C00000"/>
                        </a:solidFill>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smtClean="0">
                          <a:latin typeface="AdvTimes"/>
                          <a:ea typeface="Calibri"/>
                          <a:cs typeface="AdvTimes"/>
                        </a:rPr>
                        <a:t>No</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1" dirty="0" smtClean="0">
                          <a:solidFill>
                            <a:srgbClr val="C00000"/>
                          </a:solidFill>
                          <a:latin typeface="AdvTimes"/>
                          <a:ea typeface="Calibri"/>
                          <a:cs typeface="AdvTimes"/>
                        </a:rPr>
                        <a:t>Yes if helical</a:t>
                      </a:r>
                      <a:endParaRPr lang="en-US" sz="1200" b="1" dirty="0" smtClean="0">
                        <a:solidFill>
                          <a:srgbClr val="C00000"/>
                        </a:solidFill>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Yes</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244">
                <a:tc>
                  <a:txBody>
                    <a:bodyPr/>
                    <a:lstStyle/>
                    <a:p>
                      <a:pPr marL="0" marR="0">
                        <a:lnSpc>
                          <a:spcPct val="115000"/>
                        </a:lnSpc>
                        <a:spcBef>
                          <a:spcPts val="0"/>
                        </a:spcBef>
                        <a:spcAft>
                          <a:spcPts val="0"/>
                        </a:spcAft>
                      </a:pPr>
                      <a:r>
                        <a:rPr lang="en-US" sz="1200" b="1" dirty="0">
                          <a:latin typeface="AdvTimes"/>
                          <a:ea typeface="Calibri"/>
                          <a:cs typeface="AdvTimes"/>
                        </a:rPr>
                        <a:t>Tower interference</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a:latin typeface="AdvTimes"/>
                          <a:ea typeface="Calibri"/>
                          <a:cs typeface="AdvTimes"/>
                        </a:rPr>
                        <a:t>Small</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Small</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Small</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Large</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244">
                <a:tc>
                  <a:txBody>
                    <a:bodyPr/>
                    <a:lstStyle/>
                    <a:p>
                      <a:pPr marL="0" marR="0">
                        <a:lnSpc>
                          <a:spcPct val="115000"/>
                        </a:lnSpc>
                        <a:spcBef>
                          <a:spcPts val="0"/>
                        </a:spcBef>
                        <a:spcAft>
                          <a:spcPts val="0"/>
                        </a:spcAft>
                      </a:pPr>
                      <a:r>
                        <a:rPr lang="en-US" sz="1200" b="1" dirty="0">
                          <a:latin typeface="AdvTimes"/>
                          <a:ea typeface="Calibri"/>
                          <a:cs typeface="AdvTimes"/>
                        </a:rPr>
                        <a:t>Foundation</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a:latin typeface="AdvTimes"/>
                          <a:ea typeface="Calibri"/>
                          <a:cs typeface="AdvTimes"/>
                        </a:rPr>
                        <a:t>Simple</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Moderate</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Simple</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Extensive</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244">
                <a:tc>
                  <a:txBody>
                    <a:bodyPr/>
                    <a:lstStyle/>
                    <a:p>
                      <a:pPr marL="0" marR="0">
                        <a:lnSpc>
                          <a:spcPct val="115000"/>
                        </a:lnSpc>
                        <a:spcBef>
                          <a:spcPts val="0"/>
                        </a:spcBef>
                        <a:spcAft>
                          <a:spcPts val="0"/>
                        </a:spcAft>
                      </a:pPr>
                      <a:r>
                        <a:rPr lang="en-US" sz="1200" b="1" dirty="0">
                          <a:latin typeface="AdvTimes"/>
                          <a:ea typeface="Calibri"/>
                          <a:cs typeface="AdvTimes"/>
                        </a:rPr>
                        <a:t>Overall structure</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200" b="1">
                          <a:latin typeface="AdvTimes"/>
                          <a:ea typeface="Calibri"/>
                          <a:cs typeface="AdvTimes"/>
                        </a:rPr>
                        <a:t>Simple</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dvTimes"/>
                          <a:ea typeface="Calibri"/>
                          <a:cs typeface="AdvTimes"/>
                        </a:rPr>
                        <a:t>Simple</a:t>
                      </a:r>
                      <a:endParaRPr lang="en-US" sz="12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dvTimes"/>
                          <a:ea typeface="Calibri"/>
                          <a:cs typeface="AdvTimes"/>
                        </a:rPr>
                        <a:t>Simple </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AdvTimes"/>
                          <a:ea typeface="Calibri"/>
                          <a:cs typeface="AdvTimes"/>
                        </a:rPr>
                        <a:t>Complicated</a:t>
                      </a:r>
                      <a:endParaRPr lang="en-US" sz="12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itle 1"/>
          <p:cNvSpPr txBox="1">
            <a:spLocks/>
          </p:cNvSpPr>
          <p:nvPr/>
        </p:nvSpPr>
        <p:spPr>
          <a:xfrm>
            <a:off x="457200" y="5715000"/>
            <a:ext cx="8229600" cy="533400"/>
          </a:xfrm>
          <a:prstGeom prst="rect">
            <a:avLst/>
          </a:prstGeom>
        </p:spPr>
        <p:txBody>
          <a:bodyPr vert="horz" lIns="91440" tIns="45720" rIns="91440" bIns="45720" rtlCol="0" anchor="ctr">
            <a:normAutofit fontScale="85000" lnSpcReduction="10000"/>
          </a:bodyPr>
          <a:lstStyle/>
          <a:p>
            <a:pPr lvl="0" algn="just" fontAlgn="auto">
              <a:spcAft>
                <a:spcPts val="0"/>
              </a:spcAft>
              <a:defRPr/>
            </a:pPr>
            <a:r>
              <a:rPr kumimoji="0" lang="en-US" b="1" i="0" u="none" strike="noStrike" kern="1200" cap="none" spc="0" normalizeH="0" baseline="0" noProof="0" dirty="0" smtClean="0">
                <a:ln>
                  <a:noFill/>
                </a:ln>
                <a:effectLst/>
                <a:uLnTx/>
                <a:uFillTx/>
                <a:latin typeface="+mj-lt"/>
                <a:ea typeface="+mj-ea"/>
                <a:cs typeface="+mj-cs"/>
              </a:rPr>
              <a:t>S. Eriksson, H. Bernhoff and M. Leijon</a:t>
            </a:r>
            <a:r>
              <a:rPr lang="en-US" b="1" dirty="0" smtClean="0">
                <a:latin typeface="+mj-lt"/>
                <a:ea typeface="+mj-ea"/>
                <a:cs typeface="+mj-cs"/>
              </a:rPr>
              <a:t>, “Evaluation of different concepts for wind power”, Journal for Renewable and Sustainable Energy (12): 1419 -1434, (</a:t>
            </a:r>
            <a:r>
              <a:rPr lang="en-US" b="1" dirty="0">
                <a:latin typeface="+mj-lt"/>
                <a:ea typeface="+mj-ea"/>
                <a:cs typeface="+mj-cs"/>
              </a:rPr>
              <a:t>2008</a:t>
            </a:r>
            <a:r>
              <a:rPr lang="en-US" b="1" dirty="0" smtClean="0">
                <a:latin typeface="+mj-lt"/>
                <a:ea typeface="+mj-ea"/>
                <a:cs typeface="+mj-cs"/>
              </a:rPr>
              <a:t>)  </a:t>
            </a:r>
            <a:endParaRPr kumimoji="0" lang="en-US" b="1" i="0" u="none" strike="noStrike" kern="1200" cap="none" spc="0" normalizeH="0" baseline="0" noProof="0" dirty="0">
              <a:ln>
                <a:noFill/>
              </a:ln>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152400" y="1581150"/>
            <a:ext cx="4165600" cy="3124200"/>
          </a:xfrm>
          <a:prstGeom prst="rect">
            <a:avLst/>
          </a:prstGeom>
          <a:noFill/>
          <a:ln w="9525">
            <a:noFill/>
            <a:miter lim="800000"/>
            <a:headEnd/>
            <a:tailEnd/>
          </a:ln>
          <a:effectLst/>
        </p:spPr>
      </p:pic>
      <p:sp>
        <p:nvSpPr>
          <p:cNvPr id="3" name="Rectangle 2"/>
          <p:cNvSpPr/>
          <p:nvPr/>
        </p:nvSpPr>
        <p:spPr>
          <a:xfrm>
            <a:off x="152400" y="1047750"/>
            <a:ext cx="3493264" cy="369332"/>
          </a:xfrm>
          <a:prstGeom prst="rect">
            <a:avLst/>
          </a:prstGeom>
          <a:ln w="9525">
            <a:solidFill>
              <a:schemeClr val="tx1"/>
            </a:solidFill>
          </a:ln>
        </p:spPr>
        <p:txBody>
          <a:bodyPr wrap="none">
            <a:spAutoFit/>
          </a:bodyPr>
          <a:lstStyle/>
          <a:p>
            <a:r>
              <a:rPr lang="en-US" b="1" dirty="0" smtClean="0">
                <a:solidFill>
                  <a:srgbClr val="C00000"/>
                </a:solidFill>
              </a:rPr>
              <a:t>K-w (SST model) full turbulent</a:t>
            </a:r>
            <a:endParaRPr lang="en-US" dirty="0">
              <a:solidFill>
                <a:srgbClr val="C00000"/>
              </a:solidFill>
            </a:endParaRPr>
          </a:p>
        </p:txBody>
      </p:sp>
      <p:sp>
        <p:nvSpPr>
          <p:cNvPr id="4" name="Rectangle 3"/>
          <p:cNvSpPr/>
          <p:nvPr/>
        </p:nvSpPr>
        <p:spPr>
          <a:xfrm>
            <a:off x="2362200" y="228600"/>
            <a:ext cx="3860865" cy="369332"/>
          </a:xfrm>
          <a:prstGeom prst="rect">
            <a:avLst/>
          </a:prstGeom>
          <a:ln w="9525">
            <a:solidFill>
              <a:schemeClr val="tx1"/>
            </a:solidFill>
          </a:ln>
        </p:spPr>
        <p:txBody>
          <a:bodyPr wrap="none">
            <a:spAutoFit/>
          </a:bodyPr>
          <a:lstStyle/>
          <a:p>
            <a:r>
              <a:rPr lang="en-US" b="1" dirty="0" smtClean="0">
                <a:solidFill>
                  <a:srgbClr val="C00000"/>
                </a:solidFill>
              </a:rPr>
              <a:t>Contours of Turbulence Intensity </a:t>
            </a:r>
            <a:endParaRPr lang="en-US" dirty="0">
              <a:solidFill>
                <a:srgbClr val="C00000"/>
              </a:solidFill>
            </a:endParaRPr>
          </a:p>
        </p:txBody>
      </p:sp>
      <p:pic>
        <p:nvPicPr>
          <p:cNvPr id="5" name="Picture 3"/>
          <p:cNvPicPr>
            <a:picLocks noChangeAspect="1" noChangeArrowheads="1"/>
          </p:cNvPicPr>
          <p:nvPr/>
        </p:nvPicPr>
        <p:blipFill>
          <a:blip r:embed="rId3" cstate="print"/>
          <a:srcRect r="9091" b="12121"/>
          <a:stretch>
            <a:fillRect/>
          </a:stretch>
        </p:blipFill>
        <p:spPr bwMode="auto">
          <a:xfrm>
            <a:off x="4800600" y="1581150"/>
            <a:ext cx="3810000" cy="2762250"/>
          </a:xfrm>
          <a:prstGeom prst="rect">
            <a:avLst/>
          </a:prstGeom>
          <a:noFill/>
          <a:ln w="9525">
            <a:noFill/>
            <a:miter lim="800000"/>
            <a:headEnd/>
            <a:tailEnd/>
          </a:ln>
          <a:effectLst/>
        </p:spPr>
      </p:pic>
      <p:sp>
        <p:nvSpPr>
          <p:cNvPr id="6" name="Rectangle 5"/>
          <p:cNvSpPr/>
          <p:nvPr/>
        </p:nvSpPr>
        <p:spPr>
          <a:xfrm>
            <a:off x="5410200" y="1047750"/>
            <a:ext cx="2698239" cy="369332"/>
          </a:xfrm>
          <a:prstGeom prst="rect">
            <a:avLst/>
          </a:prstGeom>
          <a:ln w="9525">
            <a:solidFill>
              <a:schemeClr val="tx1"/>
            </a:solidFill>
          </a:ln>
        </p:spPr>
        <p:txBody>
          <a:bodyPr wrap="none">
            <a:spAutoFit/>
          </a:bodyPr>
          <a:lstStyle/>
          <a:p>
            <a:r>
              <a:rPr lang="en-US" b="1" dirty="0" smtClean="0">
                <a:solidFill>
                  <a:srgbClr val="C00000"/>
                </a:solidFill>
              </a:rPr>
              <a:t>K-w (Trans SST model)</a:t>
            </a:r>
            <a:endParaRPr lang="en-US" dirty="0">
              <a:solidFill>
                <a:srgbClr val="C00000"/>
              </a:solidFill>
            </a:endParaRPr>
          </a:p>
        </p:txBody>
      </p:sp>
      <p:sp>
        <p:nvSpPr>
          <p:cNvPr id="7" name="Oval 6"/>
          <p:cNvSpPr/>
          <p:nvPr/>
        </p:nvSpPr>
        <p:spPr>
          <a:xfrm>
            <a:off x="6096000" y="3638550"/>
            <a:ext cx="1143000" cy="76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5791200" y="4267200"/>
            <a:ext cx="533400" cy="762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4" cstate="print"/>
          <a:srcRect l="27352" t="46228" r="9470" b="12681"/>
          <a:stretch>
            <a:fillRect/>
          </a:stretch>
        </p:blipFill>
        <p:spPr bwMode="auto">
          <a:xfrm>
            <a:off x="4114800" y="5029200"/>
            <a:ext cx="3280410" cy="1600200"/>
          </a:xfrm>
          <a:prstGeom prst="rect">
            <a:avLst/>
          </a:prstGeom>
          <a:noFill/>
          <a:ln w="9525">
            <a:solidFill>
              <a:schemeClr val="tx1"/>
            </a:solidFill>
            <a:miter lim="800000"/>
            <a:headEnd/>
            <a:tailEnd/>
          </a:ln>
          <a:effectLst/>
        </p:spPr>
      </p:pic>
      <p:sp>
        <p:nvSpPr>
          <p:cNvPr id="13" name="Rectangle 12"/>
          <p:cNvSpPr/>
          <p:nvPr/>
        </p:nvSpPr>
        <p:spPr>
          <a:xfrm>
            <a:off x="7467600" y="5181600"/>
            <a:ext cx="1524000" cy="738664"/>
          </a:xfrm>
          <a:prstGeom prst="rect">
            <a:avLst/>
          </a:prstGeom>
          <a:ln w="9525">
            <a:solidFill>
              <a:schemeClr val="tx1"/>
            </a:solidFill>
          </a:ln>
        </p:spPr>
        <p:txBody>
          <a:bodyPr wrap="square">
            <a:spAutoFit/>
          </a:bodyPr>
          <a:lstStyle/>
          <a:p>
            <a:pPr algn="ctr"/>
            <a:r>
              <a:rPr lang="en-US" sz="1400" b="1" dirty="0" smtClean="0"/>
              <a:t>Magnification of Transition Position</a:t>
            </a:r>
            <a:endParaRPr lang="en-US" sz="14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81</a:t>
            </a:fld>
            <a:endParaRPr lang="en-US"/>
          </a:p>
        </p:txBody>
      </p:sp>
      <p:pic>
        <p:nvPicPr>
          <p:cNvPr id="4" name="Vertical Axis Wind Turbine Hybrid Darrieus JET Bl.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A1DA5-4D32-42F5-894D-A42D0857CFB6}" type="datetime1">
              <a:rPr lang="en-US" smtClean="0"/>
              <a:pPr/>
              <a:t>10/15/2015</a:t>
            </a:fld>
            <a:endParaRPr lang="en-US"/>
          </a:p>
        </p:txBody>
      </p:sp>
      <p:sp>
        <p:nvSpPr>
          <p:cNvPr id="3" name="Slide Number Placeholder 2"/>
          <p:cNvSpPr>
            <a:spLocks noGrp="1"/>
          </p:cNvSpPr>
          <p:nvPr>
            <p:ph type="sldNum" sz="quarter" idx="12"/>
          </p:nvPr>
        </p:nvSpPr>
        <p:spPr/>
        <p:txBody>
          <a:bodyPr/>
          <a:lstStyle/>
          <a:p>
            <a:fld id="{325197A1-4679-4014-A1F3-A8A77BFA5E4A}" type="slidenum">
              <a:rPr lang="en-US" smtClean="0"/>
              <a:pPr/>
              <a:t>82</a:t>
            </a:fld>
            <a:endParaRPr lang="en-US"/>
          </a:p>
        </p:txBody>
      </p:sp>
      <p:pic>
        <p:nvPicPr>
          <p:cNvPr id="4" name="Picture 10" descr="http://media.treehugger.com/assets/images/2013/06/swidwindcurrentturbine.jpg"/>
          <p:cNvPicPr>
            <a:picLocks noChangeAspect="1" noChangeArrowheads="1"/>
          </p:cNvPicPr>
          <p:nvPr/>
        </p:nvPicPr>
        <p:blipFill>
          <a:blip r:embed="rId2" cstate="print"/>
          <a:srcRect/>
          <a:stretch>
            <a:fillRect/>
          </a:stretch>
        </p:blipFill>
        <p:spPr bwMode="auto">
          <a:xfrm>
            <a:off x="1143000" y="762000"/>
            <a:ext cx="6858000" cy="508052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25197A1-4679-4014-A1F3-A8A77BFA5E4A}" type="slidenum">
              <a:rPr lang="en-US" smtClean="0"/>
              <a:pPr/>
              <a:t>83</a:t>
            </a:fld>
            <a:endParaRPr lang="en-US" dirty="0"/>
          </a:p>
        </p:txBody>
      </p:sp>
      <p:sp>
        <p:nvSpPr>
          <p:cNvPr id="4" name="Rectangle 3"/>
          <p:cNvSpPr/>
          <p:nvPr/>
        </p:nvSpPr>
        <p:spPr>
          <a:xfrm>
            <a:off x="228600" y="76200"/>
            <a:ext cx="8763000" cy="3231654"/>
          </a:xfrm>
          <a:prstGeom prst="rect">
            <a:avLst/>
          </a:prstGeom>
        </p:spPr>
        <p:txBody>
          <a:bodyPr wrap="square">
            <a:spAutoFit/>
          </a:bodyPr>
          <a:lstStyle/>
          <a:p>
            <a:pPr algn="ctr"/>
            <a:r>
              <a:rPr lang="en-US" sz="2400" b="1" dirty="0" smtClean="0"/>
              <a:t>Experimental Data Correction</a:t>
            </a:r>
          </a:p>
          <a:p>
            <a:pPr algn="ctr"/>
            <a:endParaRPr lang="en-US" b="1" dirty="0" smtClean="0"/>
          </a:p>
          <a:p>
            <a:pPr algn="ctr"/>
            <a:endParaRPr lang="en-US" b="1" dirty="0" smtClean="0"/>
          </a:p>
          <a:p>
            <a:r>
              <a:rPr lang="en-US" dirty="0" smtClean="0"/>
              <a:t>An object placed in a wind tunnel produces some "tunnel blockage" </a:t>
            </a:r>
          </a:p>
          <a:p>
            <a:endParaRPr lang="en-US" dirty="0" smtClean="0"/>
          </a:p>
          <a:p>
            <a:r>
              <a:rPr lang="en-US" dirty="0" smtClean="0"/>
              <a:t>This causes the local wind velocity in the test section to increase. </a:t>
            </a:r>
          </a:p>
          <a:p>
            <a:endParaRPr lang="en-US" dirty="0" smtClean="0"/>
          </a:p>
          <a:p>
            <a:r>
              <a:rPr lang="en-US" dirty="0" smtClean="0"/>
              <a:t>This increase has to be accounted for by determining a tunnel blockage factor (</a:t>
            </a:r>
            <a:r>
              <a:rPr lang="en-US" dirty="0" smtClean="0">
                <a:sym typeface="Symbol"/>
              </a:rPr>
              <a:t>)</a:t>
            </a:r>
            <a:r>
              <a:rPr lang="en-US" dirty="0" smtClean="0"/>
              <a:t> </a:t>
            </a:r>
          </a:p>
          <a:p>
            <a:endParaRPr lang="en-US" dirty="0" smtClean="0"/>
          </a:p>
          <a:p>
            <a:r>
              <a:rPr lang="en-US" dirty="0" smtClean="0"/>
              <a:t>The total tunnel blockage correction be determined by applying the following</a:t>
            </a:r>
          </a:p>
          <a:p>
            <a:r>
              <a:rPr lang="en-US" dirty="0" smtClean="0"/>
              <a:t>equation:</a:t>
            </a:r>
            <a:endParaRPr lang="en-US" dirty="0"/>
          </a:p>
        </p:txBody>
      </p:sp>
      <p:sp>
        <p:nvSpPr>
          <p:cNvPr id="5" name="Rectangle 4"/>
          <p:cNvSpPr/>
          <p:nvPr/>
        </p:nvSpPr>
        <p:spPr>
          <a:xfrm>
            <a:off x="381000" y="3962400"/>
            <a:ext cx="8305800" cy="307777"/>
          </a:xfrm>
          <a:prstGeom prst="rect">
            <a:avLst/>
          </a:prstGeom>
        </p:spPr>
        <p:txBody>
          <a:bodyPr wrap="square">
            <a:spAutoFit/>
          </a:bodyPr>
          <a:lstStyle/>
          <a:p>
            <a:r>
              <a:rPr lang="en-US" sz="1400" b="1" dirty="0" smtClean="0"/>
              <a:t>Pope, A. and Harper, J.J., </a:t>
            </a:r>
            <a:r>
              <a:rPr lang="en-US" sz="1400" b="1" i="1" dirty="0" smtClean="0"/>
              <a:t>Low Speed Wind Tunnel Testing, </a:t>
            </a:r>
            <a:r>
              <a:rPr lang="en-US" sz="1400" b="1" dirty="0" smtClean="0"/>
              <a:t>John Wiley, New York, 1966.</a:t>
            </a:r>
            <a:endParaRPr lang="en-US" sz="1400" b="1" dirty="0"/>
          </a:p>
        </p:txBody>
      </p:sp>
      <p:pic>
        <p:nvPicPr>
          <p:cNvPr id="140290" name="Picture 2"/>
          <p:cNvPicPr>
            <a:picLocks noChangeAspect="1" noChangeArrowheads="1"/>
          </p:cNvPicPr>
          <p:nvPr/>
        </p:nvPicPr>
        <p:blipFill>
          <a:blip r:embed="rId2" cstate="print"/>
          <a:srcRect/>
          <a:stretch>
            <a:fillRect/>
          </a:stretch>
        </p:blipFill>
        <p:spPr bwMode="auto">
          <a:xfrm>
            <a:off x="2895600" y="3124200"/>
            <a:ext cx="3343003" cy="790575"/>
          </a:xfrm>
          <a:prstGeom prst="rect">
            <a:avLst/>
          </a:prstGeom>
          <a:noFill/>
          <a:ln w="9525">
            <a:noFill/>
            <a:miter lim="800000"/>
            <a:headEnd/>
            <a:tailEnd/>
          </a:ln>
        </p:spPr>
      </p:pic>
      <p:pic>
        <p:nvPicPr>
          <p:cNvPr id="140291" name="Picture 3"/>
          <p:cNvPicPr>
            <a:picLocks noChangeAspect="1" noChangeArrowheads="1"/>
          </p:cNvPicPr>
          <p:nvPr/>
        </p:nvPicPr>
        <p:blipFill>
          <a:blip r:embed="rId3" cstate="print"/>
          <a:srcRect/>
          <a:stretch>
            <a:fillRect/>
          </a:stretch>
        </p:blipFill>
        <p:spPr bwMode="auto">
          <a:xfrm>
            <a:off x="990600" y="5029200"/>
            <a:ext cx="1981200" cy="914400"/>
          </a:xfrm>
          <a:prstGeom prst="rect">
            <a:avLst/>
          </a:prstGeom>
          <a:noFill/>
          <a:ln w="9525">
            <a:noFill/>
            <a:miter lim="800000"/>
            <a:headEnd/>
            <a:tailEnd/>
          </a:ln>
        </p:spPr>
      </p:pic>
      <p:pic>
        <p:nvPicPr>
          <p:cNvPr id="140292" name="Picture 4"/>
          <p:cNvPicPr>
            <a:picLocks noChangeAspect="1" noChangeArrowheads="1"/>
          </p:cNvPicPr>
          <p:nvPr/>
        </p:nvPicPr>
        <p:blipFill>
          <a:blip r:embed="rId4" cstate="print"/>
          <a:srcRect/>
          <a:stretch>
            <a:fillRect/>
          </a:stretch>
        </p:blipFill>
        <p:spPr bwMode="auto">
          <a:xfrm>
            <a:off x="4419600" y="4492551"/>
            <a:ext cx="4267200" cy="2213049"/>
          </a:xfrm>
          <a:prstGeom prst="rect">
            <a:avLst/>
          </a:prstGeom>
          <a:noFill/>
          <a:ln w="9525">
            <a:noFill/>
            <a:miter lim="800000"/>
            <a:headEnd/>
            <a:tailEnd/>
          </a:ln>
        </p:spPr>
      </p:pic>
      <p:sp>
        <p:nvSpPr>
          <p:cNvPr id="9" name="Right Arrow 8"/>
          <p:cNvSpPr/>
          <p:nvPr/>
        </p:nvSpPr>
        <p:spPr>
          <a:xfrm>
            <a:off x="3276600" y="5257800"/>
            <a:ext cx="609600" cy="3810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4800"/>
            <a:ext cx="8229600" cy="6096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My Status</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3" name="Title 1"/>
          <p:cNvSpPr txBox="1">
            <a:spLocks/>
          </p:cNvSpPr>
          <p:nvPr/>
        </p:nvSpPr>
        <p:spPr>
          <a:xfrm>
            <a:off x="304800" y="1295400"/>
            <a:ext cx="8382000" cy="4343400"/>
          </a:xfrm>
          <a:prstGeom prst="rect">
            <a:avLst/>
          </a:prstGeom>
        </p:spPr>
        <p:txBody>
          <a:bodyPr>
            <a:normAutofit/>
          </a:bodyPr>
          <a:lstStyle/>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  Arrived at USA  on  23 September</a:t>
            </a:r>
            <a:r>
              <a:rPr kumimoji="0" lang="en-US" sz="2400" b="0" i="0" u="none" strike="noStrike" kern="1200" cap="none" spc="0" normalizeH="0" noProof="0" dirty="0" smtClean="0">
                <a:ln>
                  <a:noFill/>
                </a:ln>
                <a:solidFill>
                  <a:schemeClr val="tx1"/>
                </a:solidFill>
                <a:effectLst/>
                <a:uLnTx/>
                <a:uFillTx/>
                <a:latin typeface="+mj-lt"/>
                <a:ea typeface="+mj-ea"/>
                <a:cs typeface="+mj-cs"/>
              </a:rPr>
              <a:t> 2012</a:t>
            </a:r>
          </a:p>
          <a:p>
            <a:pPr marL="0" marR="0" lvl="0" indent="0" defTabSz="914400" rtl="0" eaLnBrk="1" fontAlgn="auto" latinLnBrk="0" hangingPunct="1">
              <a:lnSpc>
                <a:spcPct val="100000"/>
              </a:lnSpc>
              <a:spcBef>
                <a:spcPct val="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 </a:t>
            </a:r>
          </a:p>
          <a:p>
            <a:pPr>
              <a:spcBef>
                <a:spcPct val="0"/>
              </a:spcBef>
              <a:buFont typeface="Arial" pitchFamily="34" charset="0"/>
              <a:buChar char="•"/>
            </a:pPr>
            <a:r>
              <a:rPr lang="en-US" sz="2400" dirty="0" smtClean="0">
                <a:latin typeface="+mj-lt"/>
                <a:ea typeface="+mj-ea"/>
                <a:cs typeface="+mj-cs"/>
              </a:rPr>
              <a:t>  Did written qualifier exam on November 2013</a:t>
            </a:r>
          </a:p>
          <a:p>
            <a:pPr>
              <a:spcBef>
                <a:spcPct val="0"/>
              </a:spcBef>
              <a:buFont typeface="Arial" pitchFamily="34" charset="0"/>
              <a:buChar char="•"/>
            </a:pPr>
            <a:endParaRPr lang="en-US" sz="2400" dirty="0" smtClean="0">
              <a:latin typeface="+mj-lt"/>
              <a:ea typeface="+mj-ea"/>
              <a:cs typeface="+mj-cs"/>
            </a:endParaRPr>
          </a:p>
          <a:p>
            <a:pPr lvl="0">
              <a:spcBef>
                <a:spcPct val="0"/>
              </a:spcBef>
              <a:buFont typeface="Arial" pitchFamily="34" charset="0"/>
              <a:buChar cha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  Finished</a:t>
            </a:r>
            <a:r>
              <a:rPr kumimoji="0" lang="en-US" sz="2400" b="0" i="0" u="none" strike="noStrike" kern="1200" cap="none" spc="0" normalizeH="0" noProof="0" dirty="0" smtClean="0">
                <a:ln>
                  <a:noFill/>
                </a:ln>
                <a:solidFill>
                  <a:schemeClr val="tx1"/>
                </a:solidFill>
                <a:effectLst/>
                <a:uLnTx/>
                <a:uFillTx/>
                <a:latin typeface="+mj-lt"/>
                <a:ea typeface="+mj-ea"/>
                <a:cs typeface="+mj-cs"/>
              </a:rPr>
              <a:t> courses on December 2013, with GPA: </a:t>
            </a:r>
            <a:r>
              <a:rPr lang="en-US" sz="2400" dirty="0" smtClean="0">
                <a:latin typeface="+mj-lt"/>
                <a:ea typeface="+mj-ea"/>
                <a:cs typeface="+mj-cs"/>
              </a:rPr>
              <a:t>3.833</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endParaRPr lang="en-US" sz="2400" dirty="0" smtClean="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2400" dirty="0" smtClean="0">
                <a:latin typeface="+mj-lt"/>
                <a:ea typeface="+mj-ea"/>
                <a:cs typeface="+mj-cs"/>
              </a:rPr>
              <a:t>  Did oral qualifying exam on January 2014</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endParaRPr lang="en-US" sz="2400" dirty="0" smtClean="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n-US" sz="2400" dirty="0" smtClean="0">
                <a:latin typeface="+mj-lt"/>
                <a:ea typeface="+mj-ea"/>
                <a:cs typeface="+mj-cs"/>
              </a:rPr>
              <a:t>  Did proposal defense on October 2014</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endParaRPr lang="en-US" sz="2400" dirty="0" smtClean="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382000" cy="533400"/>
          </a:xfrm>
        </p:spPr>
        <p:txBody>
          <a:bodyPr>
            <a:normAutofit/>
          </a:bodyPr>
          <a:lstStyle/>
          <a:p>
            <a:pPr algn="l"/>
            <a:r>
              <a:rPr lang="en-US" sz="2200" b="1" kern="1200" dirty="0">
                <a:solidFill>
                  <a:schemeClr val="tx1"/>
                </a:solidFill>
              </a:rPr>
              <a:t>Horizontal Axis Wind Turbines (</a:t>
            </a:r>
            <a:r>
              <a:rPr lang="en-US" sz="2200" b="1" kern="1200" dirty="0" smtClean="0">
                <a:solidFill>
                  <a:schemeClr val="tx1"/>
                </a:solidFill>
              </a:rPr>
              <a:t>HAWTs) Farms:</a:t>
            </a:r>
            <a:endParaRPr lang="en-US" sz="2200" b="1" kern="1200" dirty="0">
              <a:solidFill>
                <a:schemeClr val="tx1"/>
              </a:solidFill>
            </a:endParaRPr>
          </a:p>
        </p:txBody>
      </p:sp>
      <p:sp>
        <p:nvSpPr>
          <p:cNvPr id="3" name="Content Placeholder 2"/>
          <p:cNvSpPr>
            <a:spLocks noGrp="1"/>
          </p:cNvSpPr>
          <p:nvPr>
            <p:ph idx="1"/>
          </p:nvPr>
        </p:nvSpPr>
        <p:spPr>
          <a:xfrm>
            <a:off x="76200" y="1066800"/>
            <a:ext cx="4800600" cy="5638800"/>
          </a:xfrm>
        </p:spPr>
        <p:txBody>
          <a:bodyPr>
            <a:noAutofit/>
          </a:bodyPr>
          <a:lstStyle/>
          <a:p>
            <a:pPr algn="just"/>
            <a:r>
              <a:rPr lang="en-US" sz="2000" dirty="0" smtClean="0"/>
              <a:t>An isolated HAWT has the highest </a:t>
            </a:r>
            <a:r>
              <a:rPr lang="en-US" sz="2000" b="1" dirty="0" smtClean="0">
                <a:solidFill>
                  <a:srgbClr val="C00000"/>
                </a:solidFill>
              </a:rPr>
              <a:t>power coefficient Cp (0.4–0.45) </a:t>
            </a:r>
            <a:r>
              <a:rPr lang="en-US" sz="2000" dirty="0" smtClean="0"/>
              <a:t>Compared to all wind turbines</a:t>
            </a:r>
          </a:p>
          <a:p>
            <a:pPr algn="just"/>
            <a:endParaRPr lang="en-US" sz="2000" dirty="0" smtClean="0"/>
          </a:p>
          <a:p>
            <a:pPr algn="just"/>
            <a:r>
              <a:rPr lang="en-US" sz="2000" b="1" dirty="0" smtClean="0">
                <a:solidFill>
                  <a:srgbClr val="C00000"/>
                </a:solidFill>
              </a:rPr>
              <a:t>74%</a:t>
            </a:r>
            <a:r>
              <a:rPr lang="en-US" sz="2000" b="1" dirty="0" smtClean="0">
                <a:solidFill>
                  <a:srgbClr val="FF0000"/>
                </a:solidFill>
              </a:rPr>
              <a:t> </a:t>
            </a:r>
            <a:r>
              <a:rPr lang="en-US" sz="2000" dirty="0" smtClean="0"/>
              <a:t>of the wind </a:t>
            </a:r>
            <a:r>
              <a:rPr lang="en-US" sz="2000" b="1" dirty="0" smtClean="0">
                <a:solidFill>
                  <a:srgbClr val="C00000"/>
                </a:solidFill>
              </a:rPr>
              <a:t>manufacturers</a:t>
            </a:r>
            <a:r>
              <a:rPr lang="en-US" sz="2000" dirty="0" smtClean="0"/>
              <a:t> invest in </a:t>
            </a:r>
            <a:r>
              <a:rPr lang="en-US" sz="2000" b="1" dirty="0" smtClean="0">
                <a:solidFill>
                  <a:srgbClr val="C00000"/>
                </a:solidFill>
              </a:rPr>
              <a:t>HAWTs</a:t>
            </a:r>
            <a:r>
              <a:rPr lang="en-US" sz="2000" dirty="0" smtClean="0"/>
              <a:t> while only </a:t>
            </a:r>
            <a:r>
              <a:rPr lang="en-US" sz="2000" b="1" dirty="0" smtClean="0">
                <a:solidFill>
                  <a:srgbClr val="C00000"/>
                </a:solidFill>
              </a:rPr>
              <a:t>18%</a:t>
            </a:r>
            <a:r>
              <a:rPr lang="en-US" sz="2000" b="1" dirty="0" smtClean="0">
                <a:solidFill>
                  <a:srgbClr val="FF0000"/>
                </a:solidFill>
              </a:rPr>
              <a:t> </a:t>
            </a:r>
            <a:r>
              <a:rPr lang="en-US" sz="2000" dirty="0" smtClean="0"/>
              <a:t>adopt the Vertical Axis Wind Turbines (</a:t>
            </a:r>
            <a:r>
              <a:rPr lang="en-US" sz="2000" b="1" dirty="0" smtClean="0">
                <a:solidFill>
                  <a:srgbClr val="C00000"/>
                </a:solidFill>
              </a:rPr>
              <a:t>VAWTs</a:t>
            </a:r>
            <a:r>
              <a:rPr lang="en-US" sz="2000" dirty="0" smtClean="0"/>
              <a:t>). </a:t>
            </a:r>
          </a:p>
          <a:p>
            <a:pPr algn="just"/>
            <a:endParaRPr lang="en-US" sz="2000" dirty="0" smtClean="0"/>
          </a:p>
          <a:p>
            <a:pPr algn="just"/>
            <a:r>
              <a:rPr lang="en-US" sz="2000" dirty="0" smtClean="0"/>
              <a:t>Almost, all the </a:t>
            </a:r>
            <a:r>
              <a:rPr lang="en-US" sz="2000" b="1" dirty="0" smtClean="0">
                <a:solidFill>
                  <a:srgbClr val="C00000"/>
                </a:solidFill>
              </a:rPr>
              <a:t>existing</a:t>
            </a:r>
            <a:r>
              <a:rPr lang="en-US" sz="2000" dirty="0" smtClean="0"/>
              <a:t> wind turbine </a:t>
            </a:r>
            <a:r>
              <a:rPr lang="en-US" sz="2000" b="1" dirty="0" smtClean="0">
                <a:solidFill>
                  <a:srgbClr val="C00000"/>
                </a:solidFill>
              </a:rPr>
              <a:t>farms</a:t>
            </a:r>
            <a:r>
              <a:rPr lang="en-US" sz="2000" dirty="0" smtClean="0"/>
              <a:t> consists of </a:t>
            </a:r>
            <a:r>
              <a:rPr lang="en-US" sz="2000" b="1" dirty="0" smtClean="0">
                <a:solidFill>
                  <a:srgbClr val="C00000"/>
                </a:solidFill>
              </a:rPr>
              <a:t>HAWTs</a:t>
            </a:r>
          </a:p>
          <a:p>
            <a:pPr algn="just"/>
            <a:endParaRPr lang="en-US" sz="2000" dirty="0" smtClean="0"/>
          </a:p>
          <a:p>
            <a:pPr algn="just"/>
            <a:r>
              <a:rPr lang="en-US" sz="2000" dirty="0" smtClean="0"/>
              <a:t>In </a:t>
            </a:r>
            <a:r>
              <a:rPr lang="en-US" sz="2000" b="1" dirty="0" smtClean="0">
                <a:solidFill>
                  <a:srgbClr val="C00000"/>
                </a:solidFill>
              </a:rPr>
              <a:t>close proximity</a:t>
            </a:r>
            <a:r>
              <a:rPr lang="en-US" sz="2000" dirty="0" smtClean="0"/>
              <a:t> to neighboring turbines, HAWTs suffer from a </a:t>
            </a:r>
            <a:r>
              <a:rPr lang="en-US" sz="2000" b="1" dirty="0" smtClean="0">
                <a:solidFill>
                  <a:srgbClr val="C00000"/>
                </a:solidFill>
              </a:rPr>
              <a:t>reduced power coefficient</a:t>
            </a:r>
            <a:r>
              <a:rPr lang="en-US" sz="2000" dirty="0">
                <a:solidFill>
                  <a:srgbClr val="C00000"/>
                </a:solidFill>
              </a:rPr>
              <a:t> </a:t>
            </a:r>
            <a:r>
              <a:rPr lang="en-US" sz="2000" dirty="0" smtClean="0"/>
              <a:t>cause by the effect of the wake of upstream turbines</a:t>
            </a:r>
          </a:p>
          <a:p>
            <a:pPr algn="just"/>
            <a:endParaRPr lang="en-US" sz="2000" dirty="0" smtClean="0"/>
          </a:p>
          <a:p>
            <a:pPr algn="just"/>
            <a:endParaRPr lang="en-US" sz="2000" dirty="0" smtClean="0"/>
          </a:p>
          <a:p>
            <a:pPr algn="just"/>
            <a:endParaRPr lang="en-US" sz="2000" dirty="0" smtClean="0"/>
          </a:p>
          <a:p>
            <a:pPr algn="just"/>
            <a:endParaRPr lang="en-US" sz="2000" dirty="0"/>
          </a:p>
        </p:txBody>
      </p:sp>
      <p:pic>
        <p:nvPicPr>
          <p:cNvPr id="5123" name="Picture 3"/>
          <p:cNvPicPr>
            <a:picLocks noChangeAspect="1" noChangeArrowheads="1"/>
          </p:cNvPicPr>
          <p:nvPr/>
        </p:nvPicPr>
        <p:blipFill>
          <a:blip r:embed="rId3" cstate="print"/>
          <a:srcRect t="2759" r="2118"/>
          <a:stretch>
            <a:fillRect/>
          </a:stretch>
        </p:blipFill>
        <p:spPr bwMode="auto">
          <a:xfrm>
            <a:off x="5029200" y="1123950"/>
            <a:ext cx="3962400" cy="2686050"/>
          </a:xfrm>
          <a:prstGeom prst="rect">
            <a:avLst/>
          </a:prstGeom>
          <a:noFill/>
          <a:ln w="25400">
            <a:solidFill>
              <a:schemeClr val="tx1"/>
            </a:solid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5029200" y="3962400"/>
            <a:ext cx="3962400" cy="2745184"/>
          </a:xfrm>
          <a:prstGeom prst="rect">
            <a:avLst/>
          </a:prstGeom>
          <a:noFill/>
          <a:ln w="25400">
            <a:solidFill>
              <a:schemeClr val="tx1"/>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_一般">
  <a:themeElements>
    <a:clrScheme name="一般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13_一般">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kumimoji="1" dirty="0" err="1" smtClean="0"/>
        </a:defPPr>
      </a:lstStyle>
    </a:txDef>
  </a:objectDefaults>
  <a:extraClrSchemeLst>
    <a:extraClrScheme>
      <a:clrScheme name="一般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一般 2">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一般 3">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6671</TotalTime>
  <Words>6466</Words>
  <Application>Microsoft Office PowerPoint</Application>
  <PresentationFormat>On-screen Show (4:3)</PresentationFormat>
  <Paragraphs>1004</Paragraphs>
  <Slides>84</Slides>
  <Notes>0</Notes>
  <HiddenSlides>1</HiddenSlides>
  <MMClips>10</MMClips>
  <ScaleCrop>false</ScaleCrop>
  <HeadingPairs>
    <vt:vector size="4" baseType="variant">
      <vt:variant>
        <vt:lpstr>Theme</vt:lpstr>
      </vt:variant>
      <vt:variant>
        <vt:i4>2</vt:i4>
      </vt:variant>
      <vt:variant>
        <vt:lpstr>Slide Titles</vt:lpstr>
      </vt:variant>
      <vt:variant>
        <vt:i4>84</vt:i4>
      </vt:variant>
    </vt:vector>
  </HeadingPairs>
  <TitlesOfParts>
    <vt:vector size="86" baseType="lpstr">
      <vt:lpstr>Default Design</vt:lpstr>
      <vt:lpstr>13_一般</vt:lpstr>
      <vt:lpstr>About OMICS Group</vt:lpstr>
      <vt:lpstr>About OMICS Group Conferences</vt:lpstr>
      <vt:lpstr>Mech-Aero San Francisco (October 5th 2015)  “ Design and Assessment of Vertical Axis Wind Turbine Farms ”    Shaaban Abdallah abdallsa@mail.uc.edu   Department of Aerospace Engineering and Engineering Mechanics University of Cincinnati, Cincinnati, Oh 45221</vt:lpstr>
      <vt:lpstr>Outlines</vt:lpstr>
      <vt:lpstr>PowerPoint Presentation</vt:lpstr>
      <vt:lpstr>PowerPoint Presentation</vt:lpstr>
      <vt:lpstr>PowerPoint Presentation</vt:lpstr>
      <vt:lpstr>Comparison Between Differences Types of Wind Turbines:</vt:lpstr>
      <vt:lpstr>Horizontal Axis Wind Turbines (HAWTs) Farms: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 uc.edu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Mohammed Shaheen</dc:creator>
  <cp:lastModifiedBy>valentina</cp:lastModifiedBy>
  <cp:revision>742</cp:revision>
  <dcterms:created xsi:type="dcterms:W3CDTF">2007-07-19T21:04:34Z</dcterms:created>
  <dcterms:modified xsi:type="dcterms:W3CDTF">2015-10-15T10:55:44Z</dcterms:modified>
</cp:coreProperties>
</file>