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bin" ContentType="application/vnd.openxmlformats-officedocument.oleObject"/>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640" r:id="rId1"/>
  </p:sldMasterIdLst>
  <p:notesMasterIdLst>
    <p:notesMasterId r:id="rId45"/>
  </p:notesMasterIdLst>
  <p:handoutMasterIdLst>
    <p:handoutMasterId r:id="rId46"/>
  </p:handoutMasterIdLst>
  <p:sldIdLst>
    <p:sldId id="354" r:id="rId2"/>
    <p:sldId id="355" r:id="rId3"/>
    <p:sldId id="256" r:id="rId4"/>
    <p:sldId id="310" r:id="rId5"/>
    <p:sldId id="311" r:id="rId6"/>
    <p:sldId id="312" r:id="rId7"/>
    <p:sldId id="315" r:id="rId8"/>
    <p:sldId id="328" r:id="rId9"/>
    <p:sldId id="319" r:id="rId10"/>
    <p:sldId id="285" r:id="rId11"/>
    <p:sldId id="308" r:id="rId12"/>
    <p:sldId id="348" r:id="rId13"/>
    <p:sldId id="316" r:id="rId14"/>
    <p:sldId id="317" r:id="rId15"/>
    <p:sldId id="318" r:id="rId16"/>
    <p:sldId id="303" r:id="rId17"/>
    <p:sldId id="304" r:id="rId18"/>
    <p:sldId id="305" r:id="rId19"/>
    <p:sldId id="320" r:id="rId20"/>
    <p:sldId id="321" r:id="rId21"/>
    <p:sldId id="313" r:id="rId22"/>
    <p:sldId id="314" r:id="rId23"/>
    <p:sldId id="288" r:id="rId24"/>
    <p:sldId id="298" r:id="rId25"/>
    <p:sldId id="343" r:id="rId26"/>
    <p:sldId id="322" r:id="rId27"/>
    <p:sldId id="323" r:id="rId28"/>
    <p:sldId id="324" r:id="rId29"/>
    <p:sldId id="325" r:id="rId30"/>
    <p:sldId id="344" r:id="rId31"/>
    <p:sldId id="351" r:id="rId32"/>
    <p:sldId id="350" r:id="rId33"/>
    <p:sldId id="352" r:id="rId34"/>
    <p:sldId id="346" r:id="rId35"/>
    <p:sldId id="353" r:id="rId36"/>
    <p:sldId id="349" r:id="rId37"/>
    <p:sldId id="326" r:id="rId38"/>
    <p:sldId id="329" r:id="rId39"/>
    <p:sldId id="330" r:id="rId40"/>
    <p:sldId id="286" r:id="rId41"/>
    <p:sldId id="299" r:id="rId42"/>
    <p:sldId id="280" r:id="rId43"/>
    <p:sldId id="356" r:id="rId44"/>
  </p:sldIdLst>
  <p:sldSz cx="9144000" cy="6858000" type="screen4x3"/>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n-ea"/>
        <a:cs typeface="Lucida Sans Unicode" panose="020B0602030504020204" pitchFamily="34" charset="0"/>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n-ea"/>
        <a:cs typeface="Lucida Sans Unicode" panose="020B0602030504020204" pitchFamily="34" charset="0"/>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n-ea"/>
        <a:cs typeface="Lucida Sans Unicode" panose="020B0602030504020204" pitchFamily="34" charset="0"/>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n-ea"/>
        <a:cs typeface="Lucida Sans Unicode" panose="020B0602030504020204" pitchFamily="34" charset="0"/>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7603" autoAdjust="0"/>
    <p:restoredTop sz="94660"/>
  </p:normalViewPr>
  <p:slideViewPr>
    <p:cSldViewPr>
      <p:cViewPr varScale="1">
        <p:scale>
          <a:sx n="67" d="100"/>
          <a:sy n="67" d="100"/>
        </p:scale>
        <p:origin x="-123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5CC7D-DD80-4102-A395-E3A01717456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73B0E26C-3D37-46ED-8E1D-449FB5FC5396}">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l" rtl="0"/>
          <a:r>
            <a:rPr lang="tr-TR" sz="3600" b="1" dirty="0" err="1" smtClean="0"/>
            <a:t>Seyfullah</a:t>
          </a:r>
          <a:r>
            <a:rPr lang="tr-TR" sz="3600" b="1" dirty="0" smtClean="0"/>
            <a:t> Oktay </a:t>
          </a:r>
          <a:r>
            <a:rPr lang="tr-TR" sz="3600" b="1" dirty="0" err="1" smtClean="0"/>
            <a:t>Arslan</a:t>
          </a:r>
          <a:r>
            <a:rPr lang="tr-TR" sz="3600" b="1" dirty="0" smtClean="0"/>
            <a:t>,</a:t>
          </a:r>
        </a:p>
        <a:p>
          <a:pPr algn="r" rtl="0"/>
          <a:r>
            <a:rPr lang="tr-TR" sz="2000" b="1" dirty="0" err="1" smtClean="0"/>
            <a:t>Yildirim</a:t>
          </a:r>
          <a:r>
            <a:rPr lang="tr-TR" sz="2000" b="1" dirty="0" smtClean="0"/>
            <a:t> </a:t>
          </a:r>
          <a:r>
            <a:rPr lang="tr-TR" sz="2000" b="1" dirty="0" err="1" smtClean="0"/>
            <a:t>Beyazit</a:t>
          </a:r>
          <a:r>
            <a:rPr lang="tr-TR" sz="2000" b="1" dirty="0" smtClean="0"/>
            <a:t> </a:t>
          </a:r>
          <a:r>
            <a:rPr lang="tr-TR" sz="2000" b="1" dirty="0" err="1" smtClean="0"/>
            <a:t>University</a:t>
          </a:r>
          <a:endParaRPr lang="tr-TR" sz="2000" b="1" dirty="0"/>
        </a:p>
      </dgm:t>
    </dgm:pt>
    <dgm:pt modelId="{1B266127-C265-4947-98BD-CBC639A8DA85}" type="parTrans" cxnId="{C97FC0B5-05F0-47C9-A4CB-19CDF8F7E0CE}">
      <dgm:prSet/>
      <dgm:spPr/>
      <dgm:t>
        <a:bodyPr/>
        <a:lstStyle/>
        <a:p>
          <a:endParaRPr lang="tr-TR"/>
        </a:p>
      </dgm:t>
    </dgm:pt>
    <dgm:pt modelId="{437195B1-FC3B-4679-9451-78FF95E8871E}" type="sibTrans" cxnId="{C97FC0B5-05F0-47C9-A4CB-19CDF8F7E0CE}">
      <dgm:prSet/>
      <dgm:spPr/>
      <dgm:t>
        <a:bodyPr/>
        <a:lstStyle/>
        <a:p>
          <a:endParaRPr lang="tr-TR"/>
        </a:p>
      </dgm:t>
    </dgm:pt>
    <dgm:pt modelId="{A52BDC45-5F44-40CF-BC9D-97B5373ED639}">
      <dgm:prSet custT="1"/>
      <dgm:spPr/>
      <dgm:t>
        <a:bodyPr/>
        <a:lstStyle/>
        <a:p>
          <a:pPr algn="l" rtl="0"/>
          <a:endParaRPr lang="tr-TR" sz="3200" dirty="0" smtClean="0"/>
        </a:p>
        <a:p>
          <a:pPr algn="l" rtl="0"/>
          <a:r>
            <a:rPr lang="tr-TR" sz="3200" dirty="0" smtClean="0"/>
            <a:t>Ali Parlar,</a:t>
          </a:r>
        </a:p>
        <a:p>
          <a:pPr algn="r" rtl="0"/>
          <a:r>
            <a:rPr lang="tr-TR" sz="2000" b="1" dirty="0" err="1" smtClean="0"/>
            <a:t>Adiyaman</a:t>
          </a:r>
          <a:r>
            <a:rPr lang="tr-TR" sz="2000" b="1" dirty="0" smtClean="0"/>
            <a:t> </a:t>
          </a:r>
          <a:r>
            <a:rPr lang="tr-TR" sz="2000" b="1" dirty="0" err="1" smtClean="0"/>
            <a:t>University</a:t>
          </a:r>
          <a:endParaRPr lang="tr-TR" sz="2000" dirty="0" smtClean="0"/>
        </a:p>
        <a:p>
          <a:pPr algn="l" rtl="0"/>
          <a:r>
            <a:rPr lang="tr-TR" sz="3200" dirty="0" smtClean="0"/>
            <a:t> </a:t>
          </a:r>
          <a:endParaRPr lang="tr-TR" sz="3200" dirty="0"/>
        </a:p>
      </dgm:t>
    </dgm:pt>
    <dgm:pt modelId="{12C66A81-E7BA-42C3-906C-C1A4C58E9A8A}" type="parTrans" cxnId="{2723AEB0-DE09-49AF-BD7B-AF705F120077}">
      <dgm:prSet/>
      <dgm:spPr/>
      <dgm:t>
        <a:bodyPr/>
        <a:lstStyle/>
        <a:p>
          <a:endParaRPr lang="tr-TR"/>
        </a:p>
      </dgm:t>
    </dgm:pt>
    <dgm:pt modelId="{AA146E48-8717-4028-BC9D-F66CBFA66F64}" type="sibTrans" cxnId="{2723AEB0-DE09-49AF-BD7B-AF705F120077}">
      <dgm:prSet/>
      <dgm:spPr/>
      <dgm:t>
        <a:bodyPr/>
        <a:lstStyle/>
        <a:p>
          <a:endParaRPr lang="tr-TR"/>
        </a:p>
      </dgm:t>
    </dgm:pt>
    <dgm:pt modelId="{B7130696-6A0A-4A72-ACDF-BD6FD79E337C}">
      <dgm:prSet custT="1"/>
      <dgm:spPr/>
      <dgm:t>
        <a:bodyPr/>
        <a:lstStyle/>
        <a:p>
          <a:pPr algn="l" rtl="0"/>
          <a:r>
            <a:rPr lang="tr-TR" sz="3200" dirty="0" smtClean="0"/>
            <a:t>Muhammet Fatih Doğan</a:t>
          </a:r>
        </a:p>
        <a:p>
          <a:pPr algn="r" rtl="0"/>
          <a:r>
            <a:rPr lang="tr-TR" sz="2000" b="1" dirty="0" err="1" smtClean="0"/>
            <a:t>Yildirim</a:t>
          </a:r>
          <a:r>
            <a:rPr lang="tr-TR" sz="2000" b="1" dirty="0" smtClean="0"/>
            <a:t> </a:t>
          </a:r>
          <a:r>
            <a:rPr lang="tr-TR" sz="2000" b="1" dirty="0" err="1" smtClean="0"/>
            <a:t>Beyazit</a:t>
          </a:r>
          <a:r>
            <a:rPr lang="tr-TR" sz="2000" b="1" dirty="0" smtClean="0"/>
            <a:t> </a:t>
          </a:r>
          <a:r>
            <a:rPr lang="tr-TR" sz="2000" b="1" dirty="0" err="1" smtClean="0"/>
            <a:t>University</a:t>
          </a:r>
          <a:endParaRPr lang="tr-TR" sz="2000" dirty="0"/>
        </a:p>
      </dgm:t>
    </dgm:pt>
    <dgm:pt modelId="{60BCA0A5-0BF8-40FC-BB87-7CB20C1C39D1}" type="parTrans" cxnId="{B7B72217-38C3-4630-808E-D9A0E087133E}">
      <dgm:prSet/>
      <dgm:spPr/>
      <dgm:t>
        <a:bodyPr/>
        <a:lstStyle/>
        <a:p>
          <a:endParaRPr lang="tr-TR"/>
        </a:p>
      </dgm:t>
    </dgm:pt>
    <dgm:pt modelId="{3077F953-0A80-4D03-A2BB-77B93E56173C}" type="sibTrans" cxnId="{B7B72217-38C3-4630-808E-D9A0E087133E}">
      <dgm:prSet/>
      <dgm:spPr/>
      <dgm:t>
        <a:bodyPr/>
        <a:lstStyle/>
        <a:p>
          <a:endParaRPr lang="tr-TR"/>
        </a:p>
      </dgm:t>
    </dgm:pt>
    <dgm:pt modelId="{2EF7A03C-6401-4253-B776-0CA6DBF88896}">
      <dgm:prSet custT="1"/>
      <dgm:spPr/>
      <dgm:t>
        <a:bodyPr/>
        <a:lstStyle/>
        <a:p>
          <a:pPr algn="l" rtl="0"/>
          <a:endParaRPr lang="tr-TR" sz="3200" dirty="0" smtClean="0"/>
        </a:p>
        <a:p>
          <a:pPr algn="l" rtl="0"/>
          <a:r>
            <a:rPr lang="tr-TR" sz="3200" dirty="0" smtClean="0"/>
            <a:t>Alper Yalçın,</a:t>
          </a:r>
        </a:p>
        <a:p>
          <a:pPr algn="r" rtl="0"/>
          <a:r>
            <a:rPr lang="tr-TR" sz="2000" b="1" dirty="0" err="1" smtClean="0"/>
            <a:t>Adiyaman</a:t>
          </a:r>
          <a:r>
            <a:rPr lang="tr-TR" sz="2000" b="1" dirty="0" smtClean="0"/>
            <a:t> </a:t>
          </a:r>
          <a:r>
            <a:rPr lang="tr-TR" sz="2000" b="1" dirty="0" err="1" smtClean="0"/>
            <a:t>University</a:t>
          </a:r>
          <a:r>
            <a:rPr lang="tr-TR" sz="2000" dirty="0" smtClean="0"/>
            <a:t> </a:t>
          </a:r>
        </a:p>
        <a:p>
          <a:pPr algn="l" rtl="0"/>
          <a:r>
            <a:rPr lang="tr-TR" sz="3200" dirty="0" smtClean="0"/>
            <a:t> </a:t>
          </a:r>
          <a:endParaRPr lang="tr-TR" sz="3200" dirty="0"/>
        </a:p>
      </dgm:t>
    </dgm:pt>
    <dgm:pt modelId="{3FBB5724-0082-4F80-9818-E942EDC16D23}" type="parTrans" cxnId="{DC6A418E-A6D1-4273-BE5E-B2E3E4557C0E}">
      <dgm:prSet/>
      <dgm:spPr/>
      <dgm:t>
        <a:bodyPr/>
        <a:lstStyle/>
        <a:p>
          <a:endParaRPr lang="tr-TR"/>
        </a:p>
      </dgm:t>
    </dgm:pt>
    <dgm:pt modelId="{D6383403-0D9E-4BB0-B551-06B8793CCCCB}" type="sibTrans" cxnId="{DC6A418E-A6D1-4273-BE5E-B2E3E4557C0E}">
      <dgm:prSet/>
      <dgm:spPr/>
      <dgm:t>
        <a:bodyPr/>
        <a:lstStyle/>
        <a:p>
          <a:endParaRPr lang="tr-TR"/>
        </a:p>
      </dgm:t>
    </dgm:pt>
    <dgm:pt modelId="{64CDEC5F-C4E1-4B10-9B51-EA252EDAEA22}">
      <dgm:prSet custT="1"/>
      <dgm:spPr/>
      <dgm:t>
        <a:bodyPr/>
        <a:lstStyle/>
        <a:p>
          <a:pPr algn="l" rtl="0"/>
          <a:r>
            <a:rPr lang="tr-TR" sz="3200" dirty="0" smtClean="0"/>
            <a:t>Mehmet Kaya Özer</a:t>
          </a:r>
        </a:p>
        <a:p>
          <a:pPr algn="r" rtl="0"/>
          <a:r>
            <a:rPr lang="tr-TR" sz="2000" b="1" dirty="0" err="1" smtClean="0"/>
            <a:t>Adiyaman</a:t>
          </a:r>
          <a:r>
            <a:rPr lang="tr-TR" sz="2000" b="1" dirty="0" smtClean="0"/>
            <a:t> </a:t>
          </a:r>
          <a:r>
            <a:rPr lang="tr-TR" sz="2000" b="1" dirty="0" err="1" smtClean="0"/>
            <a:t>Beyazit</a:t>
          </a:r>
          <a:r>
            <a:rPr lang="tr-TR" sz="2000" b="1" dirty="0" smtClean="0"/>
            <a:t> </a:t>
          </a:r>
          <a:r>
            <a:rPr lang="tr-TR" sz="2000" b="1" dirty="0" err="1" smtClean="0"/>
            <a:t>University</a:t>
          </a:r>
          <a:endParaRPr lang="tr-TR" sz="2000" dirty="0"/>
        </a:p>
      </dgm:t>
    </dgm:pt>
    <dgm:pt modelId="{47655A5A-B3E0-47A7-9A84-38F464E5BAE3}" type="parTrans" cxnId="{F97AE71C-BDA7-4570-9B06-CA6CCA27D505}">
      <dgm:prSet/>
      <dgm:spPr/>
      <dgm:t>
        <a:bodyPr/>
        <a:lstStyle/>
        <a:p>
          <a:endParaRPr lang="tr-TR"/>
        </a:p>
      </dgm:t>
    </dgm:pt>
    <dgm:pt modelId="{1848DF5C-50E2-4BB2-AFB2-A178EE2931F0}" type="sibTrans" cxnId="{F97AE71C-BDA7-4570-9B06-CA6CCA27D505}">
      <dgm:prSet/>
      <dgm:spPr/>
      <dgm:t>
        <a:bodyPr/>
        <a:lstStyle/>
        <a:p>
          <a:endParaRPr lang="tr-TR"/>
        </a:p>
      </dgm:t>
    </dgm:pt>
    <dgm:pt modelId="{8D5986BD-D3ED-4249-BDF8-87D3BD97B8C4}" type="pres">
      <dgm:prSet presAssocID="{4E95CC7D-DD80-4102-A395-E3A017174565}" presName="linear" presStyleCnt="0">
        <dgm:presLayoutVars>
          <dgm:animLvl val="lvl"/>
          <dgm:resizeHandles val="exact"/>
        </dgm:presLayoutVars>
      </dgm:prSet>
      <dgm:spPr/>
      <dgm:t>
        <a:bodyPr/>
        <a:lstStyle/>
        <a:p>
          <a:endParaRPr lang="tr-TR"/>
        </a:p>
      </dgm:t>
    </dgm:pt>
    <dgm:pt modelId="{11B48589-BC38-4217-8504-5E8A8D76B4A8}" type="pres">
      <dgm:prSet presAssocID="{73B0E26C-3D37-46ED-8E1D-449FB5FC5396}" presName="parentText" presStyleLbl="node1" presStyleIdx="0" presStyleCnt="5">
        <dgm:presLayoutVars>
          <dgm:chMax val="0"/>
          <dgm:bulletEnabled val="1"/>
        </dgm:presLayoutVars>
      </dgm:prSet>
      <dgm:spPr/>
      <dgm:t>
        <a:bodyPr/>
        <a:lstStyle/>
        <a:p>
          <a:endParaRPr lang="tr-TR"/>
        </a:p>
      </dgm:t>
    </dgm:pt>
    <dgm:pt modelId="{F14D58A1-D132-459A-8FE6-0E8F76DA8A96}" type="pres">
      <dgm:prSet presAssocID="{437195B1-FC3B-4679-9451-78FF95E8871E}" presName="spacer" presStyleCnt="0"/>
      <dgm:spPr/>
    </dgm:pt>
    <dgm:pt modelId="{2AE18BA1-2EF2-443B-BEF2-E1E6685974F2}" type="pres">
      <dgm:prSet presAssocID="{A52BDC45-5F44-40CF-BC9D-97B5373ED639}" presName="parentText" presStyleLbl="node1" presStyleIdx="1" presStyleCnt="5">
        <dgm:presLayoutVars>
          <dgm:chMax val="0"/>
          <dgm:bulletEnabled val="1"/>
        </dgm:presLayoutVars>
      </dgm:prSet>
      <dgm:spPr/>
      <dgm:t>
        <a:bodyPr/>
        <a:lstStyle/>
        <a:p>
          <a:endParaRPr lang="tr-TR"/>
        </a:p>
      </dgm:t>
    </dgm:pt>
    <dgm:pt modelId="{91BF22B8-3474-48AD-B755-8C971206C8A5}" type="pres">
      <dgm:prSet presAssocID="{AA146E48-8717-4028-BC9D-F66CBFA66F64}" presName="spacer" presStyleCnt="0"/>
      <dgm:spPr/>
    </dgm:pt>
    <dgm:pt modelId="{DB0AC222-5FB4-439B-86EB-0CA7ABF2B866}" type="pres">
      <dgm:prSet presAssocID="{B7130696-6A0A-4A72-ACDF-BD6FD79E337C}" presName="parentText" presStyleLbl="node1" presStyleIdx="2" presStyleCnt="5">
        <dgm:presLayoutVars>
          <dgm:chMax val="0"/>
          <dgm:bulletEnabled val="1"/>
        </dgm:presLayoutVars>
      </dgm:prSet>
      <dgm:spPr/>
      <dgm:t>
        <a:bodyPr/>
        <a:lstStyle/>
        <a:p>
          <a:endParaRPr lang="tr-TR"/>
        </a:p>
      </dgm:t>
    </dgm:pt>
    <dgm:pt modelId="{2453296F-FB3A-4655-8CB5-9983461BFAB2}" type="pres">
      <dgm:prSet presAssocID="{3077F953-0A80-4D03-A2BB-77B93E56173C}" presName="spacer" presStyleCnt="0"/>
      <dgm:spPr/>
    </dgm:pt>
    <dgm:pt modelId="{FB33A985-AF94-4204-80BE-6C0A076B6A35}" type="pres">
      <dgm:prSet presAssocID="{2EF7A03C-6401-4253-B776-0CA6DBF88896}" presName="parentText" presStyleLbl="node1" presStyleIdx="3" presStyleCnt="5" custLinFactY="2353" custLinFactNeighborX="126" custLinFactNeighborY="100000">
        <dgm:presLayoutVars>
          <dgm:chMax val="0"/>
          <dgm:bulletEnabled val="1"/>
        </dgm:presLayoutVars>
      </dgm:prSet>
      <dgm:spPr/>
      <dgm:t>
        <a:bodyPr/>
        <a:lstStyle/>
        <a:p>
          <a:endParaRPr lang="tr-TR"/>
        </a:p>
      </dgm:t>
    </dgm:pt>
    <dgm:pt modelId="{0139B5B6-FFF0-4DA1-80D2-F3ACE6D3F960}" type="pres">
      <dgm:prSet presAssocID="{D6383403-0D9E-4BB0-B551-06B8793CCCCB}" presName="spacer" presStyleCnt="0"/>
      <dgm:spPr/>
    </dgm:pt>
    <dgm:pt modelId="{128A834B-7D27-4F04-8C89-BE2CD9E58674}" type="pres">
      <dgm:prSet presAssocID="{64CDEC5F-C4E1-4B10-9B51-EA252EDAEA22}" presName="parentText" presStyleLbl="node1" presStyleIdx="4" presStyleCnt="5">
        <dgm:presLayoutVars>
          <dgm:chMax val="0"/>
          <dgm:bulletEnabled val="1"/>
        </dgm:presLayoutVars>
      </dgm:prSet>
      <dgm:spPr/>
      <dgm:t>
        <a:bodyPr/>
        <a:lstStyle/>
        <a:p>
          <a:endParaRPr lang="tr-TR"/>
        </a:p>
      </dgm:t>
    </dgm:pt>
  </dgm:ptLst>
  <dgm:cxnLst>
    <dgm:cxn modelId="{10C58303-B692-49FF-B2BC-5C5FCB7FC6B7}" type="presOf" srcId="{73B0E26C-3D37-46ED-8E1D-449FB5FC5396}" destId="{11B48589-BC38-4217-8504-5E8A8D76B4A8}" srcOrd="0" destOrd="0" presId="urn:microsoft.com/office/officeart/2005/8/layout/vList2"/>
    <dgm:cxn modelId="{46D33A45-5B6C-41CA-B2B0-31CBD753075B}" type="presOf" srcId="{B7130696-6A0A-4A72-ACDF-BD6FD79E337C}" destId="{DB0AC222-5FB4-439B-86EB-0CA7ABF2B866}" srcOrd="0" destOrd="0" presId="urn:microsoft.com/office/officeart/2005/8/layout/vList2"/>
    <dgm:cxn modelId="{030A538B-E193-4867-AB85-99B831A4926C}" type="presOf" srcId="{A52BDC45-5F44-40CF-BC9D-97B5373ED639}" destId="{2AE18BA1-2EF2-443B-BEF2-E1E6685974F2}" srcOrd="0" destOrd="0" presId="urn:microsoft.com/office/officeart/2005/8/layout/vList2"/>
    <dgm:cxn modelId="{F1F9F8C6-23DC-4D41-B004-438CA095A52A}" type="presOf" srcId="{2EF7A03C-6401-4253-B776-0CA6DBF88896}" destId="{FB33A985-AF94-4204-80BE-6C0A076B6A35}" srcOrd="0" destOrd="0" presId="urn:microsoft.com/office/officeart/2005/8/layout/vList2"/>
    <dgm:cxn modelId="{DC6A418E-A6D1-4273-BE5E-B2E3E4557C0E}" srcId="{4E95CC7D-DD80-4102-A395-E3A017174565}" destId="{2EF7A03C-6401-4253-B776-0CA6DBF88896}" srcOrd="3" destOrd="0" parTransId="{3FBB5724-0082-4F80-9818-E942EDC16D23}" sibTransId="{D6383403-0D9E-4BB0-B551-06B8793CCCCB}"/>
    <dgm:cxn modelId="{7B813930-E7D0-4E10-BCBF-FCAA28414297}" type="presOf" srcId="{4E95CC7D-DD80-4102-A395-E3A017174565}" destId="{8D5986BD-D3ED-4249-BDF8-87D3BD97B8C4}" srcOrd="0" destOrd="0" presId="urn:microsoft.com/office/officeart/2005/8/layout/vList2"/>
    <dgm:cxn modelId="{F97AE71C-BDA7-4570-9B06-CA6CCA27D505}" srcId="{4E95CC7D-DD80-4102-A395-E3A017174565}" destId="{64CDEC5F-C4E1-4B10-9B51-EA252EDAEA22}" srcOrd="4" destOrd="0" parTransId="{47655A5A-B3E0-47A7-9A84-38F464E5BAE3}" sibTransId="{1848DF5C-50E2-4BB2-AFB2-A178EE2931F0}"/>
    <dgm:cxn modelId="{AE95445C-628C-4E3A-A9F3-E3E9A4D51D77}" type="presOf" srcId="{64CDEC5F-C4E1-4B10-9B51-EA252EDAEA22}" destId="{128A834B-7D27-4F04-8C89-BE2CD9E58674}" srcOrd="0" destOrd="0" presId="urn:microsoft.com/office/officeart/2005/8/layout/vList2"/>
    <dgm:cxn modelId="{C97FC0B5-05F0-47C9-A4CB-19CDF8F7E0CE}" srcId="{4E95CC7D-DD80-4102-A395-E3A017174565}" destId="{73B0E26C-3D37-46ED-8E1D-449FB5FC5396}" srcOrd="0" destOrd="0" parTransId="{1B266127-C265-4947-98BD-CBC639A8DA85}" sibTransId="{437195B1-FC3B-4679-9451-78FF95E8871E}"/>
    <dgm:cxn modelId="{2723AEB0-DE09-49AF-BD7B-AF705F120077}" srcId="{4E95CC7D-DD80-4102-A395-E3A017174565}" destId="{A52BDC45-5F44-40CF-BC9D-97B5373ED639}" srcOrd="1" destOrd="0" parTransId="{12C66A81-E7BA-42C3-906C-C1A4C58E9A8A}" sibTransId="{AA146E48-8717-4028-BC9D-F66CBFA66F64}"/>
    <dgm:cxn modelId="{B7B72217-38C3-4630-808E-D9A0E087133E}" srcId="{4E95CC7D-DD80-4102-A395-E3A017174565}" destId="{B7130696-6A0A-4A72-ACDF-BD6FD79E337C}" srcOrd="2" destOrd="0" parTransId="{60BCA0A5-0BF8-40FC-BB87-7CB20C1C39D1}" sibTransId="{3077F953-0A80-4D03-A2BB-77B93E56173C}"/>
    <dgm:cxn modelId="{63A9F628-62EA-4DC8-A5BF-A44291E14C5F}" type="presParOf" srcId="{8D5986BD-D3ED-4249-BDF8-87D3BD97B8C4}" destId="{11B48589-BC38-4217-8504-5E8A8D76B4A8}" srcOrd="0" destOrd="0" presId="urn:microsoft.com/office/officeart/2005/8/layout/vList2"/>
    <dgm:cxn modelId="{C229675B-034A-43EC-99A7-900D47D1FDAB}" type="presParOf" srcId="{8D5986BD-D3ED-4249-BDF8-87D3BD97B8C4}" destId="{F14D58A1-D132-459A-8FE6-0E8F76DA8A96}" srcOrd="1" destOrd="0" presId="urn:microsoft.com/office/officeart/2005/8/layout/vList2"/>
    <dgm:cxn modelId="{9C172CE1-2A4D-4C0E-A3B5-CD510B4D0076}" type="presParOf" srcId="{8D5986BD-D3ED-4249-BDF8-87D3BD97B8C4}" destId="{2AE18BA1-2EF2-443B-BEF2-E1E6685974F2}" srcOrd="2" destOrd="0" presId="urn:microsoft.com/office/officeart/2005/8/layout/vList2"/>
    <dgm:cxn modelId="{3DB851AF-ADA5-49E9-A964-FF65C40745F2}" type="presParOf" srcId="{8D5986BD-D3ED-4249-BDF8-87D3BD97B8C4}" destId="{91BF22B8-3474-48AD-B755-8C971206C8A5}" srcOrd="3" destOrd="0" presId="urn:microsoft.com/office/officeart/2005/8/layout/vList2"/>
    <dgm:cxn modelId="{126A9846-29F7-4AEC-B9A6-829FEC8268D5}" type="presParOf" srcId="{8D5986BD-D3ED-4249-BDF8-87D3BD97B8C4}" destId="{DB0AC222-5FB4-439B-86EB-0CA7ABF2B866}" srcOrd="4" destOrd="0" presId="urn:microsoft.com/office/officeart/2005/8/layout/vList2"/>
    <dgm:cxn modelId="{E9CA1DA7-BC55-4BF3-BC53-819BB28A4729}" type="presParOf" srcId="{8D5986BD-D3ED-4249-BDF8-87D3BD97B8C4}" destId="{2453296F-FB3A-4655-8CB5-9983461BFAB2}" srcOrd="5" destOrd="0" presId="urn:microsoft.com/office/officeart/2005/8/layout/vList2"/>
    <dgm:cxn modelId="{8A1A13FF-543B-4AEF-9C4D-AA0C54C1E29F}" type="presParOf" srcId="{8D5986BD-D3ED-4249-BDF8-87D3BD97B8C4}" destId="{FB33A985-AF94-4204-80BE-6C0A076B6A35}" srcOrd="6" destOrd="0" presId="urn:microsoft.com/office/officeart/2005/8/layout/vList2"/>
    <dgm:cxn modelId="{4755BC68-2B64-4523-A484-156108D749E6}" type="presParOf" srcId="{8D5986BD-D3ED-4249-BDF8-87D3BD97B8C4}" destId="{0139B5B6-FFF0-4DA1-80D2-F3ACE6D3F960}" srcOrd="7" destOrd="0" presId="urn:microsoft.com/office/officeart/2005/8/layout/vList2"/>
    <dgm:cxn modelId="{F994CE96-3984-4E24-BB31-C5926C459958}" type="presParOf" srcId="{8D5986BD-D3ED-4249-BDF8-87D3BD97B8C4}" destId="{128A834B-7D27-4F04-8C89-BE2CD9E58674}" srcOrd="8"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E4E0F5-3373-4F26-A2DA-6D2A32ACD152}" type="doc">
      <dgm:prSet loTypeId="urn:microsoft.com/office/officeart/2005/8/layout/vList5" loCatId="list" qsTypeId="urn:microsoft.com/office/officeart/2005/8/quickstyle/simple1" qsCatId="simple" csTypeId="urn:microsoft.com/office/officeart/2005/8/colors/accent2_2" csCatId="accent2"/>
      <dgm:spPr/>
      <dgm:t>
        <a:bodyPr/>
        <a:lstStyle/>
        <a:p>
          <a:endParaRPr lang="tr-TR"/>
        </a:p>
      </dgm:t>
    </dgm:pt>
    <dgm:pt modelId="{61B91924-9914-4BC0-AD71-CC68167F8EBC}">
      <dgm:prSet/>
      <dgm:spPr/>
      <dgm:t>
        <a:bodyPr/>
        <a:lstStyle/>
        <a:p>
          <a:pPr rtl="0"/>
          <a:r>
            <a:rPr lang="tr-TR" b="1" dirty="0" err="1" smtClean="0"/>
            <a:t>Introduction</a:t>
          </a:r>
          <a:endParaRPr lang="tr-TR" b="1" dirty="0"/>
        </a:p>
      </dgm:t>
    </dgm:pt>
    <dgm:pt modelId="{CD50267F-8999-417A-AB39-692C270BB2D0}" type="parTrans" cxnId="{5A2D345F-74F2-4F87-ADAB-0FC638135949}">
      <dgm:prSet/>
      <dgm:spPr/>
      <dgm:t>
        <a:bodyPr/>
        <a:lstStyle/>
        <a:p>
          <a:endParaRPr lang="tr-TR"/>
        </a:p>
      </dgm:t>
    </dgm:pt>
    <dgm:pt modelId="{D57DD0C1-0DD4-4A0C-841D-B401741EFECE}" type="sibTrans" cxnId="{5A2D345F-74F2-4F87-ADAB-0FC638135949}">
      <dgm:prSet/>
      <dgm:spPr/>
      <dgm:t>
        <a:bodyPr/>
        <a:lstStyle/>
        <a:p>
          <a:endParaRPr lang="tr-TR"/>
        </a:p>
      </dgm:t>
    </dgm:pt>
    <dgm:pt modelId="{4361D588-5E47-4E6D-ADF3-6E1B1DEB8D83}">
      <dgm:prSet/>
      <dgm:spPr/>
      <dgm:t>
        <a:bodyPr/>
        <a:lstStyle/>
        <a:p>
          <a:pPr rtl="0"/>
          <a:r>
            <a:rPr lang="tr-TR" b="1" dirty="0" err="1" smtClean="0"/>
            <a:t>Materials</a:t>
          </a:r>
          <a:r>
            <a:rPr lang="tr-TR" b="1" dirty="0" smtClean="0"/>
            <a:t> </a:t>
          </a:r>
          <a:r>
            <a:rPr lang="tr-TR" b="1" dirty="0" err="1" smtClean="0"/>
            <a:t>and</a:t>
          </a:r>
          <a:r>
            <a:rPr lang="tr-TR" b="1" dirty="0" smtClean="0"/>
            <a:t> </a:t>
          </a:r>
          <a:r>
            <a:rPr lang="tr-TR" b="1" dirty="0" err="1" smtClean="0"/>
            <a:t>Methods</a:t>
          </a:r>
          <a:endParaRPr lang="tr-TR" b="1" dirty="0"/>
        </a:p>
      </dgm:t>
    </dgm:pt>
    <dgm:pt modelId="{280D8043-4CB8-4EFA-9BB4-9F542DE3B4B4}" type="parTrans" cxnId="{9F1C186D-96D7-446D-BD51-1B51FF9CA176}">
      <dgm:prSet/>
      <dgm:spPr/>
      <dgm:t>
        <a:bodyPr/>
        <a:lstStyle/>
        <a:p>
          <a:endParaRPr lang="tr-TR"/>
        </a:p>
      </dgm:t>
    </dgm:pt>
    <dgm:pt modelId="{38835E79-E211-4D95-A88E-4F3D403C8C62}" type="sibTrans" cxnId="{9F1C186D-96D7-446D-BD51-1B51FF9CA176}">
      <dgm:prSet/>
      <dgm:spPr/>
      <dgm:t>
        <a:bodyPr/>
        <a:lstStyle/>
        <a:p>
          <a:endParaRPr lang="tr-TR"/>
        </a:p>
      </dgm:t>
    </dgm:pt>
    <dgm:pt modelId="{8F5E6D3B-9A9B-4D4F-9A76-25DA6E0CE019}">
      <dgm:prSet/>
      <dgm:spPr/>
      <dgm:t>
        <a:bodyPr/>
        <a:lstStyle/>
        <a:p>
          <a:pPr rtl="0"/>
          <a:r>
            <a:rPr lang="tr-TR" b="1" dirty="0" err="1" smtClean="0"/>
            <a:t>Results</a:t>
          </a:r>
          <a:endParaRPr lang="tr-TR" b="1" dirty="0"/>
        </a:p>
      </dgm:t>
    </dgm:pt>
    <dgm:pt modelId="{C7AD8741-2A3F-4841-B728-7FB03762D79D}" type="parTrans" cxnId="{EC567042-C075-4A54-B6AA-D85FDF01AA1F}">
      <dgm:prSet/>
      <dgm:spPr/>
      <dgm:t>
        <a:bodyPr/>
        <a:lstStyle/>
        <a:p>
          <a:endParaRPr lang="tr-TR"/>
        </a:p>
      </dgm:t>
    </dgm:pt>
    <dgm:pt modelId="{FACD7D37-A311-4A27-A2C2-197B3CC06BBB}" type="sibTrans" cxnId="{EC567042-C075-4A54-B6AA-D85FDF01AA1F}">
      <dgm:prSet/>
      <dgm:spPr/>
      <dgm:t>
        <a:bodyPr/>
        <a:lstStyle/>
        <a:p>
          <a:endParaRPr lang="tr-TR"/>
        </a:p>
      </dgm:t>
    </dgm:pt>
    <dgm:pt modelId="{A13CF1B4-2766-4177-ADA3-A3852EE14826}">
      <dgm:prSet/>
      <dgm:spPr/>
      <dgm:t>
        <a:bodyPr/>
        <a:lstStyle/>
        <a:p>
          <a:pPr rtl="0"/>
          <a:r>
            <a:rPr lang="tr-TR" b="1" dirty="0" smtClean="0"/>
            <a:t>Discussion</a:t>
          </a:r>
          <a:endParaRPr lang="tr-TR" b="1" dirty="0"/>
        </a:p>
      </dgm:t>
    </dgm:pt>
    <dgm:pt modelId="{BCC48A1E-3649-4CAF-AF47-1B6379BB387C}" type="parTrans" cxnId="{22D5FC86-D105-446A-8FBB-E68AE32823E0}">
      <dgm:prSet/>
      <dgm:spPr/>
      <dgm:t>
        <a:bodyPr/>
        <a:lstStyle/>
        <a:p>
          <a:endParaRPr lang="tr-TR"/>
        </a:p>
      </dgm:t>
    </dgm:pt>
    <dgm:pt modelId="{9A80641A-E33C-4D39-A3BF-641B3D8038DD}" type="sibTrans" cxnId="{22D5FC86-D105-446A-8FBB-E68AE32823E0}">
      <dgm:prSet/>
      <dgm:spPr/>
      <dgm:t>
        <a:bodyPr/>
        <a:lstStyle/>
        <a:p>
          <a:endParaRPr lang="tr-TR"/>
        </a:p>
      </dgm:t>
    </dgm:pt>
    <dgm:pt modelId="{A8024C04-479D-4C61-AF4B-73A5804CD6B9}">
      <dgm:prSet/>
      <dgm:spPr/>
      <dgm:t>
        <a:bodyPr/>
        <a:lstStyle/>
        <a:p>
          <a:pPr rtl="0"/>
          <a:r>
            <a:rPr lang="tr-TR" b="1" dirty="0" err="1" smtClean="0"/>
            <a:t>References</a:t>
          </a:r>
          <a:endParaRPr lang="tr-TR" b="1" dirty="0"/>
        </a:p>
      </dgm:t>
    </dgm:pt>
    <dgm:pt modelId="{A34C995E-AC8D-4B7F-9CB4-1DF5DF9E81E2}" type="parTrans" cxnId="{2E4CECB3-0CBD-40E8-B8E9-6886BEDCEA26}">
      <dgm:prSet/>
      <dgm:spPr/>
      <dgm:t>
        <a:bodyPr/>
        <a:lstStyle/>
        <a:p>
          <a:endParaRPr lang="tr-TR"/>
        </a:p>
      </dgm:t>
    </dgm:pt>
    <dgm:pt modelId="{223B5647-7F21-479B-A51E-E4964990AD5A}" type="sibTrans" cxnId="{2E4CECB3-0CBD-40E8-B8E9-6886BEDCEA26}">
      <dgm:prSet/>
      <dgm:spPr/>
      <dgm:t>
        <a:bodyPr/>
        <a:lstStyle/>
        <a:p>
          <a:endParaRPr lang="tr-TR"/>
        </a:p>
      </dgm:t>
    </dgm:pt>
    <dgm:pt modelId="{15E454E9-BE7A-4ADD-89CC-3C4B3DAA2403}" type="pres">
      <dgm:prSet presAssocID="{8DE4E0F5-3373-4F26-A2DA-6D2A32ACD152}" presName="Name0" presStyleCnt="0">
        <dgm:presLayoutVars>
          <dgm:dir/>
          <dgm:animLvl val="lvl"/>
          <dgm:resizeHandles val="exact"/>
        </dgm:presLayoutVars>
      </dgm:prSet>
      <dgm:spPr/>
      <dgm:t>
        <a:bodyPr/>
        <a:lstStyle/>
        <a:p>
          <a:endParaRPr lang="tr-TR"/>
        </a:p>
      </dgm:t>
    </dgm:pt>
    <dgm:pt modelId="{90E39944-6C78-4264-B5C1-92284268B07F}" type="pres">
      <dgm:prSet presAssocID="{61B91924-9914-4BC0-AD71-CC68167F8EBC}" presName="linNode" presStyleCnt="0"/>
      <dgm:spPr/>
    </dgm:pt>
    <dgm:pt modelId="{E5F20042-75B5-417E-A9B0-033F9FE19C7A}" type="pres">
      <dgm:prSet presAssocID="{61B91924-9914-4BC0-AD71-CC68167F8EBC}" presName="parentText" presStyleLbl="node1" presStyleIdx="0" presStyleCnt="5">
        <dgm:presLayoutVars>
          <dgm:chMax val="1"/>
          <dgm:bulletEnabled val="1"/>
        </dgm:presLayoutVars>
      </dgm:prSet>
      <dgm:spPr/>
      <dgm:t>
        <a:bodyPr/>
        <a:lstStyle/>
        <a:p>
          <a:endParaRPr lang="tr-TR"/>
        </a:p>
      </dgm:t>
    </dgm:pt>
    <dgm:pt modelId="{8828A07D-AABB-4BAD-96EB-E9F5C4DB656B}" type="pres">
      <dgm:prSet presAssocID="{D57DD0C1-0DD4-4A0C-841D-B401741EFECE}" presName="sp" presStyleCnt="0"/>
      <dgm:spPr/>
    </dgm:pt>
    <dgm:pt modelId="{041E2636-4479-453E-989C-4A6F78DDA49E}" type="pres">
      <dgm:prSet presAssocID="{4361D588-5E47-4E6D-ADF3-6E1B1DEB8D83}" presName="linNode" presStyleCnt="0"/>
      <dgm:spPr/>
    </dgm:pt>
    <dgm:pt modelId="{6C217A5E-8893-4A05-B53D-D5C4557C51DB}" type="pres">
      <dgm:prSet presAssocID="{4361D588-5E47-4E6D-ADF3-6E1B1DEB8D83}" presName="parentText" presStyleLbl="node1" presStyleIdx="1" presStyleCnt="5">
        <dgm:presLayoutVars>
          <dgm:chMax val="1"/>
          <dgm:bulletEnabled val="1"/>
        </dgm:presLayoutVars>
      </dgm:prSet>
      <dgm:spPr/>
      <dgm:t>
        <a:bodyPr/>
        <a:lstStyle/>
        <a:p>
          <a:endParaRPr lang="tr-TR"/>
        </a:p>
      </dgm:t>
    </dgm:pt>
    <dgm:pt modelId="{4A139445-0D65-4431-9B4C-975EFE8B0AC9}" type="pres">
      <dgm:prSet presAssocID="{38835E79-E211-4D95-A88E-4F3D403C8C62}" presName="sp" presStyleCnt="0"/>
      <dgm:spPr/>
    </dgm:pt>
    <dgm:pt modelId="{C0D44D43-FA36-408A-8781-2F704E15343C}" type="pres">
      <dgm:prSet presAssocID="{8F5E6D3B-9A9B-4D4F-9A76-25DA6E0CE019}" presName="linNode" presStyleCnt="0"/>
      <dgm:spPr/>
    </dgm:pt>
    <dgm:pt modelId="{88CB7A3A-58A8-4670-8749-9575FBEED103}" type="pres">
      <dgm:prSet presAssocID="{8F5E6D3B-9A9B-4D4F-9A76-25DA6E0CE019}" presName="parentText" presStyleLbl="node1" presStyleIdx="2" presStyleCnt="5">
        <dgm:presLayoutVars>
          <dgm:chMax val="1"/>
          <dgm:bulletEnabled val="1"/>
        </dgm:presLayoutVars>
      </dgm:prSet>
      <dgm:spPr/>
      <dgm:t>
        <a:bodyPr/>
        <a:lstStyle/>
        <a:p>
          <a:endParaRPr lang="tr-TR"/>
        </a:p>
      </dgm:t>
    </dgm:pt>
    <dgm:pt modelId="{A494621F-1479-4B02-AD09-31FEEFEF5398}" type="pres">
      <dgm:prSet presAssocID="{FACD7D37-A311-4A27-A2C2-197B3CC06BBB}" presName="sp" presStyleCnt="0"/>
      <dgm:spPr/>
    </dgm:pt>
    <dgm:pt modelId="{18C6DA25-7181-4638-B7D2-AD5F9E6E8C40}" type="pres">
      <dgm:prSet presAssocID="{A13CF1B4-2766-4177-ADA3-A3852EE14826}" presName="linNode" presStyleCnt="0"/>
      <dgm:spPr/>
    </dgm:pt>
    <dgm:pt modelId="{35A0DE3C-3B19-4D7D-A3CD-E08C78818B6A}" type="pres">
      <dgm:prSet presAssocID="{A13CF1B4-2766-4177-ADA3-A3852EE14826}" presName="parentText" presStyleLbl="node1" presStyleIdx="3" presStyleCnt="5">
        <dgm:presLayoutVars>
          <dgm:chMax val="1"/>
          <dgm:bulletEnabled val="1"/>
        </dgm:presLayoutVars>
      </dgm:prSet>
      <dgm:spPr/>
      <dgm:t>
        <a:bodyPr/>
        <a:lstStyle/>
        <a:p>
          <a:endParaRPr lang="tr-TR"/>
        </a:p>
      </dgm:t>
    </dgm:pt>
    <dgm:pt modelId="{A7AE7C02-262A-4D1A-B42C-FF3B85899267}" type="pres">
      <dgm:prSet presAssocID="{9A80641A-E33C-4D39-A3BF-641B3D8038DD}" presName="sp" presStyleCnt="0"/>
      <dgm:spPr/>
    </dgm:pt>
    <dgm:pt modelId="{2FAC6322-643E-4FE9-BD06-58D2F83E6D9F}" type="pres">
      <dgm:prSet presAssocID="{A8024C04-479D-4C61-AF4B-73A5804CD6B9}" presName="linNode" presStyleCnt="0"/>
      <dgm:spPr/>
    </dgm:pt>
    <dgm:pt modelId="{7EB34A73-26AD-4FB3-8C62-98089F55AEEA}" type="pres">
      <dgm:prSet presAssocID="{A8024C04-479D-4C61-AF4B-73A5804CD6B9}" presName="parentText" presStyleLbl="node1" presStyleIdx="4" presStyleCnt="5">
        <dgm:presLayoutVars>
          <dgm:chMax val="1"/>
          <dgm:bulletEnabled val="1"/>
        </dgm:presLayoutVars>
      </dgm:prSet>
      <dgm:spPr/>
      <dgm:t>
        <a:bodyPr/>
        <a:lstStyle/>
        <a:p>
          <a:endParaRPr lang="tr-TR"/>
        </a:p>
      </dgm:t>
    </dgm:pt>
  </dgm:ptLst>
  <dgm:cxnLst>
    <dgm:cxn modelId="{2E4CECB3-0CBD-40E8-B8E9-6886BEDCEA26}" srcId="{8DE4E0F5-3373-4F26-A2DA-6D2A32ACD152}" destId="{A8024C04-479D-4C61-AF4B-73A5804CD6B9}" srcOrd="4" destOrd="0" parTransId="{A34C995E-AC8D-4B7F-9CB4-1DF5DF9E81E2}" sibTransId="{223B5647-7F21-479B-A51E-E4964990AD5A}"/>
    <dgm:cxn modelId="{683F96DE-F73D-460A-AA72-A2020A184966}" type="presOf" srcId="{A8024C04-479D-4C61-AF4B-73A5804CD6B9}" destId="{7EB34A73-26AD-4FB3-8C62-98089F55AEEA}" srcOrd="0" destOrd="0" presId="urn:microsoft.com/office/officeart/2005/8/layout/vList5"/>
    <dgm:cxn modelId="{2149A64E-9AD3-4DED-A7C7-B6CAFCDAA114}" type="presOf" srcId="{4361D588-5E47-4E6D-ADF3-6E1B1DEB8D83}" destId="{6C217A5E-8893-4A05-B53D-D5C4557C51DB}" srcOrd="0" destOrd="0" presId="urn:microsoft.com/office/officeart/2005/8/layout/vList5"/>
    <dgm:cxn modelId="{1D113E17-2F6D-43CD-B7B8-40EEADE19101}" type="presOf" srcId="{61B91924-9914-4BC0-AD71-CC68167F8EBC}" destId="{E5F20042-75B5-417E-A9B0-033F9FE19C7A}" srcOrd="0" destOrd="0" presId="urn:microsoft.com/office/officeart/2005/8/layout/vList5"/>
    <dgm:cxn modelId="{22D5FC86-D105-446A-8FBB-E68AE32823E0}" srcId="{8DE4E0F5-3373-4F26-A2DA-6D2A32ACD152}" destId="{A13CF1B4-2766-4177-ADA3-A3852EE14826}" srcOrd="3" destOrd="0" parTransId="{BCC48A1E-3649-4CAF-AF47-1B6379BB387C}" sibTransId="{9A80641A-E33C-4D39-A3BF-641B3D8038DD}"/>
    <dgm:cxn modelId="{EC567042-C075-4A54-B6AA-D85FDF01AA1F}" srcId="{8DE4E0F5-3373-4F26-A2DA-6D2A32ACD152}" destId="{8F5E6D3B-9A9B-4D4F-9A76-25DA6E0CE019}" srcOrd="2" destOrd="0" parTransId="{C7AD8741-2A3F-4841-B728-7FB03762D79D}" sibTransId="{FACD7D37-A311-4A27-A2C2-197B3CC06BBB}"/>
    <dgm:cxn modelId="{E9CFBCAA-E19B-483E-A956-62DDDC40851C}" type="presOf" srcId="{8DE4E0F5-3373-4F26-A2DA-6D2A32ACD152}" destId="{15E454E9-BE7A-4ADD-89CC-3C4B3DAA2403}" srcOrd="0" destOrd="0" presId="urn:microsoft.com/office/officeart/2005/8/layout/vList5"/>
    <dgm:cxn modelId="{9F1C186D-96D7-446D-BD51-1B51FF9CA176}" srcId="{8DE4E0F5-3373-4F26-A2DA-6D2A32ACD152}" destId="{4361D588-5E47-4E6D-ADF3-6E1B1DEB8D83}" srcOrd="1" destOrd="0" parTransId="{280D8043-4CB8-4EFA-9BB4-9F542DE3B4B4}" sibTransId="{38835E79-E211-4D95-A88E-4F3D403C8C62}"/>
    <dgm:cxn modelId="{5A2D345F-74F2-4F87-ADAB-0FC638135949}" srcId="{8DE4E0F5-3373-4F26-A2DA-6D2A32ACD152}" destId="{61B91924-9914-4BC0-AD71-CC68167F8EBC}" srcOrd="0" destOrd="0" parTransId="{CD50267F-8999-417A-AB39-692C270BB2D0}" sibTransId="{D57DD0C1-0DD4-4A0C-841D-B401741EFECE}"/>
    <dgm:cxn modelId="{AF4A98A5-CA63-4D72-A69F-035D7AD3D48C}" type="presOf" srcId="{A13CF1B4-2766-4177-ADA3-A3852EE14826}" destId="{35A0DE3C-3B19-4D7D-A3CD-E08C78818B6A}" srcOrd="0" destOrd="0" presId="urn:microsoft.com/office/officeart/2005/8/layout/vList5"/>
    <dgm:cxn modelId="{5D7F1AE4-818F-4E20-9D9F-CE1830E8D03C}" type="presOf" srcId="{8F5E6D3B-9A9B-4D4F-9A76-25DA6E0CE019}" destId="{88CB7A3A-58A8-4670-8749-9575FBEED103}" srcOrd="0" destOrd="0" presId="urn:microsoft.com/office/officeart/2005/8/layout/vList5"/>
    <dgm:cxn modelId="{F46B2847-6018-43D1-B5D0-08A65750F6D7}" type="presParOf" srcId="{15E454E9-BE7A-4ADD-89CC-3C4B3DAA2403}" destId="{90E39944-6C78-4264-B5C1-92284268B07F}" srcOrd="0" destOrd="0" presId="urn:microsoft.com/office/officeart/2005/8/layout/vList5"/>
    <dgm:cxn modelId="{F066D7F1-CAA6-463E-ADAB-997C407AC1A7}" type="presParOf" srcId="{90E39944-6C78-4264-B5C1-92284268B07F}" destId="{E5F20042-75B5-417E-A9B0-033F9FE19C7A}" srcOrd="0" destOrd="0" presId="urn:microsoft.com/office/officeart/2005/8/layout/vList5"/>
    <dgm:cxn modelId="{8E6228E9-9809-4ABE-88E4-187631DAE044}" type="presParOf" srcId="{15E454E9-BE7A-4ADD-89CC-3C4B3DAA2403}" destId="{8828A07D-AABB-4BAD-96EB-E9F5C4DB656B}" srcOrd="1" destOrd="0" presId="urn:microsoft.com/office/officeart/2005/8/layout/vList5"/>
    <dgm:cxn modelId="{EF989657-646D-46ED-B70C-59BFF0CFE50F}" type="presParOf" srcId="{15E454E9-BE7A-4ADD-89CC-3C4B3DAA2403}" destId="{041E2636-4479-453E-989C-4A6F78DDA49E}" srcOrd="2" destOrd="0" presId="urn:microsoft.com/office/officeart/2005/8/layout/vList5"/>
    <dgm:cxn modelId="{06B95D84-DB67-4C19-B59F-F61BCBDE902C}" type="presParOf" srcId="{041E2636-4479-453E-989C-4A6F78DDA49E}" destId="{6C217A5E-8893-4A05-B53D-D5C4557C51DB}" srcOrd="0" destOrd="0" presId="urn:microsoft.com/office/officeart/2005/8/layout/vList5"/>
    <dgm:cxn modelId="{C8971B96-676A-4839-9154-F47E806F29BB}" type="presParOf" srcId="{15E454E9-BE7A-4ADD-89CC-3C4B3DAA2403}" destId="{4A139445-0D65-4431-9B4C-975EFE8B0AC9}" srcOrd="3" destOrd="0" presId="urn:microsoft.com/office/officeart/2005/8/layout/vList5"/>
    <dgm:cxn modelId="{C5E605FC-E6F8-45FF-A5DC-EE4C48B58074}" type="presParOf" srcId="{15E454E9-BE7A-4ADD-89CC-3C4B3DAA2403}" destId="{C0D44D43-FA36-408A-8781-2F704E15343C}" srcOrd="4" destOrd="0" presId="urn:microsoft.com/office/officeart/2005/8/layout/vList5"/>
    <dgm:cxn modelId="{27725885-4781-43CD-ADE0-A50A17E97703}" type="presParOf" srcId="{C0D44D43-FA36-408A-8781-2F704E15343C}" destId="{88CB7A3A-58A8-4670-8749-9575FBEED103}" srcOrd="0" destOrd="0" presId="urn:microsoft.com/office/officeart/2005/8/layout/vList5"/>
    <dgm:cxn modelId="{2B202B91-ED95-47BE-A023-B3E90E31F7AE}" type="presParOf" srcId="{15E454E9-BE7A-4ADD-89CC-3C4B3DAA2403}" destId="{A494621F-1479-4B02-AD09-31FEEFEF5398}" srcOrd="5" destOrd="0" presId="urn:microsoft.com/office/officeart/2005/8/layout/vList5"/>
    <dgm:cxn modelId="{FAE2DC9B-9FB3-4006-8E7C-9D66DFBD72DD}" type="presParOf" srcId="{15E454E9-BE7A-4ADD-89CC-3C4B3DAA2403}" destId="{18C6DA25-7181-4638-B7D2-AD5F9E6E8C40}" srcOrd="6" destOrd="0" presId="urn:microsoft.com/office/officeart/2005/8/layout/vList5"/>
    <dgm:cxn modelId="{8EE14B64-56FA-40AE-AA24-070C1B1A2300}" type="presParOf" srcId="{18C6DA25-7181-4638-B7D2-AD5F9E6E8C40}" destId="{35A0DE3C-3B19-4D7D-A3CD-E08C78818B6A}" srcOrd="0" destOrd="0" presId="urn:microsoft.com/office/officeart/2005/8/layout/vList5"/>
    <dgm:cxn modelId="{D97BBCF5-11D5-47B1-A8D7-D5CE8008331B}" type="presParOf" srcId="{15E454E9-BE7A-4ADD-89CC-3C4B3DAA2403}" destId="{A7AE7C02-262A-4D1A-B42C-FF3B85899267}" srcOrd="7" destOrd="0" presId="urn:microsoft.com/office/officeart/2005/8/layout/vList5"/>
    <dgm:cxn modelId="{6F64A6C4-16B6-4497-AF37-F91DC5DA386D}" type="presParOf" srcId="{15E454E9-BE7A-4ADD-89CC-3C4B3DAA2403}" destId="{2FAC6322-643E-4FE9-BD06-58D2F83E6D9F}" srcOrd="8" destOrd="0" presId="urn:microsoft.com/office/officeart/2005/8/layout/vList5"/>
    <dgm:cxn modelId="{3D486261-EEDE-44A7-8917-F8185F8E1110}" type="presParOf" srcId="{2FAC6322-643E-4FE9-BD06-58D2F83E6D9F}" destId="{7EB34A73-26AD-4FB3-8C62-98089F55AEEA}" srcOrd="0"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03C2E0-CFCF-4377-B156-FFDFDC376F38}" type="doc">
      <dgm:prSet loTypeId="urn:microsoft.com/office/officeart/2005/8/layout/vList5" loCatId="list" qsTypeId="urn:microsoft.com/office/officeart/2005/8/quickstyle/simple1" qsCatId="simple" csTypeId="urn:microsoft.com/office/officeart/2005/8/colors/accent2_3" csCatId="accent2" phldr="1"/>
      <dgm:spPr/>
      <dgm:t>
        <a:bodyPr/>
        <a:lstStyle/>
        <a:p>
          <a:endParaRPr lang="tr-TR"/>
        </a:p>
      </dgm:t>
    </dgm:pt>
    <dgm:pt modelId="{5596D9A8-1980-4111-96E1-21548B1EBD7D}">
      <dgm:prSet custT="1"/>
      <dgm:spPr/>
      <dgm:t>
        <a:bodyPr/>
        <a:lstStyle/>
        <a:p>
          <a:pPr rtl="0"/>
          <a:r>
            <a:rPr lang="tr-TR" sz="2400" b="1" dirty="0" err="1" smtClean="0">
              <a:solidFill>
                <a:srgbClr val="002060"/>
              </a:solidFill>
            </a:rPr>
            <a:t>Endocanna</a:t>
          </a:r>
          <a:r>
            <a:rPr lang="tr-TR" sz="2400" b="1" dirty="0" smtClean="0">
              <a:solidFill>
                <a:srgbClr val="002060"/>
              </a:solidFill>
            </a:rPr>
            <a:t> </a:t>
          </a:r>
          <a:r>
            <a:rPr lang="tr-TR" sz="2400" b="1" dirty="0" err="1" smtClean="0">
              <a:solidFill>
                <a:srgbClr val="002060"/>
              </a:solidFill>
            </a:rPr>
            <a:t>binoidergic</a:t>
          </a:r>
          <a:r>
            <a:rPr lang="tr-TR" sz="2400" b="1" dirty="0" smtClean="0">
              <a:solidFill>
                <a:srgbClr val="002060"/>
              </a:solidFill>
            </a:rPr>
            <a:t> </a:t>
          </a:r>
          <a:r>
            <a:rPr lang="tr-TR" sz="2400" b="1" dirty="0" err="1" smtClean="0">
              <a:solidFill>
                <a:srgbClr val="002060"/>
              </a:solidFill>
            </a:rPr>
            <a:t>system</a:t>
          </a:r>
          <a:r>
            <a:rPr lang="tr-TR" sz="2400" b="1" dirty="0" smtClean="0">
              <a:solidFill>
                <a:srgbClr val="002060"/>
              </a:solidFill>
            </a:rPr>
            <a:t> (ECS)</a:t>
          </a:r>
          <a:endParaRPr lang="tr-TR" sz="2400" b="1" dirty="0">
            <a:solidFill>
              <a:srgbClr val="002060"/>
            </a:solidFill>
          </a:endParaRPr>
        </a:p>
      </dgm:t>
    </dgm:pt>
    <dgm:pt modelId="{82F204F2-C5E8-4873-8F89-87B132FF118F}" type="parTrans" cxnId="{70ED157C-7859-44A4-AA5F-C7DCAF5DF18A}">
      <dgm:prSet/>
      <dgm:spPr/>
      <dgm:t>
        <a:bodyPr/>
        <a:lstStyle/>
        <a:p>
          <a:endParaRPr lang="tr-TR"/>
        </a:p>
      </dgm:t>
    </dgm:pt>
    <dgm:pt modelId="{9CFEDF92-4E1B-4E60-92F9-C06EB14A6616}" type="sibTrans" cxnId="{70ED157C-7859-44A4-AA5F-C7DCAF5DF18A}">
      <dgm:prSet/>
      <dgm:spPr/>
      <dgm:t>
        <a:bodyPr/>
        <a:lstStyle/>
        <a:p>
          <a:endParaRPr lang="tr-TR"/>
        </a:p>
      </dgm:t>
    </dgm:pt>
    <dgm:pt modelId="{D14B35D4-79B3-4998-81FB-4718A99A1B89}">
      <dgm:prSet custT="1"/>
      <dgm:spPr/>
      <dgm:t>
        <a:bodyPr/>
        <a:lstStyle/>
        <a:p>
          <a:pPr rtl="0"/>
          <a:r>
            <a:rPr lang="tr-TR" sz="2000" b="1" dirty="0" smtClean="0">
              <a:solidFill>
                <a:srgbClr val="002060"/>
              </a:solidFill>
            </a:rPr>
            <a:t>The </a:t>
          </a:r>
          <a:r>
            <a:rPr lang="tr-TR" sz="2000" b="1" dirty="0" err="1" smtClean="0">
              <a:solidFill>
                <a:srgbClr val="002060"/>
              </a:solidFill>
            </a:rPr>
            <a:t>receptors</a:t>
          </a:r>
          <a:endParaRPr lang="tr-TR" sz="2000" b="1" dirty="0">
            <a:solidFill>
              <a:srgbClr val="002060"/>
            </a:solidFill>
          </a:endParaRPr>
        </a:p>
      </dgm:t>
    </dgm:pt>
    <dgm:pt modelId="{2920CD49-D02A-47F3-8BA6-FE3DBCAFE6D3}" type="parTrans" cxnId="{2908E0BB-17D9-4B2B-9ADC-06F90A50E051}">
      <dgm:prSet/>
      <dgm:spPr/>
      <dgm:t>
        <a:bodyPr/>
        <a:lstStyle/>
        <a:p>
          <a:endParaRPr lang="tr-TR"/>
        </a:p>
      </dgm:t>
    </dgm:pt>
    <dgm:pt modelId="{D76B2DFC-9C69-4C9D-B9E0-31AB80784D2A}" type="sibTrans" cxnId="{2908E0BB-17D9-4B2B-9ADC-06F90A50E051}">
      <dgm:prSet/>
      <dgm:spPr/>
      <dgm:t>
        <a:bodyPr/>
        <a:lstStyle/>
        <a:p>
          <a:endParaRPr lang="tr-TR"/>
        </a:p>
      </dgm:t>
    </dgm:pt>
    <dgm:pt modelId="{E2485A05-9D3C-4359-8A6E-E95CC4809B70}">
      <dgm:prSet custT="1"/>
      <dgm:spPr/>
      <dgm:t>
        <a:bodyPr/>
        <a:lstStyle/>
        <a:p>
          <a:pPr rtl="0"/>
          <a:r>
            <a:rPr lang="tr-TR" sz="2000" b="1" dirty="0" smtClean="0">
              <a:solidFill>
                <a:srgbClr val="002060"/>
              </a:solidFill>
            </a:rPr>
            <a:t>The </a:t>
          </a:r>
          <a:r>
            <a:rPr lang="tr-TR" sz="2000" b="1" dirty="0" err="1" smtClean="0">
              <a:solidFill>
                <a:srgbClr val="002060"/>
              </a:solidFill>
            </a:rPr>
            <a:t>ligands</a:t>
          </a:r>
          <a:endParaRPr lang="tr-TR" sz="2000" b="1" dirty="0">
            <a:solidFill>
              <a:srgbClr val="002060"/>
            </a:solidFill>
          </a:endParaRPr>
        </a:p>
      </dgm:t>
    </dgm:pt>
    <dgm:pt modelId="{3472D83C-7122-4C71-A5A9-EB91F21789F8}" type="parTrans" cxnId="{9DAFDBA0-B509-4AD2-AB56-E82069B12F5B}">
      <dgm:prSet/>
      <dgm:spPr/>
      <dgm:t>
        <a:bodyPr/>
        <a:lstStyle/>
        <a:p>
          <a:endParaRPr lang="tr-TR"/>
        </a:p>
      </dgm:t>
    </dgm:pt>
    <dgm:pt modelId="{6444E4A1-AA57-4431-890A-70075424A224}" type="sibTrans" cxnId="{9DAFDBA0-B509-4AD2-AB56-E82069B12F5B}">
      <dgm:prSet/>
      <dgm:spPr/>
      <dgm:t>
        <a:bodyPr/>
        <a:lstStyle/>
        <a:p>
          <a:endParaRPr lang="tr-TR"/>
        </a:p>
      </dgm:t>
    </dgm:pt>
    <dgm:pt modelId="{352C02D9-8C93-4F79-8942-C0CF9D77CCD3}">
      <dgm:prSet custT="1"/>
      <dgm:spPr/>
      <dgm:t>
        <a:bodyPr/>
        <a:lstStyle/>
        <a:p>
          <a:pPr rtl="0"/>
          <a:r>
            <a:rPr lang="tr-TR" sz="2000" b="1" dirty="0" smtClean="0">
              <a:solidFill>
                <a:srgbClr val="002060"/>
              </a:solidFill>
            </a:rPr>
            <a:t>The </a:t>
          </a:r>
          <a:r>
            <a:rPr lang="tr-TR" sz="2000" b="1" dirty="0" err="1" smtClean="0">
              <a:solidFill>
                <a:srgbClr val="002060"/>
              </a:solidFill>
            </a:rPr>
            <a:t>enzymes</a:t>
          </a:r>
          <a:endParaRPr lang="tr-TR" sz="2000" b="1" dirty="0">
            <a:solidFill>
              <a:srgbClr val="002060"/>
            </a:solidFill>
          </a:endParaRPr>
        </a:p>
      </dgm:t>
    </dgm:pt>
    <dgm:pt modelId="{A937F772-C820-46BC-A7F1-3AEE510CCAEA}" type="parTrans" cxnId="{F3CAFA76-01D7-4769-BC1E-F02650D35770}">
      <dgm:prSet/>
      <dgm:spPr/>
      <dgm:t>
        <a:bodyPr/>
        <a:lstStyle/>
        <a:p>
          <a:endParaRPr lang="tr-TR"/>
        </a:p>
      </dgm:t>
    </dgm:pt>
    <dgm:pt modelId="{5321E149-AD96-49E7-8224-50D9AF647B91}" type="sibTrans" cxnId="{F3CAFA76-01D7-4769-BC1E-F02650D35770}">
      <dgm:prSet/>
      <dgm:spPr/>
      <dgm:t>
        <a:bodyPr/>
        <a:lstStyle/>
        <a:p>
          <a:endParaRPr lang="tr-TR"/>
        </a:p>
      </dgm:t>
    </dgm:pt>
    <dgm:pt modelId="{86595674-F3FA-4B31-926D-AC7AFC4AA445}">
      <dgm:prSet custT="1"/>
      <dgm:spPr/>
      <dgm:t>
        <a:bodyPr/>
        <a:lstStyle/>
        <a:p>
          <a:pPr rtl="0"/>
          <a:r>
            <a:rPr lang="tr-TR" sz="2000" b="1" dirty="0" smtClean="0">
              <a:solidFill>
                <a:srgbClr val="002060"/>
              </a:solidFill>
            </a:rPr>
            <a:t>The effect </a:t>
          </a:r>
          <a:r>
            <a:rPr lang="tr-TR" sz="2000" b="1" dirty="0" err="1" smtClean="0">
              <a:solidFill>
                <a:srgbClr val="002060"/>
              </a:solidFill>
            </a:rPr>
            <a:t>mechanism</a:t>
          </a:r>
          <a:endParaRPr lang="tr-TR" sz="2000" b="1" dirty="0">
            <a:solidFill>
              <a:srgbClr val="002060"/>
            </a:solidFill>
          </a:endParaRPr>
        </a:p>
      </dgm:t>
    </dgm:pt>
    <dgm:pt modelId="{96DE0819-6442-41E2-ABF8-9592AA9D8F04}" type="parTrans" cxnId="{95345213-F6CF-4538-AEB4-A700D4A9F045}">
      <dgm:prSet/>
      <dgm:spPr/>
      <dgm:t>
        <a:bodyPr/>
        <a:lstStyle/>
        <a:p>
          <a:endParaRPr lang="tr-TR"/>
        </a:p>
      </dgm:t>
    </dgm:pt>
    <dgm:pt modelId="{0FC0FBF1-F749-40EB-A7DD-ACF146360931}" type="sibTrans" cxnId="{95345213-F6CF-4538-AEB4-A700D4A9F045}">
      <dgm:prSet/>
      <dgm:spPr/>
      <dgm:t>
        <a:bodyPr/>
        <a:lstStyle/>
        <a:p>
          <a:endParaRPr lang="tr-TR"/>
        </a:p>
      </dgm:t>
    </dgm:pt>
    <dgm:pt modelId="{E857FFED-EA6A-49AB-9EC4-35AADEEED5A9}">
      <dgm:prSet/>
      <dgm:spPr/>
      <dgm:t>
        <a:bodyPr/>
        <a:lstStyle/>
        <a:p>
          <a:pPr rtl="0"/>
          <a:r>
            <a:rPr lang="tr-TR" b="1" dirty="0" err="1" smtClean="0">
              <a:solidFill>
                <a:srgbClr val="002060"/>
              </a:solidFill>
            </a:rPr>
            <a:t>ECs</a:t>
          </a:r>
          <a:r>
            <a:rPr lang="tr-TR" b="1" dirty="0" smtClean="0">
              <a:solidFill>
                <a:srgbClr val="002060"/>
              </a:solidFill>
            </a:rPr>
            <a:t> </a:t>
          </a:r>
          <a:r>
            <a:rPr lang="tr-TR" b="1" dirty="0" err="1" smtClean="0">
              <a:solidFill>
                <a:srgbClr val="002060"/>
              </a:solidFill>
            </a:rPr>
            <a:t>and</a:t>
          </a:r>
          <a:r>
            <a:rPr lang="tr-TR" b="1" dirty="0" smtClean="0">
              <a:solidFill>
                <a:srgbClr val="002060"/>
              </a:solidFill>
            </a:rPr>
            <a:t> </a:t>
          </a:r>
          <a:r>
            <a:rPr lang="tr-TR" b="1" dirty="0" err="1" smtClean="0">
              <a:solidFill>
                <a:srgbClr val="002060"/>
              </a:solidFill>
            </a:rPr>
            <a:t>their</a:t>
          </a:r>
          <a:r>
            <a:rPr lang="tr-TR" b="1" dirty="0" smtClean="0">
              <a:solidFill>
                <a:srgbClr val="002060"/>
              </a:solidFill>
            </a:rPr>
            <a:t> </a:t>
          </a:r>
          <a:r>
            <a:rPr lang="tr-TR" b="1" dirty="0" err="1" smtClean="0">
              <a:solidFill>
                <a:srgbClr val="002060"/>
              </a:solidFill>
            </a:rPr>
            <a:t>effects</a:t>
          </a:r>
          <a:endParaRPr lang="tr-TR" b="1" dirty="0">
            <a:solidFill>
              <a:srgbClr val="002060"/>
            </a:solidFill>
          </a:endParaRPr>
        </a:p>
      </dgm:t>
    </dgm:pt>
    <dgm:pt modelId="{83F414CE-E058-4AE3-A878-E4C862586F08}" type="parTrans" cxnId="{EDEC6D07-B580-49FA-8532-B8B0890494C3}">
      <dgm:prSet/>
      <dgm:spPr/>
      <dgm:t>
        <a:bodyPr/>
        <a:lstStyle/>
        <a:p>
          <a:endParaRPr lang="tr-TR"/>
        </a:p>
      </dgm:t>
    </dgm:pt>
    <dgm:pt modelId="{71664767-C43A-4A2F-A542-5FA7632D26C7}" type="sibTrans" cxnId="{EDEC6D07-B580-49FA-8532-B8B0890494C3}">
      <dgm:prSet/>
      <dgm:spPr/>
      <dgm:t>
        <a:bodyPr/>
        <a:lstStyle/>
        <a:p>
          <a:endParaRPr lang="tr-TR"/>
        </a:p>
      </dgm:t>
    </dgm:pt>
    <dgm:pt modelId="{E6EF2310-E13B-4363-845E-006912DACAEE}">
      <dgm:prSet/>
      <dgm:spPr/>
      <dgm:t>
        <a:bodyPr/>
        <a:lstStyle/>
        <a:p>
          <a:pPr rtl="0"/>
          <a:r>
            <a:rPr lang="tr-TR" b="1" dirty="0" err="1" smtClean="0">
              <a:solidFill>
                <a:srgbClr val="FF0000"/>
              </a:solidFill>
            </a:rPr>
            <a:t>ECs</a:t>
          </a:r>
          <a:r>
            <a:rPr lang="tr-TR" b="1" dirty="0" smtClean="0">
              <a:solidFill>
                <a:srgbClr val="FF0000"/>
              </a:solidFill>
            </a:rPr>
            <a:t> </a:t>
          </a:r>
          <a:r>
            <a:rPr lang="tr-TR" b="1" dirty="0" err="1" smtClean="0">
              <a:solidFill>
                <a:srgbClr val="FF0000"/>
              </a:solidFill>
            </a:rPr>
            <a:t>and</a:t>
          </a:r>
          <a:r>
            <a:rPr lang="tr-TR" b="1" dirty="0" smtClean="0">
              <a:solidFill>
                <a:srgbClr val="FF0000"/>
              </a:solidFill>
            </a:rPr>
            <a:t> </a:t>
          </a:r>
          <a:r>
            <a:rPr lang="tr-TR" b="1" dirty="0" err="1" smtClean="0">
              <a:solidFill>
                <a:srgbClr val="FF0000"/>
              </a:solidFill>
            </a:rPr>
            <a:t>Inflammation</a:t>
          </a:r>
          <a:endParaRPr lang="tr-TR" b="1" dirty="0">
            <a:solidFill>
              <a:srgbClr val="FF0000"/>
            </a:solidFill>
          </a:endParaRPr>
        </a:p>
      </dgm:t>
    </dgm:pt>
    <dgm:pt modelId="{25C02352-D262-4FE0-B73C-AEACF33C8A3A}" type="parTrans" cxnId="{B2DAAB89-EEF6-4E00-A3EE-2BED4104B171}">
      <dgm:prSet/>
      <dgm:spPr/>
      <dgm:t>
        <a:bodyPr/>
        <a:lstStyle/>
        <a:p>
          <a:endParaRPr lang="tr-TR"/>
        </a:p>
      </dgm:t>
    </dgm:pt>
    <dgm:pt modelId="{FA2BF99C-00CA-448E-BAF9-31943CDDBDD2}" type="sibTrans" cxnId="{B2DAAB89-EEF6-4E00-A3EE-2BED4104B171}">
      <dgm:prSet/>
      <dgm:spPr/>
      <dgm:t>
        <a:bodyPr/>
        <a:lstStyle/>
        <a:p>
          <a:endParaRPr lang="tr-TR"/>
        </a:p>
      </dgm:t>
    </dgm:pt>
    <dgm:pt modelId="{B330A754-4E03-4CC7-A020-A2C330B1A820}">
      <dgm:prSet custT="1"/>
      <dgm:spPr/>
      <dgm:t>
        <a:bodyPr/>
        <a:lstStyle/>
        <a:p>
          <a:pPr rtl="0"/>
          <a:r>
            <a:rPr lang="tr-TR" sz="2000" b="1" dirty="0" err="1" smtClean="0">
              <a:solidFill>
                <a:srgbClr val="002060"/>
              </a:solidFill>
            </a:rPr>
            <a:t>Central</a:t>
          </a:r>
          <a:endParaRPr lang="tr-TR" sz="2000" b="1" dirty="0">
            <a:solidFill>
              <a:srgbClr val="002060"/>
            </a:solidFill>
          </a:endParaRPr>
        </a:p>
      </dgm:t>
    </dgm:pt>
    <dgm:pt modelId="{19FC0306-FDF5-40EB-8F34-038D8917626B}" type="parTrans" cxnId="{79CFD6A3-2983-4654-8B8F-4828F530AF35}">
      <dgm:prSet/>
      <dgm:spPr/>
      <dgm:t>
        <a:bodyPr/>
        <a:lstStyle/>
        <a:p>
          <a:endParaRPr lang="tr-TR"/>
        </a:p>
      </dgm:t>
    </dgm:pt>
    <dgm:pt modelId="{8C494309-88F5-4C2D-A1BF-853412B20952}" type="sibTrans" cxnId="{79CFD6A3-2983-4654-8B8F-4828F530AF35}">
      <dgm:prSet/>
      <dgm:spPr/>
      <dgm:t>
        <a:bodyPr/>
        <a:lstStyle/>
        <a:p>
          <a:endParaRPr lang="tr-TR"/>
        </a:p>
      </dgm:t>
    </dgm:pt>
    <dgm:pt modelId="{1EF1711C-8A93-4FB9-855D-B2F204CCC8CC}">
      <dgm:prSet custT="1"/>
      <dgm:spPr/>
      <dgm:t>
        <a:bodyPr/>
        <a:lstStyle/>
        <a:p>
          <a:pPr rtl="0"/>
          <a:r>
            <a:rPr lang="tr-TR" sz="2000" b="1" dirty="0" err="1" smtClean="0">
              <a:solidFill>
                <a:srgbClr val="002060"/>
              </a:solidFill>
            </a:rPr>
            <a:t>Pheripferal</a:t>
          </a:r>
          <a:endParaRPr lang="tr-TR" sz="2000" b="1" dirty="0">
            <a:solidFill>
              <a:srgbClr val="002060"/>
            </a:solidFill>
          </a:endParaRPr>
        </a:p>
      </dgm:t>
    </dgm:pt>
    <dgm:pt modelId="{896A8782-2A06-4DE2-BB2A-7D91FBABFCC2}" type="parTrans" cxnId="{EDAF8183-63E8-4C07-AF22-7AF88CD95C61}">
      <dgm:prSet/>
      <dgm:spPr/>
      <dgm:t>
        <a:bodyPr/>
        <a:lstStyle/>
        <a:p>
          <a:endParaRPr lang="tr-TR"/>
        </a:p>
      </dgm:t>
    </dgm:pt>
    <dgm:pt modelId="{42A34507-9ADA-4223-A7A9-652B87822741}" type="sibTrans" cxnId="{EDAF8183-63E8-4C07-AF22-7AF88CD95C61}">
      <dgm:prSet/>
      <dgm:spPr/>
      <dgm:t>
        <a:bodyPr/>
        <a:lstStyle/>
        <a:p>
          <a:endParaRPr lang="tr-TR"/>
        </a:p>
      </dgm:t>
    </dgm:pt>
    <dgm:pt modelId="{506DBB1B-84D6-4C62-9497-96B96F0244B4}">
      <dgm:prSet/>
      <dgm:spPr/>
      <dgm:t>
        <a:bodyPr/>
        <a:lstStyle/>
        <a:p>
          <a:pPr rtl="0"/>
          <a:r>
            <a:rPr lang="tr-TR" b="1" dirty="0" err="1" smtClean="0">
              <a:solidFill>
                <a:srgbClr val="002060"/>
              </a:solidFill>
            </a:rPr>
            <a:t>Cannabinoids</a:t>
          </a:r>
          <a:endParaRPr lang="tr-TR" b="1" dirty="0">
            <a:solidFill>
              <a:srgbClr val="002060"/>
            </a:solidFill>
          </a:endParaRPr>
        </a:p>
      </dgm:t>
    </dgm:pt>
    <dgm:pt modelId="{0004A7D8-632B-4061-8116-F1E6BF106995}" type="parTrans" cxnId="{62402A24-CE4B-4BE5-86BE-CABAE11A5FD7}">
      <dgm:prSet/>
      <dgm:spPr/>
      <dgm:t>
        <a:bodyPr/>
        <a:lstStyle/>
        <a:p>
          <a:endParaRPr lang="tr-TR"/>
        </a:p>
      </dgm:t>
    </dgm:pt>
    <dgm:pt modelId="{7A496591-314E-40C7-AC3B-0DE195069FD9}" type="sibTrans" cxnId="{62402A24-CE4B-4BE5-86BE-CABAE11A5FD7}">
      <dgm:prSet/>
      <dgm:spPr/>
      <dgm:t>
        <a:bodyPr/>
        <a:lstStyle/>
        <a:p>
          <a:endParaRPr lang="tr-TR"/>
        </a:p>
      </dgm:t>
    </dgm:pt>
    <dgm:pt modelId="{4AB758B3-E297-4C99-90BE-EB15BD19D45B}">
      <dgm:prSet custT="1"/>
      <dgm:spPr/>
      <dgm:t>
        <a:bodyPr/>
        <a:lstStyle/>
        <a:p>
          <a:pPr rtl="0"/>
          <a:r>
            <a:rPr lang="tr-TR" sz="2000" b="1" dirty="0" err="1" smtClean="0">
              <a:solidFill>
                <a:srgbClr val="002060"/>
              </a:solidFill>
            </a:rPr>
            <a:t>Cannabis</a:t>
          </a:r>
          <a:r>
            <a:rPr lang="tr-TR" sz="2000" b="1" dirty="0" smtClean="0">
              <a:solidFill>
                <a:srgbClr val="002060"/>
              </a:solidFill>
            </a:rPr>
            <a:t> </a:t>
          </a:r>
          <a:r>
            <a:rPr lang="tr-TR" sz="2000" b="1" dirty="0" err="1" smtClean="0">
              <a:solidFill>
                <a:srgbClr val="002060"/>
              </a:solidFill>
            </a:rPr>
            <a:t>sativa</a:t>
          </a:r>
          <a:endParaRPr lang="tr-TR" sz="2000" b="1" dirty="0">
            <a:solidFill>
              <a:srgbClr val="002060"/>
            </a:solidFill>
          </a:endParaRPr>
        </a:p>
      </dgm:t>
    </dgm:pt>
    <dgm:pt modelId="{D7900202-A1AE-4740-A06B-E802D2CCAE8C}" type="parTrans" cxnId="{57D33803-15A9-4520-A248-7D5E9682271C}">
      <dgm:prSet/>
      <dgm:spPr/>
      <dgm:t>
        <a:bodyPr/>
        <a:lstStyle/>
        <a:p>
          <a:endParaRPr lang="tr-TR"/>
        </a:p>
      </dgm:t>
    </dgm:pt>
    <dgm:pt modelId="{A6E0BB39-EC4D-4F0B-A414-484479A4D731}" type="sibTrans" cxnId="{57D33803-15A9-4520-A248-7D5E9682271C}">
      <dgm:prSet/>
      <dgm:spPr/>
      <dgm:t>
        <a:bodyPr/>
        <a:lstStyle/>
        <a:p>
          <a:endParaRPr lang="tr-TR"/>
        </a:p>
      </dgm:t>
    </dgm:pt>
    <dgm:pt modelId="{0BB1A6BC-5799-41BE-A5FA-F07C51D89468}">
      <dgm:prSet custT="1"/>
      <dgm:spPr/>
      <dgm:t>
        <a:bodyPr/>
        <a:lstStyle/>
        <a:p>
          <a:pPr rtl="0"/>
          <a:r>
            <a:rPr lang="tr-TR" sz="2000" b="1" dirty="0" err="1" smtClean="0">
              <a:solidFill>
                <a:srgbClr val="002060"/>
              </a:solidFill>
            </a:rPr>
            <a:t>Synthetic</a:t>
          </a:r>
          <a:endParaRPr lang="tr-TR" sz="2000" b="1" dirty="0">
            <a:solidFill>
              <a:srgbClr val="002060"/>
            </a:solidFill>
          </a:endParaRPr>
        </a:p>
      </dgm:t>
    </dgm:pt>
    <dgm:pt modelId="{0EC102A9-B427-4C93-A61E-6EB1DCE05988}" type="parTrans" cxnId="{724674F2-2DDD-4239-840D-E173E9F5DF9F}">
      <dgm:prSet/>
      <dgm:spPr/>
      <dgm:t>
        <a:bodyPr/>
        <a:lstStyle/>
        <a:p>
          <a:endParaRPr lang="tr-TR"/>
        </a:p>
      </dgm:t>
    </dgm:pt>
    <dgm:pt modelId="{6CE5DF80-88ED-48DA-AAEF-C8D10981D378}" type="sibTrans" cxnId="{724674F2-2DDD-4239-840D-E173E9F5DF9F}">
      <dgm:prSet/>
      <dgm:spPr/>
      <dgm:t>
        <a:bodyPr/>
        <a:lstStyle/>
        <a:p>
          <a:endParaRPr lang="tr-TR"/>
        </a:p>
      </dgm:t>
    </dgm:pt>
    <dgm:pt modelId="{2A867E1F-49B1-4DD7-AEF8-4FABC4882641}" type="pres">
      <dgm:prSet presAssocID="{E003C2E0-CFCF-4377-B156-FFDFDC376F38}" presName="Name0" presStyleCnt="0">
        <dgm:presLayoutVars>
          <dgm:dir/>
          <dgm:animLvl val="lvl"/>
          <dgm:resizeHandles val="exact"/>
        </dgm:presLayoutVars>
      </dgm:prSet>
      <dgm:spPr/>
      <dgm:t>
        <a:bodyPr/>
        <a:lstStyle/>
        <a:p>
          <a:endParaRPr lang="tr-TR"/>
        </a:p>
      </dgm:t>
    </dgm:pt>
    <dgm:pt modelId="{A40C5678-5BA7-45DF-9953-5D2C1B13E3AD}" type="pres">
      <dgm:prSet presAssocID="{5596D9A8-1980-4111-96E1-21548B1EBD7D}" presName="linNode" presStyleCnt="0"/>
      <dgm:spPr/>
    </dgm:pt>
    <dgm:pt modelId="{BBB390EB-715A-4196-8B55-705548176C7D}" type="pres">
      <dgm:prSet presAssocID="{5596D9A8-1980-4111-96E1-21548B1EBD7D}" presName="parentText" presStyleLbl="node1" presStyleIdx="0" presStyleCnt="4" custLinFactY="435" custLinFactNeighborX="216" custLinFactNeighborY="100000">
        <dgm:presLayoutVars>
          <dgm:chMax val="1"/>
          <dgm:bulletEnabled val="1"/>
        </dgm:presLayoutVars>
      </dgm:prSet>
      <dgm:spPr/>
      <dgm:t>
        <a:bodyPr/>
        <a:lstStyle/>
        <a:p>
          <a:endParaRPr lang="tr-TR"/>
        </a:p>
      </dgm:t>
    </dgm:pt>
    <dgm:pt modelId="{F7EE8E97-01A9-45DA-B7CC-8B2A718B6BD4}" type="pres">
      <dgm:prSet presAssocID="{5596D9A8-1980-4111-96E1-21548B1EBD7D}" presName="descendantText" presStyleLbl="alignAccFollowNode1" presStyleIdx="0" presStyleCnt="3" custScaleY="119425" custLinFactY="30428" custLinFactNeighborX="-509" custLinFactNeighborY="100000">
        <dgm:presLayoutVars>
          <dgm:bulletEnabled val="1"/>
        </dgm:presLayoutVars>
      </dgm:prSet>
      <dgm:spPr/>
      <dgm:t>
        <a:bodyPr/>
        <a:lstStyle/>
        <a:p>
          <a:endParaRPr lang="tr-TR"/>
        </a:p>
      </dgm:t>
    </dgm:pt>
    <dgm:pt modelId="{4E9B9B54-6015-4A94-95FB-77C71484EDAA}" type="pres">
      <dgm:prSet presAssocID="{9CFEDF92-4E1B-4E60-92F9-C06EB14A6616}" presName="sp" presStyleCnt="0"/>
      <dgm:spPr/>
    </dgm:pt>
    <dgm:pt modelId="{11BB142E-8EF3-4BFB-ADE1-D56B2F81EA7A}" type="pres">
      <dgm:prSet presAssocID="{E857FFED-EA6A-49AB-9EC4-35AADEEED5A9}" presName="linNode" presStyleCnt="0"/>
      <dgm:spPr/>
    </dgm:pt>
    <dgm:pt modelId="{52462CF6-C237-4219-83E7-8104721D87DF}" type="pres">
      <dgm:prSet presAssocID="{E857FFED-EA6A-49AB-9EC4-35AADEEED5A9}" presName="parentText" presStyleLbl="node1" presStyleIdx="1" presStyleCnt="4" custLinFactNeighborX="216" custLinFactNeighborY="99777">
        <dgm:presLayoutVars>
          <dgm:chMax val="1"/>
          <dgm:bulletEnabled val="1"/>
        </dgm:presLayoutVars>
      </dgm:prSet>
      <dgm:spPr/>
      <dgm:t>
        <a:bodyPr/>
        <a:lstStyle/>
        <a:p>
          <a:endParaRPr lang="tr-TR"/>
        </a:p>
      </dgm:t>
    </dgm:pt>
    <dgm:pt modelId="{7FC75826-CDFD-4FD3-B971-5D6391B7AAA4}" type="pres">
      <dgm:prSet presAssocID="{E857FFED-EA6A-49AB-9EC4-35AADEEED5A9}" presName="descendantText" presStyleLbl="alignAccFollowNode1" presStyleIdx="1" presStyleCnt="3" custLinFactY="27566" custLinFactNeighborX="2169" custLinFactNeighborY="100000">
        <dgm:presLayoutVars>
          <dgm:bulletEnabled val="1"/>
        </dgm:presLayoutVars>
      </dgm:prSet>
      <dgm:spPr/>
      <dgm:t>
        <a:bodyPr/>
        <a:lstStyle/>
        <a:p>
          <a:endParaRPr lang="tr-TR"/>
        </a:p>
      </dgm:t>
    </dgm:pt>
    <dgm:pt modelId="{AFF7418E-F75D-4FEF-83E7-47CAD312121E}" type="pres">
      <dgm:prSet presAssocID="{71664767-C43A-4A2F-A542-5FA7632D26C7}" presName="sp" presStyleCnt="0"/>
      <dgm:spPr/>
    </dgm:pt>
    <dgm:pt modelId="{8C6E3156-8DA5-43AD-8FDA-15E902E8446F}" type="pres">
      <dgm:prSet presAssocID="{E6EF2310-E13B-4363-845E-006912DACAEE}" presName="linNode" presStyleCnt="0"/>
      <dgm:spPr/>
    </dgm:pt>
    <dgm:pt modelId="{BBA3ED0A-7E0F-430F-B7B4-036E61ABD557}" type="pres">
      <dgm:prSet presAssocID="{E6EF2310-E13B-4363-845E-006912DACAEE}" presName="parentText" presStyleLbl="node1" presStyleIdx="2" presStyleCnt="4" custLinFactNeighborX="99491" custLinFactNeighborY="92981">
        <dgm:presLayoutVars>
          <dgm:chMax val="1"/>
          <dgm:bulletEnabled val="1"/>
        </dgm:presLayoutVars>
      </dgm:prSet>
      <dgm:spPr/>
      <dgm:t>
        <a:bodyPr/>
        <a:lstStyle/>
        <a:p>
          <a:endParaRPr lang="tr-TR"/>
        </a:p>
      </dgm:t>
    </dgm:pt>
    <dgm:pt modelId="{5E49EBE7-13C9-4E8A-B719-3652AB0A1478}" type="pres">
      <dgm:prSet presAssocID="{FA2BF99C-00CA-448E-BAF9-31943CDDBDD2}" presName="sp" presStyleCnt="0"/>
      <dgm:spPr/>
    </dgm:pt>
    <dgm:pt modelId="{EABC4E7B-3D3F-4A46-BB10-4E1558DA43D4}" type="pres">
      <dgm:prSet presAssocID="{506DBB1B-84D6-4C62-9497-96B96F0244B4}" presName="linNode" presStyleCnt="0"/>
      <dgm:spPr/>
    </dgm:pt>
    <dgm:pt modelId="{7235CD55-F436-42F4-8496-2C79A631FAFD}" type="pres">
      <dgm:prSet presAssocID="{506DBB1B-84D6-4C62-9497-96B96F0244B4}" presName="parentText" presStyleLbl="node1" presStyleIdx="3" presStyleCnt="4" custLinFactY="-131183" custLinFactNeighborX="385" custLinFactNeighborY="-200000">
        <dgm:presLayoutVars>
          <dgm:chMax val="1"/>
          <dgm:bulletEnabled val="1"/>
        </dgm:presLayoutVars>
      </dgm:prSet>
      <dgm:spPr/>
      <dgm:t>
        <a:bodyPr/>
        <a:lstStyle/>
        <a:p>
          <a:endParaRPr lang="tr-TR"/>
        </a:p>
      </dgm:t>
    </dgm:pt>
    <dgm:pt modelId="{7DA18EAA-56A2-43B0-9C12-EF04A96CFF61}" type="pres">
      <dgm:prSet presAssocID="{506DBB1B-84D6-4C62-9497-96B96F0244B4}" presName="descendantText" presStyleLbl="alignAccFollowNode1" presStyleIdx="2" presStyleCnt="3" custLinFactY="-195790" custLinFactNeighborX="2169" custLinFactNeighborY="-200000">
        <dgm:presLayoutVars>
          <dgm:bulletEnabled val="1"/>
        </dgm:presLayoutVars>
      </dgm:prSet>
      <dgm:spPr/>
      <dgm:t>
        <a:bodyPr/>
        <a:lstStyle/>
        <a:p>
          <a:endParaRPr lang="tr-TR"/>
        </a:p>
      </dgm:t>
    </dgm:pt>
  </dgm:ptLst>
  <dgm:cxnLst>
    <dgm:cxn modelId="{BA0D5E4C-98D8-4500-8FB5-AF15E931C105}" type="presOf" srcId="{E003C2E0-CFCF-4377-B156-FFDFDC376F38}" destId="{2A867E1F-49B1-4DD7-AEF8-4FABC4882641}" srcOrd="0" destOrd="0" presId="urn:microsoft.com/office/officeart/2005/8/layout/vList5"/>
    <dgm:cxn modelId="{ACE38DC9-E384-45F3-A953-6E8A6A39D683}" type="presOf" srcId="{352C02D9-8C93-4F79-8942-C0CF9D77CCD3}" destId="{F7EE8E97-01A9-45DA-B7CC-8B2A718B6BD4}" srcOrd="0" destOrd="2" presId="urn:microsoft.com/office/officeart/2005/8/layout/vList5"/>
    <dgm:cxn modelId="{0B0283F4-E7AF-4879-A408-2914FC1D5271}" type="presOf" srcId="{4AB758B3-E297-4C99-90BE-EB15BD19D45B}" destId="{7DA18EAA-56A2-43B0-9C12-EF04A96CFF61}" srcOrd="0" destOrd="0" presId="urn:microsoft.com/office/officeart/2005/8/layout/vList5"/>
    <dgm:cxn modelId="{C7F1CE10-7292-4264-BFA8-8F6825EE12D3}" type="presOf" srcId="{B330A754-4E03-4CC7-A020-A2C330B1A820}" destId="{7FC75826-CDFD-4FD3-B971-5D6391B7AAA4}" srcOrd="0" destOrd="0" presId="urn:microsoft.com/office/officeart/2005/8/layout/vList5"/>
    <dgm:cxn modelId="{7EDDCE46-B921-4C25-80DB-7BB4C413877C}" type="presOf" srcId="{1EF1711C-8A93-4FB9-855D-B2F204CCC8CC}" destId="{7FC75826-CDFD-4FD3-B971-5D6391B7AAA4}" srcOrd="0" destOrd="1" presId="urn:microsoft.com/office/officeart/2005/8/layout/vList5"/>
    <dgm:cxn modelId="{924E400D-D00C-4EF7-91E1-C53266E8F48B}" type="presOf" srcId="{D14B35D4-79B3-4998-81FB-4718A99A1B89}" destId="{F7EE8E97-01A9-45DA-B7CC-8B2A718B6BD4}" srcOrd="0" destOrd="0" presId="urn:microsoft.com/office/officeart/2005/8/layout/vList5"/>
    <dgm:cxn modelId="{B2DAAB89-EEF6-4E00-A3EE-2BED4104B171}" srcId="{E003C2E0-CFCF-4377-B156-FFDFDC376F38}" destId="{E6EF2310-E13B-4363-845E-006912DACAEE}" srcOrd="2" destOrd="0" parTransId="{25C02352-D262-4FE0-B73C-AEACF33C8A3A}" sibTransId="{FA2BF99C-00CA-448E-BAF9-31943CDDBDD2}"/>
    <dgm:cxn modelId="{79CFD6A3-2983-4654-8B8F-4828F530AF35}" srcId="{E857FFED-EA6A-49AB-9EC4-35AADEEED5A9}" destId="{B330A754-4E03-4CC7-A020-A2C330B1A820}" srcOrd="0" destOrd="0" parTransId="{19FC0306-FDF5-40EB-8F34-038D8917626B}" sibTransId="{8C494309-88F5-4C2D-A1BF-853412B20952}"/>
    <dgm:cxn modelId="{57D33803-15A9-4520-A248-7D5E9682271C}" srcId="{506DBB1B-84D6-4C62-9497-96B96F0244B4}" destId="{4AB758B3-E297-4C99-90BE-EB15BD19D45B}" srcOrd="0" destOrd="0" parTransId="{D7900202-A1AE-4740-A06B-E802D2CCAE8C}" sibTransId="{A6E0BB39-EC4D-4F0B-A414-484479A4D731}"/>
    <dgm:cxn modelId="{7E34D657-142C-4ED7-B96E-C463BAA15794}" type="presOf" srcId="{E857FFED-EA6A-49AB-9EC4-35AADEEED5A9}" destId="{52462CF6-C237-4219-83E7-8104721D87DF}" srcOrd="0" destOrd="0" presId="urn:microsoft.com/office/officeart/2005/8/layout/vList5"/>
    <dgm:cxn modelId="{F3CAFA76-01D7-4769-BC1E-F02650D35770}" srcId="{5596D9A8-1980-4111-96E1-21548B1EBD7D}" destId="{352C02D9-8C93-4F79-8942-C0CF9D77CCD3}" srcOrd="2" destOrd="0" parTransId="{A937F772-C820-46BC-A7F1-3AEE510CCAEA}" sibTransId="{5321E149-AD96-49E7-8224-50D9AF647B91}"/>
    <dgm:cxn modelId="{9DAFDBA0-B509-4AD2-AB56-E82069B12F5B}" srcId="{5596D9A8-1980-4111-96E1-21548B1EBD7D}" destId="{E2485A05-9D3C-4359-8A6E-E95CC4809B70}" srcOrd="1" destOrd="0" parTransId="{3472D83C-7122-4C71-A5A9-EB91F21789F8}" sibTransId="{6444E4A1-AA57-4431-890A-70075424A224}"/>
    <dgm:cxn modelId="{724674F2-2DDD-4239-840D-E173E9F5DF9F}" srcId="{506DBB1B-84D6-4C62-9497-96B96F0244B4}" destId="{0BB1A6BC-5799-41BE-A5FA-F07C51D89468}" srcOrd="1" destOrd="0" parTransId="{0EC102A9-B427-4C93-A61E-6EB1DCE05988}" sibTransId="{6CE5DF80-88ED-48DA-AAEF-C8D10981D378}"/>
    <dgm:cxn modelId="{FC537906-AFC3-4C6E-B46C-1754D1F65D57}" type="presOf" srcId="{0BB1A6BC-5799-41BE-A5FA-F07C51D89468}" destId="{7DA18EAA-56A2-43B0-9C12-EF04A96CFF61}" srcOrd="0" destOrd="1" presId="urn:microsoft.com/office/officeart/2005/8/layout/vList5"/>
    <dgm:cxn modelId="{95345213-F6CF-4538-AEB4-A700D4A9F045}" srcId="{5596D9A8-1980-4111-96E1-21548B1EBD7D}" destId="{86595674-F3FA-4B31-926D-AC7AFC4AA445}" srcOrd="3" destOrd="0" parTransId="{96DE0819-6442-41E2-ABF8-9592AA9D8F04}" sibTransId="{0FC0FBF1-F749-40EB-A7DD-ACF146360931}"/>
    <dgm:cxn modelId="{62402A24-CE4B-4BE5-86BE-CABAE11A5FD7}" srcId="{E003C2E0-CFCF-4377-B156-FFDFDC376F38}" destId="{506DBB1B-84D6-4C62-9497-96B96F0244B4}" srcOrd="3" destOrd="0" parTransId="{0004A7D8-632B-4061-8116-F1E6BF106995}" sibTransId="{7A496591-314E-40C7-AC3B-0DE195069FD9}"/>
    <dgm:cxn modelId="{5BED3155-0C89-4875-969E-620F4D2798ED}" type="presOf" srcId="{E2485A05-9D3C-4359-8A6E-E95CC4809B70}" destId="{F7EE8E97-01A9-45DA-B7CC-8B2A718B6BD4}" srcOrd="0" destOrd="1" presId="urn:microsoft.com/office/officeart/2005/8/layout/vList5"/>
    <dgm:cxn modelId="{2908E0BB-17D9-4B2B-9ADC-06F90A50E051}" srcId="{5596D9A8-1980-4111-96E1-21548B1EBD7D}" destId="{D14B35D4-79B3-4998-81FB-4718A99A1B89}" srcOrd="0" destOrd="0" parTransId="{2920CD49-D02A-47F3-8BA6-FE3DBCAFE6D3}" sibTransId="{D76B2DFC-9C69-4C9D-B9E0-31AB80784D2A}"/>
    <dgm:cxn modelId="{49DB982C-C804-474A-AA5F-B19E30205F7D}" type="presOf" srcId="{506DBB1B-84D6-4C62-9497-96B96F0244B4}" destId="{7235CD55-F436-42F4-8496-2C79A631FAFD}" srcOrd="0" destOrd="0" presId="urn:microsoft.com/office/officeart/2005/8/layout/vList5"/>
    <dgm:cxn modelId="{EDEC6D07-B580-49FA-8532-B8B0890494C3}" srcId="{E003C2E0-CFCF-4377-B156-FFDFDC376F38}" destId="{E857FFED-EA6A-49AB-9EC4-35AADEEED5A9}" srcOrd="1" destOrd="0" parTransId="{83F414CE-E058-4AE3-A878-E4C862586F08}" sibTransId="{71664767-C43A-4A2F-A542-5FA7632D26C7}"/>
    <dgm:cxn modelId="{D2200707-F405-4B2B-9FC0-28E416DBC9D8}" type="presOf" srcId="{E6EF2310-E13B-4363-845E-006912DACAEE}" destId="{BBA3ED0A-7E0F-430F-B7B4-036E61ABD557}" srcOrd="0" destOrd="0" presId="urn:microsoft.com/office/officeart/2005/8/layout/vList5"/>
    <dgm:cxn modelId="{70ED157C-7859-44A4-AA5F-C7DCAF5DF18A}" srcId="{E003C2E0-CFCF-4377-B156-FFDFDC376F38}" destId="{5596D9A8-1980-4111-96E1-21548B1EBD7D}" srcOrd="0" destOrd="0" parTransId="{82F204F2-C5E8-4873-8F89-87B132FF118F}" sibTransId="{9CFEDF92-4E1B-4E60-92F9-C06EB14A6616}"/>
    <dgm:cxn modelId="{AD2B41BF-FF0C-46A4-B5CB-8C59A1D7013A}" type="presOf" srcId="{86595674-F3FA-4B31-926D-AC7AFC4AA445}" destId="{F7EE8E97-01A9-45DA-B7CC-8B2A718B6BD4}" srcOrd="0" destOrd="3" presId="urn:microsoft.com/office/officeart/2005/8/layout/vList5"/>
    <dgm:cxn modelId="{8F37DC88-ECE5-41DE-B9FF-832F0C1D0CCA}" type="presOf" srcId="{5596D9A8-1980-4111-96E1-21548B1EBD7D}" destId="{BBB390EB-715A-4196-8B55-705548176C7D}" srcOrd="0" destOrd="0" presId="urn:microsoft.com/office/officeart/2005/8/layout/vList5"/>
    <dgm:cxn modelId="{EDAF8183-63E8-4C07-AF22-7AF88CD95C61}" srcId="{E857FFED-EA6A-49AB-9EC4-35AADEEED5A9}" destId="{1EF1711C-8A93-4FB9-855D-B2F204CCC8CC}" srcOrd="1" destOrd="0" parTransId="{896A8782-2A06-4DE2-BB2A-7D91FBABFCC2}" sibTransId="{42A34507-9ADA-4223-A7A9-652B87822741}"/>
    <dgm:cxn modelId="{0D78E748-7271-4969-91D8-472F1E9347E5}" type="presParOf" srcId="{2A867E1F-49B1-4DD7-AEF8-4FABC4882641}" destId="{A40C5678-5BA7-45DF-9953-5D2C1B13E3AD}" srcOrd="0" destOrd="0" presId="urn:microsoft.com/office/officeart/2005/8/layout/vList5"/>
    <dgm:cxn modelId="{CC04574D-92CB-4F7B-B231-BE39E1DE77C8}" type="presParOf" srcId="{A40C5678-5BA7-45DF-9953-5D2C1B13E3AD}" destId="{BBB390EB-715A-4196-8B55-705548176C7D}" srcOrd="0" destOrd="0" presId="urn:microsoft.com/office/officeart/2005/8/layout/vList5"/>
    <dgm:cxn modelId="{C43B9A15-690B-44F5-85F6-485F42B098C7}" type="presParOf" srcId="{A40C5678-5BA7-45DF-9953-5D2C1B13E3AD}" destId="{F7EE8E97-01A9-45DA-B7CC-8B2A718B6BD4}" srcOrd="1" destOrd="0" presId="urn:microsoft.com/office/officeart/2005/8/layout/vList5"/>
    <dgm:cxn modelId="{E9AEB6F4-CF53-41E3-8C75-5A527BACABA8}" type="presParOf" srcId="{2A867E1F-49B1-4DD7-AEF8-4FABC4882641}" destId="{4E9B9B54-6015-4A94-95FB-77C71484EDAA}" srcOrd="1" destOrd="0" presId="urn:microsoft.com/office/officeart/2005/8/layout/vList5"/>
    <dgm:cxn modelId="{661651B1-72DD-4588-87C7-BDDF1D09D597}" type="presParOf" srcId="{2A867E1F-49B1-4DD7-AEF8-4FABC4882641}" destId="{11BB142E-8EF3-4BFB-ADE1-D56B2F81EA7A}" srcOrd="2" destOrd="0" presId="urn:microsoft.com/office/officeart/2005/8/layout/vList5"/>
    <dgm:cxn modelId="{E0670E35-30A0-4014-AF96-7B19DB6AB6F9}" type="presParOf" srcId="{11BB142E-8EF3-4BFB-ADE1-D56B2F81EA7A}" destId="{52462CF6-C237-4219-83E7-8104721D87DF}" srcOrd="0" destOrd="0" presId="urn:microsoft.com/office/officeart/2005/8/layout/vList5"/>
    <dgm:cxn modelId="{D1F6C633-CB9F-49F7-8A44-6DF3A8FBE758}" type="presParOf" srcId="{11BB142E-8EF3-4BFB-ADE1-D56B2F81EA7A}" destId="{7FC75826-CDFD-4FD3-B971-5D6391B7AAA4}" srcOrd="1" destOrd="0" presId="urn:microsoft.com/office/officeart/2005/8/layout/vList5"/>
    <dgm:cxn modelId="{A9082326-66EE-4A51-8997-B8C5D0181D97}" type="presParOf" srcId="{2A867E1F-49B1-4DD7-AEF8-4FABC4882641}" destId="{AFF7418E-F75D-4FEF-83E7-47CAD312121E}" srcOrd="3" destOrd="0" presId="urn:microsoft.com/office/officeart/2005/8/layout/vList5"/>
    <dgm:cxn modelId="{E84E3A06-B67E-4A15-A97E-8DE239A2C5EF}" type="presParOf" srcId="{2A867E1F-49B1-4DD7-AEF8-4FABC4882641}" destId="{8C6E3156-8DA5-43AD-8FDA-15E902E8446F}" srcOrd="4" destOrd="0" presId="urn:microsoft.com/office/officeart/2005/8/layout/vList5"/>
    <dgm:cxn modelId="{981D9E58-A81E-4DEE-959B-B42AA15CCD80}" type="presParOf" srcId="{8C6E3156-8DA5-43AD-8FDA-15E902E8446F}" destId="{BBA3ED0A-7E0F-430F-B7B4-036E61ABD557}" srcOrd="0" destOrd="0" presId="urn:microsoft.com/office/officeart/2005/8/layout/vList5"/>
    <dgm:cxn modelId="{C0CC1EF9-96BF-41B8-A09A-77A10392457F}" type="presParOf" srcId="{2A867E1F-49B1-4DD7-AEF8-4FABC4882641}" destId="{5E49EBE7-13C9-4E8A-B719-3652AB0A1478}" srcOrd="5" destOrd="0" presId="urn:microsoft.com/office/officeart/2005/8/layout/vList5"/>
    <dgm:cxn modelId="{903C2B7D-5FD3-4A29-ABBD-F75C3CCAF516}" type="presParOf" srcId="{2A867E1F-49B1-4DD7-AEF8-4FABC4882641}" destId="{EABC4E7B-3D3F-4A46-BB10-4E1558DA43D4}" srcOrd="6" destOrd="0" presId="urn:microsoft.com/office/officeart/2005/8/layout/vList5"/>
    <dgm:cxn modelId="{3DC4A3D8-A726-4425-BBBA-48D33AF2C24E}" type="presParOf" srcId="{EABC4E7B-3D3F-4A46-BB10-4E1558DA43D4}" destId="{7235CD55-F436-42F4-8496-2C79A631FAFD}" srcOrd="0" destOrd="0" presId="urn:microsoft.com/office/officeart/2005/8/layout/vList5"/>
    <dgm:cxn modelId="{3A4B48C6-FE74-4CD1-84E2-9B9320AFDC78}" type="presParOf" srcId="{EABC4E7B-3D3F-4A46-BB10-4E1558DA43D4}" destId="{7DA18EAA-56A2-43B0-9C12-EF04A96CFF61}"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DEB6FB-C976-472C-93F3-C707FD4DC55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tr-TR"/>
        </a:p>
      </dgm:t>
    </dgm:pt>
    <dgm:pt modelId="{FE4CE6D3-A0FE-41DA-8F31-AFFE4621FBA2}">
      <dgm:prSet phldrT="[Metin]" custT="1"/>
      <dgm:spPr/>
      <dgm:t>
        <a:bodyPr/>
        <a:lstStyle/>
        <a:p>
          <a:r>
            <a:rPr lang="tr-TR" sz="4400" dirty="0" smtClean="0">
              <a:latin typeface="Calibri" panose="020F0502020204030204" pitchFamily="34" charset="0"/>
            </a:rPr>
            <a:t>AEA</a:t>
          </a:r>
          <a:endParaRPr lang="tr-TR" sz="4400" dirty="0">
            <a:latin typeface="Calibri" panose="020F0502020204030204" pitchFamily="34" charset="0"/>
          </a:endParaRPr>
        </a:p>
      </dgm:t>
    </dgm:pt>
    <dgm:pt modelId="{A2705341-8B2E-40F3-8ED1-FF48F971E2CD}" type="parTrans" cxnId="{BF3C62CD-2F18-4647-B8A9-F13FF917D42C}">
      <dgm:prSet/>
      <dgm:spPr/>
      <dgm:t>
        <a:bodyPr/>
        <a:lstStyle/>
        <a:p>
          <a:endParaRPr lang="tr-TR"/>
        </a:p>
      </dgm:t>
    </dgm:pt>
    <dgm:pt modelId="{77D791D6-152E-4FE3-82E6-406F0B8F6C03}" type="sibTrans" cxnId="{BF3C62CD-2F18-4647-B8A9-F13FF917D42C}">
      <dgm:prSet/>
      <dgm:spPr/>
      <dgm:t>
        <a:bodyPr/>
        <a:lstStyle/>
        <a:p>
          <a:endParaRPr lang="tr-TR"/>
        </a:p>
      </dgm:t>
    </dgm:pt>
    <dgm:pt modelId="{9D75CE8C-BF1E-432F-85FB-E220F505596B}">
      <dgm:prSet phldrT="[Metin]" custT="1"/>
      <dgm:spPr/>
      <dgm:t>
        <a:bodyPr/>
        <a:lstStyle/>
        <a:p>
          <a:r>
            <a:rPr lang="tr-TR" sz="2000" dirty="0" smtClean="0">
              <a:solidFill>
                <a:srgbClr val="7030A0"/>
              </a:solidFill>
              <a:latin typeface="Calibri" panose="020F0502020204030204" pitchFamily="34" charset="0"/>
            </a:rPr>
            <a:t>Ca2+-</a:t>
          </a:r>
          <a:r>
            <a:rPr lang="tr-TR" sz="2000" dirty="0" err="1" smtClean="0">
              <a:solidFill>
                <a:srgbClr val="7030A0"/>
              </a:solidFill>
              <a:latin typeface="Calibri" panose="020F0502020204030204" pitchFamily="34" charset="0"/>
            </a:rPr>
            <a:t>dependent</a:t>
          </a:r>
          <a:r>
            <a:rPr lang="tr-TR" sz="2000" dirty="0" smtClean="0">
              <a:solidFill>
                <a:srgbClr val="7030A0"/>
              </a:solidFill>
              <a:latin typeface="Calibri" panose="020F0502020204030204" pitchFamily="34" charset="0"/>
            </a:rPr>
            <a:t> N-</a:t>
          </a:r>
          <a:r>
            <a:rPr lang="tr-TR" sz="2000" dirty="0" err="1" smtClean="0">
              <a:solidFill>
                <a:srgbClr val="7030A0"/>
              </a:solidFill>
              <a:latin typeface="Calibri" panose="020F0502020204030204" pitchFamily="34" charset="0"/>
            </a:rPr>
            <a:t>acyltranferase</a:t>
          </a:r>
          <a:r>
            <a:rPr lang="tr-TR" sz="2000" dirty="0" smtClean="0">
              <a:solidFill>
                <a:srgbClr val="7030A0"/>
              </a:solidFill>
              <a:latin typeface="Calibri" panose="020F0502020204030204" pitchFamily="34" charset="0"/>
            </a:rPr>
            <a:t> </a:t>
          </a:r>
          <a:endParaRPr lang="tr-TR" sz="2000" dirty="0">
            <a:solidFill>
              <a:srgbClr val="7030A0"/>
            </a:solidFill>
            <a:latin typeface="Calibri" panose="020F0502020204030204" pitchFamily="34" charset="0"/>
          </a:endParaRPr>
        </a:p>
      </dgm:t>
    </dgm:pt>
    <dgm:pt modelId="{CA2B65E3-C763-4672-9797-F2CEF8826F1D}" type="parTrans" cxnId="{93E65EE3-B005-4EE8-B0DA-E23DA8B04C5F}">
      <dgm:prSet/>
      <dgm:spPr/>
      <dgm:t>
        <a:bodyPr/>
        <a:lstStyle/>
        <a:p>
          <a:endParaRPr lang="tr-TR"/>
        </a:p>
      </dgm:t>
    </dgm:pt>
    <dgm:pt modelId="{00F3DB5E-A654-4BE5-80C3-95B3456FFD16}" type="sibTrans" cxnId="{93E65EE3-B005-4EE8-B0DA-E23DA8B04C5F}">
      <dgm:prSet/>
      <dgm:spPr/>
      <dgm:t>
        <a:bodyPr/>
        <a:lstStyle/>
        <a:p>
          <a:endParaRPr lang="tr-TR"/>
        </a:p>
      </dgm:t>
    </dgm:pt>
    <dgm:pt modelId="{87DAAD94-9627-44B1-A3B6-3D355359FB0A}">
      <dgm:prSet phldrT="[Metin]" custT="1"/>
      <dgm:spPr/>
      <dgm:t>
        <a:bodyPr/>
        <a:lstStyle/>
        <a:p>
          <a:r>
            <a:rPr lang="tr-TR" sz="2000" dirty="0" smtClean="0">
              <a:solidFill>
                <a:srgbClr val="7030A0"/>
              </a:solidFill>
              <a:latin typeface="Calibri" panose="020F0502020204030204" pitchFamily="34" charset="0"/>
            </a:rPr>
            <a:t>N-</a:t>
          </a:r>
          <a:r>
            <a:rPr lang="tr-TR" sz="2000" dirty="0" err="1" smtClean="0">
              <a:solidFill>
                <a:srgbClr val="7030A0"/>
              </a:solidFill>
              <a:latin typeface="Calibri" panose="020F0502020204030204" pitchFamily="34" charset="0"/>
            </a:rPr>
            <a:t>acylphosphatidylethanolamine</a:t>
          </a:r>
          <a:r>
            <a:rPr lang="tr-TR" sz="2000" dirty="0" smtClean="0">
              <a:solidFill>
                <a:srgbClr val="7030A0"/>
              </a:solidFill>
              <a:latin typeface="Calibri" panose="020F0502020204030204" pitchFamily="34" charset="0"/>
            </a:rPr>
            <a:t>-</a:t>
          </a:r>
          <a:r>
            <a:rPr lang="tr-TR" sz="2000" dirty="0" err="1" smtClean="0">
              <a:solidFill>
                <a:srgbClr val="7030A0"/>
              </a:solidFill>
              <a:latin typeface="Calibri" panose="020F0502020204030204" pitchFamily="34" charset="0"/>
            </a:rPr>
            <a:t>hydrolyzing</a:t>
          </a:r>
          <a:r>
            <a:rPr lang="tr-TR" sz="2000" dirty="0" smtClean="0">
              <a:solidFill>
                <a:srgbClr val="7030A0"/>
              </a:solidFill>
              <a:latin typeface="Calibri" panose="020F0502020204030204" pitchFamily="34" charset="0"/>
            </a:rPr>
            <a:t> </a:t>
          </a:r>
          <a:r>
            <a:rPr lang="tr-TR" sz="2000" dirty="0" err="1" smtClean="0">
              <a:solidFill>
                <a:srgbClr val="7030A0"/>
              </a:solidFill>
              <a:latin typeface="Calibri" panose="020F0502020204030204" pitchFamily="34" charset="0"/>
            </a:rPr>
            <a:t>phospholipase</a:t>
          </a:r>
          <a:r>
            <a:rPr lang="tr-TR" sz="2000" dirty="0" smtClean="0">
              <a:solidFill>
                <a:srgbClr val="7030A0"/>
              </a:solidFill>
              <a:latin typeface="Calibri" panose="020F0502020204030204" pitchFamily="34" charset="0"/>
            </a:rPr>
            <a:t> D</a:t>
          </a:r>
          <a:endParaRPr lang="tr-TR" sz="2000" dirty="0">
            <a:solidFill>
              <a:srgbClr val="7030A0"/>
            </a:solidFill>
            <a:latin typeface="Calibri" panose="020F0502020204030204" pitchFamily="34" charset="0"/>
          </a:endParaRPr>
        </a:p>
      </dgm:t>
    </dgm:pt>
    <dgm:pt modelId="{A408524F-B21E-4142-80AA-19C4B87543D2}" type="parTrans" cxnId="{9356A421-75C1-40FF-B21E-9B7125E01A70}">
      <dgm:prSet/>
      <dgm:spPr/>
      <dgm:t>
        <a:bodyPr/>
        <a:lstStyle/>
        <a:p>
          <a:endParaRPr lang="tr-TR"/>
        </a:p>
      </dgm:t>
    </dgm:pt>
    <dgm:pt modelId="{89785BE4-8723-4B0A-A9AE-4A4A4DF7E1F2}" type="sibTrans" cxnId="{9356A421-75C1-40FF-B21E-9B7125E01A70}">
      <dgm:prSet/>
      <dgm:spPr/>
      <dgm:t>
        <a:bodyPr/>
        <a:lstStyle/>
        <a:p>
          <a:endParaRPr lang="tr-TR"/>
        </a:p>
      </dgm:t>
    </dgm:pt>
    <dgm:pt modelId="{198013A8-CD50-4355-96F5-80C189EEFD84}">
      <dgm:prSet phldrT="[Metin]" custT="1"/>
      <dgm:spPr/>
      <dgm:t>
        <a:bodyPr/>
        <a:lstStyle/>
        <a:p>
          <a:r>
            <a:rPr lang="tr-TR" sz="4400" dirty="0" smtClean="0">
              <a:latin typeface="Calibri" panose="020F0502020204030204" pitchFamily="34" charset="0"/>
            </a:rPr>
            <a:t>2-AG</a:t>
          </a:r>
          <a:endParaRPr lang="tr-TR" sz="4400" dirty="0">
            <a:latin typeface="Calibri" panose="020F0502020204030204" pitchFamily="34" charset="0"/>
          </a:endParaRPr>
        </a:p>
      </dgm:t>
    </dgm:pt>
    <dgm:pt modelId="{E2892D9C-A45D-4407-BB03-260835C85560}" type="parTrans" cxnId="{B55D0155-461E-4086-A5DE-DC7B1DB9D7E3}">
      <dgm:prSet/>
      <dgm:spPr/>
      <dgm:t>
        <a:bodyPr/>
        <a:lstStyle/>
        <a:p>
          <a:endParaRPr lang="tr-TR"/>
        </a:p>
      </dgm:t>
    </dgm:pt>
    <dgm:pt modelId="{8B940E02-B178-46B3-BC17-583BA19EE6A1}" type="sibTrans" cxnId="{B55D0155-461E-4086-A5DE-DC7B1DB9D7E3}">
      <dgm:prSet/>
      <dgm:spPr/>
      <dgm:t>
        <a:bodyPr/>
        <a:lstStyle/>
        <a:p>
          <a:endParaRPr lang="tr-TR"/>
        </a:p>
      </dgm:t>
    </dgm:pt>
    <dgm:pt modelId="{6B583EB1-DA74-42B5-A41B-A8B1A3D77235}">
      <dgm:prSet phldrT="[Metin]" custT="1"/>
      <dgm:spPr/>
      <dgm:t>
        <a:bodyPr/>
        <a:lstStyle/>
        <a:p>
          <a:r>
            <a:rPr lang="tr-TR" sz="2000" dirty="0" smtClean="0">
              <a:solidFill>
                <a:srgbClr val="7030A0"/>
              </a:solidFill>
              <a:latin typeface="Calibri" panose="020F0502020204030204" pitchFamily="34" charset="0"/>
            </a:rPr>
            <a:t>diacylglycerol </a:t>
          </a:r>
          <a:r>
            <a:rPr lang="tr-TR" sz="2000" dirty="0" err="1" smtClean="0">
              <a:solidFill>
                <a:srgbClr val="7030A0"/>
              </a:solidFill>
              <a:latin typeface="Calibri" panose="020F0502020204030204" pitchFamily="34" charset="0"/>
            </a:rPr>
            <a:t>lipase</a:t>
          </a:r>
          <a:r>
            <a:rPr lang="tr-TR" sz="2000" dirty="0" smtClean="0">
              <a:solidFill>
                <a:srgbClr val="7030A0"/>
              </a:solidFill>
              <a:latin typeface="Calibri" panose="020F0502020204030204" pitchFamily="34" charset="0"/>
            </a:rPr>
            <a:t> </a:t>
          </a:r>
          <a:r>
            <a:rPr lang="el-GR" sz="2000" dirty="0" smtClean="0">
              <a:solidFill>
                <a:srgbClr val="7030A0"/>
              </a:solidFill>
              <a:latin typeface="Calibri" panose="020F0502020204030204" pitchFamily="34" charset="0"/>
            </a:rPr>
            <a:t>	</a:t>
          </a:r>
          <a:endParaRPr lang="tr-TR" sz="2000" dirty="0">
            <a:solidFill>
              <a:srgbClr val="7030A0"/>
            </a:solidFill>
            <a:latin typeface="Calibri" panose="020F0502020204030204" pitchFamily="34" charset="0"/>
          </a:endParaRPr>
        </a:p>
      </dgm:t>
    </dgm:pt>
    <dgm:pt modelId="{609C5712-A47A-4962-82B3-7B8D52D8B7CB}" type="parTrans" cxnId="{1296113C-7C39-449B-A04D-342C74330DEB}">
      <dgm:prSet/>
      <dgm:spPr/>
      <dgm:t>
        <a:bodyPr/>
        <a:lstStyle/>
        <a:p>
          <a:endParaRPr lang="tr-TR"/>
        </a:p>
      </dgm:t>
    </dgm:pt>
    <dgm:pt modelId="{4244B785-1FA1-4A37-A431-D0A798D790B8}" type="sibTrans" cxnId="{1296113C-7C39-449B-A04D-342C74330DEB}">
      <dgm:prSet/>
      <dgm:spPr/>
      <dgm:t>
        <a:bodyPr/>
        <a:lstStyle/>
        <a:p>
          <a:endParaRPr lang="tr-TR"/>
        </a:p>
      </dgm:t>
    </dgm:pt>
    <dgm:pt modelId="{29ECFF6D-6BFE-4CD5-81C0-AEBE83F9F38B}">
      <dgm:prSet custT="1"/>
      <dgm:spPr/>
      <dgm:t>
        <a:bodyPr/>
        <a:lstStyle/>
        <a:p>
          <a:r>
            <a:rPr lang="tr-TR" sz="2000" dirty="0" err="1" smtClean="0">
              <a:solidFill>
                <a:srgbClr val="7030A0"/>
              </a:solidFill>
              <a:latin typeface="Calibri" panose="020F0502020204030204" pitchFamily="34" charset="0"/>
            </a:rPr>
            <a:t>phospholipase</a:t>
          </a:r>
          <a:r>
            <a:rPr lang="tr-TR" sz="2000" dirty="0" smtClean="0">
              <a:solidFill>
                <a:srgbClr val="7030A0"/>
              </a:solidFill>
              <a:latin typeface="Calibri" panose="020F0502020204030204" pitchFamily="34" charset="0"/>
            </a:rPr>
            <a:t> C</a:t>
          </a:r>
          <a:r>
            <a:rPr lang="el-GR" sz="2000" dirty="0" smtClean="0">
              <a:solidFill>
                <a:srgbClr val="7030A0"/>
              </a:solidFill>
              <a:latin typeface="Calibri" panose="020F0502020204030204" pitchFamily="34" charset="0"/>
            </a:rPr>
            <a:t>β</a:t>
          </a:r>
          <a:r>
            <a:rPr lang="el-GR" sz="2400" dirty="0" smtClean="0"/>
            <a:t>	</a:t>
          </a:r>
          <a:endParaRPr lang="tr-TR" sz="2400" dirty="0"/>
        </a:p>
      </dgm:t>
    </dgm:pt>
    <dgm:pt modelId="{E2A2DDD6-7C3E-463B-93F3-85FE476FF881}" type="parTrans" cxnId="{DE601193-01E2-46BB-B0AD-15A5127C1678}">
      <dgm:prSet/>
      <dgm:spPr/>
      <dgm:t>
        <a:bodyPr/>
        <a:lstStyle/>
        <a:p>
          <a:endParaRPr lang="tr-TR"/>
        </a:p>
      </dgm:t>
    </dgm:pt>
    <dgm:pt modelId="{D1962453-37DC-4F79-BD74-787B5F4A7AD2}" type="sibTrans" cxnId="{DE601193-01E2-46BB-B0AD-15A5127C1678}">
      <dgm:prSet/>
      <dgm:spPr/>
      <dgm:t>
        <a:bodyPr/>
        <a:lstStyle/>
        <a:p>
          <a:endParaRPr lang="tr-TR"/>
        </a:p>
      </dgm:t>
    </dgm:pt>
    <dgm:pt modelId="{2BF6CEC0-D9CB-46B3-BC22-0A10E345AC20}">
      <dgm:prSet phldrT="[Metin]" custT="1"/>
      <dgm:spPr/>
      <dgm:t>
        <a:bodyPr/>
        <a:lstStyle/>
        <a:p>
          <a:r>
            <a:rPr lang="tr-TR" sz="2000" dirty="0" smtClean="0">
              <a:solidFill>
                <a:srgbClr val="FF0000"/>
              </a:solidFill>
              <a:latin typeface="Calibri" panose="020F0502020204030204" pitchFamily="34" charset="0"/>
            </a:rPr>
            <a:t>Fatty </a:t>
          </a:r>
          <a:r>
            <a:rPr lang="tr-TR" sz="2000" dirty="0" err="1" smtClean="0">
              <a:solidFill>
                <a:srgbClr val="FF0000"/>
              </a:solidFill>
              <a:latin typeface="Calibri" panose="020F0502020204030204" pitchFamily="34" charset="0"/>
            </a:rPr>
            <a:t>acid</a:t>
          </a:r>
          <a:r>
            <a:rPr lang="tr-TR" sz="2000" dirty="0" smtClean="0">
              <a:solidFill>
                <a:srgbClr val="FF0000"/>
              </a:solidFill>
              <a:latin typeface="Calibri" panose="020F0502020204030204" pitchFamily="34" charset="0"/>
            </a:rPr>
            <a:t> </a:t>
          </a:r>
          <a:r>
            <a:rPr lang="tr-TR" sz="2000" dirty="0" err="1" smtClean="0">
              <a:solidFill>
                <a:srgbClr val="FF0000"/>
              </a:solidFill>
              <a:latin typeface="Calibri" panose="020F0502020204030204" pitchFamily="34" charset="0"/>
            </a:rPr>
            <a:t>amide</a:t>
          </a:r>
          <a:r>
            <a:rPr lang="tr-TR" sz="2000" dirty="0" smtClean="0">
              <a:solidFill>
                <a:srgbClr val="FF0000"/>
              </a:solidFill>
              <a:latin typeface="Calibri" panose="020F0502020204030204" pitchFamily="34" charset="0"/>
            </a:rPr>
            <a:t> </a:t>
          </a:r>
          <a:r>
            <a:rPr lang="tr-TR" sz="2000" dirty="0" err="1" smtClean="0">
              <a:solidFill>
                <a:srgbClr val="FF0000"/>
              </a:solidFill>
              <a:latin typeface="Calibri" panose="020F0502020204030204" pitchFamily="34" charset="0"/>
            </a:rPr>
            <a:t>hydrolase</a:t>
          </a:r>
          <a:r>
            <a:rPr lang="tr-TR" sz="2000" dirty="0" smtClean="0">
              <a:solidFill>
                <a:srgbClr val="FF0000"/>
              </a:solidFill>
              <a:latin typeface="Calibri" panose="020F0502020204030204" pitchFamily="34" charset="0"/>
            </a:rPr>
            <a:t> (FAAH) </a:t>
          </a:r>
          <a:endParaRPr lang="tr-TR" sz="2000" dirty="0">
            <a:solidFill>
              <a:srgbClr val="FF0000"/>
            </a:solidFill>
            <a:latin typeface="Calibri" panose="020F0502020204030204" pitchFamily="34" charset="0"/>
          </a:endParaRPr>
        </a:p>
      </dgm:t>
    </dgm:pt>
    <dgm:pt modelId="{51A02032-576D-47D3-8A4F-1E57B5284139}" type="parTrans" cxnId="{ACC0AB1E-E6E4-4FC0-9BFC-AAE36B2CBA9A}">
      <dgm:prSet/>
      <dgm:spPr/>
      <dgm:t>
        <a:bodyPr/>
        <a:lstStyle/>
        <a:p>
          <a:endParaRPr lang="tr-TR"/>
        </a:p>
      </dgm:t>
    </dgm:pt>
    <dgm:pt modelId="{EF8A1358-8112-4746-8B79-872325882FE5}" type="sibTrans" cxnId="{ACC0AB1E-E6E4-4FC0-9BFC-AAE36B2CBA9A}">
      <dgm:prSet/>
      <dgm:spPr/>
      <dgm:t>
        <a:bodyPr/>
        <a:lstStyle/>
        <a:p>
          <a:endParaRPr lang="tr-TR"/>
        </a:p>
      </dgm:t>
    </dgm:pt>
    <dgm:pt modelId="{E5F70E61-E169-4CAA-878A-F2090B0A3096}">
      <dgm:prSet custT="1"/>
      <dgm:spPr/>
      <dgm:t>
        <a:bodyPr/>
        <a:lstStyle/>
        <a:p>
          <a:r>
            <a:rPr lang="tr-TR" sz="2000" dirty="0" smtClean="0">
              <a:solidFill>
                <a:srgbClr val="FF0000"/>
              </a:solidFill>
              <a:latin typeface="Calibri" panose="020F0502020204030204" pitchFamily="34" charset="0"/>
            </a:rPr>
            <a:t>Monoacylglycerol </a:t>
          </a:r>
          <a:r>
            <a:rPr lang="tr-TR" sz="2000" dirty="0" err="1" smtClean="0">
              <a:solidFill>
                <a:srgbClr val="FF0000"/>
              </a:solidFill>
              <a:latin typeface="Calibri" panose="020F0502020204030204" pitchFamily="34" charset="0"/>
            </a:rPr>
            <a:t>lipase</a:t>
          </a:r>
          <a:r>
            <a:rPr lang="tr-TR" sz="2000" dirty="0" smtClean="0">
              <a:solidFill>
                <a:srgbClr val="FF0000"/>
              </a:solidFill>
              <a:latin typeface="Calibri" panose="020F0502020204030204" pitchFamily="34" charset="0"/>
            </a:rPr>
            <a:t> (MAGL)</a:t>
          </a:r>
          <a:endParaRPr lang="tr-TR" sz="2000" dirty="0">
            <a:solidFill>
              <a:srgbClr val="FF0000"/>
            </a:solidFill>
            <a:latin typeface="Calibri" panose="020F0502020204030204" pitchFamily="34" charset="0"/>
          </a:endParaRPr>
        </a:p>
      </dgm:t>
    </dgm:pt>
    <dgm:pt modelId="{2358A306-DC8C-4AF3-9AF8-B2BFCA5707FA}" type="parTrans" cxnId="{7D1CCEE7-8A3E-411E-9F36-724396AF0A46}">
      <dgm:prSet/>
      <dgm:spPr/>
      <dgm:t>
        <a:bodyPr/>
        <a:lstStyle/>
        <a:p>
          <a:endParaRPr lang="tr-TR"/>
        </a:p>
      </dgm:t>
    </dgm:pt>
    <dgm:pt modelId="{A1722601-FEA0-4C87-8FE5-8B120224668E}" type="sibTrans" cxnId="{7D1CCEE7-8A3E-411E-9F36-724396AF0A46}">
      <dgm:prSet/>
      <dgm:spPr/>
      <dgm:t>
        <a:bodyPr/>
        <a:lstStyle/>
        <a:p>
          <a:endParaRPr lang="tr-TR"/>
        </a:p>
      </dgm:t>
    </dgm:pt>
    <dgm:pt modelId="{97425CC3-4865-4972-98C5-01E4B5559ECD}">
      <dgm:prSet phldrT="[Metin]" custT="1"/>
      <dgm:spPr/>
      <dgm:t>
        <a:bodyPr/>
        <a:lstStyle/>
        <a:p>
          <a:endParaRPr lang="tr-TR" sz="2000" dirty="0">
            <a:solidFill>
              <a:srgbClr val="FF0000"/>
            </a:solidFill>
            <a:latin typeface="Calibri" panose="020F0502020204030204" pitchFamily="34" charset="0"/>
          </a:endParaRPr>
        </a:p>
      </dgm:t>
    </dgm:pt>
    <dgm:pt modelId="{0292114A-897C-46E5-B406-7DB6882D7396}" type="parTrans" cxnId="{A5331095-1C5F-4D49-967F-FAF56FEA8922}">
      <dgm:prSet/>
      <dgm:spPr/>
      <dgm:t>
        <a:bodyPr/>
        <a:lstStyle/>
        <a:p>
          <a:endParaRPr lang="tr-TR"/>
        </a:p>
      </dgm:t>
    </dgm:pt>
    <dgm:pt modelId="{A2E52FF3-9D4C-4706-98D4-A440A09FEE3D}" type="sibTrans" cxnId="{A5331095-1C5F-4D49-967F-FAF56FEA8922}">
      <dgm:prSet/>
      <dgm:spPr/>
      <dgm:t>
        <a:bodyPr/>
        <a:lstStyle/>
        <a:p>
          <a:endParaRPr lang="tr-TR"/>
        </a:p>
      </dgm:t>
    </dgm:pt>
    <dgm:pt modelId="{1B336956-B28D-4E42-989E-A54269DAD08F}">
      <dgm:prSet custT="1"/>
      <dgm:spPr/>
      <dgm:t>
        <a:bodyPr/>
        <a:lstStyle/>
        <a:p>
          <a:endParaRPr lang="tr-TR" sz="2000" dirty="0">
            <a:solidFill>
              <a:srgbClr val="FF0000"/>
            </a:solidFill>
            <a:latin typeface="Calibri" panose="020F0502020204030204" pitchFamily="34" charset="0"/>
          </a:endParaRPr>
        </a:p>
      </dgm:t>
    </dgm:pt>
    <dgm:pt modelId="{C2B897B2-D949-4D57-AF3F-27627E4AF7F2}" type="parTrans" cxnId="{D639CC07-743B-456E-B11A-07581C0BCE22}">
      <dgm:prSet/>
      <dgm:spPr/>
      <dgm:t>
        <a:bodyPr/>
        <a:lstStyle/>
        <a:p>
          <a:endParaRPr lang="tr-TR"/>
        </a:p>
      </dgm:t>
    </dgm:pt>
    <dgm:pt modelId="{7CCFF1CD-FD32-45FA-8599-39BC13BD6F3E}" type="sibTrans" cxnId="{D639CC07-743B-456E-B11A-07581C0BCE22}">
      <dgm:prSet/>
      <dgm:spPr/>
      <dgm:t>
        <a:bodyPr/>
        <a:lstStyle/>
        <a:p>
          <a:endParaRPr lang="tr-TR"/>
        </a:p>
      </dgm:t>
    </dgm:pt>
    <dgm:pt modelId="{90240BC6-493A-46D7-A53D-6CAB22E7D078}" type="pres">
      <dgm:prSet presAssocID="{06DEB6FB-C976-472C-93F3-C707FD4DC558}" presName="Name0" presStyleCnt="0">
        <dgm:presLayoutVars>
          <dgm:dir/>
          <dgm:animLvl val="lvl"/>
          <dgm:resizeHandles/>
        </dgm:presLayoutVars>
      </dgm:prSet>
      <dgm:spPr/>
      <dgm:t>
        <a:bodyPr/>
        <a:lstStyle/>
        <a:p>
          <a:endParaRPr lang="tr-TR"/>
        </a:p>
      </dgm:t>
    </dgm:pt>
    <dgm:pt modelId="{DD4D0D8A-781C-4EDA-A7C7-B55FFD63F138}" type="pres">
      <dgm:prSet presAssocID="{FE4CE6D3-A0FE-41DA-8F31-AFFE4621FBA2}" presName="linNode" presStyleCnt="0"/>
      <dgm:spPr/>
    </dgm:pt>
    <dgm:pt modelId="{240A44E4-6647-4D50-B1AD-5E781C9A7ADA}" type="pres">
      <dgm:prSet presAssocID="{FE4CE6D3-A0FE-41DA-8F31-AFFE4621FBA2}" presName="parentShp" presStyleLbl="node1" presStyleIdx="0" presStyleCnt="2" custLinFactNeighborX="-1969" custLinFactNeighborY="-26">
        <dgm:presLayoutVars>
          <dgm:bulletEnabled val="1"/>
        </dgm:presLayoutVars>
      </dgm:prSet>
      <dgm:spPr/>
      <dgm:t>
        <a:bodyPr/>
        <a:lstStyle/>
        <a:p>
          <a:endParaRPr lang="tr-TR"/>
        </a:p>
      </dgm:t>
    </dgm:pt>
    <dgm:pt modelId="{DA8FB34A-C007-4F0B-9A0A-3385AEBA7841}" type="pres">
      <dgm:prSet presAssocID="{FE4CE6D3-A0FE-41DA-8F31-AFFE4621FBA2}" presName="childShp" presStyleLbl="bgAccFollowNode1" presStyleIdx="0" presStyleCnt="2" custScaleX="117099" custScaleY="103396" custLinFactNeighborX="405" custLinFactNeighborY="-26">
        <dgm:presLayoutVars>
          <dgm:bulletEnabled val="1"/>
        </dgm:presLayoutVars>
      </dgm:prSet>
      <dgm:spPr/>
      <dgm:t>
        <a:bodyPr/>
        <a:lstStyle/>
        <a:p>
          <a:endParaRPr lang="tr-TR"/>
        </a:p>
      </dgm:t>
    </dgm:pt>
    <dgm:pt modelId="{3AA7F146-C892-4360-895A-594171EF226F}" type="pres">
      <dgm:prSet presAssocID="{77D791D6-152E-4FE3-82E6-406F0B8F6C03}" presName="spacing" presStyleCnt="0"/>
      <dgm:spPr/>
    </dgm:pt>
    <dgm:pt modelId="{035BD43C-B6B0-490F-8E5F-2D2B955E9D65}" type="pres">
      <dgm:prSet presAssocID="{198013A8-CD50-4355-96F5-80C189EEFD84}" presName="linNode" presStyleCnt="0"/>
      <dgm:spPr/>
    </dgm:pt>
    <dgm:pt modelId="{555452F3-1D7B-472C-881F-58EDA60C7D6B}" type="pres">
      <dgm:prSet presAssocID="{198013A8-CD50-4355-96F5-80C189EEFD84}" presName="parentShp" presStyleLbl="node1" presStyleIdx="1" presStyleCnt="2" custScaleX="91444">
        <dgm:presLayoutVars>
          <dgm:bulletEnabled val="1"/>
        </dgm:presLayoutVars>
      </dgm:prSet>
      <dgm:spPr/>
      <dgm:t>
        <a:bodyPr/>
        <a:lstStyle/>
        <a:p>
          <a:endParaRPr lang="tr-TR"/>
        </a:p>
      </dgm:t>
    </dgm:pt>
    <dgm:pt modelId="{D62AE375-FEAB-439A-AD35-B943341A9289}" type="pres">
      <dgm:prSet presAssocID="{198013A8-CD50-4355-96F5-80C189EEFD84}" presName="childShp" presStyleLbl="bgAccFollowNode1" presStyleIdx="1" presStyleCnt="2" custScaleX="109032" custScaleY="106903">
        <dgm:presLayoutVars>
          <dgm:bulletEnabled val="1"/>
        </dgm:presLayoutVars>
      </dgm:prSet>
      <dgm:spPr/>
      <dgm:t>
        <a:bodyPr/>
        <a:lstStyle/>
        <a:p>
          <a:endParaRPr lang="tr-TR"/>
        </a:p>
      </dgm:t>
    </dgm:pt>
  </dgm:ptLst>
  <dgm:cxnLst>
    <dgm:cxn modelId="{CB8EF1F6-3D11-4ACB-9049-38C0D94B75F9}" type="presOf" srcId="{6B583EB1-DA74-42B5-A41B-A8B1A3D77235}" destId="{D62AE375-FEAB-439A-AD35-B943341A9289}" srcOrd="0" destOrd="0" presId="urn:microsoft.com/office/officeart/2005/8/layout/vList6"/>
    <dgm:cxn modelId="{18C8FFD7-A3AB-4DF5-83F7-4E2D47CC845D}" type="presOf" srcId="{2BF6CEC0-D9CB-46B3-BC22-0A10E345AC20}" destId="{DA8FB34A-C007-4F0B-9A0A-3385AEBA7841}" srcOrd="0" destOrd="3" presId="urn:microsoft.com/office/officeart/2005/8/layout/vList6"/>
    <dgm:cxn modelId="{9356A421-75C1-40FF-B21E-9B7125E01A70}" srcId="{FE4CE6D3-A0FE-41DA-8F31-AFFE4621FBA2}" destId="{87DAAD94-9627-44B1-A3B6-3D355359FB0A}" srcOrd="1" destOrd="0" parTransId="{A408524F-B21E-4142-80AA-19C4B87543D2}" sibTransId="{89785BE4-8723-4B0A-A9AE-4A4A4DF7E1F2}"/>
    <dgm:cxn modelId="{357140BF-891C-4876-9FBF-61CC67B3F730}" type="presOf" srcId="{29ECFF6D-6BFE-4CD5-81C0-AEBE83F9F38B}" destId="{D62AE375-FEAB-439A-AD35-B943341A9289}" srcOrd="0" destOrd="1" presId="urn:microsoft.com/office/officeart/2005/8/layout/vList6"/>
    <dgm:cxn modelId="{06F6D951-43B2-4CC2-BF78-22ED4016EFB3}" type="presOf" srcId="{FE4CE6D3-A0FE-41DA-8F31-AFFE4621FBA2}" destId="{240A44E4-6647-4D50-B1AD-5E781C9A7ADA}" srcOrd="0" destOrd="0" presId="urn:microsoft.com/office/officeart/2005/8/layout/vList6"/>
    <dgm:cxn modelId="{D061DAC6-F317-41C9-8F82-7821112BB80E}" type="presOf" srcId="{E5F70E61-E169-4CAA-878A-F2090B0A3096}" destId="{D62AE375-FEAB-439A-AD35-B943341A9289}" srcOrd="0" destOrd="3" presId="urn:microsoft.com/office/officeart/2005/8/layout/vList6"/>
    <dgm:cxn modelId="{1020D758-186B-4C17-8D3F-ED41D3025CC5}" type="presOf" srcId="{97425CC3-4865-4972-98C5-01E4B5559ECD}" destId="{DA8FB34A-C007-4F0B-9A0A-3385AEBA7841}" srcOrd="0" destOrd="2" presId="urn:microsoft.com/office/officeart/2005/8/layout/vList6"/>
    <dgm:cxn modelId="{A5331095-1C5F-4D49-967F-FAF56FEA8922}" srcId="{FE4CE6D3-A0FE-41DA-8F31-AFFE4621FBA2}" destId="{97425CC3-4865-4972-98C5-01E4B5559ECD}" srcOrd="2" destOrd="0" parTransId="{0292114A-897C-46E5-B406-7DB6882D7396}" sibTransId="{A2E52FF3-9D4C-4706-98D4-A440A09FEE3D}"/>
    <dgm:cxn modelId="{BF3C62CD-2F18-4647-B8A9-F13FF917D42C}" srcId="{06DEB6FB-C976-472C-93F3-C707FD4DC558}" destId="{FE4CE6D3-A0FE-41DA-8F31-AFFE4621FBA2}" srcOrd="0" destOrd="0" parTransId="{A2705341-8B2E-40F3-8ED1-FF48F971E2CD}" sibTransId="{77D791D6-152E-4FE3-82E6-406F0B8F6C03}"/>
    <dgm:cxn modelId="{D639CC07-743B-456E-B11A-07581C0BCE22}" srcId="{198013A8-CD50-4355-96F5-80C189EEFD84}" destId="{1B336956-B28D-4E42-989E-A54269DAD08F}" srcOrd="2" destOrd="0" parTransId="{C2B897B2-D949-4D57-AF3F-27627E4AF7F2}" sibTransId="{7CCFF1CD-FD32-45FA-8599-39BC13BD6F3E}"/>
    <dgm:cxn modelId="{F153669E-7474-4F74-B299-13C8A57DCB23}" type="presOf" srcId="{87DAAD94-9627-44B1-A3B6-3D355359FB0A}" destId="{DA8FB34A-C007-4F0B-9A0A-3385AEBA7841}" srcOrd="0" destOrd="1" presId="urn:microsoft.com/office/officeart/2005/8/layout/vList6"/>
    <dgm:cxn modelId="{7D1CCEE7-8A3E-411E-9F36-724396AF0A46}" srcId="{198013A8-CD50-4355-96F5-80C189EEFD84}" destId="{E5F70E61-E169-4CAA-878A-F2090B0A3096}" srcOrd="3" destOrd="0" parTransId="{2358A306-DC8C-4AF3-9AF8-B2BFCA5707FA}" sibTransId="{A1722601-FEA0-4C87-8FE5-8B120224668E}"/>
    <dgm:cxn modelId="{6D461060-8347-4419-A3FD-8DE97DA08B21}" type="presOf" srcId="{1B336956-B28D-4E42-989E-A54269DAD08F}" destId="{D62AE375-FEAB-439A-AD35-B943341A9289}" srcOrd="0" destOrd="2" presId="urn:microsoft.com/office/officeart/2005/8/layout/vList6"/>
    <dgm:cxn modelId="{1296113C-7C39-449B-A04D-342C74330DEB}" srcId="{198013A8-CD50-4355-96F5-80C189EEFD84}" destId="{6B583EB1-DA74-42B5-A41B-A8B1A3D77235}" srcOrd="0" destOrd="0" parTransId="{609C5712-A47A-4962-82B3-7B8D52D8B7CB}" sibTransId="{4244B785-1FA1-4A37-A431-D0A798D790B8}"/>
    <dgm:cxn modelId="{ACC0AB1E-E6E4-4FC0-9BFC-AAE36B2CBA9A}" srcId="{FE4CE6D3-A0FE-41DA-8F31-AFFE4621FBA2}" destId="{2BF6CEC0-D9CB-46B3-BC22-0A10E345AC20}" srcOrd="3" destOrd="0" parTransId="{51A02032-576D-47D3-8A4F-1E57B5284139}" sibTransId="{EF8A1358-8112-4746-8B79-872325882FE5}"/>
    <dgm:cxn modelId="{E6A1E11F-B981-4684-BCC7-673C9B9841ED}" type="presOf" srcId="{9D75CE8C-BF1E-432F-85FB-E220F505596B}" destId="{DA8FB34A-C007-4F0B-9A0A-3385AEBA7841}" srcOrd="0" destOrd="0" presId="urn:microsoft.com/office/officeart/2005/8/layout/vList6"/>
    <dgm:cxn modelId="{B55D0155-461E-4086-A5DE-DC7B1DB9D7E3}" srcId="{06DEB6FB-C976-472C-93F3-C707FD4DC558}" destId="{198013A8-CD50-4355-96F5-80C189EEFD84}" srcOrd="1" destOrd="0" parTransId="{E2892D9C-A45D-4407-BB03-260835C85560}" sibTransId="{8B940E02-B178-46B3-BC17-583BA19EE6A1}"/>
    <dgm:cxn modelId="{93E65EE3-B005-4EE8-B0DA-E23DA8B04C5F}" srcId="{FE4CE6D3-A0FE-41DA-8F31-AFFE4621FBA2}" destId="{9D75CE8C-BF1E-432F-85FB-E220F505596B}" srcOrd="0" destOrd="0" parTransId="{CA2B65E3-C763-4672-9797-F2CEF8826F1D}" sibTransId="{00F3DB5E-A654-4BE5-80C3-95B3456FFD16}"/>
    <dgm:cxn modelId="{DE601193-01E2-46BB-B0AD-15A5127C1678}" srcId="{198013A8-CD50-4355-96F5-80C189EEFD84}" destId="{29ECFF6D-6BFE-4CD5-81C0-AEBE83F9F38B}" srcOrd="1" destOrd="0" parTransId="{E2A2DDD6-7C3E-463B-93F3-85FE476FF881}" sibTransId="{D1962453-37DC-4F79-BD74-787B5F4A7AD2}"/>
    <dgm:cxn modelId="{F331F665-D78A-448C-BE9E-C16B82B997B1}" type="presOf" srcId="{06DEB6FB-C976-472C-93F3-C707FD4DC558}" destId="{90240BC6-493A-46D7-A53D-6CAB22E7D078}" srcOrd="0" destOrd="0" presId="urn:microsoft.com/office/officeart/2005/8/layout/vList6"/>
    <dgm:cxn modelId="{6F3FA67B-C6E7-42AE-9CA3-E951B525D448}" type="presOf" srcId="{198013A8-CD50-4355-96F5-80C189EEFD84}" destId="{555452F3-1D7B-472C-881F-58EDA60C7D6B}" srcOrd="0" destOrd="0" presId="urn:microsoft.com/office/officeart/2005/8/layout/vList6"/>
    <dgm:cxn modelId="{951A1C6A-AE5E-49BD-964A-16D4FF364B6C}" type="presParOf" srcId="{90240BC6-493A-46D7-A53D-6CAB22E7D078}" destId="{DD4D0D8A-781C-4EDA-A7C7-B55FFD63F138}" srcOrd="0" destOrd="0" presId="urn:microsoft.com/office/officeart/2005/8/layout/vList6"/>
    <dgm:cxn modelId="{712F3040-44D9-4E4E-B184-71236788FCE3}" type="presParOf" srcId="{DD4D0D8A-781C-4EDA-A7C7-B55FFD63F138}" destId="{240A44E4-6647-4D50-B1AD-5E781C9A7ADA}" srcOrd="0" destOrd="0" presId="urn:microsoft.com/office/officeart/2005/8/layout/vList6"/>
    <dgm:cxn modelId="{DA38017F-DD8C-4A68-96CD-B697A844235C}" type="presParOf" srcId="{DD4D0D8A-781C-4EDA-A7C7-B55FFD63F138}" destId="{DA8FB34A-C007-4F0B-9A0A-3385AEBA7841}" srcOrd="1" destOrd="0" presId="urn:microsoft.com/office/officeart/2005/8/layout/vList6"/>
    <dgm:cxn modelId="{17C60821-DF33-439B-8E0A-78D9BD516886}" type="presParOf" srcId="{90240BC6-493A-46D7-A53D-6CAB22E7D078}" destId="{3AA7F146-C892-4360-895A-594171EF226F}" srcOrd="1" destOrd="0" presId="urn:microsoft.com/office/officeart/2005/8/layout/vList6"/>
    <dgm:cxn modelId="{B29C6B7B-15AF-4367-B725-A47BA27EACC7}" type="presParOf" srcId="{90240BC6-493A-46D7-A53D-6CAB22E7D078}" destId="{035BD43C-B6B0-490F-8E5F-2D2B955E9D65}" srcOrd="2" destOrd="0" presId="urn:microsoft.com/office/officeart/2005/8/layout/vList6"/>
    <dgm:cxn modelId="{BC5B30BD-9AC4-4B93-9215-B0DCA4825B40}" type="presParOf" srcId="{035BD43C-B6B0-490F-8E5F-2D2B955E9D65}" destId="{555452F3-1D7B-472C-881F-58EDA60C7D6B}" srcOrd="0" destOrd="0" presId="urn:microsoft.com/office/officeart/2005/8/layout/vList6"/>
    <dgm:cxn modelId="{3B52EF50-8EAF-4B58-8C07-1597A5994843}" type="presParOf" srcId="{035BD43C-B6B0-490F-8E5F-2D2B955E9D65}" destId="{D62AE375-FEAB-439A-AD35-B943341A9289}" srcOrd="1" destOrd="0" presId="urn:microsoft.com/office/officeart/2005/8/layout/vList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48589-BC38-4217-8504-5E8A8D76B4A8}">
      <dsp:nvSpPr>
        <dsp:cNvPr id="0" name=""/>
        <dsp:cNvSpPr/>
      </dsp:nvSpPr>
      <dsp:spPr>
        <a:xfrm>
          <a:off x="0" y="2094"/>
          <a:ext cx="8229600" cy="1022915"/>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tr-TR" sz="3600" b="1" kern="1200" dirty="0" err="1" smtClean="0"/>
            <a:t>Seyfullah</a:t>
          </a:r>
          <a:r>
            <a:rPr lang="tr-TR" sz="3600" b="1" kern="1200" dirty="0" smtClean="0"/>
            <a:t> Oktay </a:t>
          </a:r>
          <a:r>
            <a:rPr lang="tr-TR" sz="3600" b="1" kern="1200" dirty="0" err="1" smtClean="0"/>
            <a:t>Arslan</a:t>
          </a:r>
          <a:r>
            <a:rPr lang="tr-TR" sz="3600" b="1" kern="1200" dirty="0" smtClean="0"/>
            <a:t>,</a:t>
          </a:r>
        </a:p>
        <a:p>
          <a:pPr lvl="0" algn="r" defTabSz="1600200" rtl="0">
            <a:lnSpc>
              <a:spcPct val="90000"/>
            </a:lnSpc>
            <a:spcBef>
              <a:spcPct val="0"/>
            </a:spcBef>
            <a:spcAft>
              <a:spcPct val="35000"/>
            </a:spcAft>
          </a:pPr>
          <a:r>
            <a:rPr lang="tr-TR" sz="2000" b="1" kern="1200" dirty="0" err="1" smtClean="0"/>
            <a:t>Yildirim</a:t>
          </a:r>
          <a:r>
            <a:rPr lang="tr-TR" sz="2000" b="1" kern="1200" dirty="0" smtClean="0"/>
            <a:t> </a:t>
          </a:r>
          <a:r>
            <a:rPr lang="tr-TR" sz="2000" b="1" kern="1200" dirty="0" err="1" smtClean="0"/>
            <a:t>Beyazit</a:t>
          </a:r>
          <a:r>
            <a:rPr lang="tr-TR" sz="2000" b="1" kern="1200" dirty="0" smtClean="0"/>
            <a:t> </a:t>
          </a:r>
          <a:r>
            <a:rPr lang="tr-TR" sz="2000" b="1" kern="1200" dirty="0" err="1" smtClean="0"/>
            <a:t>University</a:t>
          </a:r>
          <a:endParaRPr lang="tr-TR" sz="2000" b="1" kern="1200" dirty="0"/>
        </a:p>
      </dsp:txBody>
      <dsp:txXfrm>
        <a:off x="49935" y="52029"/>
        <a:ext cx="8129730" cy="923045"/>
      </dsp:txXfrm>
    </dsp:sp>
    <dsp:sp modelId="{2AE18BA1-2EF2-443B-BEF2-E1E6685974F2}">
      <dsp:nvSpPr>
        <dsp:cNvPr id="0" name=""/>
        <dsp:cNvSpPr/>
      </dsp:nvSpPr>
      <dsp:spPr>
        <a:xfrm>
          <a:off x="0" y="1030796"/>
          <a:ext cx="8229600" cy="1022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endParaRPr lang="tr-TR" sz="3200" kern="1200" dirty="0" smtClean="0"/>
        </a:p>
        <a:p>
          <a:pPr lvl="0" algn="l" defTabSz="1422400" rtl="0">
            <a:lnSpc>
              <a:spcPct val="90000"/>
            </a:lnSpc>
            <a:spcBef>
              <a:spcPct val="0"/>
            </a:spcBef>
            <a:spcAft>
              <a:spcPct val="35000"/>
            </a:spcAft>
          </a:pPr>
          <a:r>
            <a:rPr lang="tr-TR" sz="3200" kern="1200" dirty="0" smtClean="0"/>
            <a:t>Ali Parlar,</a:t>
          </a:r>
        </a:p>
        <a:p>
          <a:pPr lvl="0" algn="r" defTabSz="1422400" rtl="0">
            <a:lnSpc>
              <a:spcPct val="90000"/>
            </a:lnSpc>
            <a:spcBef>
              <a:spcPct val="0"/>
            </a:spcBef>
            <a:spcAft>
              <a:spcPct val="35000"/>
            </a:spcAft>
          </a:pPr>
          <a:r>
            <a:rPr lang="tr-TR" sz="2000" b="1" kern="1200" dirty="0" err="1" smtClean="0"/>
            <a:t>Adiyaman</a:t>
          </a:r>
          <a:r>
            <a:rPr lang="tr-TR" sz="2000" b="1" kern="1200" dirty="0" smtClean="0"/>
            <a:t> </a:t>
          </a:r>
          <a:r>
            <a:rPr lang="tr-TR" sz="2000" b="1" kern="1200" dirty="0" err="1" smtClean="0"/>
            <a:t>University</a:t>
          </a:r>
          <a:endParaRPr lang="tr-TR" sz="2000" kern="1200" dirty="0" smtClean="0"/>
        </a:p>
        <a:p>
          <a:pPr lvl="0" algn="l" defTabSz="1422400" rtl="0">
            <a:lnSpc>
              <a:spcPct val="90000"/>
            </a:lnSpc>
            <a:spcBef>
              <a:spcPct val="0"/>
            </a:spcBef>
            <a:spcAft>
              <a:spcPct val="35000"/>
            </a:spcAft>
          </a:pPr>
          <a:r>
            <a:rPr lang="tr-TR" sz="3200" kern="1200" dirty="0" smtClean="0"/>
            <a:t> </a:t>
          </a:r>
          <a:endParaRPr lang="tr-TR" sz="3200" kern="1200" dirty="0"/>
        </a:p>
      </dsp:txBody>
      <dsp:txXfrm>
        <a:off x="49935" y="1080731"/>
        <a:ext cx="8129730" cy="923045"/>
      </dsp:txXfrm>
    </dsp:sp>
    <dsp:sp modelId="{DB0AC222-5FB4-439B-86EB-0CA7ABF2B866}">
      <dsp:nvSpPr>
        <dsp:cNvPr id="0" name=""/>
        <dsp:cNvSpPr/>
      </dsp:nvSpPr>
      <dsp:spPr>
        <a:xfrm>
          <a:off x="0" y="2059498"/>
          <a:ext cx="8229600" cy="1022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tr-TR" sz="3200" kern="1200" dirty="0" smtClean="0"/>
            <a:t>Muhammet Fatih Doğan</a:t>
          </a:r>
        </a:p>
        <a:p>
          <a:pPr lvl="0" algn="r" defTabSz="1422400" rtl="0">
            <a:lnSpc>
              <a:spcPct val="90000"/>
            </a:lnSpc>
            <a:spcBef>
              <a:spcPct val="0"/>
            </a:spcBef>
            <a:spcAft>
              <a:spcPct val="35000"/>
            </a:spcAft>
          </a:pPr>
          <a:r>
            <a:rPr lang="tr-TR" sz="2000" b="1" kern="1200" dirty="0" err="1" smtClean="0"/>
            <a:t>Yildirim</a:t>
          </a:r>
          <a:r>
            <a:rPr lang="tr-TR" sz="2000" b="1" kern="1200" dirty="0" smtClean="0"/>
            <a:t> </a:t>
          </a:r>
          <a:r>
            <a:rPr lang="tr-TR" sz="2000" b="1" kern="1200" dirty="0" err="1" smtClean="0"/>
            <a:t>Beyazit</a:t>
          </a:r>
          <a:r>
            <a:rPr lang="tr-TR" sz="2000" b="1" kern="1200" dirty="0" smtClean="0"/>
            <a:t> </a:t>
          </a:r>
          <a:r>
            <a:rPr lang="tr-TR" sz="2000" b="1" kern="1200" dirty="0" err="1" smtClean="0"/>
            <a:t>University</a:t>
          </a:r>
          <a:endParaRPr lang="tr-TR" sz="2000" kern="1200" dirty="0"/>
        </a:p>
      </dsp:txBody>
      <dsp:txXfrm>
        <a:off x="49935" y="2109433"/>
        <a:ext cx="8129730" cy="923045"/>
      </dsp:txXfrm>
    </dsp:sp>
    <dsp:sp modelId="{FB33A985-AF94-4204-80BE-6C0A076B6A35}">
      <dsp:nvSpPr>
        <dsp:cNvPr id="0" name=""/>
        <dsp:cNvSpPr/>
      </dsp:nvSpPr>
      <dsp:spPr>
        <a:xfrm>
          <a:off x="0" y="3118056"/>
          <a:ext cx="8229600" cy="1022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endParaRPr lang="tr-TR" sz="3200" kern="1200" dirty="0" smtClean="0"/>
        </a:p>
        <a:p>
          <a:pPr lvl="0" algn="l" defTabSz="1422400" rtl="0">
            <a:lnSpc>
              <a:spcPct val="90000"/>
            </a:lnSpc>
            <a:spcBef>
              <a:spcPct val="0"/>
            </a:spcBef>
            <a:spcAft>
              <a:spcPct val="35000"/>
            </a:spcAft>
          </a:pPr>
          <a:r>
            <a:rPr lang="tr-TR" sz="3200" kern="1200" dirty="0" smtClean="0"/>
            <a:t>Alper Yalçın,</a:t>
          </a:r>
        </a:p>
        <a:p>
          <a:pPr lvl="0" algn="r" defTabSz="1422400" rtl="0">
            <a:lnSpc>
              <a:spcPct val="90000"/>
            </a:lnSpc>
            <a:spcBef>
              <a:spcPct val="0"/>
            </a:spcBef>
            <a:spcAft>
              <a:spcPct val="35000"/>
            </a:spcAft>
          </a:pPr>
          <a:r>
            <a:rPr lang="tr-TR" sz="2000" b="1" kern="1200" dirty="0" err="1" smtClean="0"/>
            <a:t>Adiyaman</a:t>
          </a:r>
          <a:r>
            <a:rPr lang="tr-TR" sz="2000" b="1" kern="1200" dirty="0" smtClean="0"/>
            <a:t> </a:t>
          </a:r>
          <a:r>
            <a:rPr lang="tr-TR" sz="2000" b="1" kern="1200" dirty="0" err="1" smtClean="0"/>
            <a:t>University</a:t>
          </a:r>
          <a:r>
            <a:rPr lang="tr-TR" sz="2000" kern="1200" dirty="0" smtClean="0"/>
            <a:t> </a:t>
          </a:r>
        </a:p>
        <a:p>
          <a:pPr lvl="0" algn="l" defTabSz="1422400" rtl="0">
            <a:lnSpc>
              <a:spcPct val="90000"/>
            </a:lnSpc>
            <a:spcBef>
              <a:spcPct val="0"/>
            </a:spcBef>
            <a:spcAft>
              <a:spcPct val="35000"/>
            </a:spcAft>
          </a:pPr>
          <a:r>
            <a:rPr lang="tr-TR" sz="3200" kern="1200" dirty="0" smtClean="0"/>
            <a:t> </a:t>
          </a:r>
          <a:endParaRPr lang="tr-TR" sz="3200" kern="1200" dirty="0"/>
        </a:p>
      </dsp:txBody>
      <dsp:txXfrm>
        <a:off x="49935" y="3167991"/>
        <a:ext cx="8129730" cy="923045"/>
      </dsp:txXfrm>
    </dsp:sp>
    <dsp:sp modelId="{128A834B-7D27-4F04-8C89-BE2CD9E58674}">
      <dsp:nvSpPr>
        <dsp:cNvPr id="0" name=""/>
        <dsp:cNvSpPr/>
      </dsp:nvSpPr>
      <dsp:spPr>
        <a:xfrm>
          <a:off x="0" y="4116903"/>
          <a:ext cx="8229600" cy="1022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tr-TR" sz="3200" kern="1200" dirty="0" smtClean="0"/>
            <a:t>Mehmet Kaya Özer</a:t>
          </a:r>
        </a:p>
        <a:p>
          <a:pPr lvl="0" algn="r" defTabSz="1422400" rtl="0">
            <a:lnSpc>
              <a:spcPct val="90000"/>
            </a:lnSpc>
            <a:spcBef>
              <a:spcPct val="0"/>
            </a:spcBef>
            <a:spcAft>
              <a:spcPct val="35000"/>
            </a:spcAft>
          </a:pPr>
          <a:r>
            <a:rPr lang="tr-TR" sz="2000" b="1" kern="1200" dirty="0" err="1" smtClean="0"/>
            <a:t>Adiyaman</a:t>
          </a:r>
          <a:r>
            <a:rPr lang="tr-TR" sz="2000" b="1" kern="1200" dirty="0" smtClean="0"/>
            <a:t> </a:t>
          </a:r>
          <a:r>
            <a:rPr lang="tr-TR" sz="2000" b="1" kern="1200" dirty="0" err="1" smtClean="0"/>
            <a:t>Beyazit</a:t>
          </a:r>
          <a:r>
            <a:rPr lang="tr-TR" sz="2000" b="1" kern="1200" dirty="0" smtClean="0"/>
            <a:t> </a:t>
          </a:r>
          <a:r>
            <a:rPr lang="tr-TR" sz="2000" b="1" kern="1200" dirty="0" err="1" smtClean="0"/>
            <a:t>University</a:t>
          </a:r>
          <a:endParaRPr lang="tr-TR" sz="2000" kern="1200" dirty="0"/>
        </a:p>
      </dsp:txBody>
      <dsp:txXfrm>
        <a:off x="49935" y="4166838"/>
        <a:ext cx="8129730" cy="9230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20042-75B5-417E-A9B0-033F9FE19C7A}">
      <dsp:nvSpPr>
        <dsp:cNvPr id="0" name=""/>
        <dsp:cNvSpPr/>
      </dsp:nvSpPr>
      <dsp:spPr>
        <a:xfrm>
          <a:off x="2389631" y="2141"/>
          <a:ext cx="2688336" cy="93641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tr-TR" sz="2600" b="1" kern="1200" dirty="0" err="1" smtClean="0"/>
            <a:t>Introduction</a:t>
          </a:r>
          <a:endParaRPr lang="tr-TR" sz="2600" b="1" kern="1200" dirty="0"/>
        </a:p>
      </dsp:txBody>
      <dsp:txXfrm>
        <a:off x="2435343" y="47853"/>
        <a:ext cx="2596912" cy="844987"/>
      </dsp:txXfrm>
    </dsp:sp>
    <dsp:sp modelId="{6C217A5E-8893-4A05-B53D-D5C4557C51DB}">
      <dsp:nvSpPr>
        <dsp:cNvPr id="0" name=""/>
        <dsp:cNvSpPr/>
      </dsp:nvSpPr>
      <dsp:spPr>
        <a:xfrm>
          <a:off x="2389631" y="985374"/>
          <a:ext cx="2688336" cy="93641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tr-TR" sz="2600" b="1" kern="1200" dirty="0" err="1" smtClean="0"/>
            <a:t>Materials</a:t>
          </a:r>
          <a:r>
            <a:rPr lang="tr-TR" sz="2600" b="1" kern="1200" dirty="0" smtClean="0"/>
            <a:t> </a:t>
          </a:r>
          <a:r>
            <a:rPr lang="tr-TR" sz="2600" b="1" kern="1200" dirty="0" err="1" smtClean="0"/>
            <a:t>and</a:t>
          </a:r>
          <a:r>
            <a:rPr lang="tr-TR" sz="2600" b="1" kern="1200" dirty="0" smtClean="0"/>
            <a:t> </a:t>
          </a:r>
          <a:r>
            <a:rPr lang="tr-TR" sz="2600" b="1" kern="1200" dirty="0" err="1" smtClean="0"/>
            <a:t>Methods</a:t>
          </a:r>
          <a:endParaRPr lang="tr-TR" sz="2600" b="1" kern="1200" dirty="0"/>
        </a:p>
      </dsp:txBody>
      <dsp:txXfrm>
        <a:off x="2435343" y="1031086"/>
        <a:ext cx="2596912" cy="844987"/>
      </dsp:txXfrm>
    </dsp:sp>
    <dsp:sp modelId="{88CB7A3A-58A8-4670-8749-9575FBEED103}">
      <dsp:nvSpPr>
        <dsp:cNvPr id="0" name=""/>
        <dsp:cNvSpPr/>
      </dsp:nvSpPr>
      <dsp:spPr>
        <a:xfrm>
          <a:off x="2389631" y="1968606"/>
          <a:ext cx="2688336" cy="93641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tr-TR" sz="2600" b="1" kern="1200" dirty="0" err="1" smtClean="0"/>
            <a:t>Results</a:t>
          </a:r>
          <a:endParaRPr lang="tr-TR" sz="2600" b="1" kern="1200" dirty="0"/>
        </a:p>
      </dsp:txBody>
      <dsp:txXfrm>
        <a:off x="2435343" y="2014318"/>
        <a:ext cx="2596912" cy="844987"/>
      </dsp:txXfrm>
    </dsp:sp>
    <dsp:sp modelId="{35A0DE3C-3B19-4D7D-A3CD-E08C78818B6A}">
      <dsp:nvSpPr>
        <dsp:cNvPr id="0" name=""/>
        <dsp:cNvSpPr/>
      </dsp:nvSpPr>
      <dsp:spPr>
        <a:xfrm>
          <a:off x="2389631" y="2951839"/>
          <a:ext cx="2688336" cy="93641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tr-TR" sz="2600" b="1" kern="1200" dirty="0" smtClean="0"/>
            <a:t>Discussion</a:t>
          </a:r>
          <a:endParaRPr lang="tr-TR" sz="2600" b="1" kern="1200" dirty="0"/>
        </a:p>
      </dsp:txBody>
      <dsp:txXfrm>
        <a:off x="2435343" y="2997551"/>
        <a:ext cx="2596912" cy="844987"/>
      </dsp:txXfrm>
    </dsp:sp>
    <dsp:sp modelId="{7EB34A73-26AD-4FB3-8C62-98089F55AEEA}">
      <dsp:nvSpPr>
        <dsp:cNvPr id="0" name=""/>
        <dsp:cNvSpPr/>
      </dsp:nvSpPr>
      <dsp:spPr>
        <a:xfrm>
          <a:off x="2389631" y="3935071"/>
          <a:ext cx="2688336" cy="93641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tr-TR" sz="2600" b="1" kern="1200" dirty="0" err="1" smtClean="0"/>
            <a:t>References</a:t>
          </a:r>
          <a:endParaRPr lang="tr-TR" sz="2600" b="1" kern="1200" dirty="0"/>
        </a:p>
      </dsp:txBody>
      <dsp:txXfrm>
        <a:off x="2435343" y="3980783"/>
        <a:ext cx="2596912" cy="8449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E8E97-01A9-45DA-B7CC-8B2A718B6BD4}">
      <dsp:nvSpPr>
        <dsp:cNvPr id="0" name=""/>
        <dsp:cNvSpPr/>
      </dsp:nvSpPr>
      <dsp:spPr>
        <a:xfrm rot="5400000">
          <a:off x="4503850" y="-576460"/>
          <a:ext cx="1120867" cy="4779264"/>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b="1" kern="1200" dirty="0" smtClean="0">
              <a:solidFill>
                <a:srgbClr val="002060"/>
              </a:solidFill>
            </a:rPr>
            <a:t>The </a:t>
          </a:r>
          <a:r>
            <a:rPr lang="tr-TR" sz="2000" b="1" kern="1200" dirty="0" err="1" smtClean="0">
              <a:solidFill>
                <a:srgbClr val="002060"/>
              </a:solidFill>
            </a:rPr>
            <a:t>receptors</a:t>
          </a:r>
          <a:endParaRPr lang="tr-TR" sz="2000" b="1" kern="1200" dirty="0">
            <a:solidFill>
              <a:srgbClr val="002060"/>
            </a:solidFill>
          </a:endParaRPr>
        </a:p>
        <a:p>
          <a:pPr marL="228600" lvl="1" indent="-228600" algn="l" defTabSz="889000" rtl="0">
            <a:lnSpc>
              <a:spcPct val="90000"/>
            </a:lnSpc>
            <a:spcBef>
              <a:spcPct val="0"/>
            </a:spcBef>
            <a:spcAft>
              <a:spcPct val="15000"/>
            </a:spcAft>
            <a:buChar char="••"/>
          </a:pPr>
          <a:r>
            <a:rPr lang="tr-TR" sz="2000" b="1" kern="1200" dirty="0" smtClean="0">
              <a:solidFill>
                <a:srgbClr val="002060"/>
              </a:solidFill>
            </a:rPr>
            <a:t>The </a:t>
          </a:r>
          <a:r>
            <a:rPr lang="tr-TR" sz="2000" b="1" kern="1200" dirty="0" err="1" smtClean="0">
              <a:solidFill>
                <a:srgbClr val="002060"/>
              </a:solidFill>
            </a:rPr>
            <a:t>ligands</a:t>
          </a:r>
          <a:endParaRPr lang="tr-TR" sz="2000" b="1" kern="1200" dirty="0">
            <a:solidFill>
              <a:srgbClr val="002060"/>
            </a:solidFill>
          </a:endParaRPr>
        </a:p>
        <a:p>
          <a:pPr marL="228600" lvl="1" indent="-228600" algn="l" defTabSz="889000" rtl="0">
            <a:lnSpc>
              <a:spcPct val="90000"/>
            </a:lnSpc>
            <a:spcBef>
              <a:spcPct val="0"/>
            </a:spcBef>
            <a:spcAft>
              <a:spcPct val="15000"/>
            </a:spcAft>
            <a:buChar char="••"/>
          </a:pPr>
          <a:r>
            <a:rPr lang="tr-TR" sz="2000" b="1" kern="1200" dirty="0" smtClean="0">
              <a:solidFill>
                <a:srgbClr val="002060"/>
              </a:solidFill>
            </a:rPr>
            <a:t>The </a:t>
          </a:r>
          <a:r>
            <a:rPr lang="tr-TR" sz="2000" b="1" kern="1200" dirty="0" err="1" smtClean="0">
              <a:solidFill>
                <a:srgbClr val="002060"/>
              </a:solidFill>
            </a:rPr>
            <a:t>enzymes</a:t>
          </a:r>
          <a:endParaRPr lang="tr-TR" sz="2000" b="1" kern="1200" dirty="0">
            <a:solidFill>
              <a:srgbClr val="002060"/>
            </a:solidFill>
          </a:endParaRPr>
        </a:p>
        <a:p>
          <a:pPr marL="228600" lvl="1" indent="-228600" algn="l" defTabSz="889000" rtl="0">
            <a:lnSpc>
              <a:spcPct val="90000"/>
            </a:lnSpc>
            <a:spcBef>
              <a:spcPct val="0"/>
            </a:spcBef>
            <a:spcAft>
              <a:spcPct val="15000"/>
            </a:spcAft>
            <a:buChar char="••"/>
          </a:pPr>
          <a:r>
            <a:rPr lang="tr-TR" sz="2000" b="1" kern="1200" dirty="0" smtClean="0">
              <a:solidFill>
                <a:srgbClr val="002060"/>
              </a:solidFill>
            </a:rPr>
            <a:t>The effect </a:t>
          </a:r>
          <a:r>
            <a:rPr lang="tr-TR" sz="2000" b="1" kern="1200" dirty="0" err="1" smtClean="0">
              <a:solidFill>
                <a:srgbClr val="002060"/>
              </a:solidFill>
            </a:rPr>
            <a:t>mechanism</a:t>
          </a:r>
          <a:endParaRPr lang="tr-TR" sz="2000" b="1" kern="1200" dirty="0">
            <a:solidFill>
              <a:srgbClr val="002060"/>
            </a:solidFill>
          </a:endParaRPr>
        </a:p>
      </dsp:txBody>
      <dsp:txXfrm rot="-5400000">
        <a:off x="2674652" y="1307454"/>
        <a:ext cx="4724548" cy="1011435"/>
      </dsp:txXfrm>
    </dsp:sp>
    <dsp:sp modelId="{BBB390EB-715A-4196-8B55-705548176C7D}">
      <dsp:nvSpPr>
        <dsp:cNvPr id="0" name=""/>
        <dsp:cNvSpPr/>
      </dsp:nvSpPr>
      <dsp:spPr>
        <a:xfrm>
          <a:off x="10323" y="1180734"/>
          <a:ext cx="2688336" cy="1173191"/>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err="1" smtClean="0">
              <a:solidFill>
                <a:srgbClr val="002060"/>
              </a:solidFill>
            </a:rPr>
            <a:t>Endocanna</a:t>
          </a:r>
          <a:r>
            <a:rPr lang="tr-TR" sz="2400" b="1" kern="1200" dirty="0" smtClean="0">
              <a:solidFill>
                <a:srgbClr val="002060"/>
              </a:solidFill>
            </a:rPr>
            <a:t> </a:t>
          </a:r>
          <a:r>
            <a:rPr lang="tr-TR" sz="2400" b="1" kern="1200" dirty="0" err="1" smtClean="0">
              <a:solidFill>
                <a:srgbClr val="002060"/>
              </a:solidFill>
            </a:rPr>
            <a:t>binoidergic</a:t>
          </a:r>
          <a:r>
            <a:rPr lang="tr-TR" sz="2400" b="1" kern="1200" dirty="0" smtClean="0">
              <a:solidFill>
                <a:srgbClr val="002060"/>
              </a:solidFill>
            </a:rPr>
            <a:t> </a:t>
          </a:r>
          <a:r>
            <a:rPr lang="tr-TR" sz="2400" b="1" kern="1200" dirty="0" err="1" smtClean="0">
              <a:solidFill>
                <a:srgbClr val="002060"/>
              </a:solidFill>
            </a:rPr>
            <a:t>system</a:t>
          </a:r>
          <a:r>
            <a:rPr lang="tr-TR" sz="2400" b="1" kern="1200" dirty="0" smtClean="0">
              <a:solidFill>
                <a:srgbClr val="002060"/>
              </a:solidFill>
            </a:rPr>
            <a:t> (ECS)</a:t>
          </a:r>
          <a:endParaRPr lang="tr-TR" sz="2400" b="1" kern="1200" dirty="0">
            <a:solidFill>
              <a:srgbClr val="002060"/>
            </a:solidFill>
          </a:endParaRPr>
        </a:p>
      </dsp:txBody>
      <dsp:txXfrm>
        <a:off x="67593" y="1238004"/>
        <a:ext cx="2573796" cy="1058651"/>
      </dsp:txXfrm>
    </dsp:sp>
    <dsp:sp modelId="{7FC75826-CDFD-4FD3-B971-5D6391B7AAA4}">
      <dsp:nvSpPr>
        <dsp:cNvPr id="0" name=""/>
        <dsp:cNvSpPr/>
      </dsp:nvSpPr>
      <dsp:spPr>
        <a:xfrm rot="5400000">
          <a:off x="4608691" y="628529"/>
          <a:ext cx="938553" cy="4779264"/>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b="1" kern="1200" dirty="0" err="1" smtClean="0">
              <a:solidFill>
                <a:srgbClr val="002060"/>
              </a:solidFill>
            </a:rPr>
            <a:t>Central</a:t>
          </a:r>
          <a:endParaRPr lang="tr-TR" sz="2000" b="1" kern="1200" dirty="0">
            <a:solidFill>
              <a:srgbClr val="002060"/>
            </a:solidFill>
          </a:endParaRPr>
        </a:p>
        <a:p>
          <a:pPr marL="228600" lvl="1" indent="-228600" algn="l" defTabSz="889000" rtl="0">
            <a:lnSpc>
              <a:spcPct val="90000"/>
            </a:lnSpc>
            <a:spcBef>
              <a:spcPct val="0"/>
            </a:spcBef>
            <a:spcAft>
              <a:spcPct val="15000"/>
            </a:spcAft>
            <a:buChar char="••"/>
          </a:pPr>
          <a:r>
            <a:rPr lang="tr-TR" sz="2000" b="1" kern="1200" dirty="0" err="1" smtClean="0">
              <a:solidFill>
                <a:srgbClr val="002060"/>
              </a:solidFill>
            </a:rPr>
            <a:t>Pheripferal</a:t>
          </a:r>
          <a:endParaRPr lang="tr-TR" sz="2000" b="1" kern="1200" dirty="0">
            <a:solidFill>
              <a:srgbClr val="002060"/>
            </a:solidFill>
          </a:endParaRPr>
        </a:p>
      </dsp:txBody>
      <dsp:txXfrm rot="-5400000">
        <a:off x="2688336" y="2594700"/>
        <a:ext cx="4733448" cy="846921"/>
      </dsp:txXfrm>
    </dsp:sp>
    <dsp:sp modelId="{52462CF6-C237-4219-83E7-8104721D87DF}">
      <dsp:nvSpPr>
        <dsp:cNvPr id="0" name=""/>
        <dsp:cNvSpPr/>
      </dsp:nvSpPr>
      <dsp:spPr>
        <a:xfrm>
          <a:off x="10323" y="2404866"/>
          <a:ext cx="2688336" cy="1173191"/>
        </a:xfrm>
        <a:prstGeom prst="roundRect">
          <a:avLst/>
        </a:prstGeom>
        <a:solidFill>
          <a:schemeClr val="accent2">
            <a:shade val="80000"/>
            <a:hueOff val="58777"/>
            <a:satOff val="2639"/>
            <a:lumOff val="66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err="1" smtClean="0">
              <a:solidFill>
                <a:srgbClr val="002060"/>
              </a:solidFill>
            </a:rPr>
            <a:t>ECs</a:t>
          </a:r>
          <a:r>
            <a:rPr lang="tr-TR" sz="2400" b="1" kern="1200" dirty="0" smtClean="0">
              <a:solidFill>
                <a:srgbClr val="002060"/>
              </a:solidFill>
            </a:rPr>
            <a:t> </a:t>
          </a:r>
          <a:r>
            <a:rPr lang="tr-TR" sz="2400" b="1" kern="1200" dirty="0" err="1" smtClean="0">
              <a:solidFill>
                <a:srgbClr val="002060"/>
              </a:solidFill>
            </a:rPr>
            <a:t>and</a:t>
          </a:r>
          <a:r>
            <a:rPr lang="tr-TR" sz="2400" b="1" kern="1200" dirty="0" smtClean="0">
              <a:solidFill>
                <a:srgbClr val="002060"/>
              </a:solidFill>
            </a:rPr>
            <a:t> </a:t>
          </a:r>
          <a:r>
            <a:rPr lang="tr-TR" sz="2400" b="1" kern="1200" dirty="0" err="1" smtClean="0">
              <a:solidFill>
                <a:srgbClr val="002060"/>
              </a:solidFill>
            </a:rPr>
            <a:t>their</a:t>
          </a:r>
          <a:r>
            <a:rPr lang="tr-TR" sz="2400" b="1" kern="1200" dirty="0" smtClean="0">
              <a:solidFill>
                <a:srgbClr val="002060"/>
              </a:solidFill>
            </a:rPr>
            <a:t> </a:t>
          </a:r>
          <a:r>
            <a:rPr lang="tr-TR" sz="2400" b="1" kern="1200" dirty="0" err="1" smtClean="0">
              <a:solidFill>
                <a:srgbClr val="002060"/>
              </a:solidFill>
            </a:rPr>
            <a:t>effects</a:t>
          </a:r>
          <a:endParaRPr lang="tr-TR" sz="2400" b="1" kern="1200" dirty="0">
            <a:solidFill>
              <a:srgbClr val="002060"/>
            </a:solidFill>
          </a:endParaRPr>
        </a:p>
      </dsp:txBody>
      <dsp:txXfrm>
        <a:off x="67593" y="2462136"/>
        <a:ext cx="2573796" cy="1058651"/>
      </dsp:txXfrm>
    </dsp:sp>
    <dsp:sp modelId="{BBA3ED0A-7E0F-430F-B7B4-036E61ABD557}">
      <dsp:nvSpPr>
        <dsp:cNvPr id="0" name=""/>
        <dsp:cNvSpPr/>
      </dsp:nvSpPr>
      <dsp:spPr>
        <a:xfrm>
          <a:off x="2674652" y="3556987"/>
          <a:ext cx="2688336" cy="1173191"/>
        </a:xfrm>
        <a:prstGeom prst="roundRect">
          <a:avLst/>
        </a:prstGeom>
        <a:solidFill>
          <a:schemeClr val="accent2">
            <a:shade val="80000"/>
            <a:hueOff val="117555"/>
            <a:satOff val="5278"/>
            <a:lumOff val="132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err="1" smtClean="0">
              <a:solidFill>
                <a:srgbClr val="FF0000"/>
              </a:solidFill>
            </a:rPr>
            <a:t>ECs</a:t>
          </a:r>
          <a:r>
            <a:rPr lang="tr-TR" sz="2400" b="1" kern="1200" dirty="0" smtClean="0">
              <a:solidFill>
                <a:srgbClr val="FF0000"/>
              </a:solidFill>
            </a:rPr>
            <a:t> </a:t>
          </a:r>
          <a:r>
            <a:rPr lang="tr-TR" sz="2400" b="1" kern="1200" dirty="0" err="1" smtClean="0">
              <a:solidFill>
                <a:srgbClr val="FF0000"/>
              </a:solidFill>
            </a:rPr>
            <a:t>and</a:t>
          </a:r>
          <a:r>
            <a:rPr lang="tr-TR" sz="2400" b="1" kern="1200" dirty="0" smtClean="0">
              <a:solidFill>
                <a:srgbClr val="FF0000"/>
              </a:solidFill>
            </a:rPr>
            <a:t> </a:t>
          </a:r>
          <a:r>
            <a:rPr lang="tr-TR" sz="2400" b="1" kern="1200" dirty="0" err="1" smtClean="0">
              <a:solidFill>
                <a:srgbClr val="FF0000"/>
              </a:solidFill>
            </a:rPr>
            <a:t>Inflammation</a:t>
          </a:r>
          <a:endParaRPr lang="tr-TR" sz="2400" b="1" kern="1200" dirty="0">
            <a:solidFill>
              <a:srgbClr val="FF0000"/>
            </a:solidFill>
          </a:endParaRPr>
        </a:p>
      </dsp:txBody>
      <dsp:txXfrm>
        <a:off x="2731922" y="3614257"/>
        <a:ext cx="2573796" cy="1058651"/>
      </dsp:txXfrm>
    </dsp:sp>
    <dsp:sp modelId="{7DA18EAA-56A2-43B0-9C12-EF04A96CFF61}">
      <dsp:nvSpPr>
        <dsp:cNvPr id="0" name=""/>
        <dsp:cNvSpPr/>
      </dsp:nvSpPr>
      <dsp:spPr>
        <a:xfrm rot="5400000">
          <a:off x="4608691" y="-1819743"/>
          <a:ext cx="938553" cy="4779264"/>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tr-TR" sz="2000" b="1" kern="1200" dirty="0" err="1" smtClean="0">
              <a:solidFill>
                <a:srgbClr val="002060"/>
              </a:solidFill>
            </a:rPr>
            <a:t>Cannabis</a:t>
          </a:r>
          <a:r>
            <a:rPr lang="tr-TR" sz="2000" b="1" kern="1200" dirty="0" smtClean="0">
              <a:solidFill>
                <a:srgbClr val="002060"/>
              </a:solidFill>
            </a:rPr>
            <a:t> </a:t>
          </a:r>
          <a:r>
            <a:rPr lang="tr-TR" sz="2000" b="1" kern="1200" dirty="0" err="1" smtClean="0">
              <a:solidFill>
                <a:srgbClr val="002060"/>
              </a:solidFill>
            </a:rPr>
            <a:t>sativa</a:t>
          </a:r>
          <a:endParaRPr lang="tr-TR" sz="2000" b="1" kern="1200" dirty="0">
            <a:solidFill>
              <a:srgbClr val="002060"/>
            </a:solidFill>
          </a:endParaRPr>
        </a:p>
        <a:p>
          <a:pPr marL="228600" lvl="1" indent="-228600" algn="l" defTabSz="889000" rtl="0">
            <a:lnSpc>
              <a:spcPct val="90000"/>
            </a:lnSpc>
            <a:spcBef>
              <a:spcPct val="0"/>
            </a:spcBef>
            <a:spcAft>
              <a:spcPct val="15000"/>
            </a:spcAft>
            <a:buChar char="••"/>
          </a:pPr>
          <a:r>
            <a:rPr lang="tr-TR" sz="2000" b="1" kern="1200" dirty="0" err="1" smtClean="0">
              <a:solidFill>
                <a:srgbClr val="002060"/>
              </a:solidFill>
            </a:rPr>
            <a:t>Synthetic</a:t>
          </a:r>
          <a:endParaRPr lang="tr-TR" sz="2000" b="1" kern="1200" dirty="0">
            <a:solidFill>
              <a:srgbClr val="002060"/>
            </a:solidFill>
          </a:endParaRPr>
        </a:p>
      </dsp:txBody>
      <dsp:txXfrm rot="-5400000">
        <a:off x="2688336" y="146428"/>
        <a:ext cx="4733448" cy="846921"/>
      </dsp:txXfrm>
    </dsp:sp>
    <dsp:sp modelId="{7235CD55-F436-42F4-8496-2C79A631FAFD}">
      <dsp:nvSpPr>
        <dsp:cNvPr id="0" name=""/>
        <dsp:cNvSpPr/>
      </dsp:nvSpPr>
      <dsp:spPr>
        <a:xfrm>
          <a:off x="18400" y="0"/>
          <a:ext cx="2688336" cy="1173191"/>
        </a:xfrm>
        <a:prstGeom prst="roundRect">
          <a:avLst/>
        </a:prstGeom>
        <a:solidFill>
          <a:schemeClr val="accent2">
            <a:shade val="80000"/>
            <a:hueOff val="176332"/>
            <a:satOff val="7917"/>
            <a:lumOff val="199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err="1" smtClean="0">
              <a:solidFill>
                <a:srgbClr val="002060"/>
              </a:solidFill>
            </a:rPr>
            <a:t>Cannabinoids</a:t>
          </a:r>
          <a:endParaRPr lang="tr-TR" sz="2400" b="1" kern="1200" dirty="0">
            <a:solidFill>
              <a:srgbClr val="002060"/>
            </a:solidFill>
          </a:endParaRPr>
        </a:p>
      </dsp:txBody>
      <dsp:txXfrm>
        <a:off x="75670" y="57270"/>
        <a:ext cx="2573796" cy="10586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FB34A-C007-4F0B-9A0A-3385AEBA7841}">
      <dsp:nvSpPr>
        <dsp:cNvPr id="0" name=""/>
        <dsp:cNvSpPr/>
      </dsp:nvSpPr>
      <dsp:spPr>
        <a:xfrm>
          <a:off x="2711407" y="1056"/>
          <a:ext cx="4752396" cy="216147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solidFill>
                <a:srgbClr val="7030A0"/>
              </a:solidFill>
              <a:latin typeface="Calibri" panose="020F0502020204030204" pitchFamily="34" charset="0"/>
            </a:rPr>
            <a:t>Ca2+-</a:t>
          </a:r>
          <a:r>
            <a:rPr lang="tr-TR" sz="2000" kern="1200" dirty="0" err="1" smtClean="0">
              <a:solidFill>
                <a:srgbClr val="7030A0"/>
              </a:solidFill>
              <a:latin typeface="Calibri" panose="020F0502020204030204" pitchFamily="34" charset="0"/>
            </a:rPr>
            <a:t>dependent</a:t>
          </a:r>
          <a:r>
            <a:rPr lang="tr-TR" sz="2000" kern="1200" dirty="0" smtClean="0">
              <a:solidFill>
                <a:srgbClr val="7030A0"/>
              </a:solidFill>
              <a:latin typeface="Calibri" panose="020F0502020204030204" pitchFamily="34" charset="0"/>
            </a:rPr>
            <a:t> N-</a:t>
          </a:r>
          <a:r>
            <a:rPr lang="tr-TR" sz="2000" kern="1200" dirty="0" err="1" smtClean="0">
              <a:solidFill>
                <a:srgbClr val="7030A0"/>
              </a:solidFill>
              <a:latin typeface="Calibri" panose="020F0502020204030204" pitchFamily="34" charset="0"/>
            </a:rPr>
            <a:t>acyltranferase</a:t>
          </a:r>
          <a:r>
            <a:rPr lang="tr-TR" sz="2000" kern="1200" dirty="0" smtClean="0">
              <a:solidFill>
                <a:srgbClr val="7030A0"/>
              </a:solidFill>
              <a:latin typeface="Calibri" panose="020F0502020204030204" pitchFamily="34" charset="0"/>
            </a:rPr>
            <a:t> </a:t>
          </a:r>
          <a:endParaRPr lang="tr-TR" sz="2000" kern="1200" dirty="0">
            <a:solidFill>
              <a:srgbClr val="7030A0"/>
            </a:solidFill>
            <a:latin typeface="Calibri" panose="020F0502020204030204" pitchFamily="34" charset="0"/>
          </a:endParaRPr>
        </a:p>
        <a:p>
          <a:pPr marL="228600" lvl="1" indent="-228600" algn="l" defTabSz="889000">
            <a:lnSpc>
              <a:spcPct val="90000"/>
            </a:lnSpc>
            <a:spcBef>
              <a:spcPct val="0"/>
            </a:spcBef>
            <a:spcAft>
              <a:spcPct val="15000"/>
            </a:spcAft>
            <a:buChar char="••"/>
          </a:pPr>
          <a:r>
            <a:rPr lang="tr-TR" sz="2000" kern="1200" dirty="0" smtClean="0">
              <a:solidFill>
                <a:srgbClr val="7030A0"/>
              </a:solidFill>
              <a:latin typeface="Calibri" panose="020F0502020204030204" pitchFamily="34" charset="0"/>
            </a:rPr>
            <a:t>N-</a:t>
          </a:r>
          <a:r>
            <a:rPr lang="tr-TR" sz="2000" kern="1200" dirty="0" err="1" smtClean="0">
              <a:solidFill>
                <a:srgbClr val="7030A0"/>
              </a:solidFill>
              <a:latin typeface="Calibri" panose="020F0502020204030204" pitchFamily="34" charset="0"/>
            </a:rPr>
            <a:t>acylphosphatidylethanolamine</a:t>
          </a:r>
          <a:r>
            <a:rPr lang="tr-TR" sz="2000" kern="1200" dirty="0" smtClean="0">
              <a:solidFill>
                <a:srgbClr val="7030A0"/>
              </a:solidFill>
              <a:latin typeface="Calibri" panose="020F0502020204030204" pitchFamily="34" charset="0"/>
            </a:rPr>
            <a:t>-</a:t>
          </a:r>
          <a:r>
            <a:rPr lang="tr-TR" sz="2000" kern="1200" dirty="0" err="1" smtClean="0">
              <a:solidFill>
                <a:srgbClr val="7030A0"/>
              </a:solidFill>
              <a:latin typeface="Calibri" panose="020F0502020204030204" pitchFamily="34" charset="0"/>
            </a:rPr>
            <a:t>hydrolyzing</a:t>
          </a:r>
          <a:r>
            <a:rPr lang="tr-TR" sz="2000" kern="1200" dirty="0" smtClean="0">
              <a:solidFill>
                <a:srgbClr val="7030A0"/>
              </a:solidFill>
              <a:latin typeface="Calibri" panose="020F0502020204030204" pitchFamily="34" charset="0"/>
            </a:rPr>
            <a:t> </a:t>
          </a:r>
          <a:r>
            <a:rPr lang="tr-TR" sz="2000" kern="1200" dirty="0" err="1" smtClean="0">
              <a:solidFill>
                <a:srgbClr val="7030A0"/>
              </a:solidFill>
              <a:latin typeface="Calibri" panose="020F0502020204030204" pitchFamily="34" charset="0"/>
            </a:rPr>
            <a:t>phospholipase</a:t>
          </a:r>
          <a:r>
            <a:rPr lang="tr-TR" sz="2000" kern="1200" dirty="0" smtClean="0">
              <a:solidFill>
                <a:srgbClr val="7030A0"/>
              </a:solidFill>
              <a:latin typeface="Calibri" panose="020F0502020204030204" pitchFamily="34" charset="0"/>
            </a:rPr>
            <a:t> D</a:t>
          </a:r>
          <a:endParaRPr lang="tr-TR" sz="2000" kern="1200" dirty="0">
            <a:solidFill>
              <a:srgbClr val="7030A0"/>
            </a:solidFill>
            <a:latin typeface="Calibri" panose="020F0502020204030204" pitchFamily="34" charset="0"/>
          </a:endParaRPr>
        </a:p>
        <a:p>
          <a:pPr marL="228600" lvl="1" indent="-228600" algn="l" defTabSz="889000">
            <a:lnSpc>
              <a:spcPct val="90000"/>
            </a:lnSpc>
            <a:spcBef>
              <a:spcPct val="0"/>
            </a:spcBef>
            <a:spcAft>
              <a:spcPct val="15000"/>
            </a:spcAft>
            <a:buChar char="••"/>
          </a:pPr>
          <a:endParaRPr lang="tr-TR" sz="2000" kern="1200" dirty="0">
            <a:solidFill>
              <a:srgbClr val="FF0000"/>
            </a:solidFill>
            <a:latin typeface="Calibri" panose="020F0502020204030204" pitchFamily="34" charset="0"/>
          </a:endParaRPr>
        </a:p>
        <a:p>
          <a:pPr marL="228600" lvl="1" indent="-228600" algn="l" defTabSz="889000">
            <a:lnSpc>
              <a:spcPct val="90000"/>
            </a:lnSpc>
            <a:spcBef>
              <a:spcPct val="0"/>
            </a:spcBef>
            <a:spcAft>
              <a:spcPct val="15000"/>
            </a:spcAft>
            <a:buChar char="••"/>
          </a:pPr>
          <a:r>
            <a:rPr lang="tr-TR" sz="2000" kern="1200" dirty="0" smtClean="0">
              <a:solidFill>
                <a:srgbClr val="FF0000"/>
              </a:solidFill>
              <a:latin typeface="Calibri" panose="020F0502020204030204" pitchFamily="34" charset="0"/>
            </a:rPr>
            <a:t>Fatty </a:t>
          </a:r>
          <a:r>
            <a:rPr lang="tr-TR" sz="2000" kern="1200" dirty="0" err="1" smtClean="0">
              <a:solidFill>
                <a:srgbClr val="FF0000"/>
              </a:solidFill>
              <a:latin typeface="Calibri" panose="020F0502020204030204" pitchFamily="34" charset="0"/>
            </a:rPr>
            <a:t>acid</a:t>
          </a:r>
          <a:r>
            <a:rPr lang="tr-TR" sz="2000" kern="1200" dirty="0" smtClean="0">
              <a:solidFill>
                <a:srgbClr val="FF0000"/>
              </a:solidFill>
              <a:latin typeface="Calibri" panose="020F0502020204030204" pitchFamily="34" charset="0"/>
            </a:rPr>
            <a:t> </a:t>
          </a:r>
          <a:r>
            <a:rPr lang="tr-TR" sz="2000" kern="1200" dirty="0" err="1" smtClean="0">
              <a:solidFill>
                <a:srgbClr val="FF0000"/>
              </a:solidFill>
              <a:latin typeface="Calibri" panose="020F0502020204030204" pitchFamily="34" charset="0"/>
            </a:rPr>
            <a:t>amide</a:t>
          </a:r>
          <a:r>
            <a:rPr lang="tr-TR" sz="2000" kern="1200" dirty="0" smtClean="0">
              <a:solidFill>
                <a:srgbClr val="FF0000"/>
              </a:solidFill>
              <a:latin typeface="Calibri" panose="020F0502020204030204" pitchFamily="34" charset="0"/>
            </a:rPr>
            <a:t> </a:t>
          </a:r>
          <a:r>
            <a:rPr lang="tr-TR" sz="2000" kern="1200" dirty="0" err="1" smtClean="0">
              <a:solidFill>
                <a:srgbClr val="FF0000"/>
              </a:solidFill>
              <a:latin typeface="Calibri" panose="020F0502020204030204" pitchFamily="34" charset="0"/>
            </a:rPr>
            <a:t>hydrolase</a:t>
          </a:r>
          <a:r>
            <a:rPr lang="tr-TR" sz="2000" kern="1200" dirty="0" smtClean="0">
              <a:solidFill>
                <a:srgbClr val="FF0000"/>
              </a:solidFill>
              <a:latin typeface="Calibri" panose="020F0502020204030204" pitchFamily="34" charset="0"/>
            </a:rPr>
            <a:t> (FAAH) </a:t>
          </a:r>
          <a:endParaRPr lang="tr-TR" sz="2000" kern="1200" dirty="0">
            <a:solidFill>
              <a:srgbClr val="FF0000"/>
            </a:solidFill>
            <a:latin typeface="Calibri" panose="020F0502020204030204" pitchFamily="34" charset="0"/>
          </a:endParaRPr>
        </a:p>
      </dsp:txBody>
      <dsp:txXfrm>
        <a:off x="2711407" y="271240"/>
        <a:ext cx="3941843" cy="1621107"/>
      </dsp:txXfrm>
    </dsp:sp>
    <dsp:sp modelId="{240A44E4-6647-4D50-B1AD-5E781C9A7ADA}">
      <dsp:nvSpPr>
        <dsp:cNvPr id="0" name=""/>
        <dsp:cNvSpPr/>
      </dsp:nvSpPr>
      <dsp:spPr>
        <a:xfrm>
          <a:off x="0" y="36553"/>
          <a:ext cx="2705628" cy="20904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tr-TR" sz="4400" kern="1200" dirty="0" smtClean="0">
              <a:latin typeface="Calibri" panose="020F0502020204030204" pitchFamily="34" charset="0"/>
            </a:rPr>
            <a:t>AEA</a:t>
          </a:r>
          <a:endParaRPr lang="tr-TR" sz="4400" kern="1200" dirty="0">
            <a:latin typeface="Calibri" panose="020F0502020204030204" pitchFamily="34" charset="0"/>
          </a:endParaRPr>
        </a:p>
      </dsp:txBody>
      <dsp:txXfrm>
        <a:off x="102049" y="138602"/>
        <a:ext cx="2501530" cy="1886384"/>
      </dsp:txXfrm>
    </dsp:sp>
    <dsp:sp modelId="{D62AE375-FEAB-439A-AD35-B943341A9289}">
      <dsp:nvSpPr>
        <dsp:cNvPr id="0" name=""/>
        <dsp:cNvSpPr/>
      </dsp:nvSpPr>
      <dsp:spPr>
        <a:xfrm>
          <a:off x="2677635" y="2372123"/>
          <a:ext cx="4782626" cy="223478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solidFill>
                <a:srgbClr val="7030A0"/>
              </a:solidFill>
              <a:latin typeface="Calibri" panose="020F0502020204030204" pitchFamily="34" charset="0"/>
            </a:rPr>
            <a:t>diacylglycerol </a:t>
          </a:r>
          <a:r>
            <a:rPr lang="tr-TR" sz="2000" kern="1200" dirty="0" err="1" smtClean="0">
              <a:solidFill>
                <a:srgbClr val="7030A0"/>
              </a:solidFill>
              <a:latin typeface="Calibri" panose="020F0502020204030204" pitchFamily="34" charset="0"/>
            </a:rPr>
            <a:t>lipase</a:t>
          </a:r>
          <a:r>
            <a:rPr lang="tr-TR" sz="2000" kern="1200" dirty="0" smtClean="0">
              <a:solidFill>
                <a:srgbClr val="7030A0"/>
              </a:solidFill>
              <a:latin typeface="Calibri" panose="020F0502020204030204" pitchFamily="34" charset="0"/>
            </a:rPr>
            <a:t> </a:t>
          </a:r>
          <a:r>
            <a:rPr lang="el-GR" sz="2000" kern="1200" dirty="0" smtClean="0">
              <a:solidFill>
                <a:srgbClr val="7030A0"/>
              </a:solidFill>
              <a:latin typeface="Calibri" panose="020F0502020204030204" pitchFamily="34" charset="0"/>
            </a:rPr>
            <a:t>	</a:t>
          </a:r>
          <a:endParaRPr lang="tr-TR" sz="2000" kern="1200" dirty="0">
            <a:solidFill>
              <a:srgbClr val="7030A0"/>
            </a:solidFill>
            <a:latin typeface="Calibri" panose="020F0502020204030204" pitchFamily="34" charset="0"/>
          </a:endParaRPr>
        </a:p>
        <a:p>
          <a:pPr marL="228600" lvl="1" indent="-228600" algn="l" defTabSz="889000">
            <a:lnSpc>
              <a:spcPct val="90000"/>
            </a:lnSpc>
            <a:spcBef>
              <a:spcPct val="0"/>
            </a:spcBef>
            <a:spcAft>
              <a:spcPct val="15000"/>
            </a:spcAft>
            <a:buChar char="••"/>
          </a:pPr>
          <a:r>
            <a:rPr lang="tr-TR" sz="2000" kern="1200" dirty="0" err="1" smtClean="0">
              <a:solidFill>
                <a:srgbClr val="7030A0"/>
              </a:solidFill>
              <a:latin typeface="Calibri" panose="020F0502020204030204" pitchFamily="34" charset="0"/>
            </a:rPr>
            <a:t>phospholipase</a:t>
          </a:r>
          <a:r>
            <a:rPr lang="tr-TR" sz="2000" kern="1200" dirty="0" smtClean="0">
              <a:solidFill>
                <a:srgbClr val="7030A0"/>
              </a:solidFill>
              <a:latin typeface="Calibri" panose="020F0502020204030204" pitchFamily="34" charset="0"/>
            </a:rPr>
            <a:t> C</a:t>
          </a:r>
          <a:r>
            <a:rPr lang="el-GR" sz="2000" kern="1200" dirty="0" smtClean="0">
              <a:solidFill>
                <a:srgbClr val="7030A0"/>
              </a:solidFill>
              <a:latin typeface="Calibri" panose="020F0502020204030204" pitchFamily="34" charset="0"/>
            </a:rPr>
            <a:t>β</a:t>
          </a:r>
          <a:r>
            <a:rPr lang="el-GR" sz="2400" kern="1200" dirty="0" smtClean="0"/>
            <a:t>	</a:t>
          </a:r>
          <a:endParaRPr lang="tr-TR" sz="2400" kern="1200" dirty="0"/>
        </a:p>
        <a:p>
          <a:pPr marL="228600" lvl="1" indent="-228600" algn="l" defTabSz="889000">
            <a:lnSpc>
              <a:spcPct val="90000"/>
            </a:lnSpc>
            <a:spcBef>
              <a:spcPct val="0"/>
            </a:spcBef>
            <a:spcAft>
              <a:spcPct val="15000"/>
            </a:spcAft>
            <a:buChar char="••"/>
          </a:pPr>
          <a:endParaRPr lang="tr-TR" sz="2000" kern="1200" dirty="0">
            <a:solidFill>
              <a:srgbClr val="FF0000"/>
            </a:solidFill>
            <a:latin typeface="Calibri" panose="020F0502020204030204" pitchFamily="34" charset="0"/>
          </a:endParaRPr>
        </a:p>
        <a:p>
          <a:pPr marL="228600" lvl="1" indent="-228600" algn="l" defTabSz="889000">
            <a:lnSpc>
              <a:spcPct val="90000"/>
            </a:lnSpc>
            <a:spcBef>
              <a:spcPct val="0"/>
            </a:spcBef>
            <a:spcAft>
              <a:spcPct val="15000"/>
            </a:spcAft>
            <a:buChar char="••"/>
          </a:pPr>
          <a:r>
            <a:rPr lang="tr-TR" sz="2000" kern="1200" dirty="0" smtClean="0">
              <a:solidFill>
                <a:srgbClr val="FF0000"/>
              </a:solidFill>
              <a:latin typeface="Calibri" panose="020F0502020204030204" pitchFamily="34" charset="0"/>
            </a:rPr>
            <a:t>Monoacylglycerol </a:t>
          </a:r>
          <a:r>
            <a:rPr lang="tr-TR" sz="2000" kern="1200" dirty="0" err="1" smtClean="0">
              <a:solidFill>
                <a:srgbClr val="FF0000"/>
              </a:solidFill>
              <a:latin typeface="Calibri" panose="020F0502020204030204" pitchFamily="34" charset="0"/>
            </a:rPr>
            <a:t>lipase</a:t>
          </a:r>
          <a:r>
            <a:rPr lang="tr-TR" sz="2000" kern="1200" dirty="0" smtClean="0">
              <a:solidFill>
                <a:srgbClr val="FF0000"/>
              </a:solidFill>
              <a:latin typeface="Calibri" panose="020F0502020204030204" pitchFamily="34" charset="0"/>
            </a:rPr>
            <a:t> (MAGL)</a:t>
          </a:r>
          <a:endParaRPr lang="tr-TR" sz="2000" kern="1200" dirty="0">
            <a:solidFill>
              <a:srgbClr val="FF0000"/>
            </a:solidFill>
            <a:latin typeface="Calibri" panose="020F0502020204030204" pitchFamily="34" charset="0"/>
          </a:endParaRPr>
        </a:p>
      </dsp:txBody>
      <dsp:txXfrm>
        <a:off x="2677635" y="2651472"/>
        <a:ext cx="3944581" cy="1676091"/>
      </dsp:txXfrm>
    </dsp:sp>
    <dsp:sp modelId="{555452F3-1D7B-472C-881F-58EDA60C7D6B}">
      <dsp:nvSpPr>
        <dsp:cNvPr id="0" name=""/>
        <dsp:cNvSpPr/>
      </dsp:nvSpPr>
      <dsp:spPr>
        <a:xfrm>
          <a:off x="3542" y="2444276"/>
          <a:ext cx="2674092" cy="20904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tr-TR" sz="4400" kern="1200" dirty="0" smtClean="0">
              <a:latin typeface="Calibri" panose="020F0502020204030204" pitchFamily="34" charset="0"/>
            </a:rPr>
            <a:t>2-AG</a:t>
          </a:r>
          <a:endParaRPr lang="tr-TR" sz="4400" kern="1200" dirty="0">
            <a:latin typeface="Calibri" panose="020F0502020204030204" pitchFamily="34" charset="0"/>
          </a:endParaRPr>
        </a:p>
      </dsp:txBody>
      <dsp:txXfrm>
        <a:off x="105591" y="2546325"/>
        <a:ext cx="2469994" cy="18863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276600" cy="5349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defRPr sz="1200">
                <a:solidFill>
                  <a:srgbClr val="000000"/>
                </a:solidFill>
                <a:latin typeface="Arial" charset="0"/>
                <a:ea typeface="+mn-ea"/>
              </a:defRPr>
            </a:lvl1pPr>
          </a:lstStyle>
          <a:p>
            <a:pPr>
              <a:defRPr/>
            </a:pPr>
            <a:endParaRPr lang="en-US"/>
          </a:p>
        </p:txBody>
      </p:sp>
      <p:sp>
        <p:nvSpPr>
          <p:cNvPr id="49155" name="Rectangle 3"/>
          <p:cNvSpPr>
            <a:spLocks noGrp="1" noChangeArrowheads="1"/>
          </p:cNvSpPr>
          <p:nvPr>
            <p:ph type="dt" sz="quarter" idx="1"/>
          </p:nvPr>
        </p:nvSpPr>
        <p:spPr bwMode="auto">
          <a:xfrm>
            <a:off x="4281488" y="0"/>
            <a:ext cx="3276600" cy="5349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defRPr sz="1200">
                <a:solidFill>
                  <a:srgbClr val="000000"/>
                </a:solidFill>
                <a:latin typeface="Arial" charset="0"/>
                <a:ea typeface="+mn-ea"/>
              </a:defRPr>
            </a:lvl1pPr>
          </a:lstStyle>
          <a:p>
            <a:pPr>
              <a:defRPr/>
            </a:pPr>
            <a:endParaRPr lang="en-US"/>
          </a:p>
        </p:txBody>
      </p:sp>
      <p:sp>
        <p:nvSpPr>
          <p:cNvPr id="49156" name="Rectangle 4"/>
          <p:cNvSpPr>
            <a:spLocks noGrp="1" noChangeArrowheads="1"/>
          </p:cNvSpPr>
          <p:nvPr>
            <p:ph type="ftr" sz="quarter" idx="2"/>
          </p:nvPr>
        </p:nvSpPr>
        <p:spPr bwMode="auto">
          <a:xfrm>
            <a:off x="0" y="10155238"/>
            <a:ext cx="3276600" cy="5349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defRPr sz="1200">
                <a:solidFill>
                  <a:srgbClr val="000000"/>
                </a:solidFill>
                <a:latin typeface="Arial" charset="0"/>
                <a:ea typeface="+mn-ea"/>
              </a:defRPr>
            </a:lvl1pPr>
          </a:lstStyle>
          <a:p>
            <a:pPr>
              <a:defRPr/>
            </a:pPr>
            <a:endParaRPr lang="en-US"/>
          </a:p>
        </p:txBody>
      </p:sp>
      <p:sp>
        <p:nvSpPr>
          <p:cNvPr id="49157" name="Rectangle 5"/>
          <p:cNvSpPr>
            <a:spLocks noGrp="1" noChangeArrowheads="1"/>
          </p:cNvSpPr>
          <p:nvPr>
            <p:ph type="sldNum" sz="quarter" idx="3"/>
          </p:nvPr>
        </p:nvSpPr>
        <p:spPr bwMode="auto">
          <a:xfrm>
            <a:off x="4281488" y="10155238"/>
            <a:ext cx="3276600" cy="5349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defRPr sz="1200" smtClean="0">
                <a:solidFill>
                  <a:srgbClr val="000000"/>
                </a:solidFill>
              </a:defRPr>
            </a:lvl1pPr>
          </a:lstStyle>
          <a:p>
            <a:pPr>
              <a:defRPr/>
            </a:pPr>
            <a:fld id="{36190E1B-B4DD-47E1-99C3-B2D72623EAC4}" type="slidenum">
              <a:rPr lang="en-US" altLang="tr-TR"/>
              <a:pPr>
                <a:defRPr/>
              </a:pPr>
              <a:t>‹#›</a:t>
            </a:fld>
            <a:endParaRPr lang="en-US" altLang="tr-TR"/>
          </a:p>
        </p:txBody>
      </p:sp>
    </p:spTree>
    <p:extLst>
      <p:ext uri="{BB962C8B-B14F-4D97-AF65-F5344CB8AC3E}">
        <p14:creationId xmlns="" xmlns:p14="http://schemas.microsoft.com/office/powerpoint/2010/main" val="3192414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Grp="1" noRot="1" noChangeAspect="1" noChangeArrowheads="1"/>
          </p:cNvSpPr>
          <p:nvPr>
            <p:ph type="sldImg"/>
          </p:nvPr>
        </p:nvSpPr>
        <p:spPr bwMode="auto">
          <a:xfrm>
            <a:off x="1106488" y="812800"/>
            <a:ext cx="5343525" cy="4006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sp>
      <p:sp>
        <p:nvSpPr>
          <p:cNvPr id="5122" name="Rectangle 2"/>
          <p:cNvSpPr>
            <a:spLocks noGrp="1" noChangeArrowheads="1"/>
          </p:cNvSpPr>
          <p:nvPr>
            <p:ph type="body"/>
          </p:nvPr>
        </p:nvSpPr>
        <p:spPr bwMode="auto">
          <a:xfrm>
            <a:off x="755650" y="5078413"/>
            <a:ext cx="6046788" cy="4810125"/>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tr-TR" noProof="0" smtClean="0"/>
          </a:p>
        </p:txBody>
      </p:sp>
      <p:sp>
        <p:nvSpPr>
          <p:cNvPr id="5123" name="Rectangle 3"/>
          <p:cNvSpPr>
            <a:spLocks noGrp="1" noChangeArrowheads="1"/>
          </p:cNvSpPr>
          <p:nvPr>
            <p:ph type="hdr"/>
          </p:nvPr>
        </p:nvSpPr>
        <p:spPr bwMode="auto">
          <a:xfrm>
            <a:off x="0" y="0"/>
            <a:ext cx="3279775" cy="533400"/>
          </a:xfrm>
          <a:prstGeom prst="rect">
            <a:avLst/>
          </a:prstGeom>
          <a:noFill/>
          <a:ln>
            <a:noFill/>
          </a:ln>
          <a:effectLs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itchFamily="18" charset="0"/>
                <a:ea typeface="+mn-ea"/>
              </a:defRPr>
            </a:lvl1pPr>
          </a:lstStyle>
          <a:p>
            <a:pPr>
              <a:defRPr/>
            </a:pPr>
            <a:endParaRPr lang="tr-TR"/>
          </a:p>
        </p:txBody>
      </p:sp>
      <p:sp>
        <p:nvSpPr>
          <p:cNvPr id="5124" name="Rectangle 4"/>
          <p:cNvSpPr>
            <a:spLocks noGrp="1" noChangeArrowheads="1"/>
          </p:cNvSpPr>
          <p:nvPr>
            <p:ph type="dt"/>
          </p:nvPr>
        </p:nvSpPr>
        <p:spPr bwMode="auto">
          <a:xfrm>
            <a:off x="4278313" y="0"/>
            <a:ext cx="3279775" cy="533400"/>
          </a:xfrm>
          <a:prstGeom prst="rect">
            <a:avLst/>
          </a:prstGeom>
          <a:noFill/>
          <a:ln>
            <a:noFill/>
          </a:ln>
          <a:effectLs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itchFamily="18" charset="0"/>
                <a:ea typeface="+mn-ea"/>
              </a:defRPr>
            </a:lvl1pPr>
          </a:lstStyle>
          <a:p>
            <a:pPr>
              <a:defRPr/>
            </a:pPr>
            <a:endParaRPr lang="tr-TR"/>
          </a:p>
        </p:txBody>
      </p:sp>
      <p:sp>
        <p:nvSpPr>
          <p:cNvPr id="5125" name="Rectangle 5"/>
          <p:cNvSpPr>
            <a:spLocks noGrp="1" noChangeArrowheads="1"/>
          </p:cNvSpPr>
          <p:nvPr>
            <p:ph type="ftr"/>
          </p:nvPr>
        </p:nvSpPr>
        <p:spPr bwMode="auto">
          <a:xfrm>
            <a:off x="0" y="10156825"/>
            <a:ext cx="3279775" cy="533400"/>
          </a:xfrm>
          <a:prstGeom prst="rect">
            <a:avLst/>
          </a:prstGeom>
          <a:noFill/>
          <a:ln>
            <a:noFill/>
          </a:ln>
          <a:effectLs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itchFamily="18" charset="0"/>
                <a:ea typeface="+mn-ea"/>
              </a:defRPr>
            </a:lvl1pPr>
          </a:lstStyle>
          <a:p>
            <a:pPr>
              <a:defRPr/>
            </a:pPr>
            <a:endParaRPr lang="tr-TR"/>
          </a:p>
        </p:txBody>
      </p:sp>
      <p:sp>
        <p:nvSpPr>
          <p:cNvPr id="5126" name="Rectangle 6"/>
          <p:cNvSpPr>
            <a:spLocks noGrp="1" noChangeArrowheads="1"/>
          </p:cNvSpPr>
          <p:nvPr>
            <p:ph type="sldNum"/>
          </p:nvPr>
        </p:nvSpPr>
        <p:spPr bwMode="auto">
          <a:xfrm>
            <a:off x="4278313" y="10156825"/>
            <a:ext cx="3279775" cy="533400"/>
          </a:xfrm>
          <a:prstGeom prst="rect">
            <a:avLst/>
          </a:prstGeom>
          <a:noFill/>
          <a:ln>
            <a:noFill/>
          </a:ln>
          <a:effectLs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fld id="{5441801B-E1EA-43A0-BD61-0AAD6A1D11F3}" type="slidenum">
              <a:rPr lang="tr-TR" altLang="tr-TR"/>
              <a:pPr>
                <a:defRPr/>
              </a:pPr>
              <a:t>‹#›</a:t>
            </a:fld>
            <a:endParaRPr lang="tr-TR" altLang="tr-TR"/>
          </a:p>
        </p:txBody>
      </p:sp>
    </p:spTree>
    <p:extLst>
      <p:ext uri="{BB962C8B-B14F-4D97-AF65-F5344CB8AC3E}">
        <p14:creationId xmlns="" xmlns:p14="http://schemas.microsoft.com/office/powerpoint/2010/main" val="393783620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9pPr>
          </a:lstStyle>
          <a:p>
            <a:fld id="{AAC4BEF7-710A-47D7-9994-B7D5F1FB3D6F}" type="slidenum">
              <a:rPr lang="tr-TR" altLang="tr-TR">
                <a:solidFill>
                  <a:srgbClr val="000000"/>
                </a:solidFill>
                <a:latin typeface="Times New Roman" panose="02020603050405020304" pitchFamily="18" charset="0"/>
              </a:rPr>
              <a:pPr/>
              <a:t>3</a:t>
            </a:fld>
            <a:endParaRPr lang="tr-TR" altLang="tr-TR">
              <a:solidFill>
                <a:srgbClr val="000000"/>
              </a:solidFill>
              <a:latin typeface="Times New Roman" panose="02020603050405020304" pitchFamily="18" charset="0"/>
            </a:endParaRPr>
          </a:p>
        </p:txBody>
      </p:sp>
      <p:sp>
        <p:nvSpPr>
          <p:cNvPr id="1126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1268" name="Rectangle 2"/>
          <p:cNvSpPr>
            <a:spLocks noGrp="1" noChangeArrowheads="1"/>
          </p:cNvSpPr>
          <p:nvPr>
            <p:ph type="body" idx="1"/>
          </p:nvPr>
        </p:nvSpPr>
        <p:spPr>
          <a:xfrm>
            <a:off x="755650" y="5078413"/>
            <a:ext cx="6048375" cy="481171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ltLang="tr-TR" smtClean="0"/>
          </a:p>
        </p:txBody>
      </p:sp>
    </p:spTree>
    <p:extLst>
      <p:ext uri="{BB962C8B-B14F-4D97-AF65-F5344CB8AC3E}">
        <p14:creationId xmlns="" xmlns:p14="http://schemas.microsoft.com/office/powerpoint/2010/main" val="3195092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9pPr>
          </a:lstStyle>
          <a:p>
            <a:fld id="{FFAD01E7-6A00-4542-91E0-A66BC38B418B}" type="slidenum">
              <a:rPr lang="tr-TR" altLang="tr-TR">
                <a:solidFill>
                  <a:srgbClr val="000000"/>
                </a:solidFill>
                <a:latin typeface="Times New Roman" panose="02020603050405020304" pitchFamily="18" charset="0"/>
              </a:rPr>
              <a:pPr/>
              <a:t>4</a:t>
            </a:fld>
            <a:endParaRPr lang="tr-TR" altLang="tr-TR">
              <a:solidFill>
                <a:srgbClr val="000000"/>
              </a:solidFill>
              <a:latin typeface="Times New Roman" panose="02020603050405020304" pitchFamily="18" charset="0"/>
            </a:endParaRPr>
          </a:p>
        </p:txBody>
      </p:sp>
      <p:sp>
        <p:nvSpPr>
          <p:cNvPr id="1331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3316" name="Rectangle 2"/>
          <p:cNvSpPr>
            <a:spLocks noGrp="1" noChangeArrowheads="1"/>
          </p:cNvSpPr>
          <p:nvPr>
            <p:ph type="body" idx="1"/>
          </p:nvPr>
        </p:nvSpPr>
        <p:spPr>
          <a:xfrm>
            <a:off x="755650" y="5078413"/>
            <a:ext cx="6048375" cy="481171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ltLang="tr-TR" smtClean="0"/>
          </a:p>
        </p:txBody>
      </p:sp>
    </p:spTree>
    <p:extLst>
      <p:ext uri="{BB962C8B-B14F-4D97-AF65-F5344CB8AC3E}">
        <p14:creationId xmlns="" xmlns:p14="http://schemas.microsoft.com/office/powerpoint/2010/main" val="1447247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9pPr>
          </a:lstStyle>
          <a:p>
            <a:fld id="{2E02918F-EEDA-48B9-AC2B-6186AC988033}" type="slidenum">
              <a:rPr lang="tr-TR" altLang="tr-TR">
                <a:solidFill>
                  <a:srgbClr val="000000"/>
                </a:solidFill>
                <a:latin typeface="Times New Roman" panose="02020603050405020304" pitchFamily="18" charset="0"/>
              </a:rPr>
              <a:pPr/>
              <a:t>29</a:t>
            </a:fld>
            <a:endParaRPr lang="tr-TR" altLang="tr-TR">
              <a:solidFill>
                <a:srgbClr val="000000"/>
              </a:solidFill>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p:sp>
      <p:sp>
        <p:nvSpPr>
          <p:cNvPr id="4608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tr-TR" smtClean="0"/>
          </a:p>
        </p:txBody>
      </p:sp>
    </p:spTree>
    <p:extLst>
      <p:ext uri="{BB962C8B-B14F-4D97-AF65-F5344CB8AC3E}">
        <p14:creationId xmlns="" xmlns:p14="http://schemas.microsoft.com/office/powerpoint/2010/main" val="1576800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9pPr>
          </a:lstStyle>
          <a:p>
            <a:fld id="{2E02918F-EEDA-48B9-AC2B-6186AC988033}" type="slidenum">
              <a:rPr lang="tr-TR" altLang="tr-TR">
                <a:solidFill>
                  <a:srgbClr val="000000"/>
                </a:solidFill>
                <a:latin typeface="Times New Roman" panose="02020603050405020304" pitchFamily="18" charset="0"/>
              </a:rPr>
              <a:pPr/>
              <a:t>31</a:t>
            </a:fld>
            <a:endParaRPr lang="tr-TR" altLang="tr-TR">
              <a:solidFill>
                <a:srgbClr val="000000"/>
              </a:solidFill>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p:sp>
      <p:sp>
        <p:nvSpPr>
          <p:cNvPr id="4608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tr-TR" smtClean="0"/>
          </a:p>
        </p:txBody>
      </p:sp>
    </p:spTree>
    <p:extLst>
      <p:ext uri="{BB962C8B-B14F-4D97-AF65-F5344CB8AC3E}">
        <p14:creationId xmlns="" xmlns:p14="http://schemas.microsoft.com/office/powerpoint/2010/main" val="3177220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9pPr>
          </a:lstStyle>
          <a:p>
            <a:fld id="{2E02918F-EEDA-48B9-AC2B-6186AC988033}" type="slidenum">
              <a:rPr lang="tr-TR" altLang="tr-TR">
                <a:solidFill>
                  <a:srgbClr val="000000"/>
                </a:solidFill>
                <a:latin typeface="Times New Roman" panose="02020603050405020304" pitchFamily="18" charset="0"/>
              </a:rPr>
              <a:pPr/>
              <a:t>33</a:t>
            </a:fld>
            <a:endParaRPr lang="tr-TR" altLang="tr-TR">
              <a:solidFill>
                <a:srgbClr val="000000"/>
              </a:solidFill>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p:sp>
      <p:sp>
        <p:nvSpPr>
          <p:cNvPr id="4608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tr-TR" smtClean="0"/>
          </a:p>
        </p:txBody>
      </p:sp>
    </p:spTree>
    <p:extLst>
      <p:ext uri="{BB962C8B-B14F-4D97-AF65-F5344CB8AC3E}">
        <p14:creationId xmlns="" xmlns:p14="http://schemas.microsoft.com/office/powerpoint/2010/main" val="2811318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9pPr>
          </a:lstStyle>
          <a:p>
            <a:fld id="{2E02918F-EEDA-48B9-AC2B-6186AC988033}" type="slidenum">
              <a:rPr lang="tr-TR" altLang="tr-TR">
                <a:solidFill>
                  <a:srgbClr val="000000"/>
                </a:solidFill>
                <a:latin typeface="Times New Roman" panose="02020603050405020304" pitchFamily="18" charset="0"/>
              </a:rPr>
              <a:pPr/>
              <a:t>35</a:t>
            </a:fld>
            <a:endParaRPr lang="tr-TR" altLang="tr-TR">
              <a:solidFill>
                <a:srgbClr val="000000"/>
              </a:solidFill>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p:sp>
      <p:sp>
        <p:nvSpPr>
          <p:cNvPr id="4608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tr-TR" smtClean="0"/>
          </a:p>
        </p:txBody>
      </p:sp>
    </p:spTree>
    <p:extLst>
      <p:ext uri="{BB962C8B-B14F-4D97-AF65-F5344CB8AC3E}">
        <p14:creationId xmlns="" xmlns:p14="http://schemas.microsoft.com/office/powerpoint/2010/main" val="402819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p:cNvSpPr>
            <a:spLocks noGrp="1" noChangeArrowheads="1"/>
          </p:cNvSpPr>
          <p:nvPr>
            <p:ph type="sldNum" sz="quarter"/>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Lucida Sans Unicode" panose="020B0602030504020204" pitchFamily="34" charset="0"/>
              </a:defRPr>
            </a:lvl9pPr>
          </a:lstStyle>
          <a:p>
            <a:fld id="{734FCB9C-5007-48A8-9C0D-C74C5DF11E54}" type="slidenum">
              <a:rPr lang="tr-TR" altLang="tr-TR">
                <a:solidFill>
                  <a:srgbClr val="000000"/>
                </a:solidFill>
                <a:latin typeface="Times New Roman" panose="02020603050405020304" pitchFamily="18" charset="0"/>
              </a:rPr>
              <a:pPr/>
              <a:t>37</a:t>
            </a:fld>
            <a:endParaRPr lang="tr-TR" altLang="tr-TR">
              <a:solidFill>
                <a:srgbClr val="000000"/>
              </a:solidFill>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p:sp>
      <p:sp>
        <p:nvSpPr>
          <p:cNvPr id="5837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tr-TR" smtClean="0"/>
          </a:p>
        </p:txBody>
      </p:sp>
    </p:spTree>
    <p:extLst>
      <p:ext uri="{BB962C8B-B14F-4D97-AF65-F5344CB8AC3E}">
        <p14:creationId xmlns="" xmlns:p14="http://schemas.microsoft.com/office/powerpoint/2010/main" val="44788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idx="10"/>
          </p:nvPr>
        </p:nvSpPr>
        <p:spPr/>
        <p:txBody>
          <a:bodyPr/>
          <a:lstStyle/>
          <a:p>
            <a:pPr>
              <a:defRPr/>
            </a:pPr>
            <a:fld id="{5441801B-E1EA-43A0-BD61-0AAD6A1D11F3}" type="slidenum">
              <a:rPr lang="tr-TR" altLang="tr-TR" smtClean="0"/>
              <a:pPr>
                <a:defRPr/>
              </a:pPr>
              <a:t>41</a:t>
            </a:fld>
            <a:endParaRPr lang="tr-TR" altLang="tr-TR"/>
          </a:p>
        </p:txBody>
      </p:sp>
    </p:spTree>
    <p:extLst>
      <p:ext uri="{BB962C8B-B14F-4D97-AF65-F5344CB8AC3E}">
        <p14:creationId xmlns="" xmlns:p14="http://schemas.microsoft.com/office/powerpoint/2010/main" val="15939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12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14 Dikdörtgen"/>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16 Dikdörtgen"/>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17 Dikdörtgen"/>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18 Düz Bağlayıcı"/>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19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20 Düz Bağlayıcı"/>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23 Düz Bağlayıcı"/>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2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25 Düz Bağlayıcı"/>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27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28 Oval"/>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29 Oval"/>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30 Oval"/>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31 Oval"/>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7 Başlık"/>
          <p:cNvSpPr>
            <a:spLocks noGrp="1"/>
          </p:cNvSpPr>
          <p:nvPr>
            <p:ph type="ctrTitle"/>
          </p:nvPr>
        </p:nvSpPr>
        <p:spPr>
          <a:xfrm>
            <a:off x="2286000" y="3124200"/>
            <a:ext cx="6172200" cy="1894362"/>
          </a:xfrm>
        </p:spPr>
        <p:txBody>
          <a:bodyPr/>
          <a:lstStyle>
            <a:lvl1pPr>
              <a:defRPr b="1"/>
            </a:lvl1pPr>
          </a:lstStyle>
          <a:p>
            <a:r>
              <a:rPr lang="tr-TR" smtClean="0"/>
              <a:t>Asıl başlık stili için tıklatın</a:t>
            </a:r>
            <a:endParaRPr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22" name="27 Veri Yer Tutucusu"/>
          <p:cNvSpPr>
            <a:spLocks noGrp="1"/>
          </p:cNvSpPr>
          <p:nvPr>
            <p:ph type="dt" sz="half" idx="10"/>
          </p:nvPr>
        </p:nvSpPr>
        <p:spPr bwMode="auto">
          <a:xfrm rot="5400000">
            <a:off x="7764463" y="1174750"/>
            <a:ext cx="2286000" cy="381000"/>
          </a:xfrm>
        </p:spPr>
        <p:txBody>
          <a:bodyPr/>
          <a:lstStyle>
            <a:lvl1pPr>
              <a:defRPr/>
            </a:lvl1pPr>
          </a:lstStyle>
          <a:p>
            <a:pPr>
              <a:defRPr/>
            </a:pPr>
            <a:r>
              <a:rPr lang="tr-TR"/>
              <a:t>25.01.11</a:t>
            </a:r>
          </a:p>
        </p:txBody>
      </p:sp>
      <p:sp>
        <p:nvSpPr>
          <p:cNvPr id="23" name="16 Altbilgi Yer Tutucusu"/>
          <p:cNvSpPr>
            <a:spLocks noGrp="1"/>
          </p:cNvSpPr>
          <p:nvPr>
            <p:ph type="ftr" sz="quarter" idx="11"/>
          </p:nvPr>
        </p:nvSpPr>
        <p:spPr bwMode="auto">
          <a:xfrm rot="5400000">
            <a:off x="7077076" y="4181475"/>
            <a:ext cx="3657600" cy="384175"/>
          </a:xfrm>
        </p:spPr>
        <p:txBody>
          <a:bodyPr/>
          <a:lstStyle>
            <a:lvl1pPr>
              <a:defRPr/>
            </a:lvl1pPr>
          </a:lstStyle>
          <a:p>
            <a:pPr>
              <a:defRPr/>
            </a:pPr>
            <a:endParaRPr lang="tr-TR"/>
          </a:p>
        </p:txBody>
      </p:sp>
      <p:sp>
        <p:nvSpPr>
          <p:cNvPr id="24" name="28 Slayt Numarası Yer Tutucusu"/>
          <p:cNvSpPr>
            <a:spLocks noGrp="1"/>
          </p:cNvSpPr>
          <p:nvPr>
            <p:ph type="sldNum" sz="quarter" idx="12"/>
          </p:nvPr>
        </p:nvSpPr>
        <p:spPr bwMode="auto">
          <a:xfrm>
            <a:off x="1325563" y="4929188"/>
            <a:ext cx="609600" cy="517525"/>
          </a:xfrm>
        </p:spPr>
        <p:txBody>
          <a:bodyPr/>
          <a:lstStyle>
            <a:lvl1pPr>
              <a:defRPr smtClean="0"/>
            </a:lvl1pPr>
          </a:lstStyle>
          <a:p>
            <a:pPr>
              <a:defRPr/>
            </a:pPr>
            <a:fld id="{40BF879B-9F53-499E-92E9-B025D67532DE}" type="slidenum">
              <a:rPr lang="tr-TR" altLang="tr-TR"/>
              <a:pPr>
                <a:defRPr/>
              </a:pPr>
              <a:t>‹#›</a:t>
            </a:fld>
            <a:fld id="{1FCD26F9-180E-41C0-9A17-E0EAEDC96A97}" type="slidenum">
              <a:rPr lang="tr-TR" altLang="tr-TR"/>
              <a:pPr>
                <a:defRPr/>
              </a:pPr>
              <a:t>‹#›</a:t>
            </a:fld>
            <a:endParaRPr lang="tr-TR" altLang="tr-TR"/>
          </a:p>
        </p:txBody>
      </p:sp>
    </p:spTree>
    <p:extLst>
      <p:ext uri="{BB962C8B-B14F-4D97-AF65-F5344CB8AC3E}">
        <p14:creationId xmlns="" xmlns:p14="http://schemas.microsoft.com/office/powerpoint/2010/main" val="760631101"/>
      </p:ext>
    </p:extLst>
  </p:cSld>
  <p:clrMapOvr>
    <a:overrideClrMapping bg1="lt1" tx1="dk1" bg2="lt2" tx2="dk2" accent1="accent1" accent2="accent2" accent3="accent3" accent4="accent4" accent5="accent5" accent6="accent6" hlink="hlink" folHlink="folHlink"/>
  </p:clrMapOvr>
  <p:transition spd="slow">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r>
              <a:rPr lang="tr-TR"/>
              <a:t>25.01.11</a:t>
            </a: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155E91C6-6288-4E29-A92E-CD67C10B33EB}" type="slidenum">
              <a:rPr lang="tr-TR" altLang="tr-TR"/>
              <a:pPr>
                <a:defRPr/>
              </a:pPr>
              <a:t>‹#›</a:t>
            </a:fld>
            <a:fld id="{8265E166-5A9C-4681-89E5-1DC25991F5E7}" type="slidenum">
              <a:rPr lang="tr-TR" altLang="tr-TR"/>
              <a:pPr>
                <a:defRPr/>
              </a:pPr>
              <a:t>‹#›</a:t>
            </a:fld>
            <a:endParaRPr lang="tr-TR" altLang="tr-TR"/>
          </a:p>
        </p:txBody>
      </p:sp>
    </p:spTree>
    <p:extLst>
      <p:ext uri="{BB962C8B-B14F-4D97-AF65-F5344CB8AC3E}">
        <p14:creationId xmlns="" xmlns:p14="http://schemas.microsoft.com/office/powerpoint/2010/main" val="356029602"/>
      </p:ext>
    </p:extLst>
  </p:cSld>
  <p:clrMapOvr>
    <a:masterClrMapping/>
  </p:clrMapOvr>
  <p:transition spd="slow">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r>
              <a:rPr lang="tr-TR"/>
              <a:t>25.01.11</a:t>
            </a: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470A8583-46F9-447A-8224-8AD1DFE40F92}" type="slidenum">
              <a:rPr lang="tr-TR" altLang="tr-TR"/>
              <a:pPr>
                <a:defRPr/>
              </a:pPr>
              <a:t>‹#›</a:t>
            </a:fld>
            <a:fld id="{E23A8C2B-14F7-4167-938C-B1DBF6755818}" type="slidenum">
              <a:rPr lang="tr-TR" altLang="tr-TR"/>
              <a:pPr>
                <a:defRPr/>
              </a:pPr>
              <a:t>‹#›</a:t>
            </a:fld>
            <a:endParaRPr lang="tr-TR" altLang="tr-TR"/>
          </a:p>
        </p:txBody>
      </p:sp>
    </p:spTree>
    <p:extLst>
      <p:ext uri="{BB962C8B-B14F-4D97-AF65-F5344CB8AC3E}">
        <p14:creationId xmlns="" xmlns:p14="http://schemas.microsoft.com/office/powerpoint/2010/main" val="3722847995"/>
      </p:ext>
    </p:extLst>
  </p:cSld>
  <p:clrMapOvr>
    <a:masterClrMapping/>
  </p:clrMapOvr>
  <p:transition spd="slow">
    <p:pull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Başlık 1"/>
          <p:cNvSpPr>
            <a:spLocks noGrp="1"/>
          </p:cNvSpPr>
          <p:nvPr>
            <p:ph type="title"/>
          </p:nvPr>
        </p:nvSpPr>
        <p:spPr>
          <a:xfrm>
            <a:off x="685800" y="2130425"/>
            <a:ext cx="7770813" cy="1468438"/>
          </a:xfrm>
        </p:spPr>
        <p:txBody>
          <a:bodyPr/>
          <a:lstStyle/>
          <a:p>
            <a:r>
              <a:rPr lang="tr-TR" smtClean="0"/>
              <a:t>Asıl başlık stili için tıklatın</a:t>
            </a:r>
            <a:endParaRPr lang="tr-TR"/>
          </a:p>
        </p:txBody>
      </p:sp>
      <p:sp>
        <p:nvSpPr>
          <p:cNvPr id="3" name="13 Veri Yer Tutucusu"/>
          <p:cNvSpPr>
            <a:spLocks noGrp="1"/>
          </p:cNvSpPr>
          <p:nvPr>
            <p:ph type="dt" sz="half" idx="10"/>
          </p:nvPr>
        </p:nvSpPr>
        <p:spPr/>
        <p:txBody>
          <a:bodyPr/>
          <a:lstStyle>
            <a:lvl1pPr>
              <a:defRPr/>
            </a:lvl1pPr>
          </a:lstStyle>
          <a:p>
            <a:pPr>
              <a:defRPr/>
            </a:pPr>
            <a:r>
              <a:rPr lang="tr-TR"/>
              <a:t>25.01.11</a:t>
            </a:r>
          </a:p>
        </p:txBody>
      </p:sp>
      <p:sp>
        <p:nvSpPr>
          <p:cNvPr id="4" name="2 Altbilgi Yer Tutucusu"/>
          <p:cNvSpPr>
            <a:spLocks noGrp="1"/>
          </p:cNvSpPr>
          <p:nvPr>
            <p:ph type="ftr" sz="quarter" idx="11"/>
          </p:nvPr>
        </p:nvSpPr>
        <p:spPr/>
        <p:txBody>
          <a:bodyPr/>
          <a:lstStyle>
            <a:lvl1pPr>
              <a:defRPr/>
            </a:lvl1pPr>
          </a:lstStyle>
          <a:p>
            <a:pPr>
              <a:defRPr/>
            </a:pPr>
            <a:endParaRPr lang="tr-TR"/>
          </a:p>
        </p:txBody>
      </p:sp>
      <p:sp>
        <p:nvSpPr>
          <p:cNvPr id="5" name="22 Slayt Numarası Yer Tutucusu"/>
          <p:cNvSpPr>
            <a:spLocks noGrp="1"/>
          </p:cNvSpPr>
          <p:nvPr>
            <p:ph type="sldNum" sz="quarter" idx="12"/>
          </p:nvPr>
        </p:nvSpPr>
        <p:spPr/>
        <p:txBody>
          <a:bodyPr/>
          <a:lstStyle>
            <a:lvl1pPr>
              <a:defRPr/>
            </a:lvl1pPr>
          </a:lstStyle>
          <a:p>
            <a:pPr>
              <a:defRPr/>
            </a:pPr>
            <a:fld id="{6478743C-14B1-46B8-A7F7-A98004271323}" type="slidenum">
              <a:rPr lang="tr-TR" altLang="tr-TR"/>
              <a:pPr>
                <a:defRPr/>
              </a:pPr>
              <a:t>‹#›</a:t>
            </a:fld>
            <a:fld id="{87EC2A54-AD4C-4028-9833-266B19F08A01}" type="slidenum">
              <a:rPr lang="tr-TR" altLang="tr-TR"/>
              <a:pPr>
                <a:defRPr/>
              </a:pPr>
              <a:t>‹#›</a:t>
            </a:fld>
            <a:endParaRPr lang="tr-TR" altLang="tr-TR"/>
          </a:p>
        </p:txBody>
      </p:sp>
    </p:spTree>
    <p:extLst>
      <p:ext uri="{BB962C8B-B14F-4D97-AF65-F5344CB8AC3E}">
        <p14:creationId xmlns="" xmlns:p14="http://schemas.microsoft.com/office/powerpoint/2010/main" val="2987174797"/>
      </p:ext>
    </p:extLst>
  </p:cSld>
  <p:clrMapOvr>
    <a:masterClrMapping/>
  </p:clrMapOvr>
  <p:transition spd="slow">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8" name="7 İçerik Yer Tutucusu"/>
          <p:cNvSpPr>
            <a:spLocks noGrp="1"/>
          </p:cNvSpPr>
          <p:nvPr>
            <p:ph sz="quarter" idx="1"/>
          </p:nvPr>
        </p:nvSpPr>
        <p:spPr>
          <a:xfrm>
            <a:off x="457200" y="1600200"/>
            <a:ext cx="7467600" cy="487375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6 Veri Yer Tutucusu"/>
          <p:cNvSpPr>
            <a:spLocks noGrp="1"/>
          </p:cNvSpPr>
          <p:nvPr>
            <p:ph type="dt" sz="half" idx="10"/>
          </p:nvPr>
        </p:nvSpPr>
        <p:spPr/>
        <p:txBody>
          <a:bodyPr rtlCol="0"/>
          <a:lstStyle>
            <a:lvl1pPr>
              <a:defRPr/>
            </a:lvl1pPr>
          </a:lstStyle>
          <a:p>
            <a:pPr>
              <a:defRPr/>
            </a:pPr>
            <a:r>
              <a:rPr lang="tr-TR"/>
              <a:t>25.01.11</a:t>
            </a:r>
          </a:p>
        </p:txBody>
      </p:sp>
      <p:sp>
        <p:nvSpPr>
          <p:cNvPr id="5" name="8 Slayt Numarası Yer Tutucusu"/>
          <p:cNvSpPr>
            <a:spLocks noGrp="1"/>
          </p:cNvSpPr>
          <p:nvPr>
            <p:ph type="sldNum" sz="quarter" idx="11"/>
          </p:nvPr>
        </p:nvSpPr>
        <p:spPr/>
        <p:txBody>
          <a:bodyPr/>
          <a:lstStyle>
            <a:lvl1pPr>
              <a:defRPr smtClean="0"/>
            </a:lvl1pPr>
          </a:lstStyle>
          <a:p>
            <a:pPr>
              <a:defRPr/>
            </a:pPr>
            <a:fld id="{53F157FD-5EE6-4669-86C2-290DAD9F811D}" type="slidenum">
              <a:rPr lang="tr-TR" altLang="tr-TR"/>
              <a:pPr>
                <a:defRPr/>
              </a:pPr>
              <a:t>‹#›</a:t>
            </a:fld>
            <a:fld id="{DAF6E282-BA5E-4F74-A625-02E5BA26F374}" type="slidenum">
              <a:rPr lang="tr-TR" altLang="tr-TR"/>
              <a:pPr>
                <a:defRPr/>
              </a:pPr>
              <a:t>‹#›</a:t>
            </a:fld>
            <a:endParaRPr lang="tr-TR" altLang="tr-TR"/>
          </a:p>
        </p:txBody>
      </p:sp>
      <p:sp>
        <p:nvSpPr>
          <p:cNvPr id="6" name="9 Altbilgi Yer Tutucusu"/>
          <p:cNvSpPr>
            <a:spLocks noGrp="1"/>
          </p:cNvSpPr>
          <p:nvPr>
            <p:ph type="ftr" sz="quarter" idx="12"/>
          </p:nvPr>
        </p:nvSpPr>
        <p:spPr/>
        <p:txBody>
          <a:bodyPr rtlCol="0"/>
          <a:lstStyle>
            <a:lvl1pPr>
              <a:defRPr/>
            </a:lvl1pPr>
          </a:lstStyle>
          <a:p>
            <a:pPr>
              <a:defRPr/>
            </a:pPr>
            <a:endParaRPr lang="tr-TR"/>
          </a:p>
        </p:txBody>
      </p:sp>
    </p:spTree>
    <p:extLst>
      <p:ext uri="{BB962C8B-B14F-4D97-AF65-F5344CB8AC3E}">
        <p14:creationId xmlns="" xmlns:p14="http://schemas.microsoft.com/office/powerpoint/2010/main" val="252558335"/>
      </p:ext>
    </p:extLst>
  </p:cSld>
  <p:clrMapOvr>
    <a:masterClrMapping/>
  </p:clrMapOvr>
  <p:transition spd="slow">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4" name="12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14 Dikdörtgen"/>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16 Dikdörtgen"/>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17 Dikdörtgen"/>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18 Düz Bağlayıcı"/>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19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20 Düz Bağlayıcı"/>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23 Düz Bağlayıcı"/>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2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25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26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27 Oval"/>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28 Oval"/>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29 Oval"/>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30 Oval"/>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31 Düz Bağlayıcı"/>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lang="tr-TR" smtClean="0"/>
              <a:t>Asıl başlık stili için tıklatın</a:t>
            </a:r>
            <a:endParaRPr lang="en-US"/>
          </a:p>
        </p:txBody>
      </p:sp>
      <p:sp>
        <p:nvSpPr>
          <p:cNvPr id="3" name="2 Metin Yer Tutucusu"/>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0" name="3 Veri Yer Tutucusu"/>
          <p:cNvSpPr>
            <a:spLocks noGrp="1"/>
          </p:cNvSpPr>
          <p:nvPr>
            <p:ph type="dt" sz="half" idx="10"/>
          </p:nvPr>
        </p:nvSpPr>
        <p:spPr bwMode="auto">
          <a:xfrm rot="5400000">
            <a:off x="7762875" y="1169988"/>
            <a:ext cx="2286000" cy="381000"/>
          </a:xfrm>
        </p:spPr>
        <p:txBody>
          <a:bodyPr/>
          <a:lstStyle>
            <a:lvl1pPr>
              <a:defRPr/>
            </a:lvl1pPr>
          </a:lstStyle>
          <a:p>
            <a:pPr>
              <a:defRPr/>
            </a:pPr>
            <a:r>
              <a:rPr lang="tr-TR"/>
              <a:t>25.01.11</a:t>
            </a:r>
          </a:p>
        </p:txBody>
      </p:sp>
      <p:sp>
        <p:nvSpPr>
          <p:cNvPr id="21" name="4 Altbilgi Yer Tutucusu"/>
          <p:cNvSpPr>
            <a:spLocks noGrp="1"/>
          </p:cNvSpPr>
          <p:nvPr>
            <p:ph type="ftr" sz="quarter" idx="11"/>
          </p:nvPr>
        </p:nvSpPr>
        <p:spPr bwMode="auto">
          <a:xfrm rot="5400000">
            <a:off x="7077076" y="4178300"/>
            <a:ext cx="3657600" cy="384175"/>
          </a:xfrm>
        </p:spPr>
        <p:txBody>
          <a:bodyPr/>
          <a:lstStyle>
            <a:lvl1pPr>
              <a:defRPr/>
            </a:lvl1pPr>
          </a:lstStyle>
          <a:p>
            <a:pPr>
              <a:defRPr/>
            </a:pPr>
            <a:endParaRPr lang="tr-TR"/>
          </a:p>
        </p:txBody>
      </p:sp>
      <p:sp>
        <p:nvSpPr>
          <p:cNvPr id="22" name="5 Slayt Numarası Yer Tutucusu"/>
          <p:cNvSpPr>
            <a:spLocks noGrp="1"/>
          </p:cNvSpPr>
          <p:nvPr>
            <p:ph type="sldNum" sz="quarter" idx="12"/>
          </p:nvPr>
        </p:nvSpPr>
        <p:spPr bwMode="auto">
          <a:xfrm>
            <a:off x="1339850" y="4929188"/>
            <a:ext cx="609600" cy="517525"/>
          </a:xfrm>
        </p:spPr>
        <p:txBody>
          <a:bodyPr/>
          <a:lstStyle>
            <a:lvl1pPr>
              <a:defRPr smtClean="0"/>
            </a:lvl1pPr>
          </a:lstStyle>
          <a:p>
            <a:pPr>
              <a:defRPr/>
            </a:pPr>
            <a:fld id="{80135628-183E-4C62-9D04-C5643772CD2D}" type="slidenum">
              <a:rPr lang="tr-TR" altLang="tr-TR"/>
              <a:pPr>
                <a:defRPr/>
              </a:pPr>
              <a:t>‹#›</a:t>
            </a:fld>
            <a:fld id="{1AE5F4AF-FEE3-4B49-B673-611A714AA45E}" type="slidenum">
              <a:rPr lang="tr-TR" altLang="tr-TR"/>
              <a:pPr>
                <a:defRPr/>
              </a:pPr>
              <a:t>‹#›</a:t>
            </a:fld>
            <a:endParaRPr lang="tr-TR" altLang="tr-TR"/>
          </a:p>
        </p:txBody>
      </p:sp>
    </p:spTree>
    <p:extLst>
      <p:ext uri="{BB962C8B-B14F-4D97-AF65-F5344CB8AC3E}">
        <p14:creationId xmlns="" xmlns:p14="http://schemas.microsoft.com/office/powerpoint/2010/main" val="32695290"/>
      </p:ext>
    </p:extLst>
  </p:cSld>
  <p:clrMapOvr>
    <a:overrideClrMapping bg1="dk1" tx1="lt1" bg2="dk2" tx2="lt2" accent1="accent1" accent2="accent2" accent3="accent3" accent4="accent4" accent5="accent5" accent6="accent6" hlink="hlink" folHlink="folHlink"/>
  </p:clrMapOvr>
  <p:transition spd="slow">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9" name="8 İçerik Yer Tutucusu"/>
          <p:cNvSpPr>
            <a:spLocks noGrp="1"/>
          </p:cNvSpPr>
          <p:nvPr>
            <p:ph sz="quarter" idx="1"/>
          </p:nvPr>
        </p:nvSpPr>
        <p:spPr>
          <a:xfrm>
            <a:off x="457200" y="1600200"/>
            <a:ext cx="3657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10 İçerik Yer Tutucusu"/>
          <p:cNvSpPr>
            <a:spLocks noGrp="1"/>
          </p:cNvSpPr>
          <p:nvPr>
            <p:ph sz="quarter" idx="2"/>
          </p:nvPr>
        </p:nvSpPr>
        <p:spPr>
          <a:xfrm>
            <a:off x="4270248" y="1600200"/>
            <a:ext cx="3657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r>
              <a:rPr lang="tr-TR"/>
              <a:t>25.01.11</a:t>
            </a: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F7B25CC4-686C-46FE-8C2F-158BB7768F61}" type="slidenum">
              <a:rPr lang="tr-TR" altLang="tr-TR"/>
              <a:pPr>
                <a:defRPr/>
              </a:pPr>
              <a:t>‹#›</a:t>
            </a:fld>
            <a:fld id="{48AD58CE-D369-4689-99F9-299F1DEB75A6}" type="slidenum">
              <a:rPr lang="tr-TR" altLang="tr-TR"/>
              <a:pPr>
                <a:defRPr/>
              </a:pPr>
              <a:t>‹#›</a:t>
            </a:fld>
            <a:endParaRPr lang="tr-TR" altLang="tr-TR"/>
          </a:p>
        </p:txBody>
      </p:sp>
    </p:spTree>
    <p:extLst>
      <p:ext uri="{BB962C8B-B14F-4D97-AF65-F5344CB8AC3E}">
        <p14:creationId xmlns="" xmlns:p14="http://schemas.microsoft.com/office/powerpoint/2010/main" val="1731099613"/>
      </p:ext>
    </p:extLst>
  </p:cSld>
  <p:clrMapOvr>
    <a:masterClrMapping/>
  </p:clrMapOvr>
  <p:transition spd="slow">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lstStyle>
            <a:lvl1pPr>
              <a:defRPr/>
            </a:lvl1pPr>
          </a:lstStyle>
          <a:p>
            <a:r>
              <a:rPr lang="tr-TR" smtClean="0"/>
              <a:t>Asıl başlık stili için tıklatın</a:t>
            </a:r>
            <a:endParaRPr lang="en-US"/>
          </a:p>
        </p:txBody>
      </p:sp>
      <p:sp>
        <p:nvSpPr>
          <p:cNvPr id="11" name="10 İçerik Yer Tutucusu"/>
          <p:cNvSpPr>
            <a:spLocks noGrp="1"/>
          </p:cNvSpPr>
          <p:nvPr>
            <p:ph sz="quarter" idx="2"/>
          </p:nvPr>
        </p:nvSpPr>
        <p:spPr>
          <a:xfrm>
            <a:off x="457200" y="2362200"/>
            <a:ext cx="3657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quarter" idx="4"/>
          </p:nvPr>
        </p:nvSpPr>
        <p:spPr>
          <a:xfrm>
            <a:off x="4371975" y="2362200"/>
            <a:ext cx="3657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r-TR" smtClean="0"/>
              <a:t>Asıl metin stillerini düzenlemek için tıklatın</a:t>
            </a:r>
          </a:p>
        </p:txBody>
      </p:sp>
      <p:sp>
        <p:nvSpPr>
          <p:cNvPr id="7" name="13 Veri Yer Tutucusu"/>
          <p:cNvSpPr>
            <a:spLocks noGrp="1"/>
          </p:cNvSpPr>
          <p:nvPr>
            <p:ph type="dt" sz="half" idx="10"/>
          </p:nvPr>
        </p:nvSpPr>
        <p:spPr/>
        <p:txBody>
          <a:bodyPr/>
          <a:lstStyle>
            <a:lvl1pPr>
              <a:defRPr/>
            </a:lvl1pPr>
          </a:lstStyle>
          <a:p>
            <a:pPr>
              <a:defRPr/>
            </a:pPr>
            <a:r>
              <a:rPr lang="tr-TR"/>
              <a:t>25.01.11</a:t>
            </a:r>
          </a:p>
        </p:txBody>
      </p:sp>
      <p:sp>
        <p:nvSpPr>
          <p:cNvPr id="8" name="2 Altbilgi Yer Tutucusu"/>
          <p:cNvSpPr>
            <a:spLocks noGrp="1"/>
          </p:cNvSpPr>
          <p:nvPr>
            <p:ph type="ftr" sz="quarter" idx="11"/>
          </p:nvPr>
        </p:nvSpPr>
        <p:spPr/>
        <p:txBody>
          <a:bodyPr/>
          <a:lstStyle>
            <a:lvl1pPr>
              <a:defRPr/>
            </a:lvl1pPr>
          </a:lstStyle>
          <a:p>
            <a:pPr>
              <a:defRPr/>
            </a:pPr>
            <a:endParaRPr lang="tr-TR"/>
          </a:p>
        </p:txBody>
      </p:sp>
      <p:sp>
        <p:nvSpPr>
          <p:cNvPr id="9" name="22 Slayt Numarası Yer Tutucusu"/>
          <p:cNvSpPr>
            <a:spLocks noGrp="1"/>
          </p:cNvSpPr>
          <p:nvPr>
            <p:ph type="sldNum" sz="quarter" idx="12"/>
          </p:nvPr>
        </p:nvSpPr>
        <p:spPr/>
        <p:txBody>
          <a:bodyPr/>
          <a:lstStyle>
            <a:lvl1pPr>
              <a:defRPr/>
            </a:lvl1pPr>
          </a:lstStyle>
          <a:p>
            <a:pPr>
              <a:defRPr/>
            </a:pPr>
            <a:fld id="{C2C0469E-751E-47D1-BF61-A1F3B33CEE64}" type="slidenum">
              <a:rPr lang="tr-TR" altLang="tr-TR"/>
              <a:pPr>
                <a:defRPr/>
              </a:pPr>
              <a:t>‹#›</a:t>
            </a:fld>
            <a:fld id="{88BD5025-69C1-4131-A4B8-AC8D4730D677}" type="slidenum">
              <a:rPr lang="tr-TR" altLang="tr-TR"/>
              <a:pPr>
                <a:defRPr/>
              </a:pPr>
              <a:t>‹#›</a:t>
            </a:fld>
            <a:endParaRPr lang="tr-TR" altLang="tr-TR"/>
          </a:p>
        </p:txBody>
      </p:sp>
    </p:spTree>
    <p:extLst>
      <p:ext uri="{BB962C8B-B14F-4D97-AF65-F5344CB8AC3E}">
        <p14:creationId xmlns="" xmlns:p14="http://schemas.microsoft.com/office/powerpoint/2010/main" val="977233560"/>
      </p:ext>
    </p:extLst>
  </p:cSld>
  <p:clrMapOvr>
    <a:masterClrMapping/>
  </p:clrMapOvr>
  <p:transition spd="slow">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5 Veri Yer Tutucusu"/>
          <p:cNvSpPr>
            <a:spLocks noGrp="1"/>
          </p:cNvSpPr>
          <p:nvPr>
            <p:ph type="dt" sz="half" idx="10"/>
          </p:nvPr>
        </p:nvSpPr>
        <p:spPr/>
        <p:txBody>
          <a:bodyPr rtlCol="0"/>
          <a:lstStyle>
            <a:lvl1pPr>
              <a:defRPr/>
            </a:lvl1pPr>
          </a:lstStyle>
          <a:p>
            <a:pPr>
              <a:defRPr/>
            </a:pPr>
            <a:r>
              <a:rPr lang="tr-TR"/>
              <a:t>25.01.11</a:t>
            </a:r>
          </a:p>
        </p:txBody>
      </p:sp>
      <p:sp>
        <p:nvSpPr>
          <p:cNvPr id="4" name="6 Slayt Numarası Yer Tutucusu"/>
          <p:cNvSpPr>
            <a:spLocks noGrp="1"/>
          </p:cNvSpPr>
          <p:nvPr>
            <p:ph type="sldNum" sz="quarter" idx="11"/>
          </p:nvPr>
        </p:nvSpPr>
        <p:spPr/>
        <p:txBody>
          <a:bodyPr/>
          <a:lstStyle>
            <a:lvl1pPr>
              <a:defRPr smtClean="0"/>
            </a:lvl1pPr>
          </a:lstStyle>
          <a:p>
            <a:pPr>
              <a:defRPr/>
            </a:pPr>
            <a:fld id="{30B693C6-A0E2-43AA-A9D0-792FBED23BA5}" type="slidenum">
              <a:rPr lang="tr-TR" altLang="tr-TR"/>
              <a:pPr>
                <a:defRPr/>
              </a:pPr>
              <a:t>‹#›</a:t>
            </a:fld>
            <a:fld id="{1FA25F9A-BDA2-4E65-BCE8-95E4C9281277}" type="slidenum">
              <a:rPr lang="tr-TR" altLang="tr-TR"/>
              <a:pPr>
                <a:defRPr/>
              </a:pPr>
              <a:t>‹#›</a:t>
            </a:fld>
            <a:endParaRPr lang="tr-TR" altLang="tr-TR"/>
          </a:p>
        </p:txBody>
      </p:sp>
      <p:sp>
        <p:nvSpPr>
          <p:cNvPr id="5" name="7 Altbilgi Yer Tutucusu"/>
          <p:cNvSpPr>
            <a:spLocks noGrp="1"/>
          </p:cNvSpPr>
          <p:nvPr>
            <p:ph type="ftr" sz="quarter" idx="12"/>
          </p:nvPr>
        </p:nvSpPr>
        <p:spPr/>
        <p:txBody>
          <a:bodyPr rtlCol="0"/>
          <a:lstStyle>
            <a:lvl1pPr>
              <a:defRPr/>
            </a:lvl1pPr>
          </a:lstStyle>
          <a:p>
            <a:pPr>
              <a:defRPr/>
            </a:pPr>
            <a:endParaRPr lang="tr-TR"/>
          </a:p>
        </p:txBody>
      </p:sp>
    </p:spTree>
    <p:extLst>
      <p:ext uri="{BB962C8B-B14F-4D97-AF65-F5344CB8AC3E}">
        <p14:creationId xmlns="" xmlns:p14="http://schemas.microsoft.com/office/powerpoint/2010/main" val="1207432265"/>
      </p:ext>
    </p:extLst>
  </p:cSld>
  <p:clrMapOvr>
    <a:masterClrMapping/>
  </p:clrMapOvr>
  <p:transition spd="slow">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p:cNvSpPr>
            <a:spLocks noGrp="1"/>
          </p:cNvSpPr>
          <p:nvPr>
            <p:ph type="dt" sz="half" idx="10"/>
          </p:nvPr>
        </p:nvSpPr>
        <p:spPr/>
        <p:txBody>
          <a:bodyPr/>
          <a:lstStyle>
            <a:lvl1pPr>
              <a:defRPr/>
            </a:lvl1pPr>
          </a:lstStyle>
          <a:p>
            <a:pPr>
              <a:defRPr/>
            </a:pPr>
            <a:r>
              <a:rPr lang="tr-TR"/>
              <a:t>25.01.11</a:t>
            </a: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22 Slayt Numarası Yer Tutucusu"/>
          <p:cNvSpPr>
            <a:spLocks noGrp="1"/>
          </p:cNvSpPr>
          <p:nvPr>
            <p:ph type="sldNum" sz="quarter" idx="12"/>
          </p:nvPr>
        </p:nvSpPr>
        <p:spPr/>
        <p:txBody>
          <a:bodyPr/>
          <a:lstStyle>
            <a:lvl1pPr>
              <a:defRPr/>
            </a:lvl1pPr>
          </a:lstStyle>
          <a:p>
            <a:pPr>
              <a:defRPr/>
            </a:pPr>
            <a:fld id="{9AA1292B-9EC8-4B3B-87DA-17028DBD925A}" type="slidenum">
              <a:rPr lang="tr-TR" altLang="tr-TR"/>
              <a:pPr>
                <a:defRPr/>
              </a:pPr>
              <a:t>‹#›</a:t>
            </a:fld>
            <a:fld id="{9757539E-9096-43D8-939E-B9DACCFE6E16}" type="slidenum">
              <a:rPr lang="tr-TR" altLang="tr-TR"/>
              <a:pPr>
                <a:defRPr/>
              </a:pPr>
              <a:t>‹#›</a:t>
            </a:fld>
            <a:endParaRPr lang="tr-TR" altLang="tr-TR"/>
          </a:p>
        </p:txBody>
      </p:sp>
    </p:spTree>
    <p:extLst>
      <p:ext uri="{BB962C8B-B14F-4D97-AF65-F5344CB8AC3E}">
        <p14:creationId xmlns="" xmlns:p14="http://schemas.microsoft.com/office/powerpoint/2010/main" val="750158717"/>
      </p:ext>
    </p:extLst>
  </p:cSld>
  <p:clrMapOvr>
    <a:masterClrMapping/>
  </p:clrMapOvr>
  <p:transition spd="slow">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12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14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16 Düz Bağlayıcı"/>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8" name="17 Düz Bağlayıcı"/>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9" name="18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19 Düz Bağlayıcı"/>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11" name="20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1 Başlık"/>
          <p:cNvSpPr>
            <a:spLocks noGrp="1"/>
          </p:cNvSpPr>
          <p:nvPr>
            <p:ph type="title"/>
          </p:nvPr>
        </p:nvSpPr>
        <p:spPr>
          <a:xfrm rot="5400000">
            <a:off x="3371850" y="3200400"/>
            <a:ext cx="6309360" cy="457200"/>
          </a:xfrm>
        </p:spPr>
        <p:txBody>
          <a:bodyPr/>
          <a:lstStyle>
            <a:lvl1pPr algn="l">
              <a:buNone/>
              <a:defRPr sz="2000" b="1" cap="small" baseline="0"/>
            </a:lvl1pPr>
          </a:lstStyle>
          <a:p>
            <a:r>
              <a:rPr lang="tr-TR" smtClean="0"/>
              <a:t>Asıl başlık stili için tıklatın</a:t>
            </a:r>
            <a:endParaRPr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18" name="17 İçerik Yer Tutucusu"/>
          <p:cNvSpPr>
            <a:spLocks noGrp="1"/>
          </p:cNvSpPr>
          <p:nvPr>
            <p:ph sz="quarter" idx="1"/>
          </p:nvPr>
        </p:nvSpPr>
        <p:spPr>
          <a:xfrm>
            <a:off x="304800" y="274320"/>
            <a:ext cx="5638800" cy="632764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2" name="20 Veri Yer Tutucusu"/>
          <p:cNvSpPr>
            <a:spLocks noGrp="1"/>
          </p:cNvSpPr>
          <p:nvPr>
            <p:ph type="dt" sz="half" idx="10"/>
          </p:nvPr>
        </p:nvSpPr>
        <p:spPr/>
        <p:txBody>
          <a:bodyPr rtlCol="0"/>
          <a:lstStyle>
            <a:lvl1pPr>
              <a:defRPr/>
            </a:lvl1pPr>
          </a:lstStyle>
          <a:p>
            <a:pPr>
              <a:defRPr/>
            </a:pPr>
            <a:r>
              <a:rPr lang="tr-TR"/>
              <a:t>25.01.11</a:t>
            </a:r>
          </a:p>
        </p:txBody>
      </p:sp>
      <p:sp>
        <p:nvSpPr>
          <p:cNvPr id="13" name="21 Slayt Numarası Yer Tutucusu"/>
          <p:cNvSpPr>
            <a:spLocks noGrp="1"/>
          </p:cNvSpPr>
          <p:nvPr>
            <p:ph type="sldNum" sz="quarter" idx="11"/>
          </p:nvPr>
        </p:nvSpPr>
        <p:spPr/>
        <p:txBody>
          <a:bodyPr/>
          <a:lstStyle>
            <a:lvl1pPr>
              <a:defRPr smtClean="0"/>
            </a:lvl1pPr>
          </a:lstStyle>
          <a:p>
            <a:pPr>
              <a:defRPr/>
            </a:pPr>
            <a:fld id="{E74B8D87-970B-4B4A-861C-61BA5EF01D40}" type="slidenum">
              <a:rPr lang="tr-TR" altLang="tr-TR"/>
              <a:pPr>
                <a:defRPr/>
              </a:pPr>
              <a:t>‹#›</a:t>
            </a:fld>
            <a:fld id="{A9202613-F97F-4881-9254-779FB2B29074}" type="slidenum">
              <a:rPr lang="tr-TR" altLang="tr-TR"/>
              <a:pPr>
                <a:defRPr/>
              </a:pPr>
              <a:t>‹#›</a:t>
            </a:fld>
            <a:endParaRPr lang="tr-TR" altLang="tr-TR"/>
          </a:p>
        </p:txBody>
      </p:sp>
      <p:sp>
        <p:nvSpPr>
          <p:cNvPr id="14" name="22 Altbilgi Yer Tutucusu"/>
          <p:cNvSpPr>
            <a:spLocks noGrp="1"/>
          </p:cNvSpPr>
          <p:nvPr>
            <p:ph type="ftr" sz="quarter" idx="12"/>
          </p:nvPr>
        </p:nvSpPr>
        <p:spPr/>
        <p:txBody>
          <a:bodyPr rtlCol="0"/>
          <a:lstStyle>
            <a:lvl1pPr>
              <a:defRPr/>
            </a:lvl1pPr>
          </a:lstStyle>
          <a:p>
            <a:pPr>
              <a:defRPr/>
            </a:pPr>
            <a:endParaRPr lang="tr-TR"/>
          </a:p>
        </p:txBody>
      </p:sp>
    </p:spTree>
    <p:extLst>
      <p:ext uri="{BB962C8B-B14F-4D97-AF65-F5344CB8AC3E}">
        <p14:creationId xmlns="" xmlns:p14="http://schemas.microsoft.com/office/powerpoint/2010/main" val="277428990"/>
      </p:ext>
    </p:extLst>
  </p:cSld>
  <p:clrMapOvr>
    <a:overrideClrMapping bg1="lt1" tx1="dk1" bg2="lt2" tx2="dk2" accent1="accent1" accent2="accent2" accent3="accent3" accent4="accent4" accent5="accent5" accent6="accent6" hlink="hlink" folHlink="folHlink"/>
  </p:clrMapOvr>
  <p:transition spd="slow">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2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14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16 Düz Bağlayıcı"/>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8" name="17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18 Düz Bağlayıcı"/>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10" name="19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20 Düz Bağlayıcı"/>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2" name="1 Başlık"/>
          <p:cNvSpPr>
            <a:spLocks noGrp="1"/>
          </p:cNvSpPr>
          <p:nvPr>
            <p:ph type="title"/>
          </p:nvPr>
        </p:nvSpPr>
        <p:spPr>
          <a:xfrm rot="5400000">
            <a:off x="3350133" y="3200400"/>
            <a:ext cx="6309360" cy="457200"/>
          </a:xfrm>
        </p:spPr>
        <p:txBody>
          <a:bodyPr/>
          <a:lstStyle>
            <a:lvl1pPr algn="l">
              <a:buNone/>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12" name="16 Veri Yer Tutucusu"/>
          <p:cNvSpPr>
            <a:spLocks noGrp="1"/>
          </p:cNvSpPr>
          <p:nvPr>
            <p:ph type="dt" sz="half" idx="10"/>
          </p:nvPr>
        </p:nvSpPr>
        <p:spPr/>
        <p:txBody>
          <a:bodyPr rtlCol="0"/>
          <a:lstStyle>
            <a:lvl1pPr>
              <a:defRPr/>
            </a:lvl1pPr>
          </a:lstStyle>
          <a:p>
            <a:pPr>
              <a:defRPr/>
            </a:pPr>
            <a:r>
              <a:rPr lang="tr-TR"/>
              <a:t>25.01.11</a:t>
            </a:r>
          </a:p>
        </p:txBody>
      </p:sp>
      <p:sp>
        <p:nvSpPr>
          <p:cNvPr id="13" name="17 Slayt Numarası Yer Tutucusu"/>
          <p:cNvSpPr>
            <a:spLocks noGrp="1"/>
          </p:cNvSpPr>
          <p:nvPr>
            <p:ph type="sldNum" sz="quarter" idx="11"/>
          </p:nvPr>
        </p:nvSpPr>
        <p:spPr/>
        <p:txBody>
          <a:bodyPr/>
          <a:lstStyle>
            <a:lvl1pPr>
              <a:defRPr smtClean="0"/>
            </a:lvl1pPr>
          </a:lstStyle>
          <a:p>
            <a:pPr>
              <a:defRPr/>
            </a:pPr>
            <a:fld id="{CCBF960D-5222-4902-BDA7-7B40FBD55330}" type="slidenum">
              <a:rPr lang="tr-TR" altLang="tr-TR"/>
              <a:pPr>
                <a:defRPr/>
              </a:pPr>
              <a:t>‹#›</a:t>
            </a:fld>
            <a:fld id="{5D400AC8-F1E7-4823-8713-9CFF07981AAC}" type="slidenum">
              <a:rPr lang="tr-TR" altLang="tr-TR"/>
              <a:pPr>
                <a:defRPr/>
              </a:pPr>
              <a:t>‹#›</a:t>
            </a:fld>
            <a:endParaRPr lang="tr-TR" altLang="tr-TR"/>
          </a:p>
        </p:txBody>
      </p:sp>
      <p:sp>
        <p:nvSpPr>
          <p:cNvPr id="14" name="20 Altbilgi Yer Tutucusu"/>
          <p:cNvSpPr>
            <a:spLocks noGrp="1"/>
          </p:cNvSpPr>
          <p:nvPr>
            <p:ph type="ftr" sz="quarter" idx="12"/>
          </p:nvPr>
        </p:nvSpPr>
        <p:spPr/>
        <p:txBody>
          <a:bodyPr rtlCol="0"/>
          <a:lstStyle>
            <a:lvl1pPr>
              <a:defRPr/>
            </a:lvl1pPr>
          </a:lstStyle>
          <a:p>
            <a:pPr>
              <a:defRPr/>
            </a:pPr>
            <a:endParaRPr lang="tr-TR"/>
          </a:p>
        </p:txBody>
      </p:sp>
    </p:spTree>
    <p:extLst>
      <p:ext uri="{BB962C8B-B14F-4D97-AF65-F5344CB8AC3E}">
        <p14:creationId xmlns="" xmlns:p14="http://schemas.microsoft.com/office/powerpoint/2010/main" val="2966359516"/>
      </p:ext>
    </p:extLst>
  </p:cSld>
  <p:clrMapOvr>
    <a:masterClrMapping/>
  </p:clrMapOvr>
  <p:transition spd="slow">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lang="tr-TR" smtClean="0"/>
              <a:t>Asıl başlık stili için tıklatın</a:t>
            </a:r>
            <a:endParaRPr lang="en-US"/>
          </a:p>
        </p:txBody>
      </p:sp>
      <p:sp>
        <p:nvSpPr>
          <p:cNvPr id="1028" name="12 Metin Yer Tutucusu"/>
          <p:cNvSpPr>
            <a:spLocks noGrp="1"/>
          </p:cNvSpPr>
          <p:nvPr>
            <p:ph type="body" idx="1"/>
          </p:nvPr>
        </p:nvSpPr>
        <p:spPr bwMode="auto">
          <a:xfrm>
            <a:off x="457200" y="1600200"/>
            <a:ext cx="7467600" cy="4873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13 Veri Yer Tutucusu"/>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pitchFamily="34" charset="0"/>
                <a:ea typeface="+mn-ea"/>
              </a:defRPr>
            </a:lvl1pPr>
          </a:lstStyle>
          <a:p>
            <a:pPr>
              <a:defRPr/>
            </a:pPr>
            <a:r>
              <a:rPr lang="tr-TR"/>
              <a:t>25.01.11</a:t>
            </a:r>
          </a:p>
        </p:txBody>
      </p:sp>
      <p:sp>
        <p:nvSpPr>
          <p:cNvPr id="3" name="2 Altbilgi Yer Tutucusu"/>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pitchFamily="34" charset="0"/>
                <a:ea typeface="+mn-ea"/>
              </a:defRPr>
            </a:lvl1pPr>
          </a:lstStyle>
          <a:p>
            <a:pPr>
              <a:defRPr/>
            </a:pPr>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8 Düz Bağlayıcı"/>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4" name="10 Düz Bağlayıcı"/>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 xmlns:a14="http://schemas.microsoft.com/office/drawing/2010/main">
                <a:noFill/>
              </a14:hiddenFill>
            </a:ext>
          </a:extLst>
        </p:spPr>
        <p:txBody>
          <a:bodyPr/>
          <a:lstStyle/>
          <a:p>
            <a:endParaRPr lang="tr-TR"/>
          </a:p>
        </p:txBody>
      </p:sp>
      <p:sp>
        <p:nvSpPr>
          <p:cNvPr id="12" name="11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22 Slayt Numarası Yer Tutucusu"/>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DA0FF250-CEC7-47D7-9976-45B44BF665CE}" type="slidenum">
              <a:rPr lang="tr-TR" altLang="tr-TR"/>
              <a:pPr>
                <a:defRPr/>
              </a:pPr>
              <a:t>‹#›</a:t>
            </a:fld>
            <a:fld id="{D6FBF68B-4B89-441A-8A4F-036FABAE3571}"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792" r:id="rId1"/>
    <p:sldLayoutId id="2147484793" r:id="rId2"/>
    <p:sldLayoutId id="2147484794" r:id="rId3"/>
    <p:sldLayoutId id="2147484784" r:id="rId4"/>
    <p:sldLayoutId id="2147484785" r:id="rId5"/>
    <p:sldLayoutId id="2147484795" r:id="rId6"/>
    <p:sldLayoutId id="2147484786" r:id="rId7"/>
    <p:sldLayoutId id="2147484796" r:id="rId8"/>
    <p:sldLayoutId id="2147484797" r:id="rId9"/>
    <p:sldLayoutId id="2147484787" r:id="rId10"/>
    <p:sldLayoutId id="2147484788" r:id="rId11"/>
    <p:sldLayoutId id="2147484789" r:id="rId12"/>
  </p:sldLayoutIdLst>
  <p:transition spd="slow">
    <p:pull dir="ld"/>
  </p:transition>
  <p:timing>
    <p:tnLst>
      <p:par>
        <p:cTn id="1" dur="indefinite" restart="never" nodeType="tmRoot"/>
      </p:par>
    </p:tnLst>
  </p:timing>
  <p:hf sldNum="0" hdr="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cosmetology-trichology.conferenceserie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About OMICS Group</a:t>
            </a:r>
          </a:p>
        </p:txBody>
      </p:sp>
      <p:sp>
        <p:nvSpPr>
          <p:cNvPr id="3" name="Content Placeholder 2"/>
          <p:cNvSpPr>
            <a:spLocks noGrp="1"/>
          </p:cNvSpPr>
          <p:nvPr>
            <p:ph idx="1"/>
          </p:nvPr>
        </p:nvSpPr>
        <p:spPr/>
        <p:txBody>
          <a:bodyPr>
            <a:normAutofit fontScale="85000" lnSpcReduction="10000"/>
          </a:bodyPr>
          <a:lstStyle/>
          <a:p>
            <a:pPr marL="0" indent="0" algn="just">
              <a:buFont typeface="Wingdings" pitchFamily="2" charset="2"/>
              <a:buNone/>
              <a:defRPr/>
            </a:pPr>
            <a:r>
              <a:rPr lang="en-US" dirty="0"/>
              <a:t>OMICS Group is an amalgamation of </a:t>
            </a:r>
            <a:r>
              <a:rPr lang="en-US" dirty="0">
                <a:hlinkClick r:id="rId2"/>
              </a:rPr>
              <a:t>Open Access </a:t>
            </a:r>
            <a:r>
              <a:rPr lang="en-US" dirty="0" smtClean="0">
                <a:hlinkClick r:id="rId2"/>
              </a:rPr>
              <a:t>Publications</a:t>
            </a:r>
            <a:r>
              <a:rPr lang="en-US" dirty="0" smtClean="0"/>
              <a:t> </a:t>
            </a:r>
            <a:r>
              <a:rPr lang="en-US" dirty="0"/>
              <a:t>and worldwide international science conferences and events. Established in the year 2007 with the sole aim of making the information on Sciences and technology ‘Open Access’, OMICS Group publishes 500 online open access </a:t>
            </a:r>
            <a:r>
              <a:rPr lang="en-US" dirty="0">
                <a:hlinkClick r:id="rId3"/>
              </a:rPr>
              <a:t>scholarly journals </a:t>
            </a:r>
            <a:r>
              <a:rPr lang="en-US" dirty="0"/>
              <a:t>in all aspects </a:t>
            </a:r>
            <a:r>
              <a:rPr lang="en-US" dirty="0" smtClean="0"/>
              <a:t>of Science, Engineering, Management </a:t>
            </a:r>
            <a:r>
              <a:rPr lang="en-US" dirty="0"/>
              <a:t>and Technology </a:t>
            </a:r>
            <a:r>
              <a:rPr lang="en-US" dirty="0" smtClean="0"/>
              <a:t>journals. </a:t>
            </a:r>
            <a:r>
              <a:rPr lang="en-US" dirty="0"/>
              <a:t>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500 </a:t>
            </a:r>
            <a:r>
              <a:rPr lang="en-US" dirty="0">
                <a:hlinkClick r:id="rId4"/>
              </a:rPr>
              <a:t>International conferences</a:t>
            </a:r>
            <a:r>
              <a:rPr lang="en-US" dirty="0"/>
              <a:t> annually across the globe, where knowledge transfer takes place through debates, round table discussions, poster presentations, workshops, symposia and exhibitions.</a:t>
            </a:r>
          </a:p>
        </p:txBody>
      </p:sp>
    </p:spTree>
  </p:cSld>
  <p:clrMapOvr>
    <a:masterClrMapping/>
  </p:clrMapOvr>
  <p:transition spd="slow">
    <p:pull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23850" y="0"/>
            <a:ext cx="8229600" cy="1439863"/>
          </a:xfrm>
        </p:spPr>
        <p:txBody>
          <a:bodyPr/>
          <a:lstStyle/>
          <a:p>
            <a:pPr eaLnBrk="1" fontAlgn="auto" hangingPunct="1">
              <a:spcAft>
                <a:spcPts val="0"/>
              </a:spcAft>
              <a:defRPr/>
            </a:pPr>
            <a:r>
              <a:rPr lang="tr-TR" sz="2800" b="1" dirty="0" smtClean="0">
                <a:solidFill>
                  <a:schemeClr val="accent6">
                    <a:lumMod val="75000"/>
                  </a:schemeClr>
                </a:solidFill>
              </a:rPr>
              <a:t>Introduction </a:t>
            </a:r>
            <a:r>
              <a:rPr lang="tr-TR" sz="2800" b="1" dirty="0" smtClean="0"/>
              <a:t/>
            </a:r>
            <a:br>
              <a:rPr lang="tr-TR" sz="2800" b="1" dirty="0" smtClean="0"/>
            </a:br>
            <a:r>
              <a:rPr lang="tr-TR" sz="2800" b="1" dirty="0" smtClean="0"/>
              <a:t>	</a:t>
            </a:r>
            <a:r>
              <a:rPr lang="tr-TR" sz="2400" dirty="0" smtClean="0"/>
              <a:t>The C</a:t>
            </a:r>
            <a:r>
              <a:rPr lang="en-US" sz="2400" dirty="0" err="1" smtClean="0"/>
              <a:t>annabinoid</a:t>
            </a:r>
            <a:r>
              <a:rPr lang="tr-TR" sz="2400" dirty="0" err="1" smtClean="0"/>
              <a:t>ergic</a:t>
            </a:r>
            <a:r>
              <a:rPr lang="en-US" sz="2400" dirty="0" smtClean="0"/>
              <a:t> system </a:t>
            </a:r>
            <a:r>
              <a:rPr lang="tr-TR" sz="2400" dirty="0" smtClean="0"/>
              <a:t>	</a:t>
            </a:r>
            <a:br>
              <a:rPr lang="tr-TR" sz="2400" dirty="0" smtClean="0"/>
            </a:br>
            <a:r>
              <a:rPr lang="tr-TR" sz="2400" dirty="0"/>
              <a:t>		</a:t>
            </a:r>
            <a:r>
              <a:rPr lang="tr-TR" sz="2400" dirty="0" smtClean="0"/>
              <a:t>I. The </a:t>
            </a:r>
            <a:r>
              <a:rPr lang="tr-TR" sz="2400" dirty="0" err="1"/>
              <a:t>Receptors</a:t>
            </a:r>
            <a:r>
              <a:rPr lang="tr-TR" sz="2400" dirty="0"/>
              <a:t> </a:t>
            </a:r>
            <a:endParaRPr lang="tr-TR" sz="2400" dirty="0" smtClean="0"/>
          </a:p>
        </p:txBody>
      </p:sp>
      <p:sp>
        <p:nvSpPr>
          <p:cNvPr id="19459" name="Rectangle 3"/>
          <p:cNvSpPr>
            <a:spLocks noGrp="1" noChangeArrowheads="1"/>
          </p:cNvSpPr>
          <p:nvPr>
            <p:ph sz="quarter" idx="1"/>
          </p:nvPr>
        </p:nvSpPr>
        <p:spPr>
          <a:xfrm>
            <a:off x="250825" y="1557338"/>
            <a:ext cx="8229600" cy="4695825"/>
          </a:xfrm>
        </p:spPr>
        <p:txBody>
          <a:bodyPr/>
          <a:lstStyle/>
          <a:p>
            <a:pPr eaLnBrk="1" hangingPunct="1"/>
            <a:r>
              <a:rPr lang="tr-TR" altLang="tr-TR" dirty="0" smtClean="0">
                <a:solidFill>
                  <a:srgbClr val="FF0000"/>
                </a:solidFill>
              </a:rPr>
              <a:t>The </a:t>
            </a:r>
            <a:r>
              <a:rPr lang="en-US" altLang="tr-TR" dirty="0" smtClean="0">
                <a:solidFill>
                  <a:srgbClr val="FF0000"/>
                </a:solidFill>
              </a:rPr>
              <a:t>cannabinoid CB1 </a:t>
            </a:r>
            <a:r>
              <a:rPr lang="en-US" altLang="tr-TR" dirty="0" smtClean="0"/>
              <a:t>receptors are preferentially </a:t>
            </a:r>
            <a:r>
              <a:rPr lang="en-US" altLang="tr-TR" b="1" u="sng" dirty="0" smtClean="0">
                <a:solidFill>
                  <a:srgbClr val="002060"/>
                </a:solidFill>
              </a:rPr>
              <a:t>located on brain</a:t>
            </a:r>
            <a:r>
              <a:rPr lang="tr-TR" altLang="tr-TR" b="1" u="sng" dirty="0" smtClean="0">
                <a:solidFill>
                  <a:srgbClr val="002060"/>
                </a:solidFill>
              </a:rPr>
              <a:t> </a:t>
            </a:r>
            <a:r>
              <a:rPr lang="tr-TR" altLang="tr-TR" dirty="0" err="1" smtClean="0"/>
              <a:t>and</a:t>
            </a:r>
            <a:r>
              <a:rPr lang="tr-TR" altLang="tr-TR" dirty="0" smtClean="0"/>
              <a:t> </a:t>
            </a:r>
            <a:r>
              <a:rPr lang="tr-TR" altLang="tr-TR" dirty="0" err="1" smtClean="0"/>
              <a:t>also</a:t>
            </a:r>
            <a:r>
              <a:rPr lang="tr-TR" altLang="tr-TR" dirty="0" smtClean="0"/>
              <a:t> </a:t>
            </a:r>
            <a:r>
              <a:rPr lang="tr-TR" altLang="tr-TR" u="sng" dirty="0" err="1" smtClean="0">
                <a:solidFill>
                  <a:srgbClr val="0070C0"/>
                </a:solidFill>
              </a:rPr>
              <a:t>expressed</a:t>
            </a:r>
            <a:r>
              <a:rPr lang="tr-TR" altLang="tr-TR" u="sng" dirty="0" smtClean="0">
                <a:solidFill>
                  <a:srgbClr val="0070C0"/>
                </a:solidFill>
              </a:rPr>
              <a:t> in </a:t>
            </a:r>
            <a:r>
              <a:rPr lang="tr-TR" altLang="tr-TR" u="sng" dirty="0" err="1" smtClean="0">
                <a:solidFill>
                  <a:srgbClr val="0070C0"/>
                </a:solidFill>
              </a:rPr>
              <a:t>nerve</a:t>
            </a:r>
            <a:r>
              <a:rPr lang="tr-TR" altLang="tr-TR" u="sng" dirty="0" smtClean="0">
                <a:solidFill>
                  <a:srgbClr val="0070C0"/>
                </a:solidFill>
              </a:rPr>
              <a:t> </a:t>
            </a:r>
            <a:r>
              <a:rPr lang="tr-TR" altLang="tr-TR" u="sng" dirty="0" err="1" smtClean="0">
                <a:solidFill>
                  <a:srgbClr val="0070C0"/>
                </a:solidFill>
              </a:rPr>
              <a:t>terminals</a:t>
            </a:r>
            <a:r>
              <a:rPr lang="tr-TR" altLang="tr-TR" u="sng" dirty="0" smtClean="0">
                <a:solidFill>
                  <a:srgbClr val="0070C0"/>
                </a:solidFill>
              </a:rPr>
              <a:t> of </a:t>
            </a:r>
            <a:r>
              <a:rPr lang="tr-TR" altLang="tr-TR" u="sng" dirty="0" err="1" smtClean="0">
                <a:solidFill>
                  <a:srgbClr val="0070C0"/>
                </a:solidFill>
              </a:rPr>
              <a:t>peripheral</a:t>
            </a:r>
            <a:r>
              <a:rPr lang="tr-TR" altLang="tr-TR" u="sng" dirty="0" smtClean="0">
                <a:solidFill>
                  <a:srgbClr val="0070C0"/>
                </a:solidFill>
              </a:rPr>
              <a:t> </a:t>
            </a:r>
            <a:r>
              <a:rPr lang="en-US" altLang="tr-TR" u="sng" dirty="0" smtClean="0">
                <a:solidFill>
                  <a:srgbClr val="0070C0"/>
                </a:solidFill>
              </a:rPr>
              <a:t>tissues</a:t>
            </a:r>
            <a:r>
              <a:rPr lang="tr-TR" altLang="tr-TR" dirty="0" smtClean="0">
                <a:solidFill>
                  <a:srgbClr val="0070C0"/>
                </a:solidFill>
              </a:rPr>
              <a:t> </a:t>
            </a:r>
            <a:r>
              <a:rPr lang="tr-TR" altLang="tr-TR" dirty="0" err="1" smtClean="0"/>
              <a:t>including</a:t>
            </a:r>
            <a:r>
              <a:rPr lang="tr-TR" altLang="tr-TR" dirty="0" smtClean="0"/>
              <a:t> </a:t>
            </a:r>
            <a:r>
              <a:rPr lang="tr-TR" altLang="tr-TR" dirty="0" err="1" smtClean="0"/>
              <a:t>heart</a:t>
            </a:r>
            <a:r>
              <a:rPr lang="tr-TR" altLang="tr-TR" dirty="0" smtClean="0"/>
              <a:t> </a:t>
            </a:r>
            <a:r>
              <a:rPr lang="tr-TR" altLang="tr-TR" dirty="0" err="1" smtClean="0"/>
              <a:t>and</a:t>
            </a:r>
            <a:r>
              <a:rPr lang="tr-TR" altLang="tr-TR" dirty="0" smtClean="0"/>
              <a:t> </a:t>
            </a:r>
            <a:r>
              <a:rPr lang="tr-TR" altLang="tr-TR" dirty="0" err="1" smtClean="0"/>
              <a:t>vessels</a:t>
            </a:r>
            <a:r>
              <a:rPr lang="tr-TR" altLang="tr-TR" dirty="0" smtClean="0"/>
              <a:t>.</a:t>
            </a:r>
            <a:endParaRPr lang="tr-TR" altLang="tr-TR" u="sng" dirty="0" smtClean="0">
              <a:solidFill>
                <a:srgbClr val="0070C0"/>
              </a:solidFill>
            </a:endParaRPr>
          </a:p>
          <a:p>
            <a:pPr lvl="1" eaLnBrk="1" hangingPunct="1"/>
            <a:r>
              <a:rPr lang="tr-TR" altLang="tr-TR" sz="2000" dirty="0" smtClean="0"/>
              <a:t>	</a:t>
            </a:r>
          </a:p>
          <a:p>
            <a:pPr eaLnBrk="1" hangingPunct="1"/>
            <a:r>
              <a:rPr lang="tr-TR" altLang="tr-TR" dirty="0" smtClean="0">
                <a:solidFill>
                  <a:srgbClr val="FF0000"/>
                </a:solidFill>
              </a:rPr>
              <a:t>The </a:t>
            </a:r>
            <a:r>
              <a:rPr lang="en-US" altLang="tr-TR" dirty="0" smtClean="0">
                <a:solidFill>
                  <a:srgbClr val="FF0000"/>
                </a:solidFill>
              </a:rPr>
              <a:t>cannabinoid CB2 </a:t>
            </a:r>
            <a:r>
              <a:rPr lang="en-US" altLang="tr-TR" dirty="0" smtClean="0"/>
              <a:t>receptors</a:t>
            </a:r>
            <a:r>
              <a:rPr lang="tr-TR" altLang="tr-TR" dirty="0" smtClean="0"/>
              <a:t> </a:t>
            </a:r>
            <a:r>
              <a:rPr lang="en-US" altLang="tr-TR" dirty="0" smtClean="0"/>
              <a:t>are mainly</a:t>
            </a:r>
            <a:r>
              <a:rPr lang="tr-TR" altLang="tr-TR" dirty="0" smtClean="0"/>
              <a:t> </a:t>
            </a:r>
            <a:r>
              <a:rPr lang="tr-TR" altLang="tr-TR" b="1" u="sng" dirty="0" err="1" smtClean="0">
                <a:solidFill>
                  <a:srgbClr val="002060"/>
                </a:solidFill>
              </a:rPr>
              <a:t>located</a:t>
            </a:r>
            <a:r>
              <a:rPr lang="tr-TR" altLang="tr-TR" b="1" u="sng" dirty="0" smtClean="0">
                <a:solidFill>
                  <a:srgbClr val="002060"/>
                </a:solidFill>
              </a:rPr>
              <a:t> on </a:t>
            </a:r>
            <a:r>
              <a:rPr lang="tr-TR" altLang="tr-TR" b="1" u="sng" dirty="0" err="1" smtClean="0">
                <a:solidFill>
                  <a:srgbClr val="002060"/>
                </a:solidFill>
              </a:rPr>
              <a:t>peripheral</a:t>
            </a:r>
            <a:r>
              <a:rPr lang="tr-TR" altLang="tr-TR" b="1" u="sng" dirty="0" smtClean="0">
                <a:solidFill>
                  <a:srgbClr val="002060"/>
                </a:solidFill>
              </a:rPr>
              <a:t> </a:t>
            </a:r>
            <a:r>
              <a:rPr lang="tr-TR" altLang="tr-TR" b="1" u="sng" dirty="0" err="1" smtClean="0">
                <a:solidFill>
                  <a:srgbClr val="002060"/>
                </a:solidFill>
              </a:rPr>
              <a:t>non-neuronal</a:t>
            </a:r>
            <a:r>
              <a:rPr lang="tr-TR" altLang="tr-TR" b="1" u="sng" dirty="0" smtClean="0">
                <a:solidFill>
                  <a:srgbClr val="002060"/>
                </a:solidFill>
              </a:rPr>
              <a:t> </a:t>
            </a:r>
            <a:r>
              <a:rPr lang="tr-TR" altLang="tr-TR" b="1" u="sng" dirty="0" err="1" smtClean="0">
                <a:solidFill>
                  <a:srgbClr val="002060"/>
                </a:solidFill>
              </a:rPr>
              <a:t>cells</a:t>
            </a:r>
            <a:r>
              <a:rPr lang="tr-TR" altLang="tr-TR" dirty="0" smtClean="0">
                <a:solidFill>
                  <a:srgbClr val="0070C0"/>
                </a:solidFill>
              </a:rPr>
              <a:t> (</a:t>
            </a:r>
            <a:r>
              <a:rPr lang="en-US" altLang="tr-TR" dirty="0" smtClean="0"/>
              <a:t>mostly </a:t>
            </a:r>
            <a:r>
              <a:rPr lang="en-US" altLang="tr-TR" dirty="0" smtClean="0">
                <a:solidFill>
                  <a:srgbClr val="0070C0"/>
                </a:solidFill>
              </a:rPr>
              <a:t>immune system cells</a:t>
            </a:r>
            <a:r>
              <a:rPr lang="tr-TR" altLang="tr-TR" dirty="0" smtClean="0"/>
              <a:t>)</a:t>
            </a:r>
            <a:r>
              <a:rPr lang="en-US" altLang="tr-TR" dirty="0" smtClean="0"/>
              <a:t> which exert </a:t>
            </a:r>
            <a:r>
              <a:rPr lang="tr-TR" altLang="tr-TR" dirty="0" smtClean="0"/>
              <a:t>a </a:t>
            </a:r>
            <a:r>
              <a:rPr lang="en-US" altLang="tr-TR" dirty="0" smtClean="0"/>
              <a:t>broad range of </a:t>
            </a:r>
            <a:r>
              <a:rPr lang="tr-TR" altLang="tr-TR" dirty="0" err="1" smtClean="0"/>
              <a:t>critical</a:t>
            </a:r>
            <a:r>
              <a:rPr lang="tr-TR" altLang="tr-TR" dirty="0" smtClean="0"/>
              <a:t> </a:t>
            </a:r>
            <a:r>
              <a:rPr lang="en-US" altLang="tr-TR" dirty="0" smtClean="0"/>
              <a:t>effects</a:t>
            </a:r>
            <a:r>
              <a:rPr lang="tr-TR" altLang="tr-TR" dirty="0" smtClean="0"/>
              <a:t> </a:t>
            </a:r>
            <a:r>
              <a:rPr lang="tr-TR" altLang="tr-TR" dirty="0" err="1" smtClean="0"/>
              <a:t>under</a:t>
            </a:r>
            <a:r>
              <a:rPr lang="tr-TR" altLang="tr-TR" dirty="0" smtClean="0"/>
              <a:t> </a:t>
            </a:r>
            <a:r>
              <a:rPr lang="tr-TR" altLang="tr-TR" dirty="0" err="1" smtClean="0"/>
              <a:t>physiological</a:t>
            </a:r>
            <a:r>
              <a:rPr lang="tr-TR" altLang="tr-TR" dirty="0" smtClean="0"/>
              <a:t> </a:t>
            </a:r>
            <a:r>
              <a:rPr lang="tr-TR" altLang="tr-TR" dirty="0" err="1" smtClean="0"/>
              <a:t>or</a:t>
            </a:r>
            <a:r>
              <a:rPr lang="tr-TR" altLang="tr-TR" dirty="0" smtClean="0"/>
              <a:t> </a:t>
            </a:r>
            <a:r>
              <a:rPr lang="tr-TR" altLang="tr-TR" dirty="0" err="1" smtClean="0"/>
              <a:t>pathological</a:t>
            </a:r>
            <a:r>
              <a:rPr lang="tr-TR" altLang="tr-TR" dirty="0" smtClean="0"/>
              <a:t> </a:t>
            </a:r>
            <a:r>
              <a:rPr lang="tr-TR" altLang="tr-TR" dirty="0" err="1" smtClean="0"/>
              <a:t>conditions</a:t>
            </a:r>
            <a:endParaRPr lang="tr-TR" altLang="tr-TR" dirty="0" smtClean="0"/>
          </a:p>
        </p:txBody>
      </p:sp>
    </p:spTree>
  </p:cSld>
  <p:clrMapOvr>
    <a:masterClrMapping/>
  </p:clrMapOvr>
  <p:transition spd="slow">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15888"/>
            <a:ext cx="8229600" cy="1368425"/>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a:t>	</a:t>
            </a:r>
            <a:r>
              <a:rPr lang="tr-TR" sz="2700" dirty="0" smtClean="0"/>
              <a:t>	II. </a:t>
            </a:r>
            <a:r>
              <a:rPr lang="tr-TR" sz="2700" dirty="0" err="1" smtClean="0"/>
              <a:t>Endocannabinoid</a:t>
            </a:r>
            <a:r>
              <a:rPr lang="tr-TR" sz="2700" dirty="0" smtClean="0"/>
              <a:t> </a:t>
            </a:r>
            <a:r>
              <a:rPr lang="tr-TR" sz="2700" dirty="0" err="1" smtClean="0"/>
              <a:t>ligands</a:t>
            </a:r>
            <a:r>
              <a:rPr lang="en-US" sz="2700" dirty="0" smtClean="0"/>
              <a:t> </a:t>
            </a:r>
            <a:endParaRPr lang="tr-TR" sz="2700" dirty="0" smtClean="0"/>
          </a:p>
        </p:txBody>
      </p:sp>
      <p:sp>
        <p:nvSpPr>
          <p:cNvPr id="27651" name="Rectangle 3"/>
          <p:cNvSpPr>
            <a:spLocks noGrp="1" noChangeArrowheads="1"/>
          </p:cNvSpPr>
          <p:nvPr>
            <p:ph sz="quarter" idx="1"/>
          </p:nvPr>
        </p:nvSpPr>
        <p:spPr>
          <a:xfrm>
            <a:off x="323850" y="1773238"/>
            <a:ext cx="8362950" cy="4551362"/>
          </a:xfrm>
        </p:spPr>
        <p:txBody>
          <a:bodyPr>
            <a:normAutofit/>
          </a:bodyPr>
          <a:lstStyle/>
          <a:p>
            <a:pPr marL="274320" indent="-274320" eaLnBrk="1" fontAlgn="auto" hangingPunct="1">
              <a:spcAft>
                <a:spcPts val="0"/>
              </a:spcAft>
              <a:buFont typeface="Wingdings"/>
              <a:buChar char=""/>
              <a:defRPr/>
            </a:pPr>
            <a:r>
              <a:rPr lang="tr-TR" altLang="tr-TR" sz="2000" dirty="0" err="1" smtClean="0">
                <a:cs typeface="Arial" pitchFamily="34" charset="0"/>
              </a:rPr>
              <a:t>First</a:t>
            </a:r>
            <a:r>
              <a:rPr lang="tr-TR" altLang="tr-TR" sz="2000" dirty="0" smtClean="0">
                <a:cs typeface="Arial" pitchFamily="34" charset="0"/>
              </a:rPr>
              <a:t> </a:t>
            </a:r>
            <a:r>
              <a:rPr lang="tr-TR" altLang="tr-TR" sz="2000" dirty="0" err="1" smtClean="0">
                <a:cs typeface="Arial" pitchFamily="34" charset="0"/>
              </a:rPr>
              <a:t>endogenous</a:t>
            </a:r>
            <a:r>
              <a:rPr lang="tr-TR" altLang="tr-TR" sz="2000" dirty="0" smtClean="0">
                <a:cs typeface="Arial" pitchFamily="34" charset="0"/>
              </a:rPr>
              <a:t> </a:t>
            </a:r>
            <a:r>
              <a:rPr lang="en-US" altLang="tr-TR" sz="2000" dirty="0" err="1" smtClean="0">
                <a:cs typeface="Arial" pitchFamily="34" charset="0"/>
              </a:rPr>
              <a:t>ligands</a:t>
            </a:r>
            <a:r>
              <a:rPr lang="en-US" altLang="tr-TR" sz="2000" dirty="0" smtClean="0">
                <a:cs typeface="Arial" pitchFamily="34" charset="0"/>
              </a:rPr>
              <a:t> turned out to be fatty acid-derived</a:t>
            </a:r>
            <a:r>
              <a:rPr lang="tr-TR" altLang="tr-TR" sz="2000" dirty="0" smtClean="0">
                <a:cs typeface="Arial" pitchFamily="34" charset="0"/>
              </a:rPr>
              <a:t> </a:t>
            </a:r>
            <a:r>
              <a:rPr lang="tr-TR" altLang="tr-TR" sz="2000" dirty="0" err="1" smtClean="0">
                <a:cs typeface="Arial" pitchFamily="34" charset="0"/>
              </a:rPr>
              <a:t>molecules</a:t>
            </a:r>
            <a:r>
              <a:rPr lang="tr-TR" altLang="tr-TR" sz="2000" dirty="0" smtClean="0">
                <a:cs typeface="Arial" pitchFamily="34" charset="0"/>
              </a:rPr>
              <a:t> </a:t>
            </a:r>
            <a:r>
              <a:rPr lang="tr-TR" altLang="tr-TR" sz="2000" dirty="0" err="1" smtClean="0">
                <a:cs typeface="Arial" pitchFamily="34" charset="0"/>
              </a:rPr>
              <a:t>including</a:t>
            </a:r>
            <a:endParaRPr lang="tr-TR" altLang="tr-TR" sz="2000" dirty="0" smtClean="0">
              <a:cs typeface="Arial" pitchFamily="34" charset="0"/>
            </a:endParaRPr>
          </a:p>
          <a:p>
            <a:pPr marL="274320" indent="-274320" eaLnBrk="1" fontAlgn="auto" hangingPunct="1">
              <a:spcAft>
                <a:spcPts val="0"/>
              </a:spcAft>
              <a:buFont typeface="Wingdings"/>
              <a:buChar char=""/>
              <a:defRPr/>
            </a:pPr>
            <a:r>
              <a:rPr lang="tr-TR" altLang="tr-TR" b="1" dirty="0" smtClean="0">
                <a:solidFill>
                  <a:srgbClr val="FF0000"/>
                </a:solidFill>
              </a:rPr>
              <a:t>A</a:t>
            </a:r>
            <a:r>
              <a:rPr lang="en-US" altLang="tr-TR" b="1" dirty="0" err="1" smtClean="0">
                <a:solidFill>
                  <a:srgbClr val="FF0000"/>
                </a:solidFill>
              </a:rPr>
              <a:t>nandamide</a:t>
            </a:r>
            <a:r>
              <a:rPr lang="tr-TR" altLang="tr-TR" b="1" dirty="0" smtClean="0">
                <a:solidFill>
                  <a:srgbClr val="FF0000"/>
                </a:solidFill>
              </a:rPr>
              <a:t> </a:t>
            </a:r>
            <a:r>
              <a:rPr lang="tr-TR" altLang="tr-TR" dirty="0" smtClean="0"/>
              <a:t>(a</a:t>
            </a:r>
            <a:r>
              <a:rPr lang="en-US" altLang="tr-TR" dirty="0" err="1" smtClean="0"/>
              <a:t>rachidonoyl</a:t>
            </a:r>
            <a:r>
              <a:rPr lang="en-US" altLang="tr-TR" dirty="0" smtClean="0"/>
              <a:t> </a:t>
            </a:r>
            <a:r>
              <a:rPr lang="en-US" altLang="tr-TR" dirty="0" err="1" smtClean="0"/>
              <a:t>ethanolamide</a:t>
            </a:r>
            <a:r>
              <a:rPr lang="tr-TR" altLang="tr-TR" dirty="0" smtClean="0"/>
              <a:t>,</a:t>
            </a:r>
            <a:r>
              <a:rPr lang="en-US" altLang="tr-TR" dirty="0" smtClean="0"/>
              <a:t> </a:t>
            </a:r>
            <a:r>
              <a:rPr lang="en-US" altLang="tr-TR" b="1" dirty="0" smtClean="0">
                <a:solidFill>
                  <a:srgbClr val="FF0000"/>
                </a:solidFill>
              </a:rPr>
              <a:t>AEA</a:t>
            </a:r>
            <a:r>
              <a:rPr lang="en-US" altLang="tr-TR" dirty="0" smtClean="0"/>
              <a:t>) and </a:t>
            </a:r>
            <a:endParaRPr lang="tr-TR" altLang="tr-TR" dirty="0" smtClean="0"/>
          </a:p>
          <a:p>
            <a:pPr marL="274320" indent="-274320" eaLnBrk="1" fontAlgn="auto" hangingPunct="1">
              <a:spcAft>
                <a:spcPts val="0"/>
              </a:spcAft>
              <a:buFont typeface="Wingdings"/>
              <a:buChar char=""/>
              <a:defRPr/>
            </a:pPr>
            <a:r>
              <a:rPr lang="en-US" altLang="tr-TR" b="1" u="sng" dirty="0" smtClean="0">
                <a:solidFill>
                  <a:srgbClr val="FF0000"/>
                </a:solidFill>
              </a:rPr>
              <a:t>2-arachidonoylglycerol</a:t>
            </a:r>
            <a:r>
              <a:rPr lang="en-US" altLang="tr-TR" b="1" u="sng" dirty="0" smtClean="0"/>
              <a:t> (</a:t>
            </a:r>
            <a:r>
              <a:rPr lang="en-US" altLang="tr-TR" b="1" u="sng" dirty="0" smtClean="0">
                <a:solidFill>
                  <a:srgbClr val="FF0000"/>
                </a:solidFill>
              </a:rPr>
              <a:t>2-AG</a:t>
            </a:r>
            <a:r>
              <a:rPr lang="en-US" altLang="tr-TR" b="1" u="sng" dirty="0" smtClean="0"/>
              <a:t>) </a:t>
            </a:r>
            <a:endParaRPr lang="tr-TR" altLang="tr-TR" b="1" u="sng" dirty="0" smtClean="0"/>
          </a:p>
          <a:p>
            <a:pPr eaLnBrk="1" hangingPunct="1">
              <a:defRPr/>
            </a:pPr>
            <a:endParaRPr lang="tr-TR" sz="2000" dirty="0" smtClean="0"/>
          </a:p>
          <a:p>
            <a:pPr eaLnBrk="1" hangingPunct="1">
              <a:defRPr/>
            </a:pPr>
            <a:r>
              <a:rPr lang="en-US" sz="2000" dirty="0" smtClean="0">
                <a:solidFill>
                  <a:schemeClr val="accent2">
                    <a:lumMod val="50000"/>
                  </a:schemeClr>
                </a:solidFill>
              </a:rPr>
              <a:t>AEA has more affinity to CB1 than CB2, </a:t>
            </a:r>
            <a:endParaRPr lang="tr-TR" sz="2000" dirty="0" smtClean="0">
              <a:solidFill>
                <a:schemeClr val="accent2">
                  <a:lumMod val="50000"/>
                </a:schemeClr>
              </a:solidFill>
            </a:endParaRPr>
          </a:p>
          <a:p>
            <a:pPr eaLnBrk="1" hangingPunct="1">
              <a:defRPr/>
            </a:pPr>
            <a:r>
              <a:rPr lang="en-US" sz="2000" dirty="0" smtClean="0">
                <a:solidFill>
                  <a:schemeClr val="accent2">
                    <a:lumMod val="50000"/>
                  </a:schemeClr>
                </a:solidFill>
              </a:rPr>
              <a:t>2-AG</a:t>
            </a:r>
            <a:r>
              <a:rPr lang="tr-TR" sz="2000" dirty="0" smtClean="0">
                <a:solidFill>
                  <a:schemeClr val="accent2">
                    <a:lumMod val="50000"/>
                  </a:schemeClr>
                </a:solidFill>
              </a:rPr>
              <a:t> </a:t>
            </a:r>
            <a:r>
              <a:rPr lang="en-US" sz="2000" dirty="0" smtClean="0">
                <a:solidFill>
                  <a:schemeClr val="accent2">
                    <a:lumMod val="50000"/>
                  </a:schemeClr>
                </a:solidFill>
              </a:rPr>
              <a:t>shows similar affinity for CB1 and CB2</a:t>
            </a:r>
            <a:endParaRPr lang="tr-TR" altLang="tr-TR" sz="2000" dirty="0" smtClean="0">
              <a:solidFill>
                <a:schemeClr val="accent2">
                  <a:lumMod val="50000"/>
                </a:schemeClr>
              </a:solidFill>
            </a:endParaRPr>
          </a:p>
          <a:p>
            <a:pPr marL="274320" indent="-274320" eaLnBrk="1" fontAlgn="auto" hangingPunct="1">
              <a:spcAft>
                <a:spcPts val="0"/>
              </a:spcAft>
              <a:buFont typeface="Wingdings"/>
              <a:buChar char=""/>
              <a:defRPr/>
            </a:pPr>
            <a:endParaRPr lang="tr-TR" altLang="tr-TR" sz="2000" dirty="0" smtClean="0"/>
          </a:p>
          <a:p>
            <a:pPr marL="274320" indent="-274320" eaLnBrk="1" fontAlgn="auto" hangingPunct="1">
              <a:spcAft>
                <a:spcPts val="0"/>
              </a:spcAft>
              <a:buFont typeface="Wingdings"/>
              <a:buChar char=""/>
              <a:defRPr/>
            </a:pPr>
            <a:r>
              <a:rPr lang="en-US" altLang="tr-TR" sz="2000" dirty="0" smtClean="0"/>
              <a:t>CB2 receptors may also bind other</a:t>
            </a:r>
            <a:r>
              <a:rPr lang="tr-TR" altLang="tr-TR" sz="2000" dirty="0" smtClean="0"/>
              <a:t> </a:t>
            </a:r>
            <a:r>
              <a:rPr lang="en-US" altLang="tr-TR" sz="2000" dirty="0" err="1" smtClean="0"/>
              <a:t>endocannabinoid</a:t>
            </a:r>
            <a:r>
              <a:rPr lang="en-US" altLang="tr-TR" sz="2000" dirty="0" smtClean="0"/>
              <a:t> </a:t>
            </a:r>
            <a:r>
              <a:rPr lang="en-US" altLang="tr-TR" sz="2000" dirty="0" err="1" smtClean="0"/>
              <a:t>ligands</a:t>
            </a:r>
            <a:r>
              <a:rPr lang="en-US" altLang="tr-TR" sz="2000" dirty="0" smtClean="0"/>
              <a:t>; however, the </a:t>
            </a:r>
            <a:r>
              <a:rPr lang="en-US" altLang="tr-TR" sz="2000" dirty="0" err="1" smtClean="0"/>
              <a:t>signalling</a:t>
            </a:r>
            <a:r>
              <a:rPr lang="en-US" altLang="tr-TR" sz="2000" dirty="0" smtClean="0"/>
              <a:t> consequences</a:t>
            </a:r>
            <a:r>
              <a:rPr lang="tr-TR" altLang="tr-TR" sz="2000" dirty="0" smtClean="0"/>
              <a:t> </a:t>
            </a:r>
            <a:r>
              <a:rPr lang="en-US" altLang="tr-TR" sz="2000" dirty="0" smtClean="0"/>
              <a:t>of this binding is poorly known</a:t>
            </a:r>
            <a:endParaRPr lang="tr-TR" altLang="tr-TR" sz="2000" dirty="0" smtClean="0"/>
          </a:p>
        </p:txBody>
      </p:sp>
    </p:spTree>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395536" y="188640"/>
            <a:ext cx="8507412" cy="1295400"/>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smtClean="0"/>
              <a:t>III. </a:t>
            </a:r>
            <a:r>
              <a:rPr lang="tr-TR" sz="2700" dirty="0" smtClean="0">
                <a:latin typeface="Times New Roman" panose="02020603050405020304" pitchFamily="18" charset="0"/>
              </a:rPr>
              <a:t>E</a:t>
            </a:r>
            <a:r>
              <a:rPr lang="en-US" sz="2700" dirty="0" err="1" smtClean="0">
                <a:latin typeface="Times New Roman" panose="02020603050405020304" pitchFamily="18" charset="0"/>
              </a:rPr>
              <a:t>ndocannabinoid</a:t>
            </a:r>
            <a:r>
              <a:rPr lang="tr-TR" sz="2700" dirty="0" smtClean="0">
                <a:latin typeface="Times New Roman" panose="02020603050405020304" pitchFamily="18" charset="0"/>
              </a:rPr>
              <a:t>-</a:t>
            </a:r>
            <a:r>
              <a:rPr lang="tr-TR" sz="2700" b="1" dirty="0" err="1" smtClean="0">
                <a:solidFill>
                  <a:srgbClr val="7030A0"/>
                </a:solidFill>
                <a:latin typeface="Times New Roman" panose="02020603050405020304" pitchFamily="18" charset="0"/>
              </a:rPr>
              <a:t>biosynthetic</a:t>
            </a:r>
            <a:r>
              <a:rPr lang="tr-TR" sz="2700" dirty="0" smtClean="0">
                <a:latin typeface="Times New Roman" panose="02020603050405020304" pitchFamily="18" charset="0"/>
              </a:rPr>
              <a:t> </a:t>
            </a:r>
            <a:r>
              <a:rPr lang="tr-TR" sz="2700" dirty="0" err="1" smtClean="0">
                <a:latin typeface="Times New Roman" panose="02020603050405020304" pitchFamily="18" charset="0"/>
              </a:rPr>
              <a:t>and</a:t>
            </a:r>
            <a:r>
              <a:rPr lang="tr-TR" sz="2700" dirty="0" smtClean="0">
                <a:latin typeface="Times New Roman" panose="02020603050405020304" pitchFamily="18" charset="0"/>
              </a:rPr>
              <a:t> </a:t>
            </a:r>
            <a:r>
              <a:rPr lang="tr-TR" sz="2700" b="1" dirty="0" err="1" smtClean="0">
                <a:solidFill>
                  <a:srgbClr val="FF0000"/>
                </a:solidFill>
                <a:latin typeface="Times New Roman" panose="02020603050405020304" pitchFamily="18" charset="0"/>
              </a:rPr>
              <a:t>catabolic</a:t>
            </a:r>
            <a:r>
              <a:rPr lang="en-US" sz="2700" dirty="0" smtClean="0">
                <a:latin typeface="Times New Roman" panose="02020603050405020304" pitchFamily="18" charset="0"/>
              </a:rPr>
              <a:t> </a:t>
            </a:r>
            <a:r>
              <a:rPr lang="en-US" sz="2700" dirty="0">
                <a:latin typeface="Times New Roman" panose="02020603050405020304" pitchFamily="18" charset="0"/>
              </a:rPr>
              <a:t>enzymes</a:t>
            </a:r>
            <a:endParaRPr lang="tr-TR" sz="2700" dirty="0" smtClean="0"/>
          </a:p>
        </p:txBody>
      </p:sp>
      <p:graphicFrame>
        <p:nvGraphicFramePr>
          <p:cNvPr id="2" name="Diyagram 1"/>
          <p:cNvGraphicFramePr/>
          <p:nvPr>
            <p:extLst>
              <p:ext uri="{D42A27DB-BD31-4B8C-83A1-F6EECF244321}">
                <p14:modId xmlns="" xmlns:p14="http://schemas.microsoft.com/office/powerpoint/2010/main" val="949419560"/>
              </p:ext>
            </p:extLst>
          </p:nvPr>
        </p:nvGraphicFramePr>
        <p:xfrm>
          <a:off x="636588" y="1988840"/>
          <a:ext cx="746380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574434340"/>
      </p:ext>
    </p:extLst>
  </p:cSld>
  <p:clrMapOvr>
    <a:masterClrMapping/>
  </p:clrMapOvr>
  <p:transition spd="slow">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333375"/>
            <a:ext cx="8507413" cy="1295400"/>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smtClean="0"/>
              <a:t>III. </a:t>
            </a:r>
            <a:r>
              <a:rPr lang="tr-TR" sz="2700" dirty="0" smtClean="0">
                <a:latin typeface="Times New Roman" panose="02020603050405020304" pitchFamily="18" charset="0"/>
              </a:rPr>
              <a:t>E</a:t>
            </a:r>
            <a:r>
              <a:rPr lang="en-US" sz="2700" dirty="0" err="1" smtClean="0">
                <a:latin typeface="Times New Roman" panose="02020603050405020304" pitchFamily="18" charset="0"/>
              </a:rPr>
              <a:t>ndocannabinoid</a:t>
            </a:r>
            <a:r>
              <a:rPr lang="en-US" sz="2700" dirty="0" smtClean="0">
                <a:latin typeface="Times New Roman" panose="02020603050405020304" pitchFamily="18" charset="0"/>
              </a:rPr>
              <a:t> </a:t>
            </a:r>
            <a:r>
              <a:rPr lang="en-US" sz="2700" dirty="0">
                <a:latin typeface="Times New Roman" panose="02020603050405020304" pitchFamily="18" charset="0"/>
              </a:rPr>
              <a:t>biosynthetic and catabolic enzymes</a:t>
            </a:r>
            <a:endParaRPr lang="tr-TR" sz="2700" dirty="0" smtClean="0"/>
          </a:p>
        </p:txBody>
      </p:sp>
      <p:sp>
        <p:nvSpPr>
          <p:cNvPr id="18435" name="Rectangle 3"/>
          <p:cNvSpPr>
            <a:spLocks noGrp="1" noChangeArrowheads="1"/>
          </p:cNvSpPr>
          <p:nvPr>
            <p:ph sz="quarter" idx="1"/>
          </p:nvPr>
        </p:nvSpPr>
        <p:spPr>
          <a:xfrm>
            <a:off x="457200" y="1989138"/>
            <a:ext cx="8229600" cy="4335462"/>
          </a:xfrm>
        </p:spPr>
        <p:txBody>
          <a:bodyPr/>
          <a:lstStyle/>
          <a:p>
            <a:pPr eaLnBrk="1" hangingPunct="1">
              <a:defRPr/>
            </a:pPr>
            <a:r>
              <a:rPr lang="tr-TR" dirty="0" smtClean="0">
                <a:solidFill>
                  <a:srgbClr val="FF0000"/>
                </a:solidFill>
              </a:rPr>
              <a:t>T</a:t>
            </a:r>
            <a:r>
              <a:rPr lang="en-US" dirty="0" smtClean="0">
                <a:solidFill>
                  <a:srgbClr val="FF0000"/>
                </a:solidFill>
              </a:rPr>
              <a:t>he biosynthesis of AEA </a:t>
            </a:r>
            <a:r>
              <a:rPr lang="en-US" dirty="0" smtClean="0"/>
              <a:t>is</a:t>
            </a:r>
            <a:r>
              <a:rPr lang="tr-TR" dirty="0" smtClean="0"/>
              <a:t> </a:t>
            </a:r>
            <a:r>
              <a:rPr lang="tr-TR" dirty="0" err="1" smtClean="0"/>
              <a:t>catalyzed</a:t>
            </a:r>
            <a:r>
              <a:rPr lang="tr-TR" dirty="0" smtClean="0"/>
              <a:t> </a:t>
            </a:r>
            <a:r>
              <a:rPr lang="tr-TR" dirty="0" err="1" smtClean="0"/>
              <a:t>by</a:t>
            </a:r>
            <a:r>
              <a:rPr lang="tr-TR" dirty="0" smtClean="0"/>
              <a:t> Ca2+-</a:t>
            </a:r>
            <a:r>
              <a:rPr lang="tr-TR" dirty="0" err="1" smtClean="0"/>
              <a:t>dependent</a:t>
            </a:r>
            <a:r>
              <a:rPr lang="tr-TR" dirty="0" smtClean="0"/>
              <a:t> N-</a:t>
            </a:r>
            <a:r>
              <a:rPr lang="tr-TR" dirty="0" err="1" smtClean="0"/>
              <a:t>acyl</a:t>
            </a:r>
            <a:r>
              <a:rPr lang="tr-TR" dirty="0" smtClean="0"/>
              <a:t>-</a:t>
            </a:r>
            <a:r>
              <a:rPr lang="tr-TR" dirty="0" err="1" smtClean="0"/>
              <a:t>phosphatidylethanolamine</a:t>
            </a:r>
            <a:r>
              <a:rPr lang="tr-TR" dirty="0" smtClean="0"/>
              <a:t>–</a:t>
            </a:r>
            <a:r>
              <a:rPr lang="tr-TR" dirty="0" err="1" smtClean="0">
                <a:solidFill>
                  <a:schemeClr val="accent2">
                    <a:lumMod val="50000"/>
                  </a:schemeClr>
                </a:solidFill>
              </a:rPr>
              <a:t>hydrolyzing</a:t>
            </a:r>
            <a:r>
              <a:rPr lang="tr-TR" dirty="0" smtClean="0">
                <a:solidFill>
                  <a:schemeClr val="accent2">
                    <a:lumMod val="50000"/>
                  </a:schemeClr>
                </a:solidFill>
              </a:rPr>
              <a:t> </a:t>
            </a:r>
            <a:r>
              <a:rPr lang="en-US" dirty="0" err="1" smtClean="0">
                <a:solidFill>
                  <a:schemeClr val="accent2">
                    <a:lumMod val="50000"/>
                  </a:schemeClr>
                </a:solidFill>
              </a:rPr>
              <a:t>phospholipase</a:t>
            </a:r>
            <a:r>
              <a:rPr lang="en-US" dirty="0" smtClean="0">
                <a:solidFill>
                  <a:schemeClr val="accent2">
                    <a:lumMod val="50000"/>
                  </a:schemeClr>
                </a:solidFill>
              </a:rPr>
              <a:t> D</a:t>
            </a:r>
            <a:r>
              <a:rPr lang="en-US" dirty="0" smtClean="0"/>
              <a:t>, </a:t>
            </a:r>
            <a:endParaRPr lang="tr-TR" dirty="0" smtClean="0"/>
          </a:p>
          <a:p>
            <a:pPr eaLnBrk="1" hangingPunct="1">
              <a:defRPr/>
            </a:pPr>
            <a:r>
              <a:rPr lang="en-US" dirty="0" smtClean="0"/>
              <a:t>AEA can also be produced by other</a:t>
            </a:r>
            <a:r>
              <a:rPr lang="tr-TR" dirty="0" smtClean="0"/>
              <a:t> </a:t>
            </a:r>
            <a:r>
              <a:rPr lang="en-US" dirty="0" smtClean="0"/>
              <a:t>routes</a:t>
            </a:r>
            <a:r>
              <a:rPr lang="tr-TR" dirty="0" smtClean="0"/>
              <a:t>,</a:t>
            </a:r>
            <a:r>
              <a:rPr lang="en-US" dirty="0" smtClean="0"/>
              <a:t> </a:t>
            </a:r>
            <a:endParaRPr lang="tr-TR" dirty="0" smtClean="0"/>
          </a:p>
          <a:p>
            <a:pPr eaLnBrk="1" hangingPunct="1">
              <a:defRPr/>
            </a:pPr>
            <a:endParaRPr lang="tr-TR" dirty="0" smtClean="0"/>
          </a:p>
          <a:p>
            <a:pPr eaLnBrk="1" hangingPunct="1">
              <a:defRPr/>
            </a:pPr>
            <a:r>
              <a:rPr lang="en-US" dirty="0" smtClean="0"/>
              <a:t>AEA is</a:t>
            </a:r>
            <a:r>
              <a:rPr lang="tr-TR" dirty="0" smtClean="0"/>
              <a:t> </a:t>
            </a:r>
            <a:r>
              <a:rPr lang="en-US" dirty="0" smtClean="0">
                <a:solidFill>
                  <a:schemeClr val="accent2">
                    <a:lumMod val="50000"/>
                  </a:schemeClr>
                </a:solidFill>
              </a:rPr>
              <a:t>hydrolyzed</a:t>
            </a:r>
            <a:r>
              <a:rPr lang="tr-TR" dirty="0" smtClean="0">
                <a:solidFill>
                  <a:schemeClr val="accent2">
                    <a:lumMod val="50000"/>
                  </a:schemeClr>
                </a:solidFill>
              </a:rPr>
              <a:t> </a:t>
            </a:r>
            <a:r>
              <a:rPr lang="en-US" dirty="0" smtClean="0">
                <a:solidFill>
                  <a:schemeClr val="accent2">
                    <a:lumMod val="50000"/>
                  </a:schemeClr>
                </a:solidFill>
              </a:rPr>
              <a:t>mainly</a:t>
            </a:r>
            <a:r>
              <a:rPr lang="tr-TR" dirty="0" smtClean="0">
                <a:solidFill>
                  <a:schemeClr val="accent2">
                    <a:lumMod val="50000"/>
                  </a:schemeClr>
                </a:solidFill>
              </a:rPr>
              <a:t> </a:t>
            </a:r>
            <a:r>
              <a:rPr lang="tr-TR" dirty="0" err="1" smtClean="0">
                <a:solidFill>
                  <a:schemeClr val="accent2">
                    <a:lumMod val="50000"/>
                  </a:schemeClr>
                </a:solidFill>
              </a:rPr>
              <a:t>by</a:t>
            </a:r>
            <a:r>
              <a:rPr lang="tr-TR" dirty="0" smtClean="0">
                <a:solidFill>
                  <a:schemeClr val="accent2">
                    <a:lumMod val="50000"/>
                  </a:schemeClr>
                </a:solidFill>
              </a:rPr>
              <a:t> </a:t>
            </a:r>
            <a:r>
              <a:rPr lang="tr-TR" dirty="0" err="1" smtClean="0">
                <a:solidFill>
                  <a:schemeClr val="accent2">
                    <a:lumMod val="50000"/>
                  </a:schemeClr>
                </a:solidFill>
              </a:rPr>
              <a:t>fatty</a:t>
            </a:r>
            <a:r>
              <a:rPr lang="tr-TR" dirty="0" smtClean="0">
                <a:solidFill>
                  <a:schemeClr val="accent2">
                    <a:lumMod val="50000"/>
                  </a:schemeClr>
                </a:solidFill>
              </a:rPr>
              <a:t> </a:t>
            </a:r>
            <a:r>
              <a:rPr lang="tr-TR" dirty="0" err="1" smtClean="0">
                <a:solidFill>
                  <a:schemeClr val="accent2">
                    <a:lumMod val="50000"/>
                  </a:schemeClr>
                </a:solidFill>
              </a:rPr>
              <a:t>acid</a:t>
            </a:r>
            <a:r>
              <a:rPr lang="tr-TR" dirty="0" smtClean="0">
                <a:solidFill>
                  <a:schemeClr val="accent2">
                    <a:lumMod val="50000"/>
                  </a:schemeClr>
                </a:solidFill>
              </a:rPr>
              <a:t> </a:t>
            </a:r>
            <a:r>
              <a:rPr lang="tr-TR" dirty="0" err="1" smtClean="0">
                <a:solidFill>
                  <a:schemeClr val="accent2">
                    <a:lumMod val="50000"/>
                  </a:schemeClr>
                </a:solidFill>
              </a:rPr>
              <a:t>amide</a:t>
            </a:r>
            <a:r>
              <a:rPr lang="tr-TR" dirty="0" smtClean="0">
                <a:solidFill>
                  <a:schemeClr val="accent2">
                    <a:lumMod val="50000"/>
                  </a:schemeClr>
                </a:solidFill>
              </a:rPr>
              <a:t> </a:t>
            </a:r>
            <a:r>
              <a:rPr lang="tr-TR" dirty="0" err="1" smtClean="0">
                <a:solidFill>
                  <a:schemeClr val="accent2">
                    <a:lumMod val="50000"/>
                  </a:schemeClr>
                </a:solidFill>
              </a:rPr>
              <a:t>hydrolase</a:t>
            </a:r>
            <a:r>
              <a:rPr lang="tr-TR" dirty="0" smtClean="0">
                <a:solidFill>
                  <a:schemeClr val="accent2">
                    <a:lumMod val="50000"/>
                  </a:schemeClr>
                </a:solidFill>
              </a:rPr>
              <a:t> (FAAH) </a:t>
            </a:r>
            <a:r>
              <a:rPr lang="tr-TR" dirty="0" err="1" smtClean="0"/>
              <a:t>into</a:t>
            </a:r>
            <a:r>
              <a:rPr lang="tr-TR" dirty="0" smtClean="0">
                <a:solidFill>
                  <a:schemeClr val="accent2">
                    <a:lumMod val="50000"/>
                  </a:schemeClr>
                </a:solidFill>
              </a:rPr>
              <a:t> </a:t>
            </a:r>
            <a:r>
              <a:rPr lang="tr-TR" dirty="0" err="1" smtClean="0">
                <a:solidFill>
                  <a:schemeClr val="accent2">
                    <a:lumMod val="50000"/>
                  </a:schemeClr>
                </a:solidFill>
              </a:rPr>
              <a:t>arachidonic</a:t>
            </a:r>
            <a:r>
              <a:rPr lang="tr-TR" dirty="0" smtClean="0">
                <a:solidFill>
                  <a:schemeClr val="accent2">
                    <a:lumMod val="50000"/>
                  </a:schemeClr>
                </a:solidFill>
              </a:rPr>
              <a:t> </a:t>
            </a:r>
            <a:r>
              <a:rPr lang="tr-TR" dirty="0" err="1" smtClean="0">
                <a:solidFill>
                  <a:schemeClr val="accent2">
                    <a:lumMod val="50000"/>
                  </a:schemeClr>
                </a:solidFill>
              </a:rPr>
              <a:t>acid</a:t>
            </a:r>
            <a:r>
              <a:rPr lang="tr-TR" dirty="0" smtClean="0">
                <a:solidFill>
                  <a:schemeClr val="accent2">
                    <a:lumMod val="50000"/>
                  </a:schemeClr>
                </a:solidFill>
              </a:rPr>
              <a:t> </a:t>
            </a:r>
            <a:r>
              <a:rPr lang="tr-TR" dirty="0" err="1" smtClean="0"/>
              <a:t>and</a:t>
            </a:r>
            <a:r>
              <a:rPr lang="tr-TR" dirty="0" smtClean="0">
                <a:solidFill>
                  <a:schemeClr val="accent2">
                    <a:lumMod val="50000"/>
                  </a:schemeClr>
                </a:solidFill>
              </a:rPr>
              <a:t> </a:t>
            </a:r>
            <a:r>
              <a:rPr lang="tr-TR" dirty="0" err="1" smtClean="0">
                <a:solidFill>
                  <a:schemeClr val="accent2">
                    <a:lumMod val="50000"/>
                  </a:schemeClr>
                </a:solidFill>
              </a:rPr>
              <a:t>ethanolamine</a:t>
            </a:r>
            <a:r>
              <a:rPr lang="tr-TR" dirty="0" smtClean="0">
                <a:solidFill>
                  <a:schemeClr val="accent2">
                    <a:lumMod val="50000"/>
                  </a:schemeClr>
                </a:solidFill>
              </a:rPr>
              <a:t> </a:t>
            </a:r>
            <a:r>
              <a:rPr lang="en-US" dirty="0">
                <a:solidFill>
                  <a:schemeClr val="accent2">
                    <a:lumMod val="50000"/>
                  </a:schemeClr>
                </a:solidFill>
              </a:rPr>
              <a:t>. </a:t>
            </a:r>
            <a:r>
              <a:rPr lang="tr-TR" altLang="tr-TR" dirty="0" smtClean="0"/>
              <a:t>	</a:t>
            </a:r>
          </a:p>
        </p:txBody>
      </p:sp>
    </p:spTree>
  </p:cSld>
  <p:clrMapOvr>
    <a:masterClrMapping/>
  </p:clrMapOvr>
  <p:transition spd="slow">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95288" y="188913"/>
            <a:ext cx="8507412" cy="1295400"/>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smtClean="0"/>
              <a:t>III. </a:t>
            </a:r>
            <a:r>
              <a:rPr lang="tr-TR" sz="2700" dirty="0" smtClean="0">
                <a:latin typeface="Times New Roman" panose="02020603050405020304" pitchFamily="18" charset="0"/>
              </a:rPr>
              <a:t>E</a:t>
            </a:r>
            <a:r>
              <a:rPr lang="en-US" sz="2700" dirty="0" err="1" smtClean="0">
                <a:latin typeface="Times New Roman" panose="02020603050405020304" pitchFamily="18" charset="0"/>
              </a:rPr>
              <a:t>ndocannabinoid</a:t>
            </a:r>
            <a:r>
              <a:rPr lang="en-US" sz="2700" dirty="0" smtClean="0">
                <a:latin typeface="Times New Roman" panose="02020603050405020304" pitchFamily="18" charset="0"/>
              </a:rPr>
              <a:t> </a:t>
            </a:r>
            <a:r>
              <a:rPr lang="en-US" sz="2700" dirty="0">
                <a:latin typeface="Times New Roman" panose="02020603050405020304" pitchFamily="18" charset="0"/>
              </a:rPr>
              <a:t>biosynthetic and catabolic enzymes</a:t>
            </a:r>
            <a:endParaRPr lang="tr-TR" sz="2700" dirty="0" smtClean="0"/>
          </a:p>
        </p:txBody>
      </p:sp>
      <p:sp>
        <p:nvSpPr>
          <p:cNvPr id="18435" name="Rectangle 3"/>
          <p:cNvSpPr>
            <a:spLocks noGrp="1" noChangeArrowheads="1"/>
          </p:cNvSpPr>
          <p:nvPr>
            <p:ph sz="quarter" idx="1"/>
          </p:nvPr>
        </p:nvSpPr>
        <p:spPr>
          <a:xfrm>
            <a:off x="323528" y="1628800"/>
            <a:ext cx="8229600" cy="5112593"/>
          </a:xfrm>
        </p:spPr>
        <p:txBody>
          <a:bodyPr/>
          <a:lstStyle/>
          <a:p>
            <a:pPr eaLnBrk="1" hangingPunct="1">
              <a:defRPr/>
            </a:pPr>
            <a:r>
              <a:rPr lang="en-US" dirty="0" smtClean="0">
                <a:solidFill>
                  <a:srgbClr val="FF0000"/>
                </a:solidFill>
              </a:rPr>
              <a:t>2-AG is synthesized </a:t>
            </a:r>
            <a:r>
              <a:rPr lang="en-US" dirty="0" smtClean="0">
                <a:solidFill>
                  <a:schemeClr val="accent2">
                    <a:lumMod val="50000"/>
                  </a:schemeClr>
                </a:solidFill>
              </a:rPr>
              <a:t>from its phospholipid precursor</a:t>
            </a:r>
            <a:r>
              <a:rPr lang="tr-TR" dirty="0" smtClean="0">
                <a:solidFill>
                  <a:schemeClr val="accent2">
                    <a:lumMod val="50000"/>
                  </a:schemeClr>
                </a:solidFill>
              </a:rPr>
              <a:t> </a:t>
            </a:r>
            <a:r>
              <a:rPr lang="en-US" dirty="0" err="1" smtClean="0">
                <a:solidFill>
                  <a:schemeClr val="accent2">
                    <a:lumMod val="50000"/>
                  </a:schemeClr>
                </a:solidFill>
              </a:rPr>
              <a:t>diacylglycerol</a:t>
            </a:r>
            <a:r>
              <a:rPr lang="tr-TR" dirty="0" smtClean="0">
                <a:solidFill>
                  <a:schemeClr val="accent2">
                    <a:lumMod val="50000"/>
                  </a:schemeClr>
                </a:solidFill>
              </a:rPr>
              <a:t> </a:t>
            </a:r>
            <a:r>
              <a:rPr lang="en-US" dirty="0" smtClean="0">
                <a:solidFill>
                  <a:schemeClr val="accent2">
                    <a:lumMod val="50000"/>
                  </a:schemeClr>
                </a:solidFill>
              </a:rPr>
              <a:t>by</a:t>
            </a:r>
            <a:r>
              <a:rPr lang="en-US" dirty="0" smtClean="0"/>
              <a:t> </a:t>
            </a:r>
            <a:r>
              <a:rPr lang="en-US" dirty="0" err="1" smtClean="0">
                <a:solidFill>
                  <a:srgbClr val="FF0000"/>
                </a:solidFill>
              </a:rPr>
              <a:t>diacylglycerol</a:t>
            </a:r>
            <a:r>
              <a:rPr lang="en-US" dirty="0" smtClean="0">
                <a:solidFill>
                  <a:srgbClr val="FF0000"/>
                </a:solidFill>
              </a:rPr>
              <a:t> lipases</a:t>
            </a:r>
            <a:r>
              <a:rPr lang="en-US" dirty="0"/>
              <a:t>. </a:t>
            </a:r>
            <a:endParaRPr lang="tr-TR" dirty="0" smtClean="0"/>
          </a:p>
          <a:p>
            <a:pPr eaLnBrk="1" hangingPunct="1">
              <a:defRPr/>
            </a:pPr>
            <a:endParaRPr lang="tr-TR" dirty="0" smtClean="0"/>
          </a:p>
          <a:p>
            <a:pPr eaLnBrk="1" hangingPunct="1">
              <a:defRPr/>
            </a:pPr>
            <a:r>
              <a:rPr lang="en-US" dirty="0" smtClean="0"/>
              <a:t>Phospholipase</a:t>
            </a:r>
            <a:r>
              <a:rPr lang="tr-TR" dirty="0" smtClean="0"/>
              <a:t> </a:t>
            </a:r>
            <a:r>
              <a:rPr lang="en-US" dirty="0" smtClean="0"/>
              <a:t>C-</a:t>
            </a:r>
            <a:r>
              <a:rPr lang="el-GR" dirty="0" smtClean="0"/>
              <a:t>β</a:t>
            </a:r>
            <a:r>
              <a:rPr lang="en-US" dirty="0" smtClean="0"/>
              <a:t> </a:t>
            </a:r>
            <a:r>
              <a:rPr lang="en-US" dirty="0"/>
              <a:t>releases </a:t>
            </a:r>
            <a:r>
              <a:rPr lang="en-US" dirty="0" err="1"/>
              <a:t>diacylglycerol</a:t>
            </a:r>
            <a:r>
              <a:rPr lang="en-US" dirty="0"/>
              <a:t> (DAG) from </a:t>
            </a:r>
            <a:r>
              <a:rPr lang="en-US" dirty="0" smtClean="0"/>
              <a:t>phosphatidylinositol-4,5-bisphosphate</a:t>
            </a:r>
            <a:r>
              <a:rPr lang="en-US" dirty="0"/>
              <a:t>, which in turn is metabolized </a:t>
            </a:r>
            <a:r>
              <a:rPr lang="en-US" dirty="0" smtClean="0"/>
              <a:t>by</a:t>
            </a:r>
            <a:r>
              <a:rPr lang="tr-TR" dirty="0" smtClean="0"/>
              <a:t> </a:t>
            </a:r>
            <a:r>
              <a:rPr lang="en-US" dirty="0" err="1" smtClean="0"/>
              <a:t>diacylglycerol</a:t>
            </a:r>
            <a:r>
              <a:rPr lang="en-US" dirty="0" smtClean="0"/>
              <a:t> </a:t>
            </a:r>
            <a:r>
              <a:rPr lang="en-US" dirty="0"/>
              <a:t>lipases (DAGLs) – with </a:t>
            </a:r>
            <a:r>
              <a:rPr lang="en-US" dirty="0" smtClean="0"/>
              <a:t>DAGL</a:t>
            </a:r>
            <a:r>
              <a:rPr lang="el-GR" dirty="0"/>
              <a:t>α</a:t>
            </a:r>
            <a:r>
              <a:rPr lang="en-US" dirty="0" smtClean="0"/>
              <a:t> </a:t>
            </a:r>
            <a:r>
              <a:rPr lang="en-US" dirty="0"/>
              <a:t>and </a:t>
            </a:r>
            <a:r>
              <a:rPr lang="en-US" dirty="0" smtClean="0"/>
              <a:t>DAGL</a:t>
            </a:r>
            <a:r>
              <a:rPr lang="el-GR" dirty="0" smtClean="0"/>
              <a:t>β</a:t>
            </a:r>
            <a:r>
              <a:rPr lang="en-US" dirty="0" smtClean="0"/>
              <a:t> having</a:t>
            </a:r>
            <a:r>
              <a:rPr lang="tr-TR" dirty="0" smtClean="0"/>
              <a:t> </a:t>
            </a:r>
            <a:r>
              <a:rPr lang="en-US" dirty="0" smtClean="0"/>
              <a:t>prevalent </a:t>
            </a:r>
            <a:r>
              <a:rPr lang="en-US" dirty="0"/>
              <a:t>roles in the brain and in several peripheral </a:t>
            </a:r>
            <a:r>
              <a:rPr lang="en-US" dirty="0" smtClean="0"/>
              <a:t>tissues,</a:t>
            </a:r>
            <a:r>
              <a:rPr lang="tr-TR" dirty="0" smtClean="0"/>
              <a:t> </a:t>
            </a:r>
            <a:r>
              <a:rPr lang="en-US" dirty="0" smtClean="0"/>
              <a:t>respectively </a:t>
            </a:r>
            <a:r>
              <a:rPr lang="en-US" dirty="0"/>
              <a:t>– to produce </a:t>
            </a:r>
            <a:r>
              <a:rPr lang="en-US" dirty="0" smtClean="0"/>
              <a:t>2-AG</a:t>
            </a:r>
            <a:r>
              <a:rPr lang="tr-TR" dirty="0" smtClean="0"/>
              <a:t>.</a:t>
            </a:r>
          </a:p>
          <a:p>
            <a:pPr eaLnBrk="1" hangingPunct="1">
              <a:defRPr/>
            </a:pPr>
            <a:endParaRPr lang="tr-TR" dirty="0" smtClean="0">
              <a:solidFill>
                <a:srgbClr val="FF0000"/>
              </a:solidFill>
            </a:endParaRPr>
          </a:p>
          <a:p>
            <a:pPr eaLnBrk="1" hangingPunct="1">
              <a:defRPr/>
            </a:pPr>
            <a:r>
              <a:rPr lang="en-US" dirty="0" smtClean="0">
                <a:solidFill>
                  <a:srgbClr val="FF0000"/>
                </a:solidFill>
              </a:rPr>
              <a:t>The major degradative</a:t>
            </a:r>
            <a:r>
              <a:rPr lang="tr-TR" dirty="0" smtClean="0">
                <a:solidFill>
                  <a:srgbClr val="FF0000"/>
                </a:solidFill>
              </a:rPr>
              <a:t> </a:t>
            </a:r>
            <a:r>
              <a:rPr lang="tr-TR" dirty="0" err="1" smtClean="0">
                <a:solidFill>
                  <a:srgbClr val="FF0000"/>
                </a:solidFill>
              </a:rPr>
              <a:t>or</a:t>
            </a:r>
            <a:r>
              <a:rPr lang="tr-TR" dirty="0" smtClean="0">
                <a:solidFill>
                  <a:srgbClr val="FF0000"/>
                </a:solidFill>
              </a:rPr>
              <a:t> </a:t>
            </a:r>
            <a:r>
              <a:rPr lang="tr-TR" dirty="0" err="1" smtClean="0">
                <a:solidFill>
                  <a:srgbClr val="FF0000"/>
                </a:solidFill>
              </a:rPr>
              <a:t>inactivated</a:t>
            </a:r>
            <a:r>
              <a:rPr lang="en-US" dirty="0" smtClean="0">
                <a:solidFill>
                  <a:srgbClr val="FF0000"/>
                </a:solidFill>
              </a:rPr>
              <a:t> pathway</a:t>
            </a:r>
            <a:r>
              <a:rPr lang="tr-TR" dirty="0" smtClean="0">
                <a:solidFill>
                  <a:srgbClr val="FF0000"/>
                </a:solidFill>
              </a:rPr>
              <a:t> </a:t>
            </a:r>
            <a:r>
              <a:rPr lang="en-US" dirty="0" smtClean="0">
                <a:solidFill>
                  <a:srgbClr val="FF0000"/>
                </a:solidFill>
              </a:rPr>
              <a:t>of 2-AG </a:t>
            </a:r>
            <a:r>
              <a:rPr lang="en-US" dirty="0" smtClean="0"/>
              <a:t>is its hydrolysis to</a:t>
            </a:r>
            <a:r>
              <a:rPr lang="tr-TR" dirty="0" smtClean="0"/>
              <a:t> </a:t>
            </a:r>
            <a:r>
              <a:rPr lang="en-US" dirty="0" smtClean="0">
                <a:solidFill>
                  <a:schemeClr val="accent2">
                    <a:lumMod val="50000"/>
                  </a:schemeClr>
                </a:solidFill>
              </a:rPr>
              <a:t>arachidonic acid </a:t>
            </a:r>
            <a:r>
              <a:rPr lang="en-US" dirty="0" smtClean="0"/>
              <a:t>and </a:t>
            </a:r>
            <a:r>
              <a:rPr lang="en-US" dirty="0" smtClean="0">
                <a:solidFill>
                  <a:schemeClr val="accent2">
                    <a:lumMod val="50000"/>
                  </a:schemeClr>
                </a:solidFill>
              </a:rPr>
              <a:t>glycerol</a:t>
            </a:r>
            <a:r>
              <a:rPr lang="en-US" dirty="0" smtClean="0"/>
              <a:t> </a:t>
            </a:r>
            <a:r>
              <a:rPr lang="en-US" dirty="0"/>
              <a:t>by </a:t>
            </a:r>
            <a:r>
              <a:rPr lang="en-US" dirty="0" err="1">
                <a:solidFill>
                  <a:srgbClr val="FF0000"/>
                </a:solidFill>
              </a:rPr>
              <a:t>monoacylglycerol</a:t>
            </a:r>
            <a:r>
              <a:rPr lang="en-US" dirty="0">
                <a:solidFill>
                  <a:srgbClr val="FF0000"/>
                </a:solidFill>
              </a:rPr>
              <a:t> lipase </a:t>
            </a:r>
            <a:r>
              <a:rPr lang="en-US" dirty="0"/>
              <a:t>(MAGL) </a:t>
            </a:r>
            <a:endParaRPr lang="tr-TR" dirty="0" smtClean="0"/>
          </a:p>
          <a:p>
            <a:pPr eaLnBrk="1" hangingPunct="1">
              <a:defRPr/>
            </a:pPr>
            <a:endParaRPr lang="tr-TR" dirty="0" smtClean="0"/>
          </a:p>
        </p:txBody>
      </p:sp>
    </p:spTree>
  </p:cSld>
  <p:clrMapOvr>
    <a:masterClrMapping/>
  </p:clrMapOvr>
  <p:transition spd="slow">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333375"/>
            <a:ext cx="8507413" cy="1295400"/>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smtClean="0"/>
              <a:t>III. </a:t>
            </a:r>
            <a:r>
              <a:rPr lang="tr-TR" sz="2700" dirty="0" smtClean="0">
                <a:latin typeface="Times New Roman" panose="02020603050405020304" pitchFamily="18" charset="0"/>
              </a:rPr>
              <a:t>E</a:t>
            </a:r>
            <a:r>
              <a:rPr lang="en-US" sz="2700" dirty="0" err="1" smtClean="0">
                <a:latin typeface="Times New Roman" panose="02020603050405020304" pitchFamily="18" charset="0"/>
              </a:rPr>
              <a:t>ndocannabinoid</a:t>
            </a:r>
            <a:r>
              <a:rPr lang="en-US" sz="2700" dirty="0" smtClean="0">
                <a:latin typeface="Times New Roman" panose="02020603050405020304" pitchFamily="18" charset="0"/>
              </a:rPr>
              <a:t> </a:t>
            </a:r>
            <a:r>
              <a:rPr lang="en-US" sz="2700" dirty="0">
                <a:latin typeface="Times New Roman" panose="02020603050405020304" pitchFamily="18" charset="0"/>
              </a:rPr>
              <a:t>biosynthetic and catabolic enzymes</a:t>
            </a:r>
            <a:endParaRPr lang="tr-TR" sz="2700" dirty="0" smtClean="0"/>
          </a:p>
        </p:txBody>
      </p:sp>
      <p:sp>
        <p:nvSpPr>
          <p:cNvPr id="18435" name="Rectangle 3"/>
          <p:cNvSpPr>
            <a:spLocks noGrp="1" noChangeArrowheads="1"/>
          </p:cNvSpPr>
          <p:nvPr>
            <p:ph sz="quarter" idx="1"/>
          </p:nvPr>
        </p:nvSpPr>
        <p:spPr>
          <a:xfrm>
            <a:off x="457200" y="1989138"/>
            <a:ext cx="8002588" cy="4032250"/>
          </a:xfrm>
        </p:spPr>
        <p:txBody>
          <a:bodyPr/>
          <a:lstStyle/>
          <a:p>
            <a:pPr eaLnBrk="1" hangingPunct="1">
              <a:defRPr/>
            </a:pPr>
            <a:r>
              <a:rPr lang="en-US" dirty="0" smtClean="0"/>
              <a:t>Although the hydrolysis pathway seems</a:t>
            </a:r>
            <a:r>
              <a:rPr lang="tr-TR" dirty="0" smtClean="0"/>
              <a:t> </a:t>
            </a:r>
            <a:r>
              <a:rPr lang="en-US" dirty="0" smtClean="0"/>
              <a:t>to be the primary fate of AEA and 2-AG, they can also be oxidized by</a:t>
            </a:r>
            <a:r>
              <a:rPr lang="tr-TR" dirty="0" smtClean="0"/>
              <a:t> </a:t>
            </a:r>
            <a:r>
              <a:rPr lang="tr-TR" u="sng" dirty="0" err="1" smtClean="0">
                <a:solidFill>
                  <a:schemeClr val="accent2">
                    <a:lumMod val="50000"/>
                  </a:schemeClr>
                </a:solidFill>
              </a:rPr>
              <a:t>cyclooxygenase</a:t>
            </a:r>
            <a:r>
              <a:rPr lang="tr-TR" u="sng" dirty="0" smtClean="0">
                <a:solidFill>
                  <a:schemeClr val="accent2">
                    <a:lumMod val="50000"/>
                  </a:schemeClr>
                </a:solidFill>
              </a:rPr>
              <a:t>-2 </a:t>
            </a:r>
            <a:r>
              <a:rPr lang="tr-TR" u="sng" dirty="0" err="1" smtClean="0"/>
              <a:t>and</a:t>
            </a:r>
            <a:r>
              <a:rPr lang="tr-TR" u="sng" dirty="0" smtClean="0">
                <a:solidFill>
                  <a:schemeClr val="accent2">
                    <a:lumMod val="50000"/>
                  </a:schemeClr>
                </a:solidFill>
              </a:rPr>
              <a:t> </a:t>
            </a:r>
            <a:r>
              <a:rPr lang="tr-TR" u="sng" dirty="0" err="1" smtClean="0">
                <a:solidFill>
                  <a:schemeClr val="accent2">
                    <a:lumMod val="50000"/>
                  </a:schemeClr>
                </a:solidFill>
              </a:rPr>
              <a:t>lipoxygenase</a:t>
            </a:r>
            <a:r>
              <a:rPr lang="tr-TR" u="sng" dirty="0" smtClean="0">
                <a:solidFill>
                  <a:schemeClr val="accent2">
                    <a:lumMod val="50000"/>
                  </a:schemeClr>
                </a:solidFill>
              </a:rPr>
              <a:t> </a:t>
            </a:r>
            <a:r>
              <a:rPr lang="tr-TR" u="sng" dirty="0" err="1" smtClean="0">
                <a:solidFill>
                  <a:schemeClr val="accent2">
                    <a:lumMod val="50000"/>
                  </a:schemeClr>
                </a:solidFill>
              </a:rPr>
              <a:t>isozymes</a:t>
            </a:r>
            <a:r>
              <a:rPr lang="tr-TR" u="sng" dirty="0" smtClean="0">
                <a:solidFill>
                  <a:schemeClr val="accent2">
                    <a:lumMod val="50000"/>
                  </a:schemeClr>
                </a:solidFill>
              </a:rPr>
              <a:t>, </a:t>
            </a:r>
            <a:r>
              <a:rPr lang="tr-TR" u="sng" dirty="0" err="1" smtClean="0"/>
              <a:t>thus</a:t>
            </a:r>
            <a:r>
              <a:rPr lang="tr-TR" u="sng" dirty="0" smtClean="0">
                <a:solidFill>
                  <a:schemeClr val="accent2">
                    <a:lumMod val="50000"/>
                  </a:schemeClr>
                </a:solidFill>
              </a:rPr>
              <a:t> </a:t>
            </a:r>
            <a:r>
              <a:rPr lang="tr-TR" u="sng" dirty="0" err="1" smtClean="0">
                <a:solidFill>
                  <a:schemeClr val="accent2">
                    <a:lumMod val="50000"/>
                  </a:schemeClr>
                </a:solidFill>
              </a:rPr>
              <a:t>producing</a:t>
            </a:r>
            <a:r>
              <a:rPr lang="tr-TR" u="sng" dirty="0" smtClean="0">
                <a:solidFill>
                  <a:schemeClr val="accent2">
                    <a:lumMod val="50000"/>
                  </a:schemeClr>
                </a:solidFill>
              </a:rPr>
              <a:t> </a:t>
            </a:r>
            <a:r>
              <a:rPr lang="tr-TR" u="sng" dirty="0" err="1" smtClean="0">
                <a:solidFill>
                  <a:schemeClr val="accent2">
                    <a:lumMod val="50000"/>
                  </a:schemeClr>
                </a:solidFill>
              </a:rPr>
              <a:t>oxidized</a:t>
            </a:r>
            <a:r>
              <a:rPr lang="tr-TR" u="sng" dirty="0" smtClean="0">
                <a:solidFill>
                  <a:schemeClr val="accent2">
                    <a:lumMod val="50000"/>
                  </a:schemeClr>
                </a:solidFill>
              </a:rPr>
              <a:t> </a:t>
            </a:r>
            <a:r>
              <a:rPr lang="en-US" u="sng" dirty="0" err="1" smtClean="0">
                <a:solidFill>
                  <a:schemeClr val="accent2">
                    <a:lumMod val="50000"/>
                  </a:schemeClr>
                </a:solidFill>
              </a:rPr>
              <a:t>endocannabinoids</a:t>
            </a:r>
            <a:r>
              <a:rPr lang="en-US" u="sng" dirty="0" smtClean="0">
                <a:solidFill>
                  <a:schemeClr val="accent2">
                    <a:lumMod val="50000"/>
                  </a:schemeClr>
                </a:solidFill>
              </a:rPr>
              <a:t>, </a:t>
            </a:r>
            <a:r>
              <a:rPr lang="en-US" u="sng" dirty="0" smtClean="0"/>
              <a:t>which are involved in regulating </a:t>
            </a:r>
            <a:r>
              <a:rPr lang="en-US" u="sng" dirty="0" smtClean="0">
                <a:solidFill>
                  <a:schemeClr val="accent2">
                    <a:lumMod val="50000"/>
                  </a:schemeClr>
                </a:solidFill>
              </a:rPr>
              <a:t>brain</a:t>
            </a:r>
            <a:r>
              <a:rPr lang="tr-TR" u="sng" dirty="0" smtClean="0">
                <a:solidFill>
                  <a:schemeClr val="accent2">
                    <a:lumMod val="50000"/>
                  </a:schemeClr>
                </a:solidFill>
              </a:rPr>
              <a:t> </a:t>
            </a:r>
            <a:r>
              <a:rPr lang="en-US" u="sng" dirty="0" smtClean="0">
                <a:solidFill>
                  <a:schemeClr val="accent2">
                    <a:lumMod val="50000"/>
                  </a:schemeClr>
                </a:solidFill>
              </a:rPr>
              <a:t>synaptic</a:t>
            </a:r>
            <a:r>
              <a:rPr lang="tr-TR" u="sng" dirty="0" smtClean="0">
                <a:solidFill>
                  <a:schemeClr val="accent2">
                    <a:lumMod val="50000"/>
                  </a:schemeClr>
                </a:solidFill>
              </a:rPr>
              <a:t> </a:t>
            </a:r>
            <a:r>
              <a:rPr lang="en-US" u="sng" dirty="0" smtClean="0">
                <a:solidFill>
                  <a:schemeClr val="accent2">
                    <a:lumMod val="50000"/>
                  </a:schemeClr>
                </a:solidFill>
              </a:rPr>
              <a:t>transmission and other biological processes </a:t>
            </a:r>
            <a:r>
              <a:rPr lang="tr-TR" altLang="tr-TR" sz="2000" dirty="0" smtClean="0"/>
              <a:t>	</a:t>
            </a:r>
          </a:p>
        </p:txBody>
      </p:sp>
    </p:spTree>
  </p:cSld>
  <p:clrMapOvr>
    <a:masterClrMapping/>
  </p:clrMapOvr>
  <p:transition spd="slow">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15888"/>
            <a:ext cx="8229600" cy="1368425"/>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 </a:t>
            </a:r>
            <a:r>
              <a:rPr lang="tr-TR" sz="2800" b="1" dirty="0" smtClean="0"/>
              <a:t/>
            </a:r>
            <a:br>
              <a:rPr lang="tr-TR" sz="2800" b="1" dirty="0" smtClean="0"/>
            </a:br>
            <a:r>
              <a:rPr lang="tr-TR" sz="28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a:t>	</a:t>
            </a:r>
            <a:r>
              <a:rPr lang="tr-TR" sz="2700" dirty="0" smtClean="0"/>
              <a:t>	The </a:t>
            </a:r>
            <a:r>
              <a:rPr lang="tr-TR" sz="2700" dirty="0" err="1" smtClean="0"/>
              <a:t>Effects</a:t>
            </a:r>
            <a:r>
              <a:rPr lang="en-US" sz="2700" dirty="0" smtClean="0"/>
              <a:t> </a:t>
            </a:r>
            <a:endParaRPr lang="tr-TR" sz="2700" dirty="0" smtClean="0"/>
          </a:p>
        </p:txBody>
      </p:sp>
      <p:sp>
        <p:nvSpPr>
          <p:cNvPr id="26627" name="Rectangle 3"/>
          <p:cNvSpPr>
            <a:spLocks noGrp="1" noChangeArrowheads="1"/>
          </p:cNvSpPr>
          <p:nvPr>
            <p:ph sz="quarter" idx="1"/>
          </p:nvPr>
        </p:nvSpPr>
        <p:spPr>
          <a:xfrm>
            <a:off x="457200" y="1773238"/>
            <a:ext cx="8229600" cy="4551362"/>
          </a:xfrm>
        </p:spPr>
        <p:txBody>
          <a:bodyPr/>
          <a:lstStyle/>
          <a:p>
            <a:pPr eaLnBrk="1" hangingPunct="1"/>
            <a:r>
              <a:rPr lang="tr-TR" altLang="tr-TR" dirty="0" smtClean="0"/>
              <a:t>A</a:t>
            </a:r>
            <a:r>
              <a:rPr lang="en-US" altLang="tr-TR" dirty="0" err="1" smtClean="0"/>
              <a:t>ccumulating</a:t>
            </a:r>
            <a:r>
              <a:rPr lang="en-US" altLang="tr-TR" dirty="0" smtClean="0"/>
              <a:t> evidence has indicated that EC and</a:t>
            </a:r>
            <a:r>
              <a:rPr lang="tr-TR" altLang="tr-TR" dirty="0" smtClean="0"/>
              <a:t> </a:t>
            </a:r>
            <a:r>
              <a:rPr lang="en-US" altLang="tr-TR" dirty="0" smtClean="0"/>
              <a:t>their major receptors CB1 and CB2 play a major role in the pathophysiology</a:t>
            </a:r>
            <a:r>
              <a:rPr lang="tr-TR" altLang="tr-TR" dirty="0" smtClean="0"/>
              <a:t> of </a:t>
            </a:r>
            <a:r>
              <a:rPr lang="tr-TR" altLang="tr-TR" dirty="0" err="1" smtClean="0"/>
              <a:t>diseases</a:t>
            </a:r>
            <a:endParaRPr lang="tr-TR" altLang="tr-TR" dirty="0" smtClean="0"/>
          </a:p>
          <a:p>
            <a:pPr eaLnBrk="1" hangingPunct="1"/>
            <a:endParaRPr lang="tr-TR" altLang="tr-TR" dirty="0" smtClean="0"/>
          </a:p>
          <a:p>
            <a:pPr eaLnBrk="1" hangingPunct="1"/>
            <a:r>
              <a:rPr lang="en-US" altLang="tr-TR" dirty="0" smtClean="0"/>
              <a:t>at a preclinical stage, </a:t>
            </a:r>
            <a:endParaRPr lang="tr-TR" altLang="tr-TR" dirty="0" smtClean="0"/>
          </a:p>
          <a:p>
            <a:pPr eaLnBrk="1" hangingPunct="1"/>
            <a:r>
              <a:rPr lang="en-US" altLang="tr-TR" dirty="0" smtClean="0"/>
              <a:t>the selective CB2 molecules </a:t>
            </a:r>
            <a:r>
              <a:rPr lang="tr-TR" altLang="tr-TR" dirty="0" err="1" smtClean="0"/>
              <a:t>are</a:t>
            </a:r>
            <a:r>
              <a:rPr lang="tr-TR" altLang="tr-TR" dirty="0" smtClean="0"/>
              <a:t> </a:t>
            </a:r>
            <a:r>
              <a:rPr lang="tr-TR" altLang="tr-TR" dirty="0" err="1" smtClean="0"/>
              <a:t>increased</a:t>
            </a:r>
            <a:r>
              <a:rPr lang="tr-TR" altLang="tr-TR" dirty="0" smtClean="0"/>
              <a:t> </a:t>
            </a:r>
            <a:r>
              <a:rPr lang="tr-TR" altLang="tr-TR" dirty="0" err="1" smtClean="0"/>
              <a:t>to</a:t>
            </a:r>
            <a:r>
              <a:rPr lang="tr-TR" altLang="tr-TR" dirty="0" smtClean="0"/>
              <a:t> </a:t>
            </a:r>
            <a:r>
              <a:rPr lang="en-US" altLang="tr-TR" dirty="0" smtClean="0"/>
              <a:t>interest as new targets in</a:t>
            </a:r>
            <a:r>
              <a:rPr lang="tr-TR" altLang="tr-TR" dirty="0" smtClean="0"/>
              <a:t> </a:t>
            </a:r>
            <a:r>
              <a:rPr lang="tr-TR" altLang="tr-TR" dirty="0" err="1" smtClean="0"/>
              <a:t>drug</a:t>
            </a:r>
            <a:r>
              <a:rPr lang="tr-TR" altLang="tr-TR" dirty="0" smtClean="0"/>
              <a:t> </a:t>
            </a:r>
            <a:r>
              <a:rPr lang="tr-TR" altLang="tr-TR" dirty="0" err="1" smtClean="0"/>
              <a:t>discovery</a:t>
            </a:r>
            <a:endParaRPr lang="tr-TR" altLang="tr-TR" dirty="0" smtClean="0"/>
          </a:p>
          <a:p>
            <a:pPr eaLnBrk="1" hangingPunct="1"/>
            <a:r>
              <a:rPr lang="en-US" altLang="tr-TR" sz="2000" dirty="0" smtClean="0"/>
              <a:t>Endocannabinoids can modulate levels of </a:t>
            </a:r>
            <a:r>
              <a:rPr lang="en-US" altLang="tr-TR" sz="2000" dirty="0" err="1" smtClean="0"/>
              <a:t>proinflammatory</a:t>
            </a:r>
            <a:r>
              <a:rPr lang="tr-TR" altLang="tr-TR" sz="2000" dirty="0" smtClean="0"/>
              <a:t> </a:t>
            </a:r>
            <a:r>
              <a:rPr lang="en-US" altLang="tr-TR" sz="2000" dirty="0" smtClean="0"/>
              <a:t>mediators and immune cell migration. Exogenously administered 2-AG and anandamide</a:t>
            </a:r>
            <a:r>
              <a:rPr lang="tr-TR" altLang="tr-TR" sz="2000" dirty="0" smtClean="0"/>
              <a:t> </a:t>
            </a:r>
            <a:r>
              <a:rPr lang="tr-TR" altLang="tr-TR" sz="2000" dirty="0" err="1" smtClean="0"/>
              <a:t>or</a:t>
            </a:r>
            <a:r>
              <a:rPr lang="tr-TR" altLang="tr-TR" sz="2000" dirty="0" smtClean="0"/>
              <a:t> </a:t>
            </a:r>
            <a:r>
              <a:rPr lang="tr-TR" altLang="tr-TR" sz="2000" dirty="0" err="1" smtClean="0">
                <a:solidFill>
                  <a:srgbClr val="FF0000"/>
                </a:solidFill>
              </a:rPr>
              <a:t>several</a:t>
            </a:r>
            <a:r>
              <a:rPr lang="tr-TR" altLang="tr-TR" sz="2000" dirty="0" smtClean="0">
                <a:solidFill>
                  <a:srgbClr val="FF0000"/>
                </a:solidFill>
              </a:rPr>
              <a:t> </a:t>
            </a:r>
            <a:r>
              <a:rPr lang="tr-TR" altLang="tr-TR" sz="2000" dirty="0" err="1" smtClean="0">
                <a:solidFill>
                  <a:srgbClr val="FF0000"/>
                </a:solidFill>
              </a:rPr>
              <a:t>selective</a:t>
            </a:r>
            <a:r>
              <a:rPr lang="tr-TR" altLang="tr-TR" sz="2000" dirty="0" smtClean="0">
                <a:solidFill>
                  <a:srgbClr val="FF0000"/>
                </a:solidFill>
              </a:rPr>
              <a:t> </a:t>
            </a:r>
            <a:r>
              <a:rPr lang="tr-TR" altLang="tr-TR" sz="2000" dirty="0" err="1" smtClean="0">
                <a:solidFill>
                  <a:srgbClr val="FF0000"/>
                </a:solidFill>
              </a:rPr>
              <a:t>agonists</a:t>
            </a:r>
            <a:r>
              <a:rPr lang="tr-TR" altLang="tr-TR" sz="2000" dirty="0" smtClean="0">
                <a:solidFill>
                  <a:srgbClr val="FF0000"/>
                </a:solidFill>
              </a:rPr>
              <a:t> </a:t>
            </a:r>
            <a:r>
              <a:rPr lang="en-US" altLang="tr-TR" sz="2000" dirty="0" smtClean="0">
                <a:solidFill>
                  <a:srgbClr val="FF0000"/>
                </a:solidFill>
              </a:rPr>
              <a:t>to animal models of inflammation have also</a:t>
            </a:r>
            <a:r>
              <a:rPr lang="tr-TR" altLang="tr-TR" sz="2000" dirty="0" smtClean="0">
                <a:solidFill>
                  <a:srgbClr val="FF0000"/>
                </a:solidFill>
              </a:rPr>
              <a:t> </a:t>
            </a:r>
            <a:r>
              <a:rPr lang="tr-TR" altLang="tr-TR" sz="2000" dirty="0" err="1" smtClean="0">
                <a:solidFill>
                  <a:srgbClr val="FF0000"/>
                </a:solidFill>
              </a:rPr>
              <a:t>shown</a:t>
            </a:r>
            <a:r>
              <a:rPr lang="tr-TR" altLang="tr-TR" sz="2000" dirty="0" smtClean="0">
                <a:solidFill>
                  <a:srgbClr val="FF0000"/>
                </a:solidFill>
              </a:rPr>
              <a:t> </a:t>
            </a:r>
            <a:r>
              <a:rPr lang="tr-TR" altLang="tr-TR" sz="2000" dirty="0" err="1" smtClean="0">
                <a:solidFill>
                  <a:srgbClr val="FF0000"/>
                </a:solidFill>
              </a:rPr>
              <a:t>to</a:t>
            </a:r>
            <a:r>
              <a:rPr lang="tr-TR" altLang="tr-TR" sz="2000" dirty="0" smtClean="0">
                <a:solidFill>
                  <a:srgbClr val="FF0000"/>
                </a:solidFill>
              </a:rPr>
              <a:t> be </a:t>
            </a:r>
            <a:r>
              <a:rPr lang="tr-TR" altLang="tr-TR" sz="2000" dirty="0" err="1" smtClean="0">
                <a:solidFill>
                  <a:srgbClr val="FF0000"/>
                </a:solidFill>
              </a:rPr>
              <a:t>effective</a:t>
            </a:r>
            <a:r>
              <a:rPr lang="tr-TR" altLang="tr-TR" sz="2000" dirty="0" smtClean="0"/>
              <a:t>.</a:t>
            </a:r>
          </a:p>
        </p:txBody>
      </p:sp>
    </p:spTree>
  </p:cSld>
  <p:clrMapOvr>
    <a:masterClrMapping/>
  </p:clrMapOvr>
  <p:transition spd="slow">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15888"/>
            <a:ext cx="8229600" cy="1368425"/>
          </a:xfrm>
        </p:spPr>
        <p:txBody>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400" dirty="0" smtClean="0"/>
              <a:t>The C</a:t>
            </a:r>
            <a:r>
              <a:rPr lang="en-US" sz="2400" dirty="0" err="1" smtClean="0"/>
              <a:t>annabinoid</a:t>
            </a:r>
            <a:r>
              <a:rPr lang="tr-TR" sz="2400" dirty="0" err="1" smtClean="0"/>
              <a:t>ergic</a:t>
            </a:r>
            <a:r>
              <a:rPr lang="en-US" sz="2400" dirty="0" smtClean="0"/>
              <a:t> system</a:t>
            </a:r>
            <a:r>
              <a:rPr lang="tr-TR" sz="2400" dirty="0" smtClean="0"/>
              <a:t/>
            </a:r>
            <a:br>
              <a:rPr lang="tr-TR" sz="2400" dirty="0" smtClean="0"/>
            </a:br>
            <a:r>
              <a:rPr lang="tr-TR" sz="2400" dirty="0"/>
              <a:t>	</a:t>
            </a:r>
            <a:r>
              <a:rPr lang="tr-TR" sz="2400" dirty="0" smtClean="0"/>
              <a:t>	The </a:t>
            </a:r>
            <a:r>
              <a:rPr lang="tr-TR" sz="2400" dirty="0" err="1" smtClean="0"/>
              <a:t>Effects</a:t>
            </a:r>
            <a:r>
              <a:rPr lang="en-US" sz="2400" dirty="0" smtClean="0"/>
              <a:t> </a:t>
            </a:r>
            <a:endParaRPr lang="tr-TR" sz="2400" dirty="0" smtClean="0"/>
          </a:p>
        </p:txBody>
      </p:sp>
      <p:sp>
        <p:nvSpPr>
          <p:cNvPr id="27651" name="Rectangle 3"/>
          <p:cNvSpPr>
            <a:spLocks noGrp="1" noChangeArrowheads="1"/>
          </p:cNvSpPr>
          <p:nvPr>
            <p:ph sz="quarter" idx="1"/>
          </p:nvPr>
        </p:nvSpPr>
        <p:spPr>
          <a:xfrm>
            <a:off x="457200" y="1773238"/>
            <a:ext cx="8229600" cy="4551362"/>
          </a:xfrm>
        </p:spPr>
        <p:txBody>
          <a:bodyPr/>
          <a:lstStyle/>
          <a:p>
            <a:pPr eaLnBrk="1" hangingPunct="1"/>
            <a:r>
              <a:rPr lang="tr-TR" altLang="tr-TR" dirty="0" err="1" smtClean="0"/>
              <a:t>ECs</a:t>
            </a:r>
            <a:r>
              <a:rPr lang="en-US" altLang="tr-TR" dirty="0" smtClean="0"/>
              <a:t> are provided by a series of</a:t>
            </a:r>
            <a:r>
              <a:rPr lang="tr-TR" altLang="tr-TR" dirty="0" smtClean="0"/>
              <a:t> </a:t>
            </a:r>
          </a:p>
          <a:p>
            <a:pPr eaLnBrk="1" hangingPunct="1"/>
            <a:r>
              <a:rPr lang="tr-TR" altLang="tr-TR" dirty="0" smtClean="0"/>
              <a:t>	</a:t>
            </a:r>
            <a:r>
              <a:rPr lang="en-US" altLang="tr-TR" dirty="0" smtClean="0"/>
              <a:t>central and </a:t>
            </a:r>
            <a:endParaRPr lang="tr-TR" altLang="tr-TR" dirty="0" smtClean="0"/>
          </a:p>
          <a:p>
            <a:pPr eaLnBrk="1" hangingPunct="1"/>
            <a:r>
              <a:rPr lang="tr-TR" altLang="tr-TR" dirty="0" smtClean="0"/>
              <a:t>	</a:t>
            </a:r>
            <a:r>
              <a:rPr lang="en-US" altLang="tr-TR" dirty="0" smtClean="0"/>
              <a:t>peripheral effects </a:t>
            </a:r>
            <a:endParaRPr lang="tr-TR" altLang="tr-TR" dirty="0" smtClean="0"/>
          </a:p>
          <a:p>
            <a:pPr eaLnBrk="1" hangingPunct="1"/>
            <a:endParaRPr lang="tr-TR" altLang="tr-TR" dirty="0" smtClean="0"/>
          </a:p>
          <a:p>
            <a:pPr eaLnBrk="1" hangingPunct="1"/>
            <a:endParaRPr lang="tr-TR" altLang="tr-TR" dirty="0" smtClean="0"/>
          </a:p>
          <a:p>
            <a:pPr eaLnBrk="1" hangingPunct="1"/>
            <a:r>
              <a:rPr lang="tr-TR" altLang="tr-TR" sz="2000" dirty="0" smtClean="0"/>
              <a:t>CB1 is </a:t>
            </a:r>
            <a:r>
              <a:rPr lang="tr-TR" altLang="tr-TR" sz="2000" dirty="0" err="1" smtClean="0"/>
              <a:t>more</a:t>
            </a:r>
            <a:r>
              <a:rPr lang="tr-TR" altLang="tr-TR" sz="2000" dirty="0" smtClean="0"/>
              <a:t> </a:t>
            </a:r>
            <a:r>
              <a:rPr lang="tr-TR" altLang="tr-TR" sz="2000" dirty="0" err="1" smtClean="0"/>
              <a:t>responsive</a:t>
            </a:r>
            <a:r>
              <a:rPr lang="tr-TR" altLang="tr-TR" sz="2000" dirty="0" smtClean="0"/>
              <a:t> </a:t>
            </a:r>
            <a:r>
              <a:rPr lang="en-US" altLang="tr-TR" sz="2000" dirty="0" smtClean="0"/>
              <a:t>to psychoactive cannabinoids (</a:t>
            </a:r>
            <a:r>
              <a:rPr lang="en-US" altLang="tr-TR" sz="2000" dirty="0" err="1" smtClean="0"/>
              <a:t>eg</a:t>
            </a:r>
            <a:r>
              <a:rPr lang="en-US" altLang="tr-TR" sz="2000" dirty="0" smtClean="0"/>
              <a:t>, THC) than to nonpsychoactive</a:t>
            </a:r>
            <a:r>
              <a:rPr lang="tr-TR" altLang="tr-TR" sz="2000" dirty="0" smtClean="0"/>
              <a:t> </a:t>
            </a:r>
            <a:r>
              <a:rPr lang="tr-TR" altLang="tr-TR" sz="2000" dirty="0" err="1" smtClean="0"/>
              <a:t>cannabinoids</a:t>
            </a:r>
            <a:r>
              <a:rPr lang="tr-TR" altLang="tr-TR" sz="2000" dirty="0" smtClean="0"/>
              <a:t> (</a:t>
            </a:r>
            <a:r>
              <a:rPr lang="tr-TR" altLang="tr-TR" sz="2000" dirty="0" err="1" smtClean="0"/>
              <a:t>eg</a:t>
            </a:r>
            <a:r>
              <a:rPr lang="tr-TR" altLang="tr-TR" sz="2000" dirty="0" smtClean="0"/>
              <a:t>, </a:t>
            </a:r>
            <a:r>
              <a:rPr lang="tr-TR" altLang="tr-TR" sz="2000" dirty="0" err="1" smtClean="0"/>
              <a:t>cannabidiol</a:t>
            </a:r>
            <a:r>
              <a:rPr lang="tr-TR" altLang="tr-TR" sz="2000" dirty="0" smtClean="0"/>
              <a:t>)</a:t>
            </a:r>
          </a:p>
          <a:p>
            <a:pPr eaLnBrk="1" hangingPunct="1"/>
            <a:endParaRPr lang="tr-TR" altLang="tr-TR" dirty="0" smtClean="0"/>
          </a:p>
          <a:p>
            <a:pPr eaLnBrk="1" hangingPunct="1"/>
            <a:endParaRPr lang="tr-TR" altLang="tr-TR" sz="1800" dirty="0" smtClean="0"/>
          </a:p>
        </p:txBody>
      </p:sp>
    </p:spTree>
  </p:cSld>
  <p:clrMapOvr>
    <a:masterClrMapping/>
  </p:clrMapOvr>
  <p:transition spd="slow">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88913"/>
            <a:ext cx="8229600" cy="1295400"/>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a:t>	</a:t>
            </a:r>
            <a:r>
              <a:rPr lang="tr-TR" sz="2700" dirty="0" smtClean="0"/>
              <a:t>	The </a:t>
            </a:r>
            <a:r>
              <a:rPr lang="tr-TR" sz="2700" dirty="0" err="1" smtClean="0"/>
              <a:t>Effects</a:t>
            </a:r>
            <a:r>
              <a:rPr lang="en-US" sz="2700" dirty="0" smtClean="0"/>
              <a:t> </a:t>
            </a:r>
            <a:endParaRPr lang="tr-TR" sz="2700" dirty="0" smtClean="0"/>
          </a:p>
        </p:txBody>
      </p:sp>
      <p:sp>
        <p:nvSpPr>
          <p:cNvPr id="28675" name="Rectangle 3"/>
          <p:cNvSpPr>
            <a:spLocks noGrp="1" noChangeArrowheads="1"/>
          </p:cNvSpPr>
          <p:nvPr>
            <p:ph sz="quarter" idx="1"/>
          </p:nvPr>
        </p:nvSpPr>
        <p:spPr>
          <a:xfrm>
            <a:off x="457200" y="1773238"/>
            <a:ext cx="8002588" cy="4392612"/>
          </a:xfrm>
        </p:spPr>
        <p:txBody>
          <a:bodyPr/>
          <a:lstStyle/>
          <a:p>
            <a:pPr eaLnBrk="1" hangingPunct="1"/>
            <a:r>
              <a:rPr lang="tr-TR" altLang="tr-TR" smtClean="0"/>
              <a:t>ECs</a:t>
            </a:r>
            <a:r>
              <a:rPr lang="en-US" altLang="tr-TR" smtClean="0"/>
              <a:t>  influence </a:t>
            </a:r>
            <a:endParaRPr lang="tr-TR" altLang="tr-TR" smtClean="0"/>
          </a:p>
          <a:p>
            <a:pPr eaLnBrk="1" hangingPunct="1"/>
            <a:r>
              <a:rPr lang="tr-TR" altLang="tr-TR" smtClean="0"/>
              <a:t>	</a:t>
            </a:r>
            <a:r>
              <a:rPr lang="en-US" altLang="tr-TR" smtClean="0"/>
              <a:t>analgesia and</a:t>
            </a:r>
            <a:r>
              <a:rPr lang="tr-TR" altLang="tr-TR" smtClean="0"/>
              <a:t> </a:t>
            </a:r>
            <a:r>
              <a:rPr lang="en-US" altLang="tr-TR" smtClean="0"/>
              <a:t>motor function, </a:t>
            </a:r>
            <a:endParaRPr lang="tr-TR" altLang="tr-TR" smtClean="0"/>
          </a:p>
          <a:p>
            <a:pPr eaLnBrk="1" hangingPunct="1"/>
            <a:r>
              <a:rPr lang="tr-TR" altLang="tr-TR" smtClean="0"/>
              <a:t>	</a:t>
            </a:r>
            <a:r>
              <a:rPr lang="en-US" altLang="tr-TR" smtClean="0"/>
              <a:t>energy balance and food intake, </a:t>
            </a:r>
            <a:endParaRPr lang="tr-TR" altLang="tr-TR" smtClean="0"/>
          </a:p>
          <a:p>
            <a:pPr eaLnBrk="1" hangingPunct="1"/>
            <a:r>
              <a:rPr lang="tr-TR" altLang="tr-TR" smtClean="0"/>
              <a:t>	</a:t>
            </a:r>
            <a:r>
              <a:rPr lang="en-US" altLang="tr-TR" smtClean="0"/>
              <a:t>cardiovascular</a:t>
            </a:r>
            <a:r>
              <a:rPr lang="tr-TR" altLang="tr-TR" smtClean="0"/>
              <a:t> </a:t>
            </a:r>
            <a:r>
              <a:rPr lang="en-US" altLang="tr-TR" smtClean="0"/>
              <a:t>function, </a:t>
            </a:r>
            <a:endParaRPr lang="tr-TR" altLang="tr-TR" smtClean="0"/>
          </a:p>
          <a:p>
            <a:pPr eaLnBrk="1" hangingPunct="1"/>
            <a:r>
              <a:rPr lang="tr-TR" altLang="tr-TR" smtClean="0"/>
              <a:t>	</a:t>
            </a:r>
            <a:r>
              <a:rPr lang="en-US" altLang="tr-TR" b="1" smtClean="0">
                <a:solidFill>
                  <a:srgbClr val="0070C0"/>
                </a:solidFill>
              </a:rPr>
              <a:t>immune and inflammatory responses</a:t>
            </a:r>
            <a:r>
              <a:rPr lang="en-US" altLang="tr-TR" smtClean="0"/>
              <a:t>, and </a:t>
            </a:r>
            <a:endParaRPr lang="tr-TR" altLang="tr-TR" smtClean="0"/>
          </a:p>
          <a:p>
            <a:pPr eaLnBrk="1" hangingPunct="1"/>
            <a:r>
              <a:rPr lang="tr-TR" altLang="tr-TR" smtClean="0"/>
              <a:t>	</a:t>
            </a:r>
            <a:r>
              <a:rPr lang="en-US" altLang="tr-TR" smtClean="0"/>
              <a:t>cell proliferation</a:t>
            </a:r>
            <a:endParaRPr lang="tr-TR" altLang="tr-TR" sz="1800" smtClean="0"/>
          </a:p>
        </p:txBody>
      </p:sp>
    </p:spTree>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hangingPunct="1">
              <a:defRPr/>
            </a:pPr>
            <a:r>
              <a:rPr lang="tr-TR" sz="3100" b="1" dirty="0" smtClean="0">
                <a:solidFill>
                  <a:schemeClr val="accent6">
                    <a:lumMod val="75000"/>
                  </a:schemeClr>
                </a:solidFill>
              </a:rPr>
              <a:t>Introduction</a:t>
            </a:r>
            <a:r>
              <a:rPr lang="tr-TR" sz="3600" b="1" dirty="0" smtClean="0"/>
              <a:t> </a:t>
            </a:r>
            <a:r>
              <a:rPr lang="tr-TR" sz="3200" b="1" dirty="0" smtClean="0"/>
              <a:t/>
            </a:r>
            <a:br>
              <a:rPr lang="tr-TR" sz="3200" b="1" dirty="0" smtClean="0"/>
            </a:br>
            <a:r>
              <a:rPr lang="tr-TR" sz="32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smtClean="0"/>
              <a:t>		</a:t>
            </a:r>
            <a:r>
              <a:rPr lang="tr-TR" sz="2700" dirty="0" err="1" smtClean="0"/>
              <a:t>And</a:t>
            </a:r>
            <a:r>
              <a:rPr lang="tr-TR" sz="2700" dirty="0" smtClean="0"/>
              <a:t> </a:t>
            </a:r>
            <a:r>
              <a:rPr lang="tr-TR" sz="2700" dirty="0" err="1" smtClean="0"/>
              <a:t>Inflammation</a:t>
            </a:r>
            <a:endParaRPr lang="tr-TR" sz="2700" dirty="0"/>
          </a:p>
        </p:txBody>
      </p:sp>
      <p:sp>
        <p:nvSpPr>
          <p:cNvPr id="29699" name="2 İçerik Yer Tutucusu"/>
          <p:cNvSpPr>
            <a:spLocks noGrp="1"/>
          </p:cNvSpPr>
          <p:nvPr>
            <p:ph sz="quarter" idx="1"/>
          </p:nvPr>
        </p:nvSpPr>
        <p:spPr>
          <a:xfrm>
            <a:off x="457200" y="1600200"/>
            <a:ext cx="7467600" cy="4873625"/>
          </a:xfrm>
        </p:spPr>
        <p:txBody>
          <a:bodyPr/>
          <a:lstStyle/>
          <a:p>
            <a:pPr eaLnBrk="1" hangingPunct="1"/>
            <a:r>
              <a:rPr lang="tr-TR" altLang="tr-TR" dirty="0" err="1" smtClean="0"/>
              <a:t>the</a:t>
            </a:r>
            <a:r>
              <a:rPr lang="tr-TR" altLang="tr-TR" dirty="0" smtClean="0"/>
              <a:t> </a:t>
            </a:r>
            <a:r>
              <a:rPr lang="tr-TR" altLang="tr-TR" dirty="0" err="1" smtClean="0"/>
              <a:t>endocannabinoid</a:t>
            </a:r>
            <a:r>
              <a:rPr lang="tr-TR" altLang="tr-TR" dirty="0" smtClean="0"/>
              <a:t> </a:t>
            </a:r>
            <a:r>
              <a:rPr lang="tr-TR" altLang="tr-TR" dirty="0" err="1" smtClean="0"/>
              <a:t>system</a:t>
            </a:r>
            <a:r>
              <a:rPr lang="tr-TR" altLang="tr-TR" dirty="0" smtClean="0"/>
              <a:t> </a:t>
            </a:r>
            <a:r>
              <a:rPr lang="en-US" altLang="tr-TR" dirty="0" smtClean="0"/>
              <a:t>has been found to be involved in many inflammation-related</a:t>
            </a:r>
            <a:r>
              <a:rPr lang="tr-TR" altLang="tr-TR" dirty="0" smtClean="0"/>
              <a:t> </a:t>
            </a:r>
            <a:r>
              <a:rPr lang="en-US" altLang="tr-TR" dirty="0" smtClean="0"/>
              <a:t>conditions, such as </a:t>
            </a:r>
          </a:p>
          <a:p>
            <a:pPr eaLnBrk="1" hangingPunct="1"/>
            <a:endParaRPr lang="tr-TR" altLang="tr-TR" dirty="0" smtClean="0"/>
          </a:p>
          <a:p>
            <a:pPr eaLnBrk="1" hangingPunct="1"/>
            <a:r>
              <a:rPr lang="tr-TR" altLang="tr-TR" dirty="0" smtClean="0"/>
              <a:t>M</a:t>
            </a:r>
            <a:r>
              <a:rPr lang="en-US" altLang="tr-TR" dirty="0" err="1" smtClean="0"/>
              <a:t>ultiple</a:t>
            </a:r>
            <a:r>
              <a:rPr lang="en-US" altLang="tr-TR" dirty="0" smtClean="0"/>
              <a:t> sclerosis, </a:t>
            </a:r>
            <a:endParaRPr lang="tr-TR" altLang="tr-TR" dirty="0" smtClean="0"/>
          </a:p>
          <a:p>
            <a:pPr eaLnBrk="1" hangingPunct="1"/>
            <a:r>
              <a:rPr lang="tr-TR" altLang="tr-TR" dirty="0" smtClean="0"/>
              <a:t>A</a:t>
            </a:r>
            <a:r>
              <a:rPr lang="en-US" altLang="tr-TR" dirty="0" err="1" smtClean="0"/>
              <a:t>therosclerosis</a:t>
            </a:r>
            <a:r>
              <a:rPr lang="en-US" altLang="tr-TR" dirty="0" smtClean="0"/>
              <a:t>, </a:t>
            </a:r>
            <a:endParaRPr lang="tr-TR" altLang="tr-TR" dirty="0" smtClean="0"/>
          </a:p>
          <a:p>
            <a:pPr eaLnBrk="1" hangingPunct="1"/>
            <a:r>
              <a:rPr lang="tr-TR" altLang="tr-TR" dirty="0" smtClean="0"/>
              <a:t>I</a:t>
            </a:r>
            <a:r>
              <a:rPr lang="en-US" altLang="tr-TR" dirty="0" err="1" smtClean="0"/>
              <a:t>nflammatory</a:t>
            </a:r>
            <a:r>
              <a:rPr lang="tr-TR" altLang="tr-TR" dirty="0" smtClean="0"/>
              <a:t> </a:t>
            </a:r>
            <a:r>
              <a:rPr lang="en-US" altLang="tr-TR" dirty="0" smtClean="0"/>
              <a:t>bowel disease, </a:t>
            </a:r>
            <a:endParaRPr lang="tr-TR" altLang="tr-TR" dirty="0" smtClean="0"/>
          </a:p>
          <a:p>
            <a:pPr eaLnBrk="1" hangingPunct="1"/>
            <a:r>
              <a:rPr lang="en-US" altLang="tr-TR" dirty="0" smtClean="0"/>
              <a:t>RA, </a:t>
            </a:r>
            <a:endParaRPr lang="tr-TR" altLang="tr-TR" dirty="0" smtClean="0"/>
          </a:p>
          <a:p>
            <a:pPr eaLnBrk="1" hangingPunct="1"/>
            <a:r>
              <a:rPr lang="en-US" altLang="tr-TR" dirty="0" smtClean="0"/>
              <a:t>Sepsis, and </a:t>
            </a:r>
            <a:endParaRPr lang="tr-TR" altLang="tr-TR" dirty="0" smtClean="0"/>
          </a:p>
          <a:p>
            <a:pPr eaLnBrk="1" hangingPunct="1"/>
            <a:r>
              <a:rPr lang="tr-TR" altLang="tr-TR" dirty="0" smtClean="0"/>
              <a:t>A</a:t>
            </a:r>
            <a:r>
              <a:rPr lang="en-US" altLang="tr-TR" dirty="0" err="1" smtClean="0"/>
              <a:t>llergic</a:t>
            </a:r>
            <a:r>
              <a:rPr lang="en-US" altLang="tr-TR" dirty="0" smtClean="0"/>
              <a:t> inflammation</a:t>
            </a:r>
            <a:endParaRPr lang="tr-TR" altLang="tr-TR" dirty="0" smtClean="0"/>
          </a:p>
        </p:txBody>
      </p:sp>
    </p:spTree>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OMICS International Conferences</a:t>
            </a:r>
          </a:p>
        </p:txBody>
      </p:sp>
      <p:sp>
        <p:nvSpPr>
          <p:cNvPr id="3" name="Content Placeholder 2"/>
          <p:cNvSpPr>
            <a:spLocks noGrp="1"/>
          </p:cNvSpPr>
          <p:nvPr>
            <p:ph idx="1"/>
          </p:nvPr>
        </p:nvSpPr>
        <p:spPr/>
        <p:txBody>
          <a:bodyPr>
            <a:normAutofit fontScale="92500" lnSpcReduction="10000"/>
          </a:bodyPr>
          <a:lstStyle/>
          <a:p>
            <a:pPr marL="0" indent="0" algn="just">
              <a:buFont typeface="Wingdings" pitchFamily="2" charset="2"/>
              <a:buNone/>
              <a:defRPr/>
            </a:pPr>
            <a:r>
              <a:rPr lang="en-US" dirty="0"/>
              <a:t>OMICS International is a pioneer and leading science </a:t>
            </a:r>
            <a:r>
              <a:rPr lang="en-US" dirty="0" smtClean="0"/>
              <a:t>event organizer</a:t>
            </a:r>
            <a:r>
              <a:rPr lang="en-US" dirty="0"/>
              <a:t>, which publishes around 500 open access </a:t>
            </a:r>
            <a:r>
              <a:rPr lang="en-US" dirty="0" smtClean="0"/>
              <a:t>journals and </a:t>
            </a:r>
            <a:r>
              <a:rPr lang="en-US" dirty="0"/>
              <a:t>conducts over 500 Medical, Clinical, Engineering, </a:t>
            </a:r>
            <a:r>
              <a:rPr lang="en-US" dirty="0" smtClean="0"/>
              <a:t>Life Sciences</a:t>
            </a:r>
            <a:r>
              <a:rPr lang="en-US" dirty="0"/>
              <a:t>, </a:t>
            </a:r>
            <a:r>
              <a:rPr lang="en-US" dirty="0" err="1"/>
              <a:t>Pharma</a:t>
            </a:r>
            <a:r>
              <a:rPr lang="en-US" dirty="0"/>
              <a:t> scientific conferences all over the </a:t>
            </a:r>
            <a:r>
              <a:rPr lang="en-US" dirty="0" smtClean="0"/>
              <a:t>globe annually </a:t>
            </a:r>
            <a:r>
              <a:rPr lang="en-US" dirty="0"/>
              <a:t>with the support of more than 1000 </a:t>
            </a:r>
            <a:r>
              <a:rPr lang="en-US" dirty="0" smtClean="0"/>
              <a:t>scientific associations </a:t>
            </a:r>
            <a:r>
              <a:rPr lang="en-US" dirty="0"/>
              <a:t>and 30,000 editorial board members and </a:t>
            </a:r>
            <a:r>
              <a:rPr lang="en-US" dirty="0" smtClean="0"/>
              <a:t>3.5 million </a:t>
            </a:r>
            <a:r>
              <a:rPr lang="en-US" dirty="0"/>
              <a:t>followers to its credit</a:t>
            </a:r>
            <a:r>
              <a:rPr lang="en-US" dirty="0" smtClean="0"/>
              <a:t>.</a:t>
            </a:r>
          </a:p>
          <a:p>
            <a:pPr marL="0" indent="0" algn="just">
              <a:buFont typeface="Wingdings" pitchFamily="2" charset="2"/>
              <a:buNone/>
              <a:defRPr/>
            </a:pPr>
            <a:endParaRPr lang="en-US" dirty="0" smtClean="0"/>
          </a:p>
          <a:p>
            <a:pPr marL="0" indent="0" algn="just">
              <a:buFont typeface="Wingdings" pitchFamily="2" charset="2"/>
              <a:buNone/>
              <a:defRPr/>
            </a:pPr>
            <a:r>
              <a:rPr lang="en-US" dirty="0" smtClean="0"/>
              <a:t>OMICS </a:t>
            </a:r>
            <a:r>
              <a:rPr lang="en-US" dirty="0"/>
              <a:t>Group has organized </a:t>
            </a:r>
            <a:r>
              <a:rPr lang="en-US" dirty="0" smtClean="0"/>
              <a:t>500 </a:t>
            </a:r>
            <a:r>
              <a:rPr lang="en-US" dirty="0"/>
              <a:t>conferences, </a:t>
            </a:r>
            <a:r>
              <a:rPr lang="en-US" dirty="0" smtClean="0"/>
              <a:t>workshops and </a:t>
            </a:r>
            <a:r>
              <a:rPr lang="en-US" dirty="0"/>
              <a:t>national symposiums across the major cities </a:t>
            </a:r>
            <a:r>
              <a:rPr lang="en-US" dirty="0" smtClean="0"/>
              <a:t>including San </a:t>
            </a:r>
            <a:r>
              <a:rPr lang="en-US" dirty="0"/>
              <a:t>Francisco, Las Vegas, San Antonio, Omaha, </a:t>
            </a:r>
            <a:r>
              <a:rPr lang="en-US" dirty="0" smtClean="0"/>
              <a:t>Orlando, Raleigh</a:t>
            </a:r>
            <a:r>
              <a:rPr lang="en-US" dirty="0"/>
              <a:t>, Santa Clara, Chicago, Philadelphia, </a:t>
            </a:r>
            <a:r>
              <a:rPr lang="en-US" dirty="0" smtClean="0"/>
              <a:t>Baltimore, United </a:t>
            </a:r>
            <a:r>
              <a:rPr lang="en-US" dirty="0"/>
              <a:t>Kingdom, Valencia, Dubai, Beijing, </a:t>
            </a:r>
            <a:r>
              <a:rPr lang="en-US" dirty="0" smtClean="0"/>
              <a:t>Hyderabad, Bengaluru </a:t>
            </a:r>
            <a:r>
              <a:rPr lang="en-US" dirty="0"/>
              <a:t>and Mumbai.</a:t>
            </a:r>
          </a:p>
        </p:txBody>
      </p:sp>
    </p:spTree>
  </p:cSld>
  <p:clrMapOvr>
    <a:masterClrMapping/>
  </p:clrMapOvr>
  <p:transition spd="slow">
    <p:pull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hangingPunct="1">
              <a:defRPr/>
            </a:pPr>
            <a:r>
              <a:rPr lang="tr-TR" sz="3100" b="1" dirty="0" smtClean="0">
                <a:solidFill>
                  <a:schemeClr val="accent6">
                    <a:lumMod val="75000"/>
                  </a:schemeClr>
                </a:solidFill>
              </a:rPr>
              <a:t>Introduction</a:t>
            </a:r>
            <a:r>
              <a:rPr lang="tr-TR" sz="3600" b="1" dirty="0" smtClean="0"/>
              <a:t> </a:t>
            </a:r>
            <a:r>
              <a:rPr lang="tr-TR" sz="3200" b="1" dirty="0" smtClean="0"/>
              <a:t/>
            </a:r>
            <a:br>
              <a:rPr lang="tr-TR" sz="3200" b="1" dirty="0" smtClean="0"/>
            </a:br>
            <a:r>
              <a:rPr lang="tr-TR" sz="3200" b="1" dirty="0" smtClean="0"/>
              <a:t>	</a:t>
            </a:r>
            <a:r>
              <a:rPr lang="tr-TR" sz="2700" dirty="0" smtClean="0"/>
              <a:t>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smtClean="0"/>
              <a:t>		</a:t>
            </a:r>
            <a:r>
              <a:rPr lang="tr-TR" sz="2700" dirty="0" err="1" smtClean="0"/>
              <a:t>And</a:t>
            </a:r>
            <a:r>
              <a:rPr lang="tr-TR" sz="2700" dirty="0" smtClean="0"/>
              <a:t> </a:t>
            </a:r>
            <a:r>
              <a:rPr lang="tr-TR" sz="2700" dirty="0" err="1" smtClean="0"/>
              <a:t>Inflammation</a:t>
            </a:r>
            <a:endParaRPr lang="tr-TR" sz="2700" dirty="0"/>
          </a:p>
        </p:txBody>
      </p:sp>
      <p:sp>
        <p:nvSpPr>
          <p:cNvPr id="3" name="2 İçerik Yer Tutucusu"/>
          <p:cNvSpPr>
            <a:spLocks noGrp="1"/>
          </p:cNvSpPr>
          <p:nvPr>
            <p:ph sz="quarter" idx="1"/>
          </p:nvPr>
        </p:nvSpPr>
        <p:spPr>
          <a:xfrm>
            <a:off x="457200" y="1484313"/>
            <a:ext cx="7715250" cy="5113337"/>
          </a:xfrm>
        </p:spPr>
        <p:txBody>
          <a:bodyPr/>
          <a:lstStyle/>
          <a:p>
            <a:pPr eaLnBrk="1" hangingPunct="1">
              <a:defRPr/>
            </a:pPr>
            <a:r>
              <a:rPr lang="tr-TR" u="sng" dirty="0" smtClean="0">
                <a:solidFill>
                  <a:schemeClr val="accent2">
                    <a:lumMod val="50000"/>
                  </a:schemeClr>
                </a:solidFill>
                <a:latin typeface="Calibri" panose="020F0502020204030204" pitchFamily="34" charset="0"/>
              </a:rPr>
              <a:t>The </a:t>
            </a:r>
            <a:r>
              <a:rPr lang="en-US" u="sng" dirty="0" smtClean="0">
                <a:solidFill>
                  <a:schemeClr val="accent2">
                    <a:lumMod val="50000"/>
                  </a:schemeClr>
                </a:solidFill>
                <a:latin typeface="Calibri" panose="020F0502020204030204" pitchFamily="34" charset="0"/>
              </a:rPr>
              <a:t>blockage of CB1 and activation of CB2 could inhibit</a:t>
            </a:r>
            <a:r>
              <a:rPr lang="tr-TR" u="sng" dirty="0" smtClean="0">
                <a:solidFill>
                  <a:schemeClr val="accent2">
                    <a:lumMod val="50000"/>
                  </a:schemeClr>
                </a:solidFill>
                <a:latin typeface="Calibri" panose="020F0502020204030204" pitchFamily="34" charset="0"/>
              </a:rPr>
              <a:t> </a:t>
            </a:r>
            <a:r>
              <a:rPr lang="en-US" u="sng" dirty="0" smtClean="0">
                <a:solidFill>
                  <a:schemeClr val="accent2">
                    <a:lumMod val="50000"/>
                  </a:schemeClr>
                </a:solidFill>
                <a:latin typeface="Calibri" panose="020F0502020204030204" pitchFamily="34" charset="0"/>
              </a:rPr>
              <a:t>inflammation in various animal models</a:t>
            </a:r>
            <a:r>
              <a:rPr lang="en-US" dirty="0" smtClean="0">
                <a:latin typeface="Calibri" panose="020F0502020204030204" pitchFamily="34" charset="0"/>
              </a:rPr>
              <a:t>, mainly through restraining the</a:t>
            </a:r>
            <a:r>
              <a:rPr lang="tr-TR" dirty="0" smtClean="0">
                <a:latin typeface="Calibri" panose="020F0502020204030204" pitchFamily="34" charset="0"/>
              </a:rPr>
              <a:t> </a:t>
            </a:r>
            <a:r>
              <a:rPr lang="en-US" dirty="0" smtClean="0">
                <a:latin typeface="Calibri" panose="020F0502020204030204" pitchFamily="34" charset="0"/>
              </a:rPr>
              <a:t>activity of the immune system.</a:t>
            </a:r>
            <a:endParaRPr lang="tr-TR" dirty="0" smtClean="0">
              <a:latin typeface="Calibri" panose="020F0502020204030204" pitchFamily="34" charset="0"/>
            </a:endParaRPr>
          </a:p>
          <a:p>
            <a:pPr eaLnBrk="1" hangingPunct="1">
              <a:defRPr/>
            </a:pPr>
            <a:r>
              <a:rPr lang="tr-TR" u="sng" dirty="0" smtClean="0">
                <a:solidFill>
                  <a:schemeClr val="accent2">
                    <a:lumMod val="50000"/>
                  </a:schemeClr>
                </a:solidFill>
                <a:latin typeface="Calibri" panose="020F0502020204030204" pitchFamily="34" charset="0"/>
              </a:rPr>
              <a:t>The </a:t>
            </a:r>
            <a:r>
              <a:rPr lang="en-US" u="sng" dirty="0" smtClean="0">
                <a:solidFill>
                  <a:schemeClr val="accent2">
                    <a:lumMod val="50000"/>
                  </a:schemeClr>
                </a:solidFill>
                <a:latin typeface="Calibri" panose="020F0502020204030204" pitchFamily="34" charset="0"/>
              </a:rPr>
              <a:t>exogenous application of AEA and 2-AG exerts</a:t>
            </a:r>
            <a:r>
              <a:rPr lang="tr-TR" u="sng" dirty="0" smtClean="0">
                <a:solidFill>
                  <a:schemeClr val="accent2">
                    <a:lumMod val="50000"/>
                  </a:schemeClr>
                </a:solidFill>
                <a:latin typeface="Calibri" panose="020F0502020204030204" pitchFamily="34" charset="0"/>
              </a:rPr>
              <a:t> </a:t>
            </a:r>
            <a:r>
              <a:rPr lang="en-US" u="sng" dirty="0" smtClean="0">
                <a:solidFill>
                  <a:schemeClr val="accent2">
                    <a:lumMod val="50000"/>
                  </a:schemeClr>
                </a:solidFill>
                <a:latin typeface="Calibri" panose="020F0502020204030204" pitchFamily="34" charset="0"/>
              </a:rPr>
              <a:t>anti-inflammatory effects by decreasing the production of inflammatory</a:t>
            </a:r>
            <a:r>
              <a:rPr lang="tr-TR" u="sng" dirty="0" smtClean="0">
                <a:solidFill>
                  <a:schemeClr val="accent2">
                    <a:lumMod val="50000"/>
                  </a:schemeClr>
                </a:solidFill>
                <a:latin typeface="Calibri" panose="020F0502020204030204" pitchFamily="34" charset="0"/>
              </a:rPr>
              <a:t> </a:t>
            </a:r>
            <a:r>
              <a:rPr lang="en-US" u="sng" dirty="0" smtClean="0">
                <a:solidFill>
                  <a:schemeClr val="accent2">
                    <a:lumMod val="50000"/>
                  </a:schemeClr>
                </a:solidFill>
                <a:latin typeface="Calibri" panose="020F0502020204030204" pitchFamily="34" charset="0"/>
              </a:rPr>
              <a:t>mediators</a:t>
            </a:r>
            <a:r>
              <a:rPr lang="en-US" dirty="0" smtClean="0">
                <a:latin typeface="Calibri" panose="020F0502020204030204" pitchFamily="34" charset="0"/>
              </a:rPr>
              <a:t>. </a:t>
            </a:r>
            <a:endParaRPr lang="tr-TR" dirty="0" smtClean="0">
              <a:latin typeface="Calibri" panose="020F0502020204030204" pitchFamily="34" charset="0"/>
            </a:endParaRPr>
          </a:p>
          <a:p>
            <a:pPr eaLnBrk="1" hangingPunct="1">
              <a:defRPr/>
            </a:pPr>
            <a:r>
              <a:rPr lang="tr-TR" b="1" u="sng" dirty="0">
                <a:solidFill>
                  <a:schemeClr val="accent2">
                    <a:lumMod val="50000"/>
                  </a:schemeClr>
                </a:solidFill>
                <a:latin typeface="Calibri" panose="020F0502020204030204" pitchFamily="34" charset="0"/>
              </a:rPr>
              <a:t>The </a:t>
            </a:r>
            <a:r>
              <a:rPr lang="en-US" b="1" u="sng" dirty="0">
                <a:solidFill>
                  <a:schemeClr val="accent2">
                    <a:lumMod val="50000"/>
                  </a:schemeClr>
                </a:solidFill>
                <a:latin typeface="Calibri" panose="020F0502020204030204" pitchFamily="34" charset="0"/>
              </a:rPr>
              <a:t>exogenous application of </a:t>
            </a:r>
            <a:r>
              <a:rPr lang="tr-TR" b="1" u="sng" dirty="0" err="1" smtClean="0">
                <a:solidFill>
                  <a:schemeClr val="accent2">
                    <a:lumMod val="50000"/>
                  </a:schemeClr>
                </a:solidFill>
                <a:latin typeface="Calibri" panose="020F0502020204030204" pitchFamily="34" charset="0"/>
              </a:rPr>
              <a:t>selective</a:t>
            </a:r>
            <a:r>
              <a:rPr lang="tr-TR" b="1" u="sng" dirty="0" smtClean="0">
                <a:solidFill>
                  <a:schemeClr val="accent2">
                    <a:lumMod val="50000"/>
                  </a:schemeClr>
                </a:solidFill>
                <a:latin typeface="Calibri" panose="020F0502020204030204" pitchFamily="34" charset="0"/>
              </a:rPr>
              <a:t> CB2 </a:t>
            </a:r>
            <a:r>
              <a:rPr lang="tr-TR" b="1" u="sng" dirty="0" err="1" smtClean="0">
                <a:solidFill>
                  <a:schemeClr val="accent2">
                    <a:lumMod val="50000"/>
                  </a:schemeClr>
                </a:solidFill>
                <a:latin typeface="Calibri" panose="020F0502020204030204" pitchFamily="34" charset="0"/>
              </a:rPr>
              <a:t>agonists</a:t>
            </a:r>
            <a:r>
              <a:rPr lang="tr-TR" b="1" u="sng" dirty="0" smtClean="0">
                <a:solidFill>
                  <a:schemeClr val="accent2">
                    <a:lumMod val="50000"/>
                  </a:schemeClr>
                </a:solidFill>
                <a:latin typeface="Calibri" panose="020F0502020204030204" pitchFamily="34" charset="0"/>
              </a:rPr>
              <a:t> </a:t>
            </a:r>
            <a:r>
              <a:rPr lang="en-US" b="1" u="sng" dirty="0" smtClean="0">
                <a:solidFill>
                  <a:schemeClr val="accent2">
                    <a:lumMod val="50000"/>
                  </a:schemeClr>
                </a:solidFill>
                <a:latin typeface="Calibri" panose="020F0502020204030204" pitchFamily="34" charset="0"/>
              </a:rPr>
              <a:t>exerts</a:t>
            </a:r>
            <a:r>
              <a:rPr lang="tr-TR" b="1" u="sng" dirty="0" smtClean="0">
                <a:solidFill>
                  <a:schemeClr val="accent2">
                    <a:lumMod val="50000"/>
                  </a:schemeClr>
                </a:solidFill>
                <a:latin typeface="Calibri" panose="020F0502020204030204" pitchFamily="34" charset="0"/>
              </a:rPr>
              <a:t> </a:t>
            </a:r>
            <a:r>
              <a:rPr lang="en-US" b="1" u="sng" dirty="0">
                <a:solidFill>
                  <a:schemeClr val="accent2">
                    <a:lumMod val="50000"/>
                  </a:schemeClr>
                </a:solidFill>
                <a:latin typeface="Calibri" panose="020F0502020204030204" pitchFamily="34" charset="0"/>
              </a:rPr>
              <a:t>anti-inflammatory effects by decreasing the production of inflammatory</a:t>
            </a:r>
            <a:r>
              <a:rPr lang="tr-TR" b="1" u="sng" dirty="0">
                <a:solidFill>
                  <a:schemeClr val="accent2">
                    <a:lumMod val="50000"/>
                  </a:schemeClr>
                </a:solidFill>
                <a:latin typeface="Calibri" panose="020F0502020204030204" pitchFamily="34" charset="0"/>
              </a:rPr>
              <a:t> </a:t>
            </a:r>
            <a:r>
              <a:rPr lang="en-US" b="1" u="sng" dirty="0">
                <a:solidFill>
                  <a:schemeClr val="accent2">
                    <a:lumMod val="50000"/>
                  </a:schemeClr>
                </a:solidFill>
                <a:latin typeface="Calibri" panose="020F0502020204030204" pitchFamily="34" charset="0"/>
              </a:rPr>
              <a:t>mediators</a:t>
            </a:r>
            <a:r>
              <a:rPr lang="en-US" b="1" dirty="0">
                <a:latin typeface="Calibri" panose="020F0502020204030204" pitchFamily="34" charset="0"/>
              </a:rPr>
              <a:t>. </a:t>
            </a:r>
            <a:endParaRPr lang="tr-TR" b="1" dirty="0">
              <a:latin typeface="Calibri" panose="020F0502020204030204" pitchFamily="34" charset="0"/>
            </a:endParaRPr>
          </a:p>
          <a:p>
            <a:pPr eaLnBrk="1" hangingPunct="1">
              <a:defRPr/>
            </a:pPr>
            <a:r>
              <a:rPr lang="en-US" u="sng" dirty="0" smtClean="0">
                <a:solidFill>
                  <a:schemeClr val="accent2">
                    <a:lumMod val="50000"/>
                  </a:schemeClr>
                </a:solidFill>
                <a:latin typeface="Calibri" panose="020F0502020204030204" pitchFamily="34" charset="0"/>
              </a:rPr>
              <a:t>Upregulating the level of endogenous</a:t>
            </a:r>
            <a:r>
              <a:rPr lang="tr-TR" u="sng" dirty="0" smtClean="0">
                <a:solidFill>
                  <a:schemeClr val="accent2">
                    <a:lumMod val="50000"/>
                  </a:schemeClr>
                </a:solidFill>
                <a:latin typeface="Calibri" panose="020F0502020204030204" pitchFamily="34" charset="0"/>
              </a:rPr>
              <a:t> </a:t>
            </a:r>
            <a:r>
              <a:rPr lang="en-US" u="sng" dirty="0" err="1" smtClean="0">
                <a:solidFill>
                  <a:schemeClr val="accent2">
                    <a:lumMod val="50000"/>
                  </a:schemeClr>
                </a:solidFill>
                <a:latin typeface="Calibri" panose="020F0502020204030204" pitchFamily="34" charset="0"/>
              </a:rPr>
              <a:t>cannabinoids</a:t>
            </a:r>
            <a:r>
              <a:rPr lang="en-US" u="sng" dirty="0" smtClean="0">
                <a:solidFill>
                  <a:schemeClr val="accent2">
                    <a:lumMod val="50000"/>
                  </a:schemeClr>
                </a:solidFill>
                <a:latin typeface="Calibri" panose="020F0502020204030204" pitchFamily="34" charset="0"/>
              </a:rPr>
              <a:t> by</a:t>
            </a:r>
            <a:r>
              <a:rPr lang="tr-TR" u="sng" dirty="0" smtClean="0">
                <a:solidFill>
                  <a:schemeClr val="accent2">
                    <a:lumMod val="50000"/>
                  </a:schemeClr>
                </a:solidFill>
                <a:latin typeface="Calibri" panose="020F0502020204030204" pitchFamily="34" charset="0"/>
              </a:rPr>
              <a:t> </a:t>
            </a:r>
            <a:r>
              <a:rPr lang="en-US" u="sng" dirty="0" smtClean="0">
                <a:solidFill>
                  <a:schemeClr val="accent2">
                    <a:lumMod val="50000"/>
                  </a:schemeClr>
                </a:solidFill>
                <a:latin typeface="Calibri" panose="020F0502020204030204" pitchFamily="34" charset="0"/>
              </a:rPr>
              <a:t>inhibiting their</a:t>
            </a:r>
            <a:r>
              <a:rPr lang="tr-TR" u="sng" dirty="0" smtClean="0">
                <a:solidFill>
                  <a:schemeClr val="accent2">
                    <a:lumMod val="50000"/>
                  </a:schemeClr>
                </a:solidFill>
                <a:latin typeface="Calibri" panose="020F0502020204030204" pitchFamily="34" charset="0"/>
              </a:rPr>
              <a:t> </a:t>
            </a:r>
            <a:r>
              <a:rPr lang="en-US" u="sng" dirty="0" smtClean="0">
                <a:solidFill>
                  <a:schemeClr val="accent2">
                    <a:lumMod val="50000"/>
                  </a:schemeClr>
                </a:solidFill>
                <a:latin typeface="Calibri" panose="020F0502020204030204" pitchFamily="34" charset="0"/>
              </a:rPr>
              <a:t>common</a:t>
            </a:r>
            <a:r>
              <a:rPr lang="tr-TR" u="sng" dirty="0" smtClean="0">
                <a:solidFill>
                  <a:schemeClr val="accent2">
                    <a:lumMod val="50000"/>
                  </a:schemeClr>
                </a:solidFill>
                <a:latin typeface="Calibri" panose="020F0502020204030204" pitchFamily="34" charset="0"/>
              </a:rPr>
              <a:t> </a:t>
            </a:r>
            <a:r>
              <a:rPr lang="en-US" u="sng" dirty="0" smtClean="0">
                <a:solidFill>
                  <a:schemeClr val="accent2">
                    <a:lumMod val="50000"/>
                  </a:schemeClr>
                </a:solidFill>
                <a:latin typeface="Calibri" panose="020F0502020204030204" pitchFamily="34" charset="0"/>
              </a:rPr>
              <a:t>metabolic enzyme, becomes an important</a:t>
            </a:r>
            <a:r>
              <a:rPr lang="tr-TR" u="sng" dirty="0" smtClean="0">
                <a:solidFill>
                  <a:schemeClr val="accent2">
                    <a:lumMod val="50000"/>
                  </a:schemeClr>
                </a:solidFill>
                <a:latin typeface="Calibri" panose="020F0502020204030204" pitchFamily="34" charset="0"/>
              </a:rPr>
              <a:t> </a:t>
            </a:r>
            <a:r>
              <a:rPr lang="en-US" u="sng" dirty="0" smtClean="0">
                <a:solidFill>
                  <a:schemeClr val="accent2">
                    <a:lumMod val="50000"/>
                  </a:schemeClr>
                </a:solidFill>
                <a:latin typeface="Calibri" panose="020F0502020204030204" pitchFamily="34" charset="0"/>
              </a:rPr>
              <a:t>strategy in the treatment process of</a:t>
            </a:r>
            <a:r>
              <a:rPr lang="tr-TR" u="sng" dirty="0" smtClean="0">
                <a:solidFill>
                  <a:schemeClr val="accent2">
                    <a:lumMod val="50000"/>
                  </a:schemeClr>
                </a:solidFill>
                <a:latin typeface="Calibri" panose="020F0502020204030204" pitchFamily="34" charset="0"/>
              </a:rPr>
              <a:t> </a:t>
            </a:r>
            <a:r>
              <a:rPr lang="en-US" u="sng" dirty="0" smtClean="0">
                <a:solidFill>
                  <a:schemeClr val="accent2">
                    <a:lumMod val="50000"/>
                  </a:schemeClr>
                </a:solidFill>
                <a:latin typeface="Calibri" panose="020F0502020204030204" pitchFamily="34" charset="0"/>
              </a:rPr>
              <a:t>inflammation-related diseases</a:t>
            </a:r>
            <a:endParaRPr lang="tr-TR" u="sng" dirty="0">
              <a:solidFill>
                <a:schemeClr val="accent2">
                  <a:lumMod val="50000"/>
                </a:schemeClr>
              </a:solidFill>
              <a:latin typeface="Calibri" panose="020F0502020204030204" pitchFamily="34" charset="0"/>
            </a:endParaRPr>
          </a:p>
        </p:txBody>
      </p:sp>
    </p:spTree>
  </p:cSld>
  <p:clrMapOvr>
    <a:masterClrMapping/>
  </p:clrMapOvr>
  <p:transition spd="slow">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88913"/>
            <a:ext cx="8229600" cy="1295400"/>
          </a:xfrm>
        </p:spPr>
        <p:txBody>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en-AU" sz="2800" dirty="0" smtClean="0"/>
              <a:t> In our previous studies</a:t>
            </a:r>
            <a:endParaRPr lang="tr-TR" sz="2700" dirty="0" smtClean="0"/>
          </a:p>
        </p:txBody>
      </p:sp>
      <p:sp>
        <p:nvSpPr>
          <p:cNvPr id="31747" name="Rectangle 3"/>
          <p:cNvSpPr>
            <a:spLocks noGrp="1" noChangeArrowheads="1"/>
          </p:cNvSpPr>
          <p:nvPr>
            <p:ph sz="quarter" idx="1"/>
          </p:nvPr>
        </p:nvSpPr>
        <p:spPr>
          <a:xfrm>
            <a:off x="457200" y="1773238"/>
            <a:ext cx="8002588" cy="4248150"/>
          </a:xfrm>
        </p:spPr>
        <p:txBody>
          <a:bodyPr/>
          <a:lstStyle/>
          <a:p>
            <a:pPr lvl="1" eaLnBrk="1" hangingPunct="1"/>
            <a:endParaRPr lang="tr-TR" altLang="tr-TR" dirty="0" smtClean="0"/>
          </a:p>
          <a:p>
            <a:pPr lvl="1" algn="ctr" eaLnBrk="1" hangingPunct="1"/>
            <a:r>
              <a:rPr lang="tr-TR" altLang="tr-TR" sz="2400" dirty="0" smtClean="0"/>
              <a:t>We</a:t>
            </a:r>
            <a:r>
              <a:rPr lang="en-AU" altLang="tr-TR" sz="2400" dirty="0" smtClean="0"/>
              <a:t> had evaluated some effects of the cannabinoid (CB)2 receptor activations’ during the inflammatory processes of  peripheral tissues after intestinal ischemia/reperfusion .</a:t>
            </a:r>
            <a:endParaRPr lang="tr-TR" altLang="tr-TR" sz="2400" dirty="0" smtClean="0"/>
          </a:p>
        </p:txBody>
      </p:sp>
    </p:spTree>
  </p:cSld>
  <p:clrMapOvr>
    <a:masterClrMapping/>
  </p:clrMapOvr>
  <p:transition spd="slow">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88913"/>
            <a:ext cx="8229600" cy="1295400"/>
          </a:xfrm>
        </p:spPr>
        <p:txBody>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en-AU" sz="2800" dirty="0" smtClean="0"/>
              <a:t> </a:t>
            </a:r>
            <a:r>
              <a:rPr lang="tr-TR" sz="2800" dirty="0" err="1" smtClean="0"/>
              <a:t>Aim</a:t>
            </a:r>
            <a:r>
              <a:rPr lang="tr-TR" sz="2800" dirty="0" smtClean="0"/>
              <a:t> of </a:t>
            </a:r>
            <a:r>
              <a:rPr lang="tr-TR" sz="2800" dirty="0" err="1" smtClean="0"/>
              <a:t>this</a:t>
            </a:r>
            <a:r>
              <a:rPr lang="tr-TR" sz="2800" dirty="0" smtClean="0"/>
              <a:t> </a:t>
            </a:r>
            <a:r>
              <a:rPr lang="tr-TR" sz="2800" dirty="0" err="1" smtClean="0"/>
              <a:t>study</a:t>
            </a:r>
            <a:endParaRPr lang="tr-TR" sz="2700" dirty="0" smtClean="0"/>
          </a:p>
        </p:txBody>
      </p:sp>
      <p:sp>
        <p:nvSpPr>
          <p:cNvPr id="32771" name="Rectangle 3"/>
          <p:cNvSpPr>
            <a:spLocks noGrp="1" noChangeArrowheads="1"/>
          </p:cNvSpPr>
          <p:nvPr>
            <p:ph sz="quarter" idx="1"/>
          </p:nvPr>
        </p:nvSpPr>
        <p:spPr>
          <a:xfrm>
            <a:off x="457200" y="1773238"/>
            <a:ext cx="8002588" cy="4248150"/>
          </a:xfrm>
        </p:spPr>
        <p:txBody>
          <a:bodyPr/>
          <a:lstStyle/>
          <a:p>
            <a:pPr lvl="1" eaLnBrk="1" hangingPunct="1"/>
            <a:endParaRPr lang="tr-TR" altLang="tr-TR" dirty="0" smtClean="0"/>
          </a:p>
          <a:p>
            <a:pPr lvl="1" eaLnBrk="1" hangingPunct="1"/>
            <a:r>
              <a:rPr lang="en-AU" altLang="tr-TR" sz="2400" dirty="0" smtClean="0">
                <a:latin typeface="Calibri" panose="020F0502020204030204" pitchFamily="34" charset="0"/>
              </a:rPr>
              <a:t>This study was designed to investigate the anti-inflammatory effects of </a:t>
            </a:r>
            <a:r>
              <a:rPr lang="en-AU" altLang="tr-TR" sz="2400" dirty="0" smtClean="0">
                <a:solidFill>
                  <a:srgbClr val="FF0000"/>
                </a:solidFill>
                <a:latin typeface="Calibri" panose="020F0502020204030204" pitchFamily="34" charset="0"/>
              </a:rPr>
              <a:t>selective CB2 receptor agonist</a:t>
            </a:r>
            <a:r>
              <a:rPr lang="en-AU" altLang="tr-TR" sz="2400" dirty="0" smtClean="0">
                <a:latin typeface="Calibri" panose="020F0502020204030204" pitchFamily="34" charset="0"/>
              </a:rPr>
              <a:t>, </a:t>
            </a:r>
            <a:r>
              <a:rPr lang="en-AU" altLang="tr-TR" sz="2400" b="1" dirty="0" smtClean="0">
                <a:solidFill>
                  <a:srgbClr val="FF0000"/>
                </a:solidFill>
                <a:latin typeface="Calibri" panose="020F0502020204030204" pitchFamily="34" charset="0"/>
              </a:rPr>
              <a:t>GW405833</a:t>
            </a:r>
            <a:r>
              <a:rPr lang="en-AU" altLang="tr-TR" sz="2400" dirty="0" smtClean="0">
                <a:latin typeface="Calibri" panose="020F0502020204030204" pitchFamily="34" charset="0"/>
              </a:rPr>
              <a:t>, </a:t>
            </a:r>
            <a:endParaRPr lang="tr-TR" altLang="tr-TR" sz="2400" dirty="0" smtClean="0">
              <a:latin typeface="Calibri" panose="020F0502020204030204" pitchFamily="34" charset="0"/>
            </a:endParaRPr>
          </a:p>
          <a:p>
            <a:pPr lvl="2" eaLnBrk="1" hangingPunct="1"/>
            <a:r>
              <a:rPr lang="en-AU" altLang="tr-TR" sz="2000" dirty="0" smtClean="0">
                <a:latin typeface="Calibri" panose="020F0502020204030204" pitchFamily="34" charset="0"/>
              </a:rPr>
              <a:t>in the carrageenan paw oedema test of rats. </a:t>
            </a:r>
            <a:endParaRPr lang="tr-TR" altLang="tr-TR" sz="2000" dirty="0" smtClean="0">
              <a:latin typeface="Calibri" panose="020F0502020204030204" pitchFamily="34" charset="0"/>
            </a:endParaRPr>
          </a:p>
          <a:p>
            <a:pPr lvl="2" eaLnBrk="1" hangingPunct="1"/>
            <a:r>
              <a:rPr lang="en-US" altLang="tr-TR" sz="2000" dirty="0">
                <a:solidFill>
                  <a:srgbClr val="000000"/>
                </a:solidFill>
                <a:latin typeface="Calibri" panose="020F0502020204030204" pitchFamily="34" charset="0"/>
              </a:rPr>
              <a:t>in the </a:t>
            </a:r>
            <a:r>
              <a:rPr lang="en-US" altLang="tr-TR" sz="2000" dirty="0" smtClean="0">
                <a:solidFill>
                  <a:srgbClr val="000000"/>
                </a:solidFill>
                <a:latin typeface="Calibri" panose="020F0502020204030204" pitchFamily="34" charset="0"/>
              </a:rPr>
              <a:t>ca</a:t>
            </a:r>
            <a:r>
              <a:rPr lang="tr-TR" altLang="tr-TR" sz="2000" dirty="0" err="1" smtClean="0">
                <a:solidFill>
                  <a:srgbClr val="000000"/>
                </a:solidFill>
                <a:latin typeface="Calibri" panose="020F0502020204030204" pitchFamily="34" charset="0"/>
              </a:rPr>
              <a:t>psaicin</a:t>
            </a:r>
            <a:r>
              <a:rPr lang="en-US" altLang="tr-TR" sz="2000" dirty="0" smtClean="0">
                <a:solidFill>
                  <a:srgbClr val="000000"/>
                </a:solidFill>
                <a:latin typeface="Calibri" panose="020F0502020204030204" pitchFamily="34" charset="0"/>
              </a:rPr>
              <a:t> </a:t>
            </a:r>
            <a:r>
              <a:rPr lang="en-US" altLang="tr-TR" sz="2000" dirty="0">
                <a:solidFill>
                  <a:srgbClr val="000000"/>
                </a:solidFill>
                <a:latin typeface="Calibri" panose="020F0502020204030204" pitchFamily="34" charset="0"/>
              </a:rPr>
              <a:t>paw </a:t>
            </a:r>
            <a:r>
              <a:rPr lang="en-US" altLang="tr-TR" sz="2000" dirty="0" err="1">
                <a:solidFill>
                  <a:srgbClr val="000000"/>
                </a:solidFill>
                <a:latin typeface="Calibri" panose="020F0502020204030204" pitchFamily="34" charset="0"/>
              </a:rPr>
              <a:t>oedema</a:t>
            </a:r>
            <a:r>
              <a:rPr lang="en-US" altLang="tr-TR" sz="2000" dirty="0">
                <a:solidFill>
                  <a:srgbClr val="000000"/>
                </a:solidFill>
                <a:latin typeface="Calibri" panose="020F0502020204030204" pitchFamily="34" charset="0"/>
              </a:rPr>
              <a:t> test of rats. </a:t>
            </a:r>
          </a:p>
          <a:p>
            <a:pPr lvl="2" eaLnBrk="1" hangingPunct="1"/>
            <a:endParaRPr lang="tr-TR" altLang="tr-TR" sz="2000" dirty="0" smtClean="0">
              <a:solidFill>
                <a:srgbClr val="000000"/>
              </a:solidFill>
              <a:latin typeface="Calibri" panose="020F0502020204030204" pitchFamily="34" charset="0"/>
            </a:endParaRPr>
          </a:p>
          <a:p>
            <a:pPr lvl="1" algn="ctr" eaLnBrk="1" hangingPunct="1"/>
            <a:endParaRPr lang="tr-TR" altLang="tr-TR" sz="2400" dirty="0" smtClean="0"/>
          </a:p>
        </p:txBody>
      </p:sp>
    </p:spTree>
  </p:cSld>
  <p:clrMapOvr>
    <a:masterClrMapping/>
  </p:clrMapOvr>
  <p:transition spd="slow">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549275"/>
            <a:ext cx="7848600" cy="863600"/>
          </a:xfrm>
        </p:spPr>
        <p:txBody>
          <a:bodyPr>
            <a:normAutofit fontScale="90000"/>
          </a:bodyPr>
          <a:lstStyle/>
          <a:p>
            <a:pPr eaLnBrk="1" fontAlgn="auto" hangingPunct="1">
              <a:spcAft>
                <a:spcPts val="0"/>
              </a:spcAft>
              <a:defRPr/>
            </a:pPr>
            <a:r>
              <a:rPr lang="tr-TR" sz="3100" b="1" dirty="0" err="1" smtClean="0">
                <a:solidFill>
                  <a:schemeClr val="accent6">
                    <a:lumMod val="75000"/>
                  </a:schemeClr>
                </a:solidFill>
              </a:rPr>
              <a:t>Materials</a:t>
            </a:r>
            <a:r>
              <a:rPr lang="tr-TR" sz="3100" b="1" dirty="0" smtClean="0">
                <a:solidFill>
                  <a:schemeClr val="accent6">
                    <a:lumMod val="75000"/>
                  </a:schemeClr>
                </a:solidFill>
              </a:rPr>
              <a:t> </a:t>
            </a:r>
            <a:r>
              <a:rPr lang="tr-TR" sz="3100" b="1" dirty="0" err="1" smtClean="0">
                <a:solidFill>
                  <a:schemeClr val="accent6">
                    <a:lumMod val="75000"/>
                  </a:schemeClr>
                </a:solidFill>
              </a:rPr>
              <a:t>and</a:t>
            </a:r>
            <a:r>
              <a:rPr lang="tr-TR" sz="3100" b="1" dirty="0" smtClean="0">
                <a:solidFill>
                  <a:schemeClr val="accent6">
                    <a:lumMod val="75000"/>
                  </a:schemeClr>
                </a:solidFill>
              </a:rPr>
              <a:t> </a:t>
            </a:r>
            <a:r>
              <a:rPr lang="tr-TR" sz="3100" b="1" dirty="0" err="1" smtClean="0">
                <a:solidFill>
                  <a:schemeClr val="accent6">
                    <a:lumMod val="75000"/>
                  </a:schemeClr>
                </a:solidFill>
              </a:rPr>
              <a:t>Methods</a:t>
            </a:r>
            <a:r>
              <a:rPr lang="tr-TR" sz="3100" b="1" dirty="0" smtClean="0">
                <a:solidFill>
                  <a:schemeClr val="accent6">
                    <a:lumMod val="75000"/>
                  </a:schemeClr>
                </a:solidFill>
              </a:rPr>
              <a:t> </a:t>
            </a:r>
            <a:r>
              <a:rPr lang="tr-TR" sz="2800" b="1" dirty="0" smtClean="0">
                <a:solidFill>
                  <a:schemeClr val="accent6">
                    <a:lumMod val="75000"/>
                  </a:schemeClr>
                </a:solidFill>
              </a:rPr>
              <a:t/>
            </a:r>
            <a:br>
              <a:rPr lang="tr-TR" sz="2800" b="1" dirty="0" smtClean="0">
                <a:solidFill>
                  <a:schemeClr val="accent6">
                    <a:lumMod val="75000"/>
                  </a:schemeClr>
                </a:solidFill>
              </a:rPr>
            </a:br>
            <a:r>
              <a:rPr lang="tr-TR" sz="2700" dirty="0" err="1" smtClean="0"/>
              <a:t>Animals</a:t>
            </a:r>
            <a:r>
              <a:rPr lang="tr-TR" sz="2700" dirty="0" smtClean="0"/>
              <a:t> </a:t>
            </a:r>
            <a:r>
              <a:rPr lang="tr-TR" sz="2700" dirty="0" err="1" smtClean="0"/>
              <a:t>and</a:t>
            </a:r>
            <a:r>
              <a:rPr lang="tr-TR" sz="2700" dirty="0" smtClean="0"/>
              <a:t> </a:t>
            </a:r>
            <a:r>
              <a:rPr lang="tr-TR" sz="2700" dirty="0" err="1" smtClean="0"/>
              <a:t>Experimental</a:t>
            </a:r>
            <a:r>
              <a:rPr lang="tr-TR" sz="2700" dirty="0" smtClean="0"/>
              <a:t> </a:t>
            </a:r>
            <a:r>
              <a:rPr lang="tr-TR" sz="2700" dirty="0" err="1" smtClean="0"/>
              <a:t>Design</a:t>
            </a:r>
            <a:endParaRPr lang="tr-TR" sz="2700" dirty="0" smtClean="0"/>
          </a:p>
        </p:txBody>
      </p:sp>
      <p:sp>
        <p:nvSpPr>
          <p:cNvPr id="49155" name="Rectangle 3"/>
          <p:cNvSpPr>
            <a:spLocks noGrp="1" noChangeArrowheads="1"/>
          </p:cNvSpPr>
          <p:nvPr>
            <p:ph sz="quarter" idx="1"/>
          </p:nvPr>
        </p:nvSpPr>
        <p:spPr>
          <a:xfrm>
            <a:off x="457200" y="1628775"/>
            <a:ext cx="8002588" cy="4392613"/>
          </a:xfrm>
        </p:spPr>
        <p:txBody>
          <a:bodyPr>
            <a:normAutofit/>
          </a:bodyPr>
          <a:lstStyle/>
          <a:p>
            <a:pPr marL="274320" indent="-274320" eaLnBrk="1" fontAlgn="auto" hangingPunct="1">
              <a:lnSpc>
                <a:spcPct val="78000"/>
              </a:lnSpc>
              <a:spcAft>
                <a:spcPts val="0"/>
              </a:spcAft>
              <a:buFont typeface="Wingdings"/>
              <a:buChar char=""/>
              <a:defRPr/>
            </a:pPr>
            <a:r>
              <a:rPr lang="en-US" sz="2000" dirty="0" smtClean="0"/>
              <a:t>The subjects weighed between </a:t>
            </a:r>
            <a:r>
              <a:rPr lang="tr-TR" sz="2000" dirty="0" smtClean="0"/>
              <a:t>200</a:t>
            </a:r>
            <a:r>
              <a:rPr lang="en-US" sz="2000" dirty="0" smtClean="0"/>
              <a:t> and 25</a:t>
            </a:r>
            <a:r>
              <a:rPr lang="tr-TR" sz="2000" dirty="0" smtClean="0"/>
              <a:t>0</a:t>
            </a:r>
            <a:r>
              <a:rPr lang="en-US" sz="2000" dirty="0" smtClean="0"/>
              <a:t>g, and were housed in a temperature (20–22 °C) in their home cages and were maintained on a 12/12 h light/dark cycle</a:t>
            </a:r>
            <a:r>
              <a:rPr lang="tr-TR" sz="2000" dirty="0" smtClean="0"/>
              <a:t>.</a:t>
            </a:r>
          </a:p>
          <a:p>
            <a:pPr marL="274320" indent="-274320" eaLnBrk="1" fontAlgn="auto" hangingPunct="1">
              <a:lnSpc>
                <a:spcPct val="78000"/>
              </a:lnSpc>
              <a:spcAft>
                <a:spcPts val="0"/>
              </a:spcAft>
              <a:buFont typeface="Wingdings"/>
              <a:buChar char=""/>
              <a:defRPr/>
            </a:pPr>
            <a:r>
              <a:rPr lang="tr-TR" sz="2000" dirty="0" err="1" smtClean="0"/>
              <a:t>All</a:t>
            </a:r>
            <a:r>
              <a:rPr lang="tr-TR" sz="2000" dirty="0" smtClean="0"/>
              <a:t> </a:t>
            </a:r>
            <a:r>
              <a:rPr lang="tr-TR" sz="2000" dirty="0" err="1" smtClean="0"/>
              <a:t>rats</a:t>
            </a:r>
            <a:r>
              <a:rPr lang="tr-TR" sz="2000" dirty="0" smtClean="0"/>
              <a:t> </a:t>
            </a:r>
            <a:r>
              <a:rPr lang="tr-TR" sz="2000" dirty="0" err="1" smtClean="0"/>
              <a:t>were</a:t>
            </a:r>
            <a:r>
              <a:rPr lang="tr-TR" sz="2000" dirty="0" smtClean="0"/>
              <a:t> </a:t>
            </a:r>
            <a:r>
              <a:rPr lang="tr-TR" sz="2000" dirty="0" err="1" smtClean="0"/>
              <a:t>given</a:t>
            </a:r>
            <a:r>
              <a:rPr lang="tr-TR" sz="2000" dirty="0" smtClean="0"/>
              <a:t> </a:t>
            </a:r>
            <a:r>
              <a:rPr lang="tr-TR" sz="2000" dirty="0" err="1" smtClean="0"/>
              <a:t>standard</a:t>
            </a:r>
            <a:r>
              <a:rPr lang="tr-TR" sz="2000" dirty="0" smtClean="0"/>
              <a:t> </a:t>
            </a:r>
            <a:r>
              <a:rPr lang="tr-TR" sz="2000" dirty="0" err="1" smtClean="0"/>
              <a:t>rat</a:t>
            </a:r>
            <a:r>
              <a:rPr lang="tr-TR" sz="2000" dirty="0" smtClean="0"/>
              <a:t> </a:t>
            </a:r>
            <a:r>
              <a:rPr lang="tr-TR" sz="2000" dirty="0" err="1" smtClean="0"/>
              <a:t>chow</a:t>
            </a:r>
            <a:r>
              <a:rPr lang="tr-TR" sz="2000" dirty="0" smtClean="0"/>
              <a:t> </a:t>
            </a:r>
            <a:r>
              <a:rPr lang="tr-TR" sz="2000" dirty="0" err="1" smtClean="0"/>
              <a:t>and</a:t>
            </a:r>
            <a:r>
              <a:rPr lang="tr-TR" sz="2000" dirty="0" smtClean="0"/>
              <a:t> </a:t>
            </a:r>
            <a:r>
              <a:rPr lang="tr-TR" sz="2000" dirty="0" err="1" smtClean="0"/>
              <a:t>water</a:t>
            </a:r>
            <a:r>
              <a:rPr lang="tr-TR" sz="2000" dirty="0" smtClean="0"/>
              <a:t> ad </a:t>
            </a:r>
            <a:r>
              <a:rPr lang="tr-TR" sz="2000" dirty="0" err="1" smtClean="0"/>
              <a:t>libitum</a:t>
            </a:r>
            <a:endParaRPr lang="en-US" sz="2000" dirty="0" smtClean="0"/>
          </a:p>
          <a:p>
            <a:pPr eaLnBrk="1" hangingPunct="1">
              <a:defRPr/>
            </a:pPr>
            <a:r>
              <a:rPr lang="en-US" sz="2000" dirty="0" smtClean="0"/>
              <a:t>The sample size for</a:t>
            </a:r>
            <a:r>
              <a:rPr lang="tr-TR" sz="2000" dirty="0" smtClean="0"/>
              <a:t> </a:t>
            </a:r>
            <a:r>
              <a:rPr lang="en-US" sz="2000" dirty="0" smtClean="0"/>
              <a:t>each treatment group was 6 to </a:t>
            </a:r>
            <a:r>
              <a:rPr lang="tr-TR" sz="2000" dirty="0" smtClean="0"/>
              <a:t>8 </a:t>
            </a:r>
            <a:r>
              <a:rPr lang="en-US" sz="2000" dirty="0" smtClean="0"/>
              <a:t>mice/group</a:t>
            </a:r>
          </a:p>
          <a:p>
            <a:pPr eaLnBrk="1" hangingPunct="1">
              <a:defRPr/>
            </a:pPr>
            <a:r>
              <a:rPr lang="en-US" sz="2000" dirty="0" smtClean="0"/>
              <a:t>All animal protocols were approved by the</a:t>
            </a:r>
            <a:r>
              <a:rPr lang="tr-TR" sz="2000" dirty="0" smtClean="0"/>
              <a:t> </a:t>
            </a:r>
            <a:r>
              <a:rPr lang="en-US" sz="2000" dirty="0" smtClean="0"/>
              <a:t>Institutional Animal Care and Use Committee and were in accordance with the National</a:t>
            </a:r>
            <a:r>
              <a:rPr lang="tr-TR" sz="2000" dirty="0" smtClean="0"/>
              <a:t> </a:t>
            </a:r>
            <a:r>
              <a:rPr lang="en-US" sz="2000" dirty="0" smtClean="0"/>
              <a:t>Institutes of Health </a:t>
            </a:r>
            <a:r>
              <a:rPr lang="tr-TR" sz="2000" dirty="0" smtClean="0"/>
              <a:t>G</a:t>
            </a:r>
            <a:r>
              <a:rPr lang="en-US" sz="2000" dirty="0" err="1" smtClean="0"/>
              <a:t>uide</a:t>
            </a:r>
            <a:r>
              <a:rPr lang="en-US" sz="2000" dirty="0" smtClean="0"/>
              <a:t> for the care and use of Laboratory animals. </a:t>
            </a:r>
            <a:endParaRPr lang="tr-TR" sz="2000" dirty="0" smtClean="0"/>
          </a:p>
          <a:p>
            <a:pPr eaLnBrk="1" hangingPunct="1">
              <a:defRPr/>
            </a:pPr>
            <a:r>
              <a:rPr lang="en-US" sz="2000" dirty="0" smtClean="0"/>
              <a:t>After testing was completed, all mice were humanely</a:t>
            </a:r>
            <a:r>
              <a:rPr lang="tr-TR" sz="2000" dirty="0" smtClean="0"/>
              <a:t> </a:t>
            </a:r>
            <a:r>
              <a:rPr lang="en-US" sz="2000" dirty="0" smtClean="0"/>
              <a:t>euthanized via CO2 asphyxia, followed by rapid cervical dislocation.</a:t>
            </a:r>
            <a:endParaRPr lang="tr-TR" sz="2000" dirty="0" smtClean="0"/>
          </a:p>
        </p:txBody>
      </p:sp>
    </p:spTree>
  </p:cSld>
  <p:clrMapOvr>
    <a:masterClrMapping/>
  </p:clrMapOvr>
  <p:transition spd="slow">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76250"/>
            <a:ext cx="8229600" cy="865188"/>
          </a:xfrm>
        </p:spPr>
        <p:txBody>
          <a:bodyPr>
            <a:normAutofit fontScale="90000"/>
          </a:bodyPr>
          <a:lstStyle/>
          <a:p>
            <a:pPr eaLnBrk="1" fontAlgn="auto" hangingPunct="1">
              <a:spcAft>
                <a:spcPts val="0"/>
              </a:spcAft>
              <a:defRPr/>
            </a:pPr>
            <a:r>
              <a:rPr lang="tr-TR" sz="3100" b="1" dirty="0" err="1" smtClean="0">
                <a:solidFill>
                  <a:schemeClr val="accent6">
                    <a:lumMod val="75000"/>
                  </a:schemeClr>
                </a:solidFill>
              </a:rPr>
              <a:t>Materials</a:t>
            </a:r>
            <a:r>
              <a:rPr lang="tr-TR" sz="3100" b="1" dirty="0" smtClean="0">
                <a:solidFill>
                  <a:schemeClr val="accent6">
                    <a:lumMod val="75000"/>
                  </a:schemeClr>
                </a:solidFill>
              </a:rPr>
              <a:t> </a:t>
            </a:r>
            <a:r>
              <a:rPr lang="tr-TR" sz="3100" b="1" dirty="0" err="1" smtClean="0">
                <a:solidFill>
                  <a:schemeClr val="accent6">
                    <a:lumMod val="75000"/>
                  </a:schemeClr>
                </a:solidFill>
              </a:rPr>
              <a:t>and</a:t>
            </a:r>
            <a:r>
              <a:rPr lang="tr-TR" sz="3100" b="1" dirty="0" smtClean="0">
                <a:solidFill>
                  <a:schemeClr val="accent6">
                    <a:lumMod val="75000"/>
                  </a:schemeClr>
                </a:solidFill>
              </a:rPr>
              <a:t> </a:t>
            </a:r>
            <a:r>
              <a:rPr lang="tr-TR" sz="3100" b="1" dirty="0" err="1" smtClean="0">
                <a:solidFill>
                  <a:schemeClr val="accent6">
                    <a:lumMod val="75000"/>
                  </a:schemeClr>
                </a:solidFill>
              </a:rPr>
              <a:t>Methods</a:t>
            </a:r>
            <a:r>
              <a:rPr lang="tr-TR" sz="3100" b="1" dirty="0" smtClean="0">
                <a:solidFill>
                  <a:schemeClr val="accent6">
                    <a:lumMod val="75000"/>
                  </a:schemeClr>
                </a:solidFill>
              </a:rPr>
              <a:t> </a:t>
            </a:r>
            <a:r>
              <a:rPr lang="tr-TR" sz="2800" b="1" dirty="0" smtClean="0"/>
              <a:t/>
            </a:r>
            <a:br>
              <a:rPr lang="tr-TR" sz="2800" b="1" dirty="0" smtClean="0"/>
            </a:br>
            <a:r>
              <a:rPr lang="tr-TR" sz="2800" b="1" dirty="0" smtClean="0"/>
              <a:t>	</a:t>
            </a:r>
            <a:r>
              <a:rPr lang="tr-TR" sz="2700" dirty="0" smtClean="0"/>
              <a:t>I</a:t>
            </a:r>
            <a:r>
              <a:rPr lang="en-AU" sz="2700" dirty="0" err="1" smtClean="0"/>
              <a:t>nflammation</a:t>
            </a:r>
            <a:r>
              <a:rPr lang="tr-TR" sz="2700" dirty="0" smtClean="0"/>
              <a:t> </a:t>
            </a:r>
            <a:r>
              <a:rPr lang="tr-TR" sz="2700" dirty="0" err="1" smtClean="0"/>
              <a:t>type</a:t>
            </a:r>
            <a:endParaRPr lang="en-US" sz="2700" dirty="0" smtClean="0"/>
          </a:p>
        </p:txBody>
      </p:sp>
      <p:sp>
        <p:nvSpPr>
          <p:cNvPr id="21507" name="Content Placeholder 2"/>
          <p:cNvSpPr>
            <a:spLocks noGrp="1"/>
          </p:cNvSpPr>
          <p:nvPr>
            <p:ph sz="quarter" idx="1"/>
          </p:nvPr>
        </p:nvSpPr>
        <p:spPr>
          <a:xfrm>
            <a:off x="457200" y="1628775"/>
            <a:ext cx="8002588" cy="4392613"/>
          </a:xfrm>
        </p:spPr>
        <p:txBody>
          <a:bodyPr>
            <a:normAutofit/>
          </a:bodyPr>
          <a:lstStyle/>
          <a:p>
            <a:pPr marL="274320" indent="-274320" eaLnBrk="1" fontAlgn="auto" hangingPunct="1">
              <a:spcAft>
                <a:spcPts val="0"/>
              </a:spcAft>
              <a:buFont typeface="Wingdings"/>
              <a:buChar char=""/>
              <a:defRPr/>
            </a:pPr>
            <a:r>
              <a:rPr lang="tr-TR" b="1" dirty="0" err="1" smtClean="0">
                <a:solidFill>
                  <a:srgbClr val="FF0000"/>
                </a:solidFill>
              </a:rPr>
              <a:t>Carrageenan-induced</a:t>
            </a:r>
            <a:r>
              <a:rPr lang="tr-TR" b="1" dirty="0" smtClean="0">
                <a:solidFill>
                  <a:srgbClr val="FF0000"/>
                </a:solidFill>
              </a:rPr>
              <a:t> </a:t>
            </a:r>
            <a:r>
              <a:rPr lang="tr-TR" b="1" dirty="0" err="1" smtClean="0">
                <a:solidFill>
                  <a:srgbClr val="FF0000"/>
                </a:solidFill>
              </a:rPr>
              <a:t>paw</a:t>
            </a:r>
            <a:r>
              <a:rPr lang="tr-TR" b="1" dirty="0" smtClean="0">
                <a:solidFill>
                  <a:srgbClr val="FF0000"/>
                </a:solidFill>
              </a:rPr>
              <a:t> </a:t>
            </a:r>
            <a:r>
              <a:rPr lang="tr-TR" b="1" dirty="0" err="1" smtClean="0">
                <a:solidFill>
                  <a:srgbClr val="FF0000"/>
                </a:solidFill>
              </a:rPr>
              <a:t>edema</a:t>
            </a:r>
            <a:r>
              <a:rPr lang="tr-TR" b="1" dirty="0">
                <a:solidFill>
                  <a:srgbClr val="FF0000"/>
                </a:solidFill>
              </a:rPr>
              <a:t> </a:t>
            </a:r>
            <a:r>
              <a:rPr lang="tr-TR" b="1" dirty="0" smtClean="0">
                <a:solidFill>
                  <a:srgbClr val="FF0000"/>
                </a:solidFill>
              </a:rPr>
              <a:t>- </a:t>
            </a:r>
            <a:r>
              <a:rPr lang="en-AU" dirty="0" smtClean="0">
                <a:solidFill>
                  <a:srgbClr val="FF0000"/>
                </a:solidFill>
              </a:rPr>
              <a:t>Mix type</a:t>
            </a:r>
            <a:r>
              <a:rPr lang="tr-TR" dirty="0" smtClean="0">
                <a:solidFill>
                  <a:srgbClr val="FF0000"/>
                </a:solidFill>
              </a:rPr>
              <a:t> of </a:t>
            </a:r>
            <a:r>
              <a:rPr lang="tr-TR" dirty="0" err="1" smtClean="0">
                <a:solidFill>
                  <a:srgbClr val="FF0000"/>
                </a:solidFill>
              </a:rPr>
              <a:t>inflammation</a:t>
            </a:r>
            <a:r>
              <a:rPr lang="en-AU" dirty="0" smtClean="0">
                <a:solidFill>
                  <a:srgbClr val="FF0000"/>
                </a:solidFill>
              </a:rPr>
              <a:t> </a:t>
            </a:r>
            <a:endParaRPr lang="tr-TR" dirty="0" smtClean="0">
              <a:solidFill>
                <a:srgbClr val="FF0000"/>
              </a:solidFill>
            </a:endParaRPr>
          </a:p>
          <a:p>
            <a:r>
              <a:rPr lang="en-AU" dirty="0" smtClean="0"/>
              <a:t> </a:t>
            </a:r>
            <a:r>
              <a:rPr lang="tr-TR" dirty="0" smtClean="0"/>
              <a:t>	</a:t>
            </a:r>
            <a:r>
              <a:rPr lang="en-AU" sz="2200" dirty="0" smtClean="0"/>
              <a:t>were induced by giving an </a:t>
            </a:r>
            <a:r>
              <a:rPr lang="en-AU" sz="2200" dirty="0" err="1" smtClean="0"/>
              <a:t>intraplantar</a:t>
            </a:r>
            <a:r>
              <a:rPr lang="en-AU" sz="2200" dirty="0" smtClean="0"/>
              <a:t> injection of </a:t>
            </a:r>
            <a:r>
              <a:rPr lang="en-AU" sz="2200" dirty="0" err="1" smtClean="0"/>
              <a:t>carrageneen</a:t>
            </a:r>
            <a:r>
              <a:rPr lang="en-AU" sz="2200" dirty="0" smtClean="0"/>
              <a:t> (50 µl, 1%) or</a:t>
            </a:r>
            <a:endParaRPr lang="tr-TR" sz="2200" dirty="0" smtClean="0"/>
          </a:p>
          <a:p>
            <a:pPr marL="0" indent="0">
              <a:buNone/>
            </a:pPr>
            <a:endParaRPr lang="tr-TR" sz="2200" dirty="0" smtClean="0"/>
          </a:p>
          <a:p>
            <a:pPr marL="274320" indent="-274320" eaLnBrk="1" fontAlgn="auto" hangingPunct="1">
              <a:spcAft>
                <a:spcPts val="0"/>
              </a:spcAft>
              <a:buFont typeface="Wingdings"/>
              <a:buChar char=""/>
              <a:defRPr/>
            </a:pPr>
            <a:r>
              <a:rPr lang="tr-TR" b="1" dirty="0" smtClean="0">
                <a:solidFill>
                  <a:srgbClr val="FF0000"/>
                </a:solidFill>
              </a:rPr>
              <a:t>Capsaicin-induced </a:t>
            </a:r>
            <a:r>
              <a:rPr lang="tr-TR" b="1" dirty="0" err="1" smtClean="0">
                <a:solidFill>
                  <a:srgbClr val="FF0000"/>
                </a:solidFill>
              </a:rPr>
              <a:t>paw</a:t>
            </a:r>
            <a:r>
              <a:rPr lang="tr-TR" b="1" dirty="0" smtClean="0">
                <a:solidFill>
                  <a:srgbClr val="FF0000"/>
                </a:solidFill>
              </a:rPr>
              <a:t> </a:t>
            </a:r>
            <a:r>
              <a:rPr lang="tr-TR" b="1" dirty="0" err="1" smtClean="0">
                <a:solidFill>
                  <a:srgbClr val="FF0000"/>
                </a:solidFill>
              </a:rPr>
              <a:t>edema</a:t>
            </a:r>
            <a:r>
              <a:rPr lang="tr-TR" b="1" dirty="0" smtClean="0">
                <a:solidFill>
                  <a:srgbClr val="FF0000"/>
                </a:solidFill>
              </a:rPr>
              <a:t> - </a:t>
            </a:r>
            <a:r>
              <a:rPr lang="tr-TR" dirty="0" smtClean="0">
                <a:solidFill>
                  <a:srgbClr val="FF0000"/>
                </a:solidFill>
              </a:rPr>
              <a:t>N</a:t>
            </a:r>
            <a:r>
              <a:rPr lang="en-AU" dirty="0" err="1" smtClean="0">
                <a:solidFill>
                  <a:srgbClr val="FF0000"/>
                </a:solidFill>
              </a:rPr>
              <a:t>eurogenic</a:t>
            </a:r>
            <a:r>
              <a:rPr lang="en-AU" dirty="0" smtClean="0">
                <a:solidFill>
                  <a:srgbClr val="FF0000"/>
                </a:solidFill>
              </a:rPr>
              <a:t> </a:t>
            </a:r>
            <a:r>
              <a:rPr lang="tr-TR" dirty="0" err="1" smtClean="0">
                <a:solidFill>
                  <a:srgbClr val="FF0000"/>
                </a:solidFill>
              </a:rPr>
              <a:t>type</a:t>
            </a:r>
            <a:r>
              <a:rPr lang="tr-TR" dirty="0" smtClean="0">
                <a:solidFill>
                  <a:srgbClr val="FF0000"/>
                </a:solidFill>
              </a:rPr>
              <a:t> of </a:t>
            </a:r>
            <a:r>
              <a:rPr lang="en-AU" dirty="0" smtClean="0">
                <a:solidFill>
                  <a:srgbClr val="FF0000"/>
                </a:solidFill>
              </a:rPr>
              <a:t>inflammation </a:t>
            </a:r>
            <a:endParaRPr lang="tr-TR" dirty="0" smtClean="0">
              <a:solidFill>
                <a:srgbClr val="FF0000"/>
              </a:solidFill>
            </a:endParaRPr>
          </a:p>
          <a:p>
            <a:pPr marL="640080" lvl="1" indent="-274320" eaLnBrk="1" fontAlgn="auto" hangingPunct="1">
              <a:spcAft>
                <a:spcPts val="0"/>
              </a:spcAft>
              <a:buFont typeface="Wingdings 2"/>
              <a:buChar char=""/>
              <a:defRPr/>
            </a:pPr>
            <a:r>
              <a:rPr lang="tr-TR" sz="2200" dirty="0" smtClean="0"/>
              <a:t>	</a:t>
            </a:r>
            <a:r>
              <a:rPr lang="en-US" sz="2200" dirty="0"/>
              <a:t>were induced by giving an </a:t>
            </a:r>
            <a:r>
              <a:rPr lang="en-US" sz="2200" dirty="0" err="1"/>
              <a:t>intraplantar</a:t>
            </a:r>
            <a:r>
              <a:rPr lang="en-US" sz="2200" dirty="0"/>
              <a:t> injection of </a:t>
            </a:r>
            <a:r>
              <a:rPr lang="en-AU" sz="2200" dirty="0" smtClean="0"/>
              <a:t>capsaicin (50 µl, 0.1%) into the paw</a:t>
            </a:r>
            <a:endParaRPr lang="en-US" dirty="0" smtClean="0"/>
          </a:p>
          <a:p>
            <a:pPr marL="274320" indent="-274320" eaLnBrk="1" fontAlgn="auto" hangingPunct="1">
              <a:spcAft>
                <a:spcPts val="0"/>
              </a:spcAft>
              <a:buFont typeface="Wingdings"/>
              <a:buChar char=""/>
              <a:defRPr/>
            </a:pPr>
            <a:endParaRPr lang="en-US" dirty="0" smtClean="0"/>
          </a:p>
        </p:txBody>
      </p:sp>
    </p:spTree>
  </p:cSld>
  <p:clrMapOvr>
    <a:masterClrMapping/>
  </p:clrMapOvr>
  <p:transition spd="slow">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476250"/>
            <a:ext cx="8229600" cy="865188"/>
          </a:xfrm>
        </p:spPr>
        <p:txBody>
          <a:bodyPr>
            <a:normAutofit fontScale="90000"/>
          </a:bodyPr>
          <a:lstStyle/>
          <a:p>
            <a:pPr eaLnBrk="1" fontAlgn="auto" hangingPunct="1">
              <a:spcAft>
                <a:spcPts val="0"/>
              </a:spcAft>
              <a:defRPr/>
            </a:pPr>
            <a:r>
              <a:rPr lang="tr-TR" sz="3100" b="1" dirty="0" err="1" smtClean="0">
                <a:solidFill>
                  <a:schemeClr val="accent6">
                    <a:lumMod val="75000"/>
                  </a:schemeClr>
                </a:solidFill>
              </a:rPr>
              <a:t>Materials</a:t>
            </a:r>
            <a:r>
              <a:rPr lang="tr-TR" sz="3100" b="1" dirty="0" smtClean="0">
                <a:solidFill>
                  <a:schemeClr val="accent6">
                    <a:lumMod val="75000"/>
                  </a:schemeClr>
                </a:solidFill>
              </a:rPr>
              <a:t> </a:t>
            </a:r>
            <a:r>
              <a:rPr lang="tr-TR" sz="3100" b="1" dirty="0" err="1" smtClean="0">
                <a:solidFill>
                  <a:schemeClr val="accent6">
                    <a:lumMod val="75000"/>
                  </a:schemeClr>
                </a:solidFill>
              </a:rPr>
              <a:t>and</a:t>
            </a:r>
            <a:r>
              <a:rPr lang="tr-TR" sz="3100" b="1" dirty="0" smtClean="0">
                <a:solidFill>
                  <a:schemeClr val="accent6">
                    <a:lumMod val="75000"/>
                  </a:schemeClr>
                </a:solidFill>
              </a:rPr>
              <a:t> </a:t>
            </a:r>
            <a:r>
              <a:rPr lang="tr-TR" sz="3100" b="1" dirty="0" err="1" smtClean="0">
                <a:solidFill>
                  <a:schemeClr val="accent6">
                    <a:lumMod val="75000"/>
                  </a:schemeClr>
                </a:solidFill>
              </a:rPr>
              <a:t>Methods</a:t>
            </a:r>
            <a:r>
              <a:rPr lang="tr-TR" sz="3100" b="1" dirty="0" smtClean="0">
                <a:solidFill>
                  <a:schemeClr val="accent6">
                    <a:lumMod val="75000"/>
                  </a:schemeClr>
                </a:solidFill>
              </a:rPr>
              <a:t> </a:t>
            </a:r>
            <a:r>
              <a:rPr lang="tr-TR" sz="2800" b="1" dirty="0" smtClean="0"/>
              <a:t/>
            </a:r>
            <a:br>
              <a:rPr lang="tr-TR" sz="2800" b="1" dirty="0" smtClean="0"/>
            </a:br>
            <a:r>
              <a:rPr lang="tr-TR" sz="2800" b="1" dirty="0" smtClean="0"/>
              <a:t>	</a:t>
            </a:r>
            <a:r>
              <a:rPr lang="tr-TR" sz="2700" dirty="0" smtClean="0"/>
              <a:t>I</a:t>
            </a:r>
            <a:r>
              <a:rPr lang="en-AU" sz="2700" dirty="0" err="1" smtClean="0"/>
              <a:t>nflammation</a:t>
            </a:r>
            <a:r>
              <a:rPr lang="tr-TR" sz="2700" dirty="0" smtClean="0"/>
              <a:t> </a:t>
            </a:r>
            <a:r>
              <a:rPr lang="tr-TR" sz="2700" dirty="0" err="1" smtClean="0"/>
              <a:t>type</a:t>
            </a:r>
            <a:r>
              <a:rPr lang="tr-TR" sz="2700" dirty="0" smtClean="0"/>
              <a:t/>
            </a:r>
            <a:br>
              <a:rPr lang="tr-TR" sz="2700" dirty="0" smtClean="0"/>
            </a:br>
            <a:r>
              <a:rPr lang="tr-TR" sz="2700" dirty="0"/>
              <a:t>	</a:t>
            </a:r>
            <a:r>
              <a:rPr lang="tr-TR" sz="2700" dirty="0" smtClean="0"/>
              <a:t>	</a:t>
            </a:r>
            <a:r>
              <a:rPr lang="tr-TR" sz="2700" dirty="0" err="1" smtClean="0"/>
              <a:t>Paw</a:t>
            </a:r>
            <a:r>
              <a:rPr lang="tr-TR" sz="2700" dirty="0" smtClean="0"/>
              <a:t> </a:t>
            </a:r>
            <a:r>
              <a:rPr lang="tr-TR" sz="2700" dirty="0" err="1" smtClean="0"/>
              <a:t>edema</a:t>
            </a:r>
            <a:endParaRPr lang="en-US" sz="2700" dirty="0" smtClean="0"/>
          </a:p>
        </p:txBody>
      </p:sp>
      <p:sp>
        <p:nvSpPr>
          <p:cNvPr id="35843" name="İçerik Yer Tutucusu 1"/>
          <p:cNvSpPr>
            <a:spLocks noGrp="1"/>
          </p:cNvSpPr>
          <p:nvPr>
            <p:ph sz="quarter" idx="1"/>
          </p:nvPr>
        </p:nvSpPr>
        <p:spPr>
          <a:xfrm>
            <a:off x="457200" y="1600200"/>
            <a:ext cx="7467600" cy="4873625"/>
          </a:xfrm>
        </p:spPr>
        <p:txBody>
          <a:bodyPr/>
          <a:lstStyle/>
          <a:p>
            <a:r>
              <a:rPr lang="en-US" altLang="tr-TR" dirty="0" smtClean="0">
                <a:latin typeface="Times New Roman" panose="02020603050405020304" pitchFamily="18" charset="0"/>
              </a:rPr>
              <a:t>Edema was expressed as the increase in</a:t>
            </a:r>
            <a:r>
              <a:rPr lang="tr-TR" altLang="tr-TR" dirty="0" smtClean="0">
                <a:latin typeface="Times New Roman" panose="02020603050405020304" pitchFamily="18" charset="0"/>
              </a:rPr>
              <a:t> </a:t>
            </a:r>
            <a:r>
              <a:rPr lang="en-US" altLang="tr-TR" dirty="0" smtClean="0">
                <a:latin typeface="Times New Roman" panose="02020603050405020304" pitchFamily="18" charset="0"/>
              </a:rPr>
              <a:t>paw thickness (mm) after </a:t>
            </a:r>
            <a:r>
              <a:rPr lang="tr-TR" altLang="tr-TR" dirty="0" err="1" smtClean="0">
                <a:latin typeface="Times New Roman" panose="02020603050405020304" pitchFamily="18" charset="0"/>
              </a:rPr>
              <a:t>carrageenan</a:t>
            </a:r>
            <a:r>
              <a:rPr lang="tr-TR" altLang="tr-TR" dirty="0" smtClean="0">
                <a:latin typeface="Times New Roman" panose="02020603050405020304" pitchFamily="18" charset="0"/>
              </a:rPr>
              <a:t> </a:t>
            </a:r>
            <a:r>
              <a:rPr lang="en-US" altLang="tr-TR" dirty="0" smtClean="0">
                <a:latin typeface="Times New Roman" panose="02020603050405020304" pitchFamily="18" charset="0"/>
              </a:rPr>
              <a:t>injection relative to the pre-injection value</a:t>
            </a:r>
            <a:r>
              <a:rPr lang="tr-TR" altLang="tr-TR" dirty="0" smtClean="0">
                <a:latin typeface="Times New Roman" panose="02020603050405020304" pitchFamily="18" charset="0"/>
              </a:rPr>
              <a:t> </a:t>
            </a:r>
            <a:r>
              <a:rPr lang="tr-TR" altLang="tr-TR" dirty="0" err="1" smtClean="0">
                <a:latin typeface="Times New Roman" panose="02020603050405020304" pitchFamily="18" charset="0"/>
              </a:rPr>
              <a:t>for</a:t>
            </a:r>
            <a:r>
              <a:rPr lang="tr-TR" altLang="tr-TR" dirty="0" smtClean="0">
                <a:latin typeface="Times New Roman" panose="02020603050405020304" pitchFamily="18" charset="0"/>
              </a:rPr>
              <a:t> </a:t>
            </a:r>
            <a:r>
              <a:rPr lang="tr-TR" altLang="tr-TR" dirty="0" err="1" smtClean="0">
                <a:latin typeface="Times New Roman" panose="02020603050405020304" pitchFamily="18" charset="0"/>
              </a:rPr>
              <a:t>each</a:t>
            </a:r>
            <a:r>
              <a:rPr lang="tr-TR" altLang="tr-TR" dirty="0" smtClean="0">
                <a:latin typeface="Times New Roman" panose="02020603050405020304" pitchFamily="18" charset="0"/>
              </a:rPr>
              <a:t> </a:t>
            </a:r>
            <a:r>
              <a:rPr lang="tr-TR" altLang="tr-TR" dirty="0" err="1" smtClean="0">
                <a:latin typeface="Times New Roman" panose="02020603050405020304" pitchFamily="18" charset="0"/>
              </a:rPr>
              <a:t>animal</a:t>
            </a:r>
            <a:r>
              <a:rPr lang="tr-TR" altLang="tr-TR" dirty="0" smtClean="0">
                <a:latin typeface="Times New Roman" panose="02020603050405020304" pitchFamily="18" charset="0"/>
              </a:rPr>
              <a:t>.</a:t>
            </a:r>
            <a:r>
              <a:rPr lang="en-US" dirty="0"/>
              <a:t> </a:t>
            </a:r>
            <a:endParaRPr lang="tr-TR" dirty="0" smtClean="0"/>
          </a:p>
          <a:p>
            <a:endParaRPr lang="tr-TR" dirty="0" smtClean="0"/>
          </a:p>
          <a:p>
            <a:r>
              <a:rPr lang="en-US" dirty="0" smtClean="0"/>
              <a:t>Paw </a:t>
            </a:r>
            <a:r>
              <a:rPr lang="en-US" dirty="0"/>
              <a:t>thickness </a:t>
            </a:r>
            <a:r>
              <a:rPr lang="en-US" dirty="0" smtClean="0"/>
              <a:t>was</a:t>
            </a:r>
            <a:r>
              <a:rPr lang="tr-TR" dirty="0"/>
              <a:t> </a:t>
            </a:r>
            <a:r>
              <a:rPr lang="en-US" dirty="0" smtClean="0"/>
              <a:t>measured </a:t>
            </a:r>
            <a:r>
              <a:rPr lang="en-US" dirty="0"/>
              <a:t>with electronic digital </a:t>
            </a:r>
            <a:r>
              <a:rPr lang="en-US" dirty="0" smtClean="0"/>
              <a:t>calipers, </a:t>
            </a:r>
            <a:r>
              <a:rPr lang="en-US" dirty="0"/>
              <a:t>prior </a:t>
            </a:r>
            <a:r>
              <a:rPr lang="en-US" dirty="0" smtClean="0"/>
              <a:t>to</a:t>
            </a:r>
            <a:r>
              <a:rPr lang="tr-TR" dirty="0"/>
              <a:t> </a:t>
            </a:r>
            <a:r>
              <a:rPr lang="en-US" dirty="0" smtClean="0"/>
              <a:t>and </a:t>
            </a:r>
            <a:r>
              <a:rPr lang="tr-TR" dirty="0" smtClean="0"/>
              <a:t>1 </a:t>
            </a:r>
            <a:r>
              <a:rPr lang="tr-TR" dirty="0" err="1" smtClean="0"/>
              <a:t>or</a:t>
            </a:r>
            <a:r>
              <a:rPr lang="tr-TR" dirty="0" smtClean="0"/>
              <a:t> 4</a:t>
            </a:r>
            <a:r>
              <a:rPr lang="en-US" dirty="0" smtClean="0"/>
              <a:t> </a:t>
            </a:r>
            <a:r>
              <a:rPr lang="en-US" dirty="0"/>
              <a:t>h following </a:t>
            </a:r>
            <a:r>
              <a:rPr lang="tr-TR" dirty="0" err="1" smtClean="0"/>
              <a:t>capsaicin</a:t>
            </a:r>
            <a:r>
              <a:rPr lang="tr-TR" dirty="0" smtClean="0"/>
              <a:t> </a:t>
            </a:r>
            <a:r>
              <a:rPr lang="tr-TR" dirty="0" err="1" smtClean="0"/>
              <a:t>or</a:t>
            </a:r>
            <a:r>
              <a:rPr lang="tr-TR" dirty="0" smtClean="0"/>
              <a:t> </a:t>
            </a:r>
            <a:r>
              <a:rPr lang="en-US" dirty="0" smtClean="0"/>
              <a:t>carrageenan administration</a:t>
            </a:r>
            <a:r>
              <a:rPr lang="tr-TR" dirty="0" smtClean="0"/>
              <a:t> </a:t>
            </a:r>
            <a:r>
              <a:rPr lang="tr-TR" dirty="0" err="1" smtClean="0"/>
              <a:t>respectively</a:t>
            </a:r>
            <a:r>
              <a:rPr lang="en-US" dirty="0" smtClean="0"/>
              <a:t>, </a:t>
            </a:r>
            <a:r>
              <a:rPr lang="en-US" dirty="0"/>
              <a:t>which corresponds to peak </a:t>
            </a:r>
            <a:r>
              <a:rPr lang="en-US" dirty="0" smtClean="0"/>
              <a:t>edema</a:t>
            </a:r>
            <a:r>
              <a:rPr lang="tr-TR" dirty="0" smtClean="0"/>
              <a:t> time.</a:t>
            </a:r>
            <a:endParaRPr lang="tr-TR" sz="6000" dirty="0"/>
          </a:p>
          <a:p>
            <a:endParaRPr lang="tr-TR" altLang="tr-TR" dirty="0" smtClean="0">
              <a:latin typeface="Times New Roman" panose="02020603050405020304" pitchFamily="18" charset="0"/>
            </a:endParaRPr>
          </a:p>
          <a:p>
            <a:endParaRPr lang="tr-TR" altLang="tr-TR" dirty="0" smtClean="0"/>
          </a:p>
        </p:txBody>
      </p:sp>
    </p:spTree>
  </p:cSld>
  <p:clrMapOvr>
    <a:masterClrMapping/>
  </p:clrMapOvr>
  <p:transition spd="slow">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549275"/>
            <a:ext cx="7848600" cy="863600"/>
          </a:xfrm>
        </p:spPr>
        <p:txBody>
          <a:bodyPr>
            <a:normAutofit fontScale="90000"/>
          </a:bodyPr>
          <a:lstStyle/>
          <a:p>
            <a:pPr eaLnBrk="1" fontAlgn="auto" hangingPunct="1">
              <a:spcAft>
                <a:spcPts val="0"/>
              </a:spcAft>
              <a:defRPr/>
            </a:pPr>
            <a:r>
              <a:rPr lang="tr-TR" sz="3100" b="1" dirty="0" err="1" smtClean="0">
                <a:solidFill>
                  <a:schemeClr val="accent6">
                    <a:lumMod val="75000"/>
                  </a:schemeClr>
                </a:solidFill>
              </a:rPr>
              <a:t>Materials</a:t>
            </a:r>
            <a:r>
              <a:rPr lang="tr-TR" sz="3100" b="1" dirty="0" smtClean="0">
                <a:solidFill>
                  <a:schemeClr val="accent6">
                    <a:lumMod val="75000"/>
                  </a:schemeClr>
                </a:solidFill>
              </a:rPr>
              <a:t> </a:t>
            </a:r>
            <a:r>
              <a:rPr lang="tr-TR" sz="3100" b="1" dirty="0" err="1" smtClean="0">
                <a:solidFill>
                  <a:schemeClr val="accent6">
                    <a:lumMod val="75000"/>
                  </a:schemeClr>
                </a:solidFill>
              </a:rPr>
              <a:t>and</a:t>
            </a:r>
            <a:r>
              <a:rPr lang="tr-TR" sz="3100" b="1" dirty="0" smtClean="0">
                <a:solidFill>
                  <a:schemeClr val="accent6">
                    <a:lumMod val="75000"/>
                  </a:schemeClr>
                </a:solidFill>
              </a:rPr>
              <a:t> </a:t>
            </a:r>
            <a:r>
              <a:rPr lang="tr-TR" sz="3100" b="1" dirty="0" err="1" smtClean="0">
                <a:solidFill>
                  <a:schemeClr val="accent6">
                    <a:lumMod val="75000"/>
                  </a:schemeClr>
                </a:solidFill>
              </a:rPr>
              <a:t>Methods</a:t>
            </a:r>
            <a:r>
              <a:rPr lang="tr-TR" sz="3100" b="1" dirty="0" smtClean="0">
                <a:solidFill>
                  <a:schemeClr val="accent6">
                    <a:lumMod val="75000"/>
                  </a:schemeClr>
                </a:solidFill>
              </a:rPr>
              <a:t> </a:t>
            </a:r>
            <a:r>
              <a:rPr lang="tr-TR" sz="2800" b="1" dirty="0" smtClean="0">
                <a:solidFill>
                  <a:schemeClr val="accent6">
                    <a:lumMod val="75000"/>
                  </a:schemeClr>
                </a:solidFill>
              </a:rPr>
              <a:t/>
            </a:r>
            <a:br>
              <a:rPr lang="tr-TR" sz="2800" b="1" dirty="0" smtClean="0">
                <a:solidFill>
                  <a:schemeClr val="accent6">
                    <a:lumMod val="75000"/>
                  </a:schemeClr>
                </a:solidFill>
              </a:rPr>
            </a:br>
            <a:r>
              <a:rPr lang="tr-TR" sz="2700" dirty="0" err="1" smtClean="0"/>
              <a:t>Animals</a:t>
            </a:r>
            <a:r>
              <a:rPr lang="tr-TR" sz="2700" dirty="0" smtClean="0"/>
              <a:t> </a:t>
            </a:r>
            <a:r>
              <a:rPr lang="tr-TR" sz="2700" dirty="0" err="1" smtClean="0"/>
              <a:t>and</a:t>
            </a:r>
            <a:r>
              <a:rPr lang="tr-TR" sz="2700" dirty="0" smtClean="0"/>
              <a:t> </a:t>
            </a:r>
            <a:r>
              <a:rPr lang="tr-TR" sz="2700" dirty="0" err="1" smtClean="0"/>
              <a:t>Experimental</a:t>
            </a:r>
            <a:r>
              <a:rPr lang="tr-TR" sz="2700" dirty="0" smtClean="0"/>
              <a:t> </a:t>
            </a:r>
            <a:r>
              <a:rPr lang="tr-TR" sz="2700" dirty="0" err="1" smtClean="0"/>
              <a:t>Design</a:t>
            </a:r>
            <a:endParaRPr lang="tr-TR" sz="2700" dirty="0" smtClean="0"/>
          </a:p>
        </p:txBody>
      </p:sp>
      <p:sp>
        <p:nvSpPr>
          <p:cNvPr id="49155" name="Rectangle 3"/>
          <p:cNvSpPr>
            <a:spLocks noGrp="1" noChangeArrowheads="1"/>
          </p:cNvSpPr>
          <p:nvPr>
            <p:ph sz="quarter" idx="1"/>
          </p:nvPr>
        </p:nvSpPr>
        <p:spPr>
          <a:xfrm>
            <a:off x="457200" y="1628775"/>
            <a:ext cx="8002588" cy="4392613"/>
          </a:xfrm>
        </p:spPr>
        <p:txBody>
          <a:bodyPr>
            <a:normAutofit/>
          </a:bodyPr>
          <a:lstStyle/>
          <a:p>
            <a:pPr eaLnBrk="1" hangingPunct="1">
              <a:defRPr/>
            </a:pPr>
            <a:r>
              <a:rPr lang="en-AU" altLang="tr-TR" b="1" dirty="0" smtClean="0">
                <a:solidFill>
                  <a:schemeClr val="accent2">
                    <a:lumMod val="50000"/>
                  </a:schemeClr>
                </a:solidFill>
              </a:rPr>
              <a:t>In the first group,</a:t>
            </a:r>
            <a:endParaRPr lang="tr-TR" altLang="tr-TR" b="1" dirty="0" smtClean="0">
              <a:solidFill>
                <a:schemeClr val="accent2">
                  <a:lumMod val="50000"/>
                </a:schemeClr>
              </a:solidFill>
            </a:endParaRPr>
          </a:p>
          <a:p>
            <a:pPr eaLnBrk="1" hangingPunct="1">
              <a:defRPr/>
            </a:pPr>
            <a:r>
              <a:rPr lang="tr-TR" altLang="tr-TR" dirty="0" smtClean="0">
                <a:solidFill>
                  <a:srgbClr val="FF0000"/>
                </a:solidFill>
              </a:rPr>
              <a:t>P</a:t>
            </a:r>
            <a:r>
              <a:rPr lang="en-AU" altLang="tr-TR" dirty="0" err="1" smtClean="0">
                <a:solidFill>
                  <a:srgbClr val="FF0000"/>
                </a:solidFill>
              </a:rPr>
              <a:t>lasma</a:t>
            </a:r>
            <a:r>
              <a:rPr lang="en-AU" altLang="tr-TR" dirty="0" smtClean="0">
                <a:solidFill>
                  <a:srgbClr val="FF0000"/>
                </a:solidFill>
              </a:rPr>
              <a:t> extravasations </a:t>
            </a:r>
            <a:r>
              <a:rPr lang="en-AU" altLang="tr-TR" dirty="0" smtClean="0"/>
              <a:t>were measured via Evans blue dye method. </a:t>
            </a:r>
            <a:endParaRPr lang="tr-TR" altLang="tr-TR" dirty="0" smtClean="0"/>
          </a:p>
          <a:p>
            <a:pPr eaLnBrk="1" hangingPunct="1">
              <a:defRPr/>
            </a:pPr>
            <a:r>
              <a:rPr lang="en-AU" altLang="tr-TR" dirty="0" smtClean="0"/>
              <a:t>The dye was injected in the tail vein 15 min before the end of the experiments. </a:t>
            </a:r>
            <a:endParaRPr lang="tr-TR" altLang="tr-TR" dirty="0" smtClean="0"/>
          </a:p>
          <a:p>
            <a:pPr eaLnBrk="1" hangingPunct="1">
              <a:defRPr/>
            </a:pPr>
            <a:r>
              <a:rPr lang="en-AU" altLang="tr-TR" dirty="0" smtClean="0"/>
              <a:t>The anaesthetized animals were sacrificed by decapitation, and hind paws were incubated with </a:t>
            </a:r>
            <a:r>
              <a:rPr lang="en-AU" altLang="tr-TR" dirty="0" err="1" smtClean="0"/>
              <a:t>formamide</a:t>
            </a:r>
            <a:r>
              <a:rPr lang="en-AU" altLang="tr-TR" dirty="0" smtClean="0"/>
              <a:t>, and then the extracted dye was measured by </a:t>
            </a:r>
            <a:r>
              <a:rPr lang="en-AU" altLang="tr-TR" dirty="0" err="1" smtClean="0"/>
              <a:t>spectrophotometry</a:t>
            </a:r>
            <a:r>
              <a:rPr lang="en-AU" altLang="tr-TR" dirty="0" smtClean="0"/>
              <a:t> at 620 nm.</a:t>
            </a:r>
            <a:endParaRPr lang="tr-TR" altLang="tr-TR" dirty="0" smtClean="0">
              <a:solidFill>
                <a:srgbClr val="000000"/>
              </a:solidFill>
            </a:endParaRPr>
          </a:p>
          <a:p>
            <a:pPr eaLnBrk="1" hangingPunct="1">
              <a:defRPr/>
            </a:pPr>
            <a:endParaRPr lang="tr-TR" sz="2000" dirty="0" smtClean="0"/>
          </a:p>
        </p:txBody>
      </p:sp>
    </p:spTree>
  </p:cSld>
  <p:clrMapOvr>
    <a:masterClrMapping/>
  </p:clrMapOvr>
  <p:transition spd="slow">
    <p:pull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188913"/>
            <a:ext cx="7848600" cy="863600"/>
          </a:xfrm>
        </p:spPr>
        <p:txBody>
          <a:bodyPr>
            <a:normAutofit fontScale="90000"/>
          </a:bodyPr>
          <a:lstStyle/>
          <a:p>
            <a:pPr eaLnBrk="1" fontAlgn="auto" hangingPunct="1">
              <a:spcAft>
                <a:spcPts val="0"/>
              </a:spcAft>
              <a:defRPr/>
            </a:pPr>
            <a:r>
              <a:rPr lang="tr-TR" sz="3100" b="1" dirty="0" err="1" smtClean="0">
                <a:solidFill>
                  <a:schemeClr val="accent6">
                    <a:lumMod val="75000"/>
                  </a:schemeClr>
                </a:solidFill>
              </a:rPr>
              <a:t>Materials</a:t>
            </a:r>
            <a:r>
              <a:rPr lang="tr-TR" sz="3100" b="1" dirty="0" smtClean="0">
                <a:solidFill>
                  <a:schemeClr val="accent6">
                    <a:lumMod val="75000"/>
                  </a:schemeClr>
                </a:solidFill>
              </a:rPr>
              <a:t> </a:t>
            </a:r>
            <a:r>
              <a:rPr lang="tr-TR" sz="3100" b="1" dirty="0" err="1" smtClean="0">
                <a:solidFill>
                  <a:schemeClr val="accent6">
                    <a:lumMod val="75000"/>
                  </a:schemeClr>
                </a:solidFill>
              </a:rPr>
              <a:t>and</a:t>
            </a:r>
            <a:r>
              <a:rPr lang="tr-TR" sz="3100" b="1" dirty="0" smtClean="0">
                <a:solidFill>
                  <a:schemeClr val="accent6">
                    <a:lumMod val="75000"/>
                  </a:schemeClr>
                </a:solidFill>
              </a:rPr>
              <a:t> </a:t>
            </a:r>
            <a:r>
              <a:rPr lang="tr-TR" sz="3100" b="1" dirty="0" err="1" smtClean="0">
                <a:solidFill>
                  <a:schemeClr val="accent6">
                    <a:lumMod val="75000"/>
                  </a:schemeClr>
                </a:solidFill>
              </a:rPr>
              <a:t>Methods</a:t>
            </a:r>
            <a:r>
              <a:rPr lang="tr-TR" sz="3100" b="1" dirty="0" smtClean="0">
                <a:solidFill>
                  <a:schemeClr val="accent6">
                    <a:lumMod val="75000"/>
                  </a:schemeClr>
                </a:solidFill>
              </a:rPr>
              <a:t> </a:t>
            </a:r>
            <a:r>
              <a:rPr lang="tr-TR" sz="2800" b="1" dirty="0" smtClean="0">
                <a:solidFill>
                  <a:schemeClr val="accent6">
                    <a:lumMod val="75000"/>
                  </a:schemeClr>
                </a:solidFill>
              </a:rPr>
              <a:t/>
            </a:r>
            <a:br>
              <a:rPr lang="tr-TR" sz="2800" b="1" dirty="0" smtClean="0">
                <a:solidFill>
                  <a:schemeClr val="accent6">
                    <a:lumMod val="75000"/>
                  </a:schemeClr>
                </a:solidFill>
              </a:rPr>
            </a:br>
            <a:r>
              <a:rPr lang="tr-TR" sz="2700" dirty="0" err="1" smtClean="0"/>
              <a:t>Animals</a:t>
            </a:r>
            <a:r>
              <a:rPr lang="tr-TR" sz="2700" dirty="0" smtClean="0"/>
              <a:t> </a:t>
            </a:r>
            <a:r>
              <a:rPr lang="tr-TR" sz="2700" dirty="0" err="1" smtClean="0"/>
              <a:t>and</a:t>
            </a:r>
            <a:r>
              <a:rPr lang="tr-TR" sz="2700" dirty="0" smtClean="0"/>
              <a:t> </a:t>
            </a:r>
            <a:r>
              <a:rPr lang="tr-TR" sz="2700" dirty="0" err="1" smtClean="0"/>
              <a:t>Experimental</a:t>
            </a:r>
            <a:r>
              <a:rPr lang="tr-TR" sz="2700" dirty="0" smtClean="0"/>
              <a:t> </a:t>
            </a:r>
            <a:r>
              <a:rPr lang="tr-TR" sz="2700" dirty="0" err="1" smtClean="0"/>
              <a:t>Design</a:t>
            </a:r>
            <a:endParaRPr lang="tr-TR" sz="2700" dirty="0" smtClean="0"/>
          </a:p>
        </p:txBody>
      </p:sp>
      <p:sp>
        <p:nvSpPr>
          <p:cNvPr id="49155" name="Rectangle 3"/>
          <p:cNvSpPr>
            <a:spLocks noGrp="1" noChangeArrowheads="1"/>
          </p:cNvSpPr>
          <p:nvPr>
            <p:ph sz="quarter" idx="1"/>
          </p:nvPr>
        </p:nvSpPr>
        <p:spPr>
          <a:xfrm>
            <a:off x="457200" y="1196975"/>
            <a:ext cx="8147050" cy="5327650"/>
          </a:xfrm>
        </p:spPr>
        <p:txBody>
          <a:bodyPr>
            <a:normAutofit fontScale="92500" lnSpcReduction="10000"/>
          </a:bodyPr>
          <a:lstStyle/>
          <a:p>
            <a:pPr eaLnBrk="1" hangingPunct="1">
              <a:defRPr/>
            </a:pPr>
            <a:r>
              <a:rPr lang="en-AU" altLang="tr-TR" sz="2600" b="1" dirty="0" smtClean="0">
                <a:solidFill>
                  <a:schemeClr val="accent2">
                    <a:lumMod val="50000"/>
                  </a:schemeClr>
                </a:solidFill>
              </a:rPr>
              <a:t>In the second group</a:t>
            </a:r>
            <a:r>
              <a:rPr lang="en-AU" altLang="tr-TR" sz="2600" dirty="0" smtClean="0"/>
              <a:t>, </a:t>
            </a:r>
            <a:endParaRPr lang="tr-TR" altLang="tr-TR" sz="2600" dirty="0" smtClean="0"/>
          </a:p>
          <a:p>
            <a:pPr eaLnBrk="1" hangingPunct="1">
              <a:defRPr/>
            </a:pPr>
            <a:r>
              <a:rPr lang="en-AU" altLang="tr-TR" sz="2600" dirty="0" smtClean="0">
                <a:solidFill>
                  <a:srgbClr val="FF0000"/>
                </a:solidFill>
              </a:rPr>
              <a:t>paw thickness</a:t>
            </a:r>
            <a:r>
              <a:rPr lang="en-AU" altLang="tr-TR" sz="2600" dirty="0" smtClean="0"/>
              <a:t> was measured with electronic digital callipers, prior to and 4 h following </a:t>
            </a:r>
            <a:r>
              <a:rPr lang="en-AU" altLang="tr-TR" sz="2600" dirty="0" err="1" smtClean="0"/>
              <a:t>carrageenan</a:t>
            </a:r>
            <a:r>
              <a:rPr lang="en-AU" altLang="tr-TR" sz="2600" dirty="0" smtClean="0"/>
              <a:t> or 1 h following capsaicin administration, which corresponds to peak oedema.</a:t>
            </a:r>
            <a:r>
              <a:rPr lang="en-US" sz="2800" dirty="0" smtClean="0"/>
              <a:t> </a:t>
            </a:r>
            <a:r>
              <a:rPr lang="en-US" sz="2600" dirty="0" smtClean="0"/>
              <a:t>This procedure has been used previously by</a:t>
            </a:r>
            <a:r>
              <a:rPr lang="tr-TR" sz="2600" dirty="0" smtClean="0"/>
              <a:t> </a:t>
            </a:r>
            <a:r>
              <a:rPr lang="tr-TR" sz="2600" dirty="0" err="1" smtClean="0"/>
              <a:t>studies</a:t>
            </a:r>
            <a:r>
              <a:rPr lang="tr-TR" sz="2600" dirty="0" smtClean="0"/>
              <a:t>.</a:t>
            </a:r>
            <a:endParaRPr lang="tr-TR" altLang="tr-TR" sz="2600" dirty="0" smtClean="0"/>
          </a:p>
          <a:p>
            <a:pPr eaLnBrk="1" hangingPunct="1">
              <a:defRPr/>
            </a:pPr>
            <a:r>
              <a:rPr lang="en-AU" altLang="tr-TR" sz="2600" dirty="0" smtClean="0"/>
              <a:t>The anti-oedematous effects of GW405833 (3 mg/kg, </a:t>
            </a:r>
            <a:r>
              <a:rPr lang="en-AU" altLang="tr-TR" sz="2600" dirty="0" err="1" smtClean="0"/>
              <a:t>i.v.</a:t>
            </a:r>
            <a:r>
              <a:rPr lang="en-AU" altLang="tr-TR" sz="2600" dirty="0" smtClean="0"/>
              <a:t>) were compared to </a:t>
            </a:r>
            <a:r>
              <a:rPr lang="en-AU" altLang="tr-TR" sz="2600" dirty="0" err="1" smtClean="0"/>
              <a:t>diclo</a:t>
            </a:r>
            <a:r>
              <a:rPr lang="tr-TR" altLang="tr-TR" sz="2600" dirty="0"/>
              <a:t>f</a:t>
            </a:r>
            <a:r>
              <a:rPr lang="en-AU" altLang="tr-TR" sz="2600" dirty="0" err="1" smtClean="0"/>
              <a:t>enac</a:t>
            </a:r>
            <a:r>
              <a:rPr lang="en-AU" altLang="tr-TR" sz="2600" dirty="0" smtClean="0"/>
              <a:t> (10 mg/kg, </a:t>
            </a:r>
            <a:r>
              <a:rPr lang="en-AU" altLang="tr-TR" sz="2600" dirty="0" err="1" smtClean="0"/>
              <a:t>i.v.</a:t>
            </a:r>
            <a:r>
              <a:rPr lang="en-AU" altLang="tr-TR" sz="2600" dirty="0" smtClean="0"/>
              <a:t>), a nonselective cyclooxygenase inhibitor, 15 min before these </a:t>
            </a:r>
            <a:r>
              <a:rPr lang="en-AU" altLang="tr-TR" sz="2600" dirty="0" err="1" smtClean="0"/>
              <a:t>intraplantar</a:t>
            </a:r>
            <a:r>
              <a:rPr lang="en-AU" altLang="tr-TR" sz="2600" dirty="0" smtClean="0"/>
              <a:t> injections of inflammatory agents. </a:t>
            </a:r>
            <a:endParaRPr lang="tr-TR" altLang="tr-TR" sz="2600" dirty="0" smtClean="0"/>
          </a:p>
          <a:p>
            <a:pPr eaLnBrk="1" hangingPunct="1">
              <a:defRPr/>
            </a:pPr>
            <a:r>
              <a:rPr lang="en-AU" altLang="tr-TR" sz="2600" dirty="0" smtClean="0"/>
              <a:t>CB receptor involvement in the anti-inflammatory effects of GW405833 was evaluated by administration of the CB2 receptor antagonist, AM630 (1 mg/kg, </a:t>
            </a:r>
            <a:r>
              <a:rPr lang="en-AU" altLang="tr-TR" sz="2600" dirty="0" err="1" smtClean="0"/>
              <a:t>i.v</a:t>
            </a:r>
            <a:r>
              <a:rPr lang="en-AU" altLang="tr-TR" sz="2600" dirty="0" smtClean="0"/>
              <a:t>., 5 min before CB2 agonist injection).</a:t>
            </a:r>
            <a:endParaRPr lang="tr-TR" altLang="tr-TR" sz="2600" dirty="0" smtClean="0">
              <a:solidFill>
                <a:srgbClr val="000000"/>
              </a:solidFill>
            </a:endParaRPr>
          </a:p>
          <a:p>
            <a:pPr eaLnBrk="1" hangingPunct="1">
              <a:defRPr/>
            </a:pPr>
            <a:endParaRPr lang="tr-TR" altLang="tr-TR" sz="2000" dirty="0" smtClean="0"/>
          </a:p>
          <a:p>
            <a:pPr eaLnBrk="1" hangingPunct="1">
              <a:defRPr/>
            </a:pPr>
            <a:endParaRPr lang="tr-TR" altLang="tr-TR" sz="2000" dirty="0" smtClean="0"/>
          </a:p>
          <a:p>
            <a:pPr eaLnBrk="1" hangingPunct="1">
              <a:defRPr/>
            </a:pPr>
            <a:endParaRPr lang="tr-TR" sz="2000" dirty="0" smtClean="0"/>
          </a:p>
        </p:txBody>
      </p:sp>
    </p:spTree>
  </p:cSld>
  <p:clrMapOvr>
    <a:masterClrMapping/>
  </p:clrMapOvr>
  <p:transition spd="slow">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549275"/>
            <a:ext cx="7848600" cy="863600"/>
          </a:xfrm>
        </p:spPr>
        <p:txBody>
          <a:bodyPr>
            <a:normAutofit fontScale="90000"/>
          </a:bodyPr>
          <a:lstStyle/>
          <a:p>
            <a:pPr eaLnBrk="1" fontAlgn="auto" hangingPunct="1">
              <a:spcAft>
                <a:spcPts val="0"/>
              </a:spcAft>
              <a:defRPr/>
            </a:pPr>
            <a:r>
              <a:rPr lang="tr-TR" sz="3100" b="1" dirty="0" err="1" smtClean="0">
                <a:solidFill>
                  <a:schemeClr val="accent6">
                    <a:lumMod val="75000"/>
                  </a:schemeClr>
                </a:solidFill>
              </a:rPr>
              <a:t>Materials</a:t>
            </a:r>
            <a:r>
              <a:rPr lang="tr-TR" sz="3100" b="1" dirty="0" smtClean="0">
                <a:solidFill>
                  <a:schemeClr val="accent6">
                    <a:lumMod val="75000"/>
                  </a:schemeClr>
                </a:solidFill>
              </a:rPr>
              <a:t> </a:t>
            </a:r>
            <a:r>
              <a:rPr lang="tr-TR" sz="3100" b="1" dirty="0" err="1" smtClean="0">
                <a:solidFill>
                  <a:schemeClr val="accent6">
                    <a:lumMod val="75000"/>
                  </a:schemeClr>
                </a:solidFill>
              </a:rPr>
              <a:t>and</a:t>
            </a:r>
            <a:r>
              <a:rPr lang="tr-TR" sz="3100" b="1" dirty="0" smtClean="0">
                <a:solidFill>
                  <a:schemeClr val="accent6">
                    <a:lumMod val="75000"/>
                  </a:schemeClr>
                </a:solidFill>
              </a:rPr>
              <a:t> </a:t>
            </a:r>
            <a:r>
              <a:rPr lang="tr-TR" sz="3100" b="1" dirty="0" err="1" smtClean="0">
                <a:solidFill>
                  <a:schemeClr val="accent6">
                    <a:lumMod val="75000"/>
                  </a:schemeClr>
                </a:solidFill>
              </a:rPr>
              <a:t>Methods</a:t>
            </a:r>
            <a:r>
              <a:rPr lang="tr-TR" sz="3100" b="1" dirty="0" smtClean="0">
                <a:solidFill>
                  <a:schemeClr val="accent6">
                    <a:lumMod val="75000"/>
                  </a:schemeClr>
                </a:solidFill>
              </a:rPr>
              <a:t> </a:t>
            </a:r>
            <a:r>
              <a:rPr lang="tr-TR" sz="2800" b="1" dirty="0" smtClean="0">
                <a:solidFill>
                  <a:schemeClr val="accent6">
                    <a:lumMod val="75000"/>
                  </a:schemeClr>
                </a:solidFill>
              </a:rPr>
              <a:t/>
            </a:r>
            <a:br>
              <a:rPr lang="tr-TR" sz="2800" b="1" dirty="0" smtClean="0">
                <a:solidFill>
                  <a:schemeClr val="accent6">
                    <a:lumMod val="75000"/>
                  </a:schemeClr>
                </a:solidFill>
              </a:rPr>
            </a:br>
            <a:r>
              <a:rPr lang="tr-TR" sz="2400" b="1" dirty="0" smtClean="0">
                <a:solidFill>
                  <a:schemeClr val="accent6">
                    <a:lumMod val="75000"/>
                  </a:schemeClr>
                </a:solidFill>
              </a:rPr>
              <a:t> </a:t>
            </a:r>
            <a:r>
              <a:rPr lang="tr-TR" sz="2700" b="1" dirty="0" err="1" smtClean="0">
                <a:solidFill>
                  <a:schemeClr val="accent6">
                    <a:lumMod val="75000"/>
                  </a:schemeClr>
                </a:solidFill>
              </a:rPr>
              <a:t>Statistical</a:t>
            </a:r>
            <a:r>
              <a:rPr lang="tr-TR" sz="2700" b="1" dirty="0" smtClean="0">
                <a:solidFill>
                  <a:schemeClr val="accent6">
                    <a:lumMod val="75000"/>
                  </a:schemeClr>
                </a:solidFill>
              </a:rPr>
              <a:t> </a:t>
            </a:r>
            <a:r>
              <a:rPr lang="tr-TR" sz="2400" b="1" dirty="0" smtClean="0"/>
              <a:t>Data </a:t>
            </a:r>
            <a:r>
              <a:rPr lang="tr-TR" sz="2400" b="1" dirty="0" err="1" smtClean="0"/>
              <a:t>A</a:t>
            </a:r>
            <a:r>
              <a:rPr lang="tr-TR" sz="2700" b="1" dirty="0" err="1" smtClean="0">
                <a:solidFill>
                  <a:schemeClr val="accent6">
                    <a:lumMod val="75000"/>
                  </a:schemeClr>
                </a:solidFill>
              </a:rPr>
              <a:t>nalysis</a:t>
            </a:r>
            <a:endParaRPr lang="tr-TR" sz="2700" dirty="0" smtClean="0"/>
          </a:p>
        </p:txBody>
      </p:sp>
      <p:sp>
        <p:nvSpPr>
          <p:cNvPr id="41987" name="Rectangle 3"/>
          <p:cNvSpPr>
            <a:spLocks noGrp="1" noChangeArrowheads="1"/>
          </p:cNvSpPr>
          <p:nvPr>
            <p:ph sz="quarter" idx="1"/>
          </p:nvPr>
        </p:nvSpPr>
        <p:spPr>
          <a:xfrm>
            <a:off x="457200" y="1628775"/>
            <a:ext cx="8002588" cy="4392613"/>
          </a:xfrm>
        </p:spPr>
        <p:txBody>
          <a:bodyPr/>
          <a:lstStyle/>
          <a:p>
            <a:pPr eaLnBrk="1" hangingPunct="1"/>
            <a:r>
              <a:rPr lang="tr-TR" altLang="tr-TR" sz="2000" dirty="0" err="1" smtClean="0">
                <a:solidFill>
                  <a:srgbClr val="000000"/>
                </a:solidFill>
              </a:rPr>
              <a:t>All</a:t>
            </a:r>
            <a:r>
              <a:rPr lang="tr-TR" altLang="tr-TR" sz="2000" dirty="0" smtClean="0">
                <a:solidFill>
                  <a:srgbClr val="000000"/>
                </a:solidFill>
              </a:rPr>
              <a:t> </a:t>
            </a:r>
            <a:r>
              <a:rPr lang="tr-TR" altLang="tr-TR" sz="2000" dirty="0" err="1" smtClean="0">
                <a:solidFill>
                  <a:srgbClr val="000000"/>
                </a:solidFill>
              </a:rPr>
              <a:t>statistical</a:t>
            </a:r>
            <a:r>
              <a:rPr lang="tr-TR" altLang="tr-TR" sz="2000" dirty="0" smtClean="0">
                <a:solidFill>
                  <a:srgbClr val="000000"/>
                </a:solidFill>
              </a:rPr>
              <a:t> </a:t>
            </a:r>
            <a:r>
              <a:rPr lang="tr-TR" altLang="tr-TR" sz="2000" dirty="0" err="1" smtClean="0">
                <a:solidFill>
                  <a:srgbClr val="000000"/>
                </a:solidFill>
              </a:rPr>
              <a:t>analyses</a:t>
            </a:r>
            <a:r>
              <a:rPr lang="tr-TR" altLang="tr-TR" sz="2000" dirty="0" smtClean="0">
                <a:solidFill>
                  <a:srgbClr val="000000"/>
                </a:solidFill>
              </a:rPr>
              <a:t> </a:t>
            </a:r>
            <a:r>
              <a:rPr lang="tr-TR" altLang="tr-TR" sz="2000" dirty="0" err="1" smtClean="0">
                <a:solidFill>
                  <a:srgbClr val="000000"/>
                </a:solidFill>
              </a:rPr>
              <a:t>were</a:t>
            </a:r>
            <a:r>
              <a:rPr lang="tr-TR" altLang="tr-TR" sz="2000" dirty="0" smtClean="0">
                <a:solidFill>
                  <a:srgbClr val="000000"/>
                </a:solidFill>
              </a:rPr>
              <a:t> </a:t>
            </a:r>
            <a:r>
              <a:rPr lang="tr-TR" altLang="tr-TR" sz="2000" dirty="0" err="1" smtClean="0">
                <a:solidFill>
                  <a:srgbClr val="000000"/>
                </a:solidFill>
              </a:rPr>
              <a:t>carried</a:t>
            </a:r>
            <a:r>
              <a:rPr lang="tr-TR" altLang="tr-TR" sz="2000" dirty="0" smtClean="0">
                <a:solidFill>
                  <a:srgbClr val="000000"/>
                </a:solidFill>
              </a:rPr>
              <a:t> </a:t>
            </a:r>
            <a:r>
              <a:rPr lang="tr-TR" altLang="tr-TR" sz="2000" dirty="0" err="1" smtClean="0">
                <a:solidFill>
                  <a:srgbClr val="000000"/>
                </a:solidFill>
              </a:rPr>
              <a:t>out</a:t>
            </a:r>
            <a:r>
              <a:rPr lang="tr-TR" altLang="tr-TR" sz="2000" dirty="0" smtClean="0">
                <a:solidFill>
                  <a:srgbClr val="000000"/>
                </a:solidFill>
              </a:rPr>
              <a:t> </a:t>
            </a:r>
            <a:r>
              <a:rPr lang="tr-TR" altLang="tr-TR" sz="2000" dirty="0" err="1" smtClean="0">
                <a:solidFill>
                  <a:srgbClr val="000000"/>
                </a:solidFill>
              </a:rPr>
              <a:t>using</a:t>
            </a:r>
            <a:r>
              <a:rPr lang="tr-TR" altLang="tr-TR" sz="2000" dirty="0" smtClean="0">
                <a:solidFill>
                  <a:srgbClr val="000000"/>
                </a:solidFill>
              </a:rPr>
              <a:t> </a:t>
            </a:r>
            <a:r>
              <a:rPr lang="tr-TR" altLang="tr-TR" sz="2000" dirty="0" err="1" smtClean="0">
                <a:solidFill>
                  <a:srgbClr val="000000"/>
                </a:solidFill>
              </a:rPr>
              <a:t>GraphPad</a:t>
            </a:r>
            <a:r>
              <a:rPr lang="tr-TR" altLang="tr-TR" sz="2000" dirty="0" smtClean="0">
                <a:solidFill>
                  <a:srgbClr val="000000"/>
                </a:solidFill>
              </a:rPr>
              <a:t> </a:t>
            </a:r>
            <a:r>
              <a:rPr lang="tr-TR" altLang="tr-TR" sz="2000" dirty="0" err="1" smtClean="0">
                <a:solidFill>
                  <a:srgbClr val="000000"/>
                </a:solidFill>
              </a:rPr>
              <a:t>statistical</a:t>
            </a:r>
            <a:r>
              <a:rPr lang="tr-TR" altLang="tr-TR" sz="2000" dirty="0" smtClean="0">
                <a:solidFill>
                  <a:srgbClr val="000000"/>
                </a:solidFill>
              </a:rPr>
              <a:t> software. </a:t>
            </a:r>
          </a:p>
          <a:p>
            <a:pPr eaLnBrk="1" hangingPunct="1"/>
            <a:endParaRPr lang="tr-TR" altLang="tr-TR" sz="2000" dirty="0" smtClean="0">
              <a:solidFill>
                <a:srgbClr val="000000"/>
              </a:solidFill>
            </a:endParaRPr>
          </a:p>
          <a:p>
            <a:pPr eaLnBrk="1" hangingPunct="1"/>
            <a:r>
              <a:rPr lang="tr-TR" altLang="tr-TR" sz="2000" dirty="0" err="1" smtClean="0">
                <a:solidFill>
                  <a:srgbClr val="000000"/>
                </a:solidFill>
              </a:rPr>
              <a:t>All</a:t>
            </a:r>
            <a:r>
              <a:rPr lang="tr-TR" altLang="tr-TR" sz="2000" dirty="0" smtClean="0">
                <a:solidFill>
                  <a:srgbClr val="000000"/>
                </a:solidFill>
              </a:rPr>
              <a:t> data </a:t>
            </a:r>
            <a:r>
              <a:rPr lang="tr-TR" altLang="tr-TR" sz="2000" dirty="0" err="1" smtClean="0">
                <a:solidFill>
                  <a:srgbClr val="000000"/>
                </a:solidFill>
              </a:rPr>
              <a:t>were</a:t>
            </a:r>
            <a:r>
              <a:rPr lang="tr-TR" altLang="tr-TR" sz="2000" dirty="0" smtClean="0">
                <a:solidFill>
                  <a:srgbClr val="000000"/>
                </a:solidFill>
              </a:rPr>
              <a:t> </a:t>
            </a:r>
            <a:r>
              <a:rPr lang="tr-TR" altLang="tr-TR" sz="2000" dirty="0" err="1" smtClean="0">
                <a:solidFill>
                  <a:srgbClr val="000000"/>
                </a:solidFill>
              </a:rPr>
              <a:t>presented</a:t>
            </a:r>
            <a:r>
              <a:rPr lang="tr-TR" altLang="tr-TR" sz="2000" dirty="0" smtClean="0">
                <a:solidFill>
                  <a:srgbClr val="000000"/>
                </a:solidFill>
              </a:rPr>
              <a:t> as </a:t>
            </a:r>
            <a:r>
              <a:rPr lang="tr-TR" altLang="tr-TR" sz="2000" dirty="0" err="1" smtClean="0">
                <a:solidFill>
                  <a:srgbClr val="000000"/>
                </a:solidFill>
              </a:rPr>
              <a:t>mean</a:t>
            </a:r>
            <a:r>
              <a:rPr lang="tr-TR" altLang="tr-TR" sz="2000" dirty="0" smtClean="0">
                <a:solidFill>
                  <a:srgbClr val="000000"/>
                </a:solidFill>
              </a:rPr>
              <a:t> ± </a:t>
            </a:r>
            <a:r>
              <a:rPr lang="tr-TR" altLang="tr-TR" sz="2000" dirty="0" err="1" smtClean="0">
                <a:solidFill>
                  <a:srgbClr val="000000"/>
                </a:solidFill>
              </a:rPr>
              <a:t>standard</a:t>
            </a:r>
            <a:r>
              <a:rPr lang="tr-TR" altLang="tr-TR" sz="2000" dirty="0" smtClean="0">
                <a:solidFill>
                  <a:srgbClr val="000000"/>
                </a:solidFill>
              </a:rPr>
              <a:t> </a:t>
            </a:r>
            <a:r>
              <a:rPr lang="tr-TR" altLang="tr-TR" sz="2000" dirty="0" err="1" smtClean="0">
                <a:solidFill>
                  <a:srgbClr val="000000"/>
                </a:solidFill>
              </a:rPr>
              <a:t>error</a:t>
            </a:r>
            <a:r>
              <a:rPr lang="tr-TR" altLang="tr-TR" sz="2000" dirty="0" smtClean="0">
                <a:solidFill>
                  <a:srgbClr val="000000"/>
                </a:solidFill>
              </a:rPr>
              <a:t> </a:t>
            </a:r>
            <a:r>
              <a:rPr lang="tr-TR" altLang="tr-TR" sz="2000" dirty="0" err="1" smtClean="0">
                <a:solidFill>
                  <a:srgbClr val="000000"/>
                </a:solidFill>
              </a:rPr>
              <a:t>mean</a:t>
            </a:r>
            <a:r>
              <a:rPr lang="tr-TR" altLang="tr-TR" sz="2000" dirty="0" smtClean="0">
                <a:solidFill>
                  <a:srgbClr val="000000"/>
                </a:solidFill>
              </a:rPr>
              <a:t>. </a:t>
            </a:r>
          </a:p>
          <a:p>
            <a:pPr eaLnBrk="1" hangingPunct="1"/>
            <a:endParaRPr lang="tr-TR" sz="2000" dirty="0" smtClean="0">
              <a:effectLst/>
            </a:endParaRPr>
          </a:p>
          <a:p>
            <a:pPr eaLnBrk="1" hangingPunct="1"/>
            <a:r>
              <a:rPr lang="en-US" sz="2000" dirty="0" smtClean="0">
                <a:effectLst/>
              </a:rPr>
              <a:t>Difference between groups was compared using</a:t>
            </a:r>
            <a:r>
              <a:rPr lang="tr-TR" sz="2000" dirty="0" smtClean="0">
                <a:effectLst/>
              </a:rPr>
              <a:t> </a:t>
            </a:r>
            <a:r>
              <a:rPr lang="tr-TR" sz="2000" dirty="0" err="1" smtClean="0">
                <a:effectLst/>
              </a:rPr>
              <a:t>student</a:t>
            </a:r>
            <a:r>
              <a:rPr lang="tr-TR" sz="2000" dirty="0" smtClean="0">
                <a:effectLst/>
              </a:rPr>
              <a:t> </a:t>
            </a:r>
            <a:r>
              <a:rPr lang="tr-TR" sz="2000" i="1" dirty="0" smtClean="0">
                <a:effectLst/>
              </a:rPr>
              <a:t>t</a:t>
            </a:r>
            <a:r>
              <a:rPr lang="tr-TR" sz="2000" dirty="0" smtClean="0">
                <a:effectLst/>
              </a:rPr>
              <a:t> test </a:t>
            </a:r>
            <a:r>
              <a:rPr lang="tr-TR" sz="2000" dirty="0" err="1" smtClean="0">
                <a:effectLst/>
              </a:rPr>
              <a:t>or</a:t>
            </a:r>
            <a:r>
              <a:rPr lang="tr-TR" sz="2000" dirty="0" smtClean="0">
                <a:effectLst/>
              </a:rPr>
              <a:t> </a:t>
            </a:r>
            <a:r>
              <a:rPr lang="en-US" sz="2000" dirty="0" smtClean="0">
                <a:effectLst/>
              </a:rPr>
              <a:t> one-way ANOVA followed by </a:t>
            </a:r>
            <a:r>
              <a:rPr lang="tr-TR" sz="2000" dirty="0" err="1" smtClean="0">
                <a:effectLst/>
              </a:rPr>
              <a:t>Tukey</a:t>
            </a:r>
            <a:r>
              <a:rPr lang="en-US" sz="2000" dirty="0" smtClean="0">
                <a:effectLst/>
              </a:rPr>
              <a:t>'s Multiple Comparison. </a:t>
            </a:r>
            <a:endParaRPr lang="tr-TR" sz="2000" dirty="0" smtClean="0">
              <a:effectLst/>
            </a:endParaRPr>
          </a:p>
          <a:p>
            <a:pPr eaLnBrk="1" hangingPunct="1"/>
            <a:endParaRPr lang="tr-TR" sz="2000" i="1" dirty="0" smtClean="0">
              <a:effectLst/>
            </a:endParaRPr>
          </a:p>
          <a:p>
            <a:pPr eaLnBrk="1" hangingPunct="1"/>
            <a:r>
              <a:rPr lang="en-US" sz="2000" i="1" dirty="0" smtClean="0">
                <a:effectLst/>
              </a:rPr>
              <a:t>P</a:t>
            </a:r>
            <a:r>
              <a:rPr lang="en-US" sz="2000" dirty="0" smtClean="0">
                <a:effectLst/>
              </a:rPr>
              <a:t> &lt;0.05 was considered significant.</a:t>
            </a:r>
            <a:endParaRPr lang="tr-TR" altLang="tr-TR" sz="2000" dirty="0" smtClean="0">
              <a:solidFill>
                <a:srgbClr val="000000"/>
              </a:solidFill>
            </a:endParaRPr>
          </a:p>
          <a:p>
            <a:pPr eaLnBrk="1" hangingPunct="1"/>
            <a:endParaRPr lang="tr-TR" altLang="tr-TR" sz="2000" dirty="0" smtClean="0"/>
          </a:p>
          <a:p>
            <a:pPr eaLnBrk="1" hangingPunct="1"/>
            <a:endParaRPr lang="tr-TR" altLang="tr-TR" sz="2000" dirty="0" smtClean="0"/>
          </a:p>
          <a:p>
            <a:pPr eaLnBrk="1" hangingPunct="1"/>
            <a:endParaRPr lang="tr-TR" altLang="tr-TR" sz="2000" dirty="0" smtClean="0"/>
          </a:p>
        </p:txBody>
      </p:sp>
    </p:spTree>
  </p:cSld>
  <p:clrMapOvr>
    <a:masterClrMapping/>
  </p:clrMapOvr>
  <p:transition spd="slow">
    <p:pull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tr-TR" sz="2800" b="1" dirty="0" err="1" smtClean="0">
                <a:solidFill>
                  <a:schemeClr val="accent6">
                    <a:lumMod val="75000"/>
                  </a:schemeClr>
                </a:solidFill>
              </a:rPr>
              <a:t>Results</a:t>
            </a:r>
            <a:endParaRPr lang="tr-TR" sz="2800" b="1" dirty="0" smtClean="0">
              <a:solidFill>
                <a:schemeClr val="accent6">
                  <a:lumMod val="75000"/>
                </a:schemeClr>
              </a:solidFill>
            </a:endParaRPr>
          </a:p>
        </p:txBody>
      </p:sp>
      <p:sp>
        <p:nvSpPr>
          <p:cNvPr id="55299" name="Rectangle 3"/>
          <p:cNvSpPr>
            <a:spLocks noGrp="1" noChangeArrowheads="1"/>
          </p:cNvSpPr>
          <p:nvPr>
            <p:ph sz="quarter" idx="1"/>
          </p:nvPr>
        </p:nvSpPr>
        <p:spPr>
          <a:xfrm>
            <a:off x="457200" y="1600200"/>
            <a:ext cx="7931150" cy="4060825"/>
          </a:xfrm>
        </p:spPr>
        <p:txBody>
          <a:bodyPr>
            <a:normAutofit fontScale="92500" lnSpcReduction="10000"/>
          </a:bodyPr>
          <a:lstStyle/>
          <a:p>
            <a:pPr marL="274320" indent="-274320" eaLnBrk="1" fontAlgn="auto" hangingPunct="1">
              <a:spcAft>
                <a:spcPts val="0"/>
              </a:spcAft>
              <a:buFont typeface="Wingdings"/>
              <a:buChar char=""/>
              <a:defRPr/>
            </a:pPr>
            <a:r>
              <a:rPr lang="tr-TR" dirty="0" smtClean="0"/>
              <a:t>I.</a:t>
            </a:r>
            <a:r>
              <a:rPr lang="en-US" dirty="0" smtClean="0"/>
              <a:t> </a:t>
            </a:r>
            <a:r>
              <a:rPr lang="tr-TR" b="1" dirty="0" smtClean="0">
                <a:solidFill>
                  <a:schemeClr val="accent2">
                    <a:lumMod val="50000"/>
                  </a:schemeClr>
                </a:solidFill>
              </a:rPr>
              <a:t>The </a:t>
            </a:r>
            <a:r>
              <a:rPr lang="en-AU" altLang="tr-TR" b="1" dirty="0" err="1" smtClean="0">
                <a:solidFill>
                  <a:schemeClr val="accent2">
                    <a:lumMod val="50000"/>
                  </a:schemeClr>
                </a:solidFill>
              </a:rPr>
              <a:t>carrageenan</a:t>
            </a:r>
            <a:r>
              <a:rPr lang="en-AU" altLang="tr-TR" b="1" dirty="0" smtClean="0">
                <a:solidFill>
                  <a:schemeClr val="accent2">
                    <a:lumMod val="50000"/>
                  </a:schemeClr>
                </a:solidFill>
              </a:rPr>
              <a:t>-induced paw oedema</a:t>
            </a:r>
            <a:endParaRPr lang="tr-TR" altLang="tr-TR" b="1" dirty="0" smtClean="0">
              <a:solidFill>
                <a:schemeClr val="accent2">
                  <a:lumMod val="50000"/>
                </a:schemeClr>
              </a:solidFill>
            </a:endParaRPr>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r>
              <a:rPr lang="tr-TR" dirty="0" err="1" smtClean="0"/>
              <a:t>Administrate</a:t>
            </a:r>
            <a:r>
              <a:rPr lang="tr-TR" dirty="0" smtClean="0"/>
              <a:t> of </a:t>
            </a:r>
            <a:r>
              <a:rPr lang="tr-TR" dirty="0" err="1" smtClean="0"/>
              <a:t>carrageenan</a:t>
            </a:r>
            <a:r>
              <a:rPr lang="tr-TR" dirty="0" smtClean="0"/>
              <a:t> </a:t>
            </a:r>
            <a:r>
              <a:rPr lang="tr-TR" dirty="0" err="1" smtClean="0"/>
              <a:t>caused</a:t>
            </a:r>
            <a:r>
              <a:rPr lang="tr-TR" dirty="0" smtClean="0"/>
              <a:t> </a:t>
            </a:r>
            <a:r>
              <a:rPr lang="tr-TR" dirty="0" err="1" smtClean="0"/>
              <a:t>clear</a:t>
            </a:r>
            <a:r>
              <a:rPr lang="tr-TR" dirty="0" smtClean="0"/>
              <a:t> </a:t>
            </a:r>
            <a:r>
              <a:rPr lang="tr-TR" dirty="0" err="1" smtClean="0"/>
              <a:t>edema</a:t>
            </a:r>
            <a:r>
              <a:rPr lang="tr-TR" dirty="0" smtClean="0"/>
              <a:t> in </a:t>
            </a:r>
            <a:r>
              <a:rPr lang="tr-TR" dirty="0" err="1" smtClean="0"/>
              <a:t>paw</a:t>
            </a:r>
            <a:r>
              <a:rPr lang="tr-TR" dirty="0" smtClean="0"/>
              <a:t> </a:t>
            </a:r>
            <a:r>
              <a:rPr lang="tr-TR" dirty="0"/>
              <a:t>tissue (P &lt; </a:t>
            </a:r>
            <a:r>
              <a:rPr lang="tr-TR" dirty="0" smtClean="0"/>
              <a:t>0.001) </a:t>
            </a:r>
          </a:p>
          <a:p>
            <a:pPr marL="0" indent="0" algn="ctr" eaLnBrk="1" fontAlgn="auto" hangingPunct="1">
              <a:spcAft>
                <a:spcPts val="0"/>
              </a:spcAft>
              <a:buNone/>
              <a:defRPr/>
            </a:pPr>
            <a:endParaRPr lang="tr-TR" altLang="tr-TR" dirty="0"/>
          </a:p>
          <a:p>
            <a:pPr marL="274320" indent="-274320" eaLnBrk="1" fontAlgn="auto" hangingPunct="1">
              <a:spcAft>
                <a:spcPts val="0"/>
              </a:spcAft>
              <a:buFont typeface="Wingdings"/>
              <a:buChar char=""/>
              <a:defRPr/>
            </a:pPr>
            <a:r>
              <a:rPr lang="en-AU" altLang="tr-TR" dirty="0" smtClean="0"/>
              <a:t>Pretreatment of rats with both GW405833</a:t>
            </a:r>
            <a:r>
              <a:rPr lang="tr-TR" altLang="tr-TR" dirty="0" smtClean="0"/>
              <a:t> </a:t>
            </a:r>
            <a:r>
              <a:rPr lang="en-AU" altLang="tr-TR" dirty="0" smtClean="0"/>
              <a:t>(</a:t>
            </a:r>
            <a:r>
              <a:rPr lang="en-AU" altLang="tr-TR" dirty="0"/>
              <a:t>P &lt; 0.05)  </a:t>
            </a:r>
            <a:r>
              <a:rPr lang="en-AU" altLang="tr-TR" dirty="0" smtClean="0"/>
              <a:t>and diclofenac</a:t>
            </a:r>
            <a:r>
              <a:rPr lang="tr-TR" altLang="tr-TR" dirty="0" smtClean="0"/>
              <a:t> </a:t>
            </a:r>
            <a:r>
              <a:rPr lang="en-AU" altLang="tr-TR" dirty="0" smtClean="0"/>
              <a:t>(</a:t>
            </a:r>
            <a:r>
              <a:rPr lang="en-AU" altLang="tr-TR" dirty="0"/>
              <a:t>P &lt; </a:t>
            </a:r>
            <a:r>
              <a:rPr lang="en-AU" altLang="tr-TR" dirty="0" smtClean="0"/>
              <a:t>0.0</a:t>
            </a:r>
            <a:r>
              <a:rPr lang="tr-TR" altLang="tr-TR" dirty="0" smtClean="0"/>
              <a:t>01</a:t>
            </a:r>
            <a:r>
              <a:rPr lang="en-AU" altLang="tr-TR" dirty="0" smtClean="0"/>
              <a:t>)  significantly attenuated carrageenan-induced paw oedema compared to vehicle-treated group. </a:t>
            </a:r>
            <a:endParaRPr lang="tr-TR" altLang="tr-TR" dirty="0" smtClean="0"/>
          </a:p>
          <a:p>
            <a:pPr marL="274320" indent="-274320" eaLnBrk="1" fontAlgn="auto" hangingPunct="1">
              <a:spcAft>
                <a:spcPts val="0"/>
              </a:spcAft>
              <a:buFont typeface="Wingdings"/>
              <a:buChar char=""/>
              <a:defRPr/>
            </a:pPr>
            <a:r>
              <a:rPr lang="en-US" altLang="tr-TR" dirty="0" smtClean="0"/>
              <a:t>CB2 </a:t>
            </a:r>
            <a:r>
              <a:rPr lang="en-US" altLang="tr-TR" dirty="0"/>
              <a:t>receptor antagonist, AM630, significantly reversed </a:t>
            </a:r>
            <a:r>
              <a:rPr lang="en-US" altLang="tr-TR" dirty="0" err="1" smtClean="0"/>
              <a:t>th</a:t>
            </a:r>
            <a:r>
              <a:rPr lang="tr-TR" altLang="tr-TR" dirty="0" smtClean="0"/>
              <a:t>e </a:t>
            </a:r>
            <a:r>
              <a:rPr lang="en-US" altLang="tr-TR" dirty="0" smtClean="0"/>
              <a:t>effect</a:t>
            </a:r>
            <a:r>
              <a:rPr lang="tr-TR" altLang="tr-TR" dirty="0" smtClean="0"/>
              <a:t> of CB2 </a:t>
            </a:r>
            <a:r>
              <a:rPr lang="tr-TR" altLang="tr-TR" dirty="0" err="1" smtClean="0"/>
              <a:t>agonist</a:t>
            </a:r>
            <a:r>
              <a:rPr lang="en-US" altLang="tr-TR" dirty="0" smtClean="0"/>
              <a:t> (</a:t>
            </a:r>
            <a:r>
              <a:rPr lang="en-US" altLang="tr-TR" dirty="0"/>
              <a:t>P &lt; </a:t>
            </a:r>
            <a:r>
              <a:rPr lang="en-US" altLang="tr-TR" dirty="0" smtClean="0"/>
              <a:t>0.01</a:t>
            </a:r>
            <a:r>
              <a:rPr lang="en-US" altLang="tr-TR" dirty="0"/>
              <a:t>) </a:t>
            </a:r>
          </a:p>
          <a:p>
            <a:pPr marL="274320" indent="-274320" eaLnBrk="1" fontAlgn="auto" hangingPunct="1">
              <a:spcAft>
                <a:spcPts val="0"/>
              </a:spcAft>
              <a:buFont typeface="Wingdings"/>
              <a:buChar char=""/>
              <a:defRPr/>
            </a:pPr>
            <a:endParaRPr lang="tr-TR" altLang="tr-TR" dirty="0" smtClean="0"/>
          </a:p>
        </p:txBody>
      </p:sp>
    </p:spTree>
  </p:cSld>
  <p:clrMapOvr>
    <a:masterClrMapping/>
  </p:clrMapOvr>
  <p:transition spd="slow">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179388" y="692150"/>
            <a:ext cx="8713787" cy="2305050"/>
          </a:xfrm>
        </p:spPr>
        <p:txBody>
          <a:bodyPr tIns="53063">
            <a:normAutofit fontScale="90000"/>
          </a:bodyPr>
          <a:lstStyle/>
          <a:p>
            <a:pPr algn="ctr" eaLnBrk="1" fontAlgn="auto" hangingPunct="1">
              <a:spcAft>
                <a:spcPts val="0"/>
              </a:spcAft>
              <a:defRPr/>
            </a:pPr>
            <a:r>
              <a:rPr lang="en-AU" sz="3200" b="1" dirty="0" smtClean="0">
                <a:solidFill>
                  <a:srgbClr val="002060"/>
                </a:solidFill>
                <a:ea typeface="Verdana" pitchFamily="34" charset="0"/>
                <a:cs typeface="Arial" charset="0"/>
              </a:rPr>
              <a:t>Anti- inflammatory effects of </a:t>
            </a:r>
            <a:r>
              <a:rPr lang="tr-TR" sz="3200" b="1" dirty="0" smtClean="0">
                <a:solidFill>
                  <a:srgbClr val="002060"/>
                </a:solidFill>
                <a:ea typeface="Verdana" pitchFamily="34" charset="0"/>
                <a:cs typeface="Arial" charset="0"/>
              </a:rPr>
              <a:t/>
            </a:r>
            <a:br>
              <a:rPr lang="tr-TR" sz="3200" b="1" dirty="0" smtClean="0">
                <a:solidFill>
                  <a:srgbClr val="002060"/>
                </a:solidFill>
                <a:ea typeface="Verdana" pitchFamily="34" charset="0"/>
                <a:cs typeface="Arial" charset="0"/>
              </a:rPr>
            </a:br>
            <a:r>
              <a:rPr lang="en-AU" sz="3200" b="1" dirty="0" err="1" smtClean="0">
                <a:solidFill>
                  <a:srgbClr val="002060"/>
                </a:solidFill>
                <a:ea typeface="Verdana" pitchFamily="34" charset="0"/>
                <a:cs typeface="Arial" charset="0"/>
              </a:rPr>
              <a:t>cannabinoid</a:t>
            </a:r>
            <a:r>
              <a:rPr lang="en-AU" sz="3200" b="1" dirty="0" smtClean="0">
                <a:solidFill>
                  <a:srgbClr val="002060"/>
                </a:solidFill>
                <a:ea typeface="Verdana" pitchFamily="34" charset="0"/>
                <a:cs typeface="Arial" charset="0"/>
              </a:rPr>
              <a:t> 2 receptor agonist, GW405833, in a model of </a:t>
            </a:r>
            <a:r>
              <a:rPr lang="en-AU" sz="3200" b="1" dirty="0" err="1" smtClean="0">
                <a:solidFill>
                  <a:srgbClr val="002060"/>
                </a:solidFill>
                <a:ea typeface="Verdana" pitchFamily="34" charset="0"/>
                <a:cs typeface="Arial" charset="0"/>
              </a:rPr>
              <a:t>carrageenan</a:t>
            </a:r>
            <a:r>
              <a:rPr lang="en-AU" sz="3200" b="1" dirty="0" smtClean="0">
                <a:solidFill>
                  <a:srgbClr val="002060"/>
                </a:solidFill>
                <a:ea typeface="Verdana" pitchFamily="34" charset="0"/>
                <a:cs typeface="Arial" charset="0"/>
              </a:rPr>
              <a:t>-induced </a:t>
            </a:r>
            <a:r>
              <a:rPr lang="tr-TR" sz="3200" b="1" dirty="0" smtClean="0">
                <a:solidFill>
                  <a:srgbClr val="002060"/>
                </a:solidFill>
                <a:ea typeface="Verdana" pitchFamily="34" charset="0"/>
                <a:cs typeface="Arial" charset="0"/>
              </a:rPr>
              <a:t/>
            </a:r>
            <a:br>
              <a:rPr lang="tr-TR" sz="3200" b="1" dirty="0" smtClean="0">
                <a:solidFill>
                  <a:srgbClr val="002060"/>
                </a:solidFill>
                <a:ea typeface="Verdana" pitchFamily="34" charset="0"/>
                <a:cs typeface="Arial" charset="0"/>
              </a:rPr>
            </a:br>
            <a:r>
              <a:rPr lang="en-AU" sz="3200" b="1" dirty="0" smtClean="0">
                <a:solidFill>
                  <a:srgbClr val="002060"/>
                </a:solidFill>
                <a:ea typeface="Verdana" pitchFamily="34" charset="0"/>
                <a:cs typeface="Arial" charset="0"/>
              </a:rPr>
              <a:t>acute inflammation of the rat paw</a:t>
            </a:r>
            <a:endParaRPr lang="tr-TR" sz="3200" dirty="0" smtClean="0">
              <a:solidFill>
                <a:srgbClr val="002060"/>
              </a:solidFill>
              <a:ea typeface="Verdana" pitchFamily="34" charset="0"/>
              <a:cs typeface="Arial" charset="0"/>
            </a:endParaRPr>
          </a:p>
        </p:txBody>
      </p:sp>
      <p:sp>
        <p:nvSpPr>
          <p:cNvPr id="12293" name="Rectangle 2"/>
          <p:cNvSpPr>
            <a:spLocks noChangeArrowheads="1"/>
          </p:cNvSpPr>
          <p:nvPr/>
        </p:nvSpPr>
        <p:spPr bwMode="auto">
          <a:xfrm>
            <a:off x="251520" y="4869160"/>
            <a:ext cx="6336704" cy="1584176"/>
          </a:xfrm>
          <a:prstGeom prst="rect">
            <a:avLst/>
          </a:prstGeom>
          <a:solidFill>
            <a:schemeClr val="accent5"/>
          </a:solidFill>
          <a:ln>
            <a:headEnd/>
            <a:tailEnd/>
          </a:ln>
        </p:spPr>
        <p:style>
          <a:lnRef idx="2">
            <a:schemeClr val="dk1">
              <a:shade val="50000"/>
            </a:schemeClr>
          </a:lnRef>
          <a:fillRef idx="1">
            <a:schemeClr val="dk1"/>
          </a:fillRef>
          <a:effectRef idx="0">
            <a:schemeClr val="dk1"/>
          </a:effectRef>
          <a:fontRef idx="minor">
            <a:schemeClr val="lt1"/>
          </a:fontRef>
        </p:style>
        <p:txBody>
          <a:bodyPr lIns="90000" tIns="49536" rIns="90000" bIns="45000"/>
          <a:lstStyle/>
          <a:p>
            <a:pPr eaLnBrk="1" hangingPunct="1">
              <a:lnSpc>
                <a:spcPct val="98000"/>
              </a:lnSpc>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defRPr/>
            </a:pPr>
            <a:r>
              <a:rPr lang="tr-TR" sz="2800" b="1" dirty="0">
                <a:solidFill>
                  <a:srgbClr val="C00000"/>
                </a:solidFill>
                <a:cs typeface="Arial" pitchFamily="34" charset="0"/>
              </a:rPr>
              <a:t>Seyfullah Oktay Arslan</a:t>
            </a:r>
            <a:r>
              <a:rPr lang="en-US" sz="2800" b="1" dirty="0">
                <a:solidFill>
                  <a:srgbClr val="C00000"/>
                </a:solidFill>
                <a:cs typeface="Arial" pitchFamily="34" charset="0"/>
              </a:rPr>
              <a:t>, PhD</a:t>
            </a:r>
            <a:endParaRPr lang="tr-TR" sz="2800" b="1" dirty="0">
              <a:solidFill>
                <a:srgbClr val="C00000"/>
              </a:solidFill>
              <a:cs typeface="Arial" pitchFamily="34" charset="0"/>
            </a:endParaRPr>
          </a:p>
          <a:p>
            <a:pPr eaLnBrk="1" hangingPunct="1">
              <a:lnSpc>
                <a:spcPct val="98000"/>
              </a:lnSpc>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defRPr/>
            </a:pPr>
            <a:r>
              <a:rPr lang="tr-TR" sz="2000" dirty="0">
                <a:ln w="12700">
                  <a:solidFill>
                    <a:schemeClr val="tx2">
                      <a:satMod val="155000"/>
                    </a:schemeClr>
                  </a:solidFill>
                  <a:prstDash val="solid"/>
                </a:ln>
                <a:solidFill>
                  <a:srgbClr val="7030A0"/>
                </a:solidFill>
                <a:ea typeface="Verdana" pitchFamily="34" charset="0"/>
                <a:cs typeface="Arial" pitchFamily="34" charset="0"/>
              </a:rPr>
              <a:t>Department of  Pharmacology</a:t>
            </a:r>
          </a:p>
          <a:p>
            <a:pPr eaLnBrk="1" hangingPunct="1">
              <a:lnSpc>
                <a:spcPct val="98000"/>
              </a:lnSpc>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defRPr/>
            </a:pPr>
            <a:r>
              <a:rPr lang="tr-TR" sz="2000" dirty="0" err="1">
                <a:ln w="12700">
                  <a:solidFill>
                    <a:schemeClr val="tx2">
                      <a:satMod val="155000"/>
                    </a:schemeClr>
                  </a:solidFill>
                  <a:prstDash val="solid"/>
                </a:ln>
                <a:solidFill>
                  <a:srgbClr val="7030A0"/>
                </a:solidFill>
                <a:ea typeface="Verdana" pitchFamily="34" charset="0"/>
                <a:cs typeface="Arial" pitchFamily="34" charset="0"/>
              </a:rPr>
              <a:t>Yildirim</a:t>
            </a:r>
            <a:r>
              <a:rPr lang="tr-TR" sz="2000" dirty="0">
                <a:ln w="12700">
                  <a:solidFill>
                    <a:schemeClr val="tx2">
                      <a:satMod val="155000"/>
                    </a:schemeClr>
                  </a:solidFill>
                  <a:prstDash val="solid"/>
                </a:ln>
                <a:solidFill>
                  <a:srgbClr val="7030A0"/>
                </a:solidFill>
                <a:ea typeface="Verdana" pitchFamily="34" charset="0"/>
                <a:cs typeface="Arial" pitchFamily="34" charset="0"/>
              </a:rPr>
              <a:t> </a:t>
            </a:r>
            <a:r>
              <a:rPr lang="tr-TR" sz="2000" dirty="0" err="1">
                <a:ln w="12700">
                  <a:solidFill>
                    <a:schemeClr val="tx2">
                      <a:satMod val="155000"/>
                    </a:schemeClr>
                  </a:solidFill>
                  <a:prstDash val="solid"/>
                </a:ln>
                <a:solidFill>
                  <a:srgbClr val="7030A0"/>
                </a:solidFill>
                <a:ea typeface="Verdana" pitchFamily="34" charset="0"/>
                <a:cs typeface="Arial" pitchFamily="34" charset="0"/>
              </a:rPr>
              <a:t>Beyazit</a:t>
            </a:r>
            <a:r>
              <a:rPr lang="tr-TR" sz="2000" dirty="0">
                <a:ln w="12700">
                  <a:solidFill>
                    <a:schemeClr val="tx2">
                      <a:satMod val="155000"/>
                    </a:schemeClr>
                  </a:solidFill>
                  <a:prstDash val="solid"/>
                </a:ln>
                <a:solidFill>
                  <a:srgbClr val="7030A0"/>
                </a:solidFill>
                <a:ea typeface="Verdana" pitchFamily="34" charset="0"/>
                <a:cs typeface="Arial" pitchFamily="34" charset="0"/>
              </a:rPr>
              <a:t> University, Faculty of </a:t>
            </a:r>
            <a:r>
              <a:rPr lang="tr-TR" sz="2000" dirty="0" err="1">
                <a:ln w="12700">
                  <a:solidFill>
                    <a:schemeClr val="tx2">
                      <a:satMod val="155000"/>
                    </a:schemeClr>
                  </a:solidFill>
                  <a:prstDash val="solid"/>
                </a:ln>
                <a:solidFill>
                  <a:srgbClr val="7030A0"/>
                </a:solidFill>
                <a:ea typeface="Verdana" pitchFamily="34" charset="0"/>
                <a:cs typeface="Arial" pitchFamily="34" charset="0"/>
              </a:rPr>
              <a:t>Medicine</a:t>
            </a:r>
            <a:endParaRPr lang="tr-TR" sz="2000" dirty="0">
              <a:ln w="12700">
                <a:solidFill>
                  <a:schemeClr val="tx2">
                    <a:satMod val="155000"/>
                  </a:schemeClr>
                </a:solidFill>
                <a:prstDash val="solid"/>
              </a:ln>
              <a:solidFill>
                <a:srgbClr val="7030A0"/>
              </a:solidFill>
              <a:ea typeface="Verdana" pitchFamily="34" charset="0"/>
              <a:cs typeface="Arial" pitchFamily="34" charset="0"/>
            </a:endParaRPr>
          </a:p>
          <a:p>
            <a:pPr eaLnBrk="1" hangingPunct="1">
              <a:lnSpc>
                <a:spcPct val="98000"/>
              </a:lnSpc>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Lst>
              <a:defRPr/>
            </a:pPr>
            <a:r>
              <a:rPr lang="tr-TR" sz="2000" dirty="0" err="1">
                <a:ln w="12700">
                  <a:solidFill>
                    <a:schemeClr val="tx2">
                      <a:satMod val="155000"/>
                    </a:schemeClr>
                  </a:solidFill>
                  <a:prstDash val="solid"/>
                </a:ln>
                <a:solidFill>
                  <a:srgbClr val="7030A0"/>
                </a:solidFill>
                <a:ea typeface="Verdana" pitchFamily="34" charset="0"/>
                <a:cs typeface="Arial" pitchFamily="34" charset="0"/>
              </a:rPr>
              <a:t>From</a:t>
            </a:r>
            <a:r>
              <a:rPr lang="tr-TR" sz="2000" dirty="0">
                <a:ln w="12700">
                  <a:solidFill>
                    <a:schemeClr val="tx2">
                      <a:satMod val="155000"/>
                    </a:schemeClr>
                  </a:solidFill>
                  <a:prstDash val="solid"/>
                </a:ln>
                <a:solidFill>
                  <a:srgbClr val="7030A0"/>
                </a:solidFill>
                <a:ea typeface="Verdana" pitchFamily="34" charset="0"/>
                <a:cs typeface="Arial" pitchFamily="34" charset="0"/>
              </a:rPr>
              <a:t> Ankara, TÜRKİYE </a:t>
            </a:r>
          </a:p>
        </p:txBody>
      </p:sp>
    </p:spTree>
  </p:cSld>
  <p:clrMapOvr>
    <a:masterClrMapping/>
  </p:clrMapOvr>
  <p:transition spd="slow">
    <p:pull dir="l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3" name="Nesne 2"/>
          <p:cNvGraphicFramePr>
            <a:graphicFrameLocks noChangeAspect="1"/>
          </p:cNvGraphicFramePr>
          <p:nvPr>
            <p:extLst>
              <p:ext uri="{D42A27DB-BD31-4B8C-83A1-F6EECF244321}">
                <p14:modId xmlns="" xmlns:p14="http://schemas.microsoft.com/office/powerpoint/2010/main" val="3063054253"/>
              </p:ext>
            </p:extLst>
          </p:nvPr>
        </p:nvGraphicFramePr>
        <p:xfrm>
          <a:off x="1187624" y="260648"/>
          <a:ext cx="6552728" cy="5688632"/>
        </p:xfrm>
        <a:graphic>
          <a:graphicData uri="http://schemas.openxmlformats.org/presentationml/2006/ole">
            <p:oleObj spid="_x0000_s47128" r:id="rId3" imgW="6895519" imgH="6321064" progId="">
              <p:embed/>
            </p:oleObj>
          </a:graphicData>
        </a:graphic>
      </p:graphicFrame>
      <p:sp>
        <p:nvSpPr>
          <p:cNvPr id="4" name="Metin kutusu 3"/>
          <p:cNvSpPr txBox="1"/>
          <p:nvPr/>
        </p:nvSpPr>
        <p:spPr>
          <a:xfrm>
            <a:off x="5148064" y="3356992"/>
            <a:ext cx="288032" cy="369332"/>
          </a:xfrm>
          <a:prstGeom prst="rect">
            <a:avLst/>
          </a:prstGeom>
          <a:noFill/>
        </p:spPr>
        <p:txBody>
          <a:bodyPr wrap="square" rtlCol="0">
            <a:spAutoFit/>
          </a:bodyPr>
          <a:lstStyle/>
          <a:p>
            <a:r>
              <a:rPr lang="tr-TR" dirty="0" smtClean="0"/>
              <a:t>*</a:t>
            </a:r>
            <a:endParaRPr lang="tr-TR" dirty="0"/>
          </a:p>
        </p:txBody>
      </p:sp>
      <p:sp>
        <p:nvSpPr>
          <p:cNvPr id="5" name="Metin kutusu 4"/>
          <p:cNvSpPr txBox="1"/>
          <p:nvPr/>
        </p:nvSpPr>
        <p:spPr>
          <a:xfrm>
            <a:off x="5148064" y="3541658"/>
            <a:ext cx="453970" cy="369332"/>
          </a:xfrm>
          <a:prstGeom prst="rect">
            <a:avLst/>
          </a:prstGeom>
          <a:noFill/>
        </p:spPr>
        <p:txBody>
          <a:bodyPr wrap="none" rtlCol="0">
            <a:spAutoFit/>
          </a:bodyPr>
          <a:lstStyle/>
          <a:p>
            <a:r>
              <a:rPr lang="tr-TR" dirty="0" smtClean="0"/>
              <a:t>***</a:t>
            </a:r>
            <a:endParaRPr lang="tr-TR" dirty="0"/>
          </a:p>
        </p:txBody>
      </p:sp>
      <p:sp>
        <p:nvSpPr>
          <p:cNvPr id="6" name="Dikdörtgen 5"/>
          <p:cNvSpPr/>
          <p:nvPr/>
        </p:nvSpPr>
        <p:spPr>
          <a:xfrm>
            <a:off x="1403648" y="1162489"/>
            <a:ext cx="5760640" cy="646331"/>
          </a:xfrm>
          <a:prstGeom prst="rect">
            <a:avLst/>
          </a:prstGeom>
        </p:spPr>
        <p:txBody>
          <a:bodyPr wrap="square">
            <a:spAutoFit/>
          </a:bodyPr>
          <a:lstStyle/>
          <a:p>
            <a:r>
              <a:rPr lang="tr-TR" b="1" dirty="0" err="1" smtClean="0"/>
              <a:t>Figure</a:t>
            </a:r>
            <a:r>
              <a:rPr lang="tr-TR" b="1" dirty="0" smtClean="0"/>
              <a:t> </a:t>
            </a:r>
            <a:r>
              <a:rPr lang="tr-TR" b="1" dirty="0"/>
              <a:t>1</a:t>
            </a:r>
            <a:r>
              <a:rPr lang="tr-TR" b="1" dirty="0">
                <a:solidFill>
                  <a:srgbClr val="FF0000"/>
                </a:solidFill>
              </a:rPr>
              <a:t>. </a:t>
            </a:r>
            <a:r>
              <a:rPr lang="tr-TR" b="1" dirty="0" err="1">
                <a:solidFill>
                  <a:srgbClr val="FF0000"/>
                </a:solidFill>
              </a:rPr>
              <a:t>The</a:t>
            </a:r>
            <a:r>
              <a:rPr lang="tr-TR" b="1" dirty="0">
                <a:solidFill>
                  <a:srgbClr val="FF0000"/>
                </a:solidFill>
              </a:rPr>
              <a:t> </a:t>
            </a:r>
            <a:r>
              <a:rPr lang="tr-TR" b="1" dirty="0" err="1">
                <a:solidFill>
                  <a:srgbClr val="FF0000"/>
                </a:solidFill>
              </a:rPr>
              <a:t>carrageenan-induced</a:t>
            </a:r>
            <a:r>
              <a:rPr lang="tr-TR" b="1" dirty="0">
                <a:solidFill>
                  <a:srgbClr val="FF0000"/>
                </a:solidFill>
              </a:rPr>
              <a:t> </a:t>
            </a:r>
            <a:r>
              <a:rPr lang="tr-TR" b="1" dirty="0" err="1">
                <a:solidFill>
                  <a:srgbClr val="FF0000"/>
                </a:solidFill>
              </a:rPr>
              <a:t>paw</a:t>
            </a:r>
            <a:r>
              <a:rPr lang="tr-TR" b="1" dirty="0">
                <a:solidFill>
                  <a:srgbClr val="FF0000"/>
                </a:solidFill>
              </a:rPr>
              <a:t> </a:t>
            </a:r>
            <a:r>
              <a:rPr lang="tr-TR" b="1" dirty="0" err="1">
                <a:solidFill>
                  <a:srgbClr val="FF0000"/>
                </a:solidFill>
              </a:rPr>
              <a:t>oedema</a:t>
            </a:r>
            <a:r>
              <a:rPr lang="tr-TR" b="1" dirty="0">
                <a:solidFill>
                  <a:srgbClr val="FF0000"/>
                </a:solidFill>
              </a:rPr>
              <a:t> </a:t>
            </a:r>
            <a:r>
              <a:rPr lang="tr-TR" b="1" dirty="0" err="1" smtClean="0">
                <a:solidFill>
                  <a:srgbClr val="FF0000"/>
                </a:solidFill>
              </a:rPr>
              <a:t>and</a:t>
            </a:r>
            <a:r>
              <a:rPr lang="tr-TR" b="1" dirty="0" smtClean="0">
                <a:solidFill>
                  <a:srgbClr val="FF0000"/>
                </a:solidFill>
              </a:rPr>
              <a:t> </a:t>
            </a:r>
            <a:r>
              <a:rPr lang="tr-TR" b="1" dirty="0" err="1" smtClean="0">
                <a:solidFill>
                  <a:srgbClr val="FF0000"/>
                </a:solidFill>
              </a:rPr>
              <a:t>the</a:t>
            </a:r>
            <a:r>
              <a:rPr lang="tr-TR" b="1" dirty="0" smtClean="0">
                <a:solidFill>
                  <a:srgbClr val="FF0000"/>
                </a:solidFill>
              </a:rPr>
              <a:t> effect of CB2 </a:t>
            </a:r>
            <a:r>
              <a:rPr lang="tr-TR" b="1" dirty="0" err="1" smtClean="0">
                <a:solidFill>
                  <a:srgbClr val="FF0000"/>
                </a:solidFill>
              </a:rPr>
              <a:t>agonist</a:t>
            </a:r>
            <a:endParaRPr lang="tr-TR" b="1" dirty="0">
              <a:solidFill>
                <a:srgbClr val="FF0000"/>
              </a:solidFill>
            </a:endParaRPr>
          </a:p>
        </p:txBody>
      </p:sp>
    </p:spTree>
  </p:cSld>
  <p:clrMapOvr>
    <a:masterClrMapping/>
  </p:clrMapOvr>
  <p:transition spd="slow">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tr-TR" sz="2800" b="1" dirty="0" err="1" smtClean="0">
                <a:solidFill>
                  <a:schemeClr val="accent6">
                    <a:lumMod val="75000"/>
                  </a:schemeClr>
                </a:solidFill>
              </a:rPr>
              <a:t>Results</a:t>
            </a:r>
            <a:endParaRPr lang="tr-TR" sz="2800" b="1" dirty="0" smtClean="0">
              <a:solidFill>
                <a:schemeClr val="accent6">
                  <a:lumMod val="75000"/>
                </a:schemeClr>
              </a:solidFill>
            </a:endParaRPr>
          </a:p>
        </p:txBody>
      </p:sp>
      <p:sp>
        <p:nvSpPr>
          <p:cNvPr id="55299" name="Rectangle 3"/>
          <p:cNvSpPr>
            <a:spLocks noGrp="1" noChangeArrowheads="1"/>
          </p:cNvSpPr>
          <p:nvPr>
            <p:ph sz="quarter" idx="1"/>
          </p:nvPr>
        </p:nvSpPr>
        <p:spPr>
          <a:xfrm>
            <a:off x="457200" y="1600200"/>
            <a:ext cx="7931150" cy="4060825"/>
          </a:xfrm>
        </p:spPr>
        <p:txBody>
          <a:bodyPr>
            <a:normAutofit/>
          </a:bodyPr>
          <a:lstStyle/>
          <a:p>
            <a:pPr marL="274320" indent="-274320" eaLnBrk="1" fontAlgn="auto" hangingPunct="1">
              <a:spcAft>
                <a:spcPts val="0"/>
              </a:spcAft>
              <a:buFont typeface="Wingdings"/>
              <a:buChar char=""/>
              <a:defRPr/>
            </a:pPr>
            <a:r>
              <a:rPr lang="tr-TR" dirty="0" smtClean="0"/>
              <a:t>II.</a:t>
            </a:r>
            <a:r>
              <a:rPr lang="en-US" dirty="0" smtClean="0"/>
              <a:t> </a:t>
            </a:r>
            <a:r>
              <a:rPr lang="tr-TR" b="1" dirty="0" err="1" smtClean="0">
                <a:solidFill>
                  <a:schemeClr val="accent2">
                    <a:lumMod val="50000"/>
                  </a:schemeClr>
                </a:solidFill>
              </a:rPr>
              <a:t>The</a:t>
            </a:r>
            <a:r>
              <a:rPr lang="tr-TR" b="1" dirty="0" smtClean="0">
                <a:solidFill>
                  <a:schemeClr val="accent2">
                    <a:lumMod val="50000"/>
                  </a:schemeClr>
                </a:solidFill>
              </a:rPr>
              <a:t> </a:t>
            </a:r>
            <a:r>
              <a:rPr lang="en-AU" altLang="tr-TR" b="1" dirty="0" smtClean="0">
                <a:solidFill>
                  <a:schemeClr val="accent2">
                    <a:lumMod val="50000"/>
                  </a:schemeClr>
                </a:solidFill>
              </a:rPr>
              <a:t>c</a:t>
            </a:r>
            <a:r>
              <a:rPr lang="tr-TR" altLang="tr-TR" b="1" dirty="0" err="1" smtClean="0">
                <a:solidFill>
                  <a:schemeClr val="accent2">
                    <a:lumMod val="50000"/>
                  </a:schemeClr>
                </a:solidFill>
              </a:rPr>
              <a:t>apsaicin</a:t>
            </a:r>
            <a:r>
              <a:rPr lang="en-AU" altLang="tr-TR" b="1" dirty="0" smtClean="0">
                <a:solidFill>
                  <a:schemeClr val="accent2">
                    <a:lumMod val="50000"/>
                  </a:schemeClr>
                </a:solidFill>
              </a:rPr>
              <a:t>-induced paw oedema</a:t>
            </a:r>
            <a:endParaRPr lang="tr-TR" altLang="tr-TR" b="1" dirty="0" smtClean="0">
              <a:solidFill>
                <a:schemeClr val="accent2">
                  <a:lumMod val="50000"/>
                </a:schemeClr>
              </a:solidFill>
            </a:endParaRPr>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r>
              <a:rPr lang="tr-TR" dirty="0" err="1" smtClean="0"/>
              <a:t>Administrate</a:t>
            </a:r>
            <a:r>
              <a:rPr lang="tr-TR" dirty="0" smtClean="0"/>
              <a:t> of </a:t>
            </a:r>
            <a:r>
              <a:rPr lang="tr-TR" dirty="0" err="1" smtClean="0"/>
              <a:t>capsaicin</a:t>
            </a:r>
            <a:r>
              <a:rPr lang="tr-TR" dirty="0" smtClean="0"/>
              <a:t> </a:t>
            </a:r>
            <a:r>
              <a:rPr lang="tr-TR" dirty="0" err="1" smtClean="0"/>
              <a:t>caused</a:t>
            </a:r>
            <a:r>
              <a:rPr lang="tr-TR" dirty="0" smtClean="0"/>
              <a:t> </a:t>
            </a:r>
            <a:r>
              <a:rPr lang="tr-TR" dirty="0" err="1" smtClean="0"/>
              <a:t>clear</a:t>
            </a:r>
            <a:r>
              <a:rPr lang="tr-TR" dirty="0" smtClean="0"/>
              <a:t> </a:t>
            </a:r>
            <a:r>
              <a:rPr lang="tr-TR" dirty="0" err="1" smtClean="0"/>
              <a:t>edema</a:t>
            </a:r>
            <a:r>
              <a:rPr lang="tr-TR" dirty="0" smtClean="0"/>
              <a:t> in </a:t>
            </a:r>
            <a:r>
              <a:rPr lang="tr-TR" dirty="0" err="1" smtClean="0"/>
              <a:t>paw</a:t>
            </a:r>
            <a:r>
              <a:rPr lang="tr-TR" dirty="0" smtClean="0"/>
              <a:t> </a:t>
            </a:r>
            <a:r>
              <a:rPr lang="tr-TR" dirty="0"/>
              <a:t>tissue (P &lt; </a:t>
            </a:r>
            <a:r>
              <a:rPr lang="tr-TR" dirty="0" smtClean="0"/>
              <a:t>0.001) </a:t>
            </a:r>
          </a:p>
          <a:p>
            <a:pPr marL="274320" indent="-274320" eaLnBrk="1" fontAlgn="auto" hangingPunct="1">
              <a:spcAft>
                <a:spcPts val="0"/>
              </a:spcAft>
              <a:buFont typeface="Wingdings"/>
              <a:buChar char=""/>
              <a:defRPr/>
            </a:pPr>
            <a:r>
              <a:rPr lang="en-AU" altLang="tr-TR" dirty="0" smtClean="0"/>
              <a:t>Pretreatment </a:t>
            </a:r>
            <a:r>
              <a:rPr lang="en-AU" altLang="tr-TR" dirty="0"/>
              <a:t>of rats with GW405833</a:t>
            </a:r>
            <a:r>
              <a:rPr lang="tr-TR" altLang="tr-TR" dirty="0"/>
              <a:t> </a:t>
            </a:r>
            <a:r>
              <a:rPr lang="en-AU" altLang="tr-TR" dirty="0"/>
              <a:t>(P &lt; 0.</a:t>
            </a:r>
            <a:r>
              <a:rPr lang="tr-TR" altLang="tr-TR" dirty="0"/>
              <a:t>0</a:t>
            </a:r>
            <a:r>
              <a:rPr lang="en-AU" altLang="tr-TR" dirty="0"/>
              <a:t>0</a:t>
            </a:r>
            <a:r>
              <a:rPr lang="tr-TR" altLang="tr-TR" dirty="0"/>
              <a:t>1</a:t>
            </a:r>
            <a:r>
              <a:rPr lang="en-AU" altLang="tr-TR" dirty="0"/>
              <a:t>) significantly attenuated ca</a:t>
            </a:r>
            <a:r>
              <a:rPr lang="tr-TR" altLang="tr-TR" dirty="0" err="1"/>
              <a:t>psaicin</a:t>
            </a:r>
            <a:r>
              <a:rPr lang="en-AU" altLang="tr-TR" dirty="0"/>
              <a:t>-induced paw oedema compared to vehicle-treated group. </a:t>
            </a:r>
            <a:endParaRPr lang="tr-TR" altLang="tr-TR" dirty="0"/>
          </a:p>
          <a:p>
            <a:pPr marL="274320" indent="-274320" eaLnBrk="1" fontAlgn="auto" hangingPunct="1">
              <a:spcAft>
                <a:spcPts val="0"/>
              </a:spcAft>
              <a:buFont typeface="Wingdings"/>
              <a:buChar char=""/>
              <a:defRPr/>
            </a:pPr>
            <a:r>
              <a:rPr lang="tr-TR" altLang="tr-TR" dirty="0"/>
              <a:t>CB2 </a:t>
            </a:r>
            <a:r>
              <a:rPr lang="tr-TR" altLang="tr-TR" dirty="0" err="1"/>
              <a:t>receptor</a:t>
            </a:r>
            <a:r>
              <a:rPr lang="tr-TR" altLang="tr-TR" dirty="0"/>
              <a:t> antagonist, </a:t>
            </a:r>
            <a:r>
              <a:rPr lang="tr-TR" altLang="tr-TR" dirty="0" smtClean="0"/>
              <a:t>AM630, </a:t>
            </a:r>
            <a:r>
              <a:rPr lang="tr-TR" altLang="tr-TR" dirty="0" err="1" smtClean="0"/>
              <a:t>significantly</a:t>
            </a:r>
            <a:r>
              <a:rPr lang="tr-TR" altLang="tr-TR" dirty="0" smtClean="0"/>
              <a:t> </a:t>
            </a:r>
            <a:r>
              <a:rPr lang="tr-TR" altLang="tr-TR" dirty="0" err="1" smtClean="0"/>
              <a:t>reversed</a:t>
            </a:r>
            <a:r>
              <a:rPr lang="tr-TR" altLang="tr-TR" dirty="0" smtClean="0"/>
              <a:t> </a:t>
            </a:r>
            <a:r>
              <a:rPr lang="tr-TR" altLang="tr-TR" dirty="0" err="1" smtClean="0"/>
              <a:t>that</a:t>
            </a:r>
            <a:r>
              <a:rPr lang="tr-TR" altLang="tr-TR" dirty="0" smtClean="0"/>
              <a:t> </a:t>
            </a:r>
            <a:r>
              <a:rPr lang="tr-TR" altLang="tr-TR" dirty="0"/>
              <a:t>effect (P &lt; 0.001) </a:t>
            </a:r>
          </a:p>
        </p:txBody>
      </p:sp>
    </p:spTree>
    <p:extLst>
      <p:ext uri="{BB962C8B-B14F-4D97-AF65-F5344CB8AC3E}">
        <p14:creationId xmlns="" xmlns:p14="http://schemas.microsoft.com/office/powerpoint/2010/main" val="1313174746"/>
      </p:ext>
    </p:extLst>
  </p:cSld>
  <p:clrMapOvr>
    <a:masterClrMapping/>
  </p:clrMapOvr>
  <p:transition spd="slow">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Metin kutusu 4"/>
          <p:cNvSpPr txBox="1"/>
          <p:nvPr/>
        </p:nvSpPr>
        <p:spPr>
          <a:xfrm>
            <a:off x="4211960" y="4293096"/>
            <a:ext cx="453970" cy="369332"/>
          </a:xfrm>
          <a:prstGeom prst="rect">
            <a:avLst/>
          </a:prstGeom>
          <a:noFill/>
        </p:spPr>
        <p:txBody>
          <a:bodyPr wrap="none" rtlCol="0">
            <a:spAutoFit/>
          </a:bodyPr>
          <a:lstStyle/>
          <a:p>
            <a:r>
              <a:rPr lang="tr-TR" dirty="0" smtClean="0"/>
              <a:t>***</a:t>
            </a:r>
            <a:endParaRPr lang="tr-TR" dirty="0"/>
          </a:p>
        </p:txBody>
      </p:sp>
      <p:sp>
        <p:nvSpPr>
          <p:cNvPr id="6" name="Dikdörtgen 5"/>
          <p:cNvSpPr/>
          <p:nvPr/>
        </p:nvSpPr>
        <p:spPr>
          <a:xfrm>
            <a:off x="1171278" y="495815"/>
            <a:ext cx="5760640" cy="646331"/>
          </a:xfrm>
          <a:prstGeom prst="rect">
            <a:avLst/>
          </a:prstGeom>
        </p:spPr>
        <p:txBody>
          <a:bodyPr wrap="square">
            <a:spAutoFit/>
          </a:bodyPr>
          <a:lstStyle/>
          <a:p>
            <a:r>
              <a:rPr lang="tr-TR" b="1" dirty="0" err="1" smtClean="0"/>
              <a:t>Figure</a:t>
            </a:r>
            <a:r>
              <a:rPr lang="tr-TR" b="1" dirty="0" smtClean="0"/>
              <a:t> </a:t>
            </a:r>
            <a:r>
              <a:rPr lang="tr-TR" b="1" dirty="0"/>
              <a:t>2</a:t>
            </a:r>
            <a:r>
              <a:rPr lang="tr-TR" b="1" dirty="0" smtClean="0">
                <a:solidFill>
                  <a:srgbClr val="FF0000"/>
                </a:solidFill>
              </a:rPr>
              <a:t>. </a:t>
            </a:r>
            <a:r>
              <a:rPr lang="tr-TR" b="1" dirty="0" err="1">
                <a:solidFill>
                  <a:srgbClr val="FF0000"/>
                </a:solidFill>
              </a:rPr>
              <a:t>The</a:t>
            </a:r>
            <a:r>
              <a:rPr lang="tr-TR" b="1" dirty="0">
                <a:solidFill>
                  <a:srgbClr val="FF0000"/>
                </a:solidFill>
              </a:rPr>
              <a:t> </a:t>
            </a:r>
            <a:r>
              <a:rPr lang="tr-TR" b="1" dirty="0" smtClean="0">
                <a:solidFill>
                  <a:srgbClr val="FF0000"/>
                </a:solidFill>
              </a:rPr>
              <a:t>capsaicin-induced </a:t>
            </a:r>
            <a:r>
              <a:rPr lang="tr-TR" b="1" dirty="0" err="1">
                <a:solidFill>
                  <a:srgbClr val="FF0000"/>
                </a:solidFill>
              </a:rPr>
              <a:t>paw</a:t>
            </a:r>
            <a:r>
              <a:rPr lang="tr-TR" b="1" dirty="0">
                <a:solidFill>
                  <a:srgbClr val="FF0000"/>
                </a:solidFill>
              </a:rPr>
              <a:t> </a:t>
            </a:r>
            <a:r>
              <a:rPr lang="tr-TR" b="1" dirty="0" err="1">
                <a:solidFill>
                  <a:srgbClr val="FF0000"/>
                </a:solidFill>
              </a:rPr>
              <a:t>oedema</a:t>
            </a:r>
            <a:r>
              <a:rPr lang="tr-TR" b="1" dirty="0">
                <a:solidFill>
                  <a:srgbClr val="FF0000"/>
                </a:solidFill>
              </a:rPr>
              <a:t> </a:t>
            </a:r>
            <a:r>
              <a:rPr lang="tr-TR" b="1" dirty="0" err="1" smtClean="0">
                <a:solidFill>
                  <a:srgbClr val="FF0000"/>
                </a:solidFill>
              </a:rPr>
              <a:t>and</a:t>
            </a:r>
            <a:r>
              <a:rPr lang="tr-TR" b="1" dirty="0" smtClean="0">
                <a:solidFill>
                  <a:srgbClr val="FF0000"/>
                </a:solidFill>
              </a:rPr>
              <a:t> </a:t>
            </a:r>
            <a:r>
              <a:rPr lang="tr-TR" b="1" dirty="0" err="1" smtClean="0">
                <a:solidFill>
                  <a:srgbClr val="FF0000"/>
                </a:solidFill>
              </a:rPr>
              <a:t>the</a:t>
            </a:r>
            <a:r>
              <a:rPr lang="tr-TR" b="1" dirty="0" smtClean="0">
                <a:solidFill>
                  <a:srgbClr val="FF0000"/>
                </a:solidFill>
              </a:rPr>
              <a:t> effect of CB2 </a:t>
            </a:r>
            <a:r>
              <a:rPr lang="tr-TR" b="1" dirty="0" err="1" smtClean="0">
                <a:solidFill>
                  <a:srgbClr val="FF0000"/>
                </a:solidFill>
              </a:rPr>
              <a:t>agonist</a:t>
            </a:r>
            <a:endParaRPr lang="tr-TR" b="1" dirty="0">
              <a:solidFill>
                <a:srgbClr val="FF0000"/>
              </a:solidFill>
            </a:endParaRPr>
          </a:p>
        </p:txBody>
      </p:sp>
      <p:sp>
        <p:nvSpPr>
          <p:cNvPr id="3" name="Rectangle 2"/>
          <p:cNvSpPr>
            <a:spLocks noChangeArrowheads="1"/>
          </p:cNvSpPr>
          <p:nvPr/>
        </p:nvSpPr>
        <p:spPr bwMode="auto">
          <a:xfrm>
            <a:off x="1403648" y="1700808"/>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7" name="Nesne 6"/>
          <p:cNvGraphicFramePr>
            <a:graphicFrameLocks noChangeAspect="1"/>
          </p:cNvGraphicFramePr>
          <p:nvPr>
            <p:extLst>
              <p:ext uri="{D42A27DB-BD31-4B8C-83A1-F6EECF244321}">
                <p14:modId xmlns="" xmlns:p14="http://schemas.microsoft.com/office/powerpoint/2010/main" val="855025531"/>
              </p:ext>
            </p:extLst>
          </p:nvPr>
        </p:nvGraphicFramePr>
        <p:xfrm>
          <a:off x="1613178" y="1631128"/>
          <a:ext cx="5295900" cy="4732338"/>
        </p:xfrm>
        <a:graphic>
          <a:graphicData uri="http://schemas.openxmlformats.org/presentationml/2006/ole">
            <p:oleObj spid="_x0000_s105478" r:id="rId3" imgW="7060461" imgH="6321064" progId="">
              <p:embed/>
            </p:oleObj>
          </a:graphicData>
        </a:graphic>
      </p:graphicFrame>
    </p:spTree>
    <p:extLst>
      <p:ext uri="{BB962C8B-B14F-4D97-AF65-F5344CB8AC3E}">
        <p14:creationId xmlns="" xmlns:p14="http://schemas.microsoft.com/office/powerpoint/2010/main" val="3506879992"/>
      </p:ext>
    </p:extLst>
  </p:cSld>
  <p:clrMapOvr>
    <a:masterClrMapping/>
  </p:clrMapOvr>
  <p:transition spd="slow">
    <p:pull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tr-TR" sz="2800" b="1" dirty="0" err="1" smtClean="0">
                <a:solidFill>
                  <a:schemeClr val="accent6">
                    <a:lumMod val="75000"/>
                  </a:schemeClr>
                </a:solidFill>
              </a:rPr>
              <a:t>Results</a:t>
            </a:r>
            <a:endParaRPr lang="tr-TR" sz="2800" b="1" dirty="0" smtClean="0">
              <a:solidFill>
                <a:schemeClr val="accent6">
                  <a:lumMod val="75000"/>
                </a:schemeClr>
              </a:solidFill>
            </a:endParaRPr>
          </a:p>
        </p:txBody>
      </p:sp>
      <p:sp>
        <p:nvSpPr>
          <p:cNvPr id="55299" name="Rectangle 3"/>
          <p:cNvSpPr>
            <a:spLocks noGrp="1" noChangeArrowheads="1"/>
          </p:cNvSpPr>
          <p:nvPr>
            <p:ph sz="quarter" idx="1"/>
          </p:nvPr>
        </p:nvSpPr>
        <p:spPr>
          <a:xfrm>
            <a:off x="457200" y="1600200"/>
            <a:ext cx="7931150" cy="4060825"/>
          </a:xfrm>
        </p:spPr>
        <p:txBody>
          <a:bodyPr>
            <a:normAutofit/>
          </a:bodyPr>
          <a:lstStyle/>
          <a:p>
            <a:pPr marL="274320" indent="-274320" eaLnBrk="1" fontAlgn="auto" hangingPunct="1">
              <a:spcAft>
                <a:spcPts val="0"/>
              </a:spcAft>
              <a:buFont typeface="Wingdings"/>
              <a:buChar char=""/>
              <a:defRPr/>
            </a:pPr>
            <a:r>
              <a:rPr lang="tr-TR" dirty="0" smtClean="0"/>
              <a:t>III.</a:t>
            </a:r>
            <a:r>
              <a:rPr lang="en-US" dirty="0" smtClean="0"/>
              <a:t> </a:t>
            </a:r>
            <a:r>
              <a:rPr lang="tr-TR" b="1" dirty="0" err="1" smtClean="0">
                <a:solidFill>
                  <a:schemeClr val="accent2">
                    <a:lumMod val="50000"/>
                  </a:schemeClr>
                </a:solidFill>
              </a:rPr>
              <a:t>The</a:t>
            </a:r>
            <a:r>
              <a:rPr lang="tr-TR" b="1" dirty="0" smtClean="0">
                <a:solidFill>
                  <a:schemeClr val="accent2">
                    <a:lumMod val="50000"/>
                  </a:schemeClr>
                </a:solidFill>
              </a:rPr>
              <a:t> effect of CB2 </a:t>
            </a:r>
            <a:r>
              <a:rPr lang="tr-TR" b="1" dirty="0" err="1" smtClean="0">
                <a:solidFill>
                  <a:schemeClr val="accent2">
                    <a:lumMod val="50000"/>
                  </a:schemeClr>
                </a:solidFill>
              </a:rPr>
              <a:t>agonist</a:t>
            </a:r>
            <a:r>
              <a:rPr lang="tr-TR" b="1" dirty="0" smtClean="0">
                <a:solidFill>
                  <a:schemeClr val="accent2">
                    <a:lumMod val="50000"/>
                  </a:schemeClr>
                </a:solidFill>
              </a:rPr>
              <a:t> on </a:t>
            </a:r>
            <a:r>
              <a:rPr lang="tr-TR" altLang="tr-TR" b="1" dirty="0" err="1" smtClean="0">
                <a:solidFill>
                  <a:schemeClr val="accent2">
                    <a:lumMod val="50000"/>
                  </a:schemeClr>
                </a:solidFill>
              </a:rPr>
              <a:t>plasma</a:t>
            </a:r>
            <a:r>
              <a:rPr lang="tr-TR" altLang="tr-TR" b="1" dirty="0" smtClean="0">
                <a:solidFill>
                  <a:schemeClr val="accent2">
                    <a:lumMod val="50000"/>
                  </a:schemeClr>
                </a:solidFill>
              </a:rPr>
              <a:t> extravasation in </a:t>
            </a:r>
            <a:r>
              <a:rPr lang="en-AU" altLang="tr-TR" b="1" dirty="0" smtClean="0">
                <a:solidFill>
                  <a:schemeClr val="accent2">
                    <a:lumMod val="50000"/>
                  </a:schemeClr>
                </a:solidFill>
              </a:rPr>
              <a:t>carrageenan-induced paw oedema</a:t>
            </a:r>
            <a:r>
              <a:rPr lang="tr-TR" altLang="tr-TR" b="1" dirty="0" smtClean="0">
                <a:solidFill>
                  <a:schemeClr val="accent2">
                    <a:lumMod val="50000"/>
                  </a:schemeClr>
                </a:solidFill>
              </a:rPr>
              <a:t> </a:t>
            </a:r>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r>
              <a:rPr lang="tr-TR" altLang="tr-TR" dirty="0" err="1" smtClean="0"/>
              <a:t>The</a:t>
            </a:r>
            <a:r>
              <a:rPr lang="tr-TR" altLang="tr-TR" dirty="0" smtClean="0"/>
              <a:t> </a:t>
            </a:r>
            <a:r>
              <a:rPr lang="en-AU" altLang="tr-TR" dirty="0" smtClean="0"/>
              <a:t>GW405833</a:t>
            </a:r>
            <a:r>
              <a:rPr lang="tr-TR" altLang="tr-TR" dirty="0" smtClean="0"/>
              <a:t> </a:t>
            </a:r>
            <a:r>
              <a:rPr lang="en-AU" altLang="tr-TR" dirty="0" smtClean="0"/>
              <a:t>significantly </a:t>
            </a:r>
            <a:r>
              <a:rPr lang="tr-TR" altLang="tr-TR" dirty="0" err="1" smtClean="0"/>
              <a:t>inhibited</a:t>
            </a:r>
            <a:r>
              <a:rPr lang="en-AU" altLang="tr-TR" dirty="0" smtClean="0"/>
              <a:t> </a:t>
            </a:r>
            <a:r>
              <a:rPr lang="tr-TR" altLang="tr-TR" dirty="0" err="1" smtClean="0"/>
              <a:t>plasma</a:t>
            </a:r>
            <a:r>
              <a:rPr lang="tr-TR" altLang="tr-TR" dirty="0" smtClean="0"/>
              <a:t> extravasation in </a:t>
            </a:r>
            <a:r>
              <a:rPr lang="en-AU" altLang="tr-TR" dirty="0" smtClean="0"/>
              <a:t>carrageenan-induced paw oedema (</a:t>
            </a:r>
            <a:r>
              <a:rPr lang="en-AU" altLang="tr-TR" dirty="0"/>
              <a:t>P &lt; 0.0</a:t>
            </a:r>
            <a:r>
              <a:rPr lang="tr-TR" altLang="tr-TR" dirty="0"/>
              <a:t>01</a:t>
            </a:r>
            <a:r>
              <a:rPr lang="en-AU" altLang="tr-TR" dirty="0"/>
              <a:t>) . </a:t>
            </a:r>
            <a:r>
              <a:rPr lang="tr-TR" altLang="tr-TR" dirty="0" smtClean="0"/>
              <a:t>D</a:t>
            </a:r>
            <a:r>
              <a:rPr lang="en-AU" altLang="tr-TR" dirty="0" err="1" smtClean="0"/>
              <a:t>iclofenac</a:t>
            </a:r>
            <a:r>
              <a:rPr lang="tr-TR" altLang="tr-TR" dirty="0" smtClean="0"/>
              <a:t> </a:t>
            </a:r>
            <a:r>
              <a:rPr lang="tr-TR" altLang="tr-TR" dirty="0" err="1" smtClean="0"/>
              <a:t>inhibited</a:t>
            </a:r>
            <a:r>
              <a:rPr lang="tr-TR" altLang="tr-TR" dirty="0" smtClean="0"/>
              <a:t> </a:t>
            </a:r>
            <a:r>
              <a:rPr lang="tr-TR" altLang="tr-TR" dirty="0" err="1" smtClean="0"/>
              <a:t>also</a:t>
            </a:r>
            <a:r>
              <a:rPr lang="tr-TR" altLang="tr-TR" dirty="0" smtClean="0"/>
              <a:t> </a:t>
            </a:r>
            <a:r>
              <a:rPr lang="tr-TR" altLang="tr-TR" dirty="0" err="1" smtClean="0"/>
              <a:t>plasma</a:t>
            </a:r>
            <a:r>
              <a:rPr lang="tr-TR" altLang="tr-TR" dirty="0" smtClean="0"/>
              <a:t> extravasation, but has effect as </a:t>
            </a:r>
            <a:r>
              <a:rPr lang="tr-TR" altLang="tr-TR" dirty="0" err="1" smtClean="0"/>
              <a:t>more</a:t>
            </a:r>
            <a:r>
              <a:rPr lang="tr-TR" altLang="tr-TR" dirty="0" smtClean="0"/>
              <a:t> </a:t>
            </a:r>
            <a:r>
              <a:rPr lang="tr-TR" altLang="tr-TR" dirty="0" err="1" smtClean="0"/>
              <a:t>week</a:t>
            </a:r>
            <a:r>
              <a:rPr lang="tr-TR" altLang="tr-TR" dirty="0" smtClean="0"/>
              <a:t> </a:t>
            </a:r>
            <a:r>
              <a:rPr lang="tr-TR" altLang="tr-TR" dirty="0"/>
              <a:t>(P &lt; </a:t>
            </a:r>
            <a:r>
              <a:rPr lang="tr-TR" altLang="tr-TR" dirty="0" smtClean="0"/>
              <a:t>0.05)</a:t>
            </a:r>
          </a:p>
          <a:p>
            <a:pPr marL="274320" indent="-274320" eaLnBrk="1" fontAlgn="auto" hangingPunct="1">
              <a:spcAft>
                <a:spcPts val="0"/>
              </a:spcAft>
              <a:buFont typeface="Wingdings"/>
              <a:buChar char=""/>
              <a:defRPr/>
            </a:pPr>
            <a:r>
              <a:rPr lang="en-US" altLang="tr-TR" dirty="0" smtClean="0"/>
              <a:t>CB2 </a:t>
            </a:r>
            <a:r>
              <a:rPr lang="en-US" altLang="tr-TR" dirty="0"/>
              <a:t>receptor antagonist, AM630, significantly reversed </a:t>
            </a:r>
            <a:r>
              <a:rPr lang="en-US" altLang="tr-TR" dirty="0" err="1" smtClean="0"/>
              <a:t>th</a:t>
            </a:r>
            <a:r>
              <a:rPr lang="tr-TR" altLang="tr-TR" dirty="0" smtClean="0"/>
              <a:t>e </a:t>
            </a:r>
            <a:r>
              <a:rPr lang="en-US" altLang="tr-TR" dirty="0" smtClean="0"/>
              <a:t>effect</a:t>
            </a:r>
            <a:r>
              <a:rPr lang="tr-TR" altLang="tr-TR" dirty="0" smtClean="0"/>
              <a:t> of CB2 </a:t>
            </a:r>
            <a:r>
              <a:rPr lang="tr-TR" altLang="tr-TR" dirty="0" err="1" smtClean="0"/>
              <a:t>agonist</a:t>
            </a:r>
            <a:r>
              <a:rPr lang="en-US" altLang="tr-TR" dirty="0" smtClean="0"/>
              <a:t> (</a:t>
            </a:r>
            <a:r>
              <a:rPr lang="en-US" altLang="tr-TR" dirty="0"/>
              <a:t>P &lt; </a:t>
            </a:r>
            <a:r>
              <a:rPr lang="en-US" altLang="tr-TR" dirty="0" smtClean="0"/>
              <a:t>0.01</a:t>
            </a:r>
            <a:r>
              <a:rPr lang="en-US" altLang="tr-TR" dirty="0"/>
              <a:t>) </a:t>
            </a:r>
          </a:p>
          <a:p>
            <a:pPr marL="274320" indent="-274320" eaLnBrk="1" fontAlgn="auto" hangingPunct="1">
              <a:spcAft>
                <a:spcPts val="0"/>
              </a:spcAft>
              <a:buFont typeface="Wingdings"/>
              <a:buChar char=""/>
              <a:defRPr/>
            </a:pPr>
            <a:endParaRPr lang="tr-TR" altLang="tr-TR" dirty="0" smtClean="0"/>
          </a:p>
        </p:txBody>
      </p:sp>
    </p:spTree>
    <p:extLst>
      <p:ext uri="{BB962C8B-B14F-4D97-AF65-F5344CB8AC3E}">
        <p14:creationId xmlns="" xmlns:p14="http://schemas.microsoft.com/office/powerpoint/2010/main" val="399849728"/>
      </p:ext>
    </p:extLst>
  </p:cSld>
  <p:clrMapOvr>
    <a:masterClrMapping/>
  </p:clrMapOvr>
  <p:transition spd="slow">
    <p:pull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835696" y="227965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5"/>
          <p:cNvSpPr>
            <a:spLocks noChangeArrowheads="1"/>
          </p:cNvSpPr>
          <p:nvPr/>
        </p:nvSpPr>
        <p:spPr bwMode="auto">
          <a:xfrm>
            <a:off x="2339752" y="2132856"/>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 name="Rectangle 11"/>
          <p:cNvSpPr>
            <a:spLocks noChangeArrowheads="1"/>
          </p:cNvSpPr>
          <p:nvPr/>
        </p:nvSpPr>
        <p:spPr bwMode="auto">
          <a:xfrm>
            <a:off x="1269855" y="1772816"/>
            <a:ext cx="11427347"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graphicFrame>
        <p:nvGraphicFramePr>
          <p:cNvPr id="3" name="Nesne 2"/>
          <p:cNvGraphicFramePr>
            <a:graphicFrameLocks noChangeAspect="1"/>
          </p:cNvGraphicFramePr>
          <p:nvPr>
            <p:extLst>
              <p:ext uri="{D42A27DB-BD31-4B8C-83A1-F6EECF244321}">
                <p14:modId xmlns="" xmlns:p14="http://schemas.microsoft.com/office/powerpoint/2010/main" val="2840470500"/>
              </p:ext>
            </p:extLst>
          </p:nvPr>
        </p:nvGraphicFramePr>
        <p:xfrm>
          <a:off x="1403648" y="980728"/>
          <a:ext cx="7056784" cy="4536504"/>
        </p:xfrm>
        <a:graphic>
          <a:graphicData uri="http://schemas.openxmlformats.org/presentationml/2006/ole">
            <p:oleObj spid="_x0000_s104477" r:id="rId3" imgW="5342253" imgH="3145225" progId="">
              <p:embed/>
            </p:oleObj>
          </a:graphicData>
        </a:graphic>
      </p:graphicFrame>
      <p:sp>
        <p:nvSpPr>
          <p:cNvPr id="5" name="Metin kutusu 4"/>
          <p:cNvSpPr txBox="1"/>
          <p:nvPr/>
        </p:nvSpPr>
        <p:spPr>
          <a:xfrm>
            <a:off x="2555776" y="1047975"/>
            <a:ext cx="582211" cy="369332"/>
          </a:xfrm>
          <a:prstGeom prst="rect">
            <a:avLst/>
          </a:prstGeom>
          <a:noFill/>
        </p:spPr>
        <p:txBody>
          <a:bodyPr wrap="none" rtlCol="0">
            <a:spAutoFit/>
          </a:bodyPr>
          <a:lstStyle/>
          <a:p>
            <a:r>
              <a:rPr lang="tr-TR" dirty="0" smtClean="0"/>
              <a:t>a***</a:t>
            </a:r>
            <a:endParaRPr lang="tr-TR" dirty="0"/>
          </a:p>
        </p:txBody>
      </p:sp>
      <p:sp>
        <p:nvSpPr>
          <p:cNvPr id="8" name="Metin kutusu 7"/>
          <p:cNvSpPr txBox="1"/>
          <p:nvPr/>
        </p:nvSpPr>
        <p:spPr>
          <a:xfrm>
            <a:off x="3275856" y="1583505"/>
            <a:ext cx="402674" cy="369332"/>
          </a:xfrm>
          <a:prstGeom prst="rect">
            <a:avLst/>
          </a:prstGeom>
          <a:noFill/>
        </p:spPr>
        <p:txBody>
          <a:bodyPr wrap="none" rtlCol="0">
            <a:spAutoFit/>
          </a:bodyPr>
          <a:lstStyle/>
          <a:p>
            <a:r>
              <a:rPr lang="tr-TR" dirty="0"/>
              <a:t>b</a:t>
            </a:r>
            <a:r>
              <a:rPr lang="tr-TR" dirty="0" smtClean="0"/>
              <a:t>*</a:t>
            </a:r>
            <a:endParaRPr lang="tr-TR" dirty="0"/>
          </a:p>
        </p:txBody>
      </p:sp>
      <p:sp>
        <p:nvSpPr>
          <p:cNvPr id="11" name="Metin kutusu 10"/>
          <p:cNvSpPr txBox="1"/>
          <p:nvPr/>
        </p:nvSpPr>
        <p:spPr>
          <a:xfrm>
            <a:off x="3678530" y="2308230"/>
            <a:ext cx="582211" cy="369332"/>
          </a:xfrm>
          <a:prstGeom prst="rect">
            <a:avLst/>
          </a:prstGeom>
          <a:noFill/>
        </p:spPr>
        <p:txBody>
          <a:bodyPr wrap="none" rtlCol="0">
            <a:spAutoFit/>
          </a:bodyPr>
          <a:lstStyle/>
          <a:p>
            <a:r>
              <a:rPr lang="tr-TR" dirty="0"/>
              <a:t>b</a:t>
            </a:r>
            <a:r>
              <a:rPr lang="tr-TR" dirty="0" smtClean="0"/>
              <a:t>***</a:t>
            </a:r>
            <a:endParaRPr lang="tr-TR" dirty="0"/>
          </a:p>
        </p:txBody>
      </p:sp>
      <p:sp>
        <p:nvSpPr>
          <p:cNvPr id="9" name="Dikdörtgen 8"/>
          <p:cNvSpPr/>
          <p:nvPr/>
        </p:nvSpPr>
        <p:spPr>
          <a:xfrm>
            <a:off x="1043608" y="171553"/>
            <a:ext cx="6984775" cy="646331"/>
          </a:xfrm>
          <a:prstGeom prst="rect">
            <a:avLst/>
          </a:prstGeom>
        </p:spPr>
        <p:txBody>
          <a:bodyPr wrap="square">
            <a:spAutoFit/>
          </a:bodyPr>
          <a:lstStyle/>
          <a:p>
            <a:r>
              <a:rPr lang="tr-TR" b="1" dirty="0" err="1" smtClean="0"/>
              <a:t>Figure</a:t>
            </a:r>
            <a:r>
              <a:rPr lang="tr-TR" b="1" dirty="0" smtClean="0"/>
              <a:t> 3</a:t>
            </a:r>
            <a:r>
              <a:rPr lang="tr-TR" b="1" dirty="0" smtClean="0">
                <a:solidFill>
                  <a:srgbClr val="FF0000"/>
                </a:solidFill>
              </a:rPr>
              <a:t>. </a:t>
            </a:r>
            <a:r>
              <a:rPr lang="tr-TR" b="1" dirty="0" err="1">
                <a:solidFill>
                  <a:srgbClr val="FF0000"/>
                </a:solidFill>
              </a:rPr>
              <a:t>The</a:t>
            </a:r>
            <a:r>
              <a:rPr lang="tr-TR" b="1" dirty="0">
                <a:solidFill>
                  <a:srgbClr val="FF0000"/>
                </a:solidFill>
              </a:rPr>
              <a:t> </a:t>
            </a:r>
            <a:r>
              <a:rPr lang="tr-TR" b="1" dirty="0" err="1" smtClean="0">
                <a:solidFill>
                  <a:srgbClr val="FF0000"/>
                </a:solidFill>
              </a:rPr>
              <a:t>carrageenan-induced</a:t>
            </a:r>
            <a:r>
              <a:rPr lang="tr-TR" b="1" dirty="0" smtClean="0">
                <a:solidFill>
                  <a:srgbClr val="FF0000"/>
                </a:solidFill>
              </a:rPr>
              <a:t> </a:t>
            </a:r>
            <a:r>
              <a:rPr lang="tr-TR" b="1" dirty="0" err="1" smtClean="0">
                <a:solidFill>
                  <a:srgbClr val="FF0000"/>
                </a:solidFill>
              </a:rPr>
              <a:t>inflammation</a:t>
            </a:r>
            <a:r>
              <a:rPr lang="tr-TR" b="1" dirty="0" smtClean="0">
                <a:solidFill>
                  <a:srgbClr val="FF0000"/>
                </a:solidFill>
              </a:rPr>
              <a:t> in </a:t>
            </a:r>
            <a:r>
              <a:rPr lang="tr-TR" b="1" dirty="0" err="1" smtClean="0">
                <a:solidFill>
                  <a:srgbClr val="FF0000"/>
                </a:solidFill>
              </a:rPr>
              <a:t>paw</a:t>
            </a:r>
            <a:r>
              <a:rPr lang="tr-TR" b="1" dirty="0" smtClean="0">
                <a:solidFill>
                  <a:srgbClr val="FF0000"/>
                </a:solidFill>
              </a:rPr>
              <a:t> </a:t>
            </a:r>
            <a:r>
              <a:rPr lang="tr-TR" b="1" dirty="0" err="1" smtClean="0">
                <a:solidFill>
                  <a:srgbClr val="FF0000"/>
                </a:solidFill>
              </a:rPr>
              <a:t>tissue</a:t>
            </a:r>
            <a:r>
              <a:rPr lang="tr-TR" b="1" dirty="0" smtClean="0">
                <a:solidFill>
                  <a:srgbClr val="FF0000"/>
                </a:solidFill>
              </a:rPr>
              <a:t> </a:t>
            </a:r>
            <a:r>
              <a:rPr lang="tr-TR" b="1" dirty="0" err="1" smtClean="0">
                <a:solidFill>
                  <a:srgbClr val="FF0000"/>
                </a:solidFill>
              </a:rPr>
              <a:t>and</a:t>
            </a:r>
            <a:r>
              <a:rPr lang="tr-TR" b="1" dirty="0" smtClean="0">
                <a:solidFill>
                  <a:srgbClr val="FF0000"/>
                </a:solidFill>
              </a:rPr>
              <a:t> </a:t>
            </a:r>
            <a:r>
              <a:rPr lang="tr-TR" b="1" dirty="0" err="1" smtClean="0">
                <a:solidFill>
                  <a:srgbClr val="FF0000"/>
                </a:solidFill>
              </a:rPr>
              <a:t>the</a:t>
            </a:r>
            <a:r>
              <a:rPr lang="tr-TR" b="1" dirty="0" smtClean="0">
                <a:solidFill>
                  <a:srgbClr val="FF0000"/>
                </a:solidFill>
              </a:rPr>
              <a:t> effect of CB2 </a:t>
            </a:r>
            <a:r>
              <a:rPr lang="tr-TR" b="1" dirty="0" err="1" smtClean="0">
                <a:solidFill>
                  <a:srgbClr val="FF0000"/>
                </a:solidFill>
              </a:rPr>
              <a:t>agonist</a:t>
            </a:r>
            <a:r>
              <a:rPr lang="tr-TR" b="1" dirty="0" smtClean="0">
                <a:solidFill>
                  <a:srgbClr val="FF0000"/>
                </a:solidFill>
              </a:rPr>
              <a:t> on </a:t>
            </a:r>
            <a:r>
              <a:rPr lang="tr-TR" b="1" dirty="0" err="1" smtClean="0">
                <a:solidFill>
                  <a:srgbClr val="FF0000"/>
                </a:solidFill>
              </a:rPr>
              <a:t>plasma</a:t>
            </a:r>
            <a:r>
              <a:rPr lang="tr-TR" b="1" dirty="0" smtClean="0">
                <a:solidFill>
                  <a:srgbClr val="FF0000"/>
                </a:solidFill>
              </a:rPr>
              <a:t> extravasation</a:t>
            </a:r>
          </a:p>
        </p:txBody>
      </p:sp>
      <p:sp>
        <p:nvSpPr>
          <p:cNvPr id="7" name="Metin kutusu 6"/>
          <p:cNvSpPr txBox="1"/>
          <p:nvPr/>
        </p:nvSpPr>
        <p:spPr>
          <a:xfrm>
            <a:off x="4776754" y="1047975"/>
            <a:ext cx="479618" cy="369332"/>
          </a:xfrm>
          <a:prstGeom prst="rect">
            <a:avLst/>
          </a:prstGeom>
          <a:noFill/>
        </p:spPr>
        <p:txBody>
          <a:bodyPr wrap="none" rtlCol="0">
            <a:spAutoFit/>
          </a:bodyPr>
          <a:lstStyle/>
          <a:p>
            <a:r>
              <a:rPr lang="tr-TR" dirty="0"/>
              <a:t>c</a:t>
            </a:r>
            <a:r>
              <a:rPr lang="tr-TR" dirty="0" smtClean="0"/>
              <a:t>**</a:t>
            </a:r>
            <a:endParaRPr lang="tr-TR" dirty="0"/>
          </a:p>
        </p:txBody>
      </p:sp>
    </p:spTree>
    <p:extLst>
      <p:ext uri="{BB962C8B-B14F-4D97-AF65-F5344CB8AC3E}">
        <p14:creationId xmlns="" xmlns:p14="http://schemas.microsoft.com/office/powerpoint/2010/main" val="973139537"/>
      </p:ext>
    </p:extLst>
  </p:cSld>
  <p:clrMapOvr>
    <a:masterClrMapping/>
  </p:clrMapOvr>
  <p:transition spd="slow">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tr-TR" sz="2800" b="1" dirty="0" err="1" smtClean="0">
                <a:solidFill>
                  <a:schemeClr val="accent6">
                    <a:lumMod val="75000"/>
                  </a:schemeClr>
                </a:solidFill>
              </a:rPr>
              <a:t>Results</a:t>
            </a:r>
            <a:endParaRPr lang="tr-TR" sz="2800" b="1" dirty="0" smtClean="0">
              <a:solidFill>
                <a:schemeClr val="accent6">
                  <a:lumMod val="75000"/>
                </a:schemeClr>
              </a:solidFill>
            </a:endParaRPr>
          </a:p>
        </p:txBody>
      </p:sp>
      <p:sp>
        <p:nvSpPr>
          <p:cNvPr id="55299" name="Rectangle 3"/>
          <p:cNvSpPr>
            <a:spLocks noGrp="1" noChangeArrowheads="1"/>
          </p:cNvSpPr>
          <p:nvPr>
            <p:ph sz="quarter" idx="1"/>
          </p:nvPr>
        </p:nvSpPr>
        <p:spPr>
          <a:xfrm>
            <a:off x="457200" y="1600200"/>
            <a:ext cx="8147248" cy="4060825"/>
          </a:xfrm>
        </p:spPr>
        <p:txBody>
          <a:bodyPr>
            <a:normAutofit lnSpcReduction="10000"/>
          </a:bodyPr>
          <a:lstStyle/>
          <a:p>
            <a:pPr marL="274320" indent="-274320" eaLnBrk="1" fontAlgn="auto" hangingPunct="1">
              <a:spcAft>
                <a:spcPts val="0"/>
              </a:spcAft>
              <a:buFont typeface="Wingdings"/>
              <a:buChar char=""/>
              <a:defRPr/>
            </a:pPr>
            <a:r>
              <a:rPr lang="tr-TR" dirty="0" smtClean="0"/>
              <a:t>IV.</a:t>
            </a:r>
            <a:r>
              <a:rPr lang="en-US" dirty="0" smtClean="0"/>
              <a:t> </a:t>
            </a:r>
            <a:r>
              <a:rPr lang="tr-TR" b="1" dirty="0" err="1" smtClean="0">
                <a:solidFill>
                  <a:schemeClr val="accent2">
                    <a:lumMod val="50000"/>
                  </a:schemeClr>
                </a:solidFill>
              </a:rPr>
              <a:t>The</a:t>
            </a:r>
            <a:r>
              <a:rPr lang="tr-TR" b="1" dirty="0" smtClean="0">
                <a:solidFill>
                  <a:schemeClr val="accent2">
                    <a:lumMod val="50000"/>
                  </a:schemeClr>
                </a:solidFill>
              </a:rPr>
              <a:t> effect of CB2 </a:t>
            </a:r>
            <a:r>
              <a:rPr lang="tr-TR" b="1" dirty="0" err="1" smtClean="0">
                <a:solidFill>
                  <a:schemeClr val="accent2">
                    <a:lumMod val="50000"/>
                  </a:schemeClr>
                </a:solidFill>
              </a:rPr>
              <a:t>agonist</a:t>
            </a:r>
            <a:r>
              <a:rPr lang="tr-TR" b="1" dirty="0" smtClean="0">
                <a:solidFill>
                  <a:schemeClr val="accent2">
                    <a:lumMod val="50000"/>
                  </a:schemeClr>
                </a:solidFill>
              </a:rPr>
              <a:t> on </a:t>
            </a:r>
            <a:r>
              <a:rPr lang="tr-TR" altLang="tr-TR" b="1" dirty="0" err="1" smtClean="0">
                <a:solidFill>
                  <a:schemeClr val="accent2">
                    <a:lumMod val="50000"/>
                  </a:schemeClr>
                </a:solidFill>
              </a:rPr>
              <a:t>plasma</a:t>
            </a:r>
            <a:r>
              <a:rPr lang="tr-TR" altLang="tr-TR" b="1" dirty="0" smtClean="0">
                <a:solidFill>
                  <a:schemeClr val="accent2">
                    <a:lumMod val="50000"/>
                  </a:schemeClr>
                </a:solidFill>
              </a:rPr>
              <a:t> extravasation in </a:t>
            </a:r>
            <a:r>
              <a:rPr lang="en-AU" altLang="tr-TR" b="1" dirty="0" smtClean="0">
                <a:solidFill>
                  <a:schemeClr val="accent2">
                    <a:lumMod val="50000"/>
                  </a:schemeClr>
                </a:solidFill>
              </a:rPr>
              <a:t>ca</a:t>
            </a:r>
            <a:r>
              <a:rPr lang="tr-TR" altLang="tr-TR" b="1" dirty="0" err="1" smtClean="0">
                <a:solidFill>
                  <a:schemeClr val="accent2">
                    <a:lumMod val="50000"/>
                  </a:schemeClr>
                </a:solidFill>
              </a:rPr>
              <a:t>psaicin</a:t>
            </a:r>
            <a:r>
              <a:rPr lang="en-AU" altLang="tr-TR" b="1" dirty="0" smtClean="0">
                <a:solidFill>
                  <a:schemeClr val="accent2">
                    <a:lumMod val="50000"/>
                  </a:schemeClr>
                </a:solidFill>
              </a:rPr>
              <a:t>-induced paw </a:t>
            </a:r>
            <a:r>
              <a:rPr lang="tr-TR" altLang="tr-TR" b="1" dirty="0" err="1" smtClean="0">
                <a:solidFill>
                  <a:schemeClr val="accent2">
                    <a:lumMod val="50000"/>
                  </a:schemeClr>
                </a:solidFill>
              </a:rPr>
              <a:t>inflammation</a:t>
            </a:r>
            <a:r>
              <a:rPr lang="tr-TR" altLang="tr-TR" b="1" dirty="0" smtClean="0">
                <a:solidFill>
                  <a:schemeClr val="accent2">
                    <a:lumMod val="50000"/>
                  </a:schemeClr>
                </a:solidFill>
              </a:rPr>
              <a:t> </a:t>
            </a:r>
          </a:p>
          <a:p>
            <a:pPr marL="274320" indent="-274320" eaLnBrk="1" fontAlgn="auto" hangingPunct="1">
              <a:spcAft>
                <a:spcPts val="0"/>
              </a:spcAft>
              <a:buFont typeface="Wingdings"/>
              <a:buChar char=""/>
              <a:defRPr/>
            </a:pPr>
            <a:endParaRPr lang="tr-TR" dirty="0" smtClean="0"/>
          </a:p>
          <a:p>
            <a:pPr marL="274320" indent="-274320" eaLnBrk="1" fontAlgn="auto" hangingPunct="1">
              <a:spcAft>
                <a:spcPts val="0"/>
              </a:spcAft>
              <a:buFont typeface="Wingdings"/>
              <a:buChar char=""/>
              <a:defRPr/>
            </a:pPr>
            <a:r>
              <a:rPr lang="tr-TR" altLang="tr-TR" dirty="0" err="1" smtClean="0"/>
              <a:t>The</a:t>
            </a:r>
            <a:r>
              <a:rPr lang="tr-TR" altLang="tr-TR" dirty="0" smtClean="0"/>
              <a:t> </a:t>
            </a:r>
            <a:r>
              <a:rPr lang="en-AU" altLang="tr-TR" dirty="0" smtClean="0"/>
              <a:t>GW405833</a:t>
            </a:r>
            <a:r>
              <a:rPr lang="tr-TR" altLang="tr-TR" dirty="0" smtClean="0"/>
              <a:t> </a:t>
            </a:r>
            <a:r>
              <a:rPr lang="en-AU" altLang="tr-TR" dirty="0" smtClean="0"/>
              <a:t>s</a:t>
            </a:r>
            <a:r>
              <a:rPr lang="tr-TR" altLang="tr-TR" dirty="0" err="1" smtClean="0"/>
              <a:t>trongly</a:t>
            </a:r>
            <a:r>
              <a:rPr lang="en-AU" altLang="tr-TR" dirty="0" smtClean="0"/>
              <a:t> </a:t>
            </a:r>
            <a:r>
              <a:rPr lang="tr-TR" altLang="tr-TR" dirty="0" err="1" smtClean="0"/>
              <a:t>inhibited</a:t>
            </a:r>
            <a:r>
              <a:rPr lang="en-AU" altLang="tr-TR" dirty="0" smtClean="0"/>
              <a:t> </a:t>
            </a:r>
            <a:r>
              <a:rPr lang="tr-TR" altLang="tr-TR" dirty="0" err="1" smtClean="0"/>
              <a:t>plasma</a:t>
            </a:r>
            <a:r>
              <a:rPr lang="tr-TR" altLang="tr-TR" dirty="0" smtClean="0"/>
              <a:t> extravasation in </a:t>
            </a:r>
            <a:r>
              <a:rPr lang="en-AU" altLang="tr-TR" dirty="0" smtClean="0"/>
              <a:t>ca</a:t>
            </a:r>
            <a:r>
              <a:rPr lang="tr-TR" altLang="tr-TR" dirty="0" err="1" smtClean="0"/>
              <a:t>psaicin</a:t>
            </a:r>
            <a:r>
              <a:rPr lang="en-AU" altLang="tr-TR" dirty="0" smtClean="0"/>
              <a:t>-induced</a:t>
            </a:r>
            <a:r>
              <a:rPr lang="tr-TR" altLang="tr-TR" dirty="0" smtClean="0"/>
              <a:t> </a:t>
            </a:r>
            <a:r>
              <a:rPr lang="tr-TR" altLang="tr-TR" dirty="0" err="1" smtClean="0"/>
              <a:t>the</a:t>
            </a:r>
            <a:r>
              <a:rPr lang="en-AU" altLang="tr-TR" dirty="0" smtClean="0"/>
              <a:t> </a:t>
            </a:r>
            <a:r>
              <a:rPr lang="tr-TR" altLang="tr-TR" dirty="0" err="1" smtClean="0"/>
              <a:t>neurogenic</a:t>
            </a:r>
            <a:r>
              <a:rPr lang="tr-TR" altLang="tr-TR" dirty="0" smtClean="0"/>
              <a:t> </a:t>
            </a:r>
            <a:r>
              <a:rPr lang="tr-TR" altLang="tr-TR" dirty="0" err="1" smtClean="0"/>
              <a:t>inflammation</a:t>
            </a:r>
            <a:r>
              <a:rPr lang="tr-TR" altLang="tr-TR" dirty="0" smtClean="0"/>
              <a:t> in </a:t>
            </a:r>
            <a:r>
              <a:rPr lang="tr-TR" altLang="tr-TR" dirty="0" err="1" smtClean="0"/>
              <a:t>paw</a:t>
            </a:r>
            <a:r>
              <a:rPr lang="tr-TR" altLang="tr-TR" dirty="0" smtClean="0"/>
              <a:t> </a:t>
            </a:r>
            <a:r>
              <a:rPr lang="tr-TR" altLang="tr-TR" dirty="0" err="1" smtClean="0"/>
              <a:t>tissue</a:t>
            </a:r>
            <a:r>
              <a:rPr lang="tr-TR" altLang="tr-TR" dirty="0" smtClean="0"/>
              <a:t> </a:t>
            </a:r>
            <a:r>
              <a:rPr lang="en-AU" altLang="tr-TR" dirty="0" smtClean="0"/>
              <a:t>(P </a:t>
            </a:r>
            <a:r>
              <a:rPr lang="en-AU" altLang="tr-TR" dirty="0"/>
              <a:t>&lt; 0.0</a:t>
            </a:r>
            <a:r>
              <a:rPr lang="tr-TR" altLang="tr-TR" dirty="0"/>
              <a:t>01</a:t>
            </a:r>
            <a:r>
              <a:rPr lang="en-AU" altLang="tr-TR" dirty="0" smtClean="0"/>
              <a:t>). </a:t>
            </a:r>
            <a:endParaRPr lang="tr-TR" altLang="tr-TR" dirty="0" smtClean="0"/>
          </a:p>
          <a:p>
            <a:pPr marL="274320" indent="-274320" eaLnBrk="1" fontAlgn="auto" hangingPunct="1">
              <a:spcAft>
                <a:spcPts val="0"/>
              </a:spcAft>
              <a:buFont typeface="Wingdings"/>
              <a:buChar char=""/>
              <a:defRPr/>
            </a:pPr>
            <a:r>
              <a:rPr lang="tr-TR" altLang="tr-TR" dirty="0" smtClean="0"/>
              <a:t>D</a:t>
            </a:r>
            <a:r>
              <a:rPr lang="en-AU" altLang="tr-TR" dirty="0" err="1" smtClean="0"/>
              <a:t>iclofenac</a:t>
            </a:r>
            <a:r>
              <a:rPr lang="tr-TR" altLang="tr-TR" dirty="0" smtClean="0"/>
              <a:t> not </a:t>
            </a:r>
            <a:r>
              <a:rPr lang="tr-TR" altLang="tr-TR" dirty="0" err="1" smtClean="0"/>
              <a:t>inhibited</a:t>
            </a:r>
            <a:r>
              <a:rPr lang="tr-TR" altLang="tr-TR" dirty="0" smtClean="0"/>
              <a:t> </a:t>
            </a:r>
            <a:r>
              <a:rPr lang="tr-TR" altLang="tr-TR" dirty="0" err="1" smtClean="0"/>
              <a:t>plasma</a:t>
            </a:r>
            <a:r>
              <a:rPr lang="tr-TR" altLang="tr-TR" dirty="0" smtClean="0"/>
              <a:t> extravasation (P &gt; 0.05)</a:t>
            </a:r>
          </a:p>
          <a:p>
            <a:pPr marL="274320" indent="-274320" eaLnBrk="1" fontAlgn="auto" hangingPunct="1">
              <a:spcAft>
                <a:spcPts val="0"/>
              </a:spcAft>
              <a:buFont typeface="Wingdings"/>
              <a:buChar char=""/>
              <a:defRPr/>
            </a:pPr>
            <a:r>
              <a:rPr lang="en-US" altLang="tr-TR" dirty="0" smtClean="0"/>
              <a:t>CB2 </a:t>
            </a:r>
            <a:r>
              <a:rPr lang="en-US" altLang="tr-TR" dirty="0"/>
              <a:t>receptor antagonist, AM630, significantly reversed </a:t>
            </a:r>
            <a:r>
              <a:rPr lang="en-US" altLang="tr-TR" dirty="0" err="1" smtClean="0"/>
              <a:t>th</a:t>
            </a:r>
            <a:r>
              <a:rPr lang="tr-TR" altLang="tr-TR" dirty="0" smtClean="0"/>
              <a:t>e </a:t>
            </a:r>
            <a:r>
              <a:rPr lang="en-US" altLang="tr-TR" dirty="0" smtClean="0"/>
              <a:t>effect</a:t>
            </a:r>
            <a:r>
              <a:rPr lang="tr-TR" altLang="tr-TR" dirty="0" smtClean="0"/>
              <a:t> of CB2 </a:t>
            </a:r>
            <a:r>
              <a:rPr lang="tr-TR" altLang="tr-TR" dirty="0" err="1" smtClean="0"/>
              <a:t>agonist</a:t>
            </a:r>
            <a:r>
              <a:rPr lang="en-US" altLang="tr-TR" dirty="0" smtClean="0"/>
              <a:t> (</a:t>
            </a:r>
            <a:r>
              <a:rPr lang="en-US" altLang="tr-TR" dirty="0"/>
              <a:t>P &lt; </a:t>
            </a:r>
            <a:r>
              <a:rPr lang="en-US" altLang="tr-TR" dirty="0" smtClean="0"/>
              <a:t>0.0</a:t>
            </a:r>
            <a:r>
              <a:rPr lang="tr-TR" altLang="tr-TR" dirty="0" smtClean="0"/>
              <a:t>0</a:t>
            </a:r>
            <a:r>
              <a:rPr lang="en-US" altLang="tr-TR" dirty="0" smtClean="0"/>
              <a:t>1</a:t>
            </a:r>
            <a:r>
              <a:rPr lang="en-US" altLang="tr-TR" dirty="0"/>
              <a:t>) </a:t>
            </a:r>
          </a:p>
          <a:p>
            <a:pPr marL="274320" indent="-274320" eaLnBrk="1" fontAlgn="auto" hangingPunct="1">
              <a:spcAft>
                <a:spcPts val="0"/>
              </a:spcAft>
              <a:buFont typeface="Wingdings"/>
              <a:buChar char=""/>
              <a:defRPr/>
            </a:pPr>
            <a:endParaRPr lang="tr-TR" altLang="tr-TR" dirty="0" smtClean="0"/>
          </a:p>
        </p:txBody>
      </p:sp>
    </p:spTree>
    <p:extLst>
      <p:ext uri="{BB962C8B-B14F-4D97-AF65-F5344CB8AC3E}">
        <p14:creationId xmlns="" xmlns:p14="http://schemas.microsoft.com/office/powerpoint/2010/main" val="1686390224"/>
      </p:ext>
    </p:extLst>
  </p:cSld>
  <p:clrMapOvr>
    <a:masterClrMapping/>
  </p:clrMapOvr>
  <p:transition spd="slow">
    <p:pull dir="l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146592" y="227965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5"/>
          <p:cNvSpPr>
            <a:spLocks noChangeArrowheads="1"/>
          </p:cNvSpPr>
          <p:nvPr/>
        </p:nvSpPr>
        <p:spPr bwMode="auto">
          <a:xfrm>
            <a:off x="2339752" y="2132856"/>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 name="Rectangle 11"/>
          <p:cNvSpPr>
            <a:spLocks noChangeArrowheads="1"/>
          </p:cNvSpPr>
          <p:nvPr/>
        </p:nvSpPr>
        <p:spPr bwMode="auto">
          <a:xfrm>
            <a:off x="1269855" y="1772816"/>
            <a:ext cx="11427347"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
        <p:nvSpPr>
          <p:cNvPr id="5" name="Metin kutusu 4"/>
          <p:cNvSpPr txBox="1"/>
          <p:nvPr/>
        </p:nvSpPr>
        <p:spPr>
          <a:xfrm>
            <a:off x="1979712" y="2041477"/>
            <a:ext cx="582211" cy="369332"/>
          </a:xfrm>
          <a:prstGeom prst="rect">
            <a:avLst/>
          </a:prstGeom>
          <a:noFill/>
        </p:spPr>
        <p:txBody>
          <a:bodyPr wrap="none" rtlCol="0">
            <a:spAutoFit/>
          </a:bodyPr>
          <a:lstStyle/>
          <a:p>
            <a:r>
              <a:rPr lang="tr-TR" dirty="0" smtClean="0"/>
              <a:t>a***</a:t>
            </a:r>
            <a:endParaRPr lang="tr-TR" dirty="0"/>
          </a:p>
        </p:txBody>
      </p:sp>
      <p:sp>
        <p:nvSpPr>
          <p:cNvPr id="11" name="Metin kutusu 10"/>
          <p:cNvSpPr txBox="1"/>
          <p:nvPr/>
        </p:nvSpPr>
        <p:spPr>
          <a:xfrm>
            <a:off x="3059832" y="3275692"/>
            <a:ext cx="582211" cy="369332"/>
          </a:xfrm>
          <a:prstGeom prst="rect">
            <a:avLst/>
          </a:prstGeom>
          <a:noFill/>
        </p:spPr>
        <p:txBody>
          <a:bodyPr wrap="none" rtlCol="0">
            <a:spAutoFit/>
          </a:bodyPr>
          <a:lstStyle/>
          <a:p>
            <a:r>
              <a:rPr lang="tr-TR" dirty="0"/>
              <a:t>b</a:t>
            </a:r>
            <a:r>
              <a:rPr lang="tr-TR" dirty="0" smtClean="0"/>
              <a:t>***</a:t>
            </a:r>
            <a:endParaRPr lang="tr-TR" dirty="0"/>
          </a:p>
        </p:txBody>
      </p:sp>
      <p:sp>
        <p:nvSpPr>
          <p:cNvPr id="9" name="Dikdörtgen 8"/>
          <p:cNvSpPr/>
          <p:nvPr/>
        </p:nvSpPr>
        <p:spPr>
          <a:xfrm>
            <a:off x="1380420" y="171553"/>
            <a:ext cx="6647963" cy="646331"/>
          </a:xfrm>
          <a:prstGeom prst="rect">
            <a:avLst/>
          </a:prstGeom>
        </p:spPr>
        <p:txBody>
          <a:bodyPr wrap="square">
            <a:spAutoFit/>
          </a:bodyPr>
          <a:lstStyle/>
          <a:p>
            <a:r>
              <a:rPr lang="tr-TR" b="1" dirty="0" err="1" smtClean="0"/>
              <a:t>Figure</a:t>
            </a:r>
            <a:r>
              <a:rPr lang="tr-TR" b="1" dirty="0" smtClean="0"/>
              <a:t> 4</a:t>
            </a:r>
            <a:r>
              <a:rPr lang="tr-TR" b="1" dirty="0" smtClean="0">
                <a:solidFill>
                  <a:srgbClr val="FF0000"/>
                </a:solidFill>
              </a:rPr>
              <a:t>. </a:t>
            </a:r>
            <a:r>
              <a:rPr lang="tr-TR" b="1" dirty="0" err="1">
                <a:solidFill>
                  <a:srgbClr val="FF0000"/>
                </a:solidFill>
              </a:rPr>
              <a:t>The</a:t>
            </a:r>
            <a:r>
              <a:rPr lang="tr-TR" b="1" dirty="0">
                <a:solidFill>
                  <a:srgbClr val="FF0000"/>
                </a:solidFill>
              </a:rPr>
              <a:t> capsaicin-induced </a:t>
            </a:r>
            <a:r>
              <a:rPr lang="tr-TR" b="1" dirty="0" err="1">
                <a:solidFill>
                  <a:srgbClr val="FF0000"/>
                </a:solidFill>
              </a:rPr>
              <a:t>neurogenic</a:t>
            </a:r>
            <a:r>
              <a:rPr lang="tr-TR" b="1" dirty="0">
                <a:solidFill>
                  <a:srgbClr val="FF0000"/>
                </a:solidFill>
              </a:rPr>
              <a:t> </a:t>
            </a:r>
            <a:r>
              <a:rPr lang="tr-TR" b="1" dirty="0" err="1" smtClean="0">
                <a:solidFill>
                  <a:srgbClr val="FF0000"/>
                </a:solidFill>
              </a:rPr>
              <a:t>inflammation</a:t>
            </a:r>
            <a:r>
              <a:rPr lang="tr-TR" b="1" dirty="0" smtClean="0">
                <a:solidFill>
                  <a:srgbClr val="FF0000"/>
                </a:solidFill>
              </a:rPr>
              <a:t> </a:t>
            </a:r>
            <a:r>
              <a:rPr lang="tr-TR" b="1" dirty="0" err="1" smtClean="0">
                <a:solidFill>
                  <a:srgbClr val="FF0000"/>
                </a:solidFill>
              </a:rPr>
              <a:t>and</a:t>
            </a:r>
            <a:r>
              <a:rPr lang="tr-TR" b="1" dirty="0" smtClean="0">
                <a:solidFill>
                  <a:srgbClr val="FF0000"/>
                </a:solidFill>
              </a:rPr>
              <a:t> </a:t>
            </a:r>
            <a:r>
              <a:rPr lang="tr-TR" b="1" dirty="0" err="1" smtClean="0">
                <a:solidFill>
                  <a:srgbClr val="FF0000"/>
                </a:solidFill>
              </a:rPr>
              <a:t>the</a:t>
            </a:r>
            <a:r>
              <a:rPr lang="tr-TR" b="1" dirty="0" smtClean="0">
                <a:solidFill>
                  <a:srgbClr val="FF0000"/>
                </a:solidFill>
              </a:rPr>
              <a:t> effect of CB2 </a:t>
            </a:r>
            <a:r>
              <a:rPr lang="tr-TR" b="1" dirty="0" err="1" smtClean="0">
                <a:solidFill>
                  <a:srgbClr val="FF0000"/>
                </a:solidFill>
              </a:rPr>
              <a:t>agonist</a:t>
            </a:r>
            <a:r>
              <a:rPr lang="tr-TR" b="1" dirty="0" smtClean="0">
                <a:solidFill>
                  <a:srgbClr val="FF0000"/>
                </a:solidFill>
              </a:rPr>
              <a:t> on </a:t>
            </a:r>
            <a:r>
              <a:rPr lang="tr-TR" b="1" dirty="0" err="1" smtClean="0">
                <a:solidFill>
                  <a:srgbClr val="FF0000"/>
                </a:solidFill>
              </a:rPr>
              <a:t>plasma</a:t>
            </a:r>
            <a:r>
              <a:rPr lang="tr-TR" b="1" dirty="0" smtClean="0">
                <a:solidFill>
                  <a:srgbClr val="FF0000"/>
                </a:solidFill>
              </a:rPr>
              <a:t> extravasation</a:t>
            </a:r>
          </a:p>
        </p:txBody>
      </p:sp>
      <p:sp>
        <p:nvSpPr>
          <p:cNvPr id="3" name="Rectangle 2"/>
          <p:cNvSpPr>
            <a:spLocks noChangeArrowheads="1"/>
          </p:cNvSpPr>
          <p:nvPr/>
        </p:nvSpPr>
        <p:spPr bwMode="auto">
          <a:xfrm>
            <a:off x="-224836" y="3284984"/>
            <a:ext cx="16609806"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graphicFrame>
        <p:nvGraphicFramePr>
          <p:cNvPr id="7" name="Nesne 6"/>
          <p:cNvGraphicFramePr>
            <a:graphicFrameLocks noChangeAspect="1"/>
          </p:cNvGraphicFramePr>
          <p:nvPr>
            <p:extLst>
              <p:ext uri="{D42A27DB-BD31-4B8C-83A1-F6EECF244321}">
                <p14:modId xmlns="" xmlns:p14="http://schemas.microsoft.com/office/powerpoint/2010/main" val="4019999383"/>
              </p:ext>
            </p:extLst>
          </p:nvPr>
        </p:nvGraphicFramePr>
        <p:xfrm>
          <a:off x="582529" y="1700808"/>
          <a:ext cx="7488832" cy="4734719"/>
        </p:xfrm>
        <a:graphic>
          <a:graphicData uri="http://schemas.openxmlformats.org/presentationml/2006/ole">
            <p:oleObj spid="_x0000_s106502" r:id="rId3" imgW="5506835" imgH="3244628" progId="">
              <p:embed/>
            </p:oleObj>
          </a:graphicData>
        </a:graphic>
      </p:graphicFrame>
      <p:sp>
        <p:nvSpPr>
          <p:cNvPr id="8" name="Metin kutusu 7"/>
          <p:cNvSpPr txBox="1"/>
          <p:nvPr/>
        </p:nvSpPr>
        <p:spPr>
          <a:xfrm>
            <a:off x="4042252" y="2330051"/>
            <a:ext cx="569387" cy="369332"/>
          </a:xfrm>
          <a:prstGeom prst="rect">
            <a:avLst/>
          </a:prstGeom>
          <a:noFill/>
        </p:spPr>
        <p:txBody>
          <a:bodyPr wrap="none" rtlCol="0">
            <a:spAutoFit/>
          </a:bodyPr>
          <a:lstStyle/>
          <a:p>
            <a:r>
              <a:rPr lang="tr-TR" dirty="0"/>
              <a:t>c</a:t>
            </a:r>
            <a:r>
              <a:rPr lang="tr-TR" dirty="0" smtClean="0"/>
              <a:t>***</a:t>
            </a:r>
            <a:endParaRPr lang="tr-TR" dirty="0"/>
          </a:p>
        </p:txBody>
      </p:sp>
      <p:sp>
        <p:nvSpPr>
          <p:cNvPr id="10" name="Metin kutusu 9"/>
          <p:cNvSpPr txBox="1"/>
          <p:nvPr/>
        </p:nvSpPr>
        <p:spPr>
          <a:xfrm>
            <a:off x="2483768" y="2446211"/>
            <a:ext cx="474810" cy="369332"/>
          </a:xfrm>
          <a:prstGeom prst="rect">
            <a:avLst/>
          </a:prstGeom>
          <a:noFill/>
        </p:spPr>
        <p:txBody>
          <a:bodyPr wrap="none" rtlCol="0">
            <a:spAutoFit/>
          </a:bodyPr>
          <a:lstStyle/>
          <a:p>
            <a:r>
              <a:rPr lang="tr-TR" dirty="0" err="1" smtClean="0"/>
              <a:t>b</a:t>
            </a:r>
            <a:r>
              <a:rPr lang="tr-TR" baseline="30000" dirty="0" err="1" smtClean="0"/>
              <a:t>ns</a:t>
            </a:r>
            <a:endParaRPr lang="tr-TR" dirty="0"/>
          </a:p>
        </p:txBody>
      </p:sp>
    </p:spTree>
    <p:extLst>
      <p:ext uri="{BB962C8B-B14F-4D97-AF65-F5344CB8AC3E}">
        <p14:creationId xmlns="" xmlns:p14="http://schemas.microsoft.com/office/powerpoint/2010/main" val="3379760176"/>
      </p:ext>
    </p:extLst>
  </p:cSld>
  <p:clrMapOvr>
    <a:masterClrMapping/>
  </p:clrMapOvr>
  <p:transition spd="slow">
    <p:pull dir="l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tr-TR" sz="2800" b="1" dirty="0" smtClean="0">
                <a:solidFill>
                  <a:schemeClr val="accent6">
                    <a:lumMod val="75000"/>
                  </a:schemeClr>
                </a:solidFill>
              </a:rPr>
              <a:t>Discussion</a:t>
            </a:r>
          </a:p>
        </p:txBody>
      </p:sp>
      <p:sp>
        <p:nvSpPr>
          <p:cNvPr id="55299" name="Rectangle 3"/>
          <p:cNvSpPr>
            <a:spLocks noGrp="1" noChangeArrowheads="1"/>
          </p:cNvSpPr>
          <p:nvPr>
            <p:ph sz="quarter" idx="1"/>
          </p:nvPr>
        </p:nvSpPr>
        <p:spPr>
          <a:xfrm>
            <a:off x="457200" y="1600200"/>
            <a:ext cx="8075240" cy="4060825"/>
          </a:xfrm>
        </p:spPr>
        <p:txBody>
          <a:bodyPr>
            <a:normAutofit/>
          </a:bodyPr>
          <a:lstStyle/>
          <a:p>
            <a:pPr marL="274320" indent="-274320" eaLnBrk="1" fontAlgn="auto" hangingPunct="1">
              <a:spcAft>
                <a:spcPts val="0"/>
              </a:spcAft>
              <a:buFont typeface="Wingdings"/>
              <a:buChar char=""/>
              <a:defRPr/>
            </a:pPr>
            <a:r>
              <a:rPr lang="en-AU" altLang="tr-TR" dirty="0" smtClean="0">
                <a:latin typeface="Calibri" panose="020F0502020204030204" pitchFamily="34" charset="0"/>
              </a:rPr>
              <a:t>GW405833 significantly decreased the plasma extravasations in both carrageenan-induced mix type inflammation and capsaicin-induced neurogenic inflammation of rat paw. </a:t>
            </a:r>
            <a:endParaRPr lang="tr-TR" altLang="tr-TR" dirty="0" smtClean="0">
              <a:latin typeface="Calibri" panose="020F0502020204030204" pitchFamily="34" charset="0"/>
            </a:endParaRPr>
          </a:p>
          <a:p>
            <a:pPr marL="274320" indent="-274320" eaLnBrk="1" fontAlgn="auto" hangingPunct="1">
              <a:spcAft>
                <a:spcPts val="0"/>
              </a:spcAft>
              <a:buFont typeface="Wingdings"/>
              <a:buChar char=""/>
              <a:defRPr/>
            </a:pPr>
            <a:r>
              <a:rPr lang="en-US" altLang="tr-TR" dirty="0">
                <a:latin typeface="Calibri" panose="020F0502020204030204" pitchFamily="34" charset="0"/>
              </a:rPr>
              <a:t>The pretreatment with AM630 clearly reversed the effects of GW405833, which suggests a significant interaction between GW405833 and AM630.</a:t>
            </a:r>
          </a:p>
          <a:p>
            <a:pPr marL="274320" indent="-274320" eaLnBrk="1" fontAlgn="auto" hangingPunct="1">
              <a:spcAft>
                <a:spcPts val="0"/>
              </a:spcAft>
              <a:buFont typeface="Wingdings"/>
              <a:buChar char=""/>
              <a:defRPr/>
            </a:pPr>
            <a:r>
              <a:rPr lang="tr-TR" altLang="tr-TR" dirty="0" err="1" smtClean="0">
                <a:solidFill>
                  <a:srgbClr val="FF0000"/>
                </a:solidFill>
                <a:latin typeface="Calibri" panose="020F0502020204030204" pitchFamily="34" charset="0"/>
              </a:rPr>
              <a:t>So</a:t>
            </a:r>
            <a:r>
              <a:rPr lang="tr-TR" altLang="tr-TR" dirty="0" smtClean="0">
                <a:solidFill>
                  <a:srgbClr val="FF0000"/>
                </a:solidFill>
                <a:latin typeface="Calibri" panose="020F0502020204030204" pitchFamily="34" charset="0"/>
              </a:rPr>
              <a:t> </a:t>
            </a:r>
            <a:r>
              <a:rPr lang="en-AU" altLang="tr-TR" dirty="0" smtClean="0">
                <a:solidFill>
                  <a:srgbClr val="FF0000"/>
                </a:solidFill>
                <a:latin typeface="Calibri" panose="020F0502020204030204" pitchFamily="34" charset="0"/>
              </a:rPr>
              <a:t>CB2 receptors mediate the anti-oedematous and anti-plasma extravasations effects of GW405833. </a:t>
            </a:r>
            <a:endParaRPr lang="tr-TR" altLang="tr-TR" dirty="0" smtClean="0">
              <a:solidFill>
                <a:srgbClr val="FF0000"/>
              </a:solidFill>
              <a:latin typeface="Calibri" panose="020F0502020204030204" pitchFamily="34" charset="0"/>
            </a:endParaRPr>
          </a:p>
          <a:p>
            <a:pPr marL="274320" indent="-274320" algn="ctr" eaLnBrk="1" fontAlgn="auto" hangingPunct="1">
              <a:spcAft>
                <a:spcPts val="0"/>
              </a:spcAft>
              <a:buFont typeface="Wingdings"/>
              <a:buChar char=""/>
              <a:defRPr/>
            </a:pPr>
            <a:endParaRPr lang="tr-TR" altLang="tr-TR" dirty="0" smtClean="0"/>
          </a:p>
          <a:p>
            <a:pPr marL="274320" indent="-274320" algn="ctr" eaLnBrk="1" fontAlgn="auto" hangingPunct="1">
              <a:spcAft>
                <a:spcPts val="0"/>
              </a:spcAft>
              <a:buFont typeface="Wingdings"/>
              <a:buChar char=""/>
              <a:defRPr/>
            </a:pPr>
            <a:endParaRPr lang="tr-TR" altLang="tr-TR" dirty="0" smtClean="0"/>
          </a:p>
        </p:txBody>
      </p:sp>
    </p:spTree>
  </p:cSld>
  <p:clrMapOvr>
    <a:masterClrMapping/>
  </p:clrMapOvr>
  <p:transition spd="slow">
    <p:pull dir="l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a:t>Discussion</a:t>
            </a:r>
          </a:p>
        </p:txBody>
      </p:sp>
      <p:sp>
        <p:nvSpPr>
          <p:cNvPr id="70659" name="2 İçerik Yer Tutucusu"/>
          <p:cNvSpPr>
            <a:spLocks noGrp="1"/>
          </p:cNvSpPr>
          <p:nvPr>
            <p:ph sz="quarter" idx="1"/>
          </p:nvPr>
        </p:nvSpPr>
        <p:spPr>
          <a:xfrm>
            <a:off x="457200" y="1600200"/>
            <a:ext cx="7787208" cy="4873625"/>
          </a:xfrm>
        </p:spPr>
        <p:txBody>
          <a:bodyPr/>
          <a:lstStyle/>
          <a:p>
            <a:r>
              <a:rPr lang="tr-TR" altLang="tr-TR" dirty="0" smtClean="0">
                <a:latin typeface="Calibri" panose="020F0502020204030204" pitchFamily="34" charset="0"/>
              </a:rPr>
              <a:t>The </a:t>
            </a:r>
            <a:r>
              <a:rPr lang="tr-TR" altLang="tr-TR" dirty="0" err="1" smtClean="0">
                <a:latin typeface="Calibri" panose="020F0502020204030204" pitchFamily="34" charset="0"/>
              </a:rPr>
              <a:t>present</a:t>
            </a:r>
            <a:r>
              <a:rPr lang="tr-TR" altLang="tr-TR" dirty="0" smtClean="0">
                <a:latin typeface="Calibri" panose="020F0502020204030204" pitchFamily="34" charset="0"/>
              </a:rPr>
              <a:t> </a:t>
            </a:r>
            <a:r>
              <a:rPr lang="tr-TR" altLang="tr-TR" dirty="0" err="1" smtClean="0">
                <a:latin typeface="Calibri" panose="020F0502020204030204" pitchFamily="34" charset="0"/>
              </a:rPr>
              <a:t>study</a:t>
            </a:r>
            <a:r>
              <a:rPr lang="tr-TR" altLang="tr-TR" dirty="0" smtClean="0">
                <a:latin typeface="Calibri" panose="020F0502020204030204" pitchFamily="34" charset="0"/>
              </a:rPr>
              <a:t> </a:t>
            </a:r>
            <a:r>
              <a:rPr lang="en-US" altLang="tr-TR" dirty="0" smtClean="0">
                <a:latin typeface="Calibri" panose="020F0502020204030204" pitchFamily="34" charset="0"/>
              </a:rPr>
              <a:t>increases the understanding that </a:t>
            </a:r>
            <a:r>
              <a:rPr lang="tr-TR" altLang="tr-TR" dirty="0" err="1" smtClean="0">
                <a:latin typeface="Calibri" panose="020F0502020204030204" pitchFamily="34" charset="0"/>
              </a:rPr>
              <a:t>pharmacological</a:t>
            </a:r>
            <a:r>
              <a:rPr lang="tr-TR" altLang="tr-TR" dirty="0" smtClean="0">
                <a:latin typeface="Calibri" panose="020F0502020204030204" pitchFamily="34" charset="0"/>
              </a:rPr>
              <a:t> </a:t>
            </a:r>
            <a:r>
              <a:rPr lang="tr-TR" altLang="tr-TR" dirty="0" err="1" smtClean="0">
                <a:latin typeface="Calibri" panose="020F0502020204030204" pitchFamily="34" charset="0"/>
              </a:rPr>
              <a:t>level</a:t>
            </a:r>
            <a:r>
              <a:rPr lang="tr-TR" altLang="tr-TR" dirty="0" smtClean="0">
                <a:latin typeface="Calibri" panose="020F0502020204030204" pitchFamily="34" charset="0"/>
              </a:rPr>
              <a:t> of CB2 </a:t>
            </a:r>
            <a:r>
              <a:rPr lang="tr-TR" altLang="tr-TR" dirty="0" err="1" smtClean="0">
                <a:latin typeface="Calibri" panose="020F0502020204030204" pitchFamily="34" charset="0"/>
              </a:rPr>
              <a:t>agonist</a:t>
            </a:r>
            <a:r>
              <a:rPr lang="tr-TR" altLang="tr-TR" dirty="0" smtClean="0">
                <a:latin typeface="Calibri" panose="020F0502020204030204" pitchFamily="34" charset="0"/>
              </a:rPr>
              <a:t> </a:t>
            </a:r>
            <a:r>
              <a:rPr lang="en-US" altLang="tr-TR" dirty="0" smtClean="0">
                <a:latin typeface="Calibri" panose="020F0502020204030204" pitchFamily="34" charset="0"/>
              </a:rPr>
              <a:t>plays on </a:t>
            </a:r>
            <a:r>
              <a:rPr lang="tr-TR" altLang="tr-TR" dirty="0" smtClean="0">
                <a:latin typeface="Calibri" panose="020F0502020204030204" pitchFamily="34" charset="0"/>
              </a:rPr>
              <a:t>anti-</a:t>
            </a:r>
            <a:r>
              <a:rPr lang="tr-TR" altLang="tr-TR" dirty="0" err="1" smtClean="0">
                <a:latin typeface="Calibri" panose="020F0502020204030204" pitchFamily="34" charset="0"/>
              </a:rPr>
              <a:t>inflammatory</a:t>
            </a:r>
            <a:r>
              <a:rPr lang="tr-TR" altLang="tr-TR" dirty="0" smtClean="0">
                <a:latin typeface="Calibri" panose="020F0502020204030204" pitchFamily="34" charset="0"/>
              </a:rPr>
              <a:t> </a:t>
            </a:r>
            <a:r>
              <a:rPr lang="tr-TR" altLang="tr-TR" dirty="0" err="1" smtClean="0">
                <a:latin typeface="Calibri" panose="020F0502020204030204" pitchFamily="34" charset="0"/>
              </a:rPr>
              <a:t>effects</a:t>
            </a:r>
            <a:r>
              <a:rPr lang="en-US" altLang="tr-TR" dirty="0" smtClean="0">
                <a:latin typeface="Calibri" panose="020F0502020204030204" pitchFamily="34" charset="0"/>
              </a:rPr>
              <a:t> by demonstrating</a:t>
            </a:r>
            <a:r>
              <a:rPr lang="tr-TR" altLang="tr-TR" dirty="0" smtClean="0">
                <a:latin typeface="Calibri" panose="020F0502020204030204" pitchFamily="34" charset="0"/>
              </a:rPr>
              <a:t> </a:t>
            </a:r>
            <a:r>
              <a:rPr lang="en-US" altLang="tr-TR" dirty="0" smtClean="0">
                <a:latin typeface="Calibri" panose="020F0502020204030204" pitchFamily="34" charset="0"/>
              </a:rPr>
              <a:t>that </a:t>
            </a:r>
            <a:r>
              <a:rPr lang="en-AU" altLang="tr-TR" b="1" dirty="0" smtClean="0">
                <a:solidFill>
                  <a:srgbClr val="FF0000"/>
                </a:solidFill>
                <a:latin typeface="Calibri" panose="020F0502020204030204" pitchFamily="34" charset="0"/>
              </a:rPr>
              <a:t>GW405833</a:t>
            </a:r>
            <a:r>
              <a:rPr lang="en-US" altLang="tr-TR" dirty="0" smtClean="0">
                <a:latin typeface="Calibri" panose="020F0502020204030204" pitchFamily="34" charset="0"/>
              </a:rPr>
              <a:t> reduces </a:t>
            </a:r>
            <a:r>
              <a:rPr lang="tr-TR" altLang="tr-TR" dirty="0" err="1" smtClean="0">
                <a:latin typeface="Calibri" panose="020F0502020204030204" pitchFamily="34" charset="0"/>
              </a:rPr>
              <a:t>capsaicin</a:t>
            </a:r>
            <a:r>
              <a:rPr lang="tr-TR" altLang="tr-TR" dirty="0" smtClean="0">
                <a:latin typeface="Calibri" panose="020F0502020204030204" pitchFamily="34" charset="0"/>
              </a:rPr>
              <a:t> </a:t>
            </a:r>
            <a:r>
              <a:rPr lang="tr-TR" altLang="tr-TR" dirty="0" err="1" smtClean="0">
                <a:latin typeface="Calibri" panose="020F0502020204030204" pitchFamily="34" charset="0"/>
              </a:rPr>
              <a:t>or</a:t>
            </a:r>
            <a:r>
              <a:rPr lang="tr-TR" altLang="tr-TR" dirty="0" smtClean="0">
                <a:latin typeface="Calibri" panose="020F0502020204030204" pitchFamily="34" charset="0"/>
              </a:rPr>
              <a:t> </a:t>
            </a:r>
            <a:r>
              <a:rPr lang="en-US" altLang="tr-TR" dirty="0" smtClean="0">
                <a:latin typeface="Calibri" panose="020F0502020204030204" pitchFamily="34" charset="0"/>
              </a:rPr>
              <a:t>carrageenan-induced paw edema.</a:t>
            </a:r>
          </a:p>
          <a:p>
            <a:endParaRPr lang="tr-TR" altLang="tr-TR" dirty="0" smtClean="0">
              <a:latin typeface="Calibri" panose="020F0502020204030204" pitchFamily="34" charset="0"/>
            </a:endParaRPr>
          </a:p>
          <a:p>
            <a:r>
              <a:rPr lang="en-US" altLang="tr-TR" dirty="0" smtClean="0">
                <a:latin typeface="Calibri" panose="020F0502020204030204" pitchFamily="34" charset="0"/>
              </a:rPr>
              <a:t>These effects were similar in magnitude to those produced by the </a:t>
            </a:r>
            <a:r>
              <a:rPr lang="tr-TR" altLang="tr-TR" dirty="0" smtClean="0">
                <a:latin typeface="Calibri" panose="020F0502020204030204" pitchFamily="34" charset="0"/>
              </a:rPr>
              <a:t>CB2 </a:t>
            </a:r>
            <a:r>
              <a:rPr lang="tr-TR" altLang="tr-TR" dirty="0" err="1" smtClean="0">
                <a:latin typeface="Calibri" panose="020F0502020204030204" pitchFamily="34" charset="0"/>
              </a:rPr>
              <a:t>agonist</a:t>
            </a:r>
            <a:r>
              <a:rPr lang="tr-TR" altLang="tr-TR" dirty="0" smtClean="0">
                <a:latin typeface="Calibri" panose="020F0502020204030204" pitchFamily="34" charset="0"/>
              </a:rPr>
              <a:t> </a:t>
            </a:r>
            <a:r>
              <a:rPr lang="en-AU" altLang="tr-TR" b="1" dirty="0" smtClean="0">
                <a:solidFill>
                  <a:srgbClr val="FF0000"/>
                </a:solidFill>
                <a:latin typeface="Calibri" panose="020F0502020204030204" pitchFamily="34" charset="0"/>
              </a:rPr>
              <a:t>GW405833</a:t>
            </a:r>
            <a:r>
              <a:rPr lang="en-US" altLang="tr-TR" dirty="0" smtClean="0">
                <a:latin typeface="Calibri" panose="020F0502020204030204" pitchFamily="34" charset="0"/>
              </a:rPr>
              <a:t>,</a:t>
            </a:r>
            <a:r>
              <a:rPr lang="tr-TR" altLang="tr-TR" dirty="0" smtClean="0">
                <a:latin typeface="Calibri" panose="020F0502020204030204" pitchFamily="34" charset="0"/>
              </a:rPr>
              <a:t> </a:t>
            </a:r>
            <a:r>
              <a:rPr lang="en-US" altLang="tr-TR" dirty="0" smtClean="0">
                <a:latin typeface="Calibri" panose="020F0502020204030204" pitchFamily="34" charset="0"/>
              </a:rPr>
              <a:t>as well as the nonselective COX inhibitor diclofenac</a:t>
            </a:r>
            <a:r>
              <a:rPr lang="en-US" altLang="tr-TR" dirty="0" smtClean="0"/>
              <a:t>. </a:t>
            </a:r>
            <a:endParaRPr lang="tr-TR" altLang="tr-TR" dirty="0" smtClean="0"/>
          </a:p>
          <a:p>
            <a:endParaRPr lang="tr-TR" altLang="tr-TR" dirty="0" smtClean="0"/>
          </a:p>
        </p:txBody>
      </p:sp>
    </p:spTree>
  </p:cSld>
  <p:clrMapOvr>
    <a:masterClrMapping/>
  </p:clrMapOvr>
  <p:transition spd="slow">
    <p:pull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71683" name="2 İçerik Yer Tutucusu"/>
          <p:cNvSpPr>
            <a:spLocks noGrp="1"/>
          </p:cNvSpPr>
          <p:nvPr>
            <p:ph sz="quarter" idx="1"/>
          </p:nvPr>
        </p:nvSpPr>
        <p:spPr>
          <a:xfrm>
            <a:off x="457200" y="1600200"/>
            <a:ext cx="7467600" cy="4873625"/>
          </a:xfrm>
        </p:spPr>
        <p:txBody>
          <a:bodyPr/>
          <a:lstStyle/>
          <a:p>
            <a:r>
              <a:rPr lang="en-US" altLang="tr-TR" dirty="0" smtClean="0"/>
              <a:t>The anti-edematous effects of </a:t>
            </a:r>
            <a:r>
              <a:rPr lang="en-AU" altLang="tr-TR" b="1" dirty="0" smtClean="0">
                <a:solidFill>
                  <a:srgbClr val="FF0000"/>
                </a:solidFill>
              </a:rPr>
              <a:t>GW405833</a:t>
            </a:r>
            <a:r>
              <a:rPr lang="tr-TR" altLang="tr-TR" dirty="0" smtClean="0"/>
              <a:t> </a:t>
            </a:r>
            <a:r>
              <a:rPr lang="en-US" altLang="tr-TR" dirty="0" smtClean="0"/>
              <a:t>were mediated through CB2 receptors</a:t>
            </a:r>
            <a:r>
              <a:rPr lang="tr-TR" altLang="tr-TR" dirty="0" smtClean="0"/>
              <a:t>.</a:t>
            </a:r>
          </a:p>
          <a:p>
            <a:endParaRPr lang="tr-TR" altLang="tr-TR" dirty="0" smtClean="0"/>
          </a:p>
          <a:p>
            <a:r>
              <a:rPr lang="tr-TR" altLang="tr-TR" dirty="0" smtClean="0"/>
              <a:t>CB2 antagonist,</a:t>
            </a:r>
            <a:r>
              <a:rPr lang="en-AU" altLang="tr-TR" dirty="0" smtClean="0"/>
              <a:t> AM630</a:t>
            </a:r>
            <a:r>
              <a:rPr lang="tr-TR" altLang="tr-TR" dirty="0" smtClean="0"/>
              <a:t>, </a:t>
            </a:r>
            <a:r>
              <a:rPr lang="tr-TR" altLang="tr-TR" dirty="0" err="1" smtClean="0"/>
              <a:t>reversed</a:t>
            </a:r>
            <a:r>
              <a:rPr lang="tr-TR" altLang="tr-TR" dirty="0" smtClean="0"/>
              <a:t> </a:t>
            </a:r>
            <a:r>
              <a:rPr lang="tr-TR" altLang="tr-TR" dirty="0" err="1" smtClean="0"/>
              <a:t>these</a:t>
            </a:r>
            <a:r>
              <a:rPr lang="tr-TR" altLang="tr-TR" dirty="0" smtClean="0"/>
              <a:t> anti-</a:t>
            </a:r>
            <a:r>
              <a:rPr lang="tr-TR" altLang="tr-TR" dirty="0" err="1" smtClean="0"/>
              <a:t>edema</a:t>
            </a:r>
            <a:r>
              <a:rPr lang="tr-TR" altLang="tr-TR" dirty="0" smtClean="0"/>
              <a:t> </a:t>
            </a:r>
            <a:r>
              <a:rPr lang="tr-TR" altLang="tr-TR" dirty="0" err="1" smtClean="0"/>
              <a:t>effects</a:t>
            </a:r>
            <a:r>
              <a:rPr lang="tr-TR" altLang="tr-TR" dirty="0" smtClean="0"/>
              <a:t>.</a:t>
            </a:r>
          </a:p>
        </p:txBody>
      </p:sp>
    </p:spTree>
  </p:cSld>
  <p:clrMapOvr>
    <a:masterClrMapping/>
  </p:clrMapOvr>
  <p:transition spd="slow">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274638"/>
            <a:ext cx="8229600" cy="1143000"/>
          </a:xfrm>
          <a:solidFill>
            <a:srgbClr val="92D050"/>
          </a:solidFill>
        </p:spPr>
        <p:txBody>
          <a:bodyPr tIns="56088"/>
          <a:lstStyle/>
          <a:p>
            <a:pP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tr-TR" altLang="tr-TR" sz="3200" dirty="0" smtClean="0"/>
              <a:t/>
            </a:r>
            <a:br>
              <a:rPr lang="tr-TR" altLang="tr-TR" sz="3200" dirty="0" smtClean="0"/>
            </a:br>
            <a:r>
              <a:rPr lang="tr-TR" altLang="tr-TR" sz="3200" dirty="0" smtClean="0"/>
              <a:t>			</a:t>
            </a:r>
            <a:r>
              <a:rPr lang="tr-TR" altLang="tr-TR" sz="3600" b="1" dirty="0" err="1" smtClean="0">
                <a:solidFill>
                  <a:srgbClr val="FF0000"/>
                </a:solidFill>
              </a:rPr>
              <a:t>Our</a:t>
            </a:r>
            <a:r>
              <a:rPr lang="tr-TR" altLang="tr-TR" sz="3600" b="1" dirty="0" smtClean="0">
                <a:solidFill>
                  <a:srgbClr val="FF0000"/>
                </a:solidFill>
              </a:rPr>
              <a:t> </a:t>
            </a:r>
            <a:r>
              <a:rPr lang="tr-TR" altLang="tr-TR" sz="3600" b="1" dirty="0" err="1" smtClean="0">
                <a:solidFill>
                  <a:srgbClr val="FF0000"/>
                </a:solidFill>
              </a:rPr>
              <a:t>working</a:t>
            </a:r>
            <a:r>
              <a:rPr lang="tr-TR" altLang="tr-TR" sz="3600" b="1" dirty="0" smtClean="0">
                <a:solidFill>
                  <a:srgbClr val="FF0000"/>
                </a:solidFill>
              </a:rPr>
              <a:t> </a:t>
            </a:r>
            <a:r>
              <a:rPr lang="tr-TR" altLang="tr-TR" sz="3600" b="1" dirty="0" err="1" smtClean="0">
                <a:solidFill>
                  <a:srgbClr val="FF0000"/>
                </a:solidFill>
              </a:rPr>
              <a:t>team</a:t>
            </a:r>
            <a:r>
              <a:rPr lang="tr-TR" altLang="tr-TR" sz="3600" b="1" dirty="0" smtClean="0">
                <a:solidFill>
                  <a:srgbClr val="FF0000"/>
                </a:solidFill>
              </a:rPr>
              <a:t> </a:t>
            </a:r>
          </a:p>
        </p:txBody>
      </p:sp>
      <p:graphicFrame>
        <p:nvGraphicFramePr>
          <p:cNvPr id="6" name="5 Diyagram"/>
          <p:cNvGraphicFramePr/>
          <p:nvPr/>
        </p:nvGraphicFramePr>
        <p:xfrm>
          <a:off x="457200" y="1600200"/>
          <a:ext cx="8229600" cy="5141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dir="l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704850"/>
            <a:ext cx="8229600" cy="708025"/>
          </a:xfrm>
        </p:spPr>
        <p:txBody>
          <a:bodyPr/>
          <a:lstStyle/>
          <a:p>
            <a:pPr eaLnBrk="1" fontAlgn="auto" hangingPunct="1">
              <a:spcAft>
                <a:spcPts val="0"/>
              </a:spcAft>
              <a:defRPr/>
            </a:pPr>
            <a:endParaRPr lang="tr-TR" altLang="tr-TR" sz="2800" smtClean="0"/>
          </a:p>
        </p:txBody>
      </p:sp>
      <p:sp>
        <p:nvSpPr>
          <p:cNvPr id="68611" name="Rectangle 3"/>
          <p:cNvSpPr>
            <a:spLocks noGrp="1" noChangeArrowheads="1"/>
          </p:cNvSpPr>
          <p:nvPr>
            <p:ph sz="quarter" idx="1"/>
          </p:nvPr>
        </p:nvSpPr>
        <p:spPr>
          <a:xfrm>
            <a:off x="457200" y="1935163"/>
            <a:ext cx="8362950" cy="4389437"/>
          </a:xfrm>
        </p:spPr>
        <p:txBody>
          <a:bodyPr/>
          <a:lstStyle/>
          <a:p>
            <a:pPr eaLnBrk="1" hangingPunct="1"/>
            <a:r>
              <a:rPr lang="en-AU" altLang="tr-TR" smtClean="0"/>
              <a:t>These results suggest that the GW405833 reduces inflammation through the activation of CB2 receptors when administered after carrageenan, and that effect seems to be related to the suppression of neurogenic inflammation.</a:t>
            </a:r>
            <a:endParaRPr lang="tr-TR" altLang="tr-TR" smtClean="0"/>
          </a:p>
        </p:txBody>
      </p:sp>
    </p:spTree>
  </p:cSld>
  <p:clrMapOvr>
    <a:masterClrMapping/>
  </p:clrMapOvr>
  <p:transition spd="slow">
    <p:pull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395288" y="620713"/>
            <a:ext cx="8229600" cy="636587"/>
          </a:xfrm>
        </p:spPr>
        <p:txBody>
          <a:bodyPr/>
          <a:lstStyle/>
          <a:p>
            <a:pPr eaLnBrk="1" fontAlgn="auto" hangingPunct="1">
              <a:spcAft>
                <a:spcPts val="0"/>
              </a:spcAft>
              <a:defRPr/>
            </a:pPr>
            <a:r>
              <a:rPr lang="en-US" altLang="tr-TR" sz="2800" dirty="0" smtClean="0"/>
              <a:t>Finally</a:t>
            </a:r>
          </a:p>
        </p:txBody>
      </p:sp>
      <p:sp>
        <p:nvSpPr>
          <p:cNvPr id="73731" name="Content Placeholder 2"/>
          <p:cNvSpPr>
            <a:spLocks noGrp="1"/>
          </p:cNvSpPr>
          <p:nvPr>
            <p:ph sz="quarter" idx="1"/>
          </p:nvPr>
        </p:nvSpPr>
        <p:spPr>
          <a:xfrm>
            <a:off x="468313" y="1196975"/>
            <a:ext cx="8229600" cy="5184775"/>
          </a:xfrm>
        </p:spPr>
        <p:txBody>
          <a:bodyPr/>
          <a:lstStyle/>
          <a:p>
            <a:pPr eaLnBrk="1" hangingPunct="1"/>
            <a:r>
              <a:rPr lang="en-US" altLang="tr-TR" dirty="0"/>
              <a:t>The stimulation of CB2 receptors</a:t>
            </a:r>
            <a:r>
              <a:rPr lang="tr-TR" altLang="tr-TR" dirty="0"/>
              <a:t> </a:t>
            </a:r>
            <a:r>
              <a:rPr lang="en-US" altLang="tr-TR" dirty="0"/>
              <a:t>induces anti-inflammatory effects in </a:t>
            </a:r>
            <a:r>
              <a:rPr lang="tr-TR" altLang="tr-TR" dirty="0" err="1"/>
              <a:t>several</a:t>
            </a:r>
            <a:r>
              <a:rPr lang="tr-TR" altLang="tr-TR" dirty="0"/>
              <a:t> </a:t>
            </a:r>
            <a:r>
              <a:rPr lang="tr-TR" altLang="tr-TR" dirty="0" err="1"/>
              <a:t>experimental</a:t>
            </a:r>
            <a:r>
              <a:rPr lang="tr-TR" altLang="tr-TR" dirty="0"/>
              <a:t> </a:t>
            </a:r>
            <a:r>
              <a:rPr lang="tr-TR" altLang="tr-TR" dirty="0" err="1"/>
              <a:t>conditions</a:t>
            </a:r>
            <a:endParaRPr lang="en-US" altLang="tr-TR" dirty="0"/>
          </a:p>
          <a:p>
            <a:pPr eaLnBrk="1" hangingPunct="1"/>
            <a:endParaRPr lang="tr-TR" altLang="tr-TR" dirty="0" smtClean="0"/>
          </a:p>
          <a:p>
            <a:pPr eaLnBrk="1" hangingPunct="1"/>
            <a:r>
              <a:rPr lang="en-US" altLang="tr-TR" b="1" dirty="0"/>
              <a:t>Our experimental studies provide evidence that supports the hypothesis </a:t>
            </a:r>
            <a:r>
              <a:rPr lang="en-US" altLang="tr-TR" b="1" dirty="0" smtClean="0"/>
              <a:t>for</a:t>
            </a:r>
            <a:r>
              <a:rPr lang="tr-TR" altLang="tr-TR" b="1" dirty="0" smtClean="0"/>
              <a:t> </a:t>
            </a:r>
            <a:r>
              <a:rPr lang="tr-TR" altLang="tr-TR" b="1" u="sng" dirty="0" err="1" smtClean="0">
                <a:solidFill>
                  <a:srgbClr val="FF0000"/>
                </a:solidFill>
              </a:rPr>
              <a:t>the</a:t>
            </a:r>
            <a:r>
              <a:rPr lang="tr-TR" altLang="tr-TR" b="1" u="sng" dirty="0" smtClean="0">
                <a:solidFill>
                  <a:srgbClr val="FF0000"/>
                </a:solidFill>
              </a:rPr>
              <a:t> </a:t>
            </a:r>
            <a:r>
              <a:rPr lang="en-US" altLang="tr-TR" b="1" u="sng" dirty="0" smtClean="0">
                <a:solidFill>
                  <a:srgbClr val="FF0000"/>
                </a:solidFill>
              </a:rPr>
              <a:t>activation of CB2 receptors</a:t>
            </a:r>
            <a:r>
              <a:rPr lang="tr-TR" altLang="tr-TR" b="1" u="sng" dirty="0" smtClean="0">
                <a:solidFill>
                  <a:srgbClr val="FF0000"/>
                </a:solidFill>
              </a:rPr>
              <a:t> </a:t>
            </a:r>
            <a:r>
              <a:rPr lang="en-US" altLang="tr-TR" b="1" dirty="0" smtClean="0">
                <a:solidFill>
                  <a:srgbClr val="FF0000"/>
                </a:solidFill>
              </a:rPr>
              <a:t>may </a:t>
            </a:r>
            <a:r>
              <a:rPr lang="tr-TR" altLang="tr-TR" b="1" dirty="0" err="1" smtClean="0">
                <a:solidFill>
                  <a:srgbClr val="FF0000"/>
                </a:solidFill>
              </a:rPr>
              <a:t>have</a:t>
            </a:r>
            <a:r>
              <a:rPr lang="tr-TR" altLang="tr-TR" b="1" dirty="0" smtClean="0">
                <a:solidFill>
                  <a:srgbClr val="FF0000"/>
                </a:solidFill>
              </a:rPr>
              <a:t> </a:t>
            </a:r>
            <a:r>
              <a:rPr lang="tr-TR" altLang="tr-TR" b="1" dirty="0" err="1" smtClean="0">
                <a:solidFill>
                  <a:srgbClr val="FF0000"/>
                </a:solidFill>
              </a:rPr>
              <a:t>beneficial</a:t>
            </a:r>
            <a:r>
              <a:rPr lang="en-US" altLang="tr-TR" b="1" dirty="0" smtClean="0">
                <a:solidFill>
                  <a:srgbClr val="FF0000"/>
                </a:solidFill>
              </a:rPr>
              <a:t> </a:t>
            </a:r>
            <a:r>
              <a:rPr lang="en-US" altLang="tr-TR" b="1" u="sng" dirty="0" smtClean="0">
                <a:solidFill>
                  <a:srgbClr val="FF0000"/>
                </a:solidFill>
              </a:rPr>
              <a:t>effect</a:t>
            </a:r>
            <a:r>
              <a:rPr lang="tr-TR" altLang="tr-TR" b="1" u="sng" dirty="0" smtClean="0">
                <a:solidFill>
                  <a:srgbClr val="FF0000"/>
                </a:solidFill>
              </a:rPr>
              <a:t>s</a:t>
            </a:r>
            <a:r>
              <a:rPr lang="en-US" altLang="tr-TR" b="1" u="sng" dirty="0" smtClean="0">
                <a:solidFill>
                  <a:srgbClr val="FF0000"/>
                </a:solidFill>
              </a:rPr>
              <a:t> against </a:t>
            </a:r>
            <a:r>
              <a:rPr lang="tr-TR" altLang="tr-TR" b="1" u="sng" dirty="0" err="1" smtClean="0">
                <a:solidFill>
                  <a:srgbClr val="FF0000"/>
                </a:solidFill>
              </a:rPr>
              <a:t>inflammatory</a:t>
            </a:r>
            <a:r>
              <a:rPr lang="tr-TR" altLang="tr-TR" b="1" u="sng" dirty="0" smtClean="0">
                <a:solidFill>
                  <a:srgbClr val="FF0000"/>
                </a:solidFill>
              </a:rPr>
              <a:t> </a:t>
            </a:r>
            <a:r>
              <a:rPr lang="tr-TR" altLang="tr-TR" b="1" u="sng" dirty="0" err="1" smtClean="0">
                <a:solidFill>
                  <a:srgbClr val="FF0000"/>
                </a:solidFill>
              </a:rPr>
              <a:t>processes</a:t>
            </a:r>
            <a:r>
              <a:rPr lang="tr-TR" altLang="tr-TR" b="1" u="sng" dirty="0" smtClean="0">
                <a:solidFill>
                  <a:srgbClr val="FF0000"/>
                </a:solidFill>
              </a:rPr>
              <a:t>, </a:t>
            </a:r>
            <a:r>
              <a:rPr lang="tr-TR" altLang="tr-TR" b="1" u="sng" dirty="0" err="1" smtClean="0">
                <a:solidFill>
                  <a:srgbClr val="FF0000"/>
                </a:solidFill>
              </a:rPr>
              <a:t>maybe</a:t>
            </a:r>
            <a:r>
              <a:rPr lang="tr-TR" altLang="tr-TR" b="1" u="sng" dirty="0" smtClean="0">
                <a:solidFill>
                  <a:srgbClr val="FF0000"/>
                </a:solidFill>
              </a:rPr>
              <a:t> </a:t>
            </a:r>
            <a:r>
              <a:rPr lang="tr-TR" altLang="tr-TR" b="1" u="sng" dirty="0" err="1" smtClean="0">
                <a:solidFill>
                  <a:srgbClr val="FF0000"/>
                </a:solidFill>
              </a:rPr>
              <a:t>via</a:t>
            </a:r>
            <a:r>
              <a:rPr lang="tr-TR" altLang="tr-TR" b="1" u="sng" dirty="0" smtClean="0">
                <a:solidFill>
                  <a:srgbClr val="FF0000"/>
                </a:solidFill>
              </a:rPr>
              <a:t> </a:t>
            </a:r>
            <a:r>
              <a:rPr lang="tr-TR" altLang="tr-TR" b="1" u="sng" dirty="0" err="1" smtClean="0">
                <a:solidFill>
                  <a:srgbClr val="FF0000"/>
                </a:solidFill>
              </a:rPr>
              <a:t>and</a:t>
            </a:r>
            <a:r>
              <a:rPr lang="tr-TR" altLang="tr-TR" b="1" u="sng" dirty="0" smtClean="0">
                <a:solidFill>
                  <a:srgbClr val="FF0000"/>
                </a:solidFill>
              </a:rPr>
              <a:t> </a:t>
            </a:r>
            <a:r>
              <a:rPr lang="tr-TR" altLang="tr-TR" b="1" u="sng" dirty="0" err="1" smtClean="0">
                <a:solidFill>
                  <a:srgbClr val="FF0000"/>
                </a:solidFill>
              </a:rPr>
              <a:t>related</a:t>
            </a:r>
            <a:r>
              <a:rPr lang="tr-TR" altLang="tr-TR" b="1" u="sng" dirty="0" smtClean="0">
                <a:solidFill>
                  <a:srgbClr val="FF0000"/>
                </a:solidFill>
              </a:rPr>
              <a:t> </a:t>
            </a:r>
            <a:r>
              <a:rPr lang="tr-TR" altLang="tr-TR" b="1" u="sng" dirty="0" err="1" smtClean="0">
                <a:solidFill>
                  <a:srgbClr val="FF0000"/>
                </a:solidFill>
              </a:rPr>
              <a:t>the</a:t>
            </a:r>
            <a:r>
              <a:rPr lang="tr-TR" altLang="tr-TR" b="1" u="sng" dirty="0" smtClean="0">
                <a:solidFill>
                  <a:srgbClr val="FF0000"/>
                </a:solidFill>
              </a:rPr>
              <a:t> </a:t>
            </a:r>
            <a:r>
              <a:rPr lang="tr-TR" altLang="tr-TR" b="1" u="sng" dirty="0" err="1" smtClean="0">
                <a:solidFill>
                  <a:srgbClr val="FF0000"/>
                </a:solidFill>
              </a:rPr>
              <a:t>control</a:t>
            </a:r>
            <a:r>
              <a:rPr lang="tr-TR" altLang="tr-TR" b="1" u="sng" dirty="0" smtClean="0">
                <a:solidFill>
                  <a:srgbClr val="FF0000"/>
                </a:solidFill>
              </a:rPr>
              <a:t> of </a:t>
            </a:r>
            <a:r>
              <a:rPr lang="tr-TR" altLang="tr-TR" b="1" u="sng" dirty="0" err="1" smtClean="0">
                <a:solidFill>
                  <a:srgbClr val="FF0000"/>
                </a:solidFill>
              </a:rPr>
              <a:t>neurogenic</a:t>
            </a:r>
            <a:r>
              <a:rPr lang="tr-TR" altLang="tr-TR" b="1" u="sng" dirty="0" smtClean="0">
                <a:solidFill>
                  <a:srgbClr val="FF0000"/>
                </a:solidFill>
              </a:rPr>
              <a:t> </a:t>
            </a:r>
            <a:r>
              <a:rPr lang="tr-TR" altLang="tr-TR" b="1" u="sng" dirty="0" err="1" smtClean="0">
                <a:solidFill>
                  <a:srgbClr val="FF0000"/>
                </a:solidFill>
              </a:rPr>
              <a:t>inflammation</a:t>
            </a:r>
            <a:r>
              <a:rPr lang="tr-TR" altLang="tr-TR" b="1" u="sng" dirty="0" smtClean="0">
                <a:solidFill>
                  <a:srgbClr val="FF0000"/>
                </a:solidFill>
              </a:rPr>
              <a:t> </a:t>
            </a:r>
          </a:p>
          <a:p>
            <a:pPr lvl="1" eaLnBrk="1" hangingPunct="1"/>
            <a:endParaRPr lang="en-US" altLang="tr-TR" dirty="0" smtClean="0"/>
          </a:p>
          <a:p>
            <a:pPr lvl="1" eaLnBrk="1" hangingPunct="1"/>
            <a:endParaRPr lang="en-US" altLang="tr-TR" dirty="0" smtClean="0"/>
          </a:p>
          <a:p>
            <a:pPr lvl="1" eaLnBrk="1" hangingPunct="1"/>
            <a:endParaRPr lang="en-US" altLang="tr-TR" dirty="0" smtClean="0"/>
          </a:p>
        </p:txBody>
      </p:sp>
    </p:spTree>
  </p:cSld>
  <p:clrMapOvr>
    <a:masterClrMapping/>
  </p:clrMapOvr>
  <p:transition spd="slow">
    <p:pull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7467600" cy="706437"/>
          </a:xfrm>
        </p:spPr>
        <p:txBody>
          <a:bodyPr>
            <a:normAutofit fontScale="90000"/>
          </a:bodyPr>
          <a:lstStyle/>
          <a:p>
            <a:pPr eaLnBrk="1" fontAlgn="auto" hangingPunct="1">
              <a:spcAft>
                <a:spcPts val="0"/>
              </a:spcAft>
              <a:defRPr/>
            </a:pPr>
            <a:r>
              <a:rPr lang="en-US" sz="2800" b="1" dirty="0" smtClean="0">
                <a:solidFill>
                  <a:schemeClr val="accent6">
                    <a:lumMod val="75000"/>
                  </a:schemeClr>
                </a:solidFill>
              </a:rPr>
              <a:t>References</a:t>
            </a:r>
            <a:r>
              <a:rPr lang="tr-TR" sz="2800" b="1" dirty="0" smtClean="0">
                <a:solidFill>
                  <a:schemeClr val="accent6">
                    <a:lumMod val="75000"/>
                  </a:schemeClr>
                </a:solidFill>
              </a:rPr>
              <a:t/>
            </a:r>
            <a:br>
              <a:rPr lang="tr-TR" sz="2800" b="1" dirty="0" smtClean="0">
                <a:solidFill>
                  <a:schemeClr val="accent6">
                    <a:lumMod val="75000"/>
                  </a:schemeClr>
                </a:solidFill>
              </a:rPr>
            </a:br>
            <a:r>
              <a:rPr lang="tr-TR" sz="2200" b="1" dirty="0" err="1" smtClean="0">
                <a:solidFill>
                  <a:schemeClr val="accent6">
                    <a:lumMod val="75000"/>
                  </a:schemeClr>
                </a:solidFill>
              </a:rPr>
              <a:t>Recent</a:t>
            </a:r>
            <a:r>
              <a:rPr lang="tr-TR" sz="2200" b="1" dirty="0" smtClean="0">
                <a:solidFill>
                  <a:schemeClr val="accent6">
                    <a:lumMod val="75000"/>
                  </a:schemeClr>
                </a:solidFill>
              </a:rPr>
              <a:t> </a:t>
            </a:r>
            <a:r>
              <a:rPr lang="tr-TR" sz="2200" b="1" dirty="0" err="1" smtClean="0">
                <a:solidFill>
                  <a:schemeClr val="accent6">
                    <a:lumMod val="75000"/>
                  </a:schemeClr>
                </a:solidFill>
              </a:rPr>
              <a:t>Papers</a:t>
            </a:r>
            <a:endParaRPr lang="en-US" sz="2200" b="1" dirty="0" smtClean="0">
              <a:solidFill>
                <a:schemeClr val="accent6">
                  <a:lumMod val="75000"/>
                </a:schemeClr>
              </a:solidFill>
            </a:endParaRPr>
          </a:p>
        </p:txBody>
      </p:sp>
      <p:sp>
        <p:nvSpPr>
          <p:cNvPr id="74755" name="Rectangle 3"/>
          <p:cNvSpPr>
            <a:spLocks noGrp="1" noChangeArrowheads="1"/>
          </p:cNvSpPr>
          <p:nvPr>
            <p:ph sz="quarter" idx="1"/>
          </p:nvPr>
        </p:nvSpPr>
        <p:spPr>
          <a:xfrm>
            <a:off x="323850" y="1125538"/>
            <a:ext cx="8135938" cy="5348287"/>
          </a:xfrm>
        </p:spPr>
        <p:txBody>
          <a:bodyPr/>
          <a:lstStyle/>
          <a:p>
            <a:pPr eaLnBrk="1" hangingPunct="1"/>
            <a:r>
              <a:rPr lang="tr-TR" altLang="tr-TR" sz="1800" smtClean="0"/>
              <a:t>Huan Gui, Qiang Tong , Wenchun Quc, Chen-Mei Mao, Sheng-Ming Dai.</a:t>
            </a:r>
            <a:r>
              <a:rPr lang="en-US" altLang="tr-TR" sz="1800" smtClean="0"/>
              <a:t> The endocannabinoid system and its therapeutic implications in</a:t>
            </a:r>
            <a:r>
              <a:rPr lang="tr-TR" altLang="tr-TR" sz="1800" smtClean="0"/>
              <a:t> rheumatoid arthritis. International Immunopharmacology 26 (2015) 86–91.</a:t>
            </a:r>
          </a:p>
          <a:p>
            <a:pPr eaLnBrk="1" hangingPunct="1"/>
            <a:r>
              <a:rPr lang="tr-TR" altLang="tr-TR" sz="1800" smtClean="0"/>
              <a:t>Mireille Alhouayek, Julien Masquelier and Giulio G. Muccioli. </a:t>
            </a:r>
            <a:r>
              <a:rPr lang="en-US" altLang="tr-TR" sz="1800" smtClean="0"/>
              <a:t>Controlling 2-arachidonoylglycerol metabolism as an anti-inflammatory strategy</a:t>
            </a:r>
            <a:r>
              <a:rPr lang="tr-TR" altLang="tr-TR" sz="1800" smtClean="0"/>
              <a:t>.</a:t>
            </a:r>
            <a:r>
              <a:rPr lang="en-US" altLang="tr-TR" sz="1800" smtClean="0"/>
              <a:t> Drug Discovery Today  Volume 19, Number 3  March 2014 </a:t>
            </a:r>
            <a:r>
              <a:rPr lang="tr-TR" altLang="tr-TR" sz="1800" smtClean="0"/>
              <a:t>.</a:t>
            </a:r>
          </a:p>
          <a:p>
            <a:pPr eaLnBrk="1" hangingPunct="1"/>
            <a:r>
              <a:rPr lang="tr-TR" altLang="tr-TR" sz="1800" smtClean="0"/>
              <a:t>Sudeshna Ghosha, Laura E. Wisea, Yugang Chenb, Ramesh Gujjarb, Anu Mahadevanb, </a:t>
            </a:r>
            <a:r>
              <a:rPr lang="en-US" altLang="tr-TR" sz="1800" smtClean="0"/>
              <a:t>Benjamin F. Cravattc, and Aron H. Lichtmana,</a:t>
            </a:r>
            <a:r>
              <a:rPr lang="tr-TR" altLang="tr-TR" sz="1800" smtClean="0"/>
              <a:t> </a:t>
            </a:r>
            <a:r>
              <a:rPr lang="en-US" altLang="tr-TR" sz="1800" smtClean="0"/>
              <a:t>The monoacylglycerol lipase inhibitor JZL184 suppresses</a:t>
            </a:r>
            <a:r>
              <a:rPr lang="tr-TR" altLang="tr-TR" sz="1800" smtClean="0"/>
              <a:t> </a:t>
            </a:r>
            <a:r>
              <a:rPr lang="en-US" altLang="tr-TR" sz="1800" smtClean="0"/>
              <a:t>inflammatory pain in the mouse carrageenan model</a:t>
            </a:r>
            <a:r>
              <a:rPr lang="tr-TR" altLang="tr-TR" sz="1800" smtClean="0"/>
              <a:t>.</a:t>
            </a:r>
            <a:r>
              <a:rPr lang="en-US" altLang="tr-TR" sz="1800" smtClean="0"/>
              <a:t> Life Sci. 2013 March 19; 92(0): 498–505.</a:t>
            </a:r>
            <a:endParaRPr lang="tr-TR" altLang="tr-TR" sz="1800" smtClean="0"/>
          </a:p>
          <a:p>
            <a:pPr eaLnBrk="1" hangingPunct="1"/>
            <a:r>
              <a:rPr lang="tr-TR" altLang="tr-TR" sz="1800" smtClean="0"/>
              <a:t>Renger Witkamp and Jocelijn Meijerink. </a:t>
            </a:r>
            <a:r>
              <a:rPr lang="en-US" altLang="tr-TR" sz="1800" smtClean="0"/>
              <a:t>The endocannabinoid system: an emerging key</a:t>
            </a:r>
            <a:r>
              <a:rPr lang="tr-TR" altLang="tr-TR" sz="1800" smtClean="0"/>
              <a:t> player in inflammation. </a:t>
            </a:r>
            <a:r>
              <a:rPr lang="en-US" altLang="tr-TR" sz="1800" smtClean="0"/>
              <a:t>Curr Opin Clin Nutr Metab Care 2014, 17:130–138</a:t>
            </a:r>
            <a:r>
              <a:rPr lang="tr-TR" altLang="tr-TR" sz="1800" smtClean="0"/>
              <a:t>.</a:t>
            </a:r>
          </a:p>
          <a:p>
            <a:pPr eaLnBrk="1" hangingPunct="1"/>
            <a:r>
              <a:rPr lang="nn-NO" altLang="tr-TR" sz="1800" smtClean="0"/>
              <a:t>Slava Rom and Yuri Persidsky</a:t>
            </a:r>
            <a:r>
              <a:rPr lang="tr-TR" altLang="tr-TR" sz="1800" smtClean="0"/>
              <a:t>. </a:t>
            </a:r>
            <a:r>
              <a:rPr lang="en-US" altLang="tr-TR" sz="1800" smtClean="0"/>
              <a:t>Cannabinoid receptor 2: Potential role in immunomodulation</a:t>
            </a:r>
            <a:r>
              <a:rPr lang="tr-TR" altLang="tr-TR" sz="1800" smtClean="0"/>
              <a:t> and neuroinflammation Review. </a:t>
            </a:r>
            <a:r>
              <a:rPr lang="fr-FR" altLang="tr-TR" sz="1800" smtClean="0"/>
              <a:t>Neuroimmune Pharmacol. 2013 June ; 8(3): 608–620.</a:t>
            </a:r>
            <a:endParaRPr lang="en-US" altLang="tr-TR" sz="1800" smtClean="0">
              <a:latin typeface="Arial" panose="020B0604020202020204" pitchFamily="34" charset="0"/>
            </a:endParaRPr>
          </a:p>
        </p:txBody>
      </p:sp>
    </p:spTree>
  </p:cSld>
  <p:clrMapOvr>
    <a:masterClrMapping/>
  </p:clrMapOvr>
  <p:transition spd="slow">
    <p:pull dir="l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smtClean="0"/>
              <a:t>Let us meet again..</a:t>
            </a:r>
          </a:p>
        </p:txBody>
      </p:sp>
      <p:sp>
        <p:nvSpPr>
          <p:cNvPr id="63491" name="Content Placeholder 2"/>
          <p:cNvSpPr>
            <a:spLocks noGrp="1"/>
          </p:cNvSpPr>
          <p:nvPr>
            <p:ph idx="1"/>
          </p:nvPr>
        </p:nvSpPr>
        <p:spPr>
          <a:xfrm>
            <a:off x="0" y="1600200"/>
            <a:ext cx="9144000" cy="4525963"/>
          </a:xfrm>
        </p:spPr>
        <p:txBody>
          <a:bodyPr/>
          <a:lstStyle/>
          <a:p>
            <a:pPr marL="0" indent="0" algn="ctr">
              <a:buFont typeface="Wingdings" pitchFamily="2" charset="2"/>
              <a:buNone/>
            </a:pPr>
            <a:r>
              <a:rPr lang="en-US" smtClean="0"/>
              <a:t>We welcome you all to our future conferences of OMICS International</a:t>
            </a:r>
          </a:p>
          <a:p>
            <a:pPr marL="0" indent="0" algn="ctr">
              <a:buFont typeface="Wingdings" pitchFamily="2" charset="2"/>
              <a:buNone/>
            </a:pPr>
            <a:r>
              <a:rPr lang="en-US" b="1" smtClean="0"/>
              <a:t>3</a:t>
            </a:r>
            <a:r>
              <a:rPr lang="en-US" b="1" baseline="30000" smtClean="0"/>
              <a:t>rd </a:t>
            </a:r>
            <a:r>
              <a:rPr lang="en-US" b="1" smtClean="0"/>
              <a:t>World Congress on Pharmacology</a:t>
            </a:r>
            <a:br>
              <a:rPr lang="en-US" b="1" smtClean="0"/>
            </a:br>
            <a:r>
              <a:rPr lang="en-US" smtClean="0"/>
              <a:t>On</a:t>
            </a:r>
          </a:p>
          <a:p>
            <a:pPr marL="0" indent="0" algn="ctr">
              <a:buFont typeface="Wingdings" pitchFamily="2" charset="2"/>
              <a:buNone/>
            </a:pPr>
            <a:r>
              <a:rPr lang="en-US" smtClean="0"/>
              <a:t> </a:t>
            </a:r>
            <a:r>
              <a:rPr lang="en-US" b="1" smtClean="0"/>
              <a:t>August 08-10, 2016 </a:t>
            </a:r>
            <a:r>
              <a:rPr lang="en-US" smtClean="0"/>
              <a:t>at </a:t>
            </a:r>
            <a:r>
              <a:rPr lang="en-US" b="1" smtClean="0"/>
              <a:t>Birmingham, UK </a:t>
            </a:r>
            <a:r>
              <a:rPr lang="en-US" smtClean="0">
                <a:hlinkClick r:id="rId2"/>
              </a:rPr>
              <a:t>http://pharmacology.pharmaceuticalconferences.com//</a:t>
            </a:r>
            <a:endParaRPr lang="en-US" smtClean="0"/>
          </a:p>
          <a:p>
            <a:pPr marL="0" indent="0">
              <a:buFont typeface="Wingdings" pitchFamily="2" charset="2"/>
              <a:buNone/>
            </a:pPr>
            <a:endParaRPr lang="en-US" smtClean="0"/>
          </a:p>
        </p:txBody>
      </p:sp>
    </p:spTree>
  </p:cSld>
  <p:clrMapOvr>
    <a:masterClrMapping/>
  </p:clrMapOvr>
  <p:transition spd="slow">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Unvan 1"/>
          <p:cNvSpPr>
            <a:spLocks noGrp="1"/>
          </p:cNvSpPr>
          <p:nvPr>
            <p:ph type="title"/>
          </p:nvPr>
        </p:nvSpPr>
        <p:spPr>
          <a:xfrm>
            <a:off x="755650" y="333375"/>
            <a:ext cx="7632700" cy="1079500"/>
          </a:xfrm>
        </p:spPr>
        <p:txBody>
          <a:bodyPr>
            <a:noAutofit/>
          </a:bodyPr>
          <a:lstStyle/>
          <a:p>
            <a:pPr algn="ctr" eaLnBrk="1" fontAlgn="auto" hangingPunct="1">
              <a:spcAft>
                <a:spcPts val="0"/>
              </a:spcAft>
              <a:defRPr/>
            </a:pPr>
            <a:r>
              <a:rPr lang="en-AU" sz="2000" b="1" dirty="0" smtClean="0">
                <a:solidFill>
                  <a:srgbClr val="002060"/>
                </a:solidFill>
                <a:ea typeface="Verdana" pitchFamily="34" charset="0"/>
                <a:cs typeface="Arial" charset="0"/>
              </a:rPr>
              <a:t>Anti- inflammatory effects of </a:t>
            </a:r>
            <a:r>
              <a:rPr lang="en-AU" sz="2000" b="1" dirty="0" err="1" smtClean="0">
                <a:solidFill>
                  <a:srgbClr val="002060"/>
                </a:solidFill>
                <a:ea typeface="Verdana" pitchFamily="34" charset="0"/>
                <a:cs typeface="Arial" charset="0"/>
              </a:rPr>
              <a:t>cannabinoid</a:t>
            </a:r>
            <a:r>
              <a:rPr lang="en-AU" sz="2000" b="1" dirty="0" smtClean="0">
                <a:solidFill>
                  <a:srgbClr val="002060"/>
                </a:solidFill>
                <a:ea typeface="Verdana" pitchFamily="34" charset="0"/>
                <a:cs typeface="Arial" charset="0"/>
              </a:rPr>
              <a:t> 2</a:t>
            </a:r>
            <a:r>
              <a:rPr lang="tr-TR" sz="2000" b="1" dirty="0" smtClean="0">
                <a:solidFill>
                  <a:srgbClr val="002060"/>
                </a:solidFill>
                <a:ea typeface="Verdana" pitchFamily="34" charset="0"/>
                <a:cs typeface="Arial" charset="0"/>
              </a:rPr>
              <a:t> </a:t>
            </a:r>
            <a:r>
              <a:rPr lang="en-AU" sz="2000" b="1" dirty="0" smtClean="0">
                <a:solidFill>
                  <a:srgbClr val="002060"/>
                </a:solidFill>
                <a:ea typeface="Verdana" pitchFamily="34" charset="0"/>
                <a:cs typeface="Arial" charset="0"/>
              </a:rPr>
              <a:t>receptor agonist, GW405833, in a model of</a:t>
            </a:r>
            <a:r>
              <a:rPr lang="tr-TR" sz="2000" b="1" dirty="0" smtClean="0">
                <a:solidFill>
                  <a:srgbClr val="002060"/>
                </a:solidFill>
                <a:ea typeface="Verdana" pitchFamily="34" charset="0"/>
                <a:cs typeface="Arial" charset="0"/>
              </a:rPr>
              <a:t> </a:t>
            </a:r>
            <a:r>
              <a:rPr lang="en-AU" sz="2000" b="1" dirty="0" err="1" smtClean="0">
                <a:solidFill>
                  <a:srgbClr val="002060"/>
                </a:solidFill>
                <a:ea typeface="Verdana" pitchFamily="34" charset="0"/>
                <a:cs typeface="Arial" charset="0"/>
              </a:rPr>
              <a:t>carrageenan</a:t>
            </a:r>
            <a:r>
              <a:rPr lang="en-AU" sz="2000" b="1" dirty="0" smtClean="0">
                <a:solidFill>
                  <a:srgbClr val="002060"/>
                </a:solidFill>
                <a:ea typeface="Verdana" pitchFamily="34" charset="0"/>
                <a:cs typeface="Arial" charset="0"/>
              </a:rPr>
              <a:t>-induced</a:t>
            </a:r>
            <a:r>
              <a:rPr lang="tr-TR" sz="2000" b="1" dirty="0" smtClean="0">
                <a:solidFill>
                  <a:srgbClr val="002060"/>
                </a:solidFill>
                <a:ea typeface="Verdana" pitchFamily="34" charset="0"/>
                <a:cs typeface="Arial" charset="0"/>
              </a:rPr>
              <a:t> </a:t>
            </a:r>
            <a:r>
              <a:rPr lang="en-AU" sz="2000" b="1" dirty="0" smtClean="0">
                <a:solidFill>
                  <a:srgbClr val="002060"/>
                </a:solidFill>
                <a:ea typeface="Verdana" pitchFamily="34" charset="0"/>
                <a:cs typeface="Arial" charset="0"/>
              </a:rPr>
              <a:t>acute inflammation of the rat paw</a:t>
            </a:r>
            <a:endParaRPr lang="tr-TR" sz="2000" b="1" dirty="0" smtClean="0"/>
          </a:p>
        </p:txBody>
      </p:sp>
      <p:graphicFrame>
        <p:nvGraphicFramePr>
          <p:cNvPr id="6" name="5 İçerik Yer Tutucusu"/>
          <p:cNvGraphicFramePr>
            <a:graphicFrameLocks noGrp="1"/>
          </p:cNvGraphicFramePr>
          <p:nvPr>
            <p:ph sz="quarter" idx="1"/>
          </p:nvPr>
        </p:nvGraphicFramePr>
        <p:xfrm>
          <a:off x="539552" y="1844824"/>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Unvan 1"/>
          <p:cNvSpPr>
            <a:spLocks noGrp="1"/>
          </p:cNvSpPr>
          <p:nvPr>
            <p:ph type="title"/>
          </p:nvPr>
        </p:nvSpPr>
        <p:spPr/>
        <p:txBody>
          <a:bodyPr/>
          <a:lstStyle/>
          <a:p>
            <a:pPr marL="342900" indent="-342900" eaLnBrk="1" fontAlgn="auto" hangingPunct="1">
              <a:spcAft>
                <a:spcPts val="1425"/>
              </a:spcAft>
              <a:defRPr/>
            </a:pPr>
            <a:r>
              <a:rPr lang="tr-TR" sz="2800" b="1" dirty="0" err="1" smtClean="0">
                <a:solidFill>
                  <a:schemeClr val="accent6">
                    <a:lumMod val="75000"/>
                  </a:schemeClr>
                </a:solidFill>
              </a:rPr>
              <a:t>Introduction</a:t>
            </a:r>
            <a:endParaRPr lang="tr-TR" sz="2800" b="1" dirty="0" smtClean="0">
              <a:solidFill>
                <a:schemeClr val="accent6">
                  <a:lumMod val="75000"/>
                </a:schemeClr>
              </a:solidFill>
            </a:endParaRPr>
          </a:p>
        </p:txBody>
      </p:sp>
      <p:graphicFrame>
        <p:nvGraphicFramePr>
          <p:cNvPr id="6" name="5 İçerik Yer Tutucusu"/>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88913"/>
            <a:ext cx="8229600" cy="1295400"/>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700" dirty="0" smtClean="0"/>
              <a:t>The C</a:t>
            </a:r>
            <a:r>
              <a:rPr lang="en-US" sz="2700" dirty="0" err="1" smtClean="0"/>
              <a:t>annabinoid</a:t>
            </a:r>
            <a:r>
              <a:rPr lang="tr-TR" sz="2700" dirty="0" err="1" smtClean="0"/>
              <a:t>ergic</a:t>
            </a:r>
            <a:r>
              <a:rPr lang="en-US" sz="2700" dirty="0" smtClean="0"/>
              <a:t> system </a:t>
            </a:r>
            <a:r>
              <a:rPr lang="tr-TR" sz="2700" dirty="0" smtClean="0"/>
              <a:t/>
            </a:r>
            <a:br>
              <a:rPr lang="tr-TR" sz="2700" dirty="0" smtClean="0"/>
            </a:br>
            <a:r>
              <a:rPr lang="tr-TR" sz="2700" dirty="0"/>
              <a:t>	</a:t>
            </a:r>
            <a:r>
              <a:rPr lang="tr-TR" sz="2700" dirty="0" smtClean="0"/>
              <a:t>	</a:t>
            </a:r>
            <a:r>
              <a:rPr lang="tr-TR" sz="2700" dirty="0" err="1" smtClean="0"/>
              <a:t>Cannabis</a:t>
            </a:r>
            <a:r>
              <a:rPr lang="tr-TR" sz="2700" dirty="0" smtClean="0"/>
              <a:t> </a:t>
            </a:r>
            <a:r>
              <a:rPr lang="tr-TR" sz="2700" dirty="0" err="1" smtClean="0"/>
              <a:t>sativa</a:t>
            </a:r>
            <a:endParaRPr lang="tr-TR" sz="2700" dirty="0" smtClean="0"/>
          </a:p>
        </p:txBody>
      </p:sp>
      <p:sp>
        <p:nvSpPr>
          <p:cNvPr id="20483" name="Rectangle 3"/>
          <p:cNvSpPr>
            <a:spLocks noGrp="1" noChangeArrowheads="1"/>
          </p:cNvSpPr>
          <p:nvPr>
            <p:ph sz="quarter" idx="1"/>
          </p:nvPr>
        </p:nvSpPr>
        <p:spPr>
          <a:xfrm>
            <a:off x="457200" y="1773238"/>
            <a:ext cx="7931150" cy="4968130"/>
          </a:xfrm>
        </p:spPr>
        <p:txBody>
          <a:bodyPr/>
          <a:lstStyle/>
          <a:p>
            <a:pPr eaLnBrk="1" hangingPunct="1">
              <a:defRPr/>
            </a:pPr>
            <a:r>
              <a:rPr lang="tr-TR" altLang="tr-TR" dirty="0" err="1" smtClean="0">
                <a:latin typeface="Times New Roman" pitchFamily="18" charset="0"/>
              </a:rPr>
              <a:t>Cannabis</a:t>
            </a:r>
            <a:r>
              <a:rPr lang="tr-TR" altLang="tr-TR" dirty="0" smtClean="0">
                <a:latin typeface="Times New Roman" pitchFamily="18" charset="0"/>
              </a:rPr>
              <a:t> </a:t>
            </a:r>
            <a:r>
              <a:rPr lang="tr-TR" altLang="tr-TR" dirty="0" err="1" smtClean="0">
                <a:latin typeface="Times New Roman" pitchFamily="18" charset="0"/>
              </a:rPr>
              <a:t>sativa</a:t>
            </a:r>
            <a:r>
              <a:rPr lang="tr-TR" altLang="tr-TR" dirty="0" smtClean="0">
                <a:latin typeface="Times New Roman" pitchFamily="18" charset="0"/>
              </a:rPr>
              <a:t> </a:t>
            </a:r>
            <a:r>
              <a:rPr lang="tr-TR" altLang="tr-TR" dirty="0" err="1" smtClean="0">
                <a:latin typeface="Times New Roman" pitchFamily="18" charset="0"/>
              </a:rPr>
              <a:t>produces</a:t>
            </a:r>
            <a:r>
              <a:rPr lang="tr-TR" altLang="tr-TR" dirty="0" smtClean="0">
                <a:latin typeface="Times New Roman" pitchFamily="18" charset="0"/>
              </a:rPr>
              <a:t> </a:t>
            </a:r>
            <a:r>
              <a:rPr lang="tr-TR" altLang="tr-TR" dirty="0" err="1" smtClean="0">
                <a:latin typeface="Times New Roman" pitchFamily="18" charset="0"/>
              </a:rPr>
              <a:t>over</a:t>
            </a:r>
            <a:r>
              <a:rPr lang="tr-TR" altLang="tr-TR" dirty="0" smtClean="0">
                <a:latin typeface="Times New Roman" pitchFamily="18" charset="0"/>
              </a:rPr>
              <a:t> 80 </a:t>
            </a:r>
            <a:r>
              <a:rPr lang="tr-TR" altLang="tr-TR" dirty="0" err="1" smtClean="0">
                <a:latin typeface="Times New Roman" pitchFamily="18" charset="0"/>
              </a:rPr>
              <a:t>cannabinoids</a:t>
            </a:r>
            <a:endParaRPr lang="tr-TR" altLang="tr-TR" dirty="0" smtClean="0">
              <a:latin typeface="Times New Roman" pitchFamily="18" charset="0"/>
            </a:endParaRPr>
          </a:p>
          <a:p>
            <a:pPr eaLnBrk="1" hangingPunct="1">
              <a:defRPr/>
            </a:pPr>
            <a:endParaRPr lang="tr-TR" b="1" dirty="0" smtClean="0">
              <a:solidFill>
                <a:srgbClr val="FF0000"/>
              </a:solidFill>
            </a:endParaRPr>
          </a:p>
          <a:p>
            <a:pPr eaLnBrk="1" hangingPunct="1">
              <a:defRPr/>
            </a:pPr>
            <a:r>
              <a:rPr lang="en-US" b="1" dirty="0" smtClean="0">
                <a:solidFill>
                  <a:srgbClr val="FF0000"/>
                </a:solidFill>
              </a:rPr>
              <a:t>Δ9-tetrahydrocannabinol (THC) </a:t>
            </a:r>
            <a:r>
              <a:rPr lang="en-US" dirty="0" smtClean="0"/>
              <a:t>was identified as</a:t>
            </a:r>
            <a:r>
              <a:rPr lang="tr-TR" dirty="0" smtClean="0"/>
              <a:t> </a:t>
            </a:r>
            <a:r>
              <a:rPr lang="en-US" dirty="0" smtClean="0"/>
              <a:t>the main bioactive constituent of cannabis</a:t>
            </a:r>
            <a:r>
              <a:rPr lang="en-US" altLang="tr-TR" dirty="0" smtClean="0"/>
              <a:t>, </a:t>
            </a:r>
            <a:r>
              <a:rPr lang="en-US" altLang="tr-TR" u="sng" dirty="0" smtClean="0">
                <a:solidFill>
                  <a:schemeClr val="accent2">
                    <a:lumMod val="50000"/>
                  </a:schemeClr>
                </a:solidFill>
              </a:rPr>
              <a:t>the main psychotropic</a:t>
            </a:r>
            <a:r>
              <a:rPr lang="tr-TR" altLang="tr-TR" u="sng" dirty="0" smtClean="0">
                <a:solidFill>
                  <a:schemeClr val="accent2">
                    <a:lumMod val="50000"/>
                  </a:schemeClr>
                </a:solidFill>
              </a:rPr>
              <a:t> </a:t>
            </a:r>
            <a:r>
              <a:rPr lang="tr-TR" altLang="tr-TR" u="sng" dirty="0" err="1" smtClean="0">
                <a:solidFill>
                  <a:schemeClr val="accent2">
                    <a:lumMod val="50000"/>
                  </a:schemeClr>
                </a:solidFill>
              </a:rPr>
              <a:t>constituent</a:t>
            </a:r>
            <a:r>
              <a:rPr lang="tr-TR" altLang="tr-TR" u="sng" dirty="0" smtClean="0">
                <a:solidFill>
                  <a:schemeClr val="accent2">
                    <a:lumMod val="50000"/>
                  </a:schemeClr>
                </a:solidFill>
              </a:rPr>
              <a:t> of </a:t>
            </a:r>
            <a:r>
              <a:rPr lang="tr-TR" altLang="tr-TR" u="sng" dirty="0" err="1" smtClean="0">
                <a:solidFill>
                  <a:schemeClr val="accent2">
                    <a:lumMod val="50000"/>
                  </a:schemeClr>
                </a:solidFill>
              </a:rPr>
              <a:t>marijuana</a:t>
            </a:r>
            <a:r>
              <a:rPr lang="tr-TR" altLang="tr-TR" u="sng" dirty="0" smtClean="0">
                <a:solidFill>
                  <a:schemeClr val="accent2">
                    <a:lumMod val="50000"/>
                  </a:schemeClr>
                </a:solidFill>
              </a:rPr>
              <a:t>.</a:t>
            </a:r>
          </a:p>
          <a:p>
            <a:pPr eaLnBrk="1" hangingPunct="1">
              <a:defRPr/>
            </a:pPr>
            <a:endParaRPr lang="tr-TR" dirty="0" smtClean="0"/>
          </a:p>
          <a:p>
            <a:pPr eaLnBrk="1" hangingPunct="1">
              <a:defRPr/>
            </a:pPr>
            <a:r>
              <a:rPr lang="en-US" dirty="0" smtClean="0"/>
              <a:t>The psychological addiction resulting from the</a:t>
            </a:r>
            <a:r>
              <a:rPr lang="tr-TR" dirty="0" smtClean="0"/>
              <a:t> </a:t>
            </a:r>
            <a:r>
              <a:rPr lang="en-US" dirty="0" smtClean="0"/>
              <a:t>abuse of cannabis is the main concern limiting its</a:t>
            </a:r>
            <a:r>
              <a:rPr lang="tr-TR" dirty="0" smtClean="0"/>
              <a:t> </a:t>
            </a:r>
            <a:r>
              <a:rPr lang="en-US" dirty="0" smtClean="0"/>
              <a:t>therapeutic use</a:t>
            </a:r>
            <a:r>
              <a:rPr lang="tr-TR" dirty="0" smtClean="0"/>
              <a:t>.</a:t>
            </a:r>
          </a:p>
          <a:p>
            <a:pPr eaLnBrk="1" hangingPunct="1">
              <a:defRPr/>
            </a:pPr>
            <a:endParaRPr lang="tr-TR" dirty="0" smtClean="0"/>
          </a:p>
          <a:p>
            <a:pPr eaLnBrk="1" hangingPunct="1">
              <a:defRPr/>
            </a:pPr>
            <a:r>
              <a:rPr lang="tr-TR" dirty="0" smtClean="0"/>
              <a:t>N</a:t>
            </a:r>
            <a:r>
              <a:rPr lang="en-US" dirty="0" err="1" smtClean="0"/>
              <a:t>onpsychoactive</a:t>
            </a:r>
            <a:r>
              <a:rPr lang="tr-TR" dirty="0" smtClean="0"/>
              <a:t> </a:t>
            </a:r>
            <a:r>
              <a:rPr lang="tr-TR" dirty="0" err="1" smtClean="0"/>
              <a:t>compound</a:t>
            </a:r>
            <a:r>
              <a:rPr lang="tr-TR" dirty="0" smtClean="0"/>
              <a:t>;</a:t>
            </a:r>
            <a:r>
              <a:rPr lang="en-US" dirty="0" smtClean="0"/>
              <a:t> </a:t>
            </a:r>
            <a:r>
              <a:rPr lang="en-US" dirty="0" err="1" smtClean="0"/>
              <a:t>cannabidiol</a:t>
            </a:r>
            <a:r>
              <a:rPr lang="en-US" dirty="0" smtClean="0"/>
              <a:t> (CBD) and </a:t>
            </a:r>
            <a:r>
              <a:rPr lang="en-US" dirty="0" err="1" smtClean="0"/>
              <a:t>cannabinol</a:t>
            </a:r>
            <a:r>
              <a:rPr lang="en-US" dirty="0" smtClean="0"/>
              <a:t> (CBN)</a:t>
            </a:r>
            <a:endParaRPr lang="tr-TR" altLang="tr-TR" dirty="0" smtClean="0"/>
          </a:p>
          <a:p>
            <a:pPr eaLnBrk="1" hangingPunct="1">
              <a:defRPr/>
            </a:pPr>
            <a:endParaRPr lang="tr-TR" altLang="tr-TR" dirty="0" smtClean="0"/>
          </a:p>
          <a:p>
            <a:pPr eaLnBrk="1" hangingPunct="1">
              <a:buFont typeface="Wingdings" panose="05000000000000000000" pitchFamily="2" charset="2"/>
              <a:buNone/>
              <a:defRPr/>
            </a:pPr>
            <a:r>
              <a:rPr lang="tr-TR" altLang="tr-TR" dirty="0" smtClean="0"/>
              <a:t>	</a:t>
            </a:r>
            <a:endParaRPr lang="tr-TR" altLang="tr-TR" sz="1800" dirty="0" smtClean="0"/>
          </a:p>
        </p:txBody>
      </p:sp>
    </p:spTree>
  </p:cSld>
  <p:clrMapOvr>
    <a:masterClrMapping/>
  </p:clrMapOvr>
  <p:transition spd="slow">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850900"/>
          </a:xfrm>
        </p:spPr>
        <p:txBody>
          <a:bodyPr/>
          <a:lstStyle/>
          <a:p>
            <a:pPr eaLnBrk="1" hangingPunct="1">
              <a:defRPr/>
            </a:pPr>
            <a:r>
              <a:rPr lang="en-US" dirty="0" smtClean="0"/>
              <a:t>The synthetic </a:t>
            </a:r>
            <a:r>
              <a:rPr lang="en-US" dirty="0" err="1" smtClean="0"/>
              <a:t>cannabinoids</a:t>
            </a:r>
            <a:r>
              <a:rPr lang="en-US" dirty="0" smtClean="0"/>
              <a:t> </a:t>
            </a:r>
            <a:endParaRPr lang="tr-TR" dirty="0"/>
          </a:p>
        </p:txBody>
      </p:sp>
      <p:sp>
        <p:nvSpPr>
          <p:cNvPr id="17411" name="2 İçerik Yer Tutucusu"/>
          <p:cNvSpPr>
            <a:spLocks noGrp="1"/>
          </p:cNvSpPr>
          <p:nvPr>
            <p:ph sz="quarter" idx="1"/>
          </p:nvPr>
        </p:nvSpPr>
        <p:spPr>
          <a:xfrm>
            <a:off x="323850" y="1412875"/>
            <a:ext cx="8424863" cy="5060950"/>
          </a:xfrm>
        </p:spPr>
        <p:txBody>
          <a:bodyPr/>
          <a:lstStyle/>
          <a:p>
            <a:pPr eaLnBrk="1" hangingPunct="1"/>
            <a:r>
              <a:rPr lang="tr-TR" altLang="tr-TR" sz="2000" dirty="0" err="1" smtClean="0"/>
              <a:t>Naphthoylindoles</a:t>
            </a:r>
            <a:r>
              <a:rPr lang="tr-TR" altLang="tr-TR" sz="2000" dirty="0" smtClean="0"/>
              <a:t> (</a:t>
            </a:r>
            <a:r>
              <a:rPr lang="tr-TR" altLang="tr-TR" sz="2000" dirty="0" err="1" smtClean="0"/>
              <a:t>e.g</a:t>
            </a:r>
            <a:r>
              <a:rPr lang="tr-TR" altLang="tr-TR" sz="2000" dirty="0" smtClean="0"/>
              <a:t>., JWH-018, JWH-073, JWH-398).</a:t>
            </a:r>
          </a:p>
          <a:p>
            <a:pPr eaLnBrk="1" hangingPunct="1"/>
            <a:r>
              <a:rPr lang="tr-TR" altLang="tr-TR" sz="2000" dirty="0" err="1" smtClean="0"/>
              <a:t>Naphthylmethylindoles</a:t>
            </a:r>
            <a:r>
              <a:rPr lang="tr-TR" altLang="tr-TR" sz="2000" dirty="0" smtClean="0"/>
              <a:t>. (</a:t>
            </a:r>
            <a:r>
              <a:rPr lang="tr-TR" altLang="tr-TR" sz="2000" dirty="0" err="1" smtClean="0"/>
              <a:t>e.g</a:t>
            </a:r>
            <a:r>
              <a:rPr lang="tr-TR" altLang="tr-TR" sz="2000" dirty="0" smtClean="0"/>
              <a:t>., JWH-175, JWH-195, JWH-197).</a:t>
            </a:r>
          </a:p>
          <a:p>
            <a:pPr eaLnBrk="1" hangingPunct="1"/>
            <a:r>
              <a:rPr lang="tr-TR" altLang="tr-TR" sz="2000" dirty="0" err="1" smtClean="0"/>
              <a:t>Naphthoylpyrroles</a:t>
            </a:r>
            <a:r>
              <a:rPr lang="tr-TR" altLang="tr-TR" sz="2000" dirty="0" smtClean="0"/>
              <a:t>.(</a:t>
            </a:r>
            <a:r>
              <a:rPr lang="tr-TR" altLang="tr-TR" sz="2000" dirty="0" err="1" smtClean="0"/>
              <a:t>e.g</a:t>
            </a:r>
            <a:r>
              <a:rPr lang="tr-TR" altLang="tr-TR" sz="2000" dirty="0" smtClean="0"/>
              <a:t>., JWH-030, JWH-156, JWH-243).</a:t>
            </a:r>
          </a:p>
          <a:p>
            <a:pPr eaLnBrk="1" hangingPunct="1"/>
            <a:r>
              <a:rPr lang="tr-TR" altLang="tr-TR" sz="2000" dirty="0" err="1" smtClean="0"/>
              <a:t>Naphthylmethylindenes</a:t>
            </a:r>
            <a:r>
              <a:rPr lang="tr-TR" altLang="tr-TR" sz="2000" dirty="0" smtClean="0"/>
              <a:t> (</a:t>
            </a:r>
            <a:r>
              <a:rPr lang="tr-TR" altLang="tr-TR" sz="2000" dirty="0" err="1" smtClean="0"/>
              <a:t>e.g</a:t>
            </a:r>
            <a:r>
              <a:rPr lang="tr-TR" altLang="tr-TR" sz="2000" dirty="0" smtClean="0"/>
              <a:t>., JWH-176).</a:t>
            </a:r>
          </a:p>
          <a:p>
            <a:pPr eaLnBrk="1" hangingPunct="1"/>
            <a:r>
              <a:rPr lang="tr-TR" altLang="tr-TR" sz="2000" dirty="0" err="1" smtClean="0"/>
              <a:t>Phenylacetylindoles</a:t>
            </a:r>
            <a:r>
              <a:rPr lang="tr-TR" altLang="tr-TR" sz="2000" dirty="0" smtClean="0"/>
              <a:t> (</a:t>
            </a:r>
            <a:r>
              <a:rPr lang="tr-TR" altLang="tr-TR" sz="2000" dirty="0" err="1" smtClean="0"/>
              <a:t>i.e</a:t>
            </a:r>
            <a:r>
              <a:rPr lang="tr-TR" altLang="tr-TR" sz="2000" dirty="0" smtClean="0"/>
              <a:t>., </a:t>
            </a:r>
            <a:r>
              <a:rPr lang="tr-TR" altLang="tr-TR" sz="2000" dirty="0" err="1" smtClean="0"/>
              <a:t>benzoylindoles</a:t>
            </a:r>
            <a:r>
              <a:rPr lang="tr-TR" altLang="tr-TR" sz="2000" dirty="0" smtClean="0"/>
              <a:t>, </a:t>
            </a:r>
            <a:r>
              <a:rPr lang="tr-TR" altLang="tr-TR" sz="2000" dirty="0" err="1" smtClean="0"/>
              <a:t>e.g</a:t>
            </a:r>
            <a:r>
              <a:rPr lang="tr-TR" altLang="tr-TR" sz="2000" dirty="0" smtClean="0"/>
              <a:t>., JWH-250, JWH-253, JWH-313).</a:t>
            </a:r>
          </a:p>
          <a:p>
            <a:pPr eaLnBrk="1" hangingPunct="1"/>
            <a:r>
              <a:rPr lang="en-US" altLang="tr-TR" sz="2000" dirty="0" err="1" smtClean="0"/>
              <a:t>Cyclohexylphenols</a:t>
            </a:r>
            <a:r>
              <a:rPr lang="en-US" altLang="tr-TR" sz="2000" dirty="0" smtClean="0"/>
              <a:t> (e.g., CP 47,497 and homologs of CP 47,497).</a:t>
            </a:r>
          </a:p>
          <a:p>
            <a:pPr eaLnBrk="1" hangingPunct="1"/>
            <a:r>
              <a:rPr lang="tr-TR" altLang="tr-TR" sz="2000" dirty="0" err="1" smtClean="0"/>
              <a:t>Classical</a:t>
            </a:r>
            <a:r>
              <a:rPr lang="tr-TR" altLang="tr-TR" sz="2000" dirty="0" smtClean="0"/>
              <a:t> </a:t>
            </a:r>
            <a:r>
              <a:rPr lang="tr-TR" altLang="tr-TR" sz="2000" dirty="0" err="1" smtClean="0"/>
              <a:t>cannabinoids</a:t>
            </a:r>
            <a:r>
              <a:rPr lang="tr-TR" altLang="tr-TR" sz="2000" dirty="0" smtClean="0"/>
              <a:t> (</a:t>
            </a:r>
            <a:r>
              <a:rPr lang="tr-TR" altLang="tr-TR" sz="2000" dirty="0" err="1" smtClean="0"/>
              <a:t>e.g</a:t>
            </a:r>
            <a:r>
              <a:rPr lang="tr-TR" altLang="tr-TR" sz="2000" dirty="0" smtClean="0"/>
              <a:t>., HU-210).</a:t>
            </a:r>
          </a:p>
        </p:txBody>
      </p:sp>
    </p:spTree>
  </p:cSld>
  <p:clrMapOvr>
    <a:masterClrMapping/>
  </p:clrMapOvr>
  <p:transition spd="slow">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88913"/>
            <a:ext cx="8229600" cy="1295400"/>
          </a:xfrm>
        </p:spPr>
        <p:txBody>
          <a:bodyPr>
            <a:normAutofit fontScale="90000"/>
          </a:bodyPr>
          <a:lstStyle/>
          <a:p>
            <a:pPr eaLnBrk="1" fontAlgn="auto" hangingPunct="1">
              <a:spcAft>
                <a:spcPts val="0"/>
              </a:spcAft>
              <a:defRPr/>
            </a:pPr>
            <a:r>
              <a:rPr lang="tr-TR" sz="3100" b="1" dirty="0" smtClean="0">
                <a:solidFill>
                  <a:schemeClr val="accent6">
                    <a:lumMod val="75000"/>
                  </a:schemeClr>
                </a:solidFill>
              </a:rPr>
              <a:t>Introduction</a:t>
            </a:r>
            <a:r>
              <a:rPr lang="tr-TR" sz="3100" b="1" dirty="0" smtClean="0"/>
              <a:t> </a:t>
            </a:r>
            <a:r>
              <a:rPr lang="tr-TR" sz="2800" b="1" dirty="0" smtClean="0"/>
              <a:t/>
            </a:r>
            <a:br>
              <a:rPr lang="tr-TR" sz="2800" b="1" dirty="0" smtClean="0"/>
            </a:br>
            <a:r>
              <a:rPr lang="tr-TR" sz="2800" b="1" dirty="0" smtClean="0"/>
              <a:t>	</a:t>
            </a:r>
            <a:r>
              <a:rPr lang="tr-TR" sz="2700" dirty="0" smtClean="0"/>
              <a:t> The C</a:t>
            </a:r>
            <a:r>
              <a:rPr lang="en-US" sz="2700" dirty="0" err="1" smtClean="0"/>
              <a:t>annabinoid</a:t>
            </a:r>
            <a:r>
              <a:rPr lang="tr-TR" sz="2700" dirty="0" err="1" smtClean="0"/>
              <a:t>ergic</a:t>
            </a:r>
            <a:r>
              <a:rPr lang="en-US" sz="2700" dirty="0" smtClean="0"/>
              <a:t> system</a:t>
            </a:r>
            <a:r>
              <a:rPr lang="tr-TR" sz="2700" dirty="0" smtClean="0"/>
              <a:t/>
            </a:r>
            <a:br>
              <a:rPr lang="tr-TR" sz="2700" dirty="0" smtClean="0"/>
            </a:br>
            <a:r>
              <a:rPr lang="tr-TR" sz="2700" dirty="0" smtClean="0"/>
              <a:t>		I. The </a:t>
            </a:r>
            <a:r>
              <a:rPr lang="tr-TR" sz="2700" dirty="0" err="1" smtClean="0"/>
              <a:t>Receptors</a:t>
            </a:r>
            <a:r>
              <a:rPr lang="en-US" sz="2700" dirty="0" smtClean="0"/>
              <a:t> </a:t>
            </a:r>
            <a:endParaRPr lang="tr-TR" sz="2700" dirty="0" smtClean="0"/>
          </a:p>
        </p:txBody>
      </p:sp>
      <p:sp>
        <p:nvSpPr>
          <p:cNvPr id="18435" name="Rectangle 3"/>
          <p:cNvSpPr>
            <a:spLocks noGrp="1" noChangeArrowheads="1"/>
          </p:cNvSpPr>
          <p:nvPr>
            <p:ph sz="quarter" idx="1"/>
          </p:nvPr>
        </p:nvSpPr>
        <p:spPr>
          <a:xfrm>
            <a:off x="395288" y="1557338"/>
            <a:ext cx="8064500" cy="4464050"/>
          </a:xfrm>
        </p:spPr>
        <p:txBody>
          <a:bodyPr/>
          <a:lstStyle/>
          <a:p>
            <a:pPr eaLnBrk="1" hangingPunct="1"/>
            <a:r>
              <a:rPr lang="tr-TR" altLang="tr-TR" sz="2000" dirty="0" smtClean="0"/>
              <a:t>The </a:t>
            </a:r>
            <a:r>
              <a:rPr lang="tr-TR" altLang="tr-TR" sz="2000" dirty="0" err="1" smtClean="0"/>
              <a:t>cannabinoid</a:t>
            </a:r>
            <a:r>
              <a:rPr lang="tr-TR" altLang="tr-TR" sz="2000" dirty="0" smtClean="0"/>
              <a:t> </a:t>
            </a:r>
            <a:r>
              <a:rPr lang="tr-TR" altLang="tr-TR" sz="2000" dirty="0" err="1" smtClean="0"/>
              <a:t>receptors</a:t>
            </a:r>
            <a:r>
              <a:rPr lang="tr-TR" altLang="tr-TR" sz="2000" dirty="0" smtClean="0"/>
              <a:t> </a:t>
            </a:r>
            <a:r>
              <a:rPr lang="en-US" altLang="tr-TR" sz="2000" dirty="0" smtClean="0"/>
              <a:t>were found and cloned in the early 1990s</a:t>
            </a:r>
            <a:endParaRPr lang="tr-TR" altLang="tr-TR" sz="2000" dirty="0" smtClean="0"/>
          </a:p>
          <a:p>
            <a:pPr eaLnBrk="1" hangingPunct="1"/>
            <a:r>
              <a:rPr lang="en-US" altLang="tr-TR" dirty="0" smtClean="0">
                <a:cs typeface="Lucida Sans Unicode" panose="020B0602030504020204" pitchFamily="34" charset="0"/>
              </a:rPr>
              <a:t>The endogenous cannabinoid </a:t>
            </a:r>
            <a:r>
              <a:rPr lang="tr-TR" altLang="tr-TR" dirty="0" smtClean="0">
                <a:cs typeface="Lucida Sans Unicode" panose="020B0602030504020204" pitchFamily="34" charset="0"/>
              </a:rPr>
              <a:t>(EC) </a:t>
            </a:r>
            <a:r>
              <a:rPr lang="en-US" altLang="tr-TR" dirty="0" smtClean="0">
                <a:cs typeface="Lucida Sans Unicode" panose="020B0602030504020204" pitchFamily="34" charset="0"/>
              </a:rPr>
              <a:t>system</a:t>
            </a:r>
            <a:r>
              <a:rPr lang="tr-TR" altLang="tr-TR" dirty="0" smtClean="0">
                <a:cs typeface="Lucida Sans Unicode" panose="020B0602030504020204" pitchFamily="34" charset="0"/>
              </a:rPr>
              <a:t>	</a:t>
            </a:r>
            <a:r>
              <a:rPr lang="en-US" altLang="tr-TR" dirty="0" smtClean="0">
                <a:cs typeface="Lucida Sans Unicode" panose="020B0602030504020204" pitchFamily="34" charset="0"/>
              </a:rPr>
              <a:t>consists of two </a:t>
            </a:r>
            <a:r>
              <a:rPr lang="en-US" altLang="tr-TR" b="1" dirty="0" smtClean="0">
                <a:solidFill>
                  <a:srgbClr val="002060"/>
                </a:solidFill>
                <a:cs typeface="Lucida Sans Unicode" panose="020B0602030504020204" pitchFamily="34" charset="0"/>
              </a:rPr>
              <a:t>G-protein-coupled</a:t>
            </a:r>
            <a:r>
              <a:rPr lang="tr-TR" altLang="tr-TR" dirty="0" smtClean="0">
                <a:solidFill>
                  <a:srgbClr val="7030A0"/>
                </a:solidFill>
                <a:cs typeface="Lucida Sans Unicode" panose="020B0602030504020204" pitchFamily="34" charset="0"/>
              </a:rPr>
              <a:t> </a:t>
            </a:r>
            <a:r>
              <a:rPr lang="en-US" altLang="tr-TR" dirty="0" smtClean="0">
                <a:cs typeface="Lucida Sans Unicode" panose="020B0602030504020204" pitchFamily="34" charset="0"/>
              </a:rPr>
              <a:t>cannabinoid i.e. </a:t>
            </a:r>
            <a:endParaRPr lang="tr-TR" altLang="tr-TR" dirty="0" smtClean="0">
              <a:cs typeface="Lucida Sans Unicode" panose="020B0602030504020204" pitchFamily="34" charset="0"/>
            </a:endParaRPr>
          </a:p>
          <a:p>
            <a:pPr eaLnBrk="1" hangingPunct="1"/>
            <a:endParaRPr lang="tr-TR" altLang="tr-TR" b="1" dirty="0" smtClean="0">
              <a:solidFill>
                <a:srgbClr val="FF0000"/>
              </a:solidFill>
              <a:cs typeface="Lucida Sans Unicode" panose="020B0602030504020204" pitchFamily="34" charset="0"/>
            </a:endParaRPr>
          </a:p>
          <a:p>
            <a:pPr eaLnBrk="1" hangingPunct="1"/>
            <a:r>
              <a:rPr lang="en-US" altLang="tr-TR" b="1" dirty="0" smtClean="0">
                <a:solidFill>
                  <a:srgbClr val="FF0000"/>
                </a:solidFill>
                <a:cs typeface="Lucida Sans Unicode" panose="020B0602030504020204" pitchFamily="34" charset="0"/>
              </a:rPr>
              <a:t>CB1</a:t>
            </a:r>
            <a:r>
              <a:rPr lang="en-US" altLang="tr-TR" dirty="0" smtClean="0">
                <a:cs typeface="Lucida Sans Unicode" panose="020B0602030504020204" pitchFamily="34" charset="0"/>
              </a:rPr>
              <a:t> and</a:t>
            </a:r>
            <a:endParaRPr lang="tr-TR" altLang="tr-TR" dirty="0" smtClean="0">
              <a:cs typeface="Lucida Sans Unicode" panose="020B0602030504020204" pitchFamily="34" charset="0"/>
            </a:endParaRPr>
          </a:p>
          <a:p>
            <a:pPr eaLnBrk="1" hangingPunct="1"/>
            <a:r>
              <a:rPr lang="en-US" altLang="tr-TR" b="1" dirty="0" smtClean="0">
                <a:solidFill>
                  <a:srgbClr val="FF0000"/>
                </a:solidFill>
                <a:cs typeface="Lucida Sans Unicode" panose="020B0602030504020204" pitchFamily="34" charset="0"/>
              </a:rPr>
              <a:t>CB2</a:t>
            </a:r>
            <a:r>
              <a:rPr lang="en-US" altLang="tr-TR" dirty="0" smtClean="0">
                <a:cs typeface="Lucida Sans Unicode" panose="020B0602030504020204" pitchFamily="34" charset="0"/>
              </a:rPr>
              <a:t> receptors</a:t>
            </a:r>
            <a:endParaRPr lang="tr-TR" altLang="tr-TR" dirty="0" smtClean="0">
              <a:cs typeface="Lucida Sans Unicode" panose="020B0602030504020204" pitchFamily="34" charset="0"/>
            </a:endParaRPr>
          </a:p>
          <a:p>
            <a:pPr eaLnBrk="1" hangingPunct="1"/>
            <a:endParaRPr lang="tr-TR" altLang="tr-TR" sz="2000" dirty="0" smtClean="0"/>
          </a:p>
          <a:p>
            <a:pPr eaLnBrk="1" hangingPunct="1"/>
            <a:r>
              <a:rPr lang="tr-TR" altLang="tr-TR" sz="2000" dirty="0" err="1" smtClean="0"/>
              <a:t>However</a:t>
            </a:r>
            <a:r>
              <a:rPr lang="tr-TR" altLang="tr-TR" sz="2000" dirty="0" smtClean="0"/>
              <a:t> </a:t>
            </a:r>
            <a:r>
              <a:rPr lang="en-US" altLang="tr-TR" sz="2000" dirty="0" smtClean="0"/>
              <a:t>there are</a:t>
            </a:r>
            <a:r>
              <a:rPr lang="tr-TR" altLang="tr-TR" sz="2000" dirty="0" smtClean="0"/>
              <a:t> </a:t>
            </a:r>
            <a:r>
              <a:rPr lang="tr-TR" altLang="tr-TR" sz="2000" dirty="0" err="1" smtClean="0"/>
              <a:t>maybe</a:t>
            </a:r>
            <a:r>
              <a:rPr lang="en-US" altLang="tr-TR" sz="2000" dirty="0" smtClean="0"/>
              <a:t> additional receptors</a:t>
            </a:r>
            <a:endParaRPr lang="tr-TR" altLang="tr-TR" sz="2000" dirty="0" smtClean="0"/>
          </a:p>
          <a:p>
            <a:pPr eaLnBrk="1" hangingPunct="1"/>
            <a:r>
              <a:rPr lang="tr-TR" altLang="tr-TR" sz="2000" dirty="0" err="1" smtClean="0"/>
              <a:t>And</a:t>
            </a:r>
            <a:r>
              <a:rPr lang="tr-TR" altLang="tr-TR" sz="2000" dirty="0" smtClean="0"/>
              <a:t>, </a:t>
            </a:r>
            <a:r>
              <a:rPr lang="tr-TR" altLang="tr-TR" sz="2000" dirty="0" err="1" smtClean="0"/>
              <a:t>some</a:t>
            </a:r>
            <a:r>
              <a:rPr lang="tr-TR" altLang="tr-TR" sz="2000" dirty="0" smtClean="0"/>
              <a:t> EC </a:t>
            </a:r>
            <a:r>
              <a:rPr lang="tr-TR" altLang="tr-TR" sz="2000" dirty="0" err="1" smtClean="0"/>
              <a:t>effects</a:t>
            </a:r>
            <a:r>
              <a:rPr lang="tr-TR" altLang="tr-TR" sz="2000" dirty="0" smtClean="0"/>
              <a:t> </a:t>
            </a:r>
            <a:r>
              <a:rPr lang="en-US" altLang="tr-TR" sz="2000" dirty="0" smtClean="0"/>
              <a:t>result from the interaction with other receptors, such as the </a:t>
            </a:r>
            <a:r>
              <a:rPr lang="en-US" altLang="tr-TR" sz="2000" b="1" dirty="0" err="1" smtClean="0">
                <a:solidFill>
                  <a:srgbClr val="002060"/>
                </a:solidFill>
              </a:rPr>
              <a:t>vanilloid</a:t>
            </a:r>
            <a:r>
              <a:rPr lang="tr-TR" altLang="tr-TR" sz="2000" b="1" dirty="0" smtClean="0">
                <a:solidFill>
                  <a:srgbClr val="002060"/>
                </a:solidFill>
              </a:rPr>
              <a:t> </a:t>
            </a:r>
            <a:r>
              <a:rPr lang="tr-TR" altLang="tr-TR" sz="2000" b="1" dirty="0" err="1" smtClean="0">
                <a:solidFill>
                  <a:srgbClr val="002060"/>
                </a:solidFill>
              </a:rPr>
              <a:t>receptor</a:t>
            </a:r>
            <a:endParaRPr lang="tr-TR" altLang="tr-TR" sz="2000" b="1" dirty="0" smtClean="0">
              <a:solidFill>
                <a:srgbClr val="002060"/>
              </a:solidFill>
            </a:endParaRPr>
          </a:p>
          <a:p>
            <a:pPr eaLnBrk="1" hangingPunct="1"/>
            <a:endParaRPr lang="tr-TR" altLang="tr-TR" dirty="0" smtClean="0"/>
          </a:p>
          <a:p>
            <a:pPr eaLnBrk="1" hangingPunct="1"/>
            <a:endParaRPr lang="tr-TR" altLang="tr-TR" dirty="0" smtClean="0">
              <a:cs typeface="Lucida Sans Unicode" panose="020B0602030504020204" pitchFamily="34" charset="0"/>
            </a:endParaRPr>
          </a:p>
          <a:p>
            <a:pPr eaLnBrk="1" hangingPunct="1"/>
            <a:endParaRPr lang="tr-TR" altLang="tr-TR" dirty="0" smtClean="0"/>
          </a:p>
          <a:p>
            <a:pPr eaLnBrk="1" hangingPunct="1">
              <a:buFont typeface="Wingdings" panose="05000000000000000000" pitchFamily="2" charset="2"/>
              <a:buNone/>
            </a:pPr>
            <a:r>
              <a:rPr lang="tr-TR" altLang="tr-TR" dirty="0" smtClean="0"/>
              <a:t>	</a:t>
            </a:r>
            <a:endParaRPr lang="tr-TR" altLang="tr-TR" sz="1800" dirty="0" smtClean="0"/>
          </a:p>
        </p:txBody>
      </p:sp>
    </p:spTree>
  </p:cSld>
  <p:clrMapOvr>
    <a:masterClrMapping/>
  </p:clrMapOvr>
  <p:transition spd="slow">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4710</TotalTime>
  <Words>2259</Words>
  <Application>Microsoft Office PowerPoint</Application>
  <PresentationFormat>On-screen Show (4:3)</PresentationFormat>
  <Paragraphs>263</Paragraphs>
  <Slides>43</Slides>
  <Notes>8</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43</vt:i4>
      </vt:variant>
    </vt:vector>
  </HeadingPairs>
  <TitlesOfParts>
    <vt:vector size="44" baseType="lpstr">
      <vt:lpstr>Cumba</vt:lpstr>
      <vt:lpstr>About OMICS Group</vt:lpstr>
      <vt:lpstr>OMICS International Conferences</vt:lpstr>
      <vt:lpstr>Anti- inflammatory effects of  cannabinoid 2 receptor agonist, GW405833, in a model of carrageenan-induced  acute inflammation of the rat paw</vt:lpstr>
      <vt:lpstr>    Our working team </vt:lpstr>
      <vt:lpstr>Anti- inflammatory effects of cannabinoid 2 receptor agonist, GW405833, in a model of carrageenan-induced acute inflammation of the rat paw</vt:lpstr>
      <vt:lpstr>Introduction</vt:lpstr>
      <vt:lpstr>Introduction   The Cannabinoidergic system    Cannabis sativa</vt:lpstr>
      <vt:lpstr>The synthetic cannabinoids </vt:lpstr>
      <vt:lpstr>Introduction    The Cannabinoidergic system   I. The Receptors </vt:lpstr>
      <vt:lpstr>Introduction   The Cannabinoidergic system     I. The Receptors </vt:lpstr>
      <vt:lpstr>Introduction   The Cannabinoidergic system   II. Endocannabinoid ligands </vt:lpstr>
      <vt:lpstr>Introduction   The Cannabinoidergic system III. Endocannabinoid-biosynthetic and catabolic enzymes</vt:lpstr>
      <vt:lpstr>Introduction   The Cannabinoidergic system III. Endocannabinoid biosynthetic and catabolic enzymes</vt:lpstr>
      <vt:lpstr>Introduction   The Cannabinoidergic system III. Endocannabinoid biosynthetic and catabolic enzymes</vt:lpstr>
      <vt:lpstr>Introduction   The Cannabinoidergic system III. Endocannabinoid biosynthetic and catabolic enzymes</vt:lpstr>
      <vt:lpstr>Introduction   The Cannabinoidergic system   The Effects </vt:lpstr>
      <vt:lpstr>Introduction   The Cannabinoidergic system   The Effects </vt:lpstr>
      <vt:lpstr>Introduction   The Cannabinoidergic system   The Effects </vt:lpstr>
      <vt:lpstr>Introduction   The Cannabinoidergic system   And Inflammation</vt:lpstr>
      <vt:lpstr>Introduction   The Cannabinoidergic system   And Inflammation</vt:lpstr>
      <vt:lpstr>Introduction    In our previous studies</vt:lpstr>
      <vt:lpstr>Introduction    Aim of this study</vt:lpstr>
      <vt:lpstr>Materials and Methods  Animals and Experimental Design</vt:lpstr>
      <vt:lpstr>Materials and Methods   Inflammation type</vt:lpstr>
      <vt:lpstr>Materials and Methods   Inflammation type   Paw edema</vt:lpstr>
      <vt:lpstr>Materials and Methods  Animals and Experimental Design</vt:lpstr>
      <vt:lpstr>Materials and Methods  Animals and Experimental Design</vt:lpstr>
      <vt:lpstr>Materials and Methods   Statistical Data Analysis</vt:lpstr>
      <vt:lpstr>Results</vt:lpstr>
      <vt:lpstr>Slide 30</vt:lpstr>
      <vt:lpstr>Results</vt:lpstr>
      <vt:lpstr>Slide 32</vt:lpstr>
      <vt:lpstr>Results</vt:lpstr>
      <vt:lpstr>Slide 34</vt:lpstr>
      <vt:lpstr>Results</vt:lpstr>
      <vt:lpstr>Slide 36</vt:lpstr>
      <vt:lpstr>Discussion</vt:lpstr>
      <vt:lpstr>Discussion</vt:lpstr>
      <vt:lpstr>Slide 39</vt:lpstr>
      <vt:lpstr>Slide 40</vt:lpstr>
      <vt:lpstr>Finally</vt:lpstr>
      <vt:lpstr>References Recent Papers</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by in vivo Respiration Enrolled of Lung Toxicity in Rats Kept in Coal Mine Ambience: Effects of Antioxidant Therapy and Reoxygenesis</dc:title>
  <dc:creator>user</dc:creator>
  <cp:lastModifiedBy>sindhuja-m</cp:lastModifiedBy>
  <cp:revision>117</cp:revision>
  <cp:lastPrinted>2012-02-07T09:12:17Z</cp:lastPrinted>
  <dcterms:created xsi:type="dcterms:W3CDTF">1601-01-01T00:00:00Z</dcterms:created>
  <dcterms:modified xsi:type="dcterms:W3CDTF">2015-09-22T14:43:02Z</dcterms:modified>
</cp:coreProperties>
</file>