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306" r:id="rId2"/>
    <p:sldId id="256" r:id="rId3"/>
    <p:sldId id="257" r:id="rId4"/>
    <p:sldId id="264" r:id="rId5"/>
    <p:sldId id="315" r:id="rId6"/>
    <p:sldId id="265" r:id="rId7"/>
    <p:sldId id="316" r:id="rId8"/>
    <p:sldId id="266" r:id="rId9"/>
    <p:sldId id="304" r:id="rId10"/>
    <p:sldId id="317" r:id="rId11"/>
    <p:sldId id="273" r:id="rId12"/>
    <p:sldId id="268" r:id="rId13"/>
    <p:sldId id="318" r:id="rId14"/>
    <p:sldId id="269" r:id="rId15"/>
    <p:sldId id="305" r:id="rId16"/>
    <p:sldId id="270" r:id="rId17"/>
    <p:sldId id="319" r:id="rId18"/>
    <p:sldId id="272" r:id="rId19"/>
    <p:sldId id="320" r:id="rId20"/>
    <p:sldId id="274" r:id="rId21"/>
    <p:sldId id="258" r:id="rId22"/>
    <p:sldId id="321" r:id="rId23"/>
    <p:sldId id="275" r:id="rId24"/>
    <p:sldId id="300" r:id="rId25"/>
    <p:sldId id="281" r:id="rId26"/>
    <p:sldId id="287" r:id="rId27"/>
    <p:sldId id="290" r:id="rId28"/>
    <p:sldId id="288" r:id="rId29"/>
    <p:sldId id="289" r:id="rId30"/>
    <p:sldId id="322" r:id="rId31"/>
    <p:sldId id="283" r:id="rId32"/>
    <p:sldId id="291" r:id="rId33"/>
    <p:sldId id="286" r:id="rId34"/>
    <p:sldId id="292" r:id="rId35"/>
    <p:sldId id="323" r:id="rId36"/>
    <p:sldId id="284" r:id="rId37"/>
    <p:sldId id="293" r:id="rId38"/>
    <p:sldId id="294" r:id="rId39"/>
    <p:sldId id="295" r:id="rId40"/>
    <p:sldId id="296" r:id="rId41"/>
    <p:sldId id="299" r:id="rId42"/>
    <p:sldId id="298" r:id="rId43"/>
    <p:sldId id="324" r:id="rId44"/>
    <p:sldId id="325" r:id="rId45"/>
    <p:sldId id="301" r:id="rId46"/>
    <p:sldId id="302" r:id="rId47"/>
    <p:sldId id="303" r:id="rId48"/>
    <p:sldId id="307" r:id="rId49"/>
    <p:sldId id="314"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9FAB55"/>
    <a:srgbClr val="6666FF"/>
    <a:srgbClr val="B7260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showGuides="1">
      <p:cViewPr>
        <p:scale>
          <a:sx n="64" d="100"/>
          <a:sy n="64" d="100"/>
        </p:scale>
        <p:origin x="-996" y="-312"/>
      </p:cViewPr>
      <p:guideLst>
        <p:guide orient="horz" pos="2160"/>
        <p:guide pos="3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261200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334691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63031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1491697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170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2798254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4249301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419414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260367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B43D3-71DF-4C8C-8B26-037E02A5147A}"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339303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0B43D3-71DF-4C8C-8B26-037E02A5147A}"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63477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0B43D3-71DF-4C8C-8B26-037E02A5147A}" type="datetimeFigureOut">
              <a:rPr lang="en-US" smtClean="0"/>
              <a:pPr/>
              <a:t>5/30/2016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2617376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0B43D3-71DF-4C8C-8B26-037E02A5147A}" type="datetimeFigureOut">
              <a:rPr lang="en-US" smtClean="0"/>
              <a:pPr/>
              <a:t>5/30/2016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202294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B43D3-71DF-4C8C-8B26-037E02A5147A}" type="datetimeFigureOut">
              <a:rPr lang="en-US" smtClean="0"/>
              <a:pPr/>
              <a:t>5/30/2016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1895282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B43D3-71DF-4C8C-8B26-037E02A5147A}"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148546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B43D3-71DF-4C8C-8B26-037E02A5147A}"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DC01E-0687-4B5B-92D4-303103F67EB5}" type="slidenum">
              <a:rPr lang="en-US" smtClean="0"/>
              <a:pPr/>
              <a:t>‹#›</a:t>
            </a:fld>
            <a:endParaRPr lang="en-US"/>
          </a:p>
        </p:txBody>
      </p:sp>
    </p:spTree>
    <p:extLst>
      <p:ext uri="{BB962C8B-B14F-4D97-AF65-F5344CB8AC3E}">
        <p14:creationId xmlns:p14="http://schemas.microsoft.com/office/powerpoint/2010/main" val="69944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0B43D3-71DF-4C8C-8B26-037E02A5147A}" type="datetimeFigureOut">
              <a:rPr lang="en-US" smtClean="0"/>
              <a:pPr/>
              <a:t>5/30/2016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EDC01E-0687-4B5B-92D4-303103F67EB5}" type="slidenum">
              <a:rPr lang="en-US" smtClean="0"/>
              <a:pPr/>
              <a:t>‹#›</a:t>
            </a:fld>
            <a:endParaRPr lang="en-US"/>
          </a:p>
        </p:txBody>
      </p:sp>
    </p:spTree>
    <p:extLst>
      <p:ext uri="{BB962C8B-B14F-4D97-AF65-F5344CB8AC3E}">
        <p14:creationId xmlns:p14="http://schemas.microsoft.com/office/powerpoint/2010/main" val="199237696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7634" y="2661880"/>
            <a:ext cx="9144000" cy="1655762"/>
          </a:xfrm>
        </p:spPr>
        <p:txBody>
          <a:bodyPr/>
          <a:lstStyle/>
          <a:p>
            <a:pPr lvl="0" algn="l" defTabSz="974512">
              <a:lnSpc>
                <a:spcPct val="100000"/>
              </a:lnSpc>
              <a:spcBef>
                <a:spcPts val="0"/>
              </a:spcBef>
            </a:pPr>
            <a:r>
              <a:rPr lang="en-US" sz="6000" b="1" i="1" dirty="0">
                <a:ln w="22225">
                  <a:solidFill>
                    <a:schemeClr val="accent2"/>
                  </a:solidFill>
                  <a:prstDash val="solid"/>
                </a:ln>
                <a:solidFill>
                  <a:srgbClr val="FF3399"/>
                </a:solidFill>
                <a:latin typeface="Ubuntu Light" pitchFamily="34" charset="0"/>
              </a:rPr>
              <a:t>In the name </a:t>
            </a:r>
            <a:r>
              <a:rPr lang="en-US" sz="6000" b="1" i="1" dirty="0" smtClean="0">
                <a:ln w="22225">
                  <a:solidFill>
                    <a:schemeClr val="accent2"/>
                  </a:solidFill>
                  <a:prstDash val="solid"/>
                </a:ln>
                <a:solidFill>
                  <a:srgbClr val="FF3399"/>
                </a:solidFill>
                <a:latin typeface="Ubuntu Light" pitchFamily="34" charset="0"/>
              </a:rPr>
              <a:t>of GOD</a:t>
            </a:r>
            <a:endParaRPr lang="fa-IR" sz="6000" b="1" i="1" dirty="0">
              <a:ln w="22225">
                <a:solidFill>
                  <a:schemeClr val="accent2"/>
                </a:solidFill>
                <a:prstDash val="solid"/>
              </a:ln>
              <a:solidFill>
                <a:srgbClr val="FF3399"/>
              </a:solidFill>
              <a:latin typeface="Ubuntu" pitchFamily="34" charset="0"/>
            </a:endParaRPr>
          </a:p>
          <a:p>
            <a:endParaRPr lang="en-US" b="1" dirty="0">
              <a:ln w="22225">
                <a:solidFill>
                  <a:schemeClr val="accent2"/>
                </a:solidFill>
                <a:prstDash val="solid"/>
              </a:ln>
              <a:solidFill>
                <a:srgbClr val="FF3399"/>
              </a:solidFill>
            </a:endParaRPr>
          </a:p>
        </p:txBody>
      </p:sp>
    </p:spTree>
    <p:extLst>
      <p:ext uri="{BB962C8B-B14F-4D97-AF65-F5344CB8AC3E}">
        <p14:creationId xmlns:p14="http://schemas.microsoft.com/office/powerpoint/2010/main" val="210052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defTabSz="974512">
              <a:spcBef>
                <a:spcPts val="0"/>
              </a:spcBef>
            </a:pPr>
            <a:r>
              <a:rPr lang="en-US" sz="5400" b="1" cap="small" dirty="0">
                <a:solidFill>
                  <a:srgbClr val="C00000"/>
                </a:solidFill>
              </a:rPr>
              <a:t>INTRODUCTION</a:t>
            </a:r>
            <a:r>
              <a:rPr lang="fa-IR" sz="5400" b="1" cap="small" dirty="0">
                <a:solidFill>
                  <a:srgbClr val="C00000"/>
                </a:solidFill>
              </a:rPr>
              <a:t>        </a:t>
            </a:r>
            <a:r>
              <a:rPr lang="en-US" sz="5400" b="1" cap="small" dirty="0">
                <a:solidFill>
                  <a:srgbClr val="C00000"/>
                </a:solidFill>
              </a:rPr>
              <a:t/>
            </a:r>
            <a:br>
              <a:rPr lang="en-US" sz="5400" b="1" cap="small" dirty="0">
                <a:solidFill>
                  <a:srgbClr val="C00000"/>
                </a:solidFill>
              </a:rPr>
            </a:br>
            <a:r>
              <a:rPr lang="en-US" sz="1800" dirty="0">
                <a:solidFill>
                  <a:prstClr val="black">
                    <a:lumMod val="50000"/>
                    <a:lumOff val="50000"/>
                  </a:prstClr>
                </a:solidFill>
              </a:rPr>
              <a:t/>
            </a:r>
            <a:br>
              <a:rPr lang="en-US" sz="1800" dirty="0">
                <a:solidFill>
                  <a:prstClr val="black">
                    <a:lumMod val="50000"/>
                    <a:lumOff val="50000"/>
                  </a:prstClr>
                </a:solidFill>
              </a:rPr>
            </a:br>
            <a:endParaRPr lang="en-US" dirty="0"/>
          </a:p>
        </p:txBody>
      </p:sp>
      <p:sp>
        <p:nvSpPr>
          <p:cNvPr id="3" name="Content Placeholder 2"/>
          <p:cNvSpPr>
            <a:spLocks noGrp="1"/>
          </p:cNvSpPr>
          <p:nvPr>
            <p:ph idx="1"/>
          </p:nvPr>
        </p:nvSpPr>
        <p:spPr>
          <a:xfrm>
            <a:off x="677334" y="2031800"/>
            <a:ext cx="8596668" cy="3880773"/>
          </a:xfrm>
        </p:spPr>
        <p:txBody>
          <a:bodyPr>
            <a:normAutofit/>
          </a:bodyPr>
          <a:lstStyle/>
          <a:p>
            <a:pPr marL="0" indent="0">
              <a:buNone/>
            </a:pP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The aim of the present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study</a:t>
            </a:r>
            <a:r>
              <a:rPr lang="fa-IR"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was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to evaluate the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levels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manganese in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exposed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workers’ blood serum. </a:t>
            </a:r>
            <a:r>
              <a:rPr lang="fa-IR" sz="32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
            </a:r>
            <a:br>
              <a:rPr lang="fa-IR" sz="32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br>
            <a:r>
              <a:rPr lang="fa-IR" sz="320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r>
            <a:br>
              <a:rPr lang="fa-IR" sz="320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br>
            <a:endParaRPr lang="en-US" sz="2400" dirty="0"/>
          </a:p>
        </p:txBody>
      </p:sp>
    </p:spTree>
    <p:extLst>
      <p:ext uri="{BB962C8B-B14F-4D97-AF65-F5344CB8AC3E}">
        <p14:creationId xmlns:p14="http://schemas.microsoft.com/office/powerpoint/2010/main" val="310700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5880749"/>
          </a:xfrm>
        </p:spPr>
        <p:txBody>
          <a:bodyPr>
            <a:normAutofit/>
          </a:bodyPr>
          <a:lstStyle/>
          <a:p>
            <a:pPr marL="0" lvl="0" indent="0" algn="ctr">
              <a:lnSpc>
                <a:spcPct val="150000"/>
              </a:lnSpc>
              <a:spcBef>
                <a:spcPts val="0"/>
              </a:spcBef>
              <a:buNone/>
            </a:pPr>
            <a:endParaRPr lang="en-US" sz="4000" b="1" dirty="0" smtClean="0">
              <a:solidFill>
                <a:prstClr val="black"/>
              </a:solidFill>
              <a:latin typeface="Times New Roman" panose="02020603050405020304" pitchFamily="18" charset="0"/>
              <a:ea typeface="Times New Roman" panose="02020603050405020304" pitchFamily="18" charset="0"/>
            </a:endParaRPr>
          </a:p>
          <a:p>
            <a:pPr marL="0" lvl="0" indent="0" algn="ctr">
              <a:lnSpc>
                <a:spcPct val="150000"/>
              </a:lnSpc>
              <a:spcBef>
                <a:spcPts val="0"/>
              </a:spcBef>
              <a:buNone/>
            </a:pPr>
            <a:endParaRPr lang="en-US" sz="4000" b="1" dirty="0">
              <a:solidFill>
                <a:prstClr val="black"/>
              </a:solidFill>
              <a:latin typeface="Times New Roman" panose="02020603050405020304" pitchFamily="18" charset="0"/>
              <a:ea typeface="Times New Roman" panose="02020603050405020304" pitchFamily="18" charset="0"/>
            </a:endParaRPr>
          </a:p>
          <a:p>
            <a:pPr marL="0" lvl="0" indent="0" algn="ctr">
              <a:lnSpc>
                <a:spcPct val="150000"/>
              </a:lnSpc>
              <a:spcBef>
                <a:spcPts val="0"/>
              </a:spcBef>
              <a:buNone/>
            </a:pPr>
            <a:r>
              <a:rPr lang="en-US" sz="5400" b="1" dirty="0" smtClean="0">
                <a:solidFill>
                  <a:srgbClr val="FF0000"/>
                </a:solidFill>
                <a:latin typeface="Times New Roman" panose="02020603050405020304" pitchFamily="18" charset="0"/>
                <a:ea typeface="Times New Roman" panose="02020603050405020304" pitchFamily="18" charset="0"/>
              </a:rPr>
              <a:t>Material </a:t>
            </a:r>
            <a:r>
              <a:rPr lang="en-US" sz="5400" b="1" dirty="0">
                <a:solidFill>
                  <a:srgbClr val="FF0000"/>
                </a:solidFill>
                <a:latin typeface="Times New Roman" panose="02020603050405020304" pitchFamily="18" charset="0"/>
                <a:ea typeface="Times New Roman" panose="02020603050405020304" pitchFamily="18" charset="0"/>
              </a:rPr>
              <a:t>and </a:t>
            </a:r>
            <a:r>
              <a:rPr lang="en-US" sz="5400" b="1" dirty="0" smtClean="0">
                <a:solidFill>
                  <a:srgbClr val="FF0000"/>
                </a:solidFill>
                <a:latin typeface="Times New Roman" panose="02020603050405020304" pitchFamily="18" charset="0"/>
                <a:ea typeface="Times New Roman" panose="02020603050405020304" pitchFamily="18" charset="0"/>
              </a:rPr>
              <a:t>methods</a:t>
            </a:r>
          </a:p>
          <a:p>
            <a:pPr marL="0" lvl="0" indent="0" algn="ctr">
              <a:lnSpc>
                <a:spcPct val="150000"/>
              </a:lnSpc>
              <a:spcBef>
                <a:spcPts val="0"/>
              </a:spcBef>
              <a:buNone/>
            </a:pPr>
            <a:endParaRPr lang="en-US" sz="4000" b="1" dirty="0">
              <a:solidFill>
                <a:prstClr val="black"/>
              </a:solidFill>
              <a:latin typeface="Times New Roman" panose="02020603050405020304" pitchFamily="18" charset="0"/>
              <a:ea typeface="Times New Roman" panose="02020603050405020304" pitchFamily="18" charset="0"/>
            </a:endParaRPr>
          </a:p>
          <a:p>
            <a:pPr marL="0" lvl="0" indent="0" algn="ctr">
              <a:lnSpc>
                <a:spcPct val="150000"/>
              </a:lnSpc>
              <a:spcBef>
                <a:spcPts val="0"/>
              </a:spcBef>
              <a:buNone/>
            </a:pPr>
            <a:endParaRPr lang="en-US" sz="4000" b="1" dirty="0" smtClean="0">
              <a:solidFill>
                <a:prstClr val="black"/>
              </a:solidFill>
              <a:latin typeface="Times New Roman" panose="02020603050405020304" pitchFamily="18" charset="0"/>
              <a:ea typeface="Times New Roman" panose="02020603050405020304" pitchFamily="18" charset="0"/>
            </a:endParaRPr>
          </a:p>
          <a:p>
            <a:pPr marL="0" lvl="0" indent="0" algn="ctr">
              <a:lnSpc>
                <a:spcPct val="150000"/>
              </a:lnSpc>
              <a:spcBef>
                <a:spcPts val="0"/>
              </a:spcBef>
              <a:buNone/>
            </a:pPr>
            <a:endParaRPr lang="fa-IR" sz="4000" b="1" dirty="0">
              <a:solidFill>
                <a:prstClr val="black"/>
              </a:solidFill>
              <a:latin typeface="Times New Roman" panose="02020603050405020304" pitchFamily="18" charset="0"/>
              <a:ea typeface="Times New Roman" panose="02020603050405020304" pitchFamily="18" charset="0"/>
            </a:endParaRPr>
          </a:p>
          <a:p>
            <a:endParaRPr lang="en-US" sz="2000" dirty="0"/>
          </a:p>
        </p:txBody>
      </p:sp>
    </p:spTree>
    <p:extLst>
      <p:ext uri="{BB962C8B-B14F-4D97-AF65-F5344CB8AC3E}">
        <p14:creationId xmlns:p14="http://schemas.microsoft.com/office/powerpoint/2010/main" val="58364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033" y="1738647"/>
            <a:ext cx="10242997" cy="4620832"/>
          </a:xfrm>
        </p:spPr>
        <p:txBody>
          <a:bodyPr/>
          <a:lstStyle/>
          <a:p>
            <a:pPr lvl="0" algn="l">
              <a:lnSpc>
                <a:spcPct val="100000"/>
              </a:lnSpc>
              <a:spcBef>
                <a:spcPts val="0"/>
              </a:spcBef>
            </a:pPr>
            <a:r>
              <a:rPr lang="en-US" sz="3200" dirty="0" smtClean="0">
                <a:solidFill>
                  <a:prstClr val="black"/>
                </a:solidFill>
                <a:latin typeface="Arial" panose="020B0604020202020204" pitchFamily="34" charset="0"/>
                <a:cs typeface="Arial" panose="020B0604020202020204" pitchFamily="34" charset="0"/>
              </a:rPr>
              <a:t>Total </a:t>
            </a:r>
            <a:r>
              <a:rPr lang="en-US" sz="3200" dirty="0">
                <a:solidFill>
                  <a:prstClr val="black"/>
                </a:solidFill>
                <a:latin typeface="Arial" panose="020B0604020202020204" pitchFamily="34" charset="0"/>
                <a:cs typeface="Arial" panose="020B0604020202020204" pitchFamily="34" charset="0"/>
              </a:rPr>
              <a:t>workers of about 300 employees of whom </a:t>
            </a:r>
            <a:r>
              <a:rPr lang="en-US" sz="3200" dirty="0" smtClean="0">
                <a:solidFill>
                  <a:prstClr val="black"/>
                </a:solidFill>
                <a:latin typeface="Arial" panose="020B0604020202020204" pitchFamily="34" charset="0"/>
                <a:cs typeface="Arial" panose="020B0604020202020204" pitchFamily="34" charset="0"/>
              </a:rPr>
              <a:t>the</a:t>
            </a:r>
            <a:br>
              <a:rPr lang="en-US" sz="3200" dirty="0" smtClean="0">
                <a:solidFill>
                  <a:prstClr val="black"/>
                </a:solidFill>
                <a:latin typeface="Arial" panose="020B0604020202020204" pitchFamily="34" charset="0"/>
                <a:cs typeface="Arial" panose="020B0604020202020204" pitchFamily="34" charset="0"/>
              </a:rPr>
            </a:br>
            <a:r>
              <a:rPr lang="en-US" sz="3200" dirty="0" smtClean="0">
                <a:solidFill>
                  <a:prstClr val="black"/>
                </a:solidFill>
                <a:latin typeface="Arial" panose="020B0604020202020204" pitchFamily="34" charset="0"/>
                <a:cs typeface="Arial" panose="020B0604020202020204" pitchFamily="34" charset="0"/>
              </a:rPr>
              <a:t> </a:t>
            </a:r>
            <a:r>
              <a:rPr lang="en-US" sz="3200" dirty="0">
                <a:solidFill>
                  <a:prstClr val="black"/>
                </a:solidFill>
                <a:latin typeface="Arial" panose="020B0604020202020204" pitchFamily="34" charset="0"/>
                <a:cs typeface="Arial" panose="020B0604020202020204" pitchFamily="34" charset="0"/>
              </a:rPr>
              <a:t>170 workers exposed to </a:t>
            </a:r>
            <a:r>
              <a:rPr lang="en-US" sz="3200" dirty="0" err="1">
                <a:solidFill>
                  <a:prstClr val="black"/>
                </a:solidFill>
                <a:latin typeface="Arial" panose="020B0604020202020204" pitchFamily="34" charset="0"/>
                <a:cs typeface="Arial" panose="020B0604020202020204" pitchFamily="34" charset="0"/>
              </a:rPr>
              <a:t>MnO</a:t>
            </a:r>
            <a:r>
              <a:rPr lang="en-US" sz="3200" dirty="0">
                <a:solidFill>
                  <a:prstClr val="black"/>
                </a:solidFill>
                <a:latin typeface="Arial" panose="020B0604020202020204" pitchFamily="34" charset="0"/>
                <a:cs typeface="Arial" panose="020B0604020202020204" pitchFamily="34" charset="0"/>
              </a:rPr>
              <a:t> and </a:t>
            </a:r>
            <a:r>
              <a:rPr lang="en-US" sz="3200" dirty="0" err="1">
                <a:solidFill>
                  <a:prstClr val="black"/>
                </a:solidFill>
                <a:latin typeface="Arial" panose="020B0604020202020204" pitchFamily="34" charset="0"/>
                <a:cs typeface="Arial" panose="020B0604020202020204" pitchFamily="34" charset="0"/>
              </a:rPr>
              <a:t>Mn</a:t>
            </a:r>
            <a:r>
              <a:rPr lang="en-US" sz="3200" dirty="0">
                <a:solidFill>
                  <a:prstClr val="black"/>
                </a:solidFill>
                <a:latin typeface="Arial" panose="020B0604020202020204" pitchFamily="34" charset="0"/>
                <a:cs typeface="Arial" panose="020B0604020202020204" pitchFamily="34" charset="0"/>
              </a:rPr>
              <a:t> dust at present. A group of 130 persons corresponding to control workers not exposed to </a:t>
            </a:r>
            <a:r>
              <a:rPr lang="en-US" sz="3200" dirty="0" err="1">
                <a:solidFill>
                  <a:prstClr val="black"/>
                </a:solidFill>
                <a:latin typeface="Arial" panose="020B0604020202020204" pitchFamily="34" charset="0"/>
                <a:cs typeface="Arial" panose="020B0604020202020204" pitchFamily="34" charset="0"/>
              </a:rPr>
              <a:t>Mn</a:t>
            </a:r>
            <a:r>
              <a:rPr lang="en-US" sz="3200" dirty="0">
                <a:solidFill>
                  <a:prstClr val="black"/>
                </a:solidFill>
                <a:latin typeface="Arial" panose="020B0604020202020204" pitchFamily="34" charset="0"/>
                <a:cs typeface="Arial" panose="020B0604020202020204" pitchFamily="34" charset="0"/>
              </a:rPr>
              <a:t> or a related chemicals</a:t>
            </a:r>
            <a:r>
              <a:rPr lang="en-US" sz="3200" dirty="0" smtClean="0">
                <a:solidFill>
                  <a:prstClr val="black"/>
                </a:solidFill>
                <a:latin typeface="Arial" panose="020B0604020202020204" pitchFamily="34" charset="0"/>
                <a:cs typeface="Arial" panose="020B0604020202020204" pitchFamily="34" charset="0"/>
              </a:rPr>
              <a:t>. </a:t>
            </a:r>
            <a:r>
              <a:rPr lang="fa-IR" sz="2800" dirty="0">
                <a:solidFill>
                  <a:prstClr val="black"/>
                </a:solidFill>
                <a:latin typeface="Calibri" panose="020F0502020204030204"/>
                <a:cs typeface="Arial" panose="020B0604020202020204" pitchFamily="34" charset="0"/>
              </a:rPr>
              <a:t/>
            </a:r>
            <a:br>
              <a:rPr lang="fa-IR" sz="2800" dirty="0">
                <a:solidFill>
                  <a:prstClr val="black"/>
                </a:solidFill>
                <a:latin typeface="Calibri" panose="020F0502020204030204"/>
                <a:cs typeface="Arial" panose="020B0604020202020204" pitchFamily="34" charset="0"/>
              </a:rPr>
            </a:br>
            <a:r>
              <a:rPr lang="fa-IR" sz="2400" dirty="0" smtClean="0">
                <a:solidFill>
                  <a:prstClr val="black"/>
                </a:solidFill>
                <a:latin typeface="Calibri" panose="020F0502020204030204"/>
              </a:rPr>
              <a:t/>
            </a:r>
            <a:br>
              <a:rPr lang="fa-IR" sz="2400" dirty="0" smtClean="0">
                <a:solidFill>
                  <a:prstClr val="black"/>
                </a:solidFill>
                <a:latin typeface="Calibri" panose="020F0502020204030204"/>
              </a:rPr>
            </a:br>
            <a:r>
              <a:rPr lang="fa-IR" sz="2400" dirty="0" smtClean="0">
                <a:solidFill>
                  <a:prstClr val="black"/>
                </a:solidFill>
                <a:latin typeface="Calibri" panose="020F0502020204030204"/>
              </a:rPr>
              <a:t/>
            </a:r>
            <a:br>
              <a:rPr lang="fa-IR" sz="2400" dirty="0" smtClean="0">
                <a:solidFill>
                  <a:prstClr val="black"/>
                </a:solidFill>
                <a:latin typeface="Calibri" panose="020F0502020204030204"/>
              </a:rPr>
            </a:br>
            <a:r>
              <a:rPr lang="fa-IR" sz="2400" dirty="0">
                <a:solidFill>
                  <a:prstClr val="black"/>
                </a:solidFill>
                <a:latin typeface="Calibri" panose="020F0502020204030204"/>
                <a:cs typeface="Arial" panose="020B0604020202020204" pitchFamily="34" charset="0"/>
              </a:rPr>
              <a:t/>
            </a:r>
            <a:br>
              <a:rPr lang="fa-IR" sz="2400" dirty="0">
                <a:solidFill>
                  <a:prstClr val="black"/>
                </a:solidFill>
                <a:latin typeface="Calibri" panose="020F0502020204030204"/>
                <a:cs typeface="Arial" panose="020B0604020202020204" pitchFamily="34" charset="0"/>
              </a:rPr>
            </a:br>
            <a:r>
              <a:rPr lang="en-US" sz="2400" dirty="0">
                <a:solidFill>
                  <a:prstClr val="black"/>
                </a:solidFill>
                <a:latin typeface="Calibri" panose="020F0502020204030204"/>
              </a:rPr>
              <a:t/>
            </a:r>
            <a:br>
              <a:rPr lang="en-US" sz="2400" dirty="0">
                <a:solidFill>
                  <a:prstClr val="black"/>
                </a:solidFill>
                <a:latin typeface="Calibri" panose="020F0502020204030204"/>
              </a:rPr>
            </a:br>
            <a:endParaRPr lang="en-US" dirty="0"/>
          </a:p>
        </p:txBody>
      </p:sp>
      <p:sp>
        <p:nvSpPr>
          <p:cNvPr id="3" name="Subtitle 2"/>
          <p:cNvSpPr>
            <a:spLocks noGrp="1"/>
          </p:cNvSpPr>
          <p:nvPr>
            <p:ph type="subTitle" idx="1"/>
          </p:nvPr>
        </p:nvSpPr>
        <p:spPr>
          <a:xfrm>
            <a:off x="-206061" y="283336"/>
            <a:ext cx="9144000" cy="1545465"/>
          </a:xfrm>
        </p:spPr>
        <p:txBody>
          <a:bodyPr>
            <a:normAutofit fontScale="92500" lnSpcReduction="20000"/>
          </a:bodyPr>
          <a:lstStyle/>
          <a:p>
            <a:pPr lvl="0" algn="ctr">
              <a:lnSpc>
                <a:spcPct val="150000"/>
              </a:lnSpc>
              <a:spcBef>
                <a:spcPts val="0"/>
              </a:spcBef>
            </a:pPr>
            <a:r>
              <a:rPr lang="en-US" sz="3800" b="1" dirty="0">
                <a:solidFill>
                  <a:srgbClr val="C00000"/>
                </a:solidFill>
                <a:latin typeface="Times New Roman" panose="02020603050405020304" pitchFamily="18" charset="0"/>
                <a:ea typeface="Times New Roman" panose="02020603050405020304" pitchFamily="18" charset="0"/>
              </a:rPr>
              <a:t>Material and methods</a:t>
            </a:r>
            <a:endParaRPr lang="fa-IR" sz="3800" b="1" dirty="0">
              <a:solidFill>
                <a:srgbClr val="C00000"/>
              </a:solidFill>
              <a:latin typeface="Times New Roman" panose="02020603050405020304" pitchFamily="18" charset="0"/>
              <a:ea typeface="Times New Roman" panose="02020603050405020304" pitchFamily="18" charset="0"/>
            </a:endParaRPr>
          </a:p>
          <a:p>
            <a:pPr lvl="0" defTabSz="974512">
              <a:lnSpc>
                <a:spcPct val="100000"/>
              </a:lnSpc>
              <a:spcBef>
                <a:spcPts val="0"/>
              </a:spcBef>
            </a:pPr>
            <a:r>
              <a:rPr lang="fa-IR" sz="6400" b="1" cap="small" dirty="0" smtClean="0">
                <a:solidFill>
                  <a:srgbClr val="C00000"/>
                </a:solidFill>
              </a:rPr>
              <a:t>        </a:t>
            </a:r>
            <a:endParaRPr lang="en-US" sz="6400" b="1" cap="small" dirty="0">
              <a:solidFill>
                <a:srgbClr val="C00000"/>
              </a:solidFill>
            </a:endParaRPr>
          </a:p>
          <a:p>
            <a:endParaRPr lang="en-US" dirty="0"/>
          </a:p>
        </p:txBody>
      </p:sp>
    </p:spTree>
    <p:extLst>
      <p:ext uri="{BB962C8B-B14F-4D97-AF65-F5344CB8AC3E}">
        <p14:creationId xmlns:p14="http://schemas.microsoft.com/office/powerpoint/2010/main" val="90790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a:solidFill>
                  <a:srgbClr val="C00000"/>
                </a:solidFill>
                <a:latin typeface="Times New Roman" panose="02020603050405020304" pitchFamily="18" charset="0"/>
                <a:ea typeface="Times New Roman" panose="02020603050405020304" pitchFamily="18" charset="0"/>
              </a:rPr>
              <a:t>Material and methods</a:t>
            </a:r>
            <a:endParaRPr lang="en-US" dirty="0"/>
          </a:p>
        </p:txBody>
      </p:sp>
      <p:sp>
        <p:nvSpPr>
          <p:cNvPr id="3" name="Content Placeholder 2"/>
          <p:cNvSpPr>
            <a:spLocks noGrp="1"/>
          </p:cNvSpPr>
          <p:nvPr>
            <p:ph idx="1"/>
          </p:nvPr>
        </p:nvSpPr>
        <p:spPr>
          <a:xfrm>
            <a:off x="677334" y="1930400"/>
            <a:ext cx="8596668" cy="3880773"/>
          </a:xfrm>
        </p:spPr>
        <p:txBody>
          <a:bodyPr>
            <a:normAutofit/>
          </a:bodyPr>
          <a:lstStyle/>
          <a:p>
            <a:pPr marL="0" indent="0">
              <a:buNone/>
            </a:pPr>
            <a:r>
              <a:rPr lang="en-US" sz="3200" dirty="0">
                <a:solidFill>
                  <a:prstClr val="black"/>
                </a:solidFill>
                <a:latin typeface="Arial" panose="020B0604020202020204" pitchFamily="34" charset="0"/>
                <a:cs typeface="Arial" panose="020B0604020202020204" pitchFamily="34" charset="0"/>
              </a:rPr>
              <a:t>About 25% of the participants in every group were worked on a temporary night shift (10.00 pm-6.00 am) and 75% worked as day time shift.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841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761" y="1545465"/>
            <a:ext cx="10242997" cy="4043965"/>
          </a:xfrm>
        </p:spPr>
        <p:txBody>
          <a:bodyPr>
            <a:normAutofit fontScale="90000"/>
          </a:bodyPr>
          <a:lstStyle/>
          <a:p>
            <a:pPr lvl="0" algn="l">
              <a:lnSpc>
                <a:spcPct val="100000"/>
              </a:lnSpc>
              <a:spcBef>
                <a:spcPts val="0"/>
              </a:spcBef>
            </a:pPr>
            <a:r>
              <a:rPr lang="en-US" sz="3600" dirty="0">
                <a:solidFill>
                  <a:prstClr val="black"/>
                </a:solidFill>
                <a:latin typeface="Arial" panose="020B0604020202020204" pitchFamily="34" charset="0"/>
                <a:cs typeface="Arial" panose="020B0604020202020204" pitchFamily="34" charset="0"/>
              </a:rPr>
              <a:t>Biomarkers of exposure should be evaluated in a </a:t>
            </a:r>
            <a:r>
              <a:rPr lang="en-US" sz="3600" dirty="0" smtClean="0">
                <a:solidFill>
                  <a:prstClr val="black"/>
                </a:solidFill>
                <a:latin typeface="Arial" panose="020B0604020202020204" pitchFamily="34" charset="0"/>
                <a:cs typeface="Arial" panose="020B0604020202020204" pitchFamily="34" charset="0"/>
              </a:rPr>
              <a:t>period</a:t>
            </a:r>
            <a:r>
              <a:rPr lang="fa-IR" sz="3600" dirty="0" smtClean="0">
                <a:solidFill>
                  <a:prstClr val="black"/>
                </a:solidFill>
                <a:latin typeface="Arial" panose="020B0604020202020204" pitchFamily="34" charset="0"/>
                <a:cs typeface="Arial" panose="020B0604020202020204" pitchFamily="34" charset="0"/>
              </a:rPr>
              <a:t/>
            </a:r>
            <a:br>
              <a:rPr lang="fa-IR" sz="3600" dirty="0" smtClean="0">
                <a:solidFill>
                  <a:prstClr val="black"/>
                </a:solidFill>
                <a:latin typeface="Arial" panose="020B0604020202020204" pitchFamily="34" charset="0"/>
                <a:cs typeface="Arial" panose="020B0604020202020204" pitchFamily="34" charset="0"/>
              </a:rPr>
            </a:br>
            <a:r>
              <a:rPr lang="en-US" sz="3600" dirty="0" smtClean="0">
                <a:solidFill>
                  <a:prstClr val="black"/>
                </a:solidFill>
                <a:latin typeface="Arial" panose="020B0604020202020204" pitchFamily="34" charset="0"/>
                <a:cs typeface="Arial" panose="020B0604020202020204" pitchFamily="34" charset="0"/>
              </a:rPr>
              <a:t> </a:t>
            </a:r>
            <a:r>
              <a:rPr lang="en-US" sz="3600" dirty="0">
                <a:solidFill>
                  <a:prstClr val="black"/>
                </a:solidFill>
                <a:latin typeface="Arial" panose="020B0604020202020204" pitchFamily="34" charset="0"/>
                <a:cs typeface="Arial" panose="020B0604020202020204" pitchFamily="34" charset="0"/>
              </a:rPr>
              <a:t>that reflects the half-life of </a:t>
            </a:r>
            <a:r>
              <a:rPr lang="en-US" sz="3600" dirty="0" err="1">
                <a:solidFill>
                  <a:prstClr val="black"/>
                </a:solidFill>
                <a:latin typeface="Arial" panose="020B0604020202020204" pitchFamily="34" charset="0"/>
                <a:cs typeface="Arial" panose="020B0604020202020204" pitchFamily="34" charset="0"/>
              </a:rPr>
              <a:t>Mn</a:t>
            </a:r>
            <a:r>
              <a:rPr lang="en-US" sz="3600" dirty="0">
                <a:solidFill>
                  <a:prstClr val="black"/>
                </a:solidFill>
                <a:latin typeface="Arial" panose="020B0604020202020204" pitchFamily="34" charset="0"/>
                <a:cs typeface="Arial" panose="020B0604020202020204" pitchFamily="34" charset="0"/>
              </a:rPr>
              <a:t> in the exposed </a:t>
            </a:r>
            <a:r>
              <a:rPr lang="en-US" sz="3600" dirty="0" smtClean="0">
                <a:solidFill>
                  <a:prstClr val="black"/>
                </a:solidFill>
                <a:latin typeface="Arial" panose="020B0604020202020204" pitchFamily="34" charset="0"/>
                <a:cs typeface="Arial" panose="020B0604020202020204" pitchFamily="34" charset="0"/>
              </a:rPr>
              <a:t>human</a:t>
            </a:r>
            <a:r>
              <a:rPr lang="fa-IR" sz="3600" dirty="0" smtClean="0">
                <a:solidFill>
                  <a:prstClr val="black"/>
                </a:solidFill>
                <a:latin typeface="Arial" panose="020B0604020202020204" pitchFamily="34" charset="0"/>
                <a:cs typeface="Arial" panose="020B0604020202020204" pitchFamily="34" charset="0"/>
              </a:rPr>
              <a:t/>
            </a:r>
            <a:br>
              <a:rPr lang="fa-IR" sz="3600" dirty="0" smtClean="0">
                <a:solidFill>
                  <a:prstClr val="black"/>
                </a:solidFill>
                <a:latin typeface="Arial" panose="020B0604020202020204" pitchFamily="34" charset="0"/>
                <a:cs typeface="Arial" panose="020B0604020202020204" pitchFamily="34" charset="0"/>
              </a:rPr>
            </a:br>
            <a:r>
              <a:rPr lang="en-US" sz="3600" dirty="0" smtClean="0">
                <a:solidFill>
                  <a:prstClr val="black"/>
                </a:solidFill>
                <a:latin typeface="Arial" panose="020B0604020202020204" pitchFamily="34" charset="0"/>
                <a:cs typeface="Arial" panose="020B0604020202020204" pitchFamily="34" charset="0"/>
              </a:rPr>
              <a:t> body. </a:t>
            </a:r>
            <a:r>
              <a:rPr lang="fa-IR" sz="2400" dirty="0" smtClean="0">
                <a:solidFill>
                  <a:prstClr val="black"/>
                </a:solidFill>
                <a:latin typeface="Calibri" panose="020F0502020204030204"/>
              </a:rPr>
              <a:t/>
            </a:r>
            <a:br>
              <a:rPr lang="fa-IR" sz="2400" dirty="0" smtClean="0">
                <a:solidFill>
                  <a:prstClr val="black"/>
                </a:solidFill>
                <a:latin typeface="Calibri" panose="020F0502020204030204"/>
              </a:rPr>
            </a:br>
            <a:r>
              <a:rPr lang="fa-IR" sz="2400" dirty="0" smtClean="0">
                <a:solidFill>
                  <a:prstClr val="black"/>
                </a:solidFill>
                <a:latin typeface="Calibri" panose="020F0502020204030204"/>
              </a:rPr>
              <a:t/>
            </a:r>
            <a:br>
              <a:rPr lang="fa-IR" sz="2400" dirty="0" smtClean="0">
                <a:solidFill>
                  <a:prstClr val="black"/>
                </a:solidFill>
                <a:latin typeface="Calibri" panose="020F0502020204030204"/>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endParaRPr lang="en-US" dirty="0"/>
          </a:p>
        </p:txBody>
      </p:sp>
      <p:sp>
        <p:nvSpPr>
          <p:cNvPr id="3" name="Subtitle 2"/>
          <p:cNvSpPr>
            <a:spLocks noGrp="1"/>
          </p:cNvSpPr>
          <p:nvPr>
            <p:ph type="subTitle" idx="1"/>
          </p:nvPr>
        </p:nvSpPr>
        <p:spPr>
          <a:xfrm>
            <a:off x="-206062" y="370267"/>
            <a:ext cx="9144000" cy="708338"/>
          </a:xfrm>
        </p:spPr>
        <p:txBody>
          <a:bodyPr>
            <a:normAutofit fontScale="85000" lnSpcReduction="20000"/>
          </a:bodyPr>
          <a:lstStyle/>
          <a:p>
            <a:pPr lvl="0" algn="ctr">
              <a:lnSpc>
                <a:spcPct val="150000"/>
              </a:lnSpc>
              <a:spcBef>
                <a:spcPts val="0"/>
              </a:spcBef>
            </a:pPr>
            <a:r>
              <a:rPr lang="en-US" sz="3500" b="1" dirty="0">
                <a:solidFill>
                  <a:srgbClr val="C00000"/>
                </a:solidFill>
                <a:latin typeface="Times New Roman" panose="02020603050405020304" pitchFamily="18" charset="0"/>
                <a:ea typeface="Times New Roman" panose="02020603050405020304" pitchFamily="18" charset="0"/>
              </a:rPr>
              <a:t>Material </a:t>
            </a:r>
            <a:r>
              <a:rPr lang="en-US" sz="3300" b="1" dirty="0">
                <a:solidFill>
                  <a:srgbClr val="C00000"/>
                </a:solidFill>
                <a:latin typeface="Times New Roman" panose="02020603050405020304" pitchFamily="18" charset="0"/>
                <a:ea typeface="Times New Roman" panose="02020603050405020304" pitchFamily="18" charset="0"/>
              </a:rPr>
              <a:t>and</a:t>
            </a:r>
            <a:r>
              <a:rPr lang="en-US" sz="3500" b="1" dirty="0">
                <a:solidFill>
                  <a:srgbClr val="C00000"/>
                </a:solidFill>
                <a:latin typeface="Times New Roman" panose="02020603050405020304" pitchFamily="18" charset="0"/>
                <a:ea typeface="Times New Roman" panose="02020603050405020304" pitchFamily="18" charset="0"/>
              </a:rPr>
              <a:t> methods</a:t>
            </a:r>
            <a:endParaRPr lang="fa-IR" sz="3500" b="1" dirty="0">
              <a:solidFill>
                <a:srgbClr val="C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9096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1267" y="3620865"/>
            <a:ext cx="9144000" cy="1479169"/>
          </a:xfrm>
        </p:spPr>
        <p:txBody>
          <a:bodyPr>
            <a:noAutofit/>
          </a:bodyPr>
          <a:lstStyle/>
          <a:p>
            <a:pPr algn="l"/>
            <a:r>
              <a:rPr lang="en-US" sz="3200" dirty="0">
                <a:solidFill>
                  <a:prstClr val="black"/>
                </a:solidFill>
                <a:latin typeface="Arial" panose="020B0604020202020204" pitchFamily="34" charset="0"/>
                <a:cs typeface="Arial" panose="020B0604020202020204" pitchFamily="34" charset="0"/>
              </a:rPr>
              <a:t>The half-life of </a:t>
            </a:r>
            <a:r>
              <a:rPr lang="en-US" sz="3200" dirty="0" err="1">
                <a:solidFill>
                  <a:prstClr val="black"/>
                </a:solidFill>
                <a:latin typeface="Arial" panose="020B0604020202020204" pitchFamily="34" charset="0"/>
                <a:cs typeface="Arial" panose="020B0604020202020204" pitchFamily="34" charset="0"/>
              </a:rPr>
              <a:t>Mn</a:t>
            </a:r>
            <a:r>
              <a:rPr lang="en-US" sz="3200" dirty="0">
                <a:solidFill>
                  <a:prstClr val="black"/>
                </a:solidFill>
                <a:latin typeface="Arial" panose="020B0604020202020204" pitchFamily="34" charset="0"/>
                <a:cs typeface="Arial" panose="020B0604020202020204" pitchFamily="34" charset="0"/>
              </a:rPr>
              <a:t> is about 10-42 days in blood and more than 200 days in </a:t>
            </a:r>
            <a:r>
              <a:rPr lang="en-US" sz="3200" dirty="0" smtClean="0">
                <a:solidFill>
                  <a:prstClr val="black"/>
                </a:solidFill>
                <a:latin typeface="Arial" panose="020B0604020202020204" pitchFamily="34" charset="0"/>
                <a:cs typeface="Arial" panose="020B0604020202020204" pitchFamily="34" charset="0"/>
              </a:rPr>
              <a:t>the brain.</a:t>
            </a:r>
            <a:br>
              <a:rPr lang="en-US" sz="3200" dirty="0" smtClean="0">
                <a:solidFill>
                  <a:prstClr val="black"/>
                </a:solidFill>
                <a:latin typeface="Arial" panose="020B0604020202020204" pitchFamily="34" charset="0"/>
                <a:cs typeface="Arial" panose="020B0604020202020204" pitchFamily="34" charset="0"/>
              </a:rPr>
            </a:br>
            <a:r>
              <a:rPr lang="en-US" sz="3200" dirty="0" smtClean="0">
                <a:solidFill>
                  <a:prstClr val="black"/>
                </a:solidFill>
                <a:latin typeface="Arial" panose="020B0604020202020204" pitchFamily="34" charset="0"/>
                <a:cs typeface="Arial" panose="020B0604020202020204" pitchFamily="34" charset="0"/>
              </a:rPr>
              <a:t/>
            </a:r>
            <a:br>
              <a:rPr lang="en-US" sz="3200" dirty="0" smtClean="0">
                <a:solidFill>
                  <a:prstClr val="black"/>
                </a:solidFill>
                <a:latin typeface="Arial" panose="020B0604020202020204" pitchFamily="34" charset="0"/>
                <a:cs typeface="Arial" panose="020B0604020202020204" pitchFamily="34" charset="0"/>
              </a:rPr>
            </a:b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Two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groups of workers divided in cases (n= 35) and controls (n= 35). The case group was from the furnace, melting, pouring, surface cleaning and finishing sections.</a:t>
            </a:r>
            <a:endParaRPr lang="en-US" sz="6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697360"/>
            <a:ext cx="9144000" cy="848105"/>
          </a:xfrm>
        </p:spPr>
        <p:txBody>
          <a:bodyPr>
            <a:normAutofit fontScale="47500" lnSpcReduction="20000"/>
          </a:bodyPr>
          <a:lstStyle/>
          <a:p>
            <a:pPr lvl="0" algn="ctr">
              <a:lnSpc>
                <a:spcPct val="150000"/>
              </a:lnSpc>
              <a:spcBef>
                <a:spcPts val="0"/>
              </a:spcBef>
            </a:pPr>
            <a:r>
              <a:rPr lang="en-US" sz="8000" b="1" dirty="0">
                <a:solidFill>
                  <a:srgbClr val="C00000"/>
                </a:solidFill>
                <a:latin typeface="Times New Roman" panose="02020603050405020304" pitchFamily="18" charset="0"/>
                <a:ea typeface="Times New Roman" panose="02020603050405020304" pitchFamily="18" charset="0"/>
              </a:rPr>
              <a:t>Material and methods</a:t>
            </a:r>
            <a:endParaRPr lang="fa-IR" sz="8000" b="1" dirty="0">
              <a:solidFill>
                <a:srgbClr val="C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1227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3791" y="1663908"/>
            <a:ext cx="10242997" cy="4317167"/>
          </a:xfrm>
        </p:spPr>
        <p:txBody>
          <a:bodyPr>
            <a:noAutofit/>
          </a:bodyPr>
          <a:lstStyle/>
          <a:p>
            <a:pPr lvl="0" algn="l">
              <a:spcBef>
                <a:spcPts val="1000"/>
              </a:spcBef>
            </a:pP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venous blood sample (20 ml) was collected on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the</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day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of the clinical assessment. </a:t>
            </a:r>
            <a:r>
              <a:rPr lang="fa-IR" sz="3200" dirty="0">
                <a:solidFill>
                  <a:prstClr val="black"/>
                </a:solidFill>
                <a:latin typeface="Calibri" panose="020F0502020204030204"/>
                <a:cs typeface="Arial" panose="020B0604020202020204" pitchFamily="34" charset="0"/>
              </a:rPr>
              <a:t/>
            </a:r>
            <a:br>
              <a:rPr lang="fa-IR" sz="3200" dirty="0">
                <a:solidFill>
                  <a:prstClr val="black"/>
                </a:solidFill>
                <a:latin typeface="Calibri" panose="020F0502020204030204"/>
                <a:cs typeface="Arial" panose="020B0604020202020204" pitchFamily="34" charset="0"/>
              </a:rPr>
            </a:br>
            <a:r>
              <a:rPr lang="en-US" sz="3200" dirty="0">
                <a:solidFill>
                  <a:prstClr val="black"/>
                </a:solidFill>
                <a:latin typeface="Calibri" panose="020F0502020204030204"/>
              </a:rPr>
              <a:t/>
            </a:r>
            <a:br>
              <a:rPr lang="en-US" sz="3200" dirty="0">
                <a:solidFill>
                  <a:prstClr val="black"/>
                </a:solidFill>
                <a:latin typeface="Calibri" panose="020F0502020204030204"/>
              </a:rPr>
            </a:br>
            <a:r>
              <a:rPr lang="en-US" sz="3200" dirty="0" smtClean="0">
                <a:solidFill>
                  <a:prstClr val="black"/>
                </a:solidFill>
                <a:latin typeface="Calibri" panose="020F0502020204030204"/>
              </a:rPr>
              <a:t/>
            </a:r>
            <a:br>
              <a:rPr lang="en-US" sz="3200" dirty="0" smtClean="0">
                <a:solidFill>
                  <a:prstClr val="black"/>
                </a:solidFill>
                <a:latin typeface="Calibri" panose="020F0502020204030204"/>
              </a:rPr>
            </a:br>
            <a:r>
              <a:rPr lang="en-US" sz="3200" dirty="0" smtClean="0">
                <a:solidFill>
                  <a:prstClr val="black"/>
                </a:solidFill>
                <a:latin typeface="Calibri" panose="020F0502020204030204"/>
              </a:rPr>
              <a:t/>
            </a:r>
            <a:br>
              <a:rPr lang="en-US" sz="3200" dirty="0" smtClean="0">
                <a:solidFill>
                  <a:prstClr val="black"/>
                </a:solidFill>
                <a:latin typeface="Calibri" panose="020F0502020204030204"/>
              </a:rPr>
            </a:br>
            <a:r>
              <a:rPr lang="en-US" sz="3200" dirty="0">
                <a:solidFill>
                  <a:prstClr val="black"/>
                </a:solidFill>
                <a:latin typeface="Calibri" panose="020F0502020204030204"/>
              </a:rPr>
              <a:t/>
            </a:r>
            <a:br>
              <a:rPr lang="en-US" sz="3200" dirty="0">
                <a:solidFill>
                  <a:prstClr val="black"/>
                </a:solidFill>
                <a:latin typeface="Calibri" panose="020F0502020204030204"/>
              </a:rPr>
            </a:br>
            <a:endParaRPr lang="en-US" sz="6600" dirty="0"/>
          </a:p>
        </p:txBody>
      </p:sp>
      <p:sp>
        <p:nvSpPr>
          <p:cNvPr id="3" name="Subtitle 2"/>
          <p:cNvSpPr>
            <a:spLocks noGrp="1"/>
          </p:cNvSpPr>
          <p:nvPr>
            <p:ph type="subTitle" idx="1"/>
          </p:nvPr>
        </p:nvSpPr>
        <p:spPr>
          <a:xfrm>
            <a:off x="231820" y="502275"/>
            <a:ext cx="9015211" cy="1558345"/>
          </a:xfrm>
        </p:spPr>
        <p:txBody>
          <a:bodyPr>
            <a:normAutofit fontScale="92500" lnSpcReduction="10000"/>
          </a:bodyPr>
          <a:lstStyle/>
          <a:p>
            <a:pPr lvl="0" algn="ctr">
              <a:lnSpc>
                <a:spcPct val="150000"/>
              </a:lnSpc>
              <a:spcBef>
                <a:spcPts val="0"/>
              </a:spcBef>
            </a:pPr>
            <a:r>
              <a:rPr lang="en-US" sz="3500" b="1" dirty="0">
                <a:solidFill>
                  <a:srgbClr val="C00000"/>
                </a:solidFill>
                <a:latin typeface="Times New Roman" panose="02020603050405020304" pitchFamily="18" charset="0"/>
                <a:ea typeface="Times New Roman" panose="02020603050405020304" pitchFamily="18" charset="0"/>
              </a:rPr>
              <a:t>Material and methods</a:t>
            </a:r>
            <a:endParaRPr lang="fa-IR" sz="3500" b="1" dirty="0">
              <a:solidFill>
                <a:srgbClr val="C00000"/>
              </a:solidFill>
              <a:latin typeface="Times New Roman" panose="02020603050405020304" pitchFamily="18" charset="0"/>
              <a:ea typeface="Times New Roman" panose="02020603050405020304" pitchFamily="18" charset="0"/>
            </a:endParaRPr>
          </a:p>
          <a:p>
            <a:pPr lvl="0" algn="ctr" defTabSz="974512">
              <a:lnSpc>
                <a:spcPct val="100000"/>
              </a:lnSpc>
              <a:spcBef>
                <a:spcPts val="0"/>
              </a:spcBef>
            </a:pPr>
            <a:r>
              <a:rPr lang="fa-IR" sz="5400" b="1" cap="small" dirty="0" smtClean="0">
                <a:solidFill>
                  <a:srgbClr val="C00000"/>
                </a:solidFill>
              </a:rPr>
              <a:t> </a:t>
            </a:r>
            <a:endParaRPr lang="en-US" sz="5400" b="1" cap="small" dirty="0" smtClean="0">
              <a:solidFill>
                <a:srgbClr val="C00000"/>
              </a:solidFill>
            </a:endParaRPr>
          </a:p>
          <a:p>
            <a:pPr lvl="0" algn="ctr" defTabSz="974512">
              <a:lnSpc>
                <a:spcPct val="100000"/>
              </a:lnSpc>
              <a:spcBef>
                <a:spcPts val="0"/>
              </a:spcBef>
            </a:pPr>
            <a:endParaRPr lang="en-US" sz="5400" b="1" cap="small" dirty="0">
              <a:solidFill>
                <a:srgbClr val="C00000"/>
              </a:solidFill>
            </a:endParaRPr>
          </a:p>
          <a:p>
            <a:pPr lvl="0" algn="ctr" defTabSz="974512">
              <a:lnSpc>
                <a:spcPct val="100000"/>
              </a:lnSpc>
              <a:spcBef>
                <a:spcPts val="0"/>
              </a:spcBef>
            </a:pPr>
            <a:endParaRPr lang="en-US" sz="5400" b="1" cap="small" dirty="0" smtClean="0">
              <a:solidFill>
                <a:srgbClr val="C00000"/>
              </a:solidFill>
            </a:endParaRPr>
          </a:p>
          <a:p>
            <a:pPr algn="ctr"/>
            <a:endParaRPr lang="en-US" dirty="0"/>
          </a:p>
        </p:txBody>
      </p:sp>
    </p:spTree>
    <p:extLst>
      <p:ext uri="{BB962C8B-B14F-4D97-AF65-F5344CB8AC3E}">
        <p14:creationId xmlns:p14="http://schemas.microsoft.com/office/powerpoint/2010/main" val="376753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lnSpc>
                <a:spcPct val="150000"/>
              </a:lnSpc>
              <a:spcBef>
                <a:spcPts val="0"/>
              </a:spcBef>
            </a:pPr>
            <a:r>
              <a:rPr lang="en-US" sz="3200" b="1" dirty="0">
                <a:solidFill>
                  <a:srgbClr val="C00000"/>
                </a:solidFill>
                <a:latin typeface="Times New Roman" panose="02020603050405020304" pitchFamily="18" charset="0"/>
                <a:ea typeface="Times New Roman" panose="02020603050405020304" pitchFamily="18" charset="0"/>
              </a:rPr>
              <a:t>Material and methods</a:t>
            </a:r>
            <a:r>
              <a:rPr lang="fa-IR" sz="3200" b="1" dirty="0">
                <a:solidFill>
                  <a:srgbClr val="C00000"/>
                </a:solidFill>
                <a:latin typeface="Times New Roman" panose="02020603050405020304" pitchFamily="18" charset="0"/>
                <a:ea typeface="Times New Roman" panose="02020603050405020304" pitchFamily="18" charset="0"/>
              </a:rPr>
              <a:t/>
            </a:r>
            <a:br>
              <a:rPr lang="fa-IR" sz="3200" b="1" dirty="0">
                <a:solidFill>
                  <a:srgbClr val="C00000"/>
                </a:solidFill>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a:xfrm>
            <a:off x="677334" y="1930401"/>
            <a:ext cx="8596668" cy="4110962"/>
          </a:xfrm>
        </p:spPr>
        <p:txBody>
          <a:bodyPr/>
          <a:lstStyle/>
          <a:p>
            <a:pPr marL="0" indent="0">
              <a:buNone/>
            </a:pP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Sampling syringes and containers were formerly assessed for trace of heavy metal pollution</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fa-IR" sz="2200" dirty="0">
                <a:solidFill>
                  <a:prstClr val="black"/>
                </a:solidFill>
                <a:latin typeface="Calibri" panose="020F0502020204030204"/>
              </a:rPr>
              <a:t/>
            </a:r>
            <a:br>
              <a:rPr lang="fa-IR" sz="2200" dirty="0">
                <a:solidFill>
                  <a:prstClr val="black"/>
                </a:solidFill>
                <a:latin typeface="Calibri" panose="020F0502020204030204"/>
              </a:rPr>
            </a:br>
            <a:r>
              <a:rPr lang="en-US" sz="2500" dirty="0">
                <a:solidFill>
                  <a:prstClr val="black"/>
                </a:solidFill>
                <a:latin typeface="Calibri" panose="020F0502020204030204"/>
              </a:rPr>
              <a:t/>
            </a:r>
            <a:br>
              <a:rPr lang="en-US" sz="2500" dirty="0">
                <a:solidFill>
                  <a:prstClr val="black"/>
                </a:solidFill>
                <a:latin typeface="Calibri" panose="020F0502020204030204"/>
              </a:rPr>
            </a:br>
            <a:endParaRPr lang="en-US" dirty="0"/>
          </a:p>
        </p:txBody>
      </p:sp>
    </p:spTree>
    <p:extLst>
      <p:ext uri="{BB962C8B-B14F-4D97-AF65-F5344CB8AC3E}">
        <p14:creationId xmlns:p14="http://schemas.microsoft.com/office/powerpoint/2010/main" val="326319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246" y="1571223"/>
            <a:ext cx="10242997" cy="3448318"/>
          </a:xfrm>
        </p:spPr>
        <p:txBody>
          <a:bodyPr/>
          <a:lstStyle/>
          <a:p>
            <a:pPr lvl="0" algn="l">
              <a:spcBef>
                <a:spcPts val="1000"/>
              </a:spcBef>
            </a:pPr>
            <a:r>
              <a:rPr lang="fa-IR" sz="2400" dirty="0" smtClean="0">
                <a:solidFill>
                  <a:prstClr val="black"/>
                </a:solidFill>
                <a:latin typeface="Calibri" panose="020F0502020204030204"/>
              </a:rPr>
              <a:t/>
            </a:r>
            <a:br>
              <a:rPr lang="fa-IR" sz="2400" dirty="0" smtClean="0">
                <a:solidFill>
                  <a:prstClr val="black"/>
                </a:solidFill>
                <a:latin typeface="Calibri" panose="020F0502020204030204"/>
              </a:rPr>
            </a:br>
            <a:r>
              <a:rPr lang="fa-IR" sz="2400" dirty="0">
                <a:solidFill>
                  <a:prstClr val="black"/>
                </a:solidFill>
                <a:latin typeface="Calibri" panose="020F0502020204030204"/>
                <a:cs typeface="Arial" panose="020B0604020202020204" pitchFamily="34" charset="0"/>
              </a:rPr>
              <a:t/>
            </a:r>
            <a:br>
              <a:rPr lang="fa-IR" sz="2400" dirty="0">
                <a:solidFill>
                  <a:prstClr val="black"/>
                </a:solidFill>
                <a:latin typeface="Calibri" panose="020F0502020204030204"/>
                <a:cs typeface="Arial" panose="020B0604020202020204" pitchFamily="34" charset="0"/>
              </a:rPr>
            </a:br>
            <a:r>
              <a:rPr lang="en-US" sz="2400" dirty="0">
                <a:solidFill>
                  <a:prstClr val="black"/>
                </a:solidFill>
                <a:latin typeface="Calibri" panose="020F0502020204030204"/>
              </a:rPr>
              <a:t/>
            </a:r>
            <a:br>
              <a:rPr lang="en-US" sz="2400" dirty="0">
                <a:solidFill>
                  <a:prstClr val="black"/>
                </a:solidFill>
                <a:latin typeface="Calibri" panose="020F0502020204030204"/>
              </a:rPr>
            </a:b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Heparinized blood was gathered between 08.00 and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09.00 a.m. on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the same day and the samples were stored at -20 ºC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until analysis.</a:t>
            </a:r>
            <a:b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2.5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ml of ultra pure 65% nitric acid was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added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to 2 ml of whole blood for measurement of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manganese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(B-</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a:t>
            </a:r>
            <a:endParaRPr lang="en-US" dirty="0"/>
          </a:p>
        </p:txBody>
      </p:sp>
      <p:sp>
        <p:nvSpPr>
          <p:cNvPr id="3" name="Subtitle 2"/>
          <p:cNvSpPr>
            <a:spLocks noGrp="1"/>
          </p:cNvSpPr>
          <p:nvPr>
            <p:ph type="subTitle" idx="1"/>
          </p:nvPr>
        </p:nvSpPr>
        <p:spPr>
          <a:xfrm>
            <a:off x="193184" y="321971"/>
            <a:ext cx="9144000" cy="1378040"/>
          </a:xfrm>
        </p:spPr>
        <p:txBody>
          <a:bodyPr>
            <a:normAutofit/>
          </a:bodyPr>
          <a:lstStyle/>
          <a:p>
            <a:pPr lvl="0" algn="ctr">
              <a:lnSpc>
                <a:spcPct val="150000"/>
              </a:lnSpc>
              <a:spcBef>
                <a:spcPts val="0"/>
              </a:spcBef>
            </a:pPr>
            <a:r>
              <a:rPr lang="en-US" sz="3500" b="1" dirty="0">
                <a:solidFill>
                  <a:srgbClr val="C00000"/>
                </a:solidFill>
                <a:latin typeface="Times New Roman" panose="02020603050405020304" pitchFamily="18" charset="0"/>
                <a:ea typeface="Times New Roman" panose="02020603050405020304" pitchFamily="18" charset="0"/>
              </a:rPr>
              <a:t>Material and methods</a:t>
            </a:r>
            <a:endParaRPr lang="fa-IR" sz="3500" b="1" dirty="0">
              <a:solidFill>
                <a:srgbClr val="C00000"/>
              </a:solidFill>
              <a:latin typeface="Times New Roman" panose="02020603050405020304" pitchFamily="18" charset="0"/>
              <a:ea typeface="Times New Roman" panose="02020603050405020304" pitchFamily="18" charset="0"/>
            </a:endParaRPr>
          </a:p>
          <a:p>
            <a:pPr algn="ctr"/>
            <a:endParaRPr lang="en-US" dirty="0" smtClean="0"/>
          </a:p>
          <a:p>
            <a:pPr algn="ctr"/>
            <a:endParaRPr lang="en-US" dirty="0"/>
          </a:p>
        </p:txBody>
      </p:sp>
    </p:spTree>
    <p:extLst>
      <p:ext uri="{BB962C8B-B14F-4D97-AF65-F5344CB8AC3E}">
        <p14:creationId xmlns:p14="http://schemas.microsoft.com/office/powerpoint/2010/main" val="34359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lnSpc>
                <a:spcPct val="150000"/>
              </a:lnSpc>
              <a:spcBef>
                <a:spcPts val="0"/>
              </a:spcBef>
            </a:pPr>
            <a:r>
              <a:rPr lang="en-US" sz="3500" b="1" dirty="0">
                <a:solidFill>
                  <a:srgbClr val="C00000"/>
                </a:solidFill>
                <a:latin typeface="Times New Roman" panose="02020603050405020304" pitchFamily="18" charset="0"/>
                <a:ea typeface="Times New Roman" panose="02020603050405020304" pitchFamily="18" charset="0"/>
              </a:rPr>
              <a:t>Material and methods</a:t>
            </a:r>
            <a:r>
              <a:rPr lang="fa-IR" sz="3500" b="1" dirty="0">
                <a:solidFill>
                  <a:srgbClr val="C00000"/>
                </a:solidFill>
                <a:latin typeface="Times New Roman" panose="02020603050405020304" pitchFamily="18" charset="0"/>
                <a:ea typeface="Times New Roman" panose="02020603050405020304" pitchFamily="18" charset="0"/>
              </a:rPr>
              <a:t/>
            </a:r>
            <a:br>
              <a:rPr lang="fa-IR" sz="3500" b="1" dirty="0">
                <a:solidFill>
                  <a:srgbClr val="C00000"/>
                </a:solidFill>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a:xfrm>
            <a:off x="677333" y="2160589"/>
            <a:ext cx="9471007" cy="3880773"/>
          </a:xfrm>
        </p:spPr>
        <p:txBody>
          <a:bodyPr>
            <a:normAutofit/>
          </a:bodyPr>
          <a:lstStyle/>
          <a:p>
            <a:pPr marL="0" indent="0">
              <a:buNone/>
            </a:pP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The samples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was analyzed for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serum</a:t>
            </a:r>
            <a:b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by atomic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absorbsion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spectroscopy (AAS, Perkin-Elmer).</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53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983" y="1364106"/>
            <a:ext cx="9144000" cy="4841823"/>
          </a:xfrm>
        </p:spPr>
        <p:txBody>
          <a:bodyPr/>
          <a:lstStyle/>
          <a:p>
            <a:pPr algn="ctr"/>
            <a:r>
              <a:rPr lang="en-US" sz="3600" b="1" dirty="0">
                <a:solidFill>
                  <a:srgbClr val="FF3399"/>
                </a:solidFill>
                <a:latin typeface="Times New Roman" panose="02020603050405020304" pitchFamily="18" charset="0"/>
                <a:ea typeface="Times New Roman" panose="02020603050405020304" pitchFamily="18" charset="0"/>
              </a:rPr>
              <a:t>Manganese </a:t>
            </a:r>
            <a:r>
              <a:rPr lang="en-US" sz="3600" b="1" dirty="0" err="1">
                <a:solidFill>
                  <a:srgbClr val="FF3399"/>
                </a:solidFill>
                <a:latin typeface="Times New Roman" panose="02020603050405020304" pitchFamily="18" charset="0"/>
                <a:ea typeface="Times New Roman" panose="02020603050405020304" pitchFamily="18" charset="0"/>
              </a:rPr>
              <a:t>Biomonitoring</a:t>
            </a:r>
            <a:r>
              <a:rPr lang="en-US" sz="3600" b="1" dirty="0">
                <a:solidFill>
                  <a:srgbClr val="FF3399"/>
                </a:solidFill>
                <a:latin typeface="Times New Roman" panose="02020603050405020304" pitchFamily="18" charset="0"/>
                <a:ea typeface="Times New Roman" panose="02020603050405020304" pitchFamily="18" charset="0"/>
              </a:rPr>
              <a:t> for assessment of Exposure </a:t>
            </a:r>
            <a:r>
              <a:rPr lang="en-US" sz="3600" b="1" dirty="0" smtClean="0">
                <a:solidFill>
                  <a:srgbClr val="FF3399"/>
                </a:solidFill>
                <a:latin typeface="Times New Roman" panose="02020603050405020304" pitchFamily="18" charset="0"/>
                <a:ea typeface="Times New Roman" panose="02020603050405020304" pitchFamily="18" charset="0"/>
              </a:rPr>
              <a:t>to</a:t>
            </a:r>
            <a:r>
              <a:rPr lang="fa-IR" sz="3600" b="1" dirty="0" smtClean="0">
                <a:solidFill>
                  <a:srgbClr val="FF3399"/>
                </a:solidFill>
                <a:latin typeface="Times New Roman" panose="02020603050405020304" pitchFamily="18" charset="0"/>
                <a:ea typeface="Times New Roman" panose="02020603050405020304" pitchFamily="18" charset="0"/>
              </a:rPr>
              <a:t> </a:t>
            </a:r>
            <a:r>
              <a:rPr lang="en-US" sz="3600" b="1" dirty="0" smtClean="0">
                <a:solidFill>
                  <a:srgbClr val="FF3399"/>
                </a:solidFill>
                <a:latin typeface="Times New Roman" panose="02020603050405020304" pitchFamily="18" charset="0"/>
                <a:ea typeface="Times New Roman" panose="02020603050405020304" pitchFamily="18" charset="0"/>
              </a:rPr>
              <a:t>Airborne </a:t>
            </a:r>
            <a:r>
              <a:rPr lang="en-US" sz="3600" b="1" dirty="0">
                <a:solidFill>
                  <a:srgbClr val="FF3399"/>
                </a:solidFill>
                <a:latin typeface="Times New Roman" panose="02020603050405020304" pitchFamily="18" charset="0"/>
                <a:ea typeface="Times New Roman" panose="02020603050405020304" pitchFamily="18" charset="0"/>
              </a:rPr>
              <a:t>Manganese in </a:t>
            </a:r>
            <a:r>
              <a:rPr lang="en-US" sz="3600" b="1" dirty="0" smtClean="0">
                <a:solidFill>
                  <a:srgbClr val="FF3399"/>
                </a:solidFill>
                <a:latin typeface="Times New Roman" panose="02020603050405020304" pitchFamily="18" charset="0"/>
                <a:ea typeface="Times New Roman" panose="02020603050405020304" pitchFamily="18" charset="0"/>
              </a:rPr>
              <a:t>                    Foundry Plants</a:t>
            </a:r>
            <a:r>
              <a:rPr lang="fa-IR" sz="3600" b="1" dirty="0" smtClean="0">
                <a:solidFill>
                  <a:srgbClr val="FF3399"/>
                </a:solidFill>
                <a:latin typeface="Times New Roman" panose="02020603050405020304" pitchFamily="18" charset="0"/>
                <a:ea typeface="Times New Roman" panose="02020603050405020304" pitchFamily="18" charset="0"/>
              </a:rPr>
              <a:t>           </a:t>
            </a:r>
            <a:r>
              <a:rPr lang="en-US" sz="3600" b="1" dirty="0" smtClean="0">
                <a:solidFill>
                  <a:srgbClr val="FF3399"/>
                </a:solidFill>
                <a:latin typeface="Times New Roman" panose="02020603050405020304" pitchFamily="18" charset="0"/>
                <a:ea typeface="Times New Roman" panose="02020603050405020304" pitchFamily="18" charset="0"/>
              </a:rPr>
              <a:t/>
            </a:r>
            <a:br>
              <a:rPr lang="en-US" sz="3600" b="1" dirty="0" smtClean="0">
                <a:solidFill>
                  <a:srgbClr val="FF3399"/>
                </a:solidFill>
                <a:latin typeface="Times New Roman" panose="02020603050405020304" pitchFamily="18" charset="0"/>
                <a:ea typeface="Times New Roman" panose="02020603050405020304" pitchFamily="18" charset="0"/>
              </a:rPr>
            </a:br>
            <a:r>
              <a:rPr lang="en-US" sz="3600" b="1" dirty="0">
                <a:solidFill>
                  <a:srgbClr val="FF3399"/>
                </a:solidFill>
                <a:latin typeface="Times New Roman" panose="02020603050405020304" pitchFamily="18" charset="0"/>
                <a:ea typeface="Times New Roman" panose="02020603050405020304" pitchFamily="18" charset="0"/>
              </a:rPr>
              <a:t/>
            </a:r>
            <a:br>
              <a:rPr lang="en-US" sz="3600" b="1" dirty="0">
                <a:solidFill>
                  <a:srgbClr val="FF3399"/>
                </a:solidFill>
                <a:latin typeface="Times New Roman" panose="02020603050405020304" pitchFamily="18" charset="0"/>
                <a:ea typeface="Times New Roman" panose="02020603050405020304" pitchFamily="18" charset="0"/>
              </a:rPr>
            </a:br>
            <a:r>
              <a:rPr lang="en-US" sz="3600" b="1" dirty="0" smtClean="0">
                <a:solidFill>
                  <a:srgbClr val="FF3399"/>
                </a:solidFill>
                <a:latin typeface="Times New Roman" panose="02020603050405020304" pitchFamily="18" charset="0"/>
                <a:ea typeface="Times New Roman" panose="02020603050405020304" pitchFamily="18" charset="0"/>
              </a:rPr>
              <a:t/>
            </a:r>
            <a:br>
              <a:rPr lang="en-US" sz="3600" b="1" dirty="0" smtClean="0">
                <a:solidFill>
                  <a:srgbClr val="FF3399"/>
                </a:solidFill>
                <a:latin typeface="Times New Roman" panose="02020603050405020304" pitchFamily="18" charset="0"/>
                <a:ea typeface="Times New Roman" panose="02020603050405020304" pitchFamily="18" charset="0"/>
              </a:rPr>
            </a:br>
            <a:r>
              <a:rPr lang="en-US" sz="3600" b="1" dirty="0">
                <a:solidFill>
                  <a:srgbClr val="FF3399"/>
                </a:solidFill>
                <a:latin typeface="Times New Roman" panose="02020603050405020304" pitchFamily="18" charset="0"/>
                <a:ea typeface="Times New Roman" panose="02020603050405020304" pitchFamily="18" charset="0"/>
              </a:rPr>
              <a:t/>
            </a:r>
            <a:br>
              <a:rPr lang="en-US" sz="3600" b="1" dirty="0">
                <a:solidFill>
                  <a:srgbClr val="FF3399"/>
                </a:solidFill>
                <a:latin typeface="Times New Roman" panose="02020603050405020304" pitchFamily="18" charset="0"/>
                <a:ea typeface="Times New Roman" panose="02020603050405020304" pitchFamily="18" charset="0"/>
              </a:rPr>
            </a:br>
            <a:r>
              <a:rPr lang="en-US" sz="2800" b="1" dirty="0" smtClean="0">
                <a:solidFill>
                  <a:schemeClr val="accent3"/>
                </a:solidFill>
                <a:latin typeface="Times New Roman" panose="02020603050405020304" pitchFamily="18" charset="0"/>
                <a:ea typeface="Times New Roman" panose="02020603050405020304" pitchFamily="18" charset="0"/>
              </a:rPr>
              <a:t>Dr. </a:t>
            </a:r>
            <a:r>
              <a:rPr lang="en-US" sz="2800" b="1" dirty="0" err="1" smtClean="0">
                <a:solidFill>
                  <a:schemeClr val="accent3"/>
                </a:solidFill>
                <a:latin typeface="Times New Roman" panose="02020603050405020304" pitchFamily="18" charset="0"/>
                <a:ea typeface="Times New Roman" panose="02020603050405020304" pitchFamily="18" charset="0"/>
              </a:rPr>
              <a:t>Seyedtaghi</a:t>
            </a:r>
            <a:r>
              <a:rPr lang="en-US" sz="2800" b="1" dirty="0" smtClean="0">
                <a:solidFill>
                  <a:schemeClr val="accent3"/>
                </a:solidFill>
                <a:latin typeface="Times New Roman" panose="02020603050405020304" pitchFamily="18" charset="0"/>
                <a:ea typeface="Times New Roman" panose="02020603050405020304" pitchFamily="18" charset="0"/>
              </a:rPr>
              <a:t> </a:t>
            </a:r>
            <a:r>
              <a:rPr lang="en-US" sz="2800" b="1" dirty="0" err="1" smtClean="0">
                <a:solidFill>
                  <a:schemeClr val="accent3"/>
                </a:solidFill>
                <a:latin typeface="Times New Roman" panose="02020603050405020304" pitchFamily="18" charset="0"/>
                <a:ea typeface="Times New Roman" panose="02020603050405020304" pitchFamily="18" charset="0"/>
              </a:rPr>
              <a:t>Mirmohammadi</a:t>
            </a:r>
            <a:r>
              <a:rPr lang="en-US" sz="2800" b="1" dirty="0" smtClean="0">
                <a:solidFill>
                  <a:schemeClr val="accent3"/>
                </a:solidFill>
                <a:latin typeface="Times New Roman" panose="02020603050405020304" pitchFamily="18" charset="0"/>
                <a:ea typeface="Times New Roman" panose="02020603050405020304" pitchFamily="18" charset="0"/>
              </a:rPr>
              <a:t/>
            </a:r>
            <a:br>
              <a:rPr lang="en-US" sz="2800" b="1" dirty="0" smtClean="0">
                <a:solidFill>
                  <a:schemeClr val="accent3"/>
                </a:solidFill>
                <a:latin typeface="Times New Roman" panose="02020603050405020304" pitchFamily="18" charset="0"/>
                <a:ea typeface="Times New Roman" panose="02020603050405020304" pitchFamily="18" charset="0"/>
              </a:rPr>
            </a:br>
            <a:r>
              <a:rPr lang="en-US" sz="2800" b="1" dirty="0" smtClean="0">
                <a:solidFill>
                  <a:schemeClr val="accent3"/>
                </a:solidFill>
                <a:latin typeface="Times New Roman" panose="02020603050405020304" pitchFamily="18" charset="0"/>
                <a:ea typeface="Times New Roman" panose="02020603050405020304" pitchFamily="18" charset="0"/>
              </a:rPr>
              <a:t>Assistant Professor. Indoor Air Pollution</a:t>
            </a:r>
            <a:r>
              <a:rPr lang="fa-IR" sz="2800" b="1" dirty="0" smtClean="0">
                <a:solidFill>
                  <a:schemeClr val="accent3"/>
                </a:solidFill>
                <a:latin typeface="Times New Roman" panose="02020603050405020304" pitchFamily="18" charset="0"/>
                <a:ea typeface="Times New Roman" panose="02020603050405020304" pitchFamily="18" charset="0"/>
              </a:rPr>
              <a:t>  </a:t>
            </a:r>
            <a:r>
              <a:rPr lang="en-US" sz="3600" b="1" dirty="0" smtClean="0">
                <a:solidFill>
                  <a:srgbClr val="FF3399"/>
                </a:solidFill>
                <a:latin typeface="Times New Roman" panose="02020603050405020304" pitchFamily="18" charset="0"/>
                <a:ea typeface="Times New Roman" panose="02020603050405020304" pitchFamily="18" charset="0"/>
              </a:rPr>
              <a:t/>
            </a:r>
            <a:br>
              <a:rPr lang="en-US" sz="3600" b="1" dirty="0" smtClean="0">
                <a:solidFill>
                  <a:srgbClr val="FF3399"/>
                </a:solidFill>
                <a:latin typeface="Times New Roman" panose="02020603050405020304" pitchFamily="18" charset="0"/>
                <a:ea typeface="Times New Roman" panose="02020603050405020304" pitchFamily="18" charset="0"/>
              </a:rPr>
            </a:br>
            <a:r>
              <a:rPr lang="fa-IR" sz="3600" b="1" dirty="0" smtClean="0">
                <a:solidFill>
                  <a:srgbClr val="FF3399"/>
                </a:solidFill>
                <a:latin typeface="Times New Roman" panose="02020603050405020304" pitchFamily="18" charset="0"/>
                <a:ea typeface="Times New Roman" panose="02020603050405020304" pitchFamily="18" charset="0"/>
              </a:rPr>
              <a:t> </a:t>
            </a:r>
            <a:r>
              <a:rPr lang="en-US" sz="3600" b="1" dirty="0" smtClean="0">
                <a:solidFill>
                  <a:srgbClr val="FF3399"/>
                </a:solidFill>
                <a:latin typeface="Times New Roman" panose="02020603050405020304" pitchFamily="18" charset="0"/>
                <a:ea typeface="Times New Roman" panose="02020603050405020304" pitchFamily="18" charset="0"/>
              </a:rPr>
              <a:t>   </a:t>
            </a:r>
            <a:endParaRPr lang="en-US" sz="6600" dirty="0">
              <a:solidFill>
                <a:srgbClr val="FF3399"/>
              </a:solidFill>
            </a:endParaRPr>
          </a:p>
        </p:txBody>
      </p:sp>
    </p:spTree>
    <p:extLst>
      <p:ext uri="{BB962C8B-B14F-4D97-AF65-F5344CB8AC3E}">
        <p14:creationId xmlns:p14="http://schemas.microsoft.com/office/powerpoint/2010/main" val="31968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697" y="1450513"/>
            <a:ext cx="8596668" cy="3880773"/>
          </a:xfrm>
        </p:spPr>
        <p:txBody>
          <a:bodyPr/>
          <a:lstStyle/>
          <a:p>
            <a:pPr marL="0" lvl="0" indent="0" algn="ctr">
              <a:buNone/>
            </a:pPr>
            <a:endParaRPr lang="en-US" sz="3600" b="1" dirty="0" smtClean="0">
              <a:solidFill>
                <a:prstClr val="black"/>
              </a:solidFill>
            </a:endParaRPr>
          </a:p>
          <a:p>
            <a:pPr marL="0" lvl="0" indent="0" algn="ctr">
              <a:buNone/>
            </a:pPr>
            <a:endParaRPr lang="en-US" sz="3600" b="1" dirty="0">
              <a:solidFill>
                <a:prstClr val="black"/>
              </a:solidFill>
            </a:endParaRPr>
          </a:p>
          <a:p>
            <a:pPr marL="0" lvl="0" indent="0" algn="ctr">
              <a:buNone/>
            </a:pPr>
            <a:r>
              <a:rPr lang="en-US" sz="4800" b="1" dirty="0" smtClean="0">
                <a:solidFill>
                  <a:srgbClr val="FF0066"/>
                </a:solidFill>
              </a:rPr>
              <a:t>Statistical Analysis</a:t>
            </a:r>
          </a:p>
          <a:p>
            <a:endParaRPr lang="en-US" sz="2000" dirty="0"/>
          </a:p>
        </p:txBody>
      </p:sp>
    </p:spTree>
    <p:extLst>
      <p:ext uri="{BB962C8B-B14F-4D97-AF65-F5344CB8AC3E}">
        <p14:creationId xmlns:p14="http://schemas.microsoft.com/office/powerpoint/2010/main" val="344511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7743" y="228644"/>
            <a:ext cx="10515600" cy="6519885"/>
          </a:xfrm>
        </p:spPr>
        <p:txBody>
          <a:bodyPr>
            <a:normAutofit/>
          </a:bodyPr>
          <a:lstStyle/>
          <a:p>
            <a:pPr marL="0" lvl="0" indent="0">
              <a:buNone/>
            </a:pPr>
            <a:r>
              <a:rPr lang="en-US" sz="3600" dirty="0" smtClean="0">
                <a:solidFill>
                  <a:prstClr val="black"/>
                </a:solidFill>
              </a:rPr>
              <a:t>The </a:t>
            </a:r>
            <a:r>
              <a:rPr lang="en-US" sz="3600" dirty="0">
                <a:solidFill>
                  <a:prstClr val="black"/>
                </a:solidFill>
              </a:rPr>
              <a:t>sample volume was determined by the following statistical formula:</a:t>
            </a:r>
          </a:p>
          <a:p>
            <a:pPr lvl="0"/>
            <a:endParaRPr lang="en-US" sz="3600" dirty="0">
              <a:solidFill>
                <a:prstClr val="black"/>
              </a:solidFill>
            </a:endParaRPr>
          </a:p>
          <a:p>
            <a:pPr lvl="0"/>
            <a:endParaRPr lang="en-US" sz="3600" dirty="0">
              <a:solidFill>
                <a:prstClr val="black"/>
              </a:solidFill>
            </a:endParaRPr>
          </a:p>
          <a:p>
            <a:pPr lvl="0"/>
            <a:endParaRPr lang="en-US" sz="3600" dirty="0">
              <a:solidFill>
                <a:prstClr val="black"/>
              </a:solidFill>
            </a:endParaRPr>
          </a:p>
          <a:p>
            <a:pPr lvl="0"/>
            <a:endParaRPr lang="en-US" sz="3600" dirty="0">
              <a:solidFill>
                <a:prstClr val="black"/>
              </a:solidFill>
            </a:endParaRPr>
          </a:p>
          <a:p>
            <a:pPr marL="0" lvl="0" indent="0" algn="just">
              <a:lnSpc>
                <a:spcPct val="150000"/>
              </a:lnSpc>
              <a:spcBef>
                <a:spcPts val="0"/>
              </a:spcBef>
              <a:buNone/>
            </a:pPr>
            <a:r>
              <a:rPr lang="en-US" sz="3600" dirty="0">
                <a:solidFill>
                  <a:prstClr val="black"/>
                </a:solidFill>
                <a:latin typeface="Times New Roman" panose="02020603050405020304" pitchFamily="18" charset="0"/>
                <a:ea typeface="Times New Roman" panose="02020603050405020304" pitchFamily="18" charset="0"/>
              </a:rPr>
              <a:t>Which is; </a:t>
            </a:r>
            <a:r>
              <a:rPr lang="en-US" sz="3600" dirty="0">
                <a:solidFill>
                  <a:prstClr val="black"/>
                </a:solidFill>
                <a:latin typeface="Times New Roman" panose="02020603050405020304" pitchFamily="18" charset="0"/>
                <a:ea typeface="Times New Roman" panose="02020603050405020304" pitchFamily="18" charset="0"/>
                <a:cs typeface="Zar"/>
              </a:rPr>
              <a:t>Z</a:t>
            </a:r>
            <a:r>
              <a:rPr lang="en-US" sz="3600" baseline="-25000" dirty="0">
                <a:solidFill>
                  <a:prstClr val="black"/>
                </a:solidFill>
                <a:latin typeface="Times New Roman" panose="02020603050405020304" pitchFamily="18" charset="0"/>
                <a:ea typeface="Times New Roman" panose="02020603050405020304" pitchFamily="18" charset="0"/>
                <a:cs typeface="Zar"/>
              </a:rPr>
              <a:t>1- β</a:t>
            </a:r>
            <a:r>
              <a:rPr lang="en-US" sz="3600" dirty="0">
                <a:solidFill>
                  <a:prstClr val="black"/>
                </a:solidFill>
                <a:latin typeface="Times New Roman" panose="02020603050405020304" pitchFamily="18" charset="0"/>
                <a:ea typeface="Times New Roman" panose="02020603050405020304" pitchFamily="18" charset="0"/>
                <a:cs typeface="Zar"/>
              </a:rPr>
              <a:t>=0.84, λ=1.31, λ</a:t>
            </a:r>
            <a:r>
              <a:rPr lang="en-US" sz="3600" baseline="-25000" dirty="0">
                <a:solidFill>
                  <a:prstClr val="black"/>
                </a:solidFill>
                <a:latin typeface="Times New Roman" panose="02020603050405020304" pitchFamily="18" charset="0"/>
                <a:ea typeface="Times New Roman" panose="02020603050405020304" pitchFamily="18" charset="0"/>
                <a:cs typeface="Zar"/>
              </a:rPr>
              <a:t>0</a:t>
            </a:r>
            <a:r>
              <a:rPr lang="en-US" sz="3600" dirty="0">
                <a:solidFill>
                  <a:prstClr val="black"/>
                </a:solidFill>
                <a:latin typeface="Times New Roman" panose="02020603050405020304" pitchFamily="18" charset="0"/>
                <a:ea typeface="Times New Roman" panose="02020603050405020304" pitchFamily="18" charset="0"/>
                <a:cs typeface="Zar"/>
              </a:rPr>
              <a:t>=1</a:t>
            </a:r>
            <a:r>
              <a:rPr lang="ar-SA" sz="3600" dirty="0">
                <a:solidFill>
                  <a:prstClr val="black"/>
                </a:solidFill>
                <a:latin typeface="Times New Roman" panose="02020603050405020304" pitchFamily="18" charset="0"/>
                <a:ea typeface="Times New Roman" panose="02020603050405020304" pitchFamily="18" charset="0"/>
                <a:cs typeface="Zar"/>
              </a:rPr>
              <a:t>،</a:t>
            </a:r>
            <a:r>
              <a:rPr lang="en-US" sz="3600" dirty="0">
                <a:solidFill>
                  <a:prstClr val="black"/>
                </a:solidFill>
                <a:latin typeface="Times New Roman" panose="02020603050405020304" pitchFamily="18" charset="0"/>
                <a:ea typeface="Times New Roman" panose="02020603050405020304" pitchFamily="18" charset="0"/>
                <a:cs typeface="Zar"/>
              </a:rPr>
              <a:t>Z</a:t>
            </a:r>
            <a:r>
              <a:rPr lang="en-US" sz="3600" baseline="-25000" dirty="0">
                <a:solidFill>
                  <a:prstClr val="black"/>
                </a:solidFill>
                <a:latin typeface="Times New Roman" panose="02020603050405020304" pitchFamily="18" charset="0"/>
                <a:ea typeface="Times New Roman" panose="02020603050405020304" pitchFamily="18" charset="0"/>
                <a:cs typeface="Zar"/>
              </a:rPr>
              <a:t>1-α/2</a:t>
            </a:r>
            <a:r>
              <a:rPr lang="en-US" sz="3600" dirty="0">
                <a:solidFill>
                  <a:prstClr val="black"/>
                </a:solidFill>
                <a:latin typeface="Times New Roman" panose="02020603050405020304" pitchFamily="18" charset="0"/>
                <a:ea typeface="Times New Roman" panose="02020603050405020304" pitchFamily="18" charset="0"/>
                <a:cs typeface="Zar"/>
              </a:rPr>
              <a:t>= 1.96.</a:t>
            </a:r>
          </a:p>
          <a:p>
            <a:pPr marL="0" lvl="0" algn="just">
              <a:lnSpc>
                <a:spcPct val="150000"/>
              </a:lnSpc>
              <a:spcBef>
                <a:spcPts val="0"/>
              </a:spcBef>
            </a:pPr>
            <a:endParaRPr lang="en-US" sz="3600" dirty="0">
              <a:solidFill>
                <a:prstClr val="black"/>
              </a:solidFill>
              <a:latin typeface="Times New Roman" panose="02020603050405020304" pitchFamily="18" charset="0"/>
              <a:ea typeface="Times New Roman" panose="02020603050405020304" pitchFamily="18" charset="0"/>
            </a:endParaRP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09479645"/>
              </p:ext>
            </p:extLst>
          </p:nvPr>
        </p:nvGraphicFramePr>
        <p:xfrm>
          <a:off x="2253802" y="1867438"/>
          <a:ext cx="4327301" cy="2283316"/>
        </p:xfrm>
        <a:graphic>
          <a:graphicData uri="http://schemas.openxmlformats.org/presentationml/2006/ole">
            <mc:AlternateContent xmlns:mc="http://schemas.openxmlformats.org/markup-compatibility/2006">
              <mc:Choice xmlns:v="urn:schemas-microsoft-com:vml" Requires="v">
                <p:oleObj spid="_x0000_s1052" name="Equation" r:id="rId3" imgW="1473120" imgH="787320" progId="">
                  <p:embed/>
                </p:oleObj>
              </mc:Choice>
              <mc:Fallback>
                <p:oleObj name="Equation" r:id="rId3" imgW="1473120" imgH="787320" progId="">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3802" y="1867438"/>
                        <a:ext cx="4327301" cy="22833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034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edge">
                                      <p:cBhvr>
                                        <p:cTn id="10" dur="20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151" y="653761"/>
            <a:ext cx="9109554" cy="4547826"/>
          </a:xfrm>
        </p:spPr>
        <p:txBody>
          <a:bodyPr>
            <a:noAutofit/>
          </a:bodyPr>
          <a:lstStyle/>
          <a:p>
            <a:pPr marL="0" lvl="0" indent="0">
              <a:lnSpc>
                <a:spcPct val="150000"/>
              </a:lnSpc>
              <a:spcBef>
                <a:spcPts val="0"/>
              </a:spcBef>
              <a:buClr>
                <a:srgbClr val="92278F"/>
              </a:buClr>
              <a:buNone/>
            </a:pPr>
            <a:r>
              <a:rPr lang="en-US" sz="2800" dirty="0">
                <a:solidFill>
                  <a:prstClr val="black"/>
                </a:solidFill>
                <a:latin typeface="Arial" panose="020B0604020202020204" pitchFamily="34" charset="0"/>
                <a:ea typeface="Times New Roman" panose="02020603050405020304" pitchFamily="18" charset="0"/>
                <a:cs typeface="Arial" panose="020B0604020202020204" pitchFamily="34" charset="0"/>
              </a:rPr>
              <a:t>Simple regression analysis was performed to find signification of dependent variables in the </a:t>
            </a:r>
            <a:r>
              <a:rPr lang="en-US"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current study</a:t>
            </a:r>
            <a:r>
              <a:rPr lang="en-US" sz="28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endParaRPr lang="en-US"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0" indent="0">
              <a:lnSpc>
                <a:spcPct val="150000"/>
              </a:lnSpc>
              <a:spcBef>
                <a:spcPts val="0"/>
              </a:spcBef>
              <a:buClr>
                <a:srgbClr val="92278F"/>
              </a:buClr>
              <a:buNone/>
            </a:pPr>
            <a:endParaRPr lang="en-US"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0" indent="0">
              <a:lnSpc>
                <a:spcPct val="150000"/>
              </a:lnSpc>
              <a:spcBef>
                <a:spcPts val="0"/>
              </a:spcBef>
              <a:buClr>
                <a:srgbClr val="92278F"/>
              </a:buClr>
              <a:buNone/>
            </a:pPr>
            <a:r>
              <a:rPr lang="en-US"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The </a:t>
            </a:r>
            <a:r>
              <a:rPr lang="en-US" sz="2800" dirty="0">
                <a:solidFill>
                  <a:prstClr val="black"/>
                </a:solidFill>
                <a:latin typeface="Arial" panose="020B0604020202020204" pitchFamily="34" charset="0"/>
                <a:ea typeface="Times New Roman" panose="02020603050405020304" pitchFamily="18" charset="0"/>
                <a:cs typeface="Arial" panose="020B0604020202020204" pitchFamily="34" charset="0"/>
              </a:rPr>
              <a:t>average of B-</a:t>
            </a:r>
            <a:r>
              <a:rPr lang="en-US" sz="28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2800" dirty="0">
                <a:solidFill>
                  <a:prstClr val="black"/>
                </a:solidFill>
                <a:latin typeface="Arial" panose="020B0604020202020204" pitchFamily="34" charset="0"/>
                <a:ea typeface="Times New Roman" panose="02020603050405020304" pitchFamily="18" charset="0"/>
                <a:cs typeface="Arial" panose="020B0604020202020204" pitchFamily="34" charset="0"/>
              </a:rPr>
              <a:t> values were compared using one way ANOVA and correlation analysis was performed to find possibly relationship between variables. </a:t>
            </a:r>
          </a:p>
          <a:p>
            <a:endParaRPr lang="en-US" sz="2000" dirty="0"/>
          </a:p>
        </p:txBody>
      </p:sp>
    </p:spTree>
    <p:extLst>
      <p:ext uri="{BB962C8B-B14F-4D97-AF65-F5344CB8AC3E}">
        <p14:creationId xmlns:p14="http://schemas.microsoft.com/office/powerpoint/2010/main" val="324971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6366"/>
            <a:ext cx="10515600" cy="5790597"/>
          </a:xfrm>
        </p:spPr>
        <p:txBody>
          <a:bodyPr>
            <a:normAutofit/>
          </a:bodyPr>
          <a:lstStyle/>
          <a:p>
            <a:pPr marL="0" lvl="0" indent="0" algn="ctr">
              <a:buNone/>
            </a:pPr>
            <a:endParaRPr lang="en-US" sz="4000" b="1" dirty="0" smtClean="0">
              <a:solidFill>
                <a:prstClr val="black"/>
              </a:solidFill>
            </a:endParaRPr>
          </a:p>
          <a:p>
            <a:pPr marL="0" lvl="0" indent="0" algn="ctr">
              <a:buNone/>
            </a:pPr>
            <a:endParaRPr lang="en-US" sz="4000" b="1" dirty="0">
              <a:solidFill>
                <a:prstClr val="black"/>
              </a:solidFill>
            </a:endParaRPr>
          </a:p>
          <a:p>
            <a:pPr marL="0" lvl="0" indent="0" algn="ctr">
              <a:buNone/>
            </a:pPr>
            <a:endParaRPr lang="en-US" sz="4000" b="1" dirty="0" smtClean="0">
              <a:solidFill>
                <a:prstClr val="black"/>
              </a:solidFill>
            </a:endParaRPr>
          </a:p>
          <a:p>
            <a:pPr marL="0" lvl="0" indent="0" algn="ctr">
              <a:buNone/>
            </a:pPr>
            <a:r>
              <a:rPr lang="en-US" sz="6600" b="1" dirty="0" smtClean="0">
                <a:solidFill>
                  <a:srgbClr val="FF3399"/>
                </a:solidFill>
              </a:rPr>
              <a:t>RESULTS</a:t>
            </a:r>
            <a:endParaRPr lang="fa-IR" sz="6600" dirty="0">
              <a:solidFill>
                <a:srgbClr val="FF3399"/>
              </a:solidFill>
              <a:latin typeface="Times New Roman" panose="02020603050405020304" pitchFamily="18" charset="0"/>
              <a:ea typeface="Times New Roman" panose="02020603050405020304" pitchFamily="18" charset="0"/>
            </a:endParaRPr>
          </a:p>
          <a:p>
            <a:pPr algn="ctr"/>
            <a:endParaRPr lang="en-US" sz="4000" dirty="0"/>
          </a:p>
        </p:txBody>
      </p:sp>
    </p:spTree>
    <p:extLst>
      <p:ext uri="{BB962C8B-B14F-4D97-AF65-F5344CB8AC3E}">
        <p14:creationId xmlns:p14="http://schemas.microsoft.com/office/powerpoint/2010/main" val="347054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636" y="1169233"/>
            <a:ext cx="9653666" cy="4646951"/>
          </a:xfrm>
        </p:spPr>
        <p:txBody>
          <a:bodyPr>
            <a:noAutofit/>
          </a:bodyPr>
          <a:lstStyle/>
          <a:p>
            <a:pPr algn="l">
              <a:spcBef>
                <a:spcPts val="1000"/>
              </a:spcBef>
            </a:pPr>
            <a:r>
              <a:rPr lang="en-US" sz="3600" dirty="0" smtClean="0">
                <a:solidFill>
                  <a:prstClr val="black"/>
                </a:solidFill>
                <a:latin typeface="Arial" panose="020B0604020202020204" pitchFamily="34" charset="0"/>
                <a:cs typeface="Arial" panose="020B0604020202020204" pitchFamily="34" charset="0"/>
              </a:rPr>
              <a:t>The </a:t>
            </a:r>
            <a:r>
              <a:rPr lang="en-US" sz="3600" dirty="0">
                <a:solidFill>
                  <a:prstClr val="black"/>
                </a:solidFill>
                <a:latin typeface="Arial" panose="020B0604020202020204" pitchFamily="34" charset="0"/>
                <a:cs typeface="Arial" panose="020B0604020202020204" pitchFamily="34" charset="0"/>
              </a:rPr>
              <a:t>subjects was classified into two groups; subjects who working from less than </a:t>
            </a:r>
            <a:r>
              <a:rPr lang="en-US" sz="3600" dirty="0" smtClean="0">
                <a:solidFill>
                  <a:prstClr val="black"/>
                </a:solidFill>
                <a:latin typeface="Arial" panose="020B0604020202020204" pitchFamily="34" charset="0"/>
                <a:cs typeface="Arial" panose="020B0604020202020204" pitchFamily="34" charset="0"/>
              </a:rPr>
              <a:t>3 months </a:t>
            </a:r>
            <a:r>
              <a:rPr lang="en-US" sz="3600" dirty="0">
                <a:solidFill>
                  <a:prstClr val="black"/>
                </a:solidFill>
                <a:latin typeface="Arial" panose="020B0604020202020204" pitchFamily="34" charset="0"/>
                <a:cs typeface="Arial" panose="020B0604020202020204" pitchFamily="34" charset="0"/>
              </a:rPr>
              <a:t>working experience as group one and workers have 3 to 12 months working experience as group two</a:t>
            </a:r>
            <a:r>
              <a:rPr lang="en-US" sz="3600" dirty="0" smtClean="0">
                <a:solidFill>
                  <a:prstClr val="black"/>
                </a:solidFill>
                <a:latin typeface="Arial" panose="020B0604020202020204" pitchFamily="34" charset="0"/>
                <a:cs typeface="Arial" panose="020B0604020202020204" pitchFamily="34" charset="0"/>
              </a:rPr>
              <a:t>.</a:t>
            </a:r>
            <a:r>
              <a:rPr lang="en-US" sz="3200" dirty="0" smtClean="0">
                <a:solidFill>
                  <a:prstClr val="black"/>
                </a:solidFill>
                <a:latin typeface="Calibri" panose="020F0502020204030204"/>
              </a:rPr>
              <a:t/>
            </a:r>
            <a:br>
              <a:rPr lang="en-US" sz="3200" dirty="0" smtClean="0">
                <a:solidFill>
                  <a:prstClr val="black"/>
                </a:solidFill>
                <a:latin typeface="Calibri" panose="020F0502020204030204"/>
              </a:rPr>
            </a:br>
            <a:endParaRPr lang="en-US" sz="6600" dirty="0"/>
          </a:p>
        </p:txBody>
      </p:sp>
      <p:sp>
        <p:nvSpPr>
          <p:cNvPr id="3" name="Subtitle 2"/>
          <p:cNvSpPr>
            <a:spLocks noGrp="1"/>
          </p:cNvSpPr>
          <p:nvPr>
            <p:ph type="subTitle" idx="1"/>
          </p:nvPr>
        </p:nvSpPr>
        <p:spPr>
          <a:xfrm>
            <a:off x="-287630" y="309094"/>
            <a:ext cx="9144000" cy="1017430"/>
          </a:xfrm>
        </p:spPr>
        <p:txBody>
          <a:bodyPr>
            <a:normAutofit/>
          </a:bodyPr>
          <a:lstStyle/>
          <a:p>
            <a:pPr lvl="0" algn="ctr"/>
            <a:r>
              <a:rPr lang="en-US" sz="4000" b="1" dirty="0">
                <a:solidFill>
                  <a:srgbClr val="C00000"/>
                </a:solidFill>
              </a:rPr>
              <a:t>RESULTS</a:t>
            </a:r>
            <a:endParaRPr lang="fa-IR" sz="4000" dirty="0">
              <a:solidFill>
                <a:srgbClr val="C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4992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1972"/>
            <a:ext cx="10515600" cy="5854991"/>
          </a:xfrm>
        </p:spPr>
        <p:txBody>
          <a:bodyPr/>
          <a:lstStyle/>
          <a:p>
            <a:pPr marL="0" lvl="0" indent="0" eaLnBrk="0" fontAlgn="base" hangingPunct="0">
              <a:lnSpc>
                <a:spcPct val="100000"/>
              </a:lnSpc>
              <a:spcBef>
                <a:spcPct val="0"/>
              </a:spcBef>
              <a:spcAft>
                <a:spcPct val="0"/>
              </a:spcAft>
              <a:buNone/>
              <a:tabLst>
                <a:tab pos="2263775" algn="r"/>
              </a:tabLst>
            </a:pPr>
            <a:r>
              <a:rPr lang="en-US" sz="2400" dirty="0">
                <a:solidFill>
                  <a:prstClr val="black"/>
                </a:solidFill>
                <a:latin typeface="Arial" panose="020B0604020202020204" pitchFamily="34" charset="0"/>
                <a:ea typeface="Times New Roman" panose="02020603050405020304" pitchFamily="18" charset="0"/>
              </a:rPr>
              <a:t>Table1: Characteristics of manganese exposed workers and </a:t>
            </a:r>
            <a:endParaRPr lang="en-US" sz="2400" dirty="0" smtClean="0">
              <a:solidFill>
                <a:prstClr val="black"/>
              </a:solidFill>
              <a:latin typeface="Arial"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None/>
              <a:tabLst>
                <a:tab pos="2263775" algn="r"/>
              </a:tabLst>
            </a:pPr>
            <a:r>
              <a:rPr lang="en-US" sz="2400" dirty="0" smtClean="0">
                <a:solidFill>
                  <a:prstClr val="black"/>
                </a:solidFill>
                <a:latin typeface="Arial" panose="020B0604020202020204" pitchFamily="34" charset="0"/>
                <a:ea typeface="Times New Roman" panose="02020603050405020304" pitchFamily="18" charset="0"/>
              </a:rPr>
              <a:t>controls</a:t>
            </a:r>
            <a:endParaRPr lang="en-US" sz="2000" dirty="0">
              <a:solidFill>
                <a:prstClr val="black"/>
              </a:solidFill>
              <a:latin typeface="Arial" panose="020B0604020202020204" pitchFamily="34"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29953627"/>
              </p:ext>
            </p:extLst>
          </p:nvPr>
        </p:nvGraphicFramePr>
        <p:xfrm>
          <a:off x="1970468" y="1468191"/>
          <a:ext cx="6928834" cy="4520484"/>
        </p:xfrm>
        <a:graphic>
          <a:graphicData uri="http://schemas.openxmlformats.org/drawingml/2006/table">
            <a:tbl>
              <a:tblPr firstRow="1" firstCol="1" bandRow="1">
                <a:tableStyleId>{10A1B5D5-9B99-4C35-A422-299274C87663}</a:tableStyleId>
              </a:tblPr>
              <a:tblGrid>
                <a:gridCol w="3377229"/>
                <a:gridCol w="2455974"/>
                <a:gridCol w="1095631"/>
              </a:tblGrid>
              <a:tr h="1746156">
                <a:tc>
                  <a:txBody>
                    <a:bodyPr/>
                    <a:lstStyle/>
                    <a:p>
                      <a:pPr marL="0" marR="0">
                        <a:lnSpc>
                          <a:spcPct val="150000"/>
                        </a:lnSpc>
                        <a:spcBef>
                          <a:spcPts val="0"/>
                        </a:spcBef>
                        <a:spcAft>
                          <a:spcPts val="0"/>
                        </a:spcAft>
                      </a:pPr>
                      <a:r>
                        <a:rPr lang="en-US" sz="1800" dirty="0">
                          <a:solidFill>
                            <a:schemeClr val="tx1"/>
                          </a:solidFill>
                          <a:effectLst/>
                        </a:rPr>
                        <a:t>Parameters</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err="1">
                          <a:solidFill>
                            <a:schemeClr val="tx1"/>
                          </a:solidFill>
                          <a:effectLst/>
                        </a:rPr>
                        <a:t>Mn</a:t>
                      </a:r>
                      <a:r>
                        <a:rPr lang="en-US" sz="1800" dirty="0">
                          <a:solidFill>
                            <a:schemeClr val="tx1"/>
                          </a:solidFill>
                          <a:effectLst/>
                        </a:rPr>
                        <a:t> exposed subjects</a:t>
                      </a:r>
                    </a:p>
                    <a:p>
                      <a:pPr marL="0" marR="0" algn="ctr">
                        <a:lnSpc>
                          <a:spcPct val="150000"/>
                        </a:lnSpc>
                        <a:spcBef>
                          <a:spcPts val="0"/>
                        </a:spcBef>
                        <a:spcAft>
                          <a:spcPts val="0"/>
                        </a:spcAft>
                      </a:pPr>
                      <a:r>
                        <a:rPr lang="en-US" sz="1800" dirty="0">
                          <a:solidFill>
                            <a:schemeClr val="tx1"/>
                          </a:solidFill>
                          <a:effectLst/>
                        </a:rPr>
                        <a:t>n= 35</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solidFill>
                            <a:schemeClr val="tx1"/>
                          </a:solidFill>
                          <a:effectLst/>
                        </a:rPr>
                        <a:t>Controls</a:t>
                      </a:r>
                    </a:p>
                    <a:p>
                      <a:pPr marL="0" marR="0" algn="ctr">
                        <a:lnSpc>
                          <a:spcPct val="150000"/>
                        </a:lnSpc>
                        <a:spcBef>
                          <a:spcPts val="0"/>
                        </a:spcBef>
                        <a:spcAft>
                          <a:spcPts val="0"/>
                        </a:spcAft>
                      </a:pPr>
                      <a:r>
                        <a:rPr lang="en-US" sz="1800" dirty="0">
                          <a:solidFill>
                            <a:schemeClr val="tx1"/>
                          </a:solidFill>
                          <a:effectLst/>
                        </a:rPr>
                        <a:t>n= 35</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611153">
                <a:tc>
                  <a:txBody>
                    <a:bodyPr/>
                    <a:lstStyle/>
                    <a:p>
                      <a:pPr marL="0" marR="0">
                        <a:lnSpc>
                          <a:spcPct val="150000"/>
                        </a:lnSpc>
                        <a:spcBef>
                          <a:spcPts val="0"/>
                        </a:spcBef>
                        <a:spcAft>
                          <a:spcPts val="0"/>
                        </a:spcAft>
                      </a:pPr>
                      <a:r>
                        <a:rPr lang="en-US" sz="1800">
                          <a:effectLst/>
                        </a:rPr>
                        <a:t>Age (years)</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a:effectLst/>
                        </a:rPr>
                        <a:t>38±9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a:effectLst/>
                        </a:rPr>
                        <a:t>34±6</a:t>
                      </a:r>
                      <a:endParaRPr lang="en-US" sz="1800">
                        <a:effectLst/>
                        <a:latin typeface="Times New Roman" panose="02020603050405020304" pitchFamily="18" charset="0"/>
                        <a:ea typeface="Times New Roman" panose="02020603050405020304" pitchFamily="18" charset="0"/>
                      </a:endParaRPr>
                    </a:p>
                  </a:txBody>
                  <a:tcPr marL="68580" marR="68580" marT="0" marB="0"/>
                </a:tc>
              </a:tr>
              <a:tr h="611153">
                <a:tc>
                  <a:txBody>
                    <a:bodyPr/>
                    <a:lstStyle/>
                    <a:p>
                      <a:pPr marL="0" marR="0" algn="justLow">
                        <a:lnSpc>
                          <a:spcPct val="150000"/>
                        </a:lnSpc>
                        <a:spcBef>
                          <a:spcPts val="0"/>
                        </a:spcBef>
                        <a:spcAft>
                          <a:spcPts val="0"/>
                        </a:spcAft>
                        <a:tabLst>
                          <a:tab pos="2263140" algn="r"/>
                        </a:tabLst>
                      </a:pPr>
                      <a:r>
                        <a:rPr lang="en-US" sz="1800">
                          <a:effectLst/>
                        </a:rPr>
                        <a:t>Weight (kg)</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a:effectLst/>
                        </a:rPr>
                        <a:t>70±12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a:effectLst/>
                        </a:rPr>
                        <a:t>71±8</a:t>
                      </a:r>
                      <a:endParaRPr lang="en-US" sz="1800">
                        <a:effectLst/>
                        <a:latin typeface="Times New Roman" panose="02020603050405020304" pitchFamily="18" charset="0"/>
                        <a:ea typeface="Times New Roman" panose="02020603050405020304" pitchFamily="18" charset="0"/>
                      </a:endParaRPr>
                    </a:p>
                  </a:txBody>
                  <a:tcPr marL="68580" marR="68580" marT="0" marB="0"/>
                </a:tc>
              </a:tr>
              <a:tr h="611153">
                <a:tc>
                  <a:txBody>
                    <a:bodyPr/>
                    <a:lstStyle/>
                    <a:p>
                      <a:pPr marL="0" marR="0">
                        <a:lnSpc>
                          <a:spcPct val="150000"/>
                        </a:lnSpc>
                        <a:spcBef>
                          <a:spcPts val="0"/>
                        </a:spcBef>
                        <a:spcAft>
                          <a:spcPts val="0"/>
                        </a:spcAft>
                      </a:pPr>
                      <a:r>
                        <a:rPr lang="en-US" sz="1800">
                          <a:effectLst/>
                        </a:rPr>
                        <a:t>Height (cm)</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a:effectLst/>
                        </a:rPr>
                        <a:t>172±9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a:effectLst/>
                        </a:rPr>
                        <a:t>173±8</a:t>
                      </a:r>
                      <a:endParaRPr lang="en-US" sz="1800">
                        <a:effectLst/>
                        <a:latin typeface="Times New Roman" panose="02020603050405020304" pitchFamily="18" charset="0"/>
                        <a:ea typeface="Times New Roman" panose="02020603050405020304" pitchFamily="18" charset="0"/>
                      </a:endParaRPr>
                    </a:p>
                  </a:txBody>
                  <a:tcPr marL="68580" marR="68580" marT="0" marB="0"/>
                </a:tc>
              </a:tr>
              <a:tr h="940869">
                <a:tc>
                  <a:txBody>
                    <a:bodyPr/>
                    <a:lstStyle/>
                    <a:p>
                      <a:pPr marL="0" marR="0">
                        <a:lnSpc>
                          <a:spcPct val="150000"/>
                        </a:lnSpc>
                        <a:spcBef>
                          <a:spcPts val="0"/>
                        </a:spcBef>
                        <a:spcAft>
                          <a:spcPts val="0"/>
                        </a:spcAft>
                      </a:pPr>
                      <a:r>
                        <a:rPr lang="en-US" sz="1800" dirty="0">
                          <a:effectLst/>
                        </a:rPr>
                        <a:t>Working experience (months)</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a:effectLst/>
                        </a:rPr>
                        <a:t>1-12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1-12</a:t>
                      </a:r>
                      <a:endParaRPr lang="en-US" sz="1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3086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427" y="3657600"/>
            <a:ext cx="10242997" cy="3618963"/>
          </a:xfrm>
        </p:spPr>
        <p:txBody>
          <a:bodyPr>
            <a:normAutofit fontScale="90000"/>
          </a:bodyPr>
          <a:lstStyle/>
          <a:p>
            <a:pPr lvl="0" algn="l">
              <a:spcBef>
                <a:spcPts val="1000"/>
              </a:spcBef>
            </a:pPr>
            <a:r>
              <a:rPr lang="en-US" sz="4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The </a:t>
            </a:r>
            <a:r>
              <a:rPr lang="en-US" sz="4000" dirty="0">
                <a:solidFill>
                  <a:prstClr val="black"/>
                </a:solidFill>
                <a:latin typeface="Arial" panose="020B0604020202020204" pitchFamily="34" charset="0"/>
                <a:ea typeface="Times New Roman" panose="02020603050405020304" pitchFamily="18" charset="0"/>
                <a:cs typeface="Arial" panose="020B0604020202020204" pitchFamily="34" charset="0"/>
              </a:rPr>
              <a:t>highest mean value of manganese (</a:t>
            </a:r>
            <a:r>
              <a:rPr lang="en-US" sz="40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4000" dirty="0">
                <a:solidFill>
                  <a:prstClr val="black"/>
                </a:solidFill>
                <a:latin typeface="Arial" panose="020B0604020202020204" pitchFamily="34" charset="0"/>
                <a:ea typeface="Times New Roman" panose="02020603050405020304" pitchFamily="18" charset="0"/>
                <a:cs typeface="Arial" panose="020B0604020202020204" pitchFamily="34" charset="0"/>
              </a:rPr>
              <a:t>) concentration was 4.5 mg/m³ from indoor air samples (Table 2). The average </a:t>
            </a:r>
            <a:r>
              <a:rPr lang="en-US" sz="40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4000" dirty="0">
                <a:solidFill>
                  <a:prstClr val="black"/>
                </a:solidFill>
                <a:latin typeface="Arial" panose="020B0604020202020204" pitchFamily="34" charset="0"/>
                <a:ea typeface="Times New Roman" panose="02020603050405020304" pitchFamily="18" charset="0"/>
                <a:cs typeface="Arial" panose="020B0604020202020204" pitchFamily="34" charset="0"/>
              </a:rPr>
              <a:t> concentration of the subject’s blood serum (B-</a:t>
            </a:r>
            <a:r>
              <a:rPr lang="en-US" sz="40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4000" dirty="0">
                <a:solidFill>
                  <a:prstClr val="black"/>
                </a:solidFill>
                <a:latin typeface="Arial" panose="020B0604020202020204" pitchFamily="34" charset="0"/>
                <a:ea typeface="Times New Roman" panose="02020603050405020304" pitchFamily="18" charset="0"/>
                <a:cs typeface="Arial" panose="020B0604020202020204" pitchFamily="34" charset="0"/>
              </a:rPr>
              <a:t>) were 2.745 and 274.85 µg/l for less than three months (n=35) and 3 to 12 months working experience (n= 35), respectively</a:t>
            </a:r>
            <a:r>
              <a:rPr lang="en-US" sz="3100" dirty="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en-US" sz="2700" dirty="0" smtClean="0">
                <a:solidFill>
                  <a:prstClr val="black"/>
                </a:solidFill>
                <a:latin typeface="Arial" panose="020B0604020202020204" pitchFamily="34" charset="0"/>
                <a:cs typeface="Arial" panose="020B0604020202020204" pitchFamily="34" charset="0"/>
              </a:rPr>
              <a:t/>
            </a:r>
            <a:br>
              <a:rPr lang="en-US" sz="2700" dirty="0" smtClean="0">
                <a:solidFill>
                  <a:prstClr val="black"/>
                </a:solidFill>
                <a:latin typeface="Arial" panose="020B0604020202020204" pitchFamily="34" charset="0"/>
                <a:cs typeface="Arial" panose="020B0604020202020204" pitchFamily="34" charset="0"/>
              </a:rPr>
            </a:br>
            <a:r>
              <a:rPr lang="en-US" sz="2400" dirty="0">
                <a:solidFill>
                  <a:prstClr val="black"/>
                </a:solidFill>
                <a:latin typeface="Calibri" panose="020F0502020204030204"/>
              </a:rPr>
              <a:t/>
            </a:r>
            <a:br>
              <a:rPr lang="en-US" sz="2400" dirty="0">
                <a:solidFill>
                  <a:prstClr val="black"/>
                </a:solidFill>
                <a:latin typeface="Calibri" panose="020F0502020204030204"/>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endParaRPr lang="en-US" dirty="0"/>
          </a:p>
        </p:txBody>
      </p:sp>
      <p:sp>
        <p:nvSpPr>
          <p:cNvPr id="3" name="Subtitle 2"/>
          <p:cNvSpPr>
            <a:spLocks noGrp="1"/>
          </p:cNvSpPr>
          <p:nvPr>
            <p:ph type="subTitle" idx="1"/>
          </p:nvPr>
        </p:nvSpPr>
        <p:spPr>
          <a:xfrm>
            <a:off x="742680" y="592428"/>
            <a:ext cx="9144000" cy="1519708"/>
          </a:xfrm>
        </p:spPr>
        <p:txBody>
          <a:bodyPr>
            <a:normAutofit/>
          </a:bodyPr>
          <a:lstStyle/>
          <a:p>
            <a:pPr lvl="0" algn="ctr"/>
            <a:r>
              <a:rPr lang="en-US" sz="4000" b="1" dirty="0">
                <a:solidFill>
                  <a:srgbClr val="C00000"/>
                </a:solidFill>
              </a:rPr>
              <a:t>RESULTS</a:t>
            </a:r>
            <a:endParaRPr lang="fa-IR" sz="4000" dirty="0">
              <a:solidFill>
                <a:srgbClr val="C00000"/>
              </a:solidFill>
              <a:latin typeface="Times New Roman" panose="02020603050405020304" pitchFamily="18" charset="0"/>
              <a:ea typeface="Times New Roman" panose="02020603050405020304" pitchFamily="18" charset="0"/>
            </a:endParaRPr>
          </a:p>
          <a:p>
            <a:pPr algn="ctr"/>
            <a:endParaRPr lang="en-US" dirty="0"/>
          </a:p>
        </p:txBody>
      </p:sp>
    </p:spTree>
    <p:extLst>
      <p:ext uri="{BB962C8B-B14F-4D97-AF65-F5344CB8AC3E}">
        <p14:creationId xmlns:p14="http://schemas.microsoft.com/office/powerpoint/2010/main" val="116459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lnSpcReduction="10000"/>
          </a:bodyPr>
          <a:lstStyle/>
          <a:p>
            <a:pPr marL="0" lvl="0" indent="0" eaLnBrk="0" fontAlgn="base" hangingPunct="0">
              <a:lnSpc>
                <a:spcPct val="100000"/>
              </a:lnSpc>
              <a:spcBef>
                <a:spcPct val="0"/>
              </a:spcBef>
              <a:spcAft>
                <a:spcPct val="0"/>
              </a:spcAft>
              <a:buNone/>
              <a:tabLst>
                <a:tab pos="2263775" algn="r"/>
              </a:tabLst>
            </a:pPr>
            <a:r>
              <a:rPr lang="en-US" sz="2400" dirty="0">
                <a:solidFill>
                  <a:prstClr val="black"/>
                </a:solidFill>
                <a:latin typeface="Arial" panose="020B0604020202020204" pitchFamily="34" charset="0"/>
                <a:ea typeface="Times New Roman" panose="02020603050405020304" pitchFamily="18" charset="0"/>
              </a:rPr>
              <a:t>Table 2: Characteristics of workstation and </a:t>
            </a:r>
            <a:r>
              <a:rPr lang="en-US" sz="2400" dirty="0" err="1">
                <a:solidFill>
                  <a:prstClr val="black"/>
                </a:solidFill>
                <a:latin typeface="Arial" panose="020B0604020202020204" pitchFamily="34" charset="0"/>
                <a:ea typeface="Times New Roman" panose="02020603050405020304" pitchFamily="18" charset="0"/>
              </a:rPr>
              <a:t>Mn</a:t>
            </a:r>
            <a:r>
              <a:rPr lang="en-US" sz="2400" dirty="0">
                <a:solidFill>
                  <a:prstClr val="black"/>
                </a:solidFill>
                <a:latin typeface="Arial" panose="020B0604020202020204" pitchFamily="34" charset="0"/>
                <a:ea typeface="Times New Roman" panose="02020603050405020304" pitchFamily="18" charset="0"/>
              </a:rPr>
              <a:t> </a:t>
            </a:r>
            <a:r>
              <a:rPr lang="en-US" sz="2400" dirty="0" smtClean="0">
                <a:solidFill>
                  <a:prstClr val="black"/>
                </a:solidFill>
                <a:latin typeface="Arial" panose="020B0604020202020204" pitchFamily="34" charset="0"/>
                <a:ea typeface="Times New Roman" panose="02020603050405020304" pitchFamily="18" charset="0"/>
              </a:rPr>
              <a:t>airborne concentration</a:t>
            </a:r>
            <a:endParaRPr lang="en-US" sz="2000" dirty="0">
              <a:solidFill>
                <a:prstClr val="black"/>
              </a:solidFill>
              <a:latin typeface="Arial" panose="020B0604020202020204" pitchFamily="34" charset="0"/>
            </a:endParaRPr>
          </a:p>
          <a:p>
            <a:pPr marL="0" lvl="0" indent="0" algn="ctr" eaLnBrk="0" fontAlgn="base" hangingPunct="0">
              <a:lnSpc>
                <a:spcPct val="100000"/>
              </a:lnSpc>
              <a:spcBef>
                <a:spcPct val="0"/>
              </a:spcBef>
              <a:spcAft>
                <a:spcPct val="0"/>
              </a:spcAft>
              <a:buNone/>
              <a:tabLst>
                <a:tab pos="2263775" algn="r"/>
              </a:tabLst>
            </a:pPr>
            <a:r>
              <a:rPr lang="en-US" sz="2400" dirty="0">
                <a:solidFill>
                  <a:prstClr val="black"/>
                </a:solidFill>
                <a:latin typeface="Arial" panose="020B0604020202020204" pitchFamily="34" charset="0"/>
                <a:ea typeface="Times New Roman" panose="02020603050405020304" pitchFamily="18" charset="0"/>
              </a:rPr>
              <a:t>NIOSH time weighted average for air-</a:t>
            </a:r>
            <a:r>
              <a:rPr lang="en-US" sz="2400" dirty="0" err="1">
                <a:solidFill>
                  <a:prstClr val="black"/>
                </a:solidFill>
                <a:latin typeface="Arial" panose="020B0604020202020204" pitchFamily="34" charset="0"/>
                <a:ea typeface="Times New Roman" panose="02020603050405020304" pitchFamily="18" charset="0"/>
              </a:rPr>
              <a:t>Mn</a:t>
            </a:r>
            <a:r>
              <a:rPr lang="en-US" sz="2400" dirty="0">
                <a:solidFill>
                  <a:prstClr val="black"/>
                </a:solidFill>
                <a:latin typeface="Arial" panose="020B0604020202020204" pitchFamily="34" charset="0"/>
                <a:ea typeface="Times New Roman" panose="02020603050405020304" pitchFamily="18" charset="0"/>
              </a:rPr>
              <a:t>: 1 </a:t>
            </a:r>
            <a:r>
              <a:rPr lang="en-US" sz="2400" dirty="0" smtClean="0">
                <a:solidFill>
                  <a:prstClr val="black"/>
                </a:solidFill>
                <a:latin typeface="Arial" panose="020B0604020202020204" pitchFamily="34" charset="0"/>
                <a:ea typeface="Times New Roman" panose="02020603050405020304" pitchFamily="18" charset="0"/>
              </a:rPr>
              <a:t>mg/m</a:t>
            </a:r>
            <a:r>
              <a:rPr lang="en-US" sz="2400" baseline="30000" dirty="0" smtClean="0">
                <a:solidFill>
                  <a:prstClr val="black"/>
                </a:solidFill>
                <a:latin typeface="Arial" panose="020B0604020202020204" pitchFamily="34" charset="0"/>
                <a:ea typeface="Times New Roman" panose="02020603050405020304" pitchFamily="18" charset="0"/>
              </a:rPr>
              <a:t>3</a:t>
            </a:r>
          </a:p>
          <a:p>
            <a:pPr marL="0" marR="0" indent="0" algn="ctr">
              <a:lnSpc>
                <a:spcPct val="150000"/>
              </a:lnSpc>
              <a:spcBef>
                <a:spcPts val="0"/>
              </a:spcBef>
              <a:spcAft>
                <a:spcPts val="0"/>
              </a:spcAft>
              <a:buNone/>
            </a:pPr>
            <a:endParaRPr lang="en-US" sz="1600" dirty="0" smtClean="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smtClean="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smtClean="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smtClean="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smtClean="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smtClean="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r>
              <a:rPr lang="en-US" sz="2000" dirty="0" smtClean="0">
                <a:latin typeface="Times New Roman" panose="02020603050405020304" pitchFamily="18" charset="0"/>
                <a:ea typeface="Times New Roman" panose="02020603050405020304" pitchFamily="18" charset="0"/>
              </a:rPr>
              <a:t>NIOSH </a:t>
            </a:r>
            <a:r>
              <a:rPr lang="en-US" sz="2000" dirty="0">
                <a:latin typeface="Times New Roman" panose="02020603050405020304" pitchFamily="18" charset="0"/>
                <a:ea typeface="Times New Roman" panose="02020603050405020304" pitchFamily="18" charset="0"/>
              </a:rPr>
              <a:t>time weighted average for air-</a:t>
            </a:r>
            <a:r>
              <a:rPr lang="en-US" sz="2000" dirty="0" err="1">
                <a:latin typeface="Times New Roman" panose="02020603050405020304" pitchFamily="18" charset="0"/>
                <a:ea typeface="Times New Roman" panose="02020603050405020304" pitchFamily="18" charset="0"/>
              </a:rPr>
              <a:t>Mn</a:t>
            </a:r>
            <a:r>
              <a:rPr lang="en-US" sz="2000" dirty="0">
                <a:latin typeface="Times New Roman" panose="02020603050405020304" pitchFamily="18" charset="0"/>
                <a:ea typeface="Times New Roman" panose="02020603050405020304" pitchFamily="18" charset="0"/>
              </a:rPr>
              <a:t>: 1 mg/m</a:t>
            </a:r>
            <a:r>
              <a:rPr lang="en-US" sz="2000" baseline="30000" dirty="0">
                <a:latin typeface="Times New Roman" panose="02020603050405020304" pitchFamily="18" charset="0"/>
                <a:ea typeface="Times New Roman" panose="02020603050405020304" pitchFamily="18" charset="0"/>
              </a:rPr>
              <a:t>3</a:t>
            </a:r>
            <a:endParaRPr lang="en-US" sz="2000" dirty="0">
              <a:latin typeface="Times New Roman" panose="02020603050405020304" pitchFamily="18" charset="0"/>
              <a:ea typeface="Times New Roman" panose="02020603050405020304" pitchFamily="18" charset="0"/>
            </a:endParaRPr>
          </a:p>
          <a:p>
            <a:pPr marL="0" lvl="0" indent="0" algn="ctr" eaLnBrk="0" fontAlgn="base" hangingPunct="0">
              <a:lnSpc>
                <a:spcPct val="100000"/>
              </a:lnSpc>
              <a:spcBef>
                <a:spcPct val="0"/>
              </a:spcBef>
              <a:spcAft>
                <a:spcPct val="0"/>
              </a:spcAft>
              <a:buNone/>
              <a:tabLst>
                <a:tab pos="2263775" algn="r"/>
              </a:tabLst>
            </a:pPr>
            <a:endParaRPr lang="en-US" sz="3200" dirty="0">
              <a:solidFill>
                <a:prstClr val="black"/>
              </a:solidFill>
              <a:latin typeface="Arial" panose="020B0604020202020204" pitchFamily="34"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2775367"/>
              </p:ext>
            </p:extLst>
          </p:nvPr>
        </p:nvGraphicFramePr>
        <p:xfrm>
          <a:off x="708336" y="1403800"/>
          <a:ext cx="8937940" cy="4069292"/>
        </p:xfrm>
        <a:graphic>
          <a:graphicData uri="http://schemas.openxmlformats.org/drawingml/2006/table">
            <a:tbl>
              <a:tblPr firstRow="1" firstCol="1" bandRow="1">
                <a:tableStyleId>{10A1B5D5-9B99-4C35-A422-299274C87663}</a:tableStyleId>
              </a:tblPr>
              <a:tblGrid>
                <a:gridCol w="2123666"/>
                <a:gridCol w="1014416"/>
                <a:gridCol w="1819981"/>
                <a:gridCol w="1819981"/>
                <a:gridCol w="1819981"/>
                <a:gridCol w="339915"/>
              </a:tblGrid>
              <a:tr h="794372">
                <a:tc>
                  <a:txBody>
                    <a:bodyPr/>
                    <a:lstStyle/>
                    <a:p>
                      <a:pPr marL="0" marR="0">
                        <a:lnSpc>
                          <a:spcPct val="150000"/>
                        </a:lnSpc>
                        <a:spcBef>
                          <a:spcPts val="0"/>
                        </a:spcBef>
                        <a:spcAft>
                          <a:spcPts val="0"/>
                        </a:spcAft>
                      </a:pPr>
                      <a:r>
                        <a:rPr lang="en-US" sz="1600" dirty="0">
                          <a:solidFill>
                            <a:schemeClr val="tx1"/>
                          </a:solidFill>
                          <a:effectLst/>
                        </a:rPr>
                        <a:t>Symptoms</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N </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Mean air-Mn mg/m</a:t>
                      </a:r>
                      <a:r>
                        <a:rPr lang="en-US" sz="1600" baseline="30000">
                          <a:solidFill>
                            <a:schemeClr val="tx1"/>
                          </a:solidFill>
                          <a:effectLst/>
                        </a:rPr>
                        <a:t>3</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Max air-Mn mg/m</a:t>
                      </a:r>
                      <a:r>
                        <a:rPr lang="en-US" sz="1600" baseline="30000">
                          <a:solidFill>
                            <a:schemeClr val="tx1"/>
                          </a:solidFill>
                          <a:effectLst/>
                        </a:rPr>
                        <a:t>3</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Min air-Mn mg/m</a:t>
                      </a:r>
                      <a:r>
                        <a:rPr lang="en-US" sz="1600" baseline="30000">
                          <a:solidFill>
                            <a:schemeClr val="tx1"/>
                          </a:solidFill>
                          <a:effectLst/>
                        </a:rPr>
                        <a:t>3</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 </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654984">
                <a:tc>
                  <a:txBody>
                    <a:bodyPr/>
                    <a:lstStyle/>
                    <a:p>
                      <a:pPr marL="0" marR="0">
                        <a:lnSpc>
                          <a:spcPct val="150000"/>
                        </a:lnSpc>
                        <a:spcBef>
                          <a:spcPts val="0"/>
                        </a:spcBef>
                        <a:spcAft>
                          <a:spcPts val="0"/>
                        </a:spcAft>
                      </a:pPr>
                      <a:r>
                        <a:rPr lang="en-US" sz="1600">
                          <a:solidFill>
                            <a:schemeClr val="tx1"/>
                          </a:solidFill>
                          <a:effectLst/>
                        </a:rPr>
                        <a:t>Furnace men</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7</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3.04</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4.5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2.1</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solidFill>
                            <a:schemeClr val="tx1"/>
                          </a:solidFill>
                          <a:effectLst/>
                        </a:rPr>
                        <a:t> </a:t>
                      </a:r>
                      <a:endParaRPr lang="en-US" sz="16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654984">
                <a:tc>
                  <a:txBody>
                    <a:bodyPr/>
                    <a:lstStyle/>
                    <a:p>
                      <a:pPr marL="0" marR="0" algn="justLow">
                        <a:lnSpc>
                          <a:spcPct val="150000"/>
                        </a:lnSpc>
                        <a:spcBef>
                          <a:spcPts val="0"/>
                        </a:spcBef>
                        <a:spcAft>
                          <a:spcPts val="0"/>
                        </a:spcAft>
                        <a:tabLst>
                          <a:tab pos="2263140" algn="r"/>
                        </a:tabLst>
                      </a:pPr>
                      <a:r>
                        <a:rPr lang="en-US" sz="1600">
                          <a:solidFill>
                            <a:schemeClr val="tx1"/>
                          </a:solidFill>
                          <a:effectLst/>
                        </a:rPr>
                        <a:t>Melting </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7</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1.95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1.92</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1.614</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solidFill>
                            <a:schemeClr val="tx1"/>
                          </a:solidFill>
                          <a:effectLst/>
                        </a:rPr>
                        <a:t> </a:t>
                      </a:r>
                      <a:endParaRPr lang="en-US" sz="16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654984">
                <a:tc>
                  <a:txBody>
                    <a:bodyPr/>
                    <a:lstStyle/>
                    <a:p>
                      <a:pPr marL="0" marR="0">
                        <a:lnSpc>
                          <a:spcPct val="150000"/>
                        </a:lnSpc>
                        <a:spcBef>
                          <a:spcPts val="0"/>
                        </a:spcBef>
                        <a:spcAft>
                          <a:spcPts val="0"/>
                        </a:spcAft>
                      </a:pPr>
                      <a:r>
                        <a:rPr lang="en-US" sz="1600">
                          <a:solidFill>
                            <a:schemeClr val="tx1"/>
                          </a:solidFill>
                          <a:effectLst/>
                        </a:rPr>
                        <a:t>Pouring </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7</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1.071</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1.2</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1</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solidFill>
                            <a:schemeClr val="tx1"/>
                          </a:solidFill>
                          <a:effectLst/>
                        </a:rPr>
                        <a:t> </a:t>
                      </a:r>
                      <a:endParaRPr lang="en-US" sz="16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654984">
                <a:tc>
                  <a:txBody>
                    <a:bodyPr/>
                    <a:lstStyle/>
                    <a:p>
                      <a:pPr marL="0" marR="0">
                        <a:lnSpc>
                          <a:spcPct val="150000"/>
                        </a:lnSpc>
                        <a:spcBef>
                          <a:spcPts val="0"/>
                        </a:spcBef>
                        <a:spcAft>
                          <a:spcPts val="0"/>
                        </a:spcAft>
                      </a:pPr>
                      <a:r>
                        <a:rPr lang="en-US" sz="1600">
                          <a:solidFill>
                            <a:schemeClr val="tx1"/>
                          </a:solidFill>
                          <a:effectLst/>
                        </a:rPr>
                        <a:t>Surface cleaning </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solidFill>
                            <a:schemeClr val="tx1"/>
                          </a:solidFill>
                          <a:effectLst/>
                        </a:rPr>
                        <a:t>7</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0.825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1</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0.7</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solidFill>
                            <a:schemeClr val="tx1"/>
                          </a:solidFill>
                          <a:effectLst/>
                        </a:rPr>
                        <a:t> </a:t>
                      </a:r>
                      <a:endParaRPr lang="en-US" sz="16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654984">
                <a:tc>
                  <a:txBody>
                    <a:bodyPr/>
                    <a:lstStyle/>
                    <a:p>
                      <a:pPr marL="0" marR="0" algn="justLow">
                        <a:lnSpc>
                          <a:spcPct val="150000"/>
                        </a:lnSpc>
                        <a:spcBef>
                          <a:spcPts val="0"/>
                        </a:spcBef>
                        <a:spcAft>
                          <a:spcPts val="0"/>
                        </a:spcAft>
                      </a:pPr>
                      <a:r>
                        <a:rPr lang="en-US" sz="1600" dirty="0">
                          <a:solidFill>
                            <a:schemeClr val="tx1"/>
                          </a:solidFill>
                          <a:effectLst/>
                        </a:rPr>
                        <a:t>Finishing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solidFill>
                            <a:schemeClr val="tx1"/>
                          </a:solidFill>
                          <a:effectLst/>
                        </a:rPr>
                        <a:t>7</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solidFill>
                            <a:schemeClr val="tx1"/>
                          </a:solidFill>
                          <a:effectLst/>
                        </a:rPr>
                        <a:t>0.478</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0.61</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a:solidFill>
                            <a:schemeClr val="tx1"/>
                          </a:solidFill>
                          <a:effectLst/>
                        </a:rPr>
                        <a:t>0.5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solidFill>
                            <a:schemeClr val="tx1"/>
                          </a:solidFill>
                          <a:effectLst/>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111255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animEffect transition="in" filter="blinds(horizontal)">
                                      <p:cBhvr>
                                        <p:cTn id="13" dur="500"/>
                                        <p:tgtEl>
                                          <p:spTgt spid="3">
                                            <p:txEl>
                                              <p:pRg st="15" end="1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96" y="373487"/>
            <a:ext cx="10242997" cy="4958367"/>
          </a:xfrm>
        </p:spPr>
        <p:txBody>
          <a:bodyPr>
            <a:normAutofit/>
          </a:bodyPr>
          <a:lstStyle/>
          <a:p>
            <a:pPr lvl="0">
              <a:spcBef>
                <a:spcPts val="1000"/>
              </a:spcBef>
            </a:pP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endParaRPr lang="en-US" dirty="0"/>
          </a:p>
        </p:txBody>
      </p:sp>
      <p:sp>
        <p:nvSpPr>
          <p:cNvPr id="3" name="Subtitle 2"/>
          <p:cNvSpPr>
            <a:spLocks noGrp="1"/>
          </p:cNvSpPr>
          <p:nvPr>
            <p:ph type="subTitle" idx="1"/>
          </p:nvPr>
        </p:nvSpPr>
        <p:spPr>
          <a:xfrm>
            <a:off x="1815921" y="193183"/>
            <a:ext cx="5430590" cy="1854558"/>
          </a:xfrm>
        </p:spPr>
        <p:txBody>
          <a:bodyPr>
            <a:normAutofit/>
          </a:bodyPr>
          <a:lstStyle/>
          <a:p>
            <a:pPr lvl="0" algn="ctr"/>
            <a:r>
              <a:rPr lang="en-US" sz="4000" b="1" dirty="0">
                <a:solidFill>
                  <a:srgbClr val="C00000"/>
                </a:solidFill>
              </a:rPr>
              <a:t>RESULTS</a:t>
            </a:r>
            <a:endParaRPr lang="fa-IR" sz="4000" dirty="0">
              <a:solidFill>
                <a:srgbClr val="C00000"/>
              </a:solidFill>
              <a:latin typeface="Times New Roman" panose="02020603050405020304" pitchFamily="18" charset="0"/>
              <a:ea typeface="Times New Roman" panose="02020603050405020304" pitchFamily="18" charset="0"/>
            </a:endParaRPr>
          </a:p>
          <a:p>
            <a:pPr algn="ctr"/>
            <a:endParaRPr lang="en-US" dirty="0"/>
          </a:p>
        </p:txBody>
      </p:sp>
      <p:sp>
        <p:nvSpPr>
          <p:cNvPr id="4" name="Rectangle 3"/>
          <p:cNvSpPr/>
          <p:nvPr/>
        </p:nvSpPr>
        <p:spPr>
          <a:xfrm>
            <a:off x="434715" y="1120461"/>
            <a:ext cx="9818557" cy="4031873"/>
          </a:xfrm>
          <a:prstGeom prst="rect">
            <a:avLst/>
          </a:prstGeom>
        </p:spPr>
        <p:txBody>
          <a:bodyPr wrap="square">
            <a:spAutoFit/>
          </a:bodyPr>
          <a:lstStyle/>
          <a:p>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The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results of blood analysis indicated high exposure with respect to </a:t>
            </a:r>
            <a:r>
              <a:rPr lang="en-US" sz="3200" dirty="0" err="1" smtClean="0">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p>
          <a:p>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Because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of the lowest concentration of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in their blood was 0.5 and 10µg/l for less than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3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months and 3 to 12 months working experience, respectively. </a:t>
            </a:r>
            <a:endPar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endPar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This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value was higher than the guideline value (1-4 µg/l)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251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circle(in)">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032" y="334850"/>
            <a:ext cx="11526593" cy="5164429"/>
          </a:xfrm>
        </p:spPr>
        <p:txBody>
          <a:bodyPr>
            <a:normAutofit/>
          </a:bodyPr>
          <a:lstStyle/>
          <a:p>
            <a:pPr marL="0" marR="0">
              <a:spcBef>
                <a:spcPts val="0"/>
              </a:spcBef>
              <a:spcAft>
                <a:spcPts val="0"/>
              </a:spcAft>
            </a:pP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en-US" sz="2400" dirty="0">
                <a:solidFill>
                  <a:prstClr val="black"/>
                </a:solidFill>
                <a:latin typeface="Calibri" panose="020F0502020204030204"/>
              </a:rPr>
              <a:t/>
            </a:r>
            <a:br>
              <a:rPr lang="en-US" sz="2400" dirty="0">
                <a:solidFill>
                  <a:prstClr val="black"/>
                </a:solidFill>
                <a:latin typeface="Calibri" panose="020F0502020204030204"/>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en-US" sz="2400" dirty="0">
                <a:solidFill>
                  <a:prstClr val="black"/>
                </a:solidFill>
                <a:latin typeface="Calibri" panose="020F0502020204030204"/>
              </a:rPr>
              <a:t/>
            </a:r>
            <a:br>
              <a:rPr lang="en-US" sz="2400" dirty="0">
                <a:solidFill>
                  <a:prstClr val="black"/>
                </a:solidFill>
                <a:latin typeface="Calibri" panose="020F0502020204030204"/>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en-US" sz="2400" dirty="0">
                <a:solidFill>
                  <a:prstClr val="black"/>
                </a:solidFill>
                <a:latin typeface="Calibri" panose="020F0502020204030204"/>
              </a:rPr>
              <a:t/>
            </a:r>
            <a:br>
              <a:rPr lang="en-US" sz="2400" dirty="0">
                <a:solidFill>
                  <a:prstClr val="black"/>
                </a:solidFill>
                <a:latin typeface="Calibri" panose="020F0502020204030204"/>
              </a:rPr>
            </a:br>
            <a:r>
              <a:rPr lang="en-US" sz="1800" dirty="0" smtClean="0">
                <a:solidFill>
                  <a:prstClr val="black"/>
                </a:solidFill>
                <a:latin typeface="Calibri" panose="020F0502020204030204"/>
              </a:rPr>
              <a:t/>
            </a:r>
            <a:br>
              <a:rPr lang="en-US" sz="1800" dirty="0" smtClean="0">
                <a:solidFill>
                  <a:prstClr val="black"/>
                </a:solidFill>
                <a:latin typeface="Calibri" panose="020F0502020204030204"/>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endParaRPr lang="en-US" dirty="0"/>
          </a:p>
        </p:txBody>
      </p:sp>
      <p:sp>
        <p:nvSpPr>
          <p:cNvPr id="3" name="Subtitle 2"/>
          <p:cNvSpPr>
            <a:spLocks noGrp="1"/>
          </p:cNvSpPr>
          <p:nvPr>
            <p:ph type="subTitle" idx="1"/>
          </p:nvPr>
        </p:nvSpPr>
        <p:spPr>
          <a:xfrm>
            <a:off x="3709114" y="875763"/>
            <a:ext cx="4443213" cy="1094705"/>
          </a:xfrm>
        </p:spPr>
        <p:txBody>
          <a:bodyPr>
            <a:normAutofit/>
          </a:bodyPr>
          <a:lstStyle/>
          <a:p>
            <a:pPr lvl="0" algn="ctr"/>
            <a:r>
              <a:rPr lang="en-US" sz="4000" b="1" dirty="0">
                <a:solidFill>
                  <a:srgbClr val="C00000"/>
                </a:solidFill>
              </a:rPr>
              <a:t>RESULTS</a:t>
            </a:r>
            <a:endParaRPr lang="fa-IR" sz="4000" dirty="0">
              <a:solidFill>
                <a:srgbClr val="C00000"/>
              </a:solidFill>
              <a:latin typeface="Times New Roman" panose="02020603050405020304" pitchFamily="18" charset="0"/>
              <a:ea typeface="Times New Roman" panose="02020603050405020304" pitchFamily="18" charset="0"/>
            </a:endParaRPr>
          </a:p>
          <a:p>
            <a:pPr algn="ctr"/>
            <a:endParaRPr lang="en-US" dirty="0"/>
          </a:p>
        </p:txBody>
      </p:sp>
      <p:sp>
        <p:nvSpPr>
          <p:cNvPr id="4" name="Rectangle 3"/>
          <p:cNvSpPr/>
          <p:nvPr/>
        </p:nvSpPr>
        <p:spPr>
          <a:xfrm>
            <a:off x="875764" y="1970468"/>
            <a:ext cx="8306873" cy="1569660"/>
          </a:xfrm>
          <a:prstGeom prst="rect">
            <a:avLst/>
          </a:prstGeom>
        </p:spPr>
        <p:txBody>
          <a:bodyPr wrap="square">
            <a:spAutoFit/>
          </a:bodyPr>
          <a:lstStyle/>
          <a:p>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The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relationship validates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as an initial indicator of a preceding exposure of workers to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with </a:t>
            </a:r>
            <a:r>
              <a:rPr lang="en-US" sz="3200" i="1" dirty="0">
                <a:solidFill>
                  <a:prstClr val="black"/>
                </a:solidFill>
                <a:latin typeface="Arial" panose="020B0604020202020204" pitchFamily="34" charset="0"/>
                <a:ea typeface="Times New Roman" panose="02020603050405020304" pitchFamily="18" charset="0"/>
                <a:cs typeface="Arial" panose="020B0604020202020204" pitchFamily="34" charset="0"/>
              </a:rPr>
              <a:t>R</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=0.543 (according to Table 6).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1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9854"/>
            <a:ext cx="10515600" cy="5417109"/>
          </a:xfrm>
        </p:spPr>
        <p:txBody>
          <a:bodyPr/>
          <a:lstStyle/>
          <a:p>
            <a:pPr marL="0" lvl="0" algn="ctr">
              <a:lnSpc>
                <a:spcPct val="150000"/>
              </a:lnSpc>
              <a:spcBef>
                <a:spcPts val="0"/>
              </a:spcBef>
            </a:pPr>
            <a:endParaRPr lang="en-US" sz="2400" b="1" dirty="0" smtClean="0">
              <a:solidFill>
                <a:prstClr val="black"/>
              </a:solidFill>
              <a:latin typeface="Times New Roman" panose="02020603050405020304" pitchFamily="18" charset="0"/>
              <a:ea typeface="Times New Roman" panose="02020603050405020304" pitchFamily="18" charset="0"/>
            </a:endParaRPr>
          </a:p>
          <a:p>
            <a:pPr marL="0" lvl="0" algn="ctr">
              <a:lnSpc>
                <a:spcPct val="150000"/>
              </a:lnSpc>
              <a:spcBef>
                <a:spcPts val="0"/>
              </a:spcBef>
            </a:pPr>
            <a:endParaRPr lang="en-US" sz="2400" b="1" dirty="0">
              <a:solidFill>
                <a:prstClr val="black"/>
              </a:solidFill>
              <a:latin typeface="Times New Roman" panose="02020603050405020304" pitchFamily="18" charset="0"/>
              <a:ea typeface="Times New Roman" panose="02020603050405020304" pitchFamily="18" charset="0"/>
            </a:endParaRPr>
          </a:p>
          <a:p>
            <a:pPr marL="0" lvl="0" algn="ctr">
              <a:lnSpc>
                <a:spcPct val="150000"/>
              </a:lnSpc>
              <a:spcBef>
                <a:spcPts val="0"/>
              </a:spcBef>
            </a:pPr>
            <a:endParaRPr lang="en-US" sz="2400" b="1" dirty="0" smtClean="0">
              <a:solidFill>
                <a:prstClr val="black"/>
              </a:solidFill>
              <a:latin typeface="Times New Roman" panose="02020603050405020304" pitchFamily="18" charset="0"/>
              <a:ea typeface="Times New Roman" panose="02020603050405020304" pitchFamily="18" charset="0"/>
            </a:endParaRPr>
          </a:p>
          <a:p>
            <a:pPr marL="0" lvl="0" indent="0" algn="ctr">
              <a:lnSpc>
                <a:spcPct val="150000"/>
              </a:lnSpc>
              <a:spcBef>
                <a:spcPts val="0"/>
              </a:spcBef>
              <a:buNone/>
            </a:pPr>
            <a:r>
              <a:rPr lang="en-US" sz="5400" b="1" dirty="0" smtClean="0">
                <a:solidFill>
                  <a:srgbClr val="C00000"/>
                </a:solidFill>
                <a:latin typeface="Times New Roman" panose="02020603050405020304" pitchFamily="18" charset="0"/>
                <a:ea typeface="Times New Roman" panose="02020603050405020304" pitchFamily="18" charset="0"/>
              </a:rPr>
              <a:t>Introduction</a:t>
            </a:r>
          </a:p>
          <a:p>
            <a:pPr marL="0" lvl="0" algn="ctr">
              <a:lnSpc>
                <a:spcPct val="150000"/>
              </a:lnSpc>
              <a:spcBef>
                <a:spcPts val="0"/>
              </a:spcBef>
            </a:pPr>
            <a:endParaRPr lang="en-US" sz="2400" b="1" dirty="0">
              <a:solidFill>
                <a:prstClr val="black"/>
              </a:solidFill>
              <a:latin typeface="Times New Roman" panose="02020603050405020304" pitchFamily="18" charset="0"/>
              <a:ea typeface="AdvTimes"/>
            </a:endParaRPr>
          </a:p>
          <a:p>
            <a:pPr marL="0" lvl="0" algn="ctr">
              <a:lnSpc>
                <a:spcPct val="150000"/>
              </a:lnSpc>
              <a:spcBef>
                <a:spcPts val="0"/>
              </a:spcBef>
            </a:pPr>
            <a:endParaRPr lang="en-US" sz="2400" b="1" dirty="0" smtClean="0">
              <a:solidFill>
                <a:prstClr val="black"/>
              </a:solidFill>
              <a:latin typeface="Times New Roman" panose="02020603050405020304" pitchFamily="18" charset="0"/>
              <a:ea typeface="AdvTimes"/>
            </a:endParaRPr>
          </a:p>
          <a:p>
            <a:pPr marL="0" lvl="0" algn="ctr">
              <a:lnSpc>
                <a:spcPct val="150000"/>
              </a:lnSpc>
              <a:spcBef>
                <a:spcPts val="0"/>
              </a:spcBef>
            </a:pPr>
            <a:endParaRPr lang="en-US" sz="2400" dirty="0">
              <a:solidFill>
                <a:prstClr val="black"/>
              </a:solidFill>
              <a:latin typeface="Times New Roman" panose="02020603050405020304" pitchFamily="18" charset="0"/>
              <a:ea typeface="AdvTimes"/>
            </a:endParaRPr>
          </a:p>
        </p:txBody>
      </p:sp>
    </p:spTree>
    <p:extLst>
      <p:ext uri="{BB962C8B-B14F-4D97-AF65-F5344CB8AC3E}">
        <p14:creationId xmlns:p14="http://schemas.microsoft.com/office/powerpoint/2010/main" val="281156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17431"/>
            <a:ext cx="8596668" cy="5023931"/>
          </a:xfrm>
        </p:spPr>
        <p:txBody>
          <a:bodyPr/>
          <a:lstStyle/>
          <a:p>
            <a:pPr marL="0" indent="0">
              <a:buNone/>
            </a:pPr>
            <a:r>
              <a:rPr lang="en-US" sz="2400" dirty="0">
                <a:solidFill>
                  <a:schemeClr val="tx1"/>
                </a:solidFill>
                <a:latin typeface="Times New Roman" panose="02020603050405020304" pitchFamily="18" charset="0"/>
                <a:ea typeface="Times New Roman" panose="02020603050405020304" pitchFamily="18" charset="0"/>
              </a:rPr>
              <a:t>Table 6:  Regression model test by ANOVA for correlation between B-</a:t>
            </a:r>
            <a:r>
              <a:rPr lang="en-US" sz="2400" dirty="0" err="1">
                <a:solidFill>
                  <a:schemeClr val="tx1"/>
                </a:solidFill>
                <a:latin typeface="Times New Roman" panose="02020603050405020304" pitchFamily="18" charset="0"/>
                <a:ea typeface="Times New Roman" panose="02020603050405020304" pitchFamily="18" charset="0"/>
              </a:rPr>
              <a:t>Mn</a:t>
            </a:r>
            <a:r>
              <a:rPr lang="en-US" sz="2400" dirty="0">
                <a:solidFill>
                  <a:schemeClr val="tx1"/>
                </a:solidFill>
                <a:latin typeface="Times New Roman" panose="02020603050405020304" pitchFamily="18" charset="0"/>
                <a:ea typeface="Times New Roman" panose="02020603050405020304" pitchFamily="18" charset="0"/>
              </a:rPr>
              <a:t> results of 3-10 months exposed subjects and air-</a:t>
            </a:r>
            <a:r>
              <a:rPr lang="en-US" sz="2400" dirty="0" err="1">
                <a:solidFill>
                  <a:schemeClr val="tx1"/>
                </a:solidFill>
                <a:latin typeface="Times New Roman" panose="02020603050405020304" pitchFamily="18" charset="0"/>
                <a:ea typeface="Times New Roman" panose="02020603050405020304" pitchFamily="18" charset="0"/>
              </a:rPr>
              <a:t>Mn</a:t>
            </a:r>
            <a:r>
              <a:rPr lang="en-US" sz="2400" dirty="0">
                <a:solidFill>
                  <a:schemeClr val="tx1"/>
                </a:solidFill>
                <a:latin typeface="Times New Roman" panose="02020603050405020304" pitchFamily="18" charset="0"/>
                <a:ea typeface="Times New Roman" panose="02020603050405020304" pitchFamily="18" charset="0"/>
              </a:rPr>
              <a:t> exposure</a:t>
            </a:r>
            <a:r>
              <a:rPr lang="en-US" sz="2400" dirty="0">
                <a:solidFill>
                  <a:srgbClr val="92278F"/>
                </a:solidFill>
                <a:latin typeface="Times New Roman" panose="02020603050405020304" pitchFamily="18" charset="0"/>
                <a:ea typeface="Times New Roman" panose="02020603050405020304" pitchFamily="18" charset="0"/>
              </a:rPr>
              <a:t/>
            </a:r>
            <a:br>
              <a:rPr lang="en-US" sz="2400" dirty="0">
                <a:solidFill>
                  <a:srgbClr val="92278F"/>
                </a:solidFill>
                <a:latin typeface="Times New Roman" panose="02020603050405020304" pitchFamily="18" charset="0"/>
                <a:ea typeface="Times New Roman" panose="02020603050405020304" pitchFamily="18" charset="0"/>
              </a:rPr>
            </a:br>
            <a:r>
              <a:rPr lang="en-US" sz="2400" dirty="0">
                <a:solidFill>
                  <a:prstClr val="black"/>
                </a:solidFill>
                <a:latin typeface="Calibri" panose="020F0502020204030204"/>
              </a:rPr>
              <a:t/>
            </a:r>
            <a:br>
              <a:rPr lang="en-US" sz="2400" dirty="0">
                <a:solidFill>
                  <a:prstClr val="black"/>
                </a:solidFill>
                <a:latin typeface="Calibri" panose="020F0502020204030204"/>
              </a:rPr>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78227927"/>
              </p:ext>
            </p:extLst>
          </p:nvPr>
        </p:nvGraphicFramePr>
        <p:xfrm>
          <a:off x="1120462" y="2794713"/>
          <a:ext cx="7858647" cy="2451843"/>
        </p:xfrm>
        <a:graphic>
          <a:graphicData uri="http://schemas.openxmlformats.org/drawingml/2006/table">
            <a:tbl>
              <a:tblPr firstRow="1" firstCol="1" bandRow="1">
                <a:tableStyleId>{10A1B5D5-9B99-4C35-A422-299274C87663}</a:tableStyleId>
              </a:tblPr>
              <a:tblGrid>
                <a:gridCol w="3269019"/>
                <a:gridCol w="1037618"/>
                <a:gridCol w="1282874"/>
                <a:gridCol w="1131947"/>
                <a:gridCol w="1137189"/>
              </a:tblGrid>
              <a:tr h="1629041">
                <a:tc>
                  <a:txBody>
                    <a:bodyPr/>
                    <a:lstStyle/>
                    <a:p>
                      <a:pPr marL="38100" marR="38100">
                        <a:lnSpc>
                          <a:spcPts val="1600"/>
                        </a:lnSpc>
                        <a:spcBef>
                          <a:spcPts val="0"/>
                        </a:spcBef>
                        <a:spcAft>
                          <a:spcPts val="0"/>
                        </a:spcAft>
                      </a:pP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59055" marR="59055" marT="0" marB="0"/>
                </a:tc>
                <a:tc>
                  <a:txBody>
                    <a:bodyPr/>
                    <a:lstStyle/>
                    <a:p>
                      <a:pPr marL="38100" marR="38100" algn="ctr">
                        <a:lnSpc>
                          <a:spcPts val="1600"/>
                        </a:lnSpc>
                        <a:spcBef>
                          <a:spcPts val="0"/>
                        </a:spcBef>
                        <a:spcAft>
                          <a:spcPts val="0"/>
                        </a:spcAft>
                      </a:pPr>
                      <a:endParaRPr lang="en-US" sz="1600" b="0" dirty="0" smtClean="0">
                        <a:solidFill>
                          <a:schemeClr val="tx1"/>
                        </a:solidFill>
                        <a:effectLst/>
                      </a:endParaRPr>
                    </a:p>
                    <a:p>
                      <a:pPr marL="38100" marR="38100" algn="ctr">
                        <a:lnSpc>
                          <a:spcPts val="1600"/>
                        </a:lnSpc>
                        <a:spcBef>
                          <a:spcPts val="0"/>
                        </a:spcBef>
                        <a:spcAft>
                          <a:spcPts val="0"/>
                        </a:spcAft>
                      </a:pPr>
                      <a:r>
                        <a:rPr lang="en-US" sz="1600" b="0" dirty="0" smtClean="0">
                          <a:solidFill>
                            <a:schemeClr val="tx1"/>
                          </a:solidFill>
                          <a:effectLst/>
                        </a:rPr>
                        <a:t>R</a:t>
                      </a: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59055" marR="59055" marT="0" marB="0"/>
                </a:tc>
                <a:tc>
                  <a:txBody>
                    <a:bodyPr/>
                    <a:lstStyle/>
                    <a:p>
                      <a:pPr marL="38100" marR="38100" algn="ctr">
                        <a:lnSpc>
                          <a:spcPts val="1600"/>
                        </a:lnSpc>
                        <a:spcBef>
                          <a:spcPts val="0"/>
                        </a:spcBef>
                        <a:spcAft>
                          <a:spcPts val="0"/>
                        </a:spcAft>
                      </a:pPr>
                      <a:endParaRPr lang="en-US" sz="1600" b="0" dirty="0" smtClean="0">
                        <a:solidFill>
                          <a:schemeClr val="tx1"/>
                        </a:solidFill>
                        <a:effectLst/>
                      </a:endParaRPr>
                    </a:p>
                    <a:p>
                      <a:pPr marL="38100" marR="38100" algn="ctr">
                        <a:lnSpc>
                          <a:spcPts val="1600"/>
                        </a:lnSpc>
                        <a:spcBef>
                          <a:spcPts val="0"/>
                        </a:spcBef>
                        <a:spcAft>
                          <a:spcPts val="0"/>
                        </a:spcAft>
                      </a:pPr>
                      <a:r>
                        <a:rPr lang="en-US" sz="1600" b="0" dirty="0" smtClean="0">
                          <a:solidFill>
                            <a:schemeClr val="tx1"/>
                          </a:solidFill>
                          <a:effectLst/>
                        </a:rPr>
                        <a:t>R</a:t>
                      </a:r>
                      <a:r>
                        <a:rPr lang="en-US" sz="1600" b="0" baseline="30000" dirty="0" smtClean="0">
                          <a:solidFill>
                            <a:schemeClr val="tx1"/>
                          </a:solidFill>
                          <a:effectLst/>
                        </a:rPr>
                        <a:t>2</a:t>
                      </a:r>
                      <a:r>
                        <a:rPr lang="en-US" sz="1600" b="0" dirty="0" smtClean="0">
                          <a:solidFill>
                            <a:schemeClr val="tx1"/>
                          </a:solidFill>
                          <a:effectLst/>
                        </a:rPr>
                        <a:t> </a:t>
                      </a: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59055" marR="59055" marT="0" marB="0"/>
                </a:tc>
                <a:tc>
                  <a:txBody>
                    <a:bodyPr/>
                    <a:lstStyle/>
                    <a:p>
                      <a:pPr marL="38100" marR="38100" algn="ctr">
                        <a:lnSpc>
                          <a:spcPts val="1600"/>
                        </a:lnSpc>
                        <a:spcBef>
                          <a:spcPts val="0"/>
                        </a:spcBef>
                        <a:spcAft>
                          <a:spcPts val="0"/>
                        </a:spcAft>
                      </a:pPr>
                      <a:endParaRPr lang="en-US" sz="1600" b="0" dirty="0" smtClean="0">
                        <a:solidFill>
                          <a:schemeClr val="tx1"/>
                        </a:solidFill>
                        <a:effectLst/>
                      </a:endParaRPr>
                    </a:p>
                    <a:p>
                      <a:pPr marL="38100" marR="38100" algn="ctr">
                        <a:lnSpc>
                          <a:spcPts val="1600"/>
                        </a:lnSpc>
                        <a:spcBef>
                          <a:spcPts val="0"/>
                        </a:spcBef>
                        <a:spcAft>
                          <a:spcPts val="0"/>
                        </a:spcAft>
                      </a:pPr>
                      <a:r>
                        <a:rPr lang="en-US" sz="1600" b="0" dirty="0" smtClean="0">
                          <a:solidFill>
                            <a:schemeClr val="tx1"/>
                          </a:solidFill>
                          <a:effectLst/>
                        </a:rPr>
                        <a:t>Eta</a:t>
                      </a: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59055" marR="59055" marT="0" marB="0"/>
                </a:tc>
                <a:tc>
                  <a:txBody>
                    <a:bodyPr/>
                    <a:lstStyle/>
                    <a:p>
                      <a:pPr marL="38100" marR="38100" algn="ctr">
                        <a:lnSpc>
                          <a:spcPts val="1600"/>
                        </a:lnSpc>
                        <a:spcBef>
                          <a:spcPts val="0"/>
                        </a:spcBef>
                        <a:spcAft>
                          <a:spcPts val="0"/>
                        </a:spcAft>
                      </a:pPr>
                      <a:endParaRPr lang="en-US" sz="1600" b="0" dirty="0" smtClean="0">
                        <a:solidFill>
                          <a:schemeClr val="tx1"/>
                        </a:solidFill>
                        <a:effectLst/>
                      </a:endParaRPr>
                    </a:p>
                    <a:p>
                      <a:pPr marL="38100" marR="38100" algn="ctr">
                        <a:lnSpc>
                          <a:spcPts val="1600"/>
                        </a:lnSpc>
                        <a:spcBef>
                          <a:spcPts val="0"/>
                        </a:spcBef>
                        <a:spcAft>
                          <a:spcPts val="0"/>
                        </a:spcAft>
                      </a:pPr>
                      <a:r>
                        <a:rPr lang="en-US" sz="1600" b="0" dirty="0" smtClean="0">
                          <a:solidFill>
                            <a:schemeClr val="tx1"/>
                          </a:solidFill>
                          <a:effectLst/>
                        </a:rPr>
                        <a:t>Eta</a:t>
                      </a:r>
                      <a:r>
                        <a:rPr lang="en-US" sz="1600" b="0" baseline="30000" dirty="0" smtClean="0">
                          <a:solidFill>
                            <a:schemeClr val="tx1"/>
                          </a:solidFill>
                          <a:effectLst/>
                        </a:rPr>
                        <a:t>2</a:t>
                      </a:r>
                    </a:p>
                    <a:p>
                      <a:pPr marL="38100" marR="38100" algn="ctr">
                        <a:lnSpc>
                          <a:spcPts val="1600"/>
                        </a:lnSpc>
                        <a:spcBef>
                          <a:spcPts val="0"/>
                        </a:spcBef>
                        <a:spcAft>
                          <a:spcPts val="0"/>
                        </a:spcAft>
                      </a:pPr>
                      <a:endParaRPr lang="en-US" sz="1600" b="0" baseline="30000" dirty="0" smtClean="0">
                        <a:solidFill>
                          <a:schemeClr val="tx1"/>
                        </a:solidFill>
                        <a:effectLst/>
                        <a:latin typeface="Times New Roman" panose="02020603050405020304" pitchFamily="18" charset="0"/>
                        <a:ea typeface="Times New Roman" panose="02020603050405020304" pitchFamily="18" charset="0"/>
                      </a:endParaRPr>
                    </a:p>
                    <a:p>
                      <a:pPr marL="38100" marR="38100" algn="ctr">
                        <a:lnSpc>
                          <a:spcPts val="1600"/>
                        </a:lnSpc>
                        <a:spcBef>
                          <a:spcPts val="0"/>
                        </a:spcBef>
                        <a:spcAft>
                          <a:spcPts val="0"/>
                        </a:spcAft>
                      </a:pP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59055" marR="59055" marT="0" marB="0"/>
                </a:tc>
              </a:tr>
              <a:tr h="822802">
                <a:tc>
                  <a:txBody>
                    <a:bodyPr/>
                    <a:lstStyle/>
                    <a:p>
                      <a:pPr marL="38100" marR="38100">
                        <a:lnSpc>
                          <a:spcPts val="1600"/>
                        </a:lnSpc>
                        <a:spcBef>
                          <a:spcPts val="0"/>
                        </a:spcBef>
                        <a:spcAft>
                          <a:spcPts val="0"/>
                        </a:spcAft>
                      </a:pPr>
                      <a:r>
                        <a:rPr lang="en-US" sz="1600" b="0">
                          <a:solidFill>
                            <a:schemeClr val="tx1"/>
                          </a:solidFill>
                          <a:effectLst/>
                        </a:rPr>
                        <a:t>Mn Concentration of Air </a:t>
                      </a:r>
                    </a:p>
                    <a:p>
                      <a:pPr marL="38100" marR="38100">
                        <a:lnSpc>
                          <a:spcPts val="1600"/>
                        </a:lnSpc>
                        <a:spcBef>
                          <a:spcPts val="0"/>
                        </a:spcBef>
                        <a:spcAft>
                          <a:spcPts val="0"/>
                        </a:spcAft>
                      </a:pPr>
                      <a:r>
                        <a:rPr lang="en-US" sz="1600" b="0">
                          <a:solidFill>
                            <a:schemeClr val="tx1"/>
                          </a:solidFill>
                          <a:effectLst/>
                        </a:rPr>
                        <a:t>Mn-B 3-12 months- Case</a:t>
                      </a:r>
                      <a:endParaRPr lang="en-US" sz="1600" b="0">
                        <a:solidFill>
                          <a:schemeClr val="tx1"/>
                        </a:solidFill>
                        <a:effectLst/>
                        <a:latin typeface="Times New Roman" panose="02020603050405020304" pitchFamily="18" charset="0"/>
                        <a:ea typeface="Times New Roman" panose="02020603050405020304" pitchFamily="18" charset="0"/>
                      </a:endParaRPr>
                    </a:p>
                  </a:txBody>
                  <a:tcPr marL="59055" marR="59055" marT="0" marB="0" anchor="ctr"/>
                </a:tc>
                <a:tc>
                  <a:txBody>
                    <a:bodyPr/>
                    <a:lstStyle/>
                    <a:p>
                      <a:pPr marL="38100" marR="38100" algn="ctr">
                        <a:lnSpc>
                          <a:spcPts val="1600"/>
                        </a:lnSpc>
                        <a:spcBef>
                          <a:spcPts val="0"/>
                        </a:spcBef>
                        <a:spcAft>
                          <a:spcPts val="0"/>
                        </a:spcAft>
                      </a:pPr>
                      <a:r>
                        <a:rPr lang="en-US" sz="1600" b="0">
                          <a:solidFill>
                            <a:schemeClr val="tx1"/>
                          </a:solidFill>
                          <a:effectLst/>
                        </a:rPr>
                        <a:t>0.543</a:t>
                      </a:r>
                      <a:endParaRPr lang="en-US" sz="1600" b="0">
                        <a:solidFill>
                          <a:schemeClr val="tx1"/>
                        </a:solidFill>
                        <a:effectLst/>
                        <a:latin typeface="Times New Roman" panose="02020603050405020304" pitchFamily="18" charset="0"/>
                        <a:ea typeface="Times New Roman" panose="02020603050405020304" pitchFamily="18" charset="0"/>
                      </a:endParaRPr>
                    </a:p>
                  </a:txBody>
                  <a:tcPr marL="59055" marR="59055" marT="0" marB="0" anchor="ctr"/>
                </a:tc>
                <a:tc>
                  <a:txBody>
                    <a:bodyPr/>
                    <a:lstStyle/>
                    <a:p>
                      <a:pPr marL="38100" marR="38100" algn="ctr">
                        <a:lnSpc>
                          <a:spcPts val="1600"/>
                        </a:lnSpc>
                        <a:spcBef>
                          <a:spcPts val="0"/>
                        </a:spcBef>
                        <a:spcAft>
                          <a:spcPts val="0"/>
                        </a:spcAft>
                      </a:pPr>
                      <a:r>
                        <a:rPr lang="en-US" sz="1600" b="0">
                          <a:solidFill>
                            <a:schemeClr val="tx1"/>
                          </a:solidFill>
                          <a:effectLst/>
                        </a:rPr>
                        <a:t>0.295</a:t>
                      </a:r>
                      <a:endParaRPr lang="en-US" sz="1600" b="0">
                        <a:solidFill>
                          <a:schemeClr val="tx1"/>
                        </a:solidFill>
                        <a:effectLst/>
                        <a:latin typeface="Times New Roman" panose="02020603050405020304" pitchFamily="18" charset="0"/>
                        <a:ea typeface="Times New Roman" panose="02020603050405020304" pitchFamily="18" charset="0"/>
                      </a:endParaRPr>
                    </a:p>
                  </a:txBody>
                  <a:tcPr marL="59055" marR="59055" marT="0" marB="0" anchor="ctr"/>
                </a:tc>
                <a:tc>
                  <a:txBody>
                    <a:bodyPr/>
                    <a:lstStyle/>
                    <a:p>
                      <a:pPr marL="38100" marR="38100" algn="ctr">
                        <a:lnSpc>
                          <a:spcPts val="1600"/>
                        </a:lnSpc>
                        <a:spcBef>
                          <a:spcPts val="0"/>
                        </a:spcBef>
                        <a:spcAft>
                          <a:spcPts val="0"/>
                        </a:spcAft>
                      </a:pPr>
                      <a:r>
                        <a:rPr lang="en-US" sz="1600" b="0" dirty="0">
                          <a:solidFill>
                            <a:schemeClr val="tx1"/>
                          </a:solidFill>
                          <a:effectLst/>
                        </a:rPr>
                        <a:t>0.879</a:t>
                      </a: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59055" marR="59055" marT="0" marB="0" anchor="ctr"/>
                </a:tc>
                <a:tc>
                  <a:txBody>
                    <a:bodyPr/>
                    <a:lstStyle/>
                    <a:p>
                      <a:pPr marL="38100" marR="38100" algn="ctr">
                        <a:lnSpc>
                          <a:spcPts val="1600"/>
                        </a:lnSpc>
                        <a:spcBef>
                          <a:spcPts val="0"/>
                        </a:spcBef>
                        <a:spcAft>
                          <a:spcPts val="0"/>
                        </a:spcAft>
                      </a:pPr>
                      <a:r>
                        <a:rPr lang="en-US" sz="1600" b="0" dirty="0">
                          <a:solidFill>
                            <a:schemeClr val="tx1"/>
                          </a:solidFill>
                          <a:effectLst/>
                        </a:rPr>
                        <a:t>0.773</a:t>
                      </a: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59055" marR="59055" marT="0" marB="0" anchor="ctr"/>
                </a:tc>
              </a:tr>
            </a:tbl>
          </a:graphicData>
        </a:graphic>
      </p:graphicFrame>
    </p:spTree>
    <p:extLst>
      <p:ext uri="{BB962C8B-B14F-4D97-AF65-F5344CB8AC3E}">
        <p14:creationId xmlns:p14="http://schemas.microsoft.com/office/powerpoint/2010/main" val="280836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184" y="1693890"/>
            <a:ext cx="10242997" cy="4691920"/>
          </a:xfrm>
        </p:spPr>
        <p:txBody>
          <a:bodyPr>
            <a:noAutofit/>
          </a:bodyPr>
          <a:lstStyle/>
          <a:p>
            <a:pPr lvl="0" algn="l">
              <a:spcBef>
                <a:spcPts val="1000"/>
              </a:spcBef>
            </a:pP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The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results reveals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that a group of workers involved in pouring, surface cleaning and finishing workstations had the lowest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exposure (0.825 and 0.478 mg/m</a:t>
            </a:r>
            <a:r>
              <a:rPr lang="en-US" sz="3200" baseline="30000" dirty="0">
                <a:solidFill>
                  <a:prstClr val="black"/>
                </a:solidFill>
                <a:latin typeface="Arial" panose="020B0604020202020204" pitchFamily="34" charset="0"/>
                <a:ea typeface="Times New Roman" panose="02020603050405020304" pitchFamily="18" charset="0"/>
                <a:cs typeface="Arial" panose="020B0604020202020204" pitchFamily="34" charset="0"/>
              </a:rPr>
              <a:t>3</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respectively) and also the highest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concentration were seen in furnace and melting workstations at 4.5 and 1.92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mg/m</a:t>
            </a:r>
            <a:r>
              <a:rPr lang="en-US" sz="3200" baseline="30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3</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en-US" sz="3200" dirty="0">
                <a:solidFill>
                  <a:prstClr val="black"/>
                </a:solidFill>
                <a:latin typeface="Calibri" panose="020F0502020204030204"/>
              </a:rPr>
              <a:t/>
            </a:r>
            <a:br>
              <a:rPr lang="en-US" sz="3200" dirty="0">
                <a:solidFill>
                  <a:prstClr val="black"/>
                </a:solidFill>
                <a:latin typeface="Calibri" panose="020F0502020204030204"/>
              </a:rPr>
            </a:br>
            <a:r>
              <a:rPr lang="en-US" sz="3200" dirty="0" smtClean="0">
                <a:solidFill>
                  <a:prstClr val="black"/>
                </a:solidFill>
                <a:latin typeface="Calibri" panose="020F0502020204030204"/>
              </a:rPr>
              <a:t/>
            </a:r>
            <a:br>
              <a:rPr lang="en-US" sz="3200" dirty="0" smtClean="0">
                <a:solidFill>
                  <a:prstClr val="black"/>
                </a:solidFill>
                <a:latin typeface="Calibri" panose="020F0502020204030204"/>
              </a:rPr>
            </a:br>
            <a:endParaRPr lang="en-US" sz="6600" dirty="0"/>
          </a:p>
        </p:txBody>
      </p:sp>
      <p:sp>
        <p:nvSpPr>
          <p:cNvPr id="3" name="Subtitle 2"/>
          <p:cNvSpPr>
            <a:spLocks noGrp="1"/>
          </p:cNvSpPr>
          <p:nvPr>
            <p:ph type="subTitle" idx="1"/>
          </p:nvPr>
        </p:nvSpPr>
        <p:spPr>
          <a:xfrm>
            <a:off x="-970211" y="437881"/>
            <a:ext cx="9144000" cy="901522"/>
          </a:xfrm>
        </p:spPr>
        <p:txBody>
          <a:bodyPr>
            <a:normAutofit/>
          </a:bodyPr>
          <a:lstStyle/>
          <a:p>
            <a:pPr lvl="0" algn="ctr"/>
            <a:r>
              <a:rPr lang="en-US" sz="4000" b="1" dirty="0">
                <a:solidFill>
                  <a:srgbClr val="C00000"/>
                </a:solidFill>
              </a:rPr>
              <a:t>RESULTS</a:t>
            </a:r>
            <a:endParaRPr lang="fa-IR" sz="4000" dirty="0">
              <a:solidFill>
                <a:srgbClr val="C00000"/>
              </a:solidFill>
              <a:latin typeface="Times New Roman" panose="02020603050405020304" pitchFamily="18" charset="0"/>
              <a:ea typeface="Times New Roman" panose="02020603050405020304" pitchFamily="18" charset="0"/>
            </a:endParaRPr>
          </a:p>
          <a:p>
            <a:pPr algn="ctr"/>
            <a:endParaRPr lang="en-US" dirty="0"/>
          </a:p>
        </p:txBody>
      </p:sp>
    </p:spTree>
    <p:extLst>
      <p:ext uri="{BB962C8B-B14F-4D97-AF65-F5344CB8AC3E}">
        <p14:creationId xmlns:p14="http://schemas.microsoft.com/office/powerpoint/2010/main" val="298501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549"/>
            <a:ext cx="10515600" cy="5597414"/>
          </a:xfrm>
        </p:spPr>
        <p:txBody>
          <a:bodyPr/>
          <a:lstStyle/>
          <a:p>
            <a:pPr marL="0" marR="0" indent="0">
              <a:lnSpc>
                <a:spcPct val="150000"/>
              </a:lnSpc>
              <a:spcBef>
                <a:spcPts val="0"/>
              </a:spcBef>
              <a:spcAft>
                <a:spcPts val="0"/>
              </a:spcAft>
              <a:buNone/>
            </a:pPr>
            <a:r>
              <a:rPr lang="en-US" sz="2400" dirty="0">
                <a:solidFill>
                  <a:schemeClr val="tx1"/>
                </a:solidFill>
                <a:latin typeface="Times New Roman" panose="02020603050405020304" pitchFamily="18" charset="0"/>
                <a:ea typeface="Times New Roman" panose="02020603050405020304" pitchFamily="18" charset="0"/>
              </a:rPr>
              <a:t>Table 3: Statistical descriptive for B-</a:t>
            </a:r>
            <a:r>
              <a:rPr lang="en-US" sz="2400" dirty="0" err="1">
                <a:solidFill>
                  <a:schemeClr val="tx1"/>
                </a:solidFill>
                <a:latin typeface="Times New Roman" panose="02020603050405020304" pitchFamily="18" charset="0"/>
                <a:ea typeface="Times New Roman" panose="02020603050405020304" pitchFamily="18" charset="0"/>
              </a:rPr>
              <a:t>Mn</a:t>
            </a:r>
            <a:r>
              <a:rPr lang="en-US" sz="2400" dirty="0">
                <a:solidFill>
                  <a:schemeClr val="tx1"/>
                </a:solidFill>
                <a:latin typeface="Times New Roman" panose="02020603050405020304" pitchFamily="18" charset="0"/>
                <a:ea typeface="Times New Roman" panose="02020603050405020304" pitchFamily="18" charset="0"/>
              </a:rPr>
              <a:t> of foundry workers (µg/l</a:t>
            </a:r>
            <a:r>
              <a:rPr lang="en-US" sz="2400" dirty="0" smtClean="0">
                <a:solidFill>
                  <a:schemeClr val="tx1"/>
                </a:solidFill>
                <a:latin typeface="Times New Roman" panose="02020603050405020304" pitchFamily="18" charset="0"/>
                <a:ea typeface="Times New Roman" panose="02020603050405020304" pitchFamily="18" charset="0"/>
              </a:rPr>
              <a:t>)</a:t>
            </a:r>
          </a:p>
          <a:p>
            <a:pPr marL="0" marR="0" indent="0">
              <a:lnSpc>
                <a:spcPct val="150000"/>
              </a:lnSpc>
              <a:spcBef>
                <a:spcPts val="0"/>
              </a:spcBef>
              <a:spcAft>
                <a:spcPts val="0"/>
              </a:spcAft>
              <a:buNone/>
            </a:pPr>
            <a:endParaRPr lang="en-US" sz="2000" dirty="0">
              <a:latin typeface="Times New Roman" panose="02020603050405020304" pitchFamily="18" charset="0"/>
              <a:ea typeface="Times New Roman" panose="02020603050405020304" pitchFamily="18" charset="0"/>
            </a:endParaRPr>
          </a:p>
          <a:p>
            <a:pPr marL="0" marR="0" indent="0">
              <a:lnSpc>
                <a:spcPct val="150000"/>
              </a:lnSpc>
              <a:spcBef>
                <a:spcPts val="0"/>
              </a:spcBef>
              <a:spcAft>
                <a:spcPts val="0"/>
              </a:spcAft>
              <a:buNone/>
            </a:pPr>
            <a:endParaRPr lang="en-US" sz="2000" dirty="0" smtClean="0">
              <a:latin typeface="Times New Roman" panose="02020603050405020304" pitchFamily="18" charset="0"/>
              <a:ea typeface="Times New Roman" panose="02020603050405020304" pitchFamily="18" charset="0"/>
            </a:endParaRPr>
          </a:p>
          <a:p>
            <a:pPr marL="0" marR="0" indent="0">
              <a:lnSpc>
                <a:spcPct val="150000"/>
              </a:lnSpc>
              <a:spcBef>
                <a:spcPts val="0"/>
              </a:spcBef>
              <a:spcAft>
                <a:spcPts val="0"/>
              </a:spcAft>
              <a:buNone/>
            </a:pPr>
            <a:endParaRPr lang="en-US" sz="2000" dirty="0">
              <a:latin typeface="Times New Roman" panose="02020603050405020304" pitchFamily="18" charset="0"/>
              <a:ea typeface="Times New Roman" panose="02020603050405020304" pitchFamily="18" charset="0"/>
            </a:endParaRPr>
          </a:p>
          <a:p>
            <a:pPr marL="0" marR="0" indent="0">
              <a:lnSpc>
                <a:spcPct val="150000"/>
              </a:lnSpc>
              <a:spcBef>
                <a:spcPts val="0"/>
              </a:spcBef>
              <a:spcAft>
                <a:spcPts val="0"/>
              </a:spcAft>
              <a:buNone/>
            </a:pPr>
            <a:endParaRPr lang="en-US" sz="2000" dirty="0" smtClean="0">
              <a:latin typeface="Times New Roman" panose="02020603050405020304" pitchFamily="18" charset="0"/>
              <a:ea typeface="Times New Roman" panose="02020603050405020304" pitchFamily="18" charset="0"/>
            </a:endParaRPr>
          </a:p>
          <a:p>
            <a:pPr marL="0" marR="0" indent="0">
              <a:lnSpc>
                <a:spcPct val="150000"/>
              </a:lnSpc>
              <a:spcBef>
                <a:spcPts val="0"/>
              </a:spcBef>
              <a:spcAft>
                <a:spcPts val="0"/>
              </a:spcAft>
              <a:buNone/>
            </a:pPr>
            <a:endParaRPr lang="en-US" sz="2000" dirty="0">
              <a:latin typeface="Times New Roman" panose="02020603050405020304" pitchFamily="18" charset="0"/>
              <a:ea typeface="Times New Roman" panose="02020603050405020304" pitchFamily="18" charset="0"/>
            </a:endParaRPr>
          </a:p>
          <a:p>
            <a:pPr marL="0" marR="0" indent="0">
              <a:lnSpc>
                <a:spcPct val="150000"/>
              </a:lnSpc>
              <a:spcBef>
                <a:spcPts val="0"/>
              </a:spcBef>
              <a:spcAft>
                <a:spcPts val="0"/>
              </a:spcAft>
              <a:buNone/>
            </a:pPr>
            <a:endParaRPr lang="en-US" sz="2000" dirty="0">
              <a:latin typeface="Times New Roman" panose="02020603050405020304" pitchFamily="18" charset="0"/>
              <a:ea typeface="Times New Roman" panose="02020603050405020304" pitchFamily="18" charset="0"/>
            </a:endParaRPr>
          </a:p>
          <a:p>
            <a:pPr marL="0" marR="0" indent="0" algn="just">
              <a:lnSpc>
                <a:spcPct val="150000"/>
              </a:lnSpc>
              <a:spcBef>
                <a:spcPts val="0"/>
              </a:spcBef>
              <a:spcAft>
                <a:spcPts val="0"/>
              </a:spcAft>
              <a:buNone/>
            </a:pPr>
            <a:endParaRPr lang="en-US" sz="2000" dirty="0" smtClean="0">
              <a:latin typeface="Times New Roman" panose="02020603050405020304" pitchFamily="18" charset="0"/>
              <a:ea typeface="Times New Roman" panose="02020603050405020304" pitchFamily="18" charset="0"/>
            </a:endParaRPr>
          </a:p>
          <a:p>
            <a:pPr marL="0" marR="0" indent="0" algn="just">
              <a:lnSpc>
                <a:spcPct val="150000"/>
              </a:lnSpc>
              <a:spcBef>
                <a:spcPts val="0"/>
              </a:spcBef>
              <a:spcAft>
                <a:spcPts val="0"/>
              </a:spcAft>
              <a:buNone/>
            </a:pPr>
            <a:endParaRPr lang="en-US" sz="1600" dirty="0" smtClean="0">
              <a:latin typeface="Times New Roman" panose="02020603050405020304" pitchFamily="18" charset="0"/>
              <a:ea typeface="Times New Roman" panose="02020603050405020304" pitchFamily="18" charset="0"/>
            </a:endParaRPr>
          </a:p>
          <a:p>
            <a:pPr marL="0" marR="0" indent="0" algn="just">
              <a:lnSpc>
                <a:spcPct val="150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marL="0" marR="0" indent="0" algn="just">
              <a:lnSpc>
                <a:spcPct val="150000"/>
              </a:lnSpc>
              <a:spcBef>
                <a:spcPts val="0"/>
              </a:spcBef>
              <a:spcAft>
                <a:spcPts val="0"/>
              </a:spcAft>
              <a:buNone/>
            </a:pPr>
            <a:r>
              <a:rPr lang="en-US" sz="2000" dirty="0" smtClean="0">
                <a:solidFill>
                  <a:schemeClr val="tx1"/>
                </a:solidFill>
                <a:latin typeface="Times New Roman" panose="02020603050405020304" pitchFamily="18" charset="0"/>
                <a:ea typeface="Times New Roman" panose="02020603050405020304" pitchFamily="18" charset="0"/>
              </a:rPr>
              <a:t>Standard </a:t>
            </a:r>
            <a:r>
              <a:rPr lang="en-US" sz="2000" dirty="0">
                <a:solidFill>
                  <a:schemeClr val="tx1"/>
                </a:solidFill>
                <a:latin typeface="Times New Roman" panose="02020603050405020304" pitchFamily="18" charset="0"/>
                <a:ea typeface="Times New Roman" panose="02020603050405020304" pitchFamily="18" charset="0"/>
              </a:rPr>
              <a:t>level for B-</a:t>
            </a:r>
            <a:r>
              <a:rPr lang="en-US" sz="2000" dirty="0" err="1">
                <a:solidFill>
                  <a:schemeClr val="tx1"/>
                </a:solidFill>
                <a:latin typeface="Times New Roman" panose="02020603050405020304" pitchFamily="18" charset="0"/>
                <a:ea typeface="Times New Roman" panose="02020603050405020304" pitchFamily="18" charset="0"/>
              </a:rPr>
              <a:t>Mn</a:t>
            </a:r>
            <a:r>
              <a:rPr lang="en-US" sz="2000" dirty="0">
                <a:solidFill>
                  <a:schemeClr val="tx1"/>
                </a:solidFill>
                <a:latin typeface="Times New Roman" panose="02020603050405020304" pitchFamily="18" charset="0"/>
                <a:ea typeface="Times New Roman" panose="02020603050405020304" pitchFamily="18" charset="0"/>
              </a:rPr>
              <a:t>: 1-4 µg/l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62174124"/>
              </p:ext>
            </p:extLst>
          </p:nvPr>
        </p:nvGraphicFramePr>
        <p:xfrm>
          <a:off x="838201" y="1506829"/>
          <a:ext cx="8164131" cy="3469997"/>
        </p:xfrm>
        <a:graphic>
          <a:graphicData uri="http://schemas.openxmlformats.org/drawingml/2006/table">
            <a:tbl>
              <a:tblPr firstRow="1" firstCol="1" bandRow="1">
                <a:tableStyleId>{93296810-A885-4BE3-A3E7-6D5BEEA58F35}</a:tableStyleId>
              </a:tblPr>
              <a:tblGrid>
                <a:gridCol w="3583995"/>
                <a:gridCol w="1552328"/>
                <a:gridCol w="1513904"/>
                <a:gridCol w="1513904"/>
              </a:tblGrid>
              <a:tr h="1363599">
                <a:tc>
                  <a:txBody>
                    <a:bodyPr/>
                    <a:lstStyle/>
                    <a:p>
                      <a:pPr marL="0" marR="0">
                        <a:lnSpc>
                          <a:spcPct val="150000"/>
                        </a:lnSpc>
                        <a:spcBef>
                          <a:spcPts val="0"/>
                        </a:spcBef>
                        <a:spcAft>
                          <a:spcPts val="0"/>
                        </a:spcAft>
                      </a:pPr>
                      <a:r>
                        <a:rPr lang="en-US" sz="1400" dirty="0" smtClean="0">
                          <a:solidFill>
                            <a:schemeClr val="tx1"/>
                          </a:solidFill>
                          <a:effectLst/>
                        </a:rPr>
                        <a:t>Parameters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Max Concentration </a:t>
                      </a:r>
                    </a:p>
                    <a:p>
                      <a:pPr marL="0" marR="0" algn="ctr">
                        <a:lnSpc>
                          <a:spcPct val="150000"/>
                        </a:lnSpc>
                        <a:spcBef>
                          <a:spcPts val="0"/>
                        </a:spcBef>
                        <a:spcAft>
                          <a:spcPts val="0"/>
                        </a:spcAft>
                      </a:pPr>
                      <a:r>
                        <a:rPr lang="en-US" sz="1400">
                          <a:solidFill>
                            <a:schemeClr val="tx1"/>
                          </a:solidFill>
                          <a:effectLst/>
                        </a:rPr>
                        <a:t>n= 35</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Min Concentration </a:t>
                      </a:r>
                    </a:p>
                    <a:p>
                      <a:pPr marL="0" marR="0" algn="ctr">
                        <a:lnSpc>
                          <a:spcPct val="150000"/>
                        </a:lnSpc>
                        <a:spcBef>
                          <a:spcPts val="0"/>
                        </a:spcBef>
                        <a:spcAft>
                          <a:spcPts val="0"/>
                        </a:spcAft>
                      </a:pPr>
                      <a:r>
                        <a:rPr lang="en-US" sz="1400">
                          <a:solidFill>
                            <a:schemeClr val="tx1"/>
                          </a:solidFill>
                          <a:effectLst/>
                        </a:rPr>
                        <a:t>n= 35</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Average Concentration </a:t>
                      </a:r>
                    </a:p>
                    <a:p>
                      <a:pPr marL="0" marR="0" algn="ctr">
                        <a:lnSpc>
                          <a:spcPct val="150000"/>
                        </a:lnSpc>
                        <a:spcBef>
                          <a:spcPts val="0"/>
                        </a:spcBef>
                        <a:spcAft>
                          <a:spcPts val="0"/>
                        </a:spcAft>
                      </a:pPr>
                      <a:r>
                        <a:rPr lang="en-US" sz="1400">
                          <a:solidFill>
                            <a:schemeClr val="tx1"/>
                          </a:solidFill>
                          <a:effectLst/>
                        </a:rPr>
                        <a:t>n= 35</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681799">
                <a:tc>
                  <a:txBody>
                    <a:bodyPr/>
                    <a:lstStyle/>
                    <a:p>
                      <a:pPr marL="0" marR="0">
                        <a:lnSpc>
                          <a:spcPct val="150000"/>
                        </a:lnSpc>
                        <a:spcBef>
                          <a:spcPts val="0"/>
                        </a:spcBef>
                        <a:spcAft>
                          <a:spcPts val="0"/>
                        </a:spcAft>
                      </a:pPr>
                      <a:r>
                        <a:rPr lang="en-US" sz="1400" dirty="0" err="1" smtClean="0">
                          <a:solidFill>
                            <a:schemeClr val="tx1"/>
                          </a:solidFill>
                          <a:effectLst/>
                        </a:rPr>
                        <a:t>Mn</a:t>
                      </a:r>
                      <a:r>
                        <a:rPr lang="en-US" sz="1400" dirty="0" smtClean="0">
                          <a:solidFill>
                            <a:schemeClr val="tx1"/>
                          </a:solidFill>
                          <a:effectLst/>
                        </a:rPr>
                        <a:t>-B for less 3 months for subjects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23.5</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0.5</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2.745</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371400">
                <a:tc>
                  <a:txBody>
                    <a:bodyPr/>
                    <a:lstStyle/>
                    <a:p>
                      <a:pPr marL="0" marR="0" algn="justLow">
                        <a:lnSpc>
                          <a:spcPct val="150000"/>
                        </a:lnSpc>
                        <a:spcBef>
                          <a:spcPts val="0"/>
                        </a:spcBef>
                        <a:spcAft>
                          <a:spcPts val="0"/>
                        </a:spcAft>
                        <a:tabLst>
                          <a:tab pos="2263140" algn="r"/>
                        </a:tabLst>
                      </a:pPr>
                      <a:r>
                        <a:rPr lang="en-US" sz="1400" smtClean="0">
                          <a:solidFill>
                            <a:schemeClr val="tx1"/>
                          </a:solidFill>
                          <a:effectLst/>
                        </a:rPr>
                        <a:t>Mn-B 3to12 months for subjects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590</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100</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274.85</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681799">
                <a:tc>
                  <a:txBody>
                    <a:bodyPr/>
                    <a:lstStyle/>
                    <a:p>
                      <a:pPr marL="0" marR="0">
                        <a:lnSpc>
                          <a:spcPct val="150000"/>
                        </a:lnSpc>
                        <a:spcBef>
                          <a:spcPts val="0"/>
                        </a:spcBef>
                        <a:spcAft>
                          <a:spcPts val="0"/>
                        </a:spcAft>
                      </a:pPr>
                      <a:r>
                        <a:rPr lang="en-US" sz="1400" smtClean="0">
                          <a:solidFill>
                            <a:schemeClr val="tx1"/>
                          </a:solidFill>
                          <a:effectLst/>
                        </a:rPr>
                        <a:t>Mn-B for less 3 months for control</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0</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1</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0.314</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371400">
                <a:tc>
                  <a:txBody>
                    <a:bodyPr/>
                    <a:lstStyle/>
                    <a:p>
                      <a:pPr marL="0" marR="0">
                        <a:lnSpc>
                          <a:spcPct val="150000"/>
                        </a:lnSpc>
                        <a:spcBef>
                          <a:spcPts val="0"/>
                        </a:spcBef>
                        <a:spcAft>
                          <a:spcPts val="0"/>
                        </a:spcAft>
                      </a:pPr>
                      <a:r>
                        <a:rPr lang="en-US" sz="1400" dirty="0" err="1" smtClean="0">
                          <a:solidFill>
                            <a:schemeClr val="tx1"/>
                          </a:solidFill>
                          <a:effectLst/>
                        </a:rPr>
                        <a:t>Mn</a:t>
                      </a:r>
                      <a:r>
                        <a:rPr lang="en-US" sz="1400" dirty="0" smtClean="0">
                          <a:solidFill>
                            <a:schemeClr val="tx1"/>
                          </a:solidFill>
                          <a:effectLst/>
                        </a:rPr>
                        <a:t>-B 3to12 months for control</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0</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solidFill>
                            <a:schemeClr val="tx1"/>
                          </a:solidFill>
                          <a:effectLst/>
                        </a:rPr>
                        <a:t>2</a:t>
                      </a:r>
                      <a:endParaRPr lang="en-US"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solidFill>
                            <a:schemeClr val="tx1"/>
                          </a:solidFill>
                          <a:effectLst/>
                        </a:rPr>
                        <a:t>0.398</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2213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blinds(horizontal)">
                                      <p:cBhvr>
                                        <p:cTn id="10" dur="500"/>
                                        <p:tgtEl>
                                          <p:spTgt spid="3">
                                            <p:txEl>
                                              <p:pRg st="10" end="1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81" y="2704564"/>
            <a:ext cx="10242997" cy="3801168"/>
          </a:xfrm>
        </p:spPr>
        <p:txBody>
          <a:bodyPr>
            <a:normAutofit/>
          </a:bodyPr>
          <a:lstStyle/>
          <a:p>
            <a:pPr lvl="0" algn="l">
              <a:spcBef>
                <a:spcPts val="1000"/>
              </a:spcBef>
            </a:pP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Only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workers group with 3 to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12 months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experience demonstrated a straight correlation between indoor air-</a:t>
            </a:r>
            <a:r>
              <a:rPr lang="en-US" sz="36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pollution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and</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600" dirty="0" err="1" smtClean="0">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in the blood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samples. </a:t>
            </a:r>
            <a:r>
              <a:rPr lang="en-US" sz="2400" dirty="0">
                <a:solidFill>
                  <a:prstClr val="black"/>
                </a:solidFill>
                <a:latin typeface="Calibri" panose="020F0502020204030204"/>
              </a:rPr>
              <a:t/>
            </a:r>
            <a:br>
              <a:rPr lang="en-US" sz="2400" dirty="0">
                <a:solidFill>
                  <a:prstClr val="black"/>
                </a:solidFill>
                <a:latin typeface="Calibri" panose="020F0502020204030204"/>
              </a:rPr>
            </a:br>
            <a:endParaRPr lang="en-US" dirty="0"/>
          </a:p>
        </p:txBody>
      </p:sp>
      <p:sp>
        <p:nvSpPr>
          <p:cNvPr id="3" name="Subtitle 2"/>
          <p:cNvSpPr>
            <a:spLocks noGrp="1"/>
          </p:cNvSpPr>
          <p:nvPr>
            <p:ph type="subTitle" idx="1"/>
          </p:nvPr>
        </p:nvSpPr>
        <p:spPr>
          <a:xfrm>
            <a:off x="150252" y="373487"/>
            <a:ext cx="9144000" cy="1171978"/>
          </a:xfrm>
        </p:spPr>
        <p:txBody>
          <a:bodyPr>
            <a:normAutofit/>
          </a:bodyPr>
          <a:lstStyle/>
          <a:p>
            <a:pPr lvl="0" algn="ctr"/>
            <a:r>
              <a:rPr lang="en-US" sz="4000" b="1" dirty="0">
                <a:solidFill>
                  <a:srgbClr val="C00000"/>
                </a:solidFill>
              </a:rPr>
              <a:t>RESULTS</a:t>
            </a:r>
            <a:endParaRPr lang="fa-IR" sz="4000" dirty="0">
              <a:solidFill>
                <a:srgbClr val="C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94169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16836271"/>
              </p:ext>
            </p:extLst>
          </p:nvPr>
        </p:nvGraphicFramePr>
        <p:xfrm>
          <a:off x="772732" y="605308"/>
          <a:ext cx="8216722" cy="5074274"/>
        </p:xfrm>
        <a:graphic>
          <a:graphicData uri="http://schemas.openxmlformats.org/drawingml/2006/table">
            <a:tbl>
              <a:tblPr>
                <a:tableStyleId>{16D9F66E-5EB9-4882-86FB-DCBF35E3C3E4}</a:tableStyleId>
              </a:tblPr>
              <a:tblGrid>
                <a:gridCol w="1158036"/>
                <a:gridCol w="1339383"/>
                <a:gridCol w="1339383"/>
                <a:gridCol w="1269421"/>
                <a:gridCol w="1269421"/>
                <a:gridCol w="920539"/>
                <a:gridCol w="920539"/>
              </a:tblGrid>
              <a:tr h="932008">
                <a:tc gridSpan="7">
                  <a:txBody>
                    <a:bodyPr/>
                    <a:lstStyle/>
                    <a:p>
                      <a:pPr marL="0" marR="0" algn="ctr">
                        <a:spcBef>
                          <a:spcPts val="0"/>
                        </a:spcBef>
                        <a:spcAft>
                          <a:spcPts val="0"/>
                        </a:spcAft>
                      </a:pPr>
                      <a:r>
                        <a:rPr lang="en-US" sz="1800" b="0" dirty="0">
                          <a:solidFill>
                            <a:schemeClr val="tx1"/>
                          </a:solidFill>
                          <a:effectLst/>
                        </a:rPr>
                        <a:t>Table 4:  Regression model test by </a:t>
                      </a:r>
                      <a:r>
                        <a:rPr lang="en-US" sz="1800" b="0" dirty="0" err="1">
                          <a:solidFill>
                            <a:schemeClr val="tx1"/>
                          </a:solidFill>
                          <a:effectLst/>
                        </a:rPr>
                        <a:t>ANOVA</a:t>
                      </a:r>
                      <a:r>
                        <a:rPr lang="en-US" sz="1800" b="0" baseline="30000" dirty="0" err="1">
                          <a:solidFill>
                            <a:schemeClr val="tx1"/>
                          </a:solidFill>
                          <a:effectLst/>
                        </a:rPr>
                        <a:t>a</a:t>
                      </a:r>
                      <a:r>
                        <a:rPr lang="en-US" sz="1800" b="0" dirty="0">
                          <a:solidFill>
                            <a:schemeClr val="tx1"/>
                          </a:solidFill>
                          <a:effectLst/>
                        </a:rPr>
                        <a:t> for B-</a:t>
                      </a:r>
                      <a:r>
                        <a:rPr lang="en-US" sz="1800" b="0" dirty="0" err="1">
                          <a:solidFill>
                            <a:schemeClr val="tx1"/>
                          </a:solidFill>
                          <a:effectLst/>
                        </a:rPr>
                        <a:t>Mn</a:t>
                      </a:r>
                      <a:r>
                        <a:rPr lang="en-US" sz="1800" b="0" dirty="0">
                          <a:solidFill>
                            <a:schemeClr val="tx1"/>
                          </a:solidFill>
                          <a:effectLst/>
                        </a:rPr>
                        <a:t> results correlation with air-</a:t>
                      </a:r>
                      <a:r>
                        <a:rPr lang="en-US" sz="1800" b="0" dirty="0" err="1">
                          <a:solidFill>
                            <a:schemeClr val="tx1"/>
                          </a:solidFill>
                          <a:effectLst/>
                        </a:rPr>
                        <a:t>Mn</a:t>
                      </a:r>
                      <a:r>
                        <a:rPr lang="en-US" sz="1800" b="0" dirty="0">
                          <a:solidFill>
                            <a:schemeClr val="tx1"/>
                          </a:solidFill>
                          <a:effectLst/>
                        </a:rPr>
                        <a:t> exposure</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35567">
                <a:tc gridSpan="2">
                  <a:txBody>
                    <a:bodyPr/>
                    <a:lstStyle/>
                    <a:p>
                      <a:pPr marL="38100" marR="38100" algn="ctr">
                        <a:lnSpc>
                          <a:spcPts val="1600"/>
                        </a:lnSpc>
                        <a:spcBef>
                          <a:spcPts val="0"/>
                        </a:spcBef>
                        <a:spcAft>
                          <a:spcPts val="0"/>
                        </a:spcAft>
                      </a:pPr>
                      <a:r>
                        <a:rPr lang="en-US" sz="1800" b="0" dirty="0">
                          <a:solidFill>
                            <a:schemeClr val="tx1"/>
                          </a:solidFill>
                          <a:effectLst/>
                        </a:rPr>
                        <a:t>Model</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tc>
                <a:tc hMerge="1">
                  <a:txBody>
                    <a:bodyPr/>
                    <a:lstStyle/>
                    <a:p>
                      <a:endParaRPr lang="en-US"/>
                    </a:p>
                  </a:txBody>
                  <a:tcPr/>
                </a:tc>
                <a:tc>
                  <a:txBody>
                    <a:bodyPr/>
                    <a:lstStyle/>
                    <a:p>
                      <a:pPr marL="38100" marR="38100" algn="ctr">
                        <a:lnSpc>
                          <a:spcPts val="1600"/>
                        </a:lnSpc>
                        <a:spcBef>
                          <a:spcPts val="0"/>
                        </a:spcBef>
                        <a:spcAft>
                          <a:spcPts val="0"/>
                        </a:spcAft>
                      </a:pPr>
                      <a:r>
                        <a:rPr lang="en-US" sz="1800" b="0">
                          <a:solidFill>
                            <a:schemeClr val="tx1"/>
                          </a:solidFill>
                          <a:effectLst/>
                        </a:rPr>
                        <a:t>Sum of Squares</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1800" b="0">
                          <a:solidFill>
                            <a:schemeClr val="tx1"/>
                          </a:solidFill>
                          <a:effectLst/>
                        </a:rPr>
                        <a:t>Df</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1800" b="0">
                          <a:solidFill>
                            <a:schemeClr val="tx1"/>
                          </a:solidFill>
                          <a:effectLst/>
                        </a:rPr>
                        <a:t>Mean Square</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1800" b="0">
                          <a:solidFill>
                            <a:schemeClr val="tx1"/>
                          </a:solidFill>
                          <a:effectLst/>
                        </a:rPr>
                        <a:t>F</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1800" b="0">
                          <a:solidFill>
                            <a:schemeClr val="tx1"/>
                          </a:solidFill>
                          <a:effectLst/>
                        </a:rPr>
                        <a:t>P-value</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r>
              <a:tr h="517783">
                <a:tc rowSpan="3">
                  <a:txBody>
                    <a:bodyPr/>
                    <a:lstStyle/>
                    <a:p>
                      <a:pPr marL="38100" marR="38100" algn="ctr">
                        <a:lnSpc>
                          <a:spcPts val="1600"/>
                        </a:lnSpc>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Regression</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dirty="0">
                          <a:solidFill>
                            <a:schemeClr val="tx1"/>
                          </a:solidFill>
                          <a:effectLst/>
                        </a:rPr>
                        <a:t>10.067</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4</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2.517</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3.428</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0.02</a:t>
                      </a:r>
                      <a:r>
                        <a:rPr lang="en-US" sz="1800" b="0" baseline="30000">
                          <a:solidFill>
                            <a:schemeClr val="tx1"/>
                          </a:solidFill>
                          <a:effectLst/>
                        </a:rPr>
                        <a:t>b</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517783">
                <a:tc vMerge="1">
                  <a:txBody>
                    <a:bodyPr/>
                    <a:lstStyle/>
                    <a:p>
                      <a:endParaRPr lang="en-US"/>
                    </a:p>
                  </a:txBody>
                  <a:tcPr/>
                </a:tc>
                <a:tc>
                  <a:txBody>
                    <a:bodyPr/>
                    <a:lstStyle/>
                    <a:p>
                      <a:pPr marL="38100" marR="38100" algn="ctr">
                        <a:lnSpc>
                          <a:spcPts val="1600"/>
                        </a:lnSpc>
                        <a:spcBef>
                          <a:spcPts val="0"/>
                        </a:spcBef>
                        <a:spcAft>
                          <a:spcPts val="0"/>
                        </a:spcAft>
                      </a:pPr>
                      <a:r>
                        <a:rPr lang="en-US" sz="1800" b="0">
                          <a:solidFill>
                            <a:schemeClr val="tx1"/>
                          </a:solidFill>
                          <a:effectLst/>
                        </a:rPr>
                        <a:t>Residual</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22.025</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30</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0.734</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r>
              <a:tr h="517783">
                <a:tc vMerge="1">
                  <a:txBody>
                    <a:bodyPr/>
                    <a:lstStyle/>
                    <a:p>
                      <a:endParaRPr lang="en-US"/>
                    </a:p>
                  </a:txBody>
                  <a:tcPr/>
                </a:tc>
                <a:tc>
                  <a:txBody>
                    <a:bodyPr/>
                    <a:lstStyle/>
                    <a:p>
                      <a:pPr marL="38100" marR="38100" algn="ctr">
                        <a:lnSpc>
                          <a:spcPts val="1600"/>
                        </a:lnSpc>
                        <a:spcBef>
                          <a:spcPts val="0"/>
                        </a:spcBef>
                        <a:spcAft>
                          <a:spcPts val="0"/>
                        </a:spcAft>
                      </a:pPr>
                      <a:r>
                        <a:rPr lang="en-US" sz="1800" b="0">
                          <a:solidFill>
                            <a:schemeClr val="tx1"/>
                          </a:solidFill>
                          <a:effectLst/>
                        </a:rPr>
                        <a:t>Total</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32.092</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34</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r>
              <a:tr h="517783">
                <a:tc gridSpan="7">
                  <a:txBody>
                    <a:bodyPr/>
                    <a:lstStyle/>
                    <a:p>
                      <a:pPr marL="38100" marR="38100">
                        <a:lnSpc>
                          <a:spcPts val="1600"/>
                        </a:lnSpc>
                        <a:spcBef>
                          <a:spcPts val="0"/>
                        </a:spcBef>
                        <a:spcAft>
                          <a:spcPts val="0"/>
                        </a:spcAft>
                      </a:pPr>
                      <a:r>
                        <a:rPr lang="en-US" sz="1800" b="0">
                          <a:solidFill>
                            <a:schemeClr val="tx1"/>
                          </a:solidFill>
                          <a:effectLst/>
                        </a:rPr>
                        <a:t>a. Dependent Variable: Mn Concentration of Air</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35567">
                <a:tc gridSpan="7">
                  <a:txBody>
                    <a:bodyPr/>
                    <a:lstStyle/>
                    <a:p>
                      <a:pPr marL="38100" marR="38100">
                        <a:lnSpc>
                          <a:spcPts val="1600"/>
                        </a:lnSpc>
                        <a:spcBef>
                          <a:spcPts val="0"/>
                        </a:spcBef>
                        <a:spcAft>
                          <a:spcPts val="0"/>
                        </a:spcAft>
                      </a:pPr>
                      <a:r>
                        <a:rPr lang="en-US" sz="1800" b="0" dirty="0">
                          <a:solidFill>
                            <a:schemeClr val="tx1"/>
                          </a:solidFill>
                          <a:effectLst/>
                        </a:rPr>
                        <a:t>b. Predictors: (Constant), B-</a:t>
                      </a:r>
                      <a:r>
                        <a:rPr lang="en-US" sz="1800" b="0" dirty="0" err="1">
                          <a:solidFill>
                            <a:schemeClr val="tx1"/>
                          </a:solidFill>
                          <a:effectLst/>
                        </a:rPr>
                        <a:t>Mn</a:t>
                      </a:r>
                      <a:r>
                        <a:rPr lang="en-US" sz="1800" b="0" dirty="0">
                          <a:solidFill>
                            <a:schemeClr val="tx1"/>
                          </a:solidFill>
                          <a:effectLst/>
                        </a:rPr>
                        <a:t> 3-12 months- Control, B-</a:t>
                      </a:r>
                      <a:r>
                        <a:rPr lang="en-US" sz="1800" b="0" dirty="0" err="1">
                          <a:solidFill>
                            <a:schemeClr val="tx1"/>
                          </a:solidFill>
                          <a:effectLst/>
                        </a:rPr>
                        <a:t>Mn</a:t>
                      </a:r>
                      <a:r>
                        <a:rPr lang="en-US" sz="1800" b="0" dirty="0">
                          <a:solidFill>
                            <a:schemeClr val="tx1"/>
                          </a:solidFill>
                          <a:effectLst/>
                        </a:rPr>
                        <a:t> 0-3 months-Case, </a:t>
                      </a:r>
                      <a:r>
                        <a:rPr lang="en-US" sz="1800" b="0" dirty="0" err="1">
                          <a:solidFill>
                            <a:schemeClr val="tx1"/>
                          </a:solidFill>
                          <a:effectLst/>
                        </a:rPr>
                        <a:t>Mn</a:t>
                      </a:r>
                      <a:r>
                        <a:rPr lang="en-US" sz="1800" b="0" dirty="0">
                          <a:solidFill>
                            <a:schemeClr val="tx1"/>
                          </a:solidFill>
                          <a:effectLst/>
                        </a:rPr>
                        <a:t>-B 3-12 months- Case, B-</a:t>
                      </a:r>
                      <a:r>
                        <a:rPr lang="en-US" sz="1800" b="0" dirty="0" err="1">
                          <a:solidFill>
                            <a:schemeClr val="tx1"/>
                          </a:solidFill>
                          <a:effectLst/>
                        </a:rPr>
                        <a:t>Mn</a:t>
                      </a:r>
                      <a:r>
                        <a:rPr lang="en-US" sz="1800" b="0" dirty="0">
                          <a:solidFill>
                            <a:schemeClr val="tx1"/>
                          </a:solidFill>
                          <a:effectLst/>
                        </a:rPr>
                        <a:t> 0-3 months- Control</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96636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75763"/>
            <a:ext cx="8596668" cy="5165599"/>
          </a:xfrm>
        </p:spPr>
        <p:txBody>
          <a:bodyPr/>
          <a:lstStyle/>
          <a:p>
            <a:pPr marL="0" indent="0">
              <a:buNone/>
            </a:pPr>
            <a:r>
              <a:rPr lang="en-US" sz="2000" dirty="0">
                <a:solidFill>
                  <a:prstClr val="black"/>
                </a:solidFill>
                <a:latin typeface="Times New Roman" panose="02020603050405020304" pitchFamily="18" charset="0"/>
                <a:ea typeface="Times New Roman" panose="02020603050405020304" pitchFamily="18" charset="0"/>
              </a:rPr>
              <a:t>Table 7:  Multiple regression analysis for B-</a:t>
            </a:r>
            <a:r>
              <a:rPr lang="en-US" sz="2000" dirty="0" err="1">
                <a:solidFill>
                  <a:prstClr val="black"/>
                </a:solidFill>
                <a:latin typeface="Times New Roman" panose="02020603050405020304" pitchFamily="18" charset="0"/>
                <a:ea typeface="Times New Roman" panose="02020603050405020304" pitchFamily="18" charset="0"/>
              </a:rPr>
              <a:t>Mn</a:t>
            </a:r>
            <a:r>
              <a:rPr lang="en-US" sz="2000" dirty="0">
                <a:solidFill>
                  <a:prstClr val="black"/>
                </a:solidFill>
                <a:latin typeface="Times New Roman" panose="02020603050405020304" pitchFamily="18" charset="0"/>
                <a:ea typeface="Times New Roman" panose="02020603050405020304" pitchFamily="18" charset="0"/>
              </a:rPr>
              <a:t> evaluation and air-</a:t>
            </a:r>
            <a:r>
              <a:rPr lang="en-US" sz="2000" dirty="0" err="1">
                <a:solidFill>
                  <a:prstClr val="black"/>
                </a:solidFill>
                <a:latin typeface="Times New Roman" panose="02020603050405020304" pitchFamily="18" charset="0"/>
                <a:ea typeface="Times New Roman" panose="02020603050405020304" pitchFamily="18" charset="0"/>
              </a:rPr>
              <a:t>Mn</a:t>
            </a:r>
            <a:r>
              <a:rPr lang="en-US" sz="2000" dirty="0">
                <a:solidFill>
                  <a:prstClr val="black"/>
                </a:solidFill>
                <a:latin typeface="Times New Roman" panose="02020603050405020304" pitchFamily="18" charset="0"/>
                <a:ea typeface="Times New Roman" panose="02020603050405020304" pitchFamily="18" charset="0"/>
              </a:rPr>
              <a:t> concentration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61321370"/>
              </p:ext>
            </p:extLst>
          </p:nvPr>
        </p:nvGraphicFramePr>
        <p:xfrm>
          <a:off x="2055654" y="1841681"/>
          <a:ext cx="7218348" cy="4199683"/>
        </p:xfrm>
        <a:graphic>
          <a:graphicData uri="http://schemas.openxmlformats.org/drawingml/2006/table">
            <a:tbl>
              <a:tblPr>
                <a:tableStyleId>{16D9F66E-5EB9-4882-86FB-DCBF35E3C3E4}</a:tableStyleId>
              </a:tblPr>
              <a:tblGrid>
                <a:gridCol w="1700189"/>
                <a:gridCol w="894837"/>
                <a:gridCol w="954492"/>
                <a:gridCol w="894837"/>
                <a:gridCol w="536901"/>
                <a:gridCol w="566730"/>
                <a:gridCol w="835181"/>
                <a:gridCol w="835181"/>
              </a:tblGrid>
              <a:tr h="216361">
                <a:tc gridSpan="8">
                  <a:txBody>
                    <a:bodyPr/>
                    <a:lstStyle/>
                    <a:p>
                      <a:pPr marL="0" marR="0">
                        <a:spcBef>
                          <a:spcPts val="0"/>
                        </a:spcBef>
                        <a:spcAft>
                          <a:spcPts val="0"/>
                        </a:spcAft>
                      </a:pPr>
                      <a:r>
                        <a:rPr lang="en-US" sz="1100" b="0" dirty="0">
                          <a:solidFill>
                            <a:schemeClr val="tx1"/>
                          </a:solidFill>
                          <a:effectLst/>
                        </a:rPr>
                        <a:t> </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49758">
                <a:tc gridSpan="3">
                  <a:txBody>
                    <a:bodyPr/>
                    <a:lstStyle/>
                    <a:p>
                      <a:pPr marL="38100" marR="38100" algn="ctr">
                        <a:lnSpc>
                          <a:spcPts val="1600"/>
                        </a:lnSpc>
                        <a:spcBef>
                          <a:spcPts val="0"/>
                        </a:spcBef>
                        <a:spcAft>
                          <a:spcPts val="0"/>
                        </a:spcAft>
                      </a:pPr>
                      <a:r>
                        <a:rPr lang="en-US" sz="1800" b="0" dirty="0">
                          <a:solidFill>
                            <a:schemeClr val="tx1"/>
                          </a:solidFill>
                          <a:effectLst/>
                        </a:rPr>
                        <a:t>Variables </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a:txBody>
                    <a:bodyPr/>
                    <a:lstStyle/>
                    <a:p>
                      <a:pPr marL="38100" marR="38100" algn="ctr">
                        <a:lnSpc>
                          <a:spcPts val="1600"/>
                        </a:lnSpc>
                        <a:spcBef>
                          <a:spcPts val="0"/>
                        </a:spcBef>
                        <a:spcAft>
                          <a:spcPts val="0"/>
                        </a:spcAft>
                      </a:pPr>
                      <a:r>
                        <a:rPr lang="en-US" sz="1800" b="0" dirty="0">
                          <a:solidFill>
                            <a:schemeClr val="tx1"/>
                          </a:solidFill>
                          <a:effectLst/>
                        </a:rPr>
                        <a:t>Sum of Squares</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1800" b="0">
                          <a:solidFill>
                            <a:schemeClr val="tx1"/>
                          </a:solidFill>
                          <a:effectLst/>
                        </a:rPr>
                        <a:t>df</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1800" b="0">
                          <a:solidFill>
                            <a:schemeClr val="tx1"/>
                          </a:solidFill>
                          <a:effectLst/>
                        </a:rPr>
                        <a:t>F</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1800" b="0">
                          <a:solidFill>
                            <a:schemeClr val="tx1"/>
                          </a:solidFill>
                          <a:effectLst/>
                        </a:rPr>
                        <a:t>P-value</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524511">
                <a:tc rowSpan="5">
                  <a:txBody>
                    <a:bodyPr/>
                    <a:lstStyle/>
                    <a:p>
                      <a:pPr marL="0" marR="38100">
                        <a:lnSpc>
                          <a:spcPts val="1600"/>
                        </a:lnSpc>
                        <a:spcBef>
                          <a:spcPts val="0"/>
                        </a:spcBef>
                        <a:spcAft>
                          <a:spcPts val="0"/>
                        </a:spcAft>
                      </a:pPr>
                      <a:r>
                        <a:rPr lang="en-US" sz="1800" b="0" dirty="0">
                          <a:solidFill>
                            <a:schemeClr val="tx1"/>
                          </a:solidFill>
                          <a:effectLst/>
                        </a:rPr>
                        <a:t>Air-</a:t>
                      </a:r>
                      <a:r>
                        <a:rPr lang="en-US" sz="1800" b="0" dirty="0" err="1">
                          <a:solidFill>
                            <a:schemeClr val="tx1"/>
                          </a:solidFill>
                          <a:effectLst/>
                        </a:rPr>
                        <a:t>Mn</a:t>
                      </a:r>
                      <a:r>
                        <a:rPr lang="en-US" sz="1800" b="0" dirty="0">
                          <a:solidFill>
                            <a:schemeClr val="tx1"/>
                          </a:solidFill>
                          <a:effectLst/>
                        </a:rPr>
                        <a:t> Concentration B-B-</a:t>
                      </a:r>
                      <a:r>
                        <a:rPr lang="en-US" sz="1800" b="0" dirty="0" err="1">
                          <a:solidFill>
                            <a:schemeClr val="tx1"/>
                          </a:solidFill>
                          <a:effectLst/>
                        </a:rPr>
                        <a:t>Mn</a:t>
                      </a:r>
                      <a:r>
                        <a:rPr lang="en-US" sz="1800" b="0" dirty="0">
                          <a:solidFill>
                            <a:schemeClr val="tx1"/>
                          </a:solidFill>
                          <a:effectLst/>
                        </a:rPr>
                        <a:t> 3-12 months- Case</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rowSpan="3">
                  <a:txBody>
                    <a:bodyPr/>
                    <a:lstStyle/>
                    <a:p>
                      <a:pPr marL="38100" marR="38100" algn="ctr">
                        <a:lnSpc>
                          <a:spcPts val="1600"/>
                        </a:lnSpc>
                        <a:spcBef>
                          <a:spcPts val="0"/>
                        </a:spcBef>
                        <a:spcAft>
                          <a:spcPts val="0"/>
                        </a:spcAft>
                      </a:pPr>
                      <a:r>
                        <a:rPr lang="en-US" sz="1800" b="0" dirty="0">
                          <a:solidFill>
                            <a:schemeClr val="tx1"/>
                          </a:solidFill>
                          <a:effectLst/>
                        </a:rPr>
                        <a:t>Between Groups</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(Combined)</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24.793</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21</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2.102</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0.085</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616099">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800" b="0" dirty="0">
                          <a:solidFill>
                            <a:schemeClr val="tx1"/>
                          </a:solidFill>
                          <a:effectLst/>
                        </a:rPr>
                        <a:t>Linearity</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9.471</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1</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16.867</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0.001</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1184864">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800" b="0">
                          <a:solidFill>
                            <a:schemeClr val="tx1"/>
                          </a:solidFill>
                          <a:effectLst/>
                        </a:rPr>
                        <a:t>Deviation from Linearity</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dirty="0">
                          <a:solidFill>
                            <a:schemeClr val="tx1"/>
                          </a:solidFill>
                          <a:effectLst/>
                        </a:rPr>
                        <a:t>15.321</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20</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1.364</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0.287</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354045">
                <a:tc vMerge="1">
                  <a:txBody>
                    <a:bodyPr/>
                    <a:lstStyle/>
                    <a:p>
                      <a:endParaRPr lang="en-US"/>
                    </a:p>
                  </a:txBody>
                  <a:tcPr/>
                </a:tc>
                <a:tc gridSpan="2">
                  <a:txBody>
                    <a:bodyPr/>
                    <a:lstStyle/>
                    <a:p>
                      <a:pPr marL="38100" marR="38100">
                        <a:lnSpc>
                          <a:spcPts val="1600"/>
                        </a:lnSpc>
                        <a:spcBef>
                          <a:spcPts val="0"/>
                        </a:spcBef>
                        <a:spcAft>
                          <a:spcPts val="0"/>
                        </a:spcAft>
                      </a:pPr>
                      <a:r>
                        <a:rPr lang="en-US" sz="1800" b="0">
                          <a:solidFill>
                            <a:schemeClr val="tx1"/>
                          </a:solidFill>
                          <a:effectLst/>
                        </a:rPr>
                        <a:t>Within Groups</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en-US"/>
                    </a:p>
                  </a:txBody>
                  <a:tcPr/>
                </a:tc>
                <a:tc>
                  <a:txBody>
                    <a:bodyPr/>
                    <a:lstStyle/>
                    <a:p>
                      <a:pPr marL="38100" marR="38100" algn="ctr">
                        <a:lnSpc>
                          <a:spcPts val="1600"/>
                        </a:lnSpc>
                        <a:spcBef>
                          <a:spcPts val="0"/>
                        </a:spcBef>
                        <a:spcAft>
                          <a:spcPts val="0"/>
                        </a:spcAft>
                      </a:pPr>
                      <a:r>
                        <a:rPr lang="en-US" sz="1800" b="0">
                          <a:solidFill>
                            <a:schemeClr val="tx1"/>
                          </a:solidFill>
                          <a:effectLst/>
                        </a:rPr>
                        <a:t>7.300</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13</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r h="354045">
                <a:tc vMerge="1">
                  <a:txBody>
                    <a:bodyPr/>
                    <a:lstStyle/>
                    <a:p>
                      <a:endParaRPr lang="en-US"/>
                    </a:p>
                  </a:txBody>
                  <a:tcPr/>
                </a:tc>
                <a:tc gridSpan="2">
                  <a:txBody>
                    <a:bodyPr/>
                    <a:lstStyle/>
                    <a:p>
                      <a:pPr marL="38100" marR="38100">
                        <a:lnSpc>
                          <a:spcPts val="1600"/>
                        </a:lnSpc>
                        <a:spcBef>
                          <a:spcPts val="0"/>
                        </a:spcBef>
                        <a:spcAft>
                          <a:spcPts val="0"/>
                        </a:spcAft>
                      </a:pPr>
                      <a:r>
                        <a:rPr lang="en-US" sz="1800" b="0">
                          <a:solidFill>
                            <a:schemeClr val="tx1"/>
                          </a:solidFill>
                          <a:effectLst/>
                        </a:rPr>
                        <a:t>Total</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en-US"/>
                    </a:p>
                  </a:txBody>
                  <a:tcPr/>
                </a:tc>
                <a:tc>
                  <a:txBody>
                    <a:bodyPr/>
                    <a:lstStyle/>
                    <a:p>
                      <a:pPr marL="38100" marR="38100" algn="ctr">
                        <a:lnSpc>
                          <a:spcPts val="1600"/>
                        </a:lnSpc>
                        <a:spcBef>
                          <a:spcPts val="0"/>
                        </a:spcBef>
                        <a:spcAft>
                          <a:spcPts val="0"/>
                        </a:spcAft>
                      </a:pPr>
                      <a:r>
                        <a:rPr lang="en-US" sz="1800" b="0">
                          <a:solidFill>
                            <a:schemeClr val="tx1"/>
                          </a:solidFill>
                          <a:effectLst/>
                        </a:rPr>
                        <a:t>32.092</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800" b="0">
                          <a:solidFill>
                            <a:schemeClr val="tx1"/>
                          </a:solidFill>
                          <a:effectLst/>
                        </a:rPr>
                        <a:t>34</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800" b="0">
                          <a:solidFill>
                            <a:schemeClr val="tx1"/>
                          </a:solidFill>
                          <a:effectLst/>
                        </a:rPr>
                        <a:t> </a:t>
                      </a:r>
                      <a:endParaRPr lang="en-US" sz="1800" b="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115781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96" y="373487"/>
            <a:ext cx="10242997" cy="4958367"/>
          </a:xfrm>
        </p:spPr>
        <p:txBody>
          <a:bodyPr>
            <a:normAutofit/>
          </a:bodyPr>
          <a:lstStyle/>
          <a:p>
            <a:pPr lvl="0">
              <a:spcBef>
                <a:spcPts val="1000"/>
              </a:spcBef>
            </a:pPr>
            <a:r>
              <a:rPr lang="en-US" sz="2800" dirty="0" smtClean="0">
                <a:solidFill>
                  <a:prstClr val="black"/>
                </a:solidFill>
                <a:latin typeface="Times New Roman" panose="02020603050405020304" pitchFamily="18" charset="0"/>
                <a:ea typeface="Times New Roman" panose="02020603050405020304" pitchFamily="18" charset="0"/>
              </a:rPr>
              <a:t/>
            </a:r>
            <a:br>
              <a:rPr lang="en-US" sz="2800" dirty="0" smtClean="0">
                <a:solidFill>
                  <a:prstClr val="black"/>
                </a:solidFill>
                <a:latin typeface="Times New Roman" panose="02020603050405020304" pitchFamily="18" charset="0"/>
                <a:ea typeface="Times New Roman" panose="02020603050405020304" pitchFamily="18" charset="0"/>
              </a:rPr>
            </a:br>
            <a:r>
              <a:rPr lang="en-US" sz="2800" dirty="0">
                <a:solidFill>
                  <a:prstClr val="black"/>
                </a:solidFill>
                <a:latin typeface="Times New Roman" panose="02020603050405020304" pitchFamily="18" charset="0"/>
                <a:ea typeface="Times New Roman" panose="02020603050405020304" pitchFamily="18" charset="0"/>
              </a:rPr>
              <a:t/>
            </a:r>
            <a:br>
              <a:rPr lang="en-US" sz="2800" dirty="0">
                <a:solidFill>
                  <a:prstClr val="black"/>
                </a:solidFill>
                <a:latin typeface="Times New Roman" panose="02020603050405020304" pitchFamily="18" charset="0"/>
                <a:ea typeface="Times New Roman" panose="02020603050405020304" pitchFamily="18" charset="0"/>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endParaRPr lang="en-US" dirty="0"/>
          </a:p>
        </p:txBody>
      </p:sp>
      <p:sp>
        <p:nvSpPr>
          <p:cNvPr id="3" name="Subtitle 2"/>
          <p:cNvSpPr>
            <a:spLocks noGrp="1"/>
          </p:cNvSpPr>
          <p:nvPr>
            <p:ph type="subTitle" idx="1"/>
          </p:nvPr>
        </p:nvSpPr>
        <p:spPr>
          <a:xfrm>
            <a:off x="1038894" y="2176530"/>
            <a:ext cx="9144000" cy="3490173"/>
          </a:xfrm>
        </p:spPr>
        <p:txBody>
          <a:bodyPr>
            <a:normAutofit/>
          </a:bodyPr>
          <a:lstStyle/>
          <a:p>
            <a:pPr lvl="0" algn="ctr">
              <a:lnSpc>
                <a:spcPct val="150000"/>
              </a:lnSpc>
              <a:spcBef>
                <a:spcPts val="0"/>
              </a:spcBef>
            </a:pPr>
            <a:r>
              <a:rPr lang="en-US" sz="6600" b="1" dirty="0" smtClean="0">
                <a:solidFill>
                  <a:srgbClr val="C00000"/>
                </a:solidFill>
                <a:latin typeface="Times New Roman" panose="02020603050405020304" pitchFamily="18" charset="0"/>
                <a:ea typeface="Times New Roman" panose="02020603050405020304" pitchFamily="18" charset="0"/>
              </a:rPr>
              <a:t>DISCUTION </a:t>
            </a:r>
            <a:endParaRPr lang="en-US" sz="6600" dirty="0">
              <a:solidFill>
                <a:srgbClr val="C00000"/>
              </a:solidFill>
              <a:latin typeface="Times New Roman" panose="02020603050405020304" pitchFamily="18" charset="0"/>
              <a:ea typeface="Times New Roman" panose="02020603050405020304" pitchFamily="18" charset="0"/>
            </a:endParaRPr>
          </a:p>
          <a:p>
            <a:pPr lvl="0"/>
            <a:endParaRPr lang="fa-IR" sz="4000" dirty="0">
              <a:solidFill>
                <a:srgbClr val="C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8705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3892" y="2050422"/>
            <a:ext cx="10242997" cy="4807578"/>
          </a:xfrm>
        </p:spPr>
        <p:txBody>
          <a:bodyPr>
            <a:normAutofit fontScale="90000"/>
          </a:bodyPr>
          <a:lstStyle/>
          <a:p>
            <a:pPr lvl="0" algn="l">
              <a:spcBef>
                <a:spcPts val="1000"/>
              </a:spcBef>
            </a:pP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T</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here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was a linear relationship between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accumulation</a:t>
            </a:r>
            <a:b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level in blood and concentrations in air.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Other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researchers have shown that increasing manganese concentration increases </a:t>
            </a:r>
            <a:r>
              <a:rPr lang="en-US" sz="36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level in blood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serum.</a:t>
            </a:r>
            <a:b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2800" dirty="0" smtClean="0">
                <a:solidFill>
                  <a:prstClr val="black"/>
                </a:solidFill>
                <a:latin typeface="Times New Roman" panose="02020603050405020304" pitchFamily="18" charset="0"/>
                <a:ea typeface="Times New Roman" panose="02020603050405020304" pitchFamily="18" charset="0"/>
              </a:rPr>
              <a:t/>
            </a:r>
            <a:br>
              <a:rPr lang="en-US" sz="2800" dirty="0" smtClean="0">
                <a:solidFill>
                  <a:prstClr val="black"/>
                </a:solidFill>
                <a:latin typeface="Times New Roman" panose="02020603050405020304" pitchFamily="18" charset="0"/>
                <a:ea typeface="Times New Roman" panose="02020603050405020304" pitchFamily="18" charset="0"/>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en-US" sz="2400" dirty="0">
                <a:solidFill>
                  <a:prstClr val="black"/>
                </a:solidFill>
                <a:latin typeface="Calibri" panose="020F0502020204030204"/>
              </a:rPr>
              <a:t/>
            </a:r>
            <a:br>
              <a:rPr lang="en-US" sz="2400" dirty="0">
                <a:solidFill>
                  <a:prstClr val="black"/>
                </a:solidFill>
                <a:latin typeface="Calibri" panose="020F0502020204030204"/>
              </a:rPr>
            </a:br>
            <a:endParaRPr lang="en-US" dirty="0"/>
          </a:p>
        </p:txBody>
      </p:sp>
      <p:sp>
        <p:nvSpPr>
          <p:cNvPr id="3" name="Subtitle 2"/>
          <p:cNvSpPr>
            <a:spLocks noGrp="1"/>
          </p:cNvSpPr>
          <p:nvPr>
            <p:ph type="subTitle" idx="1"/>
          </p:nvPr>
        </p:nvSpPr>
        <p:spPr>
          <a:xfrm>
            <a:off x="-1253545" y="334852"/>
            <a:ext cx="9144000" cy="1378038"/>
          </a:xfrm>
        </p:spPr>
        <p:txBody>
          <a:bodyPr>
            <a:normAutofit/>
          </a:bodyPr>
          <a:lstStyle/>
          <a:p>
            <a:pPr algn="ctr"/>
            <a:r>
              <a:rPr lang="en-US" sz="2900" b="1" dirty="0" smtClean="0">
                <a:solidFill>
                  <a:srgbClr val="C00000"/>
                </a:solidFill>
                <a:latin typeface="Times New Roman" panose="02020603050405020304" pitchFamily="18" charset="0"/>
                <a:ea typeface="Times New Roman" panose="02020603050405020304" pitchFamily="18" charset="0"/>
              </a:rPr>
              <a:t>                                     DISCUTION</a:t>
            </a:r>
            <a:endParaRPr lang="en-US" dirty="0"/>
          </a:p>
        </p:txBody>
      </p:sp>
    </p:spTree>
    <p:extLst>
      <p:ext uri="{BB962C8B-B14F-4D97-AF65-F5344CB8AC3E}">
        <p14:creationId xmlns:p14="http://schemas.microsoft.com/office/powerpoint/2010/main" val="282864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033" y="2678806"/>
            <a:ext cx="10242997" cy="4958367"/>
          </a:xfrm>
        </p:spPr>
        <p:txBody>
          <a:bodyPr>
            <a:normAutofit fontScale="90000"/>
          </a:bodyPr>
          <a:lstStyle/>
          <a:p>
            <a:pPr lvl="0" algn="l">
              <a:spcBef>
                <a:spcPts val="1000"/>
              </a:spcBef>
            </a:pP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(1995) studied on 122 workers that exposed to </a:t>
            </a:r>
            <a:r>
              <a:rPr lang="en-US" sz="36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during</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the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melting process in the foundry factory, their finding is close to the results of the current study which they revealed that, there are a straight relationship between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air concentration of </a:t>
            </a:r>
            <a:r>
              <a:rPr lang="en-US" sz="36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and concentration of </a:t>
            </a:r>
            <a:r>
              <a:rPr lang="en-US" sz="36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in the exposed workers or Fe/</a:t>
            </a:r>
            <a:r>
              <a:rPr lang="en-US" sz="36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is significant (r=0.77, p&lt;0. 0.01).</a:t>
            </a:r>
            <a:r>
              <a:rPr lang="en-US" sz="2800" dirty="0">
                <a:solidFill>
                  <a:prstClr val="black"/>
                </a:solidFill>
                <a:latin typeface="Calibri" panose="020F0502020204030204"/>
              </a:rPr>
              <a:t/>
            </a:r>
            <a:br>
              <a:rPr lang="en-US" sz="2800" dirty="0">
                <a:solidFill>
                  <a:prstClr val="black"/>
                </a:solidFill>
                <a:latin typeface="Calibri" panose="020F0502020204030204"/>
              </a:rPr>
            </a:br>
            <a: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
            </a:r>
            <a:b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br>
            <a:r>
              <a:rPr lang="en-US" sz="2800" dirty="0" smtClean="0">
                <a:solidFill>
                  <a:prstClr val="black"/>
                </a:solidFill>
                <a:latin typeface="Times New Roman" panose="02020603050405020304" pitchFamily="18" charset="0"/>
                <a:ea typeface="Times New Roman" panose="02020603050405020304" pitchFamily="18" charset="0"/>
              </a:rPr>
              <a:t/>
            </a:r>
            <a:br>
              <a:rPr lang="en-US" sz="2800" dirty="0" smtClean="0">
                <a:solidFill>
                  <a:prstClr val="black"/>
                </a:solidFill>
                <a:latin typeface="Times New Roman" panose="02020603050405020304" pitchFamily="18" charset="0"/>
                <a:ea typeface="Times New Roman" panose="02020603050405020304" pitchFamily="18" charset="0"/>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en-US" sz="2400" dirty="0">
                <a:solidFill>
                  <a:prstClr val="black"/>
                </a:solidFill>
                <a:latin typeface="Calibri" panose="020F0502020204030204"/>
              </a:rPr>
              <a:t/>
            </a:r>
            <a:br>
              <a:rPr lang="en-US" sz="2400" dirty="0">
                <a:solidFill>
                  <a:prstClr val="black"/>
                </a:solidFill>
                <a:latin typeface="Calibri" panose="020F0502020204030204"/>
              </a:rPr>
            </a:br>
            <a:endParaRPr lang="en-US" dirty="0"/>
          </a:p>
        </p:txBody>
      </p:sp>
      <p:sp>
        <p:nvSpPr>
          <p:cNvPr id="3" name="Subtitle 2"/>
          <p:cNvSpPr>
            <a:spLocks noGrp="1"/>
          </p:cNvSpPr>
          <p:nvPr>
            <p:ph type="subTitle" idx="1"/>
          </p:nvPr>
        </p:nvSpPr>
        <p:spPr>
          <a:xfrm>
            <a:off x="-673996" y="953037"/>
            <a:ext cx="9144000" cy="1725769"/>
          </a:xfrm>
        </p:spPr>
        <p:txBody>
          <a:bodyPr>
            <a:normAutofit/>
          </a:bodyPr>
          <a:lstStyle/>
          <a:p>
            <a:pPr lvl="0" algn="ctr"/>
            <a:r>
              <a:rPr lang="en-US" sz="2900" b="1" dirty="0" smtClean="0">
                <a:solidFill>
                  <a:srgbClr val="C00000"/>
                </a:solidFill>
                <a:latin typeface="Times New Roman" panose="02020603050405020304" pitchFamily="18" charset="0"/>
                <a:ea typeface="Times New Roman" panose="02020603050405020304" pitchFamily="18" charset="0"/>
              </a:rPr>
              <a:t>                   DISCUTION</a:t>
            </a:r>
            <a:endParaRPr lang="en-US" dirty="0">
              <a:solidFill>
                <a:prstClr val="black"/>
              </a:solidFill>
            </a:endParaRPr>
          </a:p>
          <a:p>
            <a:pPr algn="ctr"/>
            <a:endParaRPr lang="en-US" dirty="0"/>
          </a:p>
        </p:txBody>
      </p:sp>
    </p:spTree>
    <p:extLst>
      <p:ext uri="{BB962C8B-B14F-4D97-AF65-F5344CB8AC3E}">
        <p14:creationId xmlns:p14="http://schemas.microsoft.com/office/powerpoint/2010/main" val="84485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427" y="1532586"/>
            <a:ext cx="10242997" cy="4958367"/>
          </a:xfrm>
        </p:spPr>
        <p:txBody>
          <a:bodyPr>
            <a:noAutofit/>
          </a:bodyPr>
          <a:lstStyle/>
          <a:p>
            <a:pPr lvl="0" algn="l">
              <a:spcBef>
                <a:spcPts val="1000"/>
              </a:spcBef>
            </a:pP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The corresponding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concentration are found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in</a:t>
            </a:r>
            <a:b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the blood, the regression correlation tests showed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the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relationship of these values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concentration would cause a corresponding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accumulation level in the workers blood .[3,26</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en-US" sz="2800" dirty="0">
                <a:solidFill>
                  <a:prstClr val="black"/>
                </a:solidFill>
                <a:latin typeface="Arial" panose="020B0604020202020204" pitchFamily="34" charset="0"/>
                <a:cs typeface="Arial" panose="020B0604020202020204" pitchFamily="34" charset="0"/>
              </a:rPr>
              <a:t/>
            </a:r>
            <a:br>
              <a:rPr lang="en-US" sz="2800" dirty="0">
                <a:solidFill>
                  <a:prstClr val="black"/>
                </a:solidFill>
                <a:latin typeface="Arial" panose="020B0604020202020204" pitchFamily="34" charset="0"/>
                <a:cs typeface="Arial" panose="020B0604020202020204" pitchFamily="34" charset="0"/>
              </a:rPr>
            </a:b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There was a positive association between estimated exposure to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and concentration of that accumulated dose as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in blood. </a:t>
            </a:r>
            <a:r>
              <a:rPr lang="fa-IR" sz="3200" b="1" dirty="0">
                <a:solidFill>
                  <a:prstClr val="black"/>
                </a:solidFill>
                <a:latin typeface="Arial" panose="020B0604020202020204" pitchFamily="34" charset="0"/>
                <a:cs typeface="Arial" panose="020B0604020202020204" pitchFamily="34" charset="0"/>
              </a:rPr>
              <a:t/>
            </a:r>
            <a:br>
              <a:rPr lang="fa-IR" sz="3200" b="1" dirty="0">
                <a:solidFill>
                  <a:prstClr val="black"/>
                </a:solidFill>
                <a:latin typeface="Arial" panose="020B0604020202020204" pitchFamily="34" charset="0"/>
                <a:cs typeface="Arial" panose="020B0604020202020204" pitchFamily="34" charset="0"/>
              </a:rPr>
            </a:br>
            <a:endParaRPr lang="en-US" sz="6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92427" y="643944"/>
            <a:ext cx="9144000" cy="1030310"/>
          </a:xfrm>
        </p:spPr>
        <p:txBody>
          <a:bodyPr>
            <a:normAutofit/>
          </a:bodyPr>
          <a:lstStyle/>
          <a:p>
            <a:pPr lvl="0" algn="ctr"/>
            <a:r>
              <a:rPr lang="en-US" sz="2900" b="1" dirty="0">
                <a:solidFill>
                  <a:srgbClr val="C00000"/>
                </a:solidFill>
                <a:latin typeface="Times New Roman" panose="02020603050405020304" pitchFamily="18" charset="0"/>
                <a:ea typeface="Times New Roman" panose="02020603050405020304" pitchFamily="18" charset="0"/>
              </a:rPr>
              <a:t>DISCUTION</a:t>
            </a:r>
            <a:endParaRPr lang="en-US" dirty="0">
              <a:solidFill>
                <a:prstClr val="black"/>
              </a:solidFill>
            </a:endParaRPr>
          </a:p>
          <a:p>
            <a:pPr algn="ctr"/>
            <a:endParaRPr lang="en-US" dirty="0"/>
          </a:p>
        </p:txBody>
      </p:sp>
    </p:spTree>
    <p:extLst>
      <p:ext uri="{BB962C8B-B14F-4D97-AF65-F5344CB8AC3E}">
        <p14:creationId xmlns:p14="http://schemas.microsoft.com/office/powerpoint/2010/main" val="331546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4" y="959479"/>
            <a:ext cx="10242997" cy="5061396"/>
          </a:xfrm>
        </p:spPr>
        <p:txBody>
          <a:bodyPr/>
          <a:lstStyle/>
          <a:p>
            <a:pPr lvl="0" algn="l">
              <a:lnSpc>
                <a:spcPct val="100000"/>
              </a:lnSpc>
              <a:spcBef>
                <a:spcPts val="1000"/>
              </a:spcBef>
            </a:pP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3200" dirty="0">
                <a:solidFill>
                  <a:prstClr val="black"/>
                </a:solidFill>
                <a:latin typeface="Calibri" panose="020F0502020204030204"/>
                <a:cs typeface="+mn-cs"/>
              </a:rPr>
              <a:t/>
            </a:r>
            <a:br>
              <a:rPr lang="fa-IR" sz="3200" dirty="0">
                <a:solidFill>
                  <a:prstClr val="black"/>
                </a:solidFill>
                <a:latin typeface="Calibri" panose="020F0502020204030204"/>
                <a:cs typeface="+mn-cs"/>
              </a:rPr>
            </a:br>
            <a:r>
              <a:rPr lang="en-US" sz="3200" dirty="0" smtClean="0">
                <a:solidFill>
                  <a:prstClr val="black"/>
                </a:solidFill>
                <a:latin typeface="Arial" panose="020B0604020202020204" pitchFamily="34" charset="0"/>
                <a:cs typeface="Arial" panose="020B0604020202020204" pitchFamily="34" charset="0"/>
              </a:rPr>
              <a:t>A </a:t>
            </a:r>
            <a:r>
              <a:rPr lang="en-US" sz="3200" dirty="0">
                <a:solidFill>
                  <a:prstClr val="black"/>
                </a:solidFill>
                <a:latin typeface="Arial" panose="020B0604020202020204" pitchFamily="34" charset="0"/>
                <a:cs typeface="Arial" panose="020B0604020202020204" pitchFamily="34" charset="0"/>
              </a:rPr>
              <a:t>foundry process is a technology that produces metal castings, </a:t>
            </a:r>
            <a:r>
              <a:rPr lang="en-US" sz="3200" dirty="0" smtClean="0">
                <a:solidFill>
                  <a:prstClr val="black"/>
                </a:solidFill>
                <a:latin typeface="Arial" panose="020B0604020202020204" pitchFamily="34" charset="0"/>
                <a:cs typeface="Arial" panose="020B0604020202020204" pitchFamily="34" charset="0"/>
              </a:rPr>
              <a:t>and </a:t>
            </a:r>
            <a:r>
              <a:rPr lang="en-US" sz="3200" dirty="0">
                <a:solidFill>
                  <a:prstClr val="black"/>
                </a:solidFill>
                <a:latin typeface="Arial" panose="020B0604020202020204" pitchFamily="34" charset="0"/>
                <a:cs typeface="Arial" panose="020B0604020202020204" pitchFamily="34" charset="0"/>
              </a:rPr>
              <a:t>selected metals are cast into many </a:t>
            </a:r>
            <a:r>
              <a:rPr lang="en-US" sz="3200" dirty="0" smtClean="0">
                <a:solidFill>
                  <a:prstClr val="black"/>
                </a:solidFill>
                <a:latin typeface="Arial" panose="020B0604020202020204" pitchFamily="34" charset="0"/>
                <a:cs typeface="Arial" panose="020B0604020202020204" pitchFamily="34" charset="0"/>
              </a:rPr>
              <a:t>shapes by </a:t>
            </a:r>
            <a:r>
              <a:rPr lang="en-US" sz="3200" dirty="0">
                <a:solidFill>
                  <a:prstClr val="black"/>
                </a:solidFill>
                <a:latin typeface="Arial" panose="020B0604020202020204" pitchFamily="34" charset="0"/>
                <a:cs typeface="Arial" panose="020B0604020202020204" pitchFamily="34" charset="0"/>
              </a:rPr>
              <a:t>melting </a:t>
            </a:r>
            <a:r>
              <a:rPr lang="en-US" sz="3200" dirty="0" smtClean="0">
                <a:solidFill>
                  <a:prstClr val="black"/>
                </a:solidFill>
                <a:latin typeface="Arial" panose="020B0604020202020204" pitchFamily="34" charset="0"/>
                <a:cs typeface="Arial" panose="020B0604020202020204" pitchFamily="34" charset="0"/>
              </a:rPr>
              <a:t>them</a:t>
            </a:r>
            <a:r>
              <a:rPr lang="fa-IR" sz="3200" dirty="0" smtClean="0">
                <a:solidFill>
                  <a:prstClr val="black"/>
                </a:solidFill>
                <a:latin typeface="Arial" panose="020B0604020202020204" pitchFamily="34" charset="0"/>
                <a:cs typeface="Arial" panose="020B0604020202020204" pitchFamily="34" charset="0"/>
              </a:rPr>
              <a:t> </a:t>
            </a:r>
            <a:r>
              <a:rPr lang="en-US" sz="3200" dirty="0" smtClean="0">
                <a:solidFill>
                  <a:prstClr val="black"/>
                </a:solidFill>
                <a:latin typeface="Arial" panose="020B0604020202020204" pitchFamily="34" charset="0"/>
                <a:cs typeface="Arial" panose="020B0604020202020204" pitchFamily="34" charset="0"/>
              </a:rPr>
              <a:t>into </a:t>
            </a:r>
            <a:r>
              <a:rPr lang="en-US" sz="3200" dirty="0">
                <a:solidFill>
                  <a:prstClr val="black"/>
                </a:solidFill>
                <a:latin typeface="Arial" panose="020B0604020202020204" pitchFamily="34" charset="0"/>
                <a:cs typeface="Arial" panose="020B0604020202020204" pitchFamily="34" charset="0"/>
              </a:rPr>
              <a:t>a liquid phase and pouring </a:t>
            </a:r>
            <a:r>
              <a:rPr lang="en-US" sz="3200" dirty="0" smtClean="0">
                <a:solidFill>
                  <a:prstClr val="black"/>
                </a:solidFill>
                <a:latin typeface="Arial" panose="020B0604020202020204" pitchFamily="34" charset="0"/>
                <a:cs typeface="Arial" panose="020B0604020202020204" pitchFamily="34" charset="0"/>
              </a:rPr>
              <a:t>the</a:t>
            </a:r>
            <a:r>
              <a:rPr lang="en-US" sz="3200" dirty="0">
                <a:solidFill>
                  <a:prstClr val="black"/>
                </a:solidFill>
                <a:latin typeface="Arial" panose="020B0604020202020204" pitchFamily="34" charset="0"/>
                <a:cs typeface="Arial" panose="020B0604020202020204" pitchFamily="34" charset="0"/>
              </a:rPr>
              <a:t> </a:t>
            </a:r>
            <a:r>
              <a:rPr lang="en-US" sz="3200" dirty="0" smtClean="0">
                <a:solidFill>
                  <a:prstClr val="black"/>
                </a:solidFill>
                <a:latin typeface="Arial" panose="020B0604020202020204" pitchFamily="34" charset="0"/>
                <a:cs typeface="Arial" panose="020B0604020202020204" pitchFamily="34" charset="0"/>
              </a:rPr>
              <a:t>metal </a:t>
            </a:r>
            <a:r>
              <a:rPr lang="en-US" sz="3200" dirty="0">
                <a:solidFill>
                  <a:prstClr val="black"/>
                </a:solidFill>
                <a:latin typeface="Arial" panose="020B0604020202020204" pitchFamily="34" charset="0"/>
                <a:cs typeface="Arial" panose="020B0604020202020204" pitchFamily="34" charset="0"/>
              </a:rPr>
              <a:t>in a prepared</a:t>
            </a:r>
            <a:r>
              <a:rPr lang="fa-IR" sz="3200" dirty="0">
                <a:solidFill>
                  <a:prstClr val="black"/>
                </a:solidFill>
                <a:latin typeface="Arial" panose="020B0604020202020204" pitchFamily="34" charset="0"/>
                <a:cs typeface="Arial" panose="020B0604020202020204" pitchFamily="34" charset="0"/>
              </a:rPr>
              <a:t>.</a:t>
            </a:r>
            <a:r>
              <a:rPr lang="en-US" sz="3200" dirty="0">
                <a:solidFill>
                  <a:prstClr val="black"/>
                </a:solidFill>
                <a:latin typeface="Arial" panose="020B0604020202020204" pitchFamily="34" charset="0"/>
                <a:cs typeface="Arial" panose="020B0604020202020204" pitchFamily="34" charset="0"/>
              </a:rPr>
              <a:t>[1</a:t>
            </a:r>
            <a:r>
              <a:rPr lang="en-US" sz="3200" dirty="0" smtClean="0">
                <a:solidFill>
                  <a:prstClr val="black"/>
                </a:solidFill>
                <a:latin typeface="Arial" panose="020B0604020202020204" pitchFamily="34" charset="0"/>
                <a:cs typeface="Arial" panose="020B0604020202020204" pitchFamily="34" charset="0"/>
              </a:rPr>
              <a:t>]</a:t>
            </a:r>
            <a:r>
              <a:rPr lang="fa-IR" sz="3200" dirty="0" smtClean="0">
                <a:solidFill>
                  <a:prstClr val="black"/>
                </a:solidFill>
                <a:latin typeface="Calibri" panose="020F0502020204030204"/>
                <a:cs typeface="+mn-cs"/>
              </a:rPr>
              <a:t/>
            </a:r>
            <a:br>
              <a:rPr lang="fa-IR" sz="3200" dirty="0" smtClean="0">
                <a:solidFill>
                  <a:prstClr val="black"/>
                </a:solidFill>
                <a:latin typeface="Calibri" panose="020F0502020204030204"/>
                <a:cs typeface="+mn-cs"/>
              </a:rPr>
            </a:br>
            <a:r>
              <a:rPr lang="fa-IR" sz="2800" dirty="0" smtClean="0">
                <a:solidFill>
                  <a:prstClr val="black"/>
                </a:solidFill>
                <a:latin typeface="Calibri" panose="020F0502020204030204"/>
                <a:cs typeface="+mn-cs"/>
              </a:rPr>
              <a:t/>
            </a:r>
            <a:br>
              <a:rPr lang="fa-IR" sz="2800" dirty="0" smtClean="0">
                <a:solidFill>
                  <a:prstClr val="black"/>
                </a:solidFill>
                <a:latin typeface="Calibri" panose="020F0502020204030204"/>
                <a:cs typeface="+mn-cs"/>
              </a:rPr>
            </a:br>
            <a:r>
              <a:rPr lang="fa-IR" sz="2800" dirty="0">
                <a:solidFill>
                  <a:prstClr val="black"/>
                </a:solidFill>
                <a:latin typeface="Calibri" panose="020F0502020204030204"/>
                <a:cs typeface="+mn-cs"/>
              </a:rPr>
              <a:t/>
            </a:r>
            <a:br>
              <a:rPr lang="fa-IR" sz="2800" dirty="0">
                <a:solidFill>
                  <a:prstClr val="black"/>
                </a:solidFill>
                <a:latin typeface="Calibri" panose="020F0502020204030204"/>
                <a:cs typeface="+mn-cs"/>
              </a:rPr>
            </a:br>
            <a:r>
              <a:rPr lang="en-US" sz="2800" dirty="0" smtClean="0">
                <a:solidFill>
                  <a:prstClr val="black"/>
                </a:solidFill>
                <a:latin typeface="Times New Roman" panose="02020603050405020304" pitchFamily="18" charset="0"/>
                <a:ea typeface="Times New Roman" panose="02020603050405020304" pitchFamily="18" charset="0"/>
                <a:cs typeface="+mn-cs"/>
              </a:rPr>
              <a:t> </a:t>
            </a:r>
            <a:endParaRPr lang="en-US" sz="6000" dirty="0">
              <a:cs typeface="+mn-cs"/>
            </a:endParaRPr>
          </a:p>
        </p:txBody>
      </p:sp>
      <p:sp>
        <p:nvSpPr>
          <p:cNvPr id="3" name="Subtitle 2"/>
          <p:cNvSpPr>
            <a:spLocks noGrp="1"/>
          </p:cNvSpPr>
          <p:nvPr>
            <p:ph type="subTitle" idx="1"/>
          </p:nvPr>
        </p:nvSpPr>
        <p:spPr>
          <a:xfrm>
            <a:off x="412124" y="721214"/>
            <a:ext cx="9144000" cy="734099"/>
          </a:xfrm>
        </p:spPr>
        <p:txBody>
          <a:bodyPr>
            <a:normAutofit fontScale="92500" lnSpcReduction="20000"/>
          </a:bodyPr>
          <a:lstStyle/>
          <a:p>
            <a:pPr lvl="0" algn="r" defTabSz="974512">
              <a:lnSpc>
                <a:spcPct val="100000"/>
              </a:lnSpc>
              <a:spcBef>
                <a:spcPts val="0"/>
              </a:spcBef>
            </a:pPr>
            <a:r>
              <a:rPr lang="en-US" sz="5400" b="1" cap="small" dirty="0" smtClean="0">
                <a:solidFill>
                  <a:srgbClr val="C00000"/>
                </a:solidFill>
              </a:rPr>
              <a:t>INTRODUCTION</a:t>
            </a:r>
            <a:r>
              <a:rPr lang="fa-IR" sz="5400" b="1" cap="small" dirty="0" smtClean="0">
                <a:solidFill>
                  <a:srgbClr val="C00000"/>
                </a:solidFill>
              </a:rPr>
              <a:t>        </a:t>
            </a:r>
            <a:endParaRPr lang="en-US" sz="5400" b="1" cap="small" dirty="0">
              <a:solidFill>
                <a:srgbClr val="C00000"/>
              </a:solidFill>
            </a:endParaRPr>
          </a:p>
          <a:p>
            <a:endParaRPr lang="en-US" dirty="0"/>
          </a:p>
        </p:txBody>
      </p:sp>
    </p:spTree>
    <p:extLst>
      <p:ext uri="{BB962C8B-B14F-4D97-AF65-F5344CB8AC3E}">
        <p14:creationId xmlns:p14="http://schemas.microsoft.com/office/powerpoint/2010/main" val="278968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034" y="2266682"/>
            <a:ext cx="10019764" cy="4365938"/>
          </a:xfrm>
        </p:spPr>
        <p:txBody>
          <a:bodyPr>
            <a:normAutofit fontScale="90000"/>
          </a:bodyPr>
          <a:lstStyle/>
          <a:p>
            <a:pPr lvl="0" algn="l">
              <a:spcBef>
                <a:spcPts val="1000"/>
              </a:spcBef>
            </a:pPr>
            <a:r>
              <a:rPr lang="en-US" sz="3600" dirty="0" smtClean="0">
                <a:solidFill>
                  <a:prstClr val="black"/>
                </a:solidFill>
                <a:latin typeface="Arial" panose="020B0604020202020204" pitchFamily="34" charset="0"/>
                <a:cs typeface="Arial" panose="020B0604020202020204" pitchFamily="34" charset="0"/>
              </a:rPr>
              <a:t>The linear multiple regression models obtained in this study are comprehensive and widen for biological assessment in foundry factories or other similar factories which have equivalent condition.</a:t>
            </a:r>
            <a:r>
              <a:rPr lang="en-US" sz="2800" dirty="0" smtClean="0">
                <a:solidFill>
                  <a:prstClr val="black"/>
                </a:solidFill>
                <a:latin typeface="Arial" panose="020B0604020202020204" pitchFamily="34" charset="0"/>
                <a:cs typeface="Arial" panose="020B0604020202020204" pitchFamily="34" charset="0"/>
              </a:rPr>
              <a:t/>
            </a:r>
            <a:br>
              <a:rPr lang="en-US" sz="2800" dirty="0" smtClean="0">
                <a:solidFill>
                  <a:prstClr val="black"/>
                </a:solidFill>
                <a:latin typeface="Arial" panose="020B0604020202020204" pitchFamily="34" charset="0"/>
                <a:cs typeface="Arial" panose="020B0604020202020204" pitchFamily="34" charset="0"/>
              </a:rPr>
            </a:br>
            <a:r>
              <a:rPr lang="en-US"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n-US"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fa-IR"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fa-IR"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n-US" sz="28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fa-IR" sz="2800" b="1" dirty="0" smtClean="0">
                <a:solidFill>
                  <a:prstClr val="black"/>
                </a:solidFill>
                <a:latin typeface="Times New Roman" panose="02020603050405020304" pitchFamily="18" charset="0"/>
                <a:cs typeface="Arial" panose="020B0604020202020204" pitchFamily="34" charset="0"/>
              </a:rPr>
              <a:t/>
            </a:r>
            <a:br>
              <a:rPr lang="fa-IR" sz="2800" b="1" dirty="0" smtClean="0">
                <a:solidFill>
                  <a:prstClr val="black"/>
                </a:solidFill>
                <a:latin typeface="Times New Roman" panose="02020603050405020304" pitchFamily="18" charset="0"/>
                <a:cs typeface="Arial" panose="020B0604020202020204" pitchFamily="34" charset="0"/>
              </a:rPr>
            </a:br>
            <a:endParaRPr lang="en-US" dirty="0"/>
          </a:p>
        </p:txBody>
      </p:sp>
      <p:sp>
        <p:nvSpPr>
          <p:cNvPr id="3" name="Subtitle 2"/>
          <p:cNvSpPr>
            <a:spLocks noGrp="1"/>
          </p:cNvSpPr>
          <p:nvPr>
            <p:ph type="subTitle" idx="1"/>
          </p:nvPr>
        </p:nvSpPr>
        <p:spPr>
          <a:xfrm>
            <a:off x="652529" y="817808"/>
            <a:ext cx="9144000" cy="1448874"/>
          </a:xfrm>
        </p:spPr>
        <p:txBody>
          <a:bodyPr>
            <a:normAutofit/>
          </a:bodyPr>
          <a:lstStyle/>
          <a:p>
            <a:pPr lvl="0" algn="ctr"/>
            <a:r>
              <a:rPr lang="en-US" sz="2900" b="1" dirty="0">
                <a:solidFill>
                  <a:srgbClr val="C00000"/>
                </a:solidFill>
                <a:latin typeface="Times New Roman" panose="02020603050405020304" pitchFamily="18" charset="0"/>
                <a:ea typeface="Times New Roman" panose="02020603050405020304" pitchFamily="18" charset="0"/>
              </a:rPr>
              <a:t>DISCUTION</a:t>
            </a:r>
            <a:endParaRPr lang="en-US" dirty="0">
              <a:solidFill>
                <a:prstClr val="black"/>
              </a:solidFill>
            </a:endParaRPr>
          </a:p>
          <a:p>
            <a:endParaRPr lang="en-US" dirty="0"/>
          </a:p>
        </p:txBody>
      </p:sp>
    </p:spTree>
    <p:extLst>
      <p:ext uri="{BB962C8B-B14F-4D97-AF65-F5344CB8AC3E}">
        <p14:creationId xmlns:p14="http://schemas.microsoft.com/office/powerpoint/2010/main" val="209899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9853" y="2897748"/>
            <a:ext cx="8770513" cy="4958366"/>
          </a:xfrm>
        </p:spPr>
        <p:txBody>
          <a:bodyPr>
            <a:normAutofit fontScale="90000"/>
          </a:bodyPr>
          <a:lstStyle/>
          <a:p>
            <a:pPr lvl="0" algn="l">
              <a:spcBef>
                <a:spcPts val="1000"/>
              </a:spcBef>
            </a:pPr>
            <a:r>
              <a:rPr lang="en-US" sz="3600" dirty="0">
                <a:solidFill>
                  <a:prstClr val="black"/>
                </a:solidFill>
                <a:latin typeface="Arial" panose="020B0604020202020204" pitchFamily="34" charset="0"/>
                <a:cs typeface="Arial" panose="020B0604020202020204" pitchFamily="34" charset="0"/>
              </a:rPr>
              <a:t>Scientists suggested that one of the best ways to assess manganese exposure for workers who exposed to manganese particles and fumes is </a:t>
            </a:r>
            <a:r>
              <a:rPr lang="en-US" sz="3600" dirty="0" err="1">
                <a:solidFill>
                  <a:prstClr val="black"/>
                </a:solidFill>
                <a:latin typeface="Arial" panose="020B0604020202020204" pitchFamily="34" charset="0"/>
                <a:cs typeface="Arial" panose="020B0604020202020204" pitchFamily="34" charset="0"/>
              </a:rPr>
              <a:t>biomonitoring</a:t>
            </a:r>
            <a:r>
              <a:rPr lang="en-US" sz="3600" dirty="0">
                <a:solidFill>
                  <a:prstClr val="black"/>
                </a:solidFill>
                <a:latin typeface="Arial" panose="020B0604020202020204" pitchFamily="34" charset="0"/>
                <a:cs typeface="Arial" panose="020B0604020202020204" pitchFamily="34" charset="0"/>
              </a:rPr>
              <a:t> with emphasis on blood serum evaluation to determine </a:t>
            </a:r>
            <a:r>
              <a:rPr lang="en-US" sz="3600" dirty="0" err="1">
                <a:solidFill>
                  <a:prstClr val="black"/>
                </a:solidFill>
                <a:latin typeface="Arial" panose="020B0604020202020204" pitchFamily="34" charset="0"/>
                <a:cs typeface="Arial" panose="020B0604020202020204" pitchFamily="34" charset="0"/>
              </a:rPr>
              <a:t>Mn</a:t>
            </a:r>
            <a:r>
              <a:rPr lang="en-US" sz="3600" dirty="0">
                <a:solidFill>
                  <a:prstClr val="black"/>
                </a:solidFill>
                <a:latin typeface="Arial" panose="020B0604020202020204" pitchFamily="34" charset="0"/>
                <a:cs typeface="Arial" panose="020B0604020202020204" pitchFamily="34" charset="0"/>
              </a:rPr>
              <a:t> level and the best period for measurement is more than three months exposure experience but not more two years .[31]</a:t>
            </a:r>
            <a:br>
              <a:rPr lang="en-US" sz="3600" dirty="0">
                <a:solidFill>
                  <a:prstClr val="black"/>
                </a:solidFill>
                <a:latin typeface="Arial" panose="020B0604020202020204" pitchFamily="34" charset="0"/>
                <a:cs typeface="Arial" panose="020B0604020202020204" pitchFamily="34" charset="0"/>
              </a:rPr>
            </a:br>
            <a: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
            </a:r>
            <a:b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br>
            <a:r>
              <a:rPr lang="en-US" sz="2800" dirty="0" smtClean="0">
                <a:solidFill>
                  <a:prstClr val="black"/>
                </a:solidFill>
                <a:latin typeface="Times New Roman" panose="02020603050405020304" pitchFamily="18" charset="0"/>
                <a:ea typeface="Times New Roman" panose="02020603050405020304" pitchFamily="18" charset="0"/>
              </a:rPr>
              <a:t/>
            </a:r>
            <a:br>
              <a:rPr lang="en-US" sz="2800" dirty="0" smtClean="0">
                <a:solidFill>
                  <a:prstClr val="black"/>
                </a:solidFill>
                <a:latin typeface="Times New Roman" panose="02020603050405020304" pitchFamily="18" charset="0"/>
                <a:ea typeface="Times New Roman" panose="02020603050405020304" pitchFamily="18" charset="0"/>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fa-IR" sz="2800" b="1" dirty="0">
                <a:solidFill>
                  <a:prstClr val="black"/>
                </a:solidFill>
                <a:latin typeface="Times New Roman" panose="02020603050405020304" pitchFamily="18" charset="0"/>
                <a:cs typeface="Arial" panose="020B0604020202020204" pitchFamily="34" charset="0"/>
              </a:rPr>
              <a:t/>
            </a:r>
            <a:br>
              <a:rPr lang="fa-IR" sz="2800" b="1" dirty="0">
                <a:solidFill>
                  <a:prstClr val="black"/>
                </a:solidFill>
                <a:latin typeface="Times New Roman" panose="02020603050405020304" pitchFamily="18" charset="0"/>
                <a:cs typeface="Arial" panose="020B0604020202020204" pitchFamily="34" charset="0"/>
              </a:rPr>
            </a:br>
            <a:endParaRPr lang="en-US" dirty="0"/>
          </a:p>
        </p:txBody>
      </p:sp>
      <p:sp>
        <p:nvSpPr>
          <p:cNvPr id="3" name="Subtitle 2"/>
          <p:cNvSpPr>
            <a:spLocks noGrp="1"/>
          </p:cNvSpPr>
          <p:nvPr>
            <p:ph type="subTitle" idx="1"/>
          </p:nvPr>
        </p:nvSpPr>
        <p:spPr>
          <a:xfrm>
            <a:off x="573109" y="766291"/>
            <a:ext cx="9144000" cy="1229933"/>
          </a:xfrm>
        </p:spPr>
        <p:txBody>
          <a:bodyPr>
            <a:normAutofit/>
          </a:bodyPr>
          <a:lstStyle/>
          <a:p>
            <a:pPr lvl="0" algn="ctr"/>
            <a:r>
              <a:rPr lang="en-US" sz="3200" b="1" dirty="0">
                <a:solidFill>
                  <a:srgbClr val="C00000"/>
                </a:solidFill>
                <a:latin typeface="Times New Roman" panose="02020603050405020304" pitchFamily="18" charset="0"/>
                <a:ea typeface="Times New Roman" panose="02020603050405020304" pitchFamily="18" charset="0"/>
              </a:rPr>
              <a:t>DISCUTION</a:t>
            </a:r>
            <a:endParaRPr lang="en-US" sz="2000" dirty="0">
              <a:solidFill>
                <a:prstClr val="black"/>
              </a:solidFill>
            </a:endParaRPr>
          </a:p>
          <a:p>
            <a:pPr algn="ctr"/>
            <a:endParaRPr lang="en-US" sz="2000" dirty="0"/>
          </a:p>
        </p:txBody>
      </p:sp>
    </p:spTree>
    <p:extLst>
      <p:ext uri="{BB962C8B-B14F-4D97-AF65-F5344CB8AC3E}">
        <p14:creationId xmlns:p14="http://schemas.microsoft.com/office/powerpoint/2010/main" val="183683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064" y="1642055"/>
            <a:ext cx="10242997" cy="4958367"/>
          </a:xfrm>
        </p:spPr>
        <p:txBody>
          <a:bodyPr>
            <a:normAutofit fontScale="90000"/>
          </a:bodyPr>
          <a:lstStyle/>
          <a:p>
            <a:pPr lvl="0" algn="l">
              <a:spcBef>
                <a:spcPts val="1000"/>
              </a:spcBef>
            </a:pPr>
            <a:r>
              <a:rPr lang="en-US" sz="3200" dirty="0">
                <a:solidFill>
                  <a:prstClr val="black"/>
                </a:solidFill>
                <a:latin typeface="Arial" panose="020B0604020202020204" pitchFamily="34" charset="0"/>
                <a:cs typeface="Arial" panose="020B0604020202020204" pitchFamily="34" charset="0"/>
              </a:rPr>
              <a:t>The current evaluation method was well-matched with the above suggested way </a:t>
            </a:r>
            <a:r>
              <a:rPr lang="fa-IR" sz="3200" dirty="0">
                <a:solidFill>
                  <a:prstClr val="black"/>
                </a:solidFill>
                <a:latin typeface="Arial" panose="020B0604020202020204" pitchFamily="34" charset="0"/>
                <a:cs typeface="Arial" panose="020B0604020202020204" pitchFamily="34" charset="0"/>
              </a:rPr>
              <a:t>.</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according to the current study results it reported that there is a significant different between subject and control blood monitoring result for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level .[29]</a:t>
            </a:r>
            <a:b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2800" dirty="0">
                <a:solidFill>
                  <a:prstClr val="black"/>
                </a:solidFill>
                <a:latin typeface="Times New Roman" panose="02020603050405020304" pitchFamily="18" charset="0"/>
                <a:ea typeface="Times New Roman" panose="02020603050405020304" pitchFamily="18" charset="0"/>
              </a:rPr>
              <a:t/>
            </a:r>
            <a:br>
              <a:rPr lang="en-US" sz="2800" dirty="0">
                <a:solidFill>
                  <a:prstClr val="black"/>
                </a:solidFill>
                <a:latin typeface="Times New Roman" panose="02020603050405020304" pitchFamily="18" charset="0"/>
                <a:ea typeface="Times New Roman" panose="02020603050405020304" pitchFamily="18" charset="0"/>
              </a:rPr>
            </a:br>
            <a: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
            </a:r>
            <a:b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br>
            <a:r>
              <a:rPr lang="en-US" sz="2800" dirty="0" smtClean="0">
                <a:solidFill>
                  <a:prstClr val="black"/>
                </a:solidFill>
                <a:latin typeface="Times New Roman" panose="02020603050405020304" pitchFamily="18" charset="0"/>
                <a:ea typeface="Times New Roman" panose="02020603050405020304" pitchFamily="18" charset="0"/>
              </a:rPr>
              <a:t/>
            </a:r>
            <a:br>
              <a:rPr lang="en-US" sz="2800" dirty="0" smtClean="0">
                <a:solidFill>
                  <a:prstClr val="black"/>
                </a:solidFill>
                <a:latin typeface="Times New Roman" panose="02020603050405020304" pitchFamily="18" charset="0"/>
                <a:ea typeface="Times New Roman" panose="02020603050405020304" pitchFamily="18" charset="0"/>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r>
              <a:rPr lang="fa-IR" sz="2800" b="1" dirty="0">
                <a:solidFill>
                  <a:prstClr val="black"/>
                </a:solidFill>
                <a:latin typeface="Times New Roman" panose="02020603050405020304" pitchFamily="18" charset="0"/>
                <a:cs typeface="Arial" panose="020B0604020202020204" pitchFamily="34" charset="0"/>
              </a:rPr>
              <a:t/>
            </a:r>
            <a:br>
              <a:rPr lang="fa-IR" sz="2800" b="1" dirty="0">
                <a:solidFill>
                  <a:prstClr val="black"/>
                </a:solidFill>
                <a:latin typeface="Times New Roman" panose="02020603050405020304" pitchFamily="18" charset="0"/>
                <a:cs typeface="Arial" panose="020B0604020202020204" pitchFamily="34" charset="0"/>
              </a:rPr>
            </a:br>
            <a:endParaRPr lang="en-US" dirty="0"/>
          </a:p>
        </p:txBody>
      </p:sp>
      <p:sp>
        <p:nvSpPr>
          <p:cNvPr id="3" name="Subtitle 2"/>
          <p:cNvSpPr>
            <a:spLocks noGrp="1"/>
          </p:cNvSpPr>
          <p:nvPr>
            <p:ph type="subTitle" idx="1"/>
          </p:nvPr>
        </p:nvSpPr>
        <p:spPr>
          <a:xfrm>
            <a:off x="631064" y="1010990"/>
            <a:ext cx="9144000" cy="1551905"/>
          </a:xfrm>
        </p:spPr>
        <p:txBody>
          <a:bodyPr>
            <a:normAutofit/>
          </a:bodyPr>
          <a:lstStyle/>
          <a:p>
            <a:pPr lvl="0" algn="ctr"/>
            <a:r>
              <a:rPr lang="en-US" sz="2900" b="1" dirty="0">
                <a:solidFill>
                  <a:srgbClr val="C00000"/>
                </a:solidFill>
                <a:latin typeface="Times New Roman" panose="02020603050405020304" pitchFamily="18" charset="0"/>
                <a:ea typeface="Times New Roman" panose="02020603050405020304" pitchFamily="18" charset="0"/>
              </a:rPr>
              <a:t>DISCUTION</a:t>
            </a:r>
            <a:endParaRPr lang="en-US" dirty="0">
              <a:solidFill>
                <a:prstClr val="black"/>
              </a:solidFill>
            </a:endParaRPr>
          </a:p>
          <a:p>
            <a:pPr algn="ctr"/>
            <a:endParaRPr lang="en-US" dirty="0"/>
          </a:p>
        </p:txBody>
      </p:sp>
    </p:spTree>
    <p:extLst>
      <p:ext uri="{BB962C8B-B14F-4D97-AF65-F5344CB8AC3E}">
        <p14:creationId xmlns:p14="http://schemas.microsoft.com/office/powerpoint/2010/main" val="61673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244" y="1047482"/>
            <a:ext cx="8596668" cy="1320800"/>
          </a:xfrm>
        </p:spPr>
        <p:txBody>
          <a:bodyPr/>
          <a:lstStyle/>
          <a:p>
            <a:pPr lvl="0" algn="ctr">
              <a:spcBef>
                <a:spcPts val="1000"/>
              </a:spcBef>
            </a:pPr>
            <a:r>
              <a:rPr lang="en-US" sz="2900" b="1" dirty="0">
                <a:solidFill>
                  <a:srgbClr val="C00000"/>
                </a:solidFill>
                <a:latin typeface="Times New Roman" panose="02020603050405020304" pitchFamily="18" charset="0"/>
                <a:ea typeface="Times New Roman" panose="02020603050405020304" pitchFamily="18" charset="0"/>
              </a:rPr>
              <a:t>DISCUTION</a:t>
            </a:r>
            <a:r>
              <a:rPr lang="en-US" sz="1800" dirty="0">
                <a:solidFill>
                  <a:prstClr val="black"/>
                </a:solidFill>
              </a:rPr>
              <a:t/>
            </a:r>
            <a:br>
              <a:rPr lang="en-US" sz="1800" dirty="0">
                <a:solidFill>
                  <a:prstClr val="black"/>
                </a:solidFill>
              </a:rPr>
            </a:br>
            <a:endParaRPr lang="en-US" dirty="0"/>
          </a:p>
        </p:txBody>
      </p:sp>
      <p:sp>
        <p:nvSpPr>
          <p:cNvPr id="3" name="Content Placeholder 2"/>
          <p:cNvSpPr>
            <a:spLocks noGrp="1"/>
          </p:cNvSpPr>
          <p:nvPr>
            <p:ph idx="1"/>
          </p:nvPr>
        </p:nvSpPr>
        <p:spPr/>
        <p:txBody>
          <a:bodyPr>
            <a:normAutofit/>
          </a:bodyPr>
          <a:lstStyle/>
          <a:p>
            <a:pPr marL="0" indent="0">
              <a:buNone/>
            </a:pP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The research results found that two of the participants as subjects had some exhibited specific neurological symptoms in this study. The entire subjects showed the highest B-</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levels, i.e., around 210±30 µg/l including two subjects (had neurological disease symptoms).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64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123" y="1098996"/>
            <a:ext cx="8596668" cy="1550989"/>
          </a:xfrm>
        </p:spPr>
        <p:txBody>
          <a:bodyPr/>
          <a:lstStyle/>
          <a:p>
            <a:pPr algn="ctr"/>
            <a:r>
              <a:rPr lang="en-US" sz="2900" b="1" dirty="0">
                <a:solidFill>
                  <a:srgbClr val="C00000"/>
                </a:solidFill>
                <a:latin typeface="Times New Roman" panose="02020603050405020304" pitchFamily="18" charset="0"/>
                <a:ea typeface="Times New Roman" panose="02020603050405020304" pitchFamily="18" charset="0"/>
              </a:rPr>
              <a:t>DISCUTION</a:t>
            </a:r>
            <a:r>
              <a:rPr lang="en-US" sz="1800" dirty="0">
                <a:solidFill>
                  <a:prstClr val="black"/>
                </a:solidFill>
              </a:rPr>
              <a:t/>
            </a:r>
            <a:br>
              <a:rPr lang="en-US" sz="1800" dirty="0">
                <a:solidFill>
                  <a:prstClr val="black"/>
                </a:solidFill>
              </a:rPr>
            </a:br>
            <a:endParaRPr lang="en-US" dirty="0"/>
          </a:p>
        </p:txBody>
      </p:sp>
      <p:sp>
        <p:nvSpPr>
          <p:cNvPr id="3" name="Content Placeholder 2"/>
          <p:cNvSpPr>
            <a:spLocks noGrp="1"/>
          </p:cNvSpPr>
          <p:nvPr>
            <p:ph idx="1"/>
          </p:nvPr>
        </p:nvSpPr>
        <p:spPr/>
        <p:txBody>
          <a:bodyPr>
            <a:normAutofit/>
          </a:bodyPr>
          <a:lstStyle/>
          <a:p>
            <a:pPr marL="0" indent="0">
              <a:buNone/>
            </a:pPr>
            <a:r>
              <a:rPr lang="en-US" sz="3200" dirty="0">
                <a:solidFill>
                  <a:prstClr val="black"/>
                </a:solidFill>
                <a:latin typeface="Arial" panose="020B0604020202020204" pitchFamily="34" charset="0"/>
                <a:cs typeface="Arial" panose="020B0604020202020204" pitchFamily="34" charset="0"/>
              </a:rPr>
              <a:t>A straight correlation between neurological symptoms and B-</a:t>
            </a:r>
            <a:r>
              <a:rPr lang="en-US" sz="3200" dirty="0" err="1">
                <a:solidFill>
                  <a:prstClr val="black"/>
                </a:solidFill>
                <a:latin typeface="Arial" panose="020B0604020202020204" pitchFamily="34" charset="0"/>
                <a:cs typeface="Arial" panose="020B0604020202020204" pitchFamily="34" charset="0"/>
              </a:rPr>
              <a:t>Mn</a:t>
            </a:r>
            <a:r>
              <a:rPr lang="en-US" sz="3200" dirty="0">
                <a:solidFill>
                  <a:prstClr val="black"/>
                </a:solidFill>
                <a:latin typeface="Arial" panose="020B0604020202020204" pitchFamily="34" charset="0"/>
                <a:cs typeface="Arial" panose="020B0604020202020204" pitchFamily="34" charset="0"/>
              </a:rPr>
              <a:t> levels has been reported in some studies in the </a:t>
            </a:r>
            <a:r>
              <a:rPr lang="en-US" sz="3200" dirty="0" smtClean="0">
                <a:solidFill>
                  <a:prstClr val="black"/>
                </a:solidFill>
                <a:latin typeface="Arial" panose="020B0604020202020204" pitchFamily="34" charset="0"/>
                <a:cs typeface="Arial" panose="020B0604020202020204" pitchFamily="34" charset="0"/>
              </a:rPr>
              <a:t>literature.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657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3092" y="1065885"/>
            <a:ext cx="8596668" cy="5077338"/>
          </a:xfrm>
        </p:spPr>
        <p:txBody>
          <a:bodyPr/>
          <a:lstStyle/>
          <a:p>
            <a:pPr marL="0" lvl="0" indent="0" algn="ctr">
              <a:lnSpc>
                <a:spcPct val="200000"/>
              </a:lnSpc>
              <a:spcBef>
                <a:spcPts val="0"/>
              </a:spcBef>
              <a:buNone/>
            </a:pPr>
            <a:endParaRPr lang="en-US" sz="3600" b="1" dirty="0" smtClean="0">
              <a:solidFill>
                <a:srgbClr val="C00000"/>
              </a:solidFill>
              <a:latin typeface="Times New Roman" panose="02020603050405020304" pitchFamily="18" charset="0"/>
              <a:ea typeface="Times New Roman" panose="02020603050405020304" pitchFamily="18" charset="0"/>
            </a:endParaRPr>
          </a:p>
          <a:p>
            <a:pPr marL="0" lvl="0" indent="0" algn="ctr">
              <a:lnSpc>
                <a:spcPct val="200000"/>
              </a:lnSpc>
              <a:spcBef>
                <a:spcPts val="0"/>
              </a:spcBef>
              <a:buNone/>
            </a:pPr>
            <a:r>
              <a:rPr lang="en-US" sz="5400" b="1" dirty="0" smtClean="0">
                <a:solidFill>
                  <a:srgbClr val="B72609"/>
                </a:solidFill>
                <a:latin typeface="Times New Roman" panose="02020603050405020304" pitchFamily="18" charset="0"/>
                <a:ea typeface="Times New Roman" panose="02020603050405020304" pitchFamily="18" charset="0"/>
              </a:rPr>
              <a:t>CONCLUSION</a:t>
            </a:r>
            <a:endParaRPr lang="en-US" sz="5400" dirty="0">
              <a:solidFill>
                <a:srgbClr val="B72609"/>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2710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821" y="1319135"/>
            <a:ext cx="10242997" cy="5156616"/>
          </a:xfrm>
        </p:spPr>
        <p:txBody>
          <a:bodyPr>
            <a:normAutofit/>
          </a:bodyPr>
          <a:lstStyle/>
          <a:p>
            <a:pPr lvl="0" algn="l">
              <a:spcBef>
                <a:spcPts val="1000"/>
              </a:spcBef>
            </a:pP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The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indoor air quality evaluation in foundry factory reveals that increase of indoor air exposure to manganese particles or fumes in the workplaces caused increasing of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manganese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level in the exposed workers’ blood</a:t>
            </a:r>
            <a:r>
              <a:rPr lang="fa-IR"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endParaRPr lang="en-US" dirty="0"/>
          </a:p>
        </p:txBody>
      </p:sp>
      <p:sp>
        <p:nvSpPr>
          <p:cNvPr id="3" name="Subtitle 2"/>
          <p:cNvSpPr>
            <a:spLocks noGrp="1"/>
          </p:cNvSpPr>
          <p:nvPr>
            <p:ph type="subTitle" idx="1"/>
          </p:nvPr>
        </p:nvSpPr>
        <p:spPr>
          <a:xfrm>
            <a:off x="489396" y="186743"/>
            <a:ext cx="9144000" cy="1307206"/>
          </a:xfrm>
        </p:spPr>
        <p:txBody>
          <a:bodyPr>
            <a:normAutofit/>
          </a:bodyPr>
          <a:lstStyle/>
          <a:p>
            <a:pPr lvl="0" algn="ctr">
              <a:lnSpc>
                <a:spcPct val="200000"/>
              </a:lnSpc>
              <a:spcBef>
                <a:spcPts val="0"/>
              </a:spcBef>
            </a:pPr>
            <a:r>
              <a:rPr lang="en-US" sz="3600" b="1" dirty="0">
                <a:solidFill>
                  <a:srgbClr val="C00000"/>
                </a:solidFill>
                <a:latin typeface="Times New Roman" panose="02020603050405020304" pitchFamily="18" charset="0"/>
                <a:ea typeface="Times New Roman" panose="02020603050405020304" pitchFamily="18" charset="0"/>
              </a:rPr>
              <a:t>CONCLUSION</a:t>
            </a:r>
            <a:endParaRPr lang="en-US" sz="3600" dirty="0">
              <a:solidFill>
                <a:srgbClr val="C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6312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840" y="3161762"/>
            <a:ext cx="10242997" cy="4958367"/>
          </a:xfrm>
        </p:spPr>
        <p:txBody>
          <a:bodyPr>
            <a:normAutofit fontScale="90000"/>
          </a:bodyPr>
          <a:lstStyle/>
          <a:p>
            <a:pPr lvl="0" algn="l">
              <a:spcBef>
                <a:spcPts val="0"/>
              </a:spcBef>
            </a:pP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It can be seen from the study finding the air-</a:t>
            </a:r>
            <a:r>
              <a:rPr lang="en-US" sz="36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concentration is directly related to B-</a:t>
            </a:r>
            <a:r>
              <a:rPr lang="en-US" sz="36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 concentration for workers with an ANOVA coefficient at </a:t>
            </a:r>
            <a:r>
              <a:rPr lang="en-US" sz="3600" i="1" dirty="0">
                <a:solidFill>
                  <a:prstClr val="black"/>
                </a:solidFill>
                <a:latin typeface="Arial" panose="020B0604020202020204" pitchFamily="34" charset="0"/>
                <a:ea typeface="Times New Roman" panose="02020603050405020304" pitchFamily="18" charset="0"/>
                <a:cs typeface="Arial" panose="020B0604020202020204" pitchFamily="34" charset="0"/>
              </a:rPr>
              <a:t>r</a:t>
            </a:r>
            <a:r>
              <a:rPr lang="en-US" sz="3600" i="1" baseline="30000" dirty="0">
                <a:solidFill>
                  <a:prstClr val="black"/>
                </a:solidFill>
                <a:latin typeface="Arial" panose="020B0604020202020204" pitchFamily="34" charset="0"/>
                <a:ea typeface="Times New Roman" panose="02020603050405020304" pitchFamily="18" charset="0"/>
                <a:cs typeface="Arial" panose="020B0604020202020204" pitchFamily="34" charset="0"/>
              </a:rPr>
              <a:t>2</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=0.295 (with significance level less than 0.001). </a:t>
            </a:r>
            <a:b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The finding of the current study is helpful for neurologists to find the exposed subjects and taking the best decision for the disease treatment. </a:t>
            </a:r>
            <a:r>
              <a:rPr lang="en-US" sz="3600" baseline="300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2800" dirty="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n-US" sz="2800" dirty="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
            </a:r>
            <a:b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br>
            <a:r>
              <a:rPr lang="en-US" sz="2800" dirty="0">
                <a:solidFill>
                  <a:prstClr val="black"/>
                </a:solidFill>
                <a:latin typeface="Times New Roman" panose="02020603050405020304" pitchFamily="18" charset="0"/>
                <a:ea typeface="Times New Roman" panose="02020603050405020304" pitchFamily="18" charset="0"/>
              </a:rPr>
              <a:t/>
            </a:r>
            <a:br>
              <a:rPr lang="en-US" sz="2800" dirty="0">
                <a:solidFill>
                  <a:prstClr val="black"/>
                </a:solidFill>
                <a:latin typeface="Times New Roman" panose="02020603050405020304" pitchFamily="18" charset="0"/>
                <a:ea typeface="Times New Roman" panose="02020603050405020304" pitchFamily="18" charset="0"/>
              </a:rPr>
            </a:br>
            <a: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
            </a:r>
            <a:br>
              <a:rPr lang="fa-IR" sz="2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br>
            <a:r>
              <a:rPr lang="en-US" sz="2800" dirty="0" smtClean="0">
                <a:solidFill>
                  <a:prstClr val="black"/>
                </a:solidFill>
                <a:latin typeface="Times New Roman" panose="02020603050405020304" pitchFamily="18" charset="0"/>
                <a:ea typeface="Times New Roman" panose="02020603050405020304" pitchFamily="18" charset="0"/>
              </a:rPr>
              <a:t/>
            </a:r>
            <a:br>
              <a:rPr lang="en-US" sz="2800" dirty="0" smtClean="0">
                <a:solidFill>
                  <a:prstClr val="black"/>
                </a:solidFill>
                <a:latin typeface="Times New Roman" panose="02020603050405020304" pitchFamily="18" charset="0"/>
                <a:ea typeface="Times New Roman" panose="02020603050405020304" pitchFamily="18" charset="0"/>
              </a:rPr>
            </a:br>
            <a:r>
              <a:rPr lang="en-US" sz="2400" dirty="0" smtClean="0">
                <a:solidFill>
                  <a:prstClr val="black"/>
                </a:solidFill>
                <a:latin typeface="Calibri" panose="020F0502020204030204"/>
              </a:rPr>
              <a:t/>
            </a:r>
            <a:br>
              <a:rPr lang="en-US" sz="2400" dirty="0" smtClean="0">
                <a:solidFill>
                  <a:prstClr val="black"/>
                </a:solidFill>
                <a:latin typeface="Calibri" panose="020F0502020204030204"/>
              </a:rPr>
            </a:br>
            <a:endParaRPr lang="en-US" dirty="0"/>
          </a:p>
        </p:txBody>
      </p:sp>
      <p:sp>
        <p:nvSpPr>
          <p:cNvPr id="3" name="Subtitle 2"/>
          <p:cNvSpPr>
            <a:spLocks noGrp="1"/>
          </p:cNvSpPr>
          <p:nvPr>
            <p:ph type="subTitle" idx="1"/>
          </p:nvPr>
        </p:nvSpPr>
        <p:spPr>
          <a:xfrm>
            <a:off x="-352024" y="508714"/>
            <a:ext cx="9144000" cy="1474631"/>
          </a:xfrm>
        </p:spPr>
        <p:txBody>
          <a:bodyPr>
            <a:noAutofit/>
          </a:bodyPr>
          <a:lstStyle/>
          <a:p>
            <a:pPr lvl="0" algn="ctr">
              <a:lnSpc>
                <a:spcPct val="200000"/>
              </a:lnSpc>
              <a:spcBef>
                <a:spcPts val="0"/>
              </a:spcBef>
            </a:pPr>
            <a:r>
              <a:rPr lang="en-US" sz="3200" b="1" dirty="0">
                <a:solidFill>
                  <a:srgbClr val="C00000"/>
                </a:solidFill>
                <a:latin typeface="Times New Roman" panose="02020603050405020304" pitchFamily="18" charset="0"/>
                <a:ea typeface="Times New Roman" panose="02020603050405020304" pitchFamily="18" charset="0"/>
              </a:rPr>
              <a:t>CONCLUSION</a:t>
            </a:r>
            <a:endParaRPr lang="en-US" sz="3200" dirty="0">
              <a:solidFill>
                <a:srgbClr val="C00000"/>
              </a:solidFill>
              <a:latin typeface="Times New Roman" panose="02020603050405020304" pitchFamily="18" charset="0"/>
              <a:ea typeface="Times New Roman" panose="02020603050405020304" pitchFamily="18" charset="0"/>
            </a:endParaRPr>
          </a:p>
          <a:p>
            <a:pPr algn="ctr"/>
            <a:endParaRPr lang="en-US" sz="1100" dirty="0"/>
          </a:p>
        </p:txBody>
      </p:sp>
    </p:spTree>
    <p:extLst>
      <p:ext uri="{BB962C8B-B14F-4D97-AF65-F5344CB8AC3E}">
        <p14:creationId xmlns:p14="http://schemas.microsoft.com/office/powerpoint/2010/main" val="411987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5009" y="2229386"/>
            <a:ext cx="7391943" cy="1161514"/>
          </a:xfrm>
          <a:prstGeom prst="rect">
            <a:avLst/>
          </a:prstGeom>
          <a:ln/>
        </p:spPr>
        <p:style>
          <a:lnRef idx="2">
            <a:schemeClr val="accent1"/>
          </a:lnRef>
          <a:fillRef idx="1">
            <a:schemeClr val="lt1"/>
          </a:fillRef>
          <a:effectRef idx="0">
            <a:schemeClr val="accent1"/>
          </a:effectRef>
          <a:fontRef idx="minor">
            <a:schemeClr val="dk1"/>
          </a:fontRef>
        </p:style>
        <p:txBody>
          <a:bodyPr wrap="none" lIns="0" tIns="0" rIns="36000" bIns="0" rtlCol="1" anchor="b" anchorCtr="0"/>
          <a:lstStyle/>
          <a:p>
            <a:pPr marL="0" marR="0" lvl="0" indent="0" algn="r" defTabSz="974512" rtl="1" eaLnBrk="1" fontAlgn="auto" latinLnBrk="0" hangingPunct="1">
              <a:lnSpc>
                <a:spcPct val="100000"/>
              </a:lnSpc>
              <a:spcBef>
                <a:spcPts val="0"/>
              </a:spcBef>
              <a:spcAft>
                <a:spcPts val="0"/>
              </a:spcAft>
              <a:buClrTx/>
              <a:buSzTx/>
              <a:buFontTx/>
              <a:buNone/>
              <a:tabLst/>
              <a:defRPr/>
            </a:pPr>
            <a:r>
              <a:rPr kumimoji="0" lang="en-US" sz="8000" b="1" i="0" u="none" strike="noStrike" kern="0" normalizeH="0" baseline="0" noProof="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Ubuntu Light" pitchFamily="34" charset="0"/>
              </a:rPr>
              <a:t>Any </a:t>
            </a:r>
            <a:r>
              <a:rPr kumimoji="0" lang="en-US" sz="8000"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Ubuntu Light" pitchFamily="34" charset="0"/>
              </a:rPr>
              <a:t>question?</a:t>
            </a:r>
            <a:endParaRPr kumimoji="0" lang="fa-IR" sz="8000"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Ubuntu Light" pitchFamily="34" charset="0"/>
              <a:cs typeface="Arial" panose="020B0604020202020204" pitchFamily="34" charset="0"/>
            </a:endParaRPr>
          </a:p>
        </p:txBody>
      </p:sp>
    </p:spTree>
    <p:extLst>
      <p:ext uri="{BB962C8B-B14F-4D97-AF65-F5344CB8AC3E}">
        <p14:creationId xmlns:p14="http://schemas.microsoft.com/office/powerpoint/2010/main" val="255237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424" y="640882"/>
            <a:ext cx="8596668" cy="3880773"/>
          </a:xfrm>
        </p:spPr>
        <p:txBody>
          <a:bodyPr>
            <a:normAutofit/>
          </a:bodyPr>
          <a:lstStyle/>
          <a:p>
            <a:pPr marL="0" indent="0" algn="ctr">
              <a:buNone/>
            </a:pPr>
            <a:endParaRPr lang="en-US" sz="3600" b="1" dirty="0" smtClean="0">
              <a:solidFill>
                <a:srgbClr val="00B0F0"/>
              </a:solidFill>
              <a:effectLst>
                <a:outerShdw blurRad="38100" dist="38100" dir="2700000" algn="tl">
                  <a:srgbClr val="000000">
                    <a:alpha val="43137"/>
                  </a:srgbClr>
                </a:outerShdw>
              </a:effectLst>
            </a:endParaRPr>
          </a:p>
          <a:p>
            <a:pPr marL="0" indent="0" algn="ctr">
              <a:buNone/>
            </a:pPr>
            <a:endParaRPr lang="en-US" sz="3600" b="1" dirty="0">
              <a:solidFill>
                <a:srgbClr val="00B0F0"/>
              </a:solidFill>
              <a:effectLst>
                <a:outerShdw blurRad="38100" dist="38100" dir="2700000" algn="tl">
                  <a:srgbClr val="000000">
                    <a:alpha val="43137"/>
                  </a:srgbClr>
                </a:outerShdw>
              </a:effectLst>
            </a:endParaRPr>
          </a:p>
          <a:p>
            <a:pPr marL="0" indent="0" algn="ctr">
              <a:buNone/>
            </a:pPr>
            <a:endParaRPr lang="en-US" sz="3600" b="1" dirty="0" smtClean="0">
              <a:solidFill>
                <a:srgbClr val="00B0F0"/>
              </a:solidFill>
              <a:effectLst>
                <a:outerShdw blurRad="38100" dist="38100" dir="2700000" algn="tl">
                  <a:srgbClr val="000000">
                    <a:alpha val="43137"/>
                  </a:srgbClr>
                </a:outerShdw>
              </a:effectLst>
            </a:endParaRPr>
          </a:p>
          <a:p>
            <a:pPr marL="0" indent="0" algn="ctr">
              <a:buNone/>
            </a:pPr>
            <a:r>
              <a:rPr lang="en-US" sz="6600" b="1" dirty="0" smtClean="0">
                <a:solidFill>
                  <a:srgbClr val="00B0F0"/>
                </a:solidFill>
                <a:effectLst>
                  <a:outerShdw blurRad="38100" dist="38100" dir="2700000" algn="tl">
                    <a:srgbClr val="000000">
                      <a:alpha val="43137"/>
                    </a:srgbClr>
                  </a:outerShdw>
                </a:effectLst>
              </a:rPr>
              <a:t>THANK YOU</a:t>
            </a:r>
            <a:endParaRPr lang="en-US" sz="66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047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defTabSz="974512">
              <a:spcBef>
                <a:spcPts val="0"/>
              </a:spcBef>
            </a:pPr>
            <a:r>
              <a:rPr lang="fa-IR" sz="5000" b="1" cap="small" dirty="0" smtClean="0">
                <a:solidFill>
                  <a:srgbClr val="C00000"/>
                </a:solidFill>
              </a:rPr>
              <a:t>           </a:t>
            </a:r>
            <a:r>
              <a:rPr lang="en-US" sz="5000" b="1" cap="small" dirty="0" smtClean="0">
                <a:solidFill>
                  <a:srgbClr val="C00000"/>
                </a:solidFill>
              </a:rPr>
              <a:t>INTRODUCTION</a:t>
            </a:r>
            <a:r>
              <a:rPr lang="fa-IR" sz="5000" b="1" cap="small" dirty="0" smtClean="0">
                <a:solidFill>
                  <a:srgbClr val="C00000"/>
                </a:solidFill>
              </a:rPr>
              <a:t>        </a:t>
            </a:r>
            <a:r>
              <a:rPr lang="en-US" sz="5000" b="1" cap="small" dirty="0">
                <a:solidFill>
                  <a:srgbClr val="C00000"/>
                </a:solidFill>
              </a:rPr>
              <a:t/>
            </a:r>
            <a:br>
              <a:rPr lang="en-US" sz="5000" b="1" cap="small" dirty="0">
                <a:solidFill>
                  <a:srgbClr val="C00000"/>
                </a:solidFill>
              </a:rPr>
            </a:br>
            <a:r>
              <a:rPr lang="en-US" sz="1700" dirty="0">
                <a:solidFill>
                  <a:prstClr val="black">
                    <a:lumMod val="50000"/>
                    <a:lumOff val="50000"/>
                  </a:prstClr>
                </a:solidFill>
              </a:rPr>
              <a:t/>
            </a:r>
            <a:br>
              <a:rPr lang="en-US" sz="1700" dirty="0">
                <a:solidFill>
                  <a:prstClr val="black">
                    <a:lumMod val="50000"/>
                    <a:lumOff val="50000"/>
                  </a:prstClr>
                </a:solidFill>
              </a:rPr>
            </a:br>
            <a:endParaRPr lang="en-US" dirty="0"/>
          </a:p>
        </p:txBody>
      </p:sp>
      <p:sp>
        <p:nvSpPr>
          <p:cNvPr id="3" name="Content Placeholder 2"/>
          <p:cNvSpPr>
            <a:spLocks noGrp="1"/>
          </p:cNvSpPr>
          <p:nvPr>
            <p:ph idx="1"/>
          </p:nvPr>
        </p:nvSpPr>
        <p:spPr>
          <a:xfrm>
            <a:off x="677334" y="2160589"/>
            <a:ext cx="8596668" cy="4420515"/>
          </a:xfrm>
        </p:spPr>
        <p:txBody>
          <a:bodyPr>
            <a:normAutofit/>
          </a:bodyPr>
          <a:lstStyle/>
          <a:p>
            <a:pPr marL="0" indent="0">
              <a:buNone/>
            </a:pPr>
            <a:r>
              <a:rPr lang="en-US" sz="3500" dirty="0">
                <a:solidFill>
                  <a:prstClr val="black"/>
                </a:solidFill>
                <a:latin typeface="Arial" panose="020B0604020202020204" pitchFamily="34" charset="0"/>
                <a:ea typeface="Times New Roman" panose="02020603050405020304" pitchFamily="18" charset="0"/>
                <a:cs typeface="Arial" panose="020B0604020202020204" pitchFamily="34" charset="0"/>
              </a:rPr>
              <a:t>During melting process plenty of airborne particles and fume included manganese generate around worker respiratory system area. </a:t>
            </a:r>
            <a:endParaRPr lang="en-US" sz="35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dirty="0">
                <a:solidFill>
                  <a:prstClr val="black"/>
                </a:solidFill>
                <a:latin typeface="Calibri" panose="020F0502020204030204"/>
              </a:rPr>
              <a:t/>
            </a:r>
            <a:br>
              <a:rPr lang="en-US" sz="3200" dirty="0">
                <a:solidFill>
                  <a:prstClr val="black"/>
                </a:solidFill>
                <a:latin typeface="Calibri" panose="020F0502020204030204"/>
              </a:rPr>
            </a:br>
            <a:endParaRPr lang="en-US" sz="2400" dirty="0"/>
          </a:p>
        </p:txBody>
      </p:sp>
    </p:spTree>
    <p:extLst>
      <p:ext uri="{BB962C8B-B14F-4D97-AF65-F5344CB8AC3E}">
        <p14:creationId xmlns:p14="http://schemas.microsoft.com/office/powerpoint/2010/main" val="297776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518" y="1828800"/>
            <a:ext cx="10242997" cy="4661941"/>
          </a:xfrm>
        </p:spPr>
        <p:txBody>
          <a:bodyPr>
            <a:noAutofit/>
          </a:bodyPr>
          <a:lstStyle/>
          <a:p>
            <a:pPr lvl="0" algn="l">
              <a:spcBef>
                <a:spcPts val="1000"/>
              </a:spcBef>
            </a:pPr>
            <a:r>
              <a:rPr lang="fa-IR" sz="3200" dirty="0" smtClean="0">
                <a:solidFill>
                  <a:prstClr val="black"/>
                </a:solidFill>
                <a:latin typeface="Times New Roman" panose="02020603050405020304" pitchFamily="18" charset="0"/>
                <a:ea typeface="Times New Roman" panose="02020603050405020304" pitchFamily="18" charset="0"/>
              </a:rPr>
              <a:t/>
            </a:r>
            <a:br>
              <a:rPr lang="fa-IR" sz="3200" dirty="0" smtClean="0">
                <a:solidFill>
                  <a:prstClr val="black"/>
                </a:solidFill>
                <a:latin typeface="Times New Roman" panose="02020603050405020304" pitchFamily="18" charset="0"/>
                <a:ea typeface="Times New Roman" panose="02020603050405020304" pitchFamily="18" charset="0"/>
              </a:rPr>
            </a:br>
            <a:r>
              <a:rPr lang="fa-IR" sz="3200" dirty="0">
                <a:solidFill>
                  <a:prstClr val="black"/>
                </a:solidFill>
                <a:latin typeface="Times New Roman" panose="02020603050405020304" pitchFamily="18" charset="0"/>
                <a:ea typeface="Times New Roman" panose="02020603050405020304" pitchFamily="18" charset="0"/>
              </a:rPr>
              <a:t/>
            </a:r>
            <a:br>
              <a:rPr lang="fa-IR" sz="3200" dirty="0">
                <a:solidFill>
                  <a:prstClr val="black"/>
                </a:solidFill>
                <a:latin typeface="Times New Roman" panose="02020603050405020304" pitchFamily="18" charset="0"/>
                <a:ea typeface="Times New Roman" panose="02020603050405020304" pitchFamily="18" charset="0"/>
              </a:rPr>
            </a:br>
            <a:r>
              <a:rPr lang="fa-IR" sz="3200" dirty="0" smtClean="0">
                <a:solidFill>
                  <a:prstClr val="black"/>
                </a:solidFill>
                <a:latin typeface="Times New Roman" panose="02020603050405020304" pitchFamily="18" charset="0"/>
                <a:ea typeface="Times New Roman" panose="02020603050405020304" pitchFamily="18" charset="0"/>
              </a:rPr>
              <a:t/>
            </a:r>
            <a:br>
              <a:rPr lang="fa-IR" sz="3200" dirty="0" smtClean="0">
                <a:solidFill>
                  <a:prstClr val="black"/>
                </a:solidFill>
                <a:latin typeface="Times New Roman" panose="02020603050405020304" pitchFamily="18" charset="0"/>
                <a:ea typeface="Times New Roman" panose="02020603050405020304" pitchFamily="18" charset="0"/>
              </a:rPr>
            </a:br>
            <a:r>
              <a:rPr lang="fa-IR" sz="3200" dirty="0">
                <a:solidFill>
                  <a:prstClr val="black"/>
                </a:solidFill>
                <a:latin typeface="Times New Roman" panose="02020603050405020304" pitchFamily="18" charset="0"/>
                <a:ea typeface="Times New Roman" panose="02020603050405020304" pitchFamily="18" charset="0"/>
              </a:rPr>
              <a:t/>
            </a:r>
            <a:br>
              <a:rPr lang="fa-IR" sz="3200" dirty="0">
                <a:solidFill>
                  <a:prstClr val="black"/>
                </a:solidFill>
                <a:latin typeface="Times New Roman" panose="02020603050405020304" pitchFamily="18" charset="0"/>
                <a:ea typeface="Times New Roman" panose="02020603050405020304" pitchFamily="18" charset="0"/>
              </a:rPr>
            </a:br>
            <a:r>
              <a:rPr lang="fa-IR" sz="3200" dirty="0" smtClean="0">
                <a:solidFill>
                  <a:prstClr val="black"/>
                </a:solidFill>
                <a:latin typeface="Times New Roman" panose="02020603050405020304" pitchFamily="18" charset="0"/>
                <a:ea typeface="Times New Roman" panose="02020603050405020304" pitchFamily="18" charset="0"/>
              </a:rPr>
              <a:t/>
            </a:r>
            <a:br>
              <a:rPr lang="fa-IR" sz="3200" dirty="0" smtClean="0">
                <a:solidFill>
                  <a:prstClr val="black"/>
                </a:solidFill>
                <a:latin typeface="Times New Roman" panose="02020603050405020304" pitchFamily="18" charset="0"/>
                <a:ea typeface="Times New Roman" panose="02020603050405020304" pitchFamily="18" charset="0"/>
              </a:rPr>
            </a:br>
            <a:r>
              <a:rPr lang="fa-IR" sz="3200" dirty="0">
                <a:solidFill>
                  <a:prstClr val="black"/>
                </a:solidFill>
                <a:latin typeface="Times New Roman" panose="02020603050405020304" pitchFamily="18" charset="0"/>
                <a:ea typeface="Times New Roman" panose="02020603050405020304" pitchFamily="18" charset="0"/>
              </a:rPr>
              <a:t/>
            </a:r>
            <a:br>
              <a:rPr lang="fa-IR" sz="3200" dirty="0">
                <a:solidFill>
                  <a:prstClr val="black"/>
                </a:solidFill>
                <a:latin typeface="Times New Roman" panose="02020603050405020304" pitchFamily="18" charset="0"/>
                <a:ea typeface="Times New Roman" panose="02020603050405020304" pitchFamily="18" charset="0"/>
              </a:rPr>
            </a:br>
            <a:r>
              <a:rPr lang="fa-IR" sz="3200" dirty="0" smtClean="0">
                <a:solidFill>
                  <a:prstClr val="black"/>
                </a:solidFill>
                <a:latin typeface="Times New Roman" panose="02020603050405020304" pitchFamily="18" charset="0"/>
                <a:ea typeface="Times New Roman" panose="02020603050405020304" pitchFamily="18" charset="0"/>
              </a:rPr>
              <a:t/>
            </a:r>
            <a:br>
              <a:rPr lang="fa-IR" sz="3200" dirty="0" smtClean="0">
                <a:solidFill>
                  <a:prstClr val="black"/>
                </a:solidFill>
                <a:latin typeface="Times New Roman" panose="02020603050405020304" pitchFamily="18" charset="0"/>
                <a:ea typeface="Times New Roman" panose="02020603050405020304" pitchFamily="18" charset="0"/>
              </a:rPr>
            </a:br>
            <a:r>
              <a:rPr lang="fa-IR" sz="3200" dirty="0">
                <a:solidFill>
                  <a:prstClr val="black"/>
                </a:solidFill>
                <a:latin typeface="Times New Roman" panose="02020603050405020304" pitchFamily="18" charset="0"/>
                <a:ea typeface="Times New Roman" panose="02020603050405020304" pitchFamily="18" charset="0"/>
              </a:rPr>
              <a:t/>
            </a:r>
            <a:br>
              <a:rPr lang="fa-IR" sz="3200" dirty="0">
                <a:solidFill>
                  <a:prstClr val="black"/>
                </a:solidFill>
                <a:latin typeface="Times New Roman" panose="02020603050405020304" pitchFamily="18" charset="0"/>
                <a:ea typeface="Times New Roman" panose="02020603050405020304" pitchFamily="18" charset="0"/>
              </a:rPr>
            </a:br>
            <a:r>
              <a:rPr lang="fa-IR" sz="3200" dirty="0" smtClean="0">
                <a:solidFill>
                  <a:prstClr val="black"/>
                </a:solidFill>
                <a:latin typeface="Times New Roman" panose="02020603050405020304" pitchFamily="18" charset="0"/>
                <a:ea typeface="Times New Roman" panose="02020603050405020304" pitchFamily="18" charset="0"/>
              </a:rPr>
              <a:t/>
            </a:r>
            <a:br>
              <a:rPr lang="fa-IR" sz="3200" dirty="0" smtClean="0">
                <a:solidFill>
                  <a:prstClr val="black"/>
                </a:solidFill>
                <a:latin typeface="Times New Roman" panose="02020603050405020304" pitchFamily="18" charset="0"/>
                <a:ea typeface="Times New Roman" panose="02020603050405020304" pitchFamily="18" charset="0"/>
              </a:rPr>
            </a:br>
            <a:r>
              <a:rPr lang="fa-IR" sz="3200" dirty="0">
                <a:solidFill>
                  <a:prstClr val="black"/>
                </a:solidFill>
                <a:latin typeface="Times New Roman" panose="02020603050405020304" pitchFamily="18" charset="0"/>
                <a:ea typeface="Times New Roman" panose="02020603050405020304" pitchFamily="18" charset="0"/>
              </a:rPr>
              <a:t/>
            </a:r>
            <a:br>
              <a:rPr lang="fa-IR" sz="3200" dirty="0">
                <a:solidFill>
                  <a:prstClr val="black"/>
                </a:solidFill>
                <a:latin typeface="Times New Roman" panose="02020603050405020304" pitchFamily="18" charset="0"/>
                <a:ea typeface="Times New Roman" panose="02020603050405020304" pitchFamily="18" charset="0"/>
              </a:rPr>
            </a:br>
            <a:r>
              <a:rPr lang="fa-IR" sz="3200" dirty="0" smtClean="0">
                <a:solidFill>
                  <a:prstClr val="black"/>
                </a:solidFill>
                <a:latin typeface="Times New Roman" panose="02020603050405020304" pitchFamily="18" charset="0"/>
                <a:ea typeface="Times New Roman" panose="02020603050405020304" pitchFamily="18" charset="0"/>
              </a:rPr>
              <a:t/>
            </a:r>
            <a:br>
              <a:rPr lang="fa-IR" sz="3200" dirty="0" smtClean="0">
                <a:solidFill>
                  <a:prstClr val="black"/>
                </a:solidFill>
                <a:latin typeface="Times New Roman" panose="02020603050405020304" pitchFamily="18" charset="0"/>
                <a:ea typeface="Times New Roman" panose="02020603050405020304" pitchFamily="18" charset="0"/>
              </a:rPr>
            </a:br>
            <a:r>
              <a:rPr lang="fa-IR" sz="3200" dirty="0">
                <a:solidFill>
                  <a:prstClr val="black"/>
                </a:solidFill>
                <a:latin typeface="Times New Roman" panose="02020603050405020304" pitchFamily="18" charset="0"/>
                <a:ea typeface="Times New Roman" panose="02020603050405020304" pitchFamily="18" charset="0"/>
              </a:rPr>
              <a:t/>
            </a:r>
            <a:br>
              <a:rPr lang="fa-IR" sz="3200" dirty="0">
                <a:solidFill>
                  <a:prstClr val="black"/>
                </a:solidFill>
                <a:latin typeface="Times New Roman" panose="02020603050405020304" pitchFamily="18" charset="0"/>
                <a:ea typeface="Times New Roman" panose="02020603050405020304" pitchFamily="18" charset="0"/>
              </a:rPr>
            </a:br>
            <a:r>
              <a:rPr lang="fa-IR" sz="3200" dirty="0" smtClean="0">
                <a:solidFill>
                  <a:prstClr val="black"/>
                </a:solidFill>
                <a:latin typeface="Times New Roman" panose="02020603050405020304" pitchFamily="18" charset="0"/>
                <a:ea typeface="Times New Roman" panose="02020603050405020304" pitchFamily="18" charset="0"/>
              </a:rPr>
              <a:t/>
            </a:r>
            <a:br>
              <a:rPr lang="fa-IR" sz="3200" dirty="0" smtClean="0">
                <a:solidFill>
                  <a:prstClr val="black"/>
                </a:solidFill>
                <a:latin typeface="Times New Roman" panose="02020603050405020304" pitchFamily="18" charset="0"/>
                <a:ea typeface="Times New Roman" panose="02020603050405020304" pitchFamily="18" charset="0"/>
              </a:rPr>
            </a:br>
            <a:r>
              <a:rPr lang="fa-IR" sz="3200" dirty="0">
                <a:solidFill>
                  <a:prstClr val="black"/>
                </a:solidFill>
                <a:latin typeface="Times New Roman" panose="02020603050405020304" pitchFamily="18" charset="0"/>
                <a:ea typeface="Times New Roman" panose="02020603050405020304" pitchFamily="18" charset="0"/>
              </a:rPr>
              <a:t/>
            </a:r>
            <a:br>
              <a:rPr lang="fa-IR" sz="3200" dirty="0">
                <a:solidFill>
                  <a:prstClr val="black"/>
                </a:solidFill>
                <a:latin typeface="Times New Roman" panose="02020603050405020304" pitchFamily="18" charset="0"/>
                <a:ea typeface="Times New Roman" panose="02020603050405020304" pitchFamily="18" charset="0"/>
              </a:rPr>
            </a:br>
            <a:r>
              <a:rPr lang="fa-IR" sz="3200" dirty="0" smtClean="0">
                <a:solidFill>
                  <a:prstClr val="black"/>
                </a:solidFill>
                <a:latin typeface="Times New Roman" panose="02020603050405020304" pitchFamily="18" charset="0"/>
                <a:ea typeface="Times New Roman" panose="02020603050405020304" pitchFamily="18" charset="0"/>
              </a:rPr>
              <a:t/>
            </a:r>
            <a:br>
              <a:rPr lang="fa-IR" sz="3200" dirty="0" smtClean="0">
                <a:solidFill>
                  <a:prstClr val="black"/>
                </a:solidFill>
                <a:latin typeface="Times New Roman" panose="02020603050405020304" pitchFamily="18" charset="0"/>
                <a:ea typeface="Times New Roman" panose="02020603050405020304" pitchFamily="18" charset="0"/>
              </a:rPr>
            </a:br>
            <a:r>
              <a:rPr lang="fa-IR" sz="3200" dirty="0">
                <a:solidFill>
                  <a:prstClr val="black"/>
                </a:solidFill>
                <a:latin typeface="Times New Roman" panose="02020603050405020304" pitchFamily="18" charset="0"/>
                <a:ea typeface="Times New Roman" panose="02020603050405020304" pitchFamily="18" charset="0"/>
              </a:rPr>
              <a:t/>
            </a:r>
            <a:br>
              <a:rPr lang="fa-IR" sz="3200" dirty="0">
                <a:solidFill>
                  <a:prstClr val="black"/>
                </a:solidFill>
                <a:latin typeface="Times New Roman" panose="02020603050405020304" pitchFamily="18" charset="0"/>
                <a:ea typeface="Times New Roman" panose="02020603050405020304" pitchFamily="18" charset="0"/>
              </a:rPr>
            </a:br>
            <a:r>
              <a:rPr lang="fa-IR" sz="3200" dirty="0" smtClean="0">
                <a:solidFill>
                  <a:prstClr val="black"/>
                </a:solidFill>
                <a:latin typeface="Times New Roman" panose="02020603050405020304" pitchFamily="18" charset="0"/>
                <a:ea typeface="Times New Roman" panose="02020603050405020304" pitchFamily="18" charset="0"/>
              </a:rPr>
              <a:t/>
            </a:r>
            <a:br>
              <a:rPr lang="fa-IR" sz="3200" dirty="0" smtClean="0">
                <a:solidFill>
                  <a:prstClr val="black"/>
                </a:solidFill>
                <a:latin typeface="Times New Roman" panose="02020603050405020304" pitchFamily="18" charset="0"/>
                <a:ea typeface="Times New Roman" panose="02020603050405020304" pitchFamily="18" charset="0"/>
              </a:rPr>
            </a:br>
            <a:r>
              <a:rPr lang="en-US" sz="3200" dirty="0" err="1" smtClean="0">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is generally accepted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as</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essentials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element for human, but for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risk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assessment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related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to exposure, it is need to consider both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toxicity</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from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high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exposures</a:t>
            </a:r>
            <a:r>
              <a:rPr lang="fa-IR"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and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health effects as a result of deficiencies</a:t>
            </a:r>
            <a:r>
              <a:rPr lang="fa-IR"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fa-IR"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fa-IR" sz="3200" dirty="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fa-IR" sz="2800" dirty="0" smtClean="0">
                <a:solidFill>
                  <a:prstClr val="black"/>
                </a:solidFill>
                <a:latin typeface="Calibri" panose="020F0502020204030204"/>
              </a:rPr>
              <a:t/>
            </a:r>
            <a:br>
              <a:rPr lang="fa-IR" sz="2800" dirty="0" smtClean="0">
                <a:solidFill>
                  <a:prstClr val="black"/>
                </a:solidFill>
                <a:latin typeface="Calibri" panose="020F0502020204030204"/>
              </a:rPr>
            </a:br>
            <a:r>
              <a:rPr lang="fa-IR" sz="2800" dirty="0" smtClean="0">
                <a:solidFill>
                  <a:prstClr val="black"/>
                </a:solidFill>
                <a:latin typeface="Calibri" panose="020F0502020204030204"/>
              </a:rPr>
              <a:t/>
            </a:r>
            <a:br>
              <a:rPr lang="fa-IR" sz="2800" dirty="0" smtClean="0">
                <a:solidFill>
                  <a:prstClr val="black"/>
                </a:solidFill>
                <a:latin typeface="Calibri" panose="020F0502020204030204"/>
              </a:rPr>
            </a:br>
            <a:r>
              <a:rPr lang="fa-IR" sz="2800" dirty="0">
                <a:solidFill>
                  <a:prstClr val="black"/>
                </a:solidFill>
                <a:latin typeface="Calibri" panose="020F0502020204030204"/>
                <a:cs typeface="Arial" panose="020B0604020202020204" pitchFamily="34" charset="0"/>
              </a:rPr>
              <a:t/>
            </a:r>
            <a:br>
              <a:rPr lang="fa-IR" sz="2800" dirty="0">
                <a:solidFill>
                  <a:prstClr val="black"/>
                </a:solidFill>
                <a:latin typeface="Calibri" panose="020F0502020204030204"/>
                <a:cs typeface="Arial" panose="020B0604020202020204" pitchFamily="34" charset="0"/>
              </a:rPr>
            </a:br>
            <a:r>
              <a:rPr lang="en-US" sz="2800" dirty="0" smtClean="0">
                <a:solidFill>
                  <a:prstClr val="black"/>
                </a:solidFill>
                <a:latin typeface="Times New Roman" panose="02020603050405020304" pitchFamily="18" charset="0"/>
                <a:ea typeface="Times New Roman" panose="02020603050405020304" pitchFamily="18" charset="0"/>
              </a:rPr>
              <a:t> </a:t>
            </a:r>
            <a:r>
              <a:rPr lang="en-US" sz="2800" dirty="0">
                <a:solidFill>
                  <a:prstClr val="black"/>
                </a:solidFill>
                <a:latin typeface="Calibri" panose="020F0502020204030204"/>
              </a:rPr>
              <a:t/>
            </a:r>
            <a:br>
              <a:rPr lang="en-US" sz="2800" dirty="0">
                <a:solidFill>
                  <a:prstClr val="black"/>
                </a:solidFill>
                <a:latin typeface="Calibri" panose="020F0502020204030204"/>
              </a:rPr>
            </a:br>
            <a:endParaRPr lang="en-US" sz="6000" dirty="0"/>
          </a:p>
        </p:txBody>
      </p:sp>
      <p:sp>
        <p:nvSpPr>
          <p:cNvPr id="3" name="Subtitle 2"/>
          <p:cNvSpPr>
            <a:spLocks noGrp="1"/>
          </p:cNvSpPr>
          <p:nvPr>
            <p:ph type="subTitle" idx="1"/>
          </p:nvPr>
        </p:nvSpPr>
        <p:spPr>
          <a:xfrm>
            <a:off x="476518" y="521594"/>
            <a:ext cx="9144000" cy="1107584"/>
          </a:xfrm>
        </p:spPr>
        <p:txBody>
          <a:bodyPr>
            <a:normAutofit/>
          </a:bodyPr>
          <a:lstStyle/>
          <a:p>
            <a:pPr lvl="0" algn="r" defTabSz="974512">
              <a:lnSpc>
                <a:spcPct val="100000"/>
              </a:lnSpc>
              <a:spcBef>
                <a:spcPts val="0"/>
              </a:spcBef>
            </a:pPr>
            <a:r>
              <a:rPr lang="en-US" sz="5400" b="1" cap="small" dirty="0" smtClean="0">
                <a:solidFill>
                  <a:srgbClr val="C00000"/>
                </a:solidFill>
              </a:rPr>
              <a:t>INTRODUCTION</a:t>
            </a:r>
            <a:r>
              <a:rPr lang="fa-IR" sz="5400" b="1" cap="small" dirty="0" smtClean="0">
                <a:solidFill>
                  <a:srgbClr val="C00000"/>
                </a:solidFill>
              </a:rPr>
              <a:t>        </a:t>
            </a:r>
            <a:endParaRPr lang="en-US" sz="5400" b="1" cap="small" dirty="0" smtClean="0">
              <a:solidFill>
                <a:srgbClr val="C00000"/>
              </a:solidFill>
            </a:endParaRPr>
          </a:p>
          <a:p>
            <a:endParaRPr lang="en-US" dirty="0"/>
          </a:p>
        </p:txBody>
      </p:sp>
    </p:spTree>
    <p:extLst>
      <p:ext uri="{BB962C8B-B14F-4D97-AF65-F5344CB8AC3E}">
        <p14:creationId xmlns:p14="http://schemas.microsoft.com/office/powerpoint/2010/main" val="412613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defTabSz="974512">
              <a:spcBef>
                <a:spcPts val="0"/>
              </a:spcBef>
            </a:pPr>
            <a:r>
              <a:rPr lang="en-US" sz="5400" b="1" cap="small" dirty="0">
                <a:solidFill>
                  <a:srgbClr val="C00000"/>
                </a:solidFill>
              </a:rPr>
              <a:t>INTRODUCTION</a:t>
            </a:r>
            <a:r>
              <a:rPr lang="fa-IR" sz="5400" b="1" cap="small" dirty="0">
                <a:solidFill>
                  <a:srgbClr val="C00000"/>
                </a:solidFill>
              </a:rPr>
              <a:t>        </a:t>
            </a:r>
            <a:r>
              <a:rPr lang="en-US" sz="5400" b="1" cap="small" dirty="0">
                <a:solidFill>
                  <a:srgbClr val="C00000"/>
                </a:solidFill>
              </a:rPr>
              <a:t/>
            </a:r>
            <a:br>
              <a:rPr lang="en-US" sz="5400" b="1" cap="small" dirty="0">
                <a:solidFill>
                  <a:srgbClr val="C00000"/>
                </a:solidFill>
              </a:rPr>
            </a:br>
            <a:r>
              <a:rPr lang="en-US" sz="1800" dirty="0">
                <a:solidFill>
                  <a:prstClr val="black">
                    <a:lumMod val="50000"/>
                    <a:lumOff val="50000"/>
                  </a:prstClr>
                </a:solidFill>
              </a:rPr>
              <a:t/>
            </a:r>
            <a:br>
              <a:rPr lang="en-US" sz="1800" dirty="0">
                <a:solidFill>
                  <a:prstClr val="black">
                    <a:lumMod val="50000"/>
                    <a:lumOff val="50000"/>
                  </a:prstClr>
                </a:solidFill>
              </a:rPr>
            </a:b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Premature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neurological effects that happen on exposed workers at low occupational exposure to manganese</a:t>
            </a:r>
            <a:r>
              <a:rPr lang="fa-IR"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fa-IR"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fa-IR" sz="3200" dirty="0">
                <a:solidFill>
                  <a:prstClr val="black"/>
                </a:solidFill>
                <a:latin typeface="Arial" panose="020B0604020202020204" pitchFamily="34" charset="0"/>
                <a:ea typeface="Times New Roman" panose="02020603050405020304" pitchFamily="18"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459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982" y="2289378"/>
            <a:ext cx="10242997" cy="3129567"/>
          </a:xfrm>
        </p:spPr>
        <p:txBody>
          <a:bodyPr>
            <a:noAutofit/>
          </a:bodyPr>
          <a:lstStyle/>
          <a:p>
            <a:pPr lvl="0" algn="l">
              <a:spcBef>
                <a:spcPts val="1000"/>
              </a:spcBef>
            </a:pP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Biological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measurements such as blood </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or urine </a:t>
            </a:r>
            <a:r>
              <a:rPr lang="en-US" sz="3200" dirty="0" err="1">
                <a:solidFill>
                  <a:prstClr val="black"/>
                </a:solidFill>
                <a:latin typeface="Arial" panose="020B0604020202020204" pitchFamily="34" charset="0"/>
                <a:ea typeface="Times New Roman" panose="02020603050405020304" pitchFamily="18" charset="0"/>
                <a:cs typeface="Arial" panose="020B0604020202020204" pitchFamily="34" charset="0"/>
              </a:rPr>
              <a:t>Mn</a:t>
            </a:r>
            <a:r>
              <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rPr>
              <a:t> reveal recent </a:t>
            </a:r>
            <a: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exposure.</a:t>
            </a:r>
            <a:br>
              <a:rPr lang="en-US" sz="3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fa-IR" sz="3200" dirty="0" smtClean="0">
                <a:solidFill>
                  <a:prstClr val="black"/>
                </a:solidFill>
                <a:latin typeface="Arial" panose="020B0604020202020204" pitchFamily="34" charset="0"/>
                <a:cs typeface="Arial" panose="020B0604020202020204" pitchFamily="34" charset="0"/>
              </a:rPr>
              <a:t/>
            </a:r>
            <a:br>
              <a:rPr lang="fa-IR" sz="3200" dirty="0" smtClean="0">
                <a:solidFill>
                  <a:prstClr val="black"/>
                </a:solidFill>
                <a:latin typeface="Arial" panose="020B0604020202020204" pitchFamily="34" charset="0"/>
                <a:cs typeface="Arial" panose="020B0604020202020204" pitchFamily="34" charset="0"/>
              </a:rPr>
            </a:br>
            <a:r>
              <a:rPr lang="fa-IR" sz="3200" dirty="0">
                <a:solidFill>
                  <a:prstClr val="black"/>
                </a:solidFill>
                <a:latin typeface="Calibri" panose="020F0502020204030204"/>
                <a:cs typeface="Arial" panose="020B0604020202020204" pitchFamily="34" charset="0"/>
              </a:rPr>
              <a:t/>
            </a:r>
            <a:br>
              <a:rPr lang="fa-IR" sz="3200" dirty="0">
                <a:solidFill>
                  <a:prstClr val="black"/>
                </a:solidFill>
                <a:latin typeface="Calibri" panose="020F0502020204030204"/>
                <a:cs typeface="Arial" panose="020B0604020202020204" pitchFamily="34" charset="0"/>
              </a:rPr>
            </a:br>
            <a:r>
              <a:rPr lang="en-US" sz="3200" dirty="0" smtClean="0">
                <a:solidFill>
                  <a:prstClr val="black"/>
                </a:solidFill>
                <a:latin typeface="Times New Roman" panose="02020603050405020304" pitchFamily="18" charset="0"/>
                <a:ea typeface="Times New Roman" panose="02020603050405020304" pitchFamily="18" charset="0"/>
              </a:rPr>
              <a:t> </a:t>
            </a:r>
            <a:endParaRPr lang="en-US" sz="3200" dirty="0"/>
          </a:p>
        </p:txBody>
      </p:sp>
      <p:sp>
        <p:nvSpPr>
          <p:cNvPr id="3" name="Subtitle 2"/>
          <p:cNvSpPr>
            <a:spLocks noGrp="1"/>
          </p:cNvSpPr>
          <p:nvPr>
            <p:ph type="subTitle" idx="1"/>
          </p:nvPr>
        </p:nvSpPr>
        <p:spPr>
          <a:xfrm>
            <a:off x="974501" y="309092"/>
            <a:ext cx="9144000" cy="862885"/>
          </a:xfrm>
        </p:spPr>
        <p:txBody>
          <a:bodyPr>
            <a:normAutofit lnSpcReduction="10000"/>
          </a:bodyPr>
          <a:lstStyle/>
          <a:p>
            <a:pPr lvl="0" algn="r" defTabSz="974512">
              <a:lnSpc>
                <a:spcPct val="100000"/>
              </a:lnSpc>
              <a:spcBef>
                <a:spcPts val="0"/>
              </a:spcBef>
            </a:pPr>
            <a:r>
              <a:rPr lang="en-US" sz="5400" b="1" cap="small" dirty="0" smtClean="0">
                <a:solidFill>
                  <a:srgbClr val="C00000"/>
                </a:solidFill>
              </a:rPr>
              <a:t>INTRODUCTION</a:t>
            </a:r>
            <a:r>
              <a:rPr lang="fa-IR" sz="5400" b="1" cap="small" dirty="0" smtClean="0">
                <a:solidFill>
                  <a:srgbClr val="C00000"/>
                </a:solidFill>
              </a:rPr>
              <a:t>        </a:t>
            </a:r>
            <a:endParaRPr lang="en-US" sz="5400" b="1" cap="small" dirty="0">
              <a:solidFill>
                <a:srgbClr val="C00000"/>
              </a:solidFill>
            </a:endParaRPr>
          </a:p>
          <a:p>
            <a:endParaRPr lang="en-US" dirty="0"/>
          </a:p>
        </p:txBody>
      </p:sp>
    </p:spTree>
    <p:extLst>
      <p:ext uri="{BB962C8B-B14F-4D97-AF65-F5344CB8AC3E}">
        <p14:creationId xmlns:p14="http://schemas.microsoft.com/office/powerpoint/2010/main" val="129190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3792" y="2278506"/>
            <a:ext cx="10242997" cy="4444268"/>
          </a:xfrm>
        </p:spPr>
        <p:txBody>
          <a:bodyPr>
            <a:noAutofit/>
          </a:bodyPr>
          <a:lstStyle/>
          <a:p>
            <a:pPr lvl="0" algn="l">
              <a:spcBef>
                <a:spcPts val="1000"/>
              </a:spcBef>
            </a:pP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An academic issue for excretion and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metabolism</a:t>
            </a:r>
            <a:r>
              <a:rPr lang="fa-IR"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fa-IR"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of manganese in human is the level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of manganese </a:t>
            </a:r>
            <a:r>
              <a:rPr lang="en-US" sz="3600" dirty="0">
                <a:solidFill>
                  <a:prstClr val="black"/>
                </a:solidFill>
                <a:latin typeface="Arial" panose="020B0604020202020204" pitchFamily="34" charset="0"/>
                <a:ea typeface="Times New Roman" panose="02020603050405020304" pitchFamily="18" charset="0"/>
                <a:cs typeface="Arial" panose="020B0604020202020204" pitchFamily="34" charset="0"/>
              </a:rPr>
              <a:t>evaluation in blood and urine as biomarker of exposure of this metal </a:t>
            </a:r>
            <a:r>
              <a:rPr lang="en-US" sz="3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fa-IR" sz="3200" dirty="0" smtClean="0">
                <a:solidFill>
                  <a:prstClr val="black"/>
                </a:solidFill>
                <a:latin typeface="Arial" panose="020B0604020202020204" pitchFamily="34" charset="0"/>
                <a:cs typeface="Arial" panose="020B0604020202020204" pitchFamily="34" charset="0"/>
              </a:rPr>
              <a:t/>
            </a:r>
            <a:br>
              <a:rPr lang="fa-IR" sz="3200" dirty="0" smtClean="0">
                <a:solidFill>
                  <a:prstClr val="black"/>
                </a:solidFill>
                <a:latin typeface="Arial" panose="020B0604020202020204" pitchFamily="34" charset="0"/>
                <a:cs typeface="Arial" panose="020B0604020202020204" pitchFamily="34" charset="0"/>
              </a:rPr>
            </a:br>
            <a:r>
              <a:rPr lang="fa-IR" sz="3200" dirty="0" smtClean="0">
                <a:solidFill>
                  <a:prstClr val="black"/>
                </a:solidFill>
                <a:latin typeface="Arial" panose="020B0604020202020204" pitchFamily="34" charset="0"/>
                <a:cs typeface="Arial" panose="020B0604020202020204" pitchFamily="34" charset="0"/>
              </a:rPr>
              <a:t/>
            </a:r>
            <a:br>
              <a:rPr lang="fa-IR" sz="3200" dirty="0" smtClean="0">
                <a:solidFill>
                  <a:prstClr val="black"/>
                </a:solidFill>
                <a:latin typeface="Arial" panose="020B0604020202020204" pitchFamily="34" charset="0"/>
                <a:cs typeface="Arial" panose="020B0604020202020204" pitchFamily="34" charset="0"/>
              </a:rPr>
            </a:br>
            <a:r>
              <a:rPr lang="en-US" sz="3200" dirty="0" smtClean="0">
                <a:solidFill>
                  <a:prstClr val="black"/>
                </a:solidFill>
                <a:latin typeface="Times New Roman" panose="02020603050405020304" pitchFamily="18" charset="0"/>
                <a:ea typeface="Times New Roman" panose="02020603050405020304" pitchFamily="18" charset="0"/>
              </a:rPr>
              <a:t> </a:t>
            </a:r>
            <a:r>
              <a:rPr lang="en-US" sz="3200" dirty="0" smtClean="0">
                <a:solidFill>
                  <a:prstClr val="black"/>
                </a:solidFill>
                <a:latin typeface="Calibri" panose="020F0502020204030204"/>
              </a:rPr>
              <a:t/>
            </a:r>
            <a:br>
              <a:rPr lang="en-US" sz="3200" dirty="0" smtClean="0">
                <a:solidFill>
                  <a:prstClr val="black"/>
                </a:solidFill>
                <a:latin typeface="Calibri" panose="020F0502020204030204"/>
              </a:rPr>
            </a:br>
            <a:endParaRPr lang="en-US" sz="6600" dirty="0"/>
          </a:p>
        </p:txBody>
      </p:sp>
      <p:sp>
        <p:nvSpPr>
          <p:cNvPr id="3" name="Subtitle 2"/>
          <p:cNvSpPr>
            <a:spLocks noGrp="1"/>
          </p:cNvSpPr>
          <p:nvPr>
            <p:ph type="subTitle" idx="1"/>
          </p:nvPr>
        </p:nvSpPr>
        <p:spPr>
          <a:xfrm>
            <a:off x="965916" y="785609"/>
            <a:ext cx="9144000" cy="862885"/>
          </a:xfrm>
        </p:spPr>
        <p:txBody>
          <a:bodyPr>
            <a:normAutofit lnSpcReduction="10000"/>
          </a:bodyPr>
          <a:lstStyle/>
          <a:p>
            <a:pPr lvl="0" algn="r" defTabSz="974512">
              <a:lnSpc>
                <a:spcPct val="100000"/>
              </a:lnSpc>
              <a:spcBef>
                <a:spcPts val="0"/>
              </a:spcBef>
            </a:pPr>
            <a:r>
              <a:rPr lang="en-US" sz="5400" b="1" cap="small" dirty="0" smtClean="0">
                <a:solidFill>
                  <a:srgbClr val="C00000"/>
                </a:solidFill>
              </a:rPr>
              <a:t>INTRODUCTION</a:t>
            </a:r>
            <a:r>
              <a:rPr lang="fa-IR" sz="5400" b="1" cap="small" dirty="0" smtClean="0">
                <a:solidFill>
                  <a:srgbClr val="C00000"/>
                </a:solidFill>
              </a:rPr>
              <a:t>        </a:t>
            </a:r>
            <a:endParaRPr lang="en-US" sz="5400" b="1" cap="small" dirty="0">
              <a:solidFill>
                <a:srgbClr val="C00000"/>
              </a:solidFill>
            </a:endParaRPr>
          </a:p>
          <a:p>
            <a:endParaRPr lang="en-US" dirty="0"/>
          </a:p>
        </p:txBody>
      </p:sp>
    </p:spTree>
    <p:extLst>
      <p:ext uri="{BB962C8B-B14F-4D97-AF65-F5344CB8AC3E}">
        <p14:creationId xmlns:p14="http://schemas.microsoft.com/office/powerpoint/2010/main" val="118733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371</TotalTime>
  <Words>1219</Words>
  <Application>Microsoft Office PowerPoint</Application>
  <PresentationFormat>Custom</PresentationFormat>
  <Paragraphs>296</Paragraphs>
  <Slides>49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Facet</vt:lpstr>
      <vt:lpstr>Equation</vt:lpstr>
      <vt:lpstr>PowerPoint Presentation</vt:lpstr>
      <vt:lpstr>Manganese Biomonitoring for assessment of Exposure to Airborne Manganese in                     Foundry Plants               Dr. Seyedtaghi Mirmohammadi Assistant Professor. Indoor Air Pollution       </vt:lpstr>
      <vt:lpstr>PowerPoint Presentation</vt:lpstr>
      <vt:lpstr>                       A foundry process is a technology that produces metal castings, and selected metals are cast into many shapes by melting them into a liquid phase and pouring the metal in a prepared.[1]    </vt:lpstr>
      <vt:lpstr>           INTRODUCTION          </vt:lpstr>
      <vt:lpstr>                 Mn is generally accepted as essentials element for human, but for risk assessment related to exposure, it is need to consider both toxicity from high exposures and health effects as a result of deficiencies.      </vt:lpstr>
      <vt:lpstr>INTRODUCTION          </vt:lpstr>
      <vt:lpstr>Biological measurements such as blood or urine Mn reveal recent exposure.    </vt:lpstr>
      <vt:lpstr>An academic issue for excretion and metabolism  of manganese in human is the level of manganese evaluation in blood and urine as biomarker of exposure of this metal .    </vt:lpstr>
      <vt:lpstr>INTRODUCTION          </vt:lpstr>
      <vt:lpstr>PowerPoint Presentation</vt:lpstr>
      <vt:lpstr>Total workers of about 300 employees of whom the  170 workers exposed to MnO and Mn dust at present. A group of 130 persons corresponding to control workers not exposed to Mn or a related chemicals.      </vt:lpstr>
      <vt:lpstr>Material and methods</vt:lpstr>
      <vt:lpstr>Biomarkers of exposure should be evaluated in a period  that reflects the half-life of Mn in the exposed human  body.    </vt:lpstr>
      <vt:lpstr>The half-life of Mn is about 10-42 days in blood and more than 200 days in the brain.  Two groups of workers divided in cases (n= 35) and controls (n= 35). The case group was from the furnace, melting, pouring, surface cleaning and finishing sections.</vt:lpstr>
      <vt:lpstr>  A venous blood sample (20 ml) was collected on the day of the clinical assessment.      </vt:lpstr>
      <vt:lpstr>Material and methods </vt:lpstr>
      <vt:lpstr>   Heparinized blood was gathered between 08.00 and 09.00 a.m. on the same day and the samples were stored at -20 ºC until analysis. 2.5 ml of ultra pure 65% nitric acid was added to 2 ml of whole blood for measurement of manganese (B-Mn).</vt:lpstr>
      <vt:lpstr>Material and methods </vt:lpstr>
      <vt:lpstr>PowerPoint Presentation</vt:lpstr>
      <vt:lpstr>PowerPoint Presentation</vt:lpstr>
      <vt:lpstr>PowerPoint Presentation</vt:lpstr>
      <vt:lpstr>PowerPoint Presentation</vt:lpstr>
      <vt:lpstr>The subjects was classified into two groups; subjects who working from less than 3 months working experience as group one and workers have 3 to 12 months working experience as group two. </vt:lpstr>
      <vt:lpstr>PowerPoint Presentation</vt:lpstr>
      <vt:lpstr>The highest mean value of manganese (Mn) concentration was 4.5 mg/m³ from indoor air samples (Table 2). The average Mn concentration of the subject’s blood serum (B-Mn) were 2.745 and 274.85 µg/l for less than three months (n=35) and 3 to 12 months working experience (n= 35), respectively.   </vt:lpstr>
      <vt:lpstr>PowerPoint Presentation</vt:lpstr>
      <vt:lpstr> </vt:lpstr>
      <vt:lpstr>         </vt:lpstr>
      <vt:lpstr>PowerPoint Presentation</vt:lpstr>
      <vt:lpstr>The results reveals that a group of workers involved in pouring, surface cleaning and finishing workstations had the lowest Mn exposure (0.825 and 0.478 mg/m3, respectively) and also the highest Mn concentration were seen in furnace and melting workstations at 4.5 and 1.92 mg/m3.  </vt:lpstr>
      <vt:lpstr>PowerPoint Presentation</vt:lpstr>
      <vt:lpstr>Only workers group with 3 to 12 months experience demonstrated a straight correlation between indoor air-Mn pollution and Mn in the blood samples.  </vt:lpstr>
      <vt:lpstr>PowerPoint Presentation</vt:lpstr>
      <vt:lpstr>PowerPoint Presentation</vt:lpstr>
      <vt:lpstr>   </vt:lpstr>
      <vt:lpstr>There was a linear relationship between accumulation  level in blood and concentrations in air.  Other researchers have shown that increasing manganese concentration increases Mn level in blood serum.    </vt:lpstr>
      <vt:lpstr>(1995) studied on 122 workers that exposed to Mn during the melting process in the foundry factory, their finding is close to the results of the current study which they revealed that, there are a straight relationship between air concentration of Mn and concentration of Mn in the exposed workers or Fe/Mn is significant (r=0.77, p&lt;0. 0.01).     </vt:lpstr>
      <vt:lpstr>The corresponding Mn concentration are found in  the blood, the regression correlation tests showed  the relationship of these values Mn concentration would cause a corresponding Mn accumulation level in the workers blood .[3,26] There was a positive association between estimated exposure to Mn and concentration of that accumulated dose as Mn in blood.  </vt:lpstr>
      <vt:lpstr>The linear multiple regression models obtained in this study are comprehensive and widen for biological assessment in foundry factories or other similar factories which have equivalent condition.       </vt:lpstr>
      <vt:lpstr>Scientists suggested that one of the best ways to assess manganese exposure for workers who exposed to manganese particles and fumes is biomonitoring with emphasis on blood serum evaluation to determine Mn level and the best period for measurement is more than three months exposure experience but not more two years .[31]     </vt:lpstr>
      <vt:lpstr>The current evaluation method was well-matched with the above suggested way . according to the current study results it reported that there is a significant different between subject and control blood monitoring result for Mn level .[29]      </vt:lpstr>
      <vt:lpstr>DISCUTION </vt:lpstr>
      <vt:lpstr>DISCUTION </vt:lpstr>
      <vt:lpstr>PowerPoint Presentation</vt:lpstr>
      <vt:lpstr>The indoor air quality evaluation in foundry factory reveals that increase of indoor air exposure to manganese particles or fumes in the workplaces caused increasing of manganese level in the exposed workers’ blood. </vt:lpstr>
      <vt:lpstr>It can be seen from the study finding the air-Mn concentration is directly related to B-Mn concentration for workers with an ANOVA coefficient at r2=0.295 (with significance level less than 0.001).  The finding of the current study is helpful for neurologists to find the exposed subjects and taking the best decision for the disease treatment.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Manganese Biomonitoring for assessment of Exposure to Airborne Manganese in Foundry Plants</dc:title>
  <dc:creator>Nazanin Dooghaee</dc:creator>
  <cp:lastModifiedBy>Pollution Control 2016</cp:lastModifiedBy>
  <cp:revision>50</cp:revision>
  <dcterms:created xsi:type="dcterms:W3CDTF">2016-04-09T07:58:06Z</dcterms:created>
  <dcterms:modified xsi:type="dcterms:W3CDTF">2016-05-30T12:14:07Z</dcterms:modified>
</cp:coreProperties>
</file>