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6113" r:id="rId2"/>
  </p:sldMasterIdLst>
  <p:notesMasterIdLst>
    <p:notesMasterId r:id="rId31"/>
  </p:notesMasterIdLst>
  <p:handoutMasterIdLst>
    <p:handoutMasterId r:id="rId32"/>
  </p:handoutMasterIdLst>
  <p:sldIdLst>
    <p:sldId id="256" r:id="rId3"/>
    <p:sldId id="354" r:id="rId4"/>
    <p:sldId id="355" r:id="rId5"/>
    <p:sldId id="356" r:id="rId6"/>
    <p:sldId id="303" r:id="rId7"/>
    <p:sldId id="304" r:id="rId8"/>
    <p:sldId id="350" r:id="rId9"/>
    <p:sldId id="351" r:id="rId10"/>
    <p:sldId id="326" r:id="rId11"/>
    <p:sldId id="323" r:id="rId12"/>
    <p:sldId id="309" r:id="rId13"/>
    <p:sldId id="336" r:id="rId14"/>
    <p:sldId id="337" r:id="rId15"/>
    <p:sldId id="353" r:id="rId16"/>
    <p:sldId id="338" r:id="rId17"/>
    <p:sldId id="340" r:id="rId18"/>
    <p:sldId id="339" r:id="rId19"/>
    <p:sldId id="341" r:id="rId20"/>
    <p:sldId id="342" r:id="rId21"/>
    <p:sldId id="343" r:id="rId22"/>
    <p:sldId id="344" r:id="rId23"/>
    <p:sldId id="345" r:id="rId24"/>
    <p:sldId id="348" r:id="rId25"/>
    <p:sldId id="349" r:id="rId26"/>
    <p:sldId id="318" r:id="rId27"/>
    <p:sldId id="285" r:id="rId28"/>
    <p:sldId id="301" r:id="rId29"/>
    <p:sldId id="286" r:id="rId30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9966"/>
    <a:srgbClr val="0033CC"/>
    <a:srgbClr val="008000"/>
    <a:srgbClr val="FF9900"/>
    <a:srgbClr val="ED5113"/>
    <a:srgbClr val="E83D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86410"/>
  </p:normalViewPr>
  <p:slideViewPr>
    <p:cSldViewPr>
      <p:cViewPr varScale="1">
        <p:scale>
          <a:sx n="100" d="100"/>
          <a:sy n="100" d="100"/>
        </p:scale>
        <p:origin x="1896" y="96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sevgi%20misel%20bpo%20at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sevgi%20misel%20bpo%20at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sevgi%20misel%20bpo%20at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sevgi%20misel%20bpo%20at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ASSV</a:t>
            </a:r>
            <a:r>
              <a:rPr lang="tr-TR" dirty="0"/>
              <a:t> (cm</a:t>
            </a:r>
            <a:r>
              <a:rPr lang="tr-TR" baseline="30000" dirty="0"/>
              <a:t>-1</a:t>
            </a:r>
            <a:r>
              <a:rPr lang="tr-TR" dirty="0"/>
              <a:t>)</a:t>
            </a:r>
            <a:endParaRPr lang="en-US" dirty="0"/>
          </a:p>
        </c:rich>
      </c:tx>
      <c:layout>
        <c:manualLayout>
          <c:xMode val="edge"/>
          <c:yMode val="edge"/>
          <c:x val="0.3768611111111110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799518810148731"/>
          <c:y val="8.1458515602216383E-2"/>
          <c:w val="0.86700481189851264"/>
          <c:h val="0.659344196558763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ASSV</c:v>
                </c:pt>
              </c:strCache>
            </c:strRef>
          </c:tx>
          <c:spPr>
            <a:solidFill>
              <a:srgbClr val="0000CC"/>
            </a:solidFill>
          </c:spPr>
          <c:invertIfNegative val="0"/>
          <c:cat>
            <c:strRef>
              <c:f>Sayfa1!$A$2:$A$7</c:f>
              <c:strCache>
                <c:ptCount val="6"/>
                <c:pt idx="0">
                  <c:v>SKIN SURFACE</c:v>
                </c:pt>
                <c:pt idx="1">
                  <c:v>5 STRIP</c:v>
                </c:pt>
                <c:pt idx="2">
                  <c:v>10 STRIP</c:v>
                </c:pt>
                <c:pt idx="3">
                  <c:v>15 STRIP</c:v>
                </c:pt>
                <c:pt idx="4">
                  <c:v>20 STRIP</c:v>
                </c:pt>
                <c:pt idx="5">
                  <c:v>CONTROL</c:v>
                </c:pt>
              </c:strCache>
            </c:strRef>
          </c:cat>
          <c:val>
            <c:numRef>
              <c:f>Sayfa1!$B$2:$B$7</c:f>
              <c:numCache>
                <c:formatCode>General</c:formatCode>
                <c:ptCount val="6"/>
                <c:pt idx="0">
                  <c:v>2923.6</c:v>
                </c:pt>
                <c:pt idx="1">
                  <c:v>2922.4</c:v>
                </c:pt>
                <c:pt idx="2">
                  <c:v>2920.7</c:v>
                </c:pt>
                <c:pt idx="3">
                  <c:v>2918.5</c:v>
                </c:pt>
                <c:pt idx="4">
                  <c:v>2918.5</c:v>
                </c:pt>
                <c:pt idx="5">
                  <c:v>2918.27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382256"/>
        <c:axId val="44942672"/>
      </c:barChart>
      <c:catAx>
        <c:axId val="188382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4942672"/>
        <c:crosses val="autoZero"/>
        <c:auto val="1"/>
        <c:lblAlgn val="ctr"/>
        <c:lblOffset val="100"/>
        <c:noMultiLvlLbl val="0"/>
      </c:catAx>
      <c:valAx>
        <c:axId val="44942672"/>
        <c:scaling>
          <c:orientation val="minMax"/>
          <c:min val="2917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8382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SSV</a:t>
            </a:r>
            <a:r>
              <a:rPr lang="tr-TR"/>
              <a:t> (cm</a:t>
            </a:r>
            <a:r>
              <a:rPr lang="tr-TR" baseline="30000"/>
              <a:t>-1</a:t>
            </a:r>
            <a:r>
              <a:rPr lang="tr-TR"/>
              <a:t>)</a:t>
            </a:r>
            <a:endParaRPr lang="en-US"/>
          </a:p>
        </c:rich>
      </c:tx>
      <c:layout>
        <c:manualLayout>
          <c:xMode val="edge"/>
          <c:yMode val="edge"/>
          <c:x val="0.39128455818022745"/>
          <c:y val="4.629629629629629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799518810148731"/>
          <c:y val="0.1184955526392534"/>
          <c:w val="0.86700481189851264"/>
          <c:h val="0.659344196558763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Sayfa1!$B$10</c:f>
              <c:strCache>
                <c:ptCount val="1"/>
                <c:pt idx="0">
                  <c:v>SSV</c:v>
                </c:pt>
              </c:strCache>
            </c:strRef>
          </c:tx>
          <c:invertIfNegative val="0"/>
          <c:cat>
            <c:strRef>
              <c:f>Sayfa1!$A$11:$A$16</c:f>
              <c:strCache>
                <c:ptCount val="6"/>
                <c:pt idx="0">
                  <c:v>SKIN SURFACE</c:v>
                </c:pt>
                <c:pt idx="1">
                  <c:v>5 STRIP</c:v>
                </c:pt>
                <c:pt idx="2">
                  <c:v>10 STRIP</c:v>
                </c:pt>
                <c:pt idx="3">
                  <c:v>15 STRIP</c:v>
                </c:pt>
                <c:pt idx="4">
                  <c:v>20 STRIP</c:v>
                </c:pt>
                <c:pt idx="5">
                  <c:v>CONTROL</c:v>
                </c:pt>
              </c:strCache>
            </c:strRef>
          </c:cat>
          <c:val>
            <c:numRef>
              <c:f>Sayfa1!$B$11:$B$16</c:f>
              <c:numCache>
                <c:formatCode>General</c:formatCode>
                <c:ptCount val="6"/>
                <c:pt idx="0">
                  <c:v>2852.6</c:v>
                </c:pt>
                <c:pt idx="1">
                  <c:v>2852.1</c:v>
                </c:pt>
                <c:pt idx="2">
                  <c:v>2851.8</c:v>
                </c:pt>
                <c:pt idx="3">
                  <c:v>2851</c:v>
                </c:pt>
                <c:pt idx="4">
                  <c:v>2850.8</c:v>
                </c:pt>
                <c:pt idx="5">
                  <c:v>2850.86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56832"/>
        <c:axId val="189057392"/>
      </c:barChart>
      <c:catAx>
        <c:axId val="189056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9057392"/>
        <c:crosses val="autoZero"/>
        <c:auto val="1"/>
        <c:lblAlgn val="ctr"/>
        <c:lblOffset val="100"/>
        <c:noMultiLvlLbl val="0"/>
      </c:catAx>
      <c:valAx>
        <c:axId val="189057392"/>
        <c:scaling>
          <c:orientation val="minMax"/>
          <c:min val="28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9056832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ASSV</a:t>
            </a:r>
            <a:r>
              <a:rPr lang="tr-TR"/>
              <a:t> (cm</a:t>
            </a:r>
            <a:r>
              <a:rPr lang="tr-TR" baseline="30000"/>
              <a:t>-1</a:t>
            </a:r>
            <a:r>
              <a:rPr lang="tr-TR"/>
              <a:t>)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6884076990376197E-2"/>
          <c:y val="0.2064585156022164"/>
          <c:w val="0.86700481189851264"/>
          <c:h val="0.659344196558763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Sayfa2!$B$1</c:f>
              <c:strCache>
                <c:ptCount val="1"/>
                <c:pt idx="0">
                  <c:v>ASSV</c:v>
                </c:pt>
              </c:strCache>
            </c:strRef>
          </c:tx>
          <c:invertIfNegative val="0"/>
          <c:cat>
            <c:strRef>
              <c:f>Sayfa2!$A$2:$A$7</c:f>
              <c:strCache>
                <c:ptCount val="6"/>
                <c:pt idx="0">
                  <c:v>SKIN SURFACE</c:v>
                </c:pt>
                <c:pt idx="1">
                  <c:v>5 STRIP</c:v>
                </c:pt>
                <c:pt idx="2">
                  <c:v>10 STRIP</c:v>
                </c:pt>
                <c:pt idx="3">
                  <c:v>15 STRIP</c:v>
                </c:pt>
                <c:pt idx="4">
                  <c:v>20 STRIP</c:v>
                </c:pt>
                <c:pt idx="5">
                  <c:v>CONTROL</c:v>
                </c:pt>
              </c:strCache>
            </c:strRef>
          </c:cat>
          <c:val>
            <c:numRef>
              <c:f>Sayfa2!$B$2:$B$7</c:f>
              <c:numCache>
                <c:formatCode>General</c:formatCode>
                <c:ptCount val="6"/>
                <c:pt idx="0">
                  <c:v>2925.4</c:v>
                </c:pt>
                <c:pt idx="1">
                  <c:v>2919.6</c:v>
                </c:pt>
                <c:pt idx="2">
                  <c:v>2919.8</c:v>
                </c:pt>
                <c:pt idx="3">
                  <c:v>2920.1</c:v>
                </c:pt>
                <c:pt idx="4">
                  <c:v>2919.2</c:v>
                </c:pt>
                <c:pt idx="5">
                  <c:v>2918.27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59632"/>
        <c:axId val="189060192"/>
      </c:barChart>
      <c:catAx>
        <c:axId val="189059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9060192"/>
        <c:crosses val="autoZero"/>
        <c:auto val="1"/>
        <c:lblAlgn val="ctr"/>
        <c:lblOffset val="100"/>
        <c:noMultiLvlLbl val="0"/>
      </c:catAx>
      <c:valAx>
        <c:axId val="189060192"/>
        <c:scaling>
          <c:orientation val="minMax"/>
          <c:min val="2917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9059632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SSV</a:t>
            </a:r>
            <a:r>
              <a:rPr lang="tr-TR"/>
              <a:t> (cm</a:t>
            </a:r>
            <a:r>
              <a:rPr lang="tr-TR" baseline="30000"/>
              <a:t>-1</a:t>
            </a:r>
            <a:r>
              <a:rPr lang="tr-TR"/>
              <a:t>)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Sayfa2!$B$10</c:f>
              <c:strCache>
                <c:ptCount val="1"/>
                <c:pt idx="0">
                  <c:v>SSV</c:v>
                </c:pt>
              </c:strCache>
            </c:strRef>
          </c:tx>
          <c:invertIfNegative val="0"/>
          <c:cat>
            <c:strRef>
              <c:f>Sayfa2!$A$11:$A$16</c:f>
              <c:strCache>
                <c:ptCount val="6"/>
                <c:pt idx="0">
                  <c:v>SKIN SURFACE</c:v>
                </c:pt>
                <c:pt idx="1">
                  <c:v>5 STRIP</c:v>
                </c:pt>
                <c:pt idx="2">
                  <c:v>10 STRIP</c:v>
                </c:pt>
                <c:pt idx="3">
                  <c:v>15 STRIP</c:v>
                </c:pt>
                <c:pt idx="4">
                  <c:v>20 STRIP</c:v>
                </c:pt>
                <c:pt idx="5">
                  <c:v>CONTROL</c:v>
                </c:pt>
              </c:strCache>
            </c:strRef>
          </c:cat>
          <c:val>
            <c:numRef>
              <c:f>Sayfa2!$B$11:$B$16</c:f>
              <c:numCache>
                <c:formatCode>General</c:formatCode>
                <c:ptCount val="6"/>
                <c:pt idx="0">
                  <c:v>2853.4</c:v>
                </c:pt>
                <c:pt idx="1">
                  <c:v>2851.2</c:v>
                </c:pt>
                <c:pt idx="2">
                  <c:v>2851.2</c:v>
                </c:pt>
                <c:pt idx="3">
                  <c:v>2851.2</c:v>
                </c:pt>
                <c:pt idx="4">
                  <c:v>2851.1</c:v>
                </c:pt>
                <c:pt idx="5">
                  <c:v>2850.86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62432"/>
        <c:axId val="189062992"/>
      </c:barChart>
      <c:catAx>
        <c:axId val="189062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9062992"/>
        <c:crosses val="autoZero"/>
        <c:auto val="1"/>
        <c:lblAlgn val="ctr"/>
        <c:lblOffset val="100"/>
        <c:noMultiLvlLbl val="0"/>
      </c:catAx>
      <c:valAx>
        <c:axId val="189062992"/>
        <c:scaling>
          <c:orientation val="minMax"/>
          <c:min val="28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9062432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D5DC69-E1D5-4932-BD4F-60D003FB6D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014DC75-F5C4-45FA-A02C-9F9E54E9861E}" type="pres">
      <dgm:prSet presAssocID="{C5D5DC69-E1D5-4932-BD4F-60D003FB6D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D1C1CDC6-3B39-4710-93BF-AE09848FAE98}" type="presOf" srcId="{C5D5DC69-E1D5-4932-BD4F-60D003FB6DAC}" destId="{8014DC75-F5C4-45FA-A02C-9F9E54E986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3ED7DA-DAE2-479D-A99D-4BC044CA91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E3C6C5B9-EF8E-40AA-91D9-6934F3253771}">
      <dgm:prSet custT="1"/>
      <dgm:spPr/>
      <dgm:t>
        <a:bodyPr/>
        <a:lstStyle/>
        <a:p>
          <a:pPr algn="ctr" rtl="0"/>
          <a:r>
            <a:rPr lang="tr-T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MICELLES</a:t>
          </a:r>
          <a:endParaRPr lang="tr-T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5F7DD4C-18D7-4E3A-96DD-2CC92725105E}" type="parTrans" cxnId="{216F8FE5-CCA1-4970-BE32-689A439A66B8}">
      <dgm:prSet/>
      <dgm:spPr/>
      <dgm:t>
        <a:bodyPr/>
        <a:lstStyle/>
        <a:p>
          <a:pPr algn="ctr"/>
          <a:endParaRPr lang="tr-TR"/>
        </a:p>
      </dgm:t>
    </dgm:pt>
    <dgm:pt modelId="{9DC9DC7C-CF98-4CF7-B925-D9D21681ABC0}" type="sibTrans" cxnId="{216F8FE5-CCA1-4970-BE32-689A439A66B8}">
      <dgm:prSet/>
      <dgm:spPr/>
      <dgm:t>
        <a:bodyPr/>
        <a:lstStyle/>
        <a:p>
          <a:pPr algn="ctr"/>
          <a:endParaRPr lang="tr-TR"/>
        </a:p>
      </dgm:t>
    </dgm:pt>
    <dgm:pt modelId="{7EE4B28C-C7AE-4256-980F-655FFEF1C9FF}" type="pres">
      <dgm:prSet presAssocID="{383ED7DA-DAE2-479D-A99D-4BC044CA91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9710FD5-DCB0-4897-BB7C-542B1333EA70}" type="pres">
      <dgm:prSet presAssocID="{E3C6C5B9-EF8E-40AA-91D9-6934F3253771}" presName="parentText" presStyleLbl="node1" presStyleIdx="0" presStyleCnt="1" custLinFactNeighborY="-1336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50A271C-6504-472E-A25E-4BBE751B5E70}" type="presOf" srcId="{E3C6C5B9-EF8E-40AA-91D9-6934F3253771}" destId="{09710FD5-DCB0-4897-BB7C-542B1333EA70}" srcOrd="0" destOrd="0" presId="urn:microsoft.com/office/officeart/2005/8/layout/vList2"/>
    <dgm:cxn modelId="{216F8FE5-CCA1-4970-BE32-689A439A66B8}" srcId="{383ED7DA-DAE2-479D-A99D-4BC044CA91DF}" destId="{E3C6C5B9-EF8E-40AA-91D9-6934F3253771}" srcOrd="0" destOrd="0" parTransId="{D5F7DD4C-18D7-4E3A-96DD-2CC92725105E}" sibTransId="{9DC9DC7C-CF98-4CF7-B925-D9D21681ABC0}"/>
    <dgm:cxn modelId="{63DDFC20-EAB8-46B6-B232-4261FEA5D233}" type="presOf" srcId="{383ED7DA-DAE2-479D-A99D-4BC044CA91DF}" destId="{7EE4B28C-C7AE-4256-980F-655FFEF1C9FF}" srcOrd="0" destOrd="0" presId="urn:microsoft.com/office/officeart/2005/8/layout/vList2"/>
    <dgm:cxn modelId="{490D886A-3D7B-4B0E-BB4C-4B6E77B5485B}" type="presParOf" srcId="{7EE4B28C-C7AE-4256-980F-655FFEF1C9FF}" destId="{09710FD5-DCB0-4897-BB7C-542B1333EA7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10FD5-DCB0-4897-BB7C-542B1333EA70}">
      <dsp:nvSpPr>
        <dsp:cNvPr id="0" name=""/>
        <dsp:cNvSpPr/>
      </dsp:nvSpPr>
      <dsp:spPr>
        <a:xfrm>
          <a:off x="0" y="0"/>
          <a:ext cx="2620891" cy="571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MICELLES</a:t>
          </a:r>
          <a:endParaRPr lang="tr-T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7904" y="27904"/>
        <a:ext cx="2565083" cy="515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11/28/2014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4920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11/28/2014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057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6352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21187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en-US" altLang="tr-TR" dirty="0" smtClean="0"/>
              <a:t>During the past several years great efforts have been made in </a:t>
            </a:r>
            <a:r>
              <a:rPr lang="en-US" altLang="tr-TR" dirty="0" err="1" smtClean="0"/>
              <a:t>dermatopharmaceutical</a:t>
            </a:r>
            <a:r>
              <a:rPr lang="en-US" altLang="tr-TR" dirty="0" smtClean="0"/>
              <a:t> research for the development of new drug delivery systems having a colloidal phase as key pre</a:t>
            </a:r>
            <a:r>
              <a:rPr lang="tr-TR" altLang="tr-TR" dirty="0" smtClean="0"/>
              <a:t>-</a:t>
            </a:r>
            <a:r>
              <a:rPr lang="en-US" altLang="tr-TR" dirty="0" smtClean="0"/>
              <a:t>requisite for their effectiveness. </a:t>
            </a:r>
            <a:endParaRPr lang="tr-TR" altLang="tr-TR" dirty="0" smtClean="0"/>
          </a:p>
          <a:p>
            <a:pPr algn="just" eaLnBrk="1" hangingPunct="1">
              <a:spcBef>
                <a:spcPct val="0"/>
              </a:spcBef>
            </a:pPr>
            <a:r>
              <a:rPr lang="en-US" altLang="tr-TR" dirty="0" smtClean="0"/>
              <a:t>Among micelles, nanoparticles, and liposomes, </a:t>
            </a:r>
            <a:r>
              <a:rPr lang="tr-TR" altLang="tr-TR" b="1" dirty="0" err="1" smtClean="0"/>
              <a:t>micropongenges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are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the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porous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microspheres</a:t>
            </a:r>
            <a:r>
              <a:rPr lang="tr-TR" altLang="tr-TR" b="1" dirty="0" smtClean="0"/>
              <a:t> </a:t>
            </a:r>
            <a:r>
              <a:rPr lang="en-US" altLang="tr-TR" dirty="0" smtClean="0"/>
              <a:t> play the most important role and represent a promising alternative to conventional formulations.</a:t>
            </a:r>
            <a:endParaRPr lang="tr-TR" altLang="tr-TR" dirty="0" smtClean="0"/>
          </a:p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2867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F3E754-327D-44A9-9E0C-28F0F4615994}" type="slidenum">
              <a:rPr lang="en-US" altLang="tr-TR">
                <a:latin typeface="Calibri" panose="020F0502020204030204" pitchFamily="34" charset="0"/>
              </a:rPr>
              <a:pPr/>
              <a:t>11</a:t>
            </a:fld>
            <a:endParaRPr lang="en-US" altLang="tr-T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71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56324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3DAE940-7994-4940-99B4-D279B8233DFC}" type="slidenum">
              <a:rPr lang="en-US" altLang="tr-TR">
                <a:latin typeface="Calibri" pitchFamily="34" charset="0"/>
              </a:rPr>
              <a:pPr/>
              <a:t>12</a:t>
            </a:fld>
            <a:endParaRPr lang="en-US" altLang="tr-T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985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altLang="tr-TR" dirty="0" err="1" smtClean="0"/>
              <a:t>Among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these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methods</a:t>
            </a:r>
            <a:r>
              <a:rPr lang="tr-TR" altLang="tr-TR" dirty="0" smtClean="0"/>
              <a:t>, </a:t>
            </a:r>
            <a:r>
              <a:rPr lang="tr-TR" altLang="tr-TR" dirty="0" err="1" smtClean="0"/>
              <a:t>we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used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solution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casting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method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for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preparation</a:t>
            </a:r>
            <a:r>
              <a:rPr lang="tr-TR" altLang="tr-TR" dirty="0" smtClean="0"/>
              <a:t> of BPO-</a:t>
            </a:r>
            <a:r>
              <a:rPr lang="tr-TR" altLang="tr-TR" dirty="0" err="1" smtClean="0"/>
              <a:t>loaded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polymeric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micelles</a:t>
            </a:r>
            <a:r>
              <a:rPr lang="tr-TR" altLang="tr-TR" dirty="0" smtClean="0"/>
              <a:t>. </a:t>
            </a:r>
            <a:r>
              <a:rPr lang="tr-TR" altLang="tr-TR" dirty="0" err="1" smtClean="0"/>
              <a:t>Firstly</a:t>
            </a:r>
            <a:r>
              <a:rPr lang="tr-TR" altLang="tr-TR" dirty="0" smtClean="0"/>
              <a:t>, </a:t>
            </a:r>
            <a:r>
              <a:rPr lang="tr-TR" altLang="tr-TR" dirty="0" err="1" smtClean="0"/>
              <a:t>Pluronic</a:t>
            </a:r>
            <a:r>
              <a:rPr lang="tr-TR" altLang="tr-TR" dirty="0" smtClean="0"/>
              <a:t> F127 </a:t>
            </a:r>
            <a:r>
              <a:rPr lang="tr-TR" altLang="tr-TR" dirty="0" err="1" smtClean="0"/>
              <a:t>and</a:t>
            </a:r>
            <a:r>
              <a:rPr lang="tr-TR" altLang="tr-TR" dirty="0" smtClean="0"/>
              <a:t> BPO </a:t>
            </a:r>
            <a:r>
              <a:rPr lang="tr-TR" altLang="tr-TR" dirty="0" err="1" smtClean="0"/>
              <a:t>were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solved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acetonitril</a:t>
            </a:r>
            <a:r>
              <a:rPr lang="tr-TR" altLang="tr-TR" dirty="0" smtClean="0"/>
              <a:t>/aseton/THF/DCM </a:t>
            </a:r>
            <a:r>
              <a:rPr lang="tr-TR" altLang="tr-TR" dirty="0" err="1" smtClean="0"/>
              <a:t>and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organic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solventl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was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evaporated</a:t>
            </a:r>
            <a:r>
              <a:rPr lang="tr-TR" altLang="tr-TR" dirty="0" smtClean="0"/>
              <a:t> at </a:t>
            </a:r>
            <a:r>
              <a:rPr lang="tr-TR" altLang="tr-TR" dirty="0" err="1" smtClean="0"/>
              <a:t>rotary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evaporator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until</a:t>
            </a:r>
            <a:r>
              <a:rPr lang="tr-TR" altLang="tr-TR" dirty="0" smtClean="0"/>
              <a:t> it </a:t>
            </a:r>
            <a:r>
              <a:rPr lang="tr-TR" altLang="tr-TR" dirty="0" err="1" smtClean="0"/>
              <a:t>occured</a:t>
            </a:r>
            <a:r>
              <a:rPr lang="tr-TR" altLang="tr-TR" dirty="0" smtClean="0"/>
              <a:t> a </a:t>
            </a:r>
            <a:r>
              <a:rPr lang="tr-TR" altLang="tr-TR" dirty="0" err="1" smtClean="0"/>
              <a:t>thin</a:t>
            </a:r>
            <a:r>
              <a:rPr lang="tr-TR" altLang="tr-TR" dirty="0" smtClean="0"/>
              <a:t> film </a:t>
            </a:r>
            <a:r>
              <a:rPr lang="tr-TR" altLang="tr-TR" dirty="0" err="1" smtClean="0"/>
              <a:t>layer</a:t>
            </a:r>
            <a:r>
              <a:rPr lang="tr-TR" altLang="tr-TR" dirty="0" smtClean="0"/>
              <a:t>. </a:t>
            </a:r>
            <a:r>
              <a:rPr lang="tr-TR" altLang="tr-TR" dirty="0" err="1" smtClean="0"/>
              <a:t>Then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the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thin</a:t>
            </a:r>
            <a:r>
              <a:rPr lang="tr-TR" altLang="tr-TR" dirty="0" smtClean="0"/>
              <a:t> film </a:t>
            </a:r>
            <a:r>
              <a:rPr lang="tr-TR" altLang="tr-TR" dirty="0" err="1" smtClean="0"/>
              <a:t>layer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hydrated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with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clindamycin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solution</a:t>
            </a:r>
            <a:r>
              <a:rPr lang="tr-TR" altLang="tr-TR" dirty="0" smtClean="0"/>
              <a:t> (1 %, w/w) </a:t>
            </a:r>
            <a:r>
              <a:rPr lang="tr-TR" altLang="tr-TR" dirty="0" err="1" smtClean="0"/>
              <a:t>and</a:t>
            </a:r>
            <a:r>
              <a:rPr lang="tr-TR" altLang="tr-TR" dirty="0" smtClean="0"/>
              <a:t> it </a:t>
            </a:r>
            <a:r>
              <a:rPr lang="tr-TR" altLang="tr-TR" dirty="0" err="1" smtClean="0"/>
              <a:t>was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filtrated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with</a:t>
            </a:r>
            <a:r>
              <a:rPr lang="tr-TR" altLang="tr-TR" dirty="0" smtClean="0"/>
              <a:t> 0,45 </a:t>
            </a:r>
            <a:r>
              <a:rPr lang="tr-TR" altLang="tr-TR" dirty="0" err="1" smtClean="0"/>
              <a:t>Regenerated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cellulose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filter</a:t>
            </a:r>
            <a:r>
              <a:rPr lang="tr-TR" altLang="tr-TR" dirty="0" smtClean="0"/>
              <a:t>.  </a:t>
            </a:r>
            <a:r>
              <a:rPr lang="tr-TR" altLang="tr-TR" dirty="0" err="1" smtClean="0"/>
              <a:t>For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storage</a:t>
            </a:r>
            <a:r>
              <a:rPr lang="tr-TR" altLang="tr-TR" dirty="0" smtClean="0"/>
              <a:t>, </a:t>
            </a:r>
            <a:r>
              <a:rPr lang="tr-TR" altLang="tr-TR" dirty="0" err="1" smtClean="0"/>
              <a:t>we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lyophilisated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formulation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by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adding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trehalose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solution</a:t>
            </a:r>
            <a:r>
              <a:rPr lang="tr-TR" altLang="tr-TR" dirty="0" smtClean="0"/>
              <a:t> (10 %, w/h) </a:t>
            </a:r>
            <a:r>
              <a:rPr lang="tr-TR" altLang="tr-TR" dirty="0" err="1" smtClean="0"/>
              <a:t>after</a:t>
            </a:r>
            <a:r>
              <a:rPr lang="tr-TR" altLang="tr-TR" dirty="0" smtClean="0"/>
              <a:t> 72 </a:t>
            </a:r>
            <a:r>
              <a:rPr lang="tr-TR" altLang="tr-TR" dirty="0" err="1" smtClean="0"/>
              <a:t>hours</a:t>
            </a:r>
            <a:r>
              <a:rPr lang="tr-TR" altLang="tr-TR" dirty="0" smtClean="0"/>
              <a:t>.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904393D-F5C1-4F9C-B1DC-ED5544776371}" type="slidenum">
              <a:rPr lang="en-US" altLang="tr-TR">
                <a:latin typeface="Calibri" pitchFamily="34" charset="0"/>
              </a:rPr>
              <a:pPr/>
              <a:t>13</a:t>
            </a:fld>
            <a:endParaRPr lang="en-US" altLang="tr-T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878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EC5C4AD-9CF1-4A7F-A200-BEF437730D9C}" type="slidenum">
              <a:rPr lang="en-US" altLang="tr-TR">
                <a:latin typeface="Calibri" pitchFamily="34" charset="0"/>
              </a:rPr>
              <a:pPr/>
              <a:t>15</a:t>
            </a:fld>
            <a:endParaRPr lang="en-US" altLang="tr-T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87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altLang="tr-TR" dirty="0" err="1" smtClean="0"/>
              <a:t>Morphology</a:t>
            </a:r>
            <a:r>
              <a:rPr lang="tr-TR" altLang="tr-TR" baseline="0" dirty="0" smtClean="0"/>
              <a:t> of </a:t>
            </a:r>
            <a:r>
              <a:rPr lang="tr-TR" altLang="tr-TR" baseline="0" dirty="0" err="1" smtClean="0"/>
              <a:t>polymeric</a:t>
            </a:r>
            <a:r>
              <a:rPr lang="tr-TR" altLang="tr-TR" baseline="0" dirty="0" smtClean="0"/>
              <a:t> </a:t>
            </a:r>
            <a:r>
              <a:rPr lang="tr-TR" altLang="tr-TR" baseline="0" dirty="0" err="1" smtClean="0"/>
              <a:t>micelles</a:t>
            </a:r>
            <a:r>
              <a:rPr lang="tr-TR" altLang="tr-TR" baseline="0" dirty="0" smtClean="0"/>
              <a:t> </a:t>
            </a:r>
            <a:r>
              <a:rPr lang="tr-TR" altLang="tr-TR" baseline="0" dirty="0" err="1" smtClean="0"/>
              <a:t>should</a:t>
            </a:r>
            <a:r>
              <a:rPr lang="tr-TR" altLang="tr-TR" baseline="0" dirty="0" smtClean="0"/>
              <a:t> be </a:t>
            </a:r>
            <a:r>
              <a:rPr lang="tr-TR" altLang="tr-TR" baseline="0" dirty="0" err="1" smtClean="0"/>
              <a:t>sherical</a:t>
            </a:r>
            <a:r>
              <a:rPr lang="tr-TR" altLang="tr-TR" baseline="0" dirty="0" smtClean="0"/>
              <a:t> </a:t>
            </a:r>
            <a:r>
              <a:rPr lang="tr-TR" altLang="tr-TR" baseline="0" dirty="0" err="1" smtClean="0"/>
              <a:t>shapes</a:t>
            </a:r>
            <a:r>
              <a:rPr lang="tr-TR" altLang="tr-TR" baseline="0" dirty="0" smtClean="0"/>
              <a:t> </a:t>
            </a:r>
            <a:r>
              <a:rPr lang="tr-TR" altLang="tr-TR" baseline="0" dirty="0" err="1" smtClean="0"/>
              <a:t>because</a:t>
            </a:r>
            <a:r>
              <a:rPr lang="tr-TR" altLang="tr-TR" baseline="0" dirty="0" smtClean="0"/>
              <a:t> of </a:t>
            </a:r>
            <a:r>
              <a:rPr lang="tr-TR" altLang="tr-TR" baseline="0" dirty="0" err="1" smtClean="0"/>
              <a:t>kinetical</a:t>
            </a:r>
            <a:r>
              <a:rPr lang="tr-TR" altLang="tr-TR" baseline="0" dirty="0" smtClean="0"/>
              <a:t> </a:t>
            </a:r>
            <a:r>
              <a:rPr lang="tr-TR" altLang="tr-TR" baseline="0" dirty="0" err="1" smtClean="0"/>
              <a:t>stability</a:t>
            </a:r>
            <a:r>
              <a:rPr lang="tr-TR" altLang="tr-TR" baseline="0" dirty="0" smtClean="0"/>
              <a:t>. </a:t>
            </a:r>
            <a:r>
              <a:rPr lang="tr-TR" altLang="tr-TR" baseline="0" dirty="0" err="1" smtClean="0"/>
              <a:t>In</a:t>
            </a:r>
            <a:r>
              <a:rPr lang="tr-TR" altLang="tr-TR" baseline="0" dirty="0" smtClean="0"/>
              <a:t> </a:t>
            </a:r>
            <a:r>
              <a:rPr lang="tr-TR" altLang="tr-TR" baseline="0" dirty="0" err="1" smtClean="0"/>
              <a:t>our</a:t>
            </a:r>
            <a:r>
              <a:rPr lang="tr-TR" altLang="tr-TR" baseline="0" dirty="0" smtClean="0"/>
              <a:t> </a:t>
            </a:r>
            <a:r>
              <a:rPr lang="tr-TR" altLang="tr-TR" baseline="0" dirty="0" err="1" smtClean="0"/>
              <a:t>study</a:t>
            </a:r>
            <a:r>
              <a:rPr lang="tr-TR" altLang="tr-TR" baseline="0" dirty="0" smtClean="0"/>
              <a:t>, AFM </a:t>
            </a:r>
            <a:r>
              <a:rPr lang="tr-TR" altLang="tr-TR" baseline="0" dirty="0" err="1" smtClean="0"/>
              <a:t>date</a:t>
            </a:r>
            <a:r>
              <a:rPr lang="tr-TR" altLang="tr-TR" baseline="0" dirty="0" smtClean="0"/>
              <a:t> </a:t>
            </a:r>
            <a:r>
              <a:rPr lang="tr-TR" altLang="tr-TR" baseline="0" dirty="0" err="1" smtClean="0"/>
              <a:t>correlated</a:t>
            </a:r>
            <a:r>
              <a:rPr lang="tr-TR" altLang="tr-TR" baseline="0" dirty="0" smtClean="0"/>
              <a:t> </a:t>
            </a:r>
            <a:r>
              <a:rPr lang="tr-TR" altLang="tr-TR" baseline="0" dirty="0" err="1" smtClean="0"/>
              <a:t>to</a:t>
            </a:r>
            <a:r>
              <a:rPr lang="tr-TR" altLang="tr-TR" baseline="0" dirty="0" smtClean="0"/>
              <a:t> </a:t>
            </a:r>
            <a:r>
              <a:rPr lang="tr-TR" altLang="tr-TR" baseline="0" dirty="0" err="1" smtClean="0"/>
              <a:t>ZetaSizer</a:t>
            </a:r>
            <a:r>
              <a:rPr lang="tr-TR" altLang="tr-TR" baseline="0" dirty="0" smtClean="0"/>
              <a:t> size </a:t>
            </a:r>
            <a:r>
              <a:rPr lang="tr-TR" altLang="tr-TR" baseline="0" dirty="0" err="1" smtClean="0"/>
              <a:t>measurements</a:t>
            </a:r>
            <a:r>
              <a:rPr lang="tr-TR" altLang="tr-TR" baseline="0" dirty="0" smtClean="0"/>
              <a:t>.</a:t>
            </a:r>
            <a:endParaRPr lang="tr-TR" altLang="tr-TR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88DDA6D-BC0A-45EA-A739-2547721652DE}" type="slidenum">
              <a:rPr lang="en-US" altLang="tr-TR">
                <a:latin typeface="Calibri" pitchFamily="34" charset="0"/>
              </a:rPr>
              <a:pPr/>
              <a:t>16</a:t>
            </a:fld>
            <a:endParaRPr lang="en-US" altLang="tr-T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539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altLang="tr-TR" dirty="0" err="1" smtClean="0"/>
              <a:t>After</a:t>
            </a:r>
            <a:r>
              <a:rPr lang="tr-TR" altLang="tr-TR" dirty="0" smtClean="0"/>
              <a:t> % EE </a:t>
            </a:r>
            <a:r>
              <a:rPr lang="tr-TR" altLang="tr-TR" dirty="0" err="1" smtClean="0"/>
              <a:t>measurements</a:t>
            </a:r>
            <a:r>
              <a:rPr lang="tr-TR" altLang="tr-TR" dirty="0" smtClean="0"/>
              <a:t>, </a:t>
            </a:r>
            <a:r>
              <a:rPr lang="tr-TR" altLang="tr-TR" dirty="0" err="1" smtClean="0"/>
              <a:t>we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decided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to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continue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by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using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Polymer:Drug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ratio</a:t>
            </a:r>
            <a:r>
              <a:rPr lang="tr-TR" altLang="tr-TR" dirty="0" smtClean="0"/>
              <a:t> (1:0.015) </a:t>
            </a:r>
            <a:r>
              <a:rPr lang="tr-TR" altLang="tr-TR" dirty="0" err="1" smtClean="0"/>
              <a:t>due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to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higher</a:t>
            </a:r>
            <a:r>
              <a:rPr lang="tr-TR" altLang="tr-TR" dirty="0" smtClean="0"/>
              <a:t> % EE </a:t>
            </a:r>
            <a:r>
              <a:rPr lang="tr-TR" altLang="tr-TR" dirty="0" err="1" smtClean="0"/>
              <a:t>than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others</a:t>
            </a:r>
            <a:r>
              <a:rPr lang="tr-TR" altLang="tr-TR" dirty="0" smtClean="0"/>
              <a:t>.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9191D7A-F3A1-478B-AA69-5D657944CBF3}" type="slidenum">
              <a:rPr lang="en-US" altLang="tr-TR">
                <a:latin typeface="Calibri" pitchFamily="34" charset="0"/>
              </a:rPr>
              <a:pPr/>
              <a:t>17</a:t>
            </a:fld>
            <a:endParaRPr lang="en-US" altLang="tr-T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502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</a:pPr>
            <a:r>
              <a:rPr lang="tr-TR" altLang="tr-TR" sz="1800" dirty="0" smtClean="0">
                <a:latin typeface="Verdana" pitchFamily="34" charset="0"/>
              </a:rPr>
              <a:t>Skin </a:t>
            </a:r>
            <a:r>
              <a:rPr lang="tr-TR" altLang="tr-TR" sz="1800" dirty="0" err="1" smtClean="0">
                <a:latin typeface="Verdana" pitchFamily="34" charset="0"/>
              </a:rPr>
              <a:t>samples</a:t>
            </a:r>
            <a:r>
              <a:rPr lang="tr-TR" altLang="tr-TR" sz="1800" dirty="0" smtClean="0">
                <a:latin typeface="Verdana" pitchFamily="34" charset="0"/>
              </a:rPr>
              <a:t> </a:t>
            </a:r>
            <a:r>
              <a:rPr lang="tr-TR" altLang="tr-TR" sz="1800" dirty="0" err="1" smtClean="0">
                <a:latin typeface="Verdana" pitchFamily="34" charset="0"/>
              </a:rPr>
              <a:t>were</a:t>
            </a:r>
            <a:r>
              <a:rPr lang="tr-TR" altLang="tr-TR" sz="1800" dirty="0" smtClean="0">
                <a:latin typeface="Verdana" pitchFamily="34" charset="0"/>
              </a:rPr>
              <a:t> </a:t>
            </a:r>
            <a:r>
              <a:rPr lang="tr-TR" altLang="tr-TR" sz="1800" dirty="0" err="1" smtClean="0">
                <a:latin typeface="Verdana" pitchFamily="34" charset="0"/>
              </a:rPr>
              <a:t>equilibrated</a:t>
            </a:r>
            <a:r>
              <a:rPr lang="tr-TR" altLang="tr-TR" sz="1800" dirty="0" smtClean="0">
                <a:latin typeface="Verdana" pitchFamily="34" charset="0"/>
              </a:rPr>
              <a:t> in PBS, </a:t>
            </a:r>
            <a:r>
              <a:rPr lang="tr-TR" altLang="tr-TR" sz="1800" dirty="0" err="1" smtClean="0">
                <a:latin typeface="Verdana" pitchFamily="34" charset="0"/>
              </a:rPr>
              <a:t>pH</a:t>
            </a:r>
            <a:r>
              <a:rPr lang="tr-TR" altLang="tr-TR" sz="1800" dirty="0" smtClean="0">
                <a:latin typeface="Verdana" pitchFamily="34" charset="0"/>
              </a:rPr>
              <a:t> 7.4 </a:t>
            </a:r>
            <a:r>
              <a:rPr lang="tr-TR" altLang="tr-TR" sz="1800" dirty="0" err="1" smtClean="0">
                <a:latin typeface="Verdana" pitchFamily="34" charset="0"/>
              </a:rPr>
              <a:t>for</a:t>
            </a:r>
            <a:r>
              <a:rPr lang="tr-TR" altLang="tr-TR" sz="1800" dirty="0" smtClean="0">
                <a:latin typeface="Verdana" pitchFamily="34" charset="0"/>
              </a:rPr>
              <a:t> 30 </a:t>
            </a:r>
            <a:r>
              <a:rPr lang="tr-TR" altLang="tr-TR" sz="1800" dirty="0" err="1" smtClean="0">
                <a:latin typeface="Verdana" pitchFamily="34" charset="0"/>
              </a:rPr>
              <a:t>min</a:t>
            </a:r>
            <a:r>
              <a:rPr lang="tr-TR" altLang="tr-TR" sz="1800" dirty="0" smtClean="0">
                <a:latin typeface="Verdana" pitchFamily="34" charset="0"/>
              </a:rPr>
              <a:t> </a:t>
            </a:r>
            <a:r>
              <a:rPr lang="tr-TR" altLang="tr-TR" sz="1800" dirty="0" err="1" smtClean="0">
                <a:latin typeface="Verdana" pitchFamily="34" charset="0"/>
              </a:rPr>
              <a:t>and</a:t>
            </a:r>
            <a:r>
              <a:rPr lang="tr-TR" altLang="tr-TR" sz="1800" dirty="0" smtClean="0">
                <a:latin typeface="Verdana" pitchFamily="34" charset="0"/>
              </a:rPr>
              <a:t> </a:t>
            </a:r>
            <a:r>
              <a:rPr lang="tr-TR" altLang="tr-TR" sz="1800" dirty="0" err="1" smtClean="0">
                <a:latin typeface="Verdana" pitchFamily="34" charset="0"/>
              </a:rPr>
              <a:t>mounted</a:t>
            </a:r>
            <a:r>
              <a:rPr lang="tr-TR" altLang="tr-TR" sz="1800" dirty="0" smtClean="0">
                <a:latin typeface="Verdana" pitchFamily="34" charset="0"/>
              </a:rPr>
              <a:t> on </a:t>
            </a:r>
            <a:r>
              <a:rPr lang="en-US" altLang="tr-TR" sz="1800" dirty="0" smtClean="0">
                <a:latin typeface="Verdana" pitchFamily="34" charset="0"/>
              </a:rPr>
              <a:t>Franz-type diffusion cells</a:t>
            </a:r>
            <a:r>
              <a:rPr lang="tr-TR" altLang="tr-TR" sz="1800" dirty="0" smtClean="0">
                <a:latin typeface="Verdana" pitchFamily="34" charset="0"/>
              </a:rPr>
              <a:t>. </a:t>
            </a:r>
            <a:r>
              <a:rPr lang="tr-TR" altLang="tr-TR" sz="1800" dirty="0" err="1" smtClean="0">
                <a:latin typeface="Verdana" pitchFamily="34" charset="0"/>
              </a:rPr>
              <a:t>The</a:t>
            </a:r>
            <a:r>
              <a:rPr lang="tr-TR" altLang="tr-TR" sz="1800" dirty="0" smtClean="0">
                <a:latin typeface="Verdana" pitchFamily="34" charset="0"/>
              </a:rPr>
              <a:t> </a:t>
            </a:r>
            <a:r>
              <a:rPr lang="tr-TR" altLang="tr-TR" sz="1800" dirty="0" err="1" smtClean="0">
                <a:latin typeface="Verdana" pitchFamily="34" charset="0"/>
              </a:rPr>
              <a:t>receptor</a:t>
            </a:r>
            <a:r>
              <a:rPr lang="tr-TR" altLang="tr-TR" sz="1800" dirty="0" smtClean="0">
                <a:latin typeface="Verdana" pitchFamily="34" charset="0"/>
              </a:rPr>
              <a:t> </a:t>
            </a:r>
            <a:r>
              <a:rPr lang="tr-TR" altLang="tr-TR" sz="1800" dirty="0" err="1" smtClean="0">
                <a:latin typeface="Verdana" pitchFamily="34" charset="0"/>
              </a:rPr>
              <a:t>compartment</a:t>
            </a:r>
            <a:r>
              <a:rPr lang="tr-TR" altLang="tr-TR" sz="1800" dirty="0" smtClean="0">
                <a:latin typeface="Verdana" pitchFamily="34" charset="0"/>
              </a:rPr>
              <a:t> </a:t>
            </a:r>
            <a:r>
              <a:rPr lang="tr-TR" altLang="tr-TR" sz="1800" dirty="0" err="1" smtClean="0">
                <a:latin typeface="Verdana" pitchFamily="34" charset="0"/>
              </a:rPr>
              <a:t>was</a:t>
            </a:r>
            <a:r>
              <a:rPr lang="tr-TR" altLang="tr-TR" sz="1800" dirty="0" smtClean="0">
                <a:latin typeface="Verdana" pitchFamily="34" charset="0"/>
              </a:rPr>
              <a:t> </a:t>
            </a:r>
            <a:r>
              <a:rPr lang="tr-TR" altLang="tr-TR" sz="1800" dirty="0" err="1" smtClean="0">
                <a:latin typeface="Verdana" pitchFamily="34" charset="0"/>
              </a:rPr>
              <a:t>filled</a:t>
            </a:r>
            <a:r>
              <a:rPr lang="tr-TR" altLang="tr-TR" sz="1800" dirty="0" smtClean="0">
                <a:latin typeface="Verdana" pitchFamily="34" charset="0"/>
              </a:rPr>
              <a:t> </a:t>
            </a:r>
            <a:r>
              <a:rPr lang="tr-TR" altLang="tr-TR" sz="1800" dirty="0" err="1" smtClean="0">
                <a:latin typeface="Verdana" pitchFamily="34" charset="0"/>
              </a:rPr>
              <a:t>with</a:t>
            </a:r>
            <a:r>
              <a:rPr lang="tr-TR" altLang="tr-TR" sz="1800" dirty="0" smtClean="0">
                <a:latin typeface="Verdana" pitchFamily="34" charset="0"/>
              </a:rPr>
              <a:t> PBS, </a:t>
            </a:r>
            <a:r>
              <a:rPr lang="tr-TR" altLang="tr-TR" sz="1800" dirty="0" err="1" smtClean="0">
                <a:latin typeface="Verdana" pitchFamily="34" charset="0"/>
              </a:rPr>
              <a:t>pH</a:t>
            </a:r>
            <a:r>
              <a:rPr lang="tr-TR" altLang="tr-TR" sz="1800" dirty="0" smtClean="0">
                <a:latin typeface="Verdana" pitchFamily="34" charset="0"/>
              </a:rPr>
              <a:t> 7.4. 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6144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5151E3-AAC7-4C04-9327-872AC7238939}" type="slidenum">
              <a:rPr lang="en-US" altLang="tr-TR">
                <a:latin typeface="Calibri" pitchFamily="34" charset="0"/>
              </a:rPr>
              <a:pPr/>
              <a:t>18</a:t>
            </a:fld>
            <a:endParaRPr lang="en-US" altLang="tr-T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72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treated area on each skin was tape stripped 20 times using Scotch® Book Tape 845 (3M, USA) strips in order to determine the SC absorption of </a:t>
            </a:r>
            <a:r>
              <a:rPr lang="tr-T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BPO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tapes were extracted with 3 mL of </a:t>
            </a:r>
            <a:r>
              <a:rPr lang="tr-T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acetonitril</a:t>
            </a:r>
            <a:r>
              <a:rPr lang="tr-T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 ambient temperature for </a:t>
            </a:r>
            <a:r>
              <a:rPr lang="tr-T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24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hours while shaking on a Thermo Forma orbital shaker (USA). 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Samples were filtered through 0.45 µM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Millex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LH filters (Japan) and directly analyzed using HPLC. 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tr-TR" dirty="0"/>
          </a:p>
        </p:txBody>
      </p:sp>
      <p:sp>
        <p:nvSpPr>
          <p:cNvPr id="62468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3E6D252-5DDB-4DF6-889C-BFAACFF96146}" type="slidenum">
              <a:rPr lang="en-US" altLang="tr-TR">
                <a:latin typeface="Calibri" pitchFamily="34" charset="0"/>
              </a:rPr>
              <a:pPr/>
              <a:t>19</a:t>
            </a:fld>
            <a:endParaRPr lang="en-US" altLang="tr-T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390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2B6ABF2-2385-40F7-8195-097A55C3A65D}" type="slidenum">
              <a:rPr lang="en-US" altLang="tr-TR">
                <a:latin typeface="Calibri" pitchFamily="34" charset="0"/>
              </a:rPr>
              <a:pPr/>
              <a:t>20</a:t>
            </a:fld>
            <a:endParaRPr lang="en-US" altLang="tr-T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170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altLang="tr-TR" dirty="0" err="1" smtClean="0"/>
              <a:t>Polymer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micelles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are</a:t>
            </a:r>
            <a:r>
              <a:rPr lang="tr-TR" altLang="tr-TR" dirty="0" smtClean="0"/>
              <a:t> of </a:t>
            </a:r>
            <a:r>
              <a:rPr lang="tr-TR" altLang="tr-TR" dirty="0" err="1" smtClean="0"/>
              <a:t>interest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to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both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scientific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and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industry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community</a:t>
            </a:r>
            <a:r>
              <a:rPr lang="tr-TR" altLang="tr-TR" dirty="0" smtClean="0"/>
              <a:t> </a:t>
            </a:r>
            <a:r>
              <a:rPr lang="tr-TR" altLang="tr-TR" dirty="0" err="1" smtClean="0"/>
              <a:t>due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to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their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potential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applications</a:t>
            </a:r>
            <a:r>
              <a:rPr lang="tr-TR" altLang="tr-TR" dirty="0" smtClean="0"/>
              <a:t> in </a:t>
            </a:r>
            <a:r>
              <a:rPr lang="tr-TR" altLang="tr-TR" dirty="0" err="1" smtClean="0"/>
              <a:t>drug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delivery</a:t>
            </a:r>
            <a:r>
              <a:rPr lang="tr-TR" altLang="tr-TR" dirty="0" smtClean="0"/>
              <a:t> as </a:t>
            </a:r>
            <a:r>
              <a:rPr lang="tr-TR" altLang="tr-TR" dirty="0" err="1" smtClean="0"/>
              <a:t>nanocarriers</a:t>
            </a:r>
            <a:r>
              <a:rPr lang="tr-TR" altLang="tr-TR" dirty="0" smtClean="0"/>
              <a:t>. </a:t>
            </a:r>
            <a:r>
              <a:rPr lang="tr-TR" altLang="tr-TR" dirty="0" err="1" smtClean="0"/>
              <a:t>They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are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assemblies</a:t>
            </a:r>
            <a:r>
              <a:rPr lang="tr-TR" altLang="tr-TR" dirty="0" smtClean="0"/>
              <a:t> of </a:t>
            </a:r>
            <a:r>
              <a:rPr lang="tr-TR" altLang="tr-TR" dirty="0" err="1" smtClean="0"/>
              <a:t>nanoscale</a:t>
            </a:r>
            <a:r>
              <a:rPr lang="tr-TR" altLang="tr-TR" dirty="0" smtClean="0"/>
              <a:t> size (25 </a:t>
            </a:r>
            <a:r>
              <a:rPr lang="tr-TR" altLang="tr-TR" dirty="0" err="1" smtClean="0"/>
              <a:t>to</a:t>
            </a:r>
            <a:r>
              <a:rPr lang="tr-TR" altLang="tr-TR" dirty="0" smtClean="0"/>
              <a:t> 150 </a:t>
            </a:r>
            <a:r>
              <a:rPr lang="tr-TR" altLang="tr-TR" dirty="0" err="1" smtClean="0"/>
              <a:t>nm</a:t>
            </a:r>
            <a:r>
              <a:rPr lang="tr-TR" altLang="tr-TR" dirty="0" smtClean="0"/>
              <a:t> in </a:t>
            </a:r>
            <a:r>
              <a:rPr lang="tr-TR" altLang="tr-TR" dirty="0" err="1" smtClean="0"/>
              <a:t>diameter</a:t>
            </a:r>
            <a:r>
              <a:rPr lang="tr-TR" altLang="tr-TR" dirty="0" smtClean="0"/>
              <a:t>) </a:t>
            </a:r>
            <a:r>
              <a:rPr lang="tr-TR" altLang="tr-TR" dirty="0" err="1" smtClean="0"/>
              <a:t>from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amphiphilic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block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polymers</a:t>
            </a:r>
            <a:r>
              <a:rPr lang="tr-TR" altLang="tr-TR" dirty="0" smtClean="0"/>
              <a:t>. 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85482A1-637A-4EF1-ACEC-51D16E724581}" type="slidenum">
              <a:rPr lang="en-US" altLang="tr-TR">
                <a:latin typeface="Calibri" pitchFamily="34" charset="0"/>
              </a:rPr>
              <a:pPr/>
              <a:t>2</a:t>
            </a:fld>
            <a:endParaRPr lang="en-US" altLang="tr-T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989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36C7872-C2FC-42CF-9BC0-EE9EF3EA1643}" type="slidenum">
              <a:rPr lang="en-US" altLang="tr-TR">
                <a:latin typeface="Calibri" pitchFamily="34" charset="0"/>
              </a:rPr>
              <a:pPr/>
              <a:t>21</a:t>
            </a:fld>
            <a:endParaRPr lang="en-US" altLang="tr-T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716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ATR-FTIR was employed to investigate the biophysical changes in the stratum </a:t>
            </a:r>
            <a:r>
              <a:rPr lang="en-US" dirty="0" err="1" smtClean="0"/>
              <a:t>corneum</a:t>
            </a:r>
            <a:r>
              <a:rPr lang="en-US" dirty="0" smtClean="0"/>
              <a:t> lipids after treatment with formulations. </a:t>
            </a:r>
            <a:endParaRPr lang="tr-TR" dirty="0" smtClean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ym typeface="Symbol"/>
              </a:rPr>
              <a:t>After the skin was removed from </a:t>
            </a:r>
            <a:r>
              <a:rPr lang="tr-TR" dirty="0" smtClean="0">
                <a:sym typeface="Symbol"/>
              </a:rPr>
              <a:t>Franz </a:t>
            </a:r>
            <a:r>
              <a:rPr lang="tr-TR" dirty="0" err="1" smtClean="0">
                <a:sym typeface="Symbol"/>
              </a:rPr>
              <a:t>diffusion</a:t>
            </a:r>
            <a:r>
              <a:rPr lang="en-US" dirty="0" smtClean="0">
                <a:sym typeface="Symbol"/>
              </a:rPr>
              <a:t> cells, excess of formulation was removed and skin was blotted dry.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ym typeface="Symbol"/>
              </a:rPr>
              <a:t>The skin pieces were mounted </a:t>
            </a:r>
            <a:r>
              <a:rPr lang="en-US" dirty="0" smtClean="0"/>
              <a:t>SC side down onto the </a:t>
            </a:r>
            <a:r>
              <a:rPr lang="en-US" dirty="0" smtClean="0">
                <a:sym typeface="Symbol"/>
              </a:rPr>
              <a:t>ATR crystal of the spectrometer.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ensure reproducible contact between the skin and the crystal, always the same pressure on top of samples was applied (force gauge </a:t>
            </a:r>
            <a:r>
              <a:rPr lang="tr-TR" dirty="0" smtClean="0"/>
              <a:t>8</a:t>
            </a:r>
            <a:r>
              <a:rPr lang="en-US" dirty="0" smtClean="0"/>
              <a:t>0 N).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ATR-FTIR Studies: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All spectra were collected using a Perkin Elmer Spectrum 100 FT-IR spectrometer (USA) equipped with a diamond-</a:t>
            </a:r>
            <a:r>
              <a:rPr lang="en-US" dirty="0" err="1" smtClean="0"/>
              <a:t>ZnSe</a:t>
            </a:r>
            <a:r>
              <a:rPr lang="en-US" dirty="0" smtClean="0"/>
              <a:t> ATR crystal.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Each spectrum was an average of 40 scans.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Perkin Elmer Spectrum Version 6.0.2 software was used for calculations with ±0.1cm</a:t>
            </a:r>
            <a:r>
              <a:rPr lang="en-US" baseline="30000" dirty="0" smtClean="0"/>
              <a:t>-1 </a:t>
            </a:r>
            <a:r>
              <a:rPr lang="en-US" dirty="0" smtClean="0"/>
              <a:t>accuracy.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Baseline correction and normalization was performed.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Each sample served as its own control.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6554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5958384-614F-4C56-A1AA-521B74EAA1D6}" type="slidenum">
              <a:rPr lang="en-US" altLang="tr-TR">
                <a:latin typeface="Calibri" pitchFamily="34" charset="0"/>
              </a:rPr>
              <a:pPr/>
              <a:t>22</a:t>
            </a:fld>
            <a:endParaRPr lang="en-US" altLang="tr-T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804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19323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ATR-FTIR Studies: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Blue shifts are associated usually with a higher disorder of the SC lipid system or to the occurrence of phase separation with fluid domains of oils.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smtClean="0"/>
              <a:t>T</a:t>
            </a:r>
            <a:r>
              <a:rPr lang="en-US" dirty="0" smtClean="0"/>
              <a:t>he enhanced conformational disorder observed is attributable to the partitioning of the </a:t>
            </a:r>
            <a:r>
              <a:rPr lang="tr-TR" dirty="0" err="1" smtClean="0"/>
              <a:t>microemulsion</a:t>
            </a:r>
            <a:r>
              <a:rPr lang="tr-TR" dirty="0" smtClean="0"/>
              <a:t> </a:t>
            </a:r>
            <a:r>
              <a:rPr lang="tr-TR" dirty="0" err="1" smtClean="0"/>
              <a:t>components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intercellular</a:t>
            </a:r>
            <a:r>
              <a:rPr lang="tr-TR" dirty="0" smtClean="0"/>
              <a:t> </a:t>
            </a:r>
            <a:r>
              <a:rPr lang="tr-TR" dirty="0" err="1" smtClean="0"/>
              <a:t>lipid</a:t>
            </a:r>
            <a:r>
              <a:rPr lang="tr-TR" dirty="0" smtClean="0"/>
              <a:t> </a:t>
            </a:r>
            <a:r>
              <a:rPr lang="tr-TR" dirty="0" err="1" smtClean="0"/>
              <a:t>bilayers</a:t>
            </a:r>
            <a:r>
              <a:rPr lang="tr-TR" dirty="0" smtClean="0"/>
              <a:t> of </a:t>
            </a:r>
            <a:r>
              <a:rPr lang="tr-TR" dirty="0" err="1" smtClean="0"/>
              <a:t>stratum</a:t>
            </a:r>
            <a:r>
              <a:rPr lang="tr-TR" dirty="0" smtClean="0"/>
              <a:t> </a:t>
            </a:r>
            <a:r>
              <a:rPr lang="tr-TR" dirty="0" err="1" smtClean="0"/>
              <a:t>corneum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403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6080F6-7C1A-4980-882B-3F6D4B34C70A}" type="slidenum">
              <a:rPr lang="en-US" altLang="tr-TR">
                <a:latin typeface="Calibri" panose="020F0502020204030204" pitchFamily="34" charset="0"/>
              </a:rPr>
              <a:pPr/>
              <a:t>25</a:t>
            </a:fld>
            <a:endParaRPr lang="en-US" altLang="tr-T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394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altLang="tr-TR" dirty="0" err="1" smtClean="0"/>
              <a:t>The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hydrophobic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internal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core</a:t>
            </a:r>
            <a:r>
              <a:rPr lang="tr-TR" altLang="tr-TR" dirty="0" smtClean="0"/>
              <a:t> is </a:t>
            </a:r>
            <a:r>
              <a:rPr lang="tr-TR" altLang="tr-TR" dirty="0" err="1" smtClean="0"/>
              <a:t>capable</a:t>
            </a:r>
            <a:r>
              <a:rPr lang="tr-TR" altLang="tr-TR" dirty="0" smtClean="0"/>
              <a:t> of </a:t>
            </a:r>
            <a:r>
              <a:rPr lang="tr-TR" altLang="tr-TR" dirty="0" err="1" smtClean="0"/>
              <a:t>incorporating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hydrophobic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molecules</a:t>
            </a:r>
            <a:r>
              <a:rPr lang="tr-TR" altLang="tr-TR" dirty="0" smtClean="0"/>
              <a:t>, </a:t>
            </a:r>
            <a:r>
              <a:rPr lang="tr-TR" altLang="tr-TR" dirty="0" err="1" smtClean="0"/>
              <a:t>making</a:t>
            </a:r>
            <a:r>
              <a:rPr lang="tr-TR" altLang="tr-TR" dirty="0" smtClean="0"/>
              <a:t> it a </a:t>
            </a:r>
            <a:r>
              <a:rPr lang="tr-TR" altLang="tr-TR" dirty="0" err="1" smtClean="0"/>
              <a:t>candidate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for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Drug</a:t>
            </a:r>
            <a:r>
              <a:rPr lang="tr-TR" altLang="tr-TR" dirty="0" smtClean="0"/>
              <a:t> Delivery </a:t>
            </a:r>
            <a:r>
              <a:rPr lang="tr-TR" altLang="tr-TR" dirty="0" err="1" smtClean="0"/>
              <a:t>System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carrier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applications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for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taking</a:t>
            </a:r>
            <a:r>
              <a:rPr lang="tr-TR" altLang="tr-TR" dirty="0" smtClean="0"/>
              <a:t> in </a:t>
            </a:r>
            <a:r>
              <a:rPr lang="tr-TR" altLang="tr-TR" dirty="0" err="1" smtClean="0"/>
              <a:t>drugs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with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poor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water-solubility</a:t>
            </a:r>
            <a:r>
              <a:rPr lang="tr-TR" altLang="tr-TR" dirty="0" smtClean="0"/>
              <a:t>. </a:t>
            </a:r>
            <a:r>
              <a:rPr lang="tr-TR" altLang="tr-TR" dirty="0" err="1" smtClean="0"/>
              <a:t>The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hydrophilic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outer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shell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exerts</a:t>
            </a:r>
            <a:r>
              <a:rPr lang="tr-TR" altLang="tr-TR" dirty="0" smtClean="0"/>
              <a:t> an </a:t>
            </a:r>
            <a:r>
              <a:rPr lang="tr-TR" altLang="tr-TR" dirty="0" err="1" smtClean="0"/>
              <a:t>effect</a:t>
            </a:r>
            <a:r>
              <a:rPr lang="tr-TR" altLang="tr-TR" dirty="0" smtClean="0"/>
              <a:t> of </a:t>
            </a:r>
            <a:r>
              <a:rPr lang="tr-TR" altLang="tr-TR" dirty="0" err="1" smtClean="0"/>
              <a:t>staving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off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immunological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rejection</a:t>
            </a:r>
            <a:r>
              <a:rPr lang="tr-TR" altLang="tr-TR" dirty="0" smtClean="0"/>
              <a:t> inside </a:t>
            </a:r>
            <a:r>
              <a:rPr lang="tr-TR" altLang="tr-TR" dirty="0" err="1" smtClean="0"/>
              <a:t>the</a:t>
            </a:r>
            <a:r>
              <a:rPr lang="tr-TR" altLang="tr-TR" dirty="0" smtClean="0"/>
              <a:t> body, </a:t>
            </a:r>
            <a:r>
              <a:rPr lang="tr-TR" altLang="tr-TR" dirty="0" err="1" smtClean="0"/>
              <a:t>resulting</a:t>
            </a:r>
            <a:r>
              <a:rPr lang="tr-TR" altLang="tr-TR" dirty="0" smtClean="0"/>
              <a:t> in a </a:t>
            </a:r>
            <a:r>
              <a:rPr lang="tr-TR" altLang="tr-TR" dirty="0" err="1" smtClean="0"/>
              <a:t>stealth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effect</a:t>
            </a:r>
            <a:r>
              <a:rPr lang="tr-TR" altLang="tr-TR" dirty="0" smtClean="0"/>
              <a:t>. </a:t>
            </a:r>
            <a:r>
              <a:rPr lang="tr-TR" altLang="tr-TR" dirty="0" err="1" smtClean="0"/>
              <a:t>However</a:t>
            </a:r>
            <a:r>
              <a:rPr lang="tr-TR" altLang="tr-TR" dirty="0" smtClean="0"/>
              <a:t>, </a:t>
            </a:r>
            <a:r>
              <a:rPr lang="tr-TR" altLang="tr-TR" dirty="0" err="1" smtClean="0"/>
              <a:t>these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systems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occur</a:t>
            </a:r>
            <a:r>
              <a:rPr lang="tr-TR" altLang="tr-TR" dirty="0" smtClean="0"/>
              <a:t> </a:t>
            </a:r>
            <a:r>
              <a:rPr lang="en-US" altLang="tr-TR" dirty="0" smtClean="0"/>
              <a:t>only above a threshold</a:t>
            </a:r>
            <a:r>
              <a:rPr lang="tr-TR" altLang="tr-TR" dirty="0" smtClean="0"/>
              <a:t> </a:t>
            </a:r>
            <a:r>
              <a:rPr lang="en-US" altLang="tr-TR" dirty="0" smtClean="0"/>
              <a:t>concentration, called the critical </a:t>
            </a:r>
            <a:r>
              <a:rPr lang="en-US" altLang="tr-TR" dirty="0" err="1" smtClean="0"/>
              <a:t>micellar</a:t>
            </a:r>
            <a:r>
              <a:rPr lang="en-US" altLang="tr-TR" dirty="0" smtClean="0"/>
              <a:t>.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They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exist</a:t>
            </a:r>
            <a:r>
              <a:rPr lang="tr-TR" altLang="tr-TR" dirty="0" smtClean="0"/>
              <a:t> as </a:t>
            </a:r>
            <a:r>
              <a:rPr lang="tr-TR" altLang="tr-TR" dirty="0" err="1" smtClean="0"/>
              <a:t>unimers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below</a:t>
            </a:r>
            <a:r>
              <a:rPr lang="tr-TR" altLang="tr-TR" dirty="0" smtClean="0"/>
              <a:t> CMC in </a:t>
            </a:r>
            <a:r>
              <a:rPr lang="tr-TR" altLang="tr-TR" dirty="0" err="1" smtClean="0"/>
              <a:t>water</a:t>
            </a:r>
            <a:r>
              <a:rPr lang="tr-TR" altLang="tr-TR" dirty="0" smtClean="0"/>
              <a:t>.</a:t>
            </a:r>
          </a:p>
          <a:p>
            <a:endParaRPr lang="tr-TR" altLang="tr-TR" dirty="0" smtClean="0"/>
          </a:p>
          <a:p>
            <a:endParaRPr lang="tr-TR" altLang="tr-TR" dirty="0" smtClean="0"/>
          </a:p>
          <a:p>
            <a:endParaRPr lang="tr-TR" altLang="tr-TR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C6981A1-76E1-4630-93B1-FF259A3E1DEE}" type="slidenum">
              <a:rPr lang="en-US" altLang="tr-TR">
                <a:latin typeface="Calibri" pitchFamily="34" charset="0"/>
              </a:rPr>
              <a:pPr/>
              <a:t>3</a:t>
            </a:fld>
            <a:endParaRPr lang="en-US" altLang="tr-T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692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532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655843B-37EE-47BC-9439-A46C97EC6A8A}" type="slidenum">
              <a:rPr lang="en-US" altLang="tr-TR">
                <a:latin typeface="Calibri" pitchFamily="34" charset="0"/>
              </a:rPr>
              <a:pPr/>
              <a:t>4</a:t>
            </a:fld>
            <a:endParaRPr lang="en-US" altLang="tr-T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632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1741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001903-3B97-46D2-8476-65BD0C84085A}" type="slidenum">
              <a:rPr lang="en-US" altLang="tr-TR">
                <a:latin typeface="Calibri" panose="020F0502020204030204" pitchFamily="34" charset="0"/>
              </a:rPr>
              <a:pPr/>
              <a:t>5</a:t>
            </a:fld>
            <a:endParaRPr lang="en-US" altLang="tr-T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312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altLang="tr-TR" dirty="0" err="1" smtClean="0">
                <a:solidFill>
                  <a:srgbClr val="002060"/>
                </a:solidFill>
                <a:latin typeface="Verdana" panose="020B0604030504040204" pitchFamily="34" charset="0"/>
              </a:rPr>
              <a:t>Drugs</a:t>
            </a:r>
            <a:r>
              <a:rPr lang="tr-TR" altLang="tr-TR" dirty="0" smtClean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tr-TR" altLang="tr-TR" dirty="0" err="1" smtClean="0">
                <a:solidFill>
                  <a:srgbClr val="002060"/>
                </a:solidFill>
                <a:latin typeface="Verdana" panose="020B0604030504040204" pitchFamily="34" charset="0"/>
              </a:rPr>
              <a:t>applied</a:t>
            </a:r>
            <a:r>
              <a:rPr lang="tr-TR" altLang="tr-TR" dirty="0" smtClean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tr-TR" altLang="tr-TR" dirty="0" err="1" smtClean="0">
                <a:solidFill>
                  <a:srgbClr val="002060"/>
                </a:solidFill>
                <a:latin typeface="Verdana" panose="020B0604030504040204" pitchFamily="34" charset="0"/>
              </a:rPr>
              <a:t>topically</a:t>
            </a:r>
            <a:r>
              <a:rPr lang="tr-TR" altLang="tr-TR" dirty="0" smtClean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altLang="tr-TR" dirty="0" smtClean="0">
                <a:solidFill>
                  <a:srgbClr val="002060"/>
                </a:solidFill>
                <a:latin typeface="Verdana" panose="020B0604030504040204" pitchFamily="34" charset="0"/>
              </a:rPr>
              <a:t>inhibit the formation of </a:t>
            </a:r>
            <a:r>
              <a:rPr lang="en-US" altLang="tr-TR" dirty="0" err="1" smtClean="0">
                <a:solidFill>
                  <a:srgbClr val="002060"/>
                </a:solidFill>
                <a:latin typeface="Verdana" panose="020B0604030504040204" pitchFamily="34" charset="0"/>
              </a:rPr>
              <a:t>microcomedones</a:t>
            </a:r>
            <a:r>
              <a:rPr lang="en-US" altLang="tr-TR" dirty="0" smtClean="0">
                <a:solidFill>
                  <a:srgbClr val="002060"/>
                </a:solidFill>
                <a:latin typeface="Verdana" panose="020B0604030504040204" pitchFamily="34" charset="0"/>
              </a:rPr>
              <a:t> and reduce non-inflammatory and inflammatory lesions.</a:t>
            </a:r>
            <a:endParaRPr lang="tr-TR" altLang="tr-TR" dirty="0" smtClean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altLang="tr-TR" dirty="0" err="1" smtClean="0">
                <a:solidFill>
                  <a:srgbClr val="002060"/>
                </a:solidFill>
                <a:latin typeface="Verdana" panose="020B0604030504040204" pitchFamily="34" charset="0"/>
              </a:rPr>
              <a:t>Topical</a:t>
            </a:r>
            <a:r>
              <a:rPr lang="tr-TR" altLang="tr-TR" dirty="0" smtClean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tr-TR" altLang="tr-TR" dirty="0" err="1" smtClean="0">
                <a:solidFill>
                  <a:srgbClr val="002060"/>
                </a:solidFill>
                <a:latin typeface="Verdana" panose="020B0604030504040204" pitchFamily="34" charset="0"/>
              </a:rPr>
              <a:t>acne</a:t>
            </a:r>
            <a:r>
              <a:rPr lang="tr-TR" altLang="tr-TR" dirty="0" smtClean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tr-TR" altLang="tr-TR" dirty="0" err="1" smtClean="0">
                <a:solidFill>
                  <a:srgbClr val="002060"/>
                </a:solidFill>
                <a:latin typeface="Verdana" panose="020B0604030504040204" pitchFamily="34" charset="0"/>
              </a:rPr>
              <a:t>treatment</a:t>
            </a:r>
            <a:r>
              <a:rPr lang="tr-TR" altLang="tr-TR" dirty="0" smtClean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tr-TR" altLang="tr-TR" dirty="0" err="1" smtClean="0">
                <a:solidFill>
                  <a:srgbClr val="002060"/>
                </a:solidFill>
                <a:latin typeface="Verdana" panose="020B0604030504040204" pitchFamily="34" charset="0"/>
              </a:rPr>
              <a:t>also</a:t>
            </a:r>
            <a:r>
              <a:rPr lang="tr-TR" altLang="tr-TR" dirty="0" smtClean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tr-TR" altLang="tr-TR" dirty="0" err="1" smtClean="0">
                <a:solidFill>
                  <a:srgbClr val="002060"/>
                </a:solidFill>
                <a:latin typeface="Verdana" panose="020B0604030504040204" pitchFamily="34" charset="0"/>
              </a:rPr>
              <a:t>prevents</a:t>
            </a:r>
            <a:r>
              <a:rPr lang="tr-TR" altLang="tr-TR" dirty="0" smtClean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tr-TR" altLang="tr-TR" dirty="0" err="1" smtClean="0">
                <a:solidFill>
                  <a:srgbClr val="002060"/>
                </a:solidFill>
                <a:latin typeface="Verdana" panose="020B0604030504040204" pitchFamily="34" charset="0"/>
              </a:rPr>
              <a:t>the</a:t>
            </a:r>
            <a:r>
              <a:rPr lang="tr-TR" altLang="tr-TR" dirty="0" smtClean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tr-TR" altLang="tr-TR" dirty="0" err="1" smtClean="0">
                <a:solidFill>
                  <a:srgbClr val="002060"/>
                </a:solidFill>
                <a:latin typeface="Verdana" panose="020B0604030504040204" pitchFamily="34" charset="0"/>
              </a:rPr>
              <a:t>systemic</a:t>
            </a:r>
            <a:r>
              <a:rPr lang="tr-TR" altLang="tr-TR" dirty="0" smtClean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tr-TR" altLang="tr-TR" dirty="0" err="1" smtClean="0">
                <a:solidFill>
                  <a:srgbClr val="002060"/>
                </a:solidFill>
                <a:latin typeface="Verdana" panose="020B0604030504040204" pitchFamily="34" charset="0"/>
              </a:rPr>
              <a:t>side</a:t>
            </a:r>
            <a:r>
              <a:rPr lang="tr-TR" altLang="tr-TR" dirty="0" smtClean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tr-TR" altLang="tr-TR" dirty="0" err="1" smtClean="0">
                <a:solidFill>
                  <a:srgbClr val="002060"/>
                </a:solidFill>
                <a:latin typeface="Verdana" panose="020B0604030504040204" pitchFamily="34" charset="0"/>
              </a:rPr>
              <a:t>effects</a:t>
            </a:r>
            <a:r>
              <a:rPr lang="tr-TR" altLang="tr-TR" dirty="0" smtClean="0">
                <a:solidFill>
                  <a:srgbClr val="002060"/>
                </a:solidFill>
                <a:latin typeface="Verdana" panose="020B0604030504040204" pitchFamily="34" charset="0"/>
              </a:rPr>
              <a:t> of </a:t>
            </a:r>
            <a:r>
              <a:rPr lang="tr-TR" altLang="tr-TR" dirty="0" err="1" smtClean="0">
                <a:solidFill>
                  <a:srgbClr val="002060"/>
                </a:solidFill>
                <a:latin typeface="Verdana" panose="020B0604030504040204" pitchFamily="34" charset="0"/>
              </a:rPr>
              <a:t>drugs</a:t>
            </a:r>
            <a:r>
              <a:rPr lang="tr-TR" altLang="tr-TR" dirty="0" smtClean="0">
                <a:solidFill>
                  <a:srgbClr val="002060"/>
                </a:solidFill>
                <a:latin typeface="Verdana" panose="020B0604030504040204" pitchFamily="34" charset="0"/>
              </a:rPr>
              <a:t>.</a:t>
            </a:r>
          </a:p>
          <a:p>
            <a:endParaRPr lang="tr-TR" altLang="tr-TR" dirty="0" smtClean="0"/>
          </a:p>
        </p:txBody>
      </p:sp>
      <p:sp>
        <p:nvSpPr>
          <p:cNvPr id="1946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B6F886-7645-4DBD-855E-6CA5D05C8909}" type="slidenum">
              <a:rPr lang="en-US" altLang="tr-TR">
                <a:latin typeface="Calibri" panose="020F0502020204030204" pitchFamily="34" charset="0"/>
              </a:rPr>
              <a:pPr/>
              <a:t>6</a:t>
            </a:fld>
            <a:endParaRPr lang="en-US" altLang="tr-T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03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2150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623D81-F5A3-48E3-AC39-8E927E14944B}" type="slidenum">
              <a:rPr lang="en-US" altLang="tr-TR">
                <a:latin typeface="Calibri" panose="020F0502020204030204" pitchFamily="34" charset="0"/>
              </a:rPr>
              <a:pPr/>
              <a:t>7</a:t>
            </a:fld>
            <a:endParaRPr lang="en-US" altLang="tr-T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465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6784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EFAB09E-B228-43BD-AA57-C15BE71F67EA}" type="slidenum">
              <a:rPr lang="tr-TR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tr-TR" smtClean="0">
              <a:latin typeface="Calibri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barrier</a:t>
            </a:r>
            <a:r>
              <a:rPr lang="tr-TR" dirty="0" smtClean="0"/>
              <a:t> </a:t>
            </a:r>
            <a:r>
              <a:rPr lang="tr-TR" dirty="0" err="1" smtClean="0"/>
              <a:t>nature</a:t>
            </a:r>
            <a:r>
              <a:rPr lang="tr-TR" dirty="0" smtClean="0"/>
              <a:t> of </a:t>
            </a:r>
            <a:r>
              <a:rPr lang="tr-TR" dirty="0" err="1" smtClean="0"/>
              <a:t>stratum</a:t>
            </a:r>
            <a:r>
              <a:rPr lang="tr-TR" dirty="0" smtClean="0"/>
              <a:t> </a:t>
            </a:r>
            <a:r>
              <a:rPr lang="tr-TR" dirty="0" err="1" smtClean="0"/>
              <a:t>corneum</a:t>
            </a:r>
            <a:r>
              <a:rPr lang="tr-TR" dirty="0" smtClean="0"/>
              <a:t> </a:t>
            </a:r>
            <a:r>
              <a:rPr lang="tr-TR" dirty="0" err="1" smtClean="0"/>
              <a:t>depends</a:t>
            </a:r>
            <a:r>
              <a:rPr lang="tr-TR" dirty="0" smtClean="0"/>
              <a:t> on </a:t>
            </a:r>
            <a:r>
              <a:rPr lang="tr-TR" dirty="0" err="1" smtClean="0"/>
              <a:t>its</a:t>
            </a:r>
            <a:r>
              <a:rPr lang="tr-TR" dirty="0" smtClean="0"/>
              <a:t> </a:t>
            </a:r>
            <a:r>
              <a:rPr lang="tr-TR" dirty="0" err="1" smtClean="0"/>
              <a:t>unique</a:t>
            </a:r>
            <a:r>
              <a:rPr lang="tr-TR" dirty="0" smtClean="0"/>
              <a:t> </a:t>
            </a:r>
            <a:r>
              <a:rPr lang="tr-TR" dirty="0" err="1" smtClean="0"/>
              <a:t>constitituents</a:t>
            </a:r>
            <a:r>
              <a:rPr lang="tr-TR" dirty="0" smtClean="0"/>
              <a:t> %75-80 is protein, %-15 is </a:t>
            </a:r>
            <a:r>
              <a:rPr lang="tr-TR" dirty="0" err="1" smtClean="0"/>
              <a:t>lipid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%5-10 </a:t>
            </a:r>
            <a:r>
              <a:rPr lang="tr-TR" dirty="0" err="1" smtClean="0"/>
              <a:t>unidentified</a:t>
            </a:r>
            <a:endParaRPr lang="tr-TR" dirty="0" smtClean="0"/>
          </a:p>
          <a:p>
            <a:pPr eaLnBrk="1" hangingPunct="1">
              <a:spcBef>
                <a:spcPct val="0"/>
              </a:spcBef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proetin</a:t>
            </a:r>
            <a:r>
              <a:rPr lang="tr-TR" dirty="0" smtClean="0"/>
              <a:t> is </a:t>
            </a:r>
            <a:r>
              <a:rPr lang="tr-TR" dirty="0" err="1" smtClean="0"/>
              <a:t>located</a:t>
            </a:r>
            <a:r>
              <a:rPr lang="tr-TR" dirty="0" smtClean="0"/>
              <a:t> </a:t>
            </a:r>
            <a:r>
              <a:rPr lang="tr-TR" dirty="0" err="1" smtClean="0"/>
              <a:t>primarly</a:t>
            </a:r>
            <a:r>
              <a:rPr lang="tr-TR" dirty="0" smtClean="0"/>
              <a:t> </a:t>
            </a:r>
            <a:r>
              <a:rPr lang="tr-TR" dirty="0" err="1" smtClean="0"/>
              <a:t>located</a:t>
            </a:r>
            <a:r>
              <a:rPr lang="tr-TR" dirty="0" smtClean="0"/>
              <a:t> </a:t>
            </a:r>
            <a:r>
              <a:rPr lang="tr-TR" dirty="0" err="1" smtClean="0"/>
              <a:t>whitin</a:t>
            </a:r>
            <a:r>
              <a:rPr lang="tr-TR" dirty="0" smtClean="0"/>
              <a:t> </a:t>
            </a:r>
            <a:r>
              <a:rPr lang="tr-TR" dirty="0" err="1" smtClean="0"/>
              <a:t>keratinocytes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Protein </a:t>
            </a:r>
            <a:r>
              <a:rPr lang="tr-TR" dirty="0" err="1" smtClean="0"/>
              <a:t>layer</a:t>
            </a:r>
            <a:r>
              <a:rPr lang="tr-TR" dirty="0" smtClean="0"/>
              <a:t> of skin is </a:t>
            </a:r>
            <a:r>
              <a:rPr lang="tr-TR" dirty="0" err="1" smtClean="0"/>
              <a:t>very</a:t>
            </a:r>
            <a:r>
              <a:rPr lang="tr-TR" dirty="0" smtClean="0"/>
              <a:t> </a:t>
            </a:r>
            <a:r>
              <a:rPr lang="tr-TR" dirty="0" err="1" smtClean="0"/>
              <a:t>resistant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chemical</a:t>
            </a:r>
            <a:r>
              <a:rPr lang="tr-TR" dirty="0" smtClean="0"/>
              <a:t> </a:t>
            </a:r>
            <a:r>
              <a:rPr lang="tr-TR" dirty="0" err="1" smtClean="0"/>
              <a:t>compounds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keratinocyte</a:t>
            </a:r>
            <a:r>
              <a:rPr lang="tr-TR" dirty="0" smtClean="0"/>
              <a:t> protein </a:t>
            </a:r>
            <a:r>
              <a:rPr lang="tr-TR" dirty="0" err="1" smtClean="0"/>
              <a:t>layer</a:t>
            </a:r>
            <a:r>
              <a:rPr lang="tr-TR" dirty="0" smtClean="0"/>
              <a:t> has a </a:t>
            </a:r>
            <a:r>
              <a:rPr lang="tr-TR" dirty="0" err="1" smtClean="0"/>
              <a:t>key</a:t>
            </a:r>
            <a:r>
              <a:rPr lang="tr-TR" dirty="0" smtClean="0"/>
              <a:t> role in </a:t>
            </a:r>
            <a:r>
              <a:rPr lang="tr-TR" dirty="0" err="1" smtClean="0"/>
              <a:t>structuring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ordering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intercellular</a:t>
            </a:r>
            <a:r>
              <a:rPr lang="tr-TR" dirty="0" smtClean="0"/>
              <a:t> </a:t>
            </a:r>
            <a:r>
              <a:rPr lang="tr-TR" dirty="0" err="1" smtClean="0"/>
              <a:t>lipid</a:t>
            </a:r>
            <a:r>
              <a:rPr lang="tr-TR" dirty="0" smtClean="0"/>
              <a:t> </a:t>
            </a:r>
            <a:r>
              <a:rPr lang="tr-TR" dirty="0" err="1" smtClean="0"/>
              <a:t>lamellae</a:t>
            </a:r>
            <a:r>
              <a:rPr lang="tr-TR" dirty="0" smtClean="0"/>
              <a:t> of </a:t>
            </a:r>
            <a:r>
              <a:rPr lang="tr-TR" dirty="0" err="1" smtClean="0"/>
              <a:t>stratum</a:t>
            </a:r>
            <a:r>
              <a:rPr lang="tr-TR" dirty="0" smtClean="0"/>
              <a:t> </a:t>
            </a:r>
            <a:r>
              <a:rPr lang="tr-TR" dirty="0" err="1" smtClean="0"/>
              <a:t>corneum</a:t>
            </a:r>
            <a:r>
              <a:rPr lang="tr-TR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tr-TR" dirty="0" smtClean="0"/>
              <a:t>Human </a:t>
            </a:r>
            <a:r>
              <a:rPr lang="tr-TR" dirty="0" err="1" smtClean="0"/>
              <a:t>stratum</a:t>
            </a:r>
            <a:r>
              <a:rPr lang="tr-TR" dirty="0" smtClean="0"/>
              <a:t> </a:t>
            </a:r>
            <a:r>
              <a:rPr lang="tr-TR" dirty="0" err="1" smtClean="0"/>
              <a:t>corneum</a:t>
            </a:r>
            <a:r>
              <a:rPr lang="tr-TR" dirty="0" smtClean="0"/>
              <a:t> </a:t>
            </a:r>
            <a:r>
              <a:rPr lang="tr-TR" dirty="0" err="1" smtClean="0"/>
              <a:t>contains</a:t>
            </a:r>
            <a:r>
              <a:rPr lang="tr-TR" dirty="0" smtClean="0"/>
              <a:t> a </a:t>
            </a:r>
            <a:r>
              <a:rPr lang="tr-TR" dirty="0" err="1" smtClean="0"/>
              <a:t>unique</a:t>
            </a:r>
            <a:r>
              <a:rPr lang="tr-TR" dirty="0" smtClean="0"/>
              <a:t> </a:t>
            </a:r>
            <a:r>
              <a:rPr lang="tr-TR" dirty="0" err="1" smtClean="0"/>
              <a:t>mixture</a:t>
            </a:r>
            <a:r>
              <a:rPr lang="tr-TR" dirty="0" smtClean="0"/>
              <a:t> of </a:t>
            </a:r>
            <a:r>
              <a:rPr lang="tr-TR" dirty="0" err="1" smtClean="0"/>
              <a:t>lipids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most</a:t>
            </a:r>
            <a:r>
              <a:rPr lang="tr-TR" dirty="0" smtClean="0"/>
              <a:t> of </a:t>
            </a:r>
            <a:r>
              <a:rPr lang="tr-TR" dirty="0" err="1" smtClean="0"/>
              <a:t>drugs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continous</a:t>
            </a:r>
            <a:r>
              <a:rPr lang="tr-TR" dirty="0" smtClean="0"/>
              <a:t> </a:t>
            </a:r>
            <a:r>
              <a:rPr lang="tr-TR" dirty="0" err="1" smtClean="0"/>
              <a:t>multiply</a:t>
            </a:r>
            <a:r>
              <a:rPr lang="tr-TR" dirty="0" smtClean="0"/>
              <a:t> </a:t>
            </a:r>
            <a:r>
              <a:rPr lang="tr-TR" dirty="0" err="1" smtClean="0"/>
              <a:t>bilayered</a:t>
            </a:r>
            <a:r>
              <a:rPr lang="tr-TR" dirty="0" smtClean="0"/>
              <a:t> </a:t>
            </a:r>
            <a:r>
              <a:rPr lang="tr-TR" dirty="0" err="1" smtClean="0"/>
              <a:t>lipid</a:t>
            </a:r>
            <a:r>
              <a:rPr lang="tr-TR" dirty="0" smtClean="0"/>
              <a:t> </a:t>
            </a:r>
            <a:r>
              <a:rPr lang="tr-TR" dirty="0" err="1" smtClean="0"/>
              <a:t>content</a:t>
            </a:r>
            <a:r>
              <a:rPr lang="tr-TR" dirty="0" smtClean="0"/>
              <a:t> of </a:t>
            </a:r>
            <a:r>
              <a:rPr lang="tr-TR" dirty="0" err="1" smtClean="0"/>
              <a:t>stratum</a:t>
            </a:r>
            <a:r>
              <a:rPr lang="tr-TR" dirty="0" smtClean="0"/>
              <a:t> </a:t>
            </a:r>
            <a:r>
              <a:rPr lang="tr-TR" dirty="0" err="1" smtClean="0"/>
              <a:t>corneum</a:t>
            </a:r>
            <a:r>
              <a:rPr lang="tr-TR" dirty="0" smtClean="0"/>
              <a:t> is </a:t>
            </a:r>
            <a:r>
              <a:rPr lang="tr-TR" dirty="0" err="1" smtClean="0"/>
              <a:t>key</a:t>
            </a:r>
            <a:r>
              <a:rPr lang="tr-TR" dirty="0" smtClean="0"/>
              <a:t> in </a:t>
            </a:r>
            <a:r>
              <a:rPr lang="tr-TR" dirty="0" err="1" smtClean="0"/>
              <a:t>regulating</a:t>
            </a:r>
            <a:r>
              <a:rPr lang="tr-TR" dirty="0" smtClean="0"/>
              <a:t> </a:t>
            </a:r>
            <a:r>
              <a:rPr lang="tr-TR" dirty="0" err="1" smtClean="0"/>
              <a:t>drug</a:t>
            </a:r>
            <a:r>
              <a:rPr lang="tr-TR" dirty="0" smtClean="0"/>
              <a:t> </a:t>
            </a:r>
            <a:r>
              <a:rPr lang="tr-TR" dirty="0" err="1" smtClean="0"/>
              <a:t>flux</a:t>
            </a:r>
            <a:r>
              <a:rPr lang="tr-TR" dirty="0" smtClean="0"/>
              <a:t> </a:t>
            </a:r>
            <a:r>
              <a:rPr lang="tr-TR" dirty="0" err="1" smtClean="0"/>
              <a:t>through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skin.</a:t>
            </a:r>
          </a:p>
          <a:p>
            <a:pPr eaLnBrk="1" hangingPunct="1">
              <a:spcBef>
                <a:spcPct val="0"/>
              </a:spcBef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major</a:t>
            </a:r>
            <a:r>
              <a:rPr lang="tr-TR" dirty="0" smtClean="0"/>
              <a:t> </a:t>
            </a:r>
            <a:r>
              <a:rPr lang="tr-TR" dirty="0" err="1" smtClean="0"/>
              <a:t>componenets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lipid</a:t>
            </a:r>
            <a:r>
              <a:rPr lang="tr-TR" dirty="0" smtClean="0"/>
              <a:t> domain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ceramides</a:t>
            </a:r>
            <a:r>
              <a:rPr lang="tr-TR" dirty="0" smtClean="0"/>
              <a:t>, </a:t>
            </a:r>
            <a:r>
              <a:rPr lang="tr-TR" dirty="0" err="1" smtClean="0"/>
              <a:t>fatty</a:t>
            </a:r>
            <a:r>
              <a:rPr lang="tr-TR" dirty="0" smtClean="0"/>
              <a:t> </a:t>
            </a:r>
            <a:r>
              <a:rPr lang="tr-TR" dirty="0" err="1" smtClean="0"/>
              <a:t>acids</a:t>
            </a:r>
            <a:r>
              <a:rPr lang="tr-TR" dirty="0" smtClean="0"/>
              <a:t>, </a:t>
            </a:r>
            <a:r>
              <a:rPr lang="tr-TR" dirty="0" err="1" smtClean="0"/>
              <a:t>cholesterol</a:t>
            </a:r>
            <a:r>
              <a:rPr lang="tr-TR" dirty="0" smtClean="0"/>
              <a:t>, </a:t>
            </a:r>
            <a:r>
              <a:rPr lang="tr-TR" dirty="0" err="1" smtClean="0"/>
              <a:t>cholesterol</a:t>
            </a:r>
            <a:r>
              <a:rPr lang="tr-TR" dirty="0" smtClean="0"/>
              <a:t> </a:t>
            </a:r>
            <a:r>
              <a:rPr lang="tr-TR" dirty="0" err="1" smtClean="0"/>
              <a:t>sulfate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sterol/</a:t>
            </a:r>
            <a:r>
              <a:rPr lang="tr-TR" dirty="0" err="1" smtClean="0"/>
              <a:t>wax</a:t>
            </a:r>
            <a:r>
              <a:rPr lang="tr-TR" dirty="0" smtClean="0"/>
              <a:t> </a:t>
            </a:r>
            <a:r>
              <a:rPr lang="tr-TR" dirty="0" err="1" smtClean="0"/>
              <a:t>esters</a:t>
            </a:r>
            <a:r>
              <a:rPr lang="tr-TR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tr-TR" dirty="0" err="1" smtClean="0"/>
              <a:t>Thae</a:t>
            </a:r>
            <a:r>
              <a:rPr lang="tr-TR" dirty="0" smtClean="0"/>
              <a:t> </a:t>
            </a:r>
            <a:r>
              <a:rPr lang="tr-TR" dirty="0" err="1" smtClean="0"/>
              <a:t>stratum</a:t>
            </a:r>
            <a:r>
              <a:rPr lang="tr-TR" dirty="0" smtClean="0"/>
              <a:t> </a:t>
            </a:r>
            <a:r>
              <a:rPr lang="tr-TR" dirty="0" err="1" smtClean="0"/>
              <a:t>corneum</a:t>
            </a:r>
            <a:r>
              <a:rPr lang="tr-TR" dirty="0" smtClean="0"/>
              <a:t> </a:t>
            </a:r>
            <a:r>
              <a:rPr lang="tr-TR" dirty="0" err="1" smtClean="0"/>
              <a:t>lipids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arranged</a:t>
            </a:r>
            <a:r>
              <a:rPr lang="tr-TR" dirty="0" smtClean="0"/>
              <a:t> in </a:t>
            </a:r>
            <a:r>
              <a:rPr lang="tr-TR" dirty="0" err="1" smtClean="0"/>
              <a:t>multiple</a:t>
            </a:r>
            <a:r>
              <a:rPr lang="tr-TR" dirty="0" smtClean="0"/>
              <a:t> </a:t>
            </a:r>
            <a:r>
              <a:rPr lang="tr-TR" dirty="0" err="1" smtClean="0"/>
              <a:t>bilayers</a:t>
            </a:r>
            <a:r>
              <a:rPr lang="tr-TR" dirty="0" smtClean="0"/>
              <a:t>  </a:t>
            </a:r>
          </a:p>
          <a:p>
            <a:pPr eaLnBrk="1" hangingPunct="1">
              <a:spcBef>
                <a:spcPct val="0"/>
              </a:spcBef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274006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460601B-CE92-485E-B52F-7DFCE20A9164}" type="datetime1">
              <a:rPr lang="en-US" smtClean="0"/>
              <a:t>11/28/2014</a:t>
            </a:fld>
            <a:endParaRPr lang="en-US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7DD7-18FF-4F17-B6D4-BC97FA8280F5}" type="datetime1">
              <a:rPr lang="en-US" smtClean="0"/>
              <a:t>11/28/2014</a:t>
            </a:fld>
            <a:endParaRPr lang="en-US" sz="1000" dirty="0" smtClean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smtClean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F765024-4D07-41A1-AA4B-4D4A83FF697A}" type="datetime1">
              <a:rPr lang="en-US" smtClean="0"/>
              <a:t>11/28/2014</a:t>
            </a:fld>
            <a:endParaRPr lang="en-US" sz="1000" dirty="0" smtClean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 algn="ctr"/>
            <a:endParaRPr lang="en-US" sz="1000" smtClean="0"/>
          </a:p>
        </p:txBody>
      </p:sp>
      <p:sp>
        <p:nvSpPr>
          <p:cNvPr id="7" name="Dikdörtgen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DF87-2F14-42A1-B2CE-8FEE98A92AE9}" type="datetime1">
              <a:rPr lang="en-US" smtClean="0"/>
              <a:t>11/28/2014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B546-B75A-4204-9DE7-28967F3033F6}" type="datetime1">
              <a:rPr lang="en-US" smtClean="0"/>
              <a:t>11/28/2014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Dikdörtgen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D2B7-3389-41D1-A144-3B3EC224600A}" type="datetime1">
              <a:rPr lang="en-US" smtClean="0"/>
              <a:t>11/28/2014</a:t>
            </a:fld>
            <a:endParaRPr lang="en-US" sz="1000" dirty="0" smtClean="0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  <p:sp>
        <p:nvSpPr>
          <p:cNvPr id="14" name="Altbilgi Yer Tutucusu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endParaRPr lang="en-US" sz="100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E54D9E6-1D94-4BB7-ABBC-A1BC903361B6}" type="datetime1">
              <a:rPr lang="en-US" smtClean="0"/>
              <a:t>11/28/2014</a:t>
            </a:fld>
            <a:endParaRPr lang="en-US" sz="1000" dirty="0" smtClean="0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  <p:sp>
        <p:nvSpPr>
          <p:cNvPr id="12" name="Altbilgi Yer Tutucusu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algn="ctr"/>
            <a:endParaRPr lang="en-US" sz="100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4ABE17D-6F8B-492F-BCF6-9ACC5E1BDE8C}" type="datetime1">
              <a:rPr lang="en-US" smtClean="0"/>
              <a:t>11/28/2014</a:t>
            </a:fld>
            <a:endParaRPr lang="en-US" sz="1000" dirty="0" smtClean="0"/>
          </a:p>
        </p:txBody>
      </p:sp>
      <p:sp>
        <p:nvSpPr>
          <p:cNvPr id="12" name="Slayt Numarası Yer Tutucus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  <p:sp>
        <p:nvSpPr>
          <p:cNvPr id="14" name="Altbilgi Yer Tutucusu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algn="ctr"/>
            <a:endParaRPr lang="en-US" sz="1000" smtClean="0"/>
          </a:p>
        </p:txBody>
      </p:sp>
      <p:sp>
        <p:nvSpPr>
          <p:cNvPr id="16" name="Metin Yer Tutucus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5" name="Metin Yer Tutucus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B92B-6C86-4CE4-8A85-B043D4DABE33}" type="datetime1">
              <a:rPr lang="en-US" smtClean="0"/>
              <a:t>11/28/2014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ED61-1D50-425E-B81A-A108518B6B5C}" type="datetime1">
              <a:rPr lang="en-US" smtClean="0"/>
              <a:t>11/28/2014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F482-6035-494A-B63C-62DAFADEA307}" type="datetime1">
              <a:rPr lang="en-US" smtClean="0"/>
              <a:t>11/28/2014</a:t>
            </a:fld>
            <a:endParaRPr lang="en-US" sz="1000" dirty="0" smtClean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smtClean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ikdörtgen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Dikdörtgen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748EC77-6095-4AB6-A3D7-302870857884}" type="datetime1">
              <a:rPr lang="en-US" smtClean="0"/>
              <a:t>11/28/2014</a:t>
            </a:fld>
            <a:endParaRPr lang="en-US" sz="1000" dirty="0" smtClean="0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  <p:sp>
        <p:nvSpPr>
          <p:cNvPr id="14" name="Altbilgi Yer Tutucusu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 algn="ctr"/>
            <a:endParaRPr lang="en-US" sz="1000" smtClean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1D06432-BE1E-4A28-8388-846927FFFF64}" type="datetime1">
              <a:rPr lang="en-US" smtClean="0"/>
              <a:t>11/28/2014</a:t>
            </a:fld>
            <a:endParaRPr lang="en-US" sz="1000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7" name="Dikdörtgen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14" r:id="rId1"/>
    <p:sldLayoutId id="2147486115" r:id="rId2"/>
    <p:sldLayoutId id="2147486116" r:id="rId3"/>
    <p:sldLayoutId id="2147486117" r:id="rId4"/>
    <p:sldLayoutId id="2147486118" r:id="rId5"/>
    <p:sldLayoutId id="2147486119" r:id="rId6"/>
    <p:sldLayoutId id="2147486120" r:id="rId7"/>
    <p:sldLayoutId id="2147486121" r:id="rId8"/>
    <p:sldLayoutId id="2147486122" r:id="rId9"/>
    <p:sldLayoutId id="2147486123" r:id="rId10"/>
    <p:sldLayoutId id="2147486124" r:id="rId11"/>
    <p:sldLayoutId id="2147486125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anbul.edu.tr/genel/idari/basinhalk/TANITIM/IUKK_tasarim/ornekler/IU_Logo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iencedirect.com/science/journal/0168365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unusu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9160" y="2248291"/>
            <a:ext cx="9144000" cy="256641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tr-TR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tr-T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tr-TR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tr-T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tr-TR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tr-TR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tr-TR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tr-TR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tr-TR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tr-T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tr-TR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tr-T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tr-TR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tr-T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tr-TR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tr-T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tr-TR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tr-TR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ı</a:t>
            </a:r>
            <a:r>
              <a:rPr lang="en-GB" sz="2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celles</a:t>
            </a:r>
            <a:r>
              <a:rPr lang="en-GB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as </a:t>
            </a:r>
            <a:r>
              <a:rPr lang="en-GB" sz="2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nanos</a:t>
            </a:r>
            <a:r>
              <a:rPr lang="tr-TR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ı</a:t>
            </a:r>
            <a:r>
              <a:rPr lang="en-GB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zed </a:t>
            </a:r>
            <a:r>
              <a:rPr lang="en-GB" sz="2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carr</a:t>
            </a:r>
            <a:r>
              <a:rPr lang="tr-TR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ı</a:t>
            </a:r>
            <a:r>
              <a:rPr lang="en-GB" sz="2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ers</a:t>
            </a:r>
            <a:r>
              <a:rPr lang="en-GB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for </a:t>
            </a:r>
            <a:r>
              <a:rPr lang="en-GB" sz="2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sk</a:t>
            </a:r>
            <a:r>
              <a:rPr lang="tr-TR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ı</a:t>
            </a:r>
            <a:r>
              <a:rPr lang="en-GB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 del</a:t>
            </a:r>
            <a:r>
              <a:rPr lang="tr-TR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ı</a:t>
            </a:r>
            <a:r>
              <a:rPr lang="en-GB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very </a:t>
            </a:r>
            <a:r>
              <a:rPr lang="en-GB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of drugs</a:t>
            </a:r>
            <a:r>
              <a:rPr lang="tr-TR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tr-TR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tr-TR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tr-TR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tr-T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tr-TR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" y="3445845"/>
            <a:ext cx="9144000" cy="1152128"/>
          </a:xfrm>
        </p:spPr>
        <p:txBody>
          <a:bodyPr>
            <a:normAutofit/>
          </a:bodyPr>
          <a:lstStyle/>
          <a:p>
            <a:pPr algn="ctr"/>
            <a:r>
              <a:rPr lang="en-US" sz="2900" b="1" dirty="0" smtClean="0">
                <a:solidFill>
                  <a:srgbClr val="0000CC"/>
                </a:solidFill>
              </a:rPr>
              <a:t>S</a:t>
            </a:r>
            <a:r>
              <a:rPr lang="tr-TR" sz="2900" b="1" dirty="0" err="1" smtClean="0">
                <a:solidFill>
                  <a:srgbClr val="0000CC"/>
                </a:solidFill>
              </a:rPr>
              <a:t>evgi</a:t>
            </a:r>
            <a:r>
              <a:rPr lang="en-US" sz="2900" b="1" dirty="0" smtClean="0">
                <a:solidFill>
                  <a:srgbClr val="0000CC"/>
                </a:solidFill>
              </a:rPr>
              <a:t> </a:t>
            </a:r>
            <a:r>
              <a:rPr lang="en-US" sz="2900" b="1" dirty="0" err="1" smtClean="0">
                <a:solidFill>
                  <a:srgbClr val="0000CC"/>
                </a:solidFill>
              </a:rPr>
              <a:t>Güngör</a:t>
            </a:r>
            <a:endParaRPr lang="tr-TR" sz="2900" b="1" dirty="0" smtClean="0">
              <a:solidFill>
                <a:srgbClr val="0000CC"/>
              </a:solidFill>
            </a:endParaRPr>
          </a:p>
          <a:p>
            <a:pPr algn="ctr"/>
            <a:r>
              <a:rPr lang="en-US" sz="2900" b="1" dirty="0" smtClean="0">
                <a:solidFill>
                  <a:srgbClr val="0000CC"/>
                </a:solidFill>
              </a:rPr>
              <a:t> </a:t>
            </a:r>
            <a:endParaRPr lang="tr-TR" sz="2900" b="1" dirty="0">
              <a:solidFill>
                <a:srgbClr val="0000CC"/>
              </a:solidFill>
            </a:endParaRPr>
          </a:p>
        </p:txBody>
      </p:sp>
      <p:pic>
        <p:nvPicPr>
          <p:cNvPr id="5" name="Picture 4" descr="http://www.istanbul.edu.tr/genel/idari/basinhalk/TANITIM/IUKK_tasarim/resimler/logo.png">
            <a:hlinkClick r:id="rId3" tooltip="Kurumsal Kimlik Kılavuzu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08176"/>
            <a:ext cx="1152128" cy="1152128"/>
          </a:xfrm>
          <a:prstGeom prst="rect">
            <a:avLst/>
          </a:prstGeom>
          <a:noFill/>
        </p:spPr>
      </p:pic>
      <p:sp>
        <p:nvSpPr>
          <p:cNvPr id="7" name="Subtitle 1"/>
          <p:cNvSpPr txBox="1">
            <a:spLocks/>
          </p:cNvSpPr>
          <p:nvPr/>
        </p:nvSpPr>
        <p:spPr>
          <a:xfrm>
            <a:off x="0" y="5180871"/>
            <a:ext cx="6194066" cy="92522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48630" y="4305289"/>
            <a:ext cx="91440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1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Istanbul University, Faculty of Pharmacy, </a:t>
            </a:r>
            <a:endParaRPr lang="tr-TR" sz="1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GB" sz="1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Department of Pharmaceutical Technology</a:t>
            </a:r>
            <a:endParaRPr lang="tr-TR" sz="1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2305844" y="5954250"/>
            <a:ext cx="687625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1400" dirty="0"/>
          </a:p>
          <a:p>
            <a:r>
              <a:rPr lang="en-US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en-US" sz="13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</a:t>
            </a:r>
            <a:r>
              <a:rPr lang="en-US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International Conference on </a:t>
            </a:r>
            <a:r>
              <a:rPr lang="en-US" sz="13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Nanotek</a:t>
            </a:r>
            <a:r>
              <a:rPr lang="en-US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&amp;</a:t>
            </a:r>
            <a:r>
              <a:rPr lang="tr-TR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en-US" sz="13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xpo</a:t>
            </a:r>
            <a:r>
              <a:rPr lang="en-US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,01-03 </a:t>
            </a:r>
            <a:r>
              <a:rPr lang="tr-TR" sz="13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December</a:t>
            </a:r>
            <a:r>
              <a:rPr lang="en-US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201</a:t>
            </a:r>
            <a:r>
              <a:rPr lang="tr-TR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4,</a:t>
            </a:r>
            <a:r>
              <a:rPr lang="en-US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tr-TR" sz="13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tr-TR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San Francisco</a:t>
            </a:r>
            <a:r>
              <a:rPr lang="en-US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tr-TR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USA</a:t>
            </a:r>
            <a:endParaRPr lang="tr-TR" sz="1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 descr="http://www.istanbul.edu.tr/genel/idari/basinhalk/TANITIM/IUKK_tasarim/ornekler/IU_Kap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1671"/>
            <a:ext cx="164623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>
          <a:xfrm>
            <a:off x="183406" y="1771487"/>
            <a:ext cx="5184577" cy="172074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Clr>
                <a:srgbClr val="0033CC"/>
              </a:buClr>
              <a:buSzPct val="130000"/>
              <a:buNone/>
              <a:defRPr/>
            </a:pPr>
            <a:r>
              <a:rPr lang="tr-T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*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9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Skin Penetration</a:t>
            </a:r>
            <a:endParaRPr lang="tr-TR" sz="19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spcBef>
                <a:spcPts val="1200"/>
              </a:spcBef>
              <a:buClr>
                <a:srgbClr val="0033CC"/>
              </a:buClr>
              <a:buSzPct val="130000"/>
              <a:buNone/>
              <a:defRPr/>
            </a:pPr>
            <a:r>
              <a:rPr lang="tr-TR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   </a:t>
            </a:r>
            <a:r>
              <a:rPr lang="en-US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to </a:t>
            </a:r>
            <a:r>
              <a:rPr lang="en-US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achieve adequate skin </a:t>
            </a:r>
            <a:r>
              <a:rPr lang="tr-TR" sz="1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deposition</a:t>
            </a:r>
            <a:r>
              <a:rPr lang="tr-TR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tr-TR" sz="1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drugs</a:t>
            </a:r>
            <a:endParaRPr lang="tr-TR" sz="1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spcBef>
                <a:spcPts val="1200"/>
              </a:spcBef>
              <a:buClr>
                <a:srgbClr val="0033CC"/>
              </a:buClr>
              <a:buSzPct val="130000"/>
              <a:buNone/>
              <a:defRPr/>
            </a:pPr>
            <a:endParaRPr lang="tr-TR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1200"/>
              </a:spcBef>
              <a:buClr>
                <a:srgbClr val="0033CC"/>
              </a:buClr>
              <a:buSzPct val="130000"/>
              <a:buFont typeface="Wingdings" panose="05000000000000000000" pitchFamily="2" charset="2"/>
              <a:buChar char="§"/>
              <a:defRPr/>
            </a:pPr>
            <a:endParaRPr lang="tr-T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-4910" y="114770"/>
            <a:ext cx="9108504" cy="1039426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hallenge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optimization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b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topical product </a:t>
            </a:r>
            <a:r>
              <a:rPr lang="tr-T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deliver </a:t>
            </a:r>
            <a:r>
              <a:rPr lang="tr-T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acne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drugs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3" name="Picture 3" descr="C:\Users\user\BELGELER SEVGI 2012 AGUSTOS OKUL\Desktop\skin delive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32856"/>
            <a:ext cx="309586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BELGELER SEVGI 2012 AGUSTOS OKUL\Desktop\skin delive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520" y="1494337"/>
            <a:ext cx="4212480" cy="335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79500" y="3492233"/>
            <a:ext cx="8424936" cy="294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buClr>
                <a:srgbClr val="0033CC"/>
              </a:buClr>
              <a:buSzPct val="130000"/>
              <a:defRPr/>
            </a:pPr>
            <a:r>
              <a:rPr lang="tr-T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* </a:t>
            </a:r>
            <a:r>
              <a:rPr lang="en-US" sz="19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Stability</a:t>
            </a:r>
            <a:endParaRPr lang="tr-TR" sz="19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Clr>
                <a:srgbClr val="0033CC"/>
              </a:buClr>
              <a:buSzPct val="130000"/>
              <a:defRPr/>
            </a:pPr>
            <a:r>
              <a:rPr lang="tr-T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tr-TR" sz="1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tr-TR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provide</a:t>
            </a:r>
            <a:r>
              <a:rPr lang="tr-TR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tr-TR" sz="1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stable</a:t>
            </a:r>
            <a:r>
              <a:rPr lang="tr-TR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chemical</a:t>
            </a:r>
            <a:r>
              <a:rPr lang="tr-TR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environment</a:t>
            </a:r>
            <a:r>
              <a:rPr lang="tr-TR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in in </a:t>
            </a:r>
            <a:r>
              <a:rPr lang="tr-TR" sz="1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vehicle</a:t>
            </a:r>
            <a:r>
              <a:rPr lang="tr-TR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tr-TR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drugs</a:t>
            </a:r>
            <a:r>
              <a:rPr lang="tr-TR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intended</a:t>
            </a:r>
            <a:r>
              <a:rPr lang="tr-TR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tr-TR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be </a:t>
            </a:r>
            <a:r>
              <a:rPr lang="tr-TR" sz="1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delivered</a:t>
            </a:r>
            <a:r>
              <a:rPr lang="tr-TR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vehicle</a:t>
            </a:r>
            <a:r>
              <a:rPr lang="tr-TR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tr-TR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drugs</a:t>
            </a:r>
            <a:r>
              <a:rPr lang="tr-TR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intended</a:t>
            </a:r>
            <a:r>
              <a:rPr lang="tr-TR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tr-TR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be </a:t>
            </a:r>
            <a:r>
              <a:rPr lang="tr-TR" sz="1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delivered</a:t>
            </a:r>
            <a:r>
              <a:rPr lang="tr-TR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just">
              <a:spcBef>
                <a:spcPts val="1200"/>
              </a:spcBef>
              <a:buClr>
                <a:srgbClr val="0033CC"/>
              </a:buClr>
              <a:buSzPct val="130000"/>
              <a:defRPr/>
            </a:pPr>
            <a:r>
              <a:rPr lang="tr-T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* </a:t>
            </a:r>
            <a:r>
              <a:rPr lang="en-US" sz="19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Cosmetic Acceptability</a:t>
            </a:r>
          </a:p>
          <a:p>
            <a:pPr algn="just">
              <a:spcBef>
                <a:spcPts val="1200"/>
              </a:spcBef>
              <a:buClr>
                <a:srgbClr val="0033CC"/>
              </a:buClr>
              <a:buSzPct val="130000"/>
              <a:defRPr/>
            </a:pPr>
            <a:r>
              <a:rPr lang="tr-T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tr-TR" sz="1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tr-TR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overcome</a:t>
            </a:r>
            <a:r>
              <a:rPr lang="tr-TR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tr-TR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additional physical effects on the skin, </a:t>
            </a:r>
            <a:r>
              <a:rPr lang="en-US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such </a:t>
            </a:r>
            <a:r>
              <a:rPr lang="en-US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as drying, occluding, </a:t>
            </a:r>
            <a:r>
              <a:rPr lang="tr-TR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  <a:r>
              <a:rPr lang="en-US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or </a:t>
            </a:r>
            <a:r>
              <a:rPr lang="en-US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moisturizing</a:t>
            </a:r>
            <a:endParaRPr lang="tr-TR" sz="1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1200"/>
              </a:spcBef>
              <a:buClr>
                <a:srgbClr val="0033CC"/>
              </a:buClr>
              <a:buSzPct val="130000"/>
              <a:defRPr/>
            </a:pPr>
            <a:r>
              <a:rPr lang="tr-TR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tr-TR" sz="1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tr-TR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optimize </a:t>
            </a:r>
            <a:r>
              <a:rPr lang="en-US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ideal </a:t>
            </a:r>
            <a:r>
              <a:rPr lang="tr-TR" sz="1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vehicle</a:t>
            </a:r>
            <a:r>
              <a:rPr lang="en-US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which</a:t>
            </a:r>
            <a:r>
              <a:rPr lang="tr-TR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would</a:t>
            </a:r>
            <a:r>
              <a:rPr lang="tr-TR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leave</a:t>
            </a:r>
            <a:r>
              <a:rPr lang="tr-TR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minimal </a:t>
            </a:r>
            <a:r>
              <a:rPr lang="en-US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residue or oiliness.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71463" y="2615470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  <a:buClr>
                <a:srgbClr val="0033CC"/>
              </a:buClr>
              <a:buSzPct val="130000"/>
              <a:defRPr/>
            </a:pPr>
            <a:r>
              <a:rPr lang="tr-TR" altLang="tr-T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altLang="tr-TR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to get </a:t>
            </a:r>
            <a:r>
              <a:rPr lang="tr-TR" altLang="tr-TR" sz="1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drugs</a:t>
            </a:r>
            <a:r>
              <a:rPr lang="tr-TR" altLang="tr-TR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tr-TR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into the hair follicles and </a:t>
            </a:r>
            <a:r>
              <a:rPr lang="en-US" altLang="tr-TR" sz="1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pilosabaceous</a:t>
            </a:r>
            <a:r>
              <a:rPr lang="en-US" altLang="tr-TR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units</a:t>
            </a:r>
            <a:endParaRPr lang="tr-TR" sz="1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1686266"/>
            <a:ext cx="4351024" cy="38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0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4" name="21 Grup"/>
          <p:cNvGrpSpPr>
            <a:grpSpLocks/>
          </p:cNvGrpSpPr>
          <p:nvPr/>
        </p:nvGrpSpPr>
        <p:grpSpPr bwMode="auto">
          <a:xfrm>
            <a:off x="55464" y="2529169"/>
            <a:ext cx="8743106" cy="2326073"/>
            <a:chOff x="75077" y="-279203"/>
            <a:chExt cx="8203850" cy="2325886"/>
          </a:xfrm>
          <a:solidFill>
            <a:schemeClr val="accent1"/>
          </a:solidFill>
        </p:grpSpPr>
        <p:graphicFrame>
          <p:nvGraphicFramePr>
            <p:cNvPr id="9" name="2 Diyagram"/>
            <p:cNvGraphicFramePr/>
            <p:nvPr/>
          </p:nvGraphicFramePr>
          <p:xfrm>
            <a:off x="575556" y="-279203"/>
            <a:ext cx="7560840" cy="5760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27657" name="8 Grup"/>
            <p:cNvGrpSpPr>
              <a:grpSpLocks/>
            </p:cNvGrpSpPr>
            <p:nvPr/>
          </p:nvGrpSpPr>
          <p:grpSpPr bwMode="auto">
            <a:xfrm>
              <a:off x="663741" y="-57994"/>
              <a:ext cx="6773214" cy="1469104"/>
              <a:chOff x="1167797" y="-57994"/>
              <a:chExt cx="6773214" cy="1469104"/>
            </a:xfrm>
            <a:grpFill/>
          </p:grpSpPr>
          <p:sp>
            <p:nvSpPr>
              <p:cNvPr id="21" name="4 Aşağı Ok"/>
              <p:cNvSpPr/>
              <p:nvPr/>
            </p:nvSpPr>
            <p:spPr>
              <a:xfrm>
                <a:off x="1167797" y="4284"/>
                <a:ext cx="216315" cy="1163544"/>
              </a:xfrm>
              <a:prstGeom prst="down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/>
              </a:p>
            </p:txBody>
          </p:sp>
          <p:sp>
            <p:nvSpPr>
              <p:cNvPr id="22" name="21 Aşağı Ok"/>
              <p:cNvSpPr/>
              <p:nvPr/>
            </p:nvSpPr>
            <p:spPr>
              <a:xfrm>
                <a:off x="2887710" y="107995"/>
                <a:ext cx="170061" cy="956124"/>
              </a:xfrm>
              <a:prstGeom prst="down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/>
              </a:p>
            </p:txBody>
          </p:sp>
          <p:sp>
            <p:nvSpPr>
              <p:cNvPr id="23" name="22 Aşağı Ok"/>
              <p:cNvSpPr/>
              <p:nvPr/>
            </p:nvSpPr>
            <p:spPr>
              <a:xfrm>
                <a:off x="4777685" y="7239"/>
                <a:ext cx="179411" cy="1163544"/>
              </a:xfrm>
              <a:prstGeom prst="down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/>
              </a:p>
            </p:txBody>
          </p:sp>
          <p:sp>
            <p:nvSpPr>
              <p:cNvPr id="24" name="7 Aşağı Ok"/>
              <p:cNvSpPr/>
              <p:nvPr/>
            </p:nvSpPr>
            <p:spPr>
              <a:xfrm>
                <a:off x="7627353" y="-57994"/>
                <a:ext cx="313658" cy="1469104"/>
              </a:xfrm>
              <a:prstGeom prst="down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/>
              </a:p>
            </p:txBody>
          </p:sp>
        </p:grpSp>
        <p:graphicFrame>
          <p:nvGraphicFramePr>
            <p:cNvPr id="11" name="10 Diyagram"/>
            <p:cNvGraphicFramePr/>
            <p:nvPr>
              <p:extLst>
                <p:ext uri="{D42A27DB-BD31-4B8C-83A1-F6EECF244321}">
                  <p14:modId xmlns:p14="http://schemas.microsoft.com/office/powerpoint/2010/main" val="3251889869"/>
                </p:ext>
              </p:extLst>
            </p:nvPr>
          </p:nvGraphicFramePr>
          <p:xfrm>
            <a:off x="5819687" y="1475008"/>
            <a:ext cx="2459240" cy="57167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20" name="Yuvarlatılmış Dikdörtgen 4"/>
            <p:cNvSpPr/>
            <p:nvPr/>
          </p:nvSpPr>
          <p:spPr bwMode="auto">
            <a:xfrm>
              <a:off x="75077" y="1191212"/>
              <a:ext cx="1490171" cy="322237"/>
            </a:xfrm>
            <a:prstGeom prst="rect">
              <a:avLst/>
            </a:prstGeom>
            <a:solidFill>
              <a:srgbClr val="FF99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LIPOSOMES</a:t>
              </a:r>
            </a:p>
          </p:txBody>
        </p:sp>
        <p:grpSp>
          <p:nvGrpSpPr>
            <p:cNvPr id="27660" name="15 Grup"/>
            <p:cNvGrpSpPr>
              <a:grpSpLocks/>
            </p:cNvGrpSpPr>
            <p:nvPr/>
          </p:nvGrpSpPr>
          <p:grpSpPr bwMode="auto">
            <a:xfrm>
              <a:off x="1629155" y="1315641"/>
              <a:ext cx="1679058" cy="335746"/>
              <a:chOff x="-1937475" y="-1753111"/>
              <a:chExt cx="1193014" cy="335746"/>
            </a:xfrm>
            <a:grpFill/>
          </p:grpSpPr>
          <p:sp>
            <p:nvSpPr>
              <p:cNvPr id="17" name="16 Yuvarlatılmış Dikdörtgen"/>
              <p:cNvSpPr/>
              <p:nvPr/>
            </p:nvSpPr>
            <p:spPr>
              <a:xfrm>
                <a:off x="-1937475" y="-1753111"/>
                <a:ext cx="1147606" cy="335746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Yuvarlatılmış Dikdörtgen 4"/>
              <p:cNvSpPr/>
              <p:nvPr/>
            </p:nvSpPr>
            <p:spPr>
              <a:xfrm>
                <a:off x="-1937475" y="-1716421"/>
                <a:ext cx="1193014" cy="29905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6200" tIns="76200" rIns="76200" bIns="76200" spcCol="1270" anchor="ctr"/>
              <a:lstStyle/>
              <a:p>
                <a:pPr algn="ctr" defTabSz="88900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tr-TR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NANOPARTICLES</a:t>
                </a:r>
              </a:p>
            </p:txBody>
          </p:sp>
        </p:grpSp>
        <p:sp>
          <p:nvSpPr>
            <p:cNvPr id="16" name="Yuvarlatılmış Dikdörtgen 4"/>
            <p:cNvSpPr/>
            <p:nvPr/>
          </p:nvSpPr>
          <p:spPr>
            <a:xfrm>
              <a:off x="3476994" y="1258900"/>
              <a:ext cx="2134479" cy="44922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MICROSPHERES</a:t>
              </a:r>
              <a:r>
                <a:rPr lang="tr-TR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/</a:t>
              </a:r>
            </a:p>
            <a:p>
              <a:pPr algn="ctr" defTabSz="8890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MICROSPONGES</a:t>
              </a:r>
              <a:endParaRPr lang="tr-T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5" name="Dikdörtgen 24"/>
          <p:cNvSpPr/>
          <p:nvPr/>
        </p:nvSpPr>
        <p:spPr>
          <a:xfrm>
            <a:off x="52388" y="333375"/>
            <a:ext cx="9144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Dermatopharmaceutical</a:t>
            </a:r>
            <a:r>
              <a:rPr lang="tr-T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tr-TR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Research</a:t>
            </a:r>
            <a:endParaRPr lang="tr-TR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7653" name="Metin kutusu 1"/>
          <p:cNvSpPr txBox="1">
            <a:spLocks noChangeArrowheads="1"/>
          </p:cNvSpPr>
          <p:nvPr/>
        </p:nvSpPr>
        <p:spPr bwMode="auto">
          <a:xfrm>
            <a:off x="231900" y="1535449"/>
            <a:ext cx="8964488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tr-T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Novel drug delivery strategies can play a</a:t>
            </a:r>
            <a:r>
              <a:rPr lang="tr-TR" altLang="tr-T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tr-TR" altLang="tr-TR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</a:t>
            </a:r>
            <a:r>
              <a:rPr lang="en-US" altLang="tr-T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role in </a:t>
            </a:r>
            <a:r>
              <a:rPr lang="tr-TR" altLang="tr-TR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improving</a:t>
            </a:r>
            <a:r>
              <a:rPr lang="en-US" altLang="tr-T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topical delivery of </a:t>
            </a:r>
            <a:r>
              <a:rPr lang="tr-TR" altLang="tr-TR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drugs</a:t>
            </a:r>
            <a:r>
              <a:rPr lang="tr-TR" altLang="tr-T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tr-T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endParaRPr lang="tr-TR" altLang="tr-TR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altLang="tr-TR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- </a:t>
            </a:r>
            <a:r>
              <a:rPr lang="en-US" altLang="tr-TR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modulating </a:t>
            </a:r>
            <a:r>
              <a:rPr lang="tr-TR" altLang="tr-TR" sz="1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its</a:t>
            </a:r>
            <a:r>
              <a:rPr lang="en-US" altLang="tr-TR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tr-TR" sz="16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physicochemical&amp;biopharmaceutical</a:t>
            </a:r>
            <a:r>
              <a:rPr lang="en-US" altLang="tr-TR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tr-TR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properties</a:t>
            </a:r>
            <a:r>
              <a:rPr lang="tr-TR" altLang="tr-TR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endParaRPr lang="tr-TR" altLang="tr-TR" sz="1600" dirty="0"/>
          </a:p>
        </p:txBody>
      </p:sp>
      <p:sp>
        <p:nvSpPr>
          <p:cNvPr id="2" name="Dikdörtgen 1"/>
          <p:cNvSpPr/>
          <p:nvPr/>
        </p:nvSpPr>
        <p:spPr>
          <a:xfrm>
            <a:off x="5940152" y="5013176"/>
            <a:ext cx="3600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0033CC"/>
              </a:buClr>
            </a:pPr>
            <a:r>
              <a:rPr lang="tr-TR" altLang="tr-TR" sz="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tr-TR" altLang="tr-TR" sz="15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Biocompatibility</a:t>
            </a:r>
            <a:endParaRPr lang="tr-TR" altLang="tr-TR" sz="15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30000"/>
              </a:lnSpc>
              <a:buClr>
                <a:srgbClr val="0033CC"/>
              </a:buClr>
            </a:pPr>
            <a:r>
              <a:rPr lang="tr-TR" altLang="tr-TR" sz="15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tr-TR" altLang="tr-TR" sz="15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Nano-sized</a:t>
            </a:r>
            <a:endParaRPr lang="tr-TR" altLang="tr-TR" sz="15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30000"/>
              </a:lnSpc>
              <a:buClr>
                <a:srgbClr val="0033CC"/>
              </a:buClr>
            </a:pPr>
            <a:r>
              <a:rPr lang="tr-TR" altLang="tr-TR" sz="15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tr-TR" altLang="tr-TR" sz="15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Non-toxic</a:t>
            </a:r>
            <a:r>
              <a:rPr lang="tr-TR" altLang="tr-TR" sz="15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tr-TR" altLang="tr-TR" sz="15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polymeric</a:t>
            </a:r>
            <a:r>
              <a:rPr lang="tr-TR" altLang="tr-TR" sz="15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5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drug</a:t>
            </a:r>
            <a:r>
              <a:rPr lang="tr-TR" altLang="tr-TR" sz="15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5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delivery</a:t>
            </a:r>
            <a:r>
              <a:rPr lang="tr-TR" altLang="tr-TR" sz="15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5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systems</a:t>
            </a:r>
            <a:endParaRPr lang="tr-TR" altLang="tr-TR" sz="15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2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2 Başlık"/>
          <p:cNvSpPr>
            <a:spLocks noGrp="1"/>
          </p:cNvSpPr>
          <p:nvPr>
            <p:ph type="title"/>
          </p:nvPr>
        </p:nvSpPr>
        <p:spPr>
          <a:xfrm>
            <a:off x="31750" y="404813"/>
            <a:ext cx="9144000" cy="5762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tr-TR" sz="37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</a:t>
            </a:r>
            <a:r>
              <a:rPr lang="tr-TR" sz="37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tr-TR" sz="37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7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</a:t>
            </a:r>
            <a:r>
              <a:rPr lang="tr-TR" sz="37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tr-TR" sz="37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tr-TR" sz="37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7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</a:t>
            </a:r>
            <a:endParaRPr lang="tr-TR" sz="37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2676" y="1531786"/>
            <a:ext cx="8793684" cy="2890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buClr>
                <a:srgbClr val="0033CC"/>
              </a:buClr>
              <a:buSzPct val="101000"/>
            </a:pPr>
            <a:r>
              <a:rPr lang="tr-TR" altLang="tr-TR" sz="17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BPO is a </a:t>
            </a:r>
            <a:r>
              <a:rPr lang="tr-TR" altLang="tr-TR" sz="17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highly</a:t>
            </a:r>
            <a:r>
              <a:rPr lang="tr-TR" altLang="tr-TR" sz="17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7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lipophilic</a:t>
            </a:r>
            <a:r>
              <a:rPr lang="tr-TR" altLang="tr-TR" sz="17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7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compound</a:t>
            </a:r>
            <a:r>
              <a:rPr lang="tr-TR" altLang="tr-TR" sz="17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tr-TR" altLang="tr-TR" sz="17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can </a:t>
            </a:r>
            <a:r>
              <a:rPr lang="tr-TR" altLang="tr-TR" sz="17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easily</a:t>
            </a:r>
            <a:r>
              <a:rPr lang="tr-TR" altLang="tr-TR" sz="17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7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partition</a:t>
            </a:r>
            <a:r>
              <a:rPr lang="tr-TR" altLang="tr-TR" sz="17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7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into</a:t>
            </a:r>
            <a:r>
              <a:rPr lang="tr-TR" altLang="tr-TR" sz="17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7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tr-TR" altLang="tr-TR" sz="17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7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lipid</a:t>
            </a:r>
            <a:r>
              <a:rPr lang="tr-TR" altLang="tr-TR" sz="17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tr-TR" altLang="tr-TR" sz="17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rich</a:t>
            </a:r>
            <a:r>
              <a:rPr lang="tr-TR" altLang="tr-TR" sz="17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7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intercellular</a:t>
            </a:r>
            <a:r>
              <a:rPr lang="tr-TR" altLang="tr-TR" sz="17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7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layer</a:t>
            </a:r>
            <a:r>
              <a:rPr lang="tr-TR" altLang="tr-TR" sz="17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tr-TR" altLang="tr-TR" sz="1700" b="1" i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stratum</a:t>
            </a:r>
            <a:r>
              <a:rPr lang="tr-TR" altLang="tr-TR" sz="1700" b="1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700" b="1" i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corneum</a:t>
            </a:r>
            <a:r>
              <a:rPr lang="tr-TR" altLang="tr-TR" sz="17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285750" indent="-285750" algn="just">
              <a:lnSpc>
                <a:spcPct val="120000"/>
              </a:lnSpc>
              <a:spcBef>
                <a:spcPts val="300"/>
              </a:spcBef>
              <a:buClr>
                <a:srgbClr val="0033CC"/>
              </a:buClr>
              <a:buSzPct val="101000"/>
              <a:buFontTx/>
              <a:buChar char="-"/>
            </a:pPr>
            <a:r>
              <a:rPr lang="tr-TR" altLang="tr-TR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tr-TR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</a:t>
            </a:r>
            <a:r>
              <a:rPr lang="tr-TR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</a:t>
            </a:r>
            <a:r>
              <a:rPr lang="tr-TR" altLang="tr-TR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tr-TR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</a:t>
            </a:r>
            <a:r>
              <a:rPr lang="tr-TR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tr-TR" altLang="tr-TR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stable</a:t>
            </a:r>
            <a:r>
              <a:rPr lang="tr-TR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formulation</a:t>
            </a:r>
            <a:r>
              <a:rPr lang="tr-TR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tr-TR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facilitates</a:t>
            </a:r>
            <a:r>
              <a:rPr lang="tr-TR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drug</a:t>
            </a:r>
            <a:r>
              <a:rPr lang="tr-TR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release</a:t>
            </a:r>
            <a:r>
              <a:rPr lang="tr-TR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into</a:t>
            </a:r>
            <a:r>
              <a:rPr lang="tr-TR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skin.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buClr>
                <a:srgbClr val="0033CC"/>
              </a:buClr>
              <a:buSzPct val="101000"/>
            </a:pPr>
            <a:endParaRPr lang="tr-TR" altLang="tr-TR" sz="15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  <a:buClr>
                <a:srgbClr val="0033CC"/>
              </a:buClr>
              <a:buSzPct val="101000"/>
            </a:pPr>
            <a:r>
              <a:rPr lang="tr-TR" altLang="tr-TR" sz="17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lang="tr-TR" altLang="tr-TR" sz="17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7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acne</a:t>
            </a:r>
            <a:r>
              <a:rPr lang="tr-TR" altLang="tr-TR" sz="17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7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therapy</a:t>
            </a:r>
            <a:r>
              <a:rPr lang="tr-TR" altLang="tr-TR" sz="17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tr-TR" altLang="tr-TR" sz="17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aqueous</a:t>
            </a:r>
            <a:r>
              <a:rPr lang="tr-TR" altLang="tr-TR" sz="17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7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formulations</a:t>
            </a:r>
            <a:r>
              <a:rPr lang="tr-TR" altLang="tr-TR" sz="17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7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</a:t>
            </a:r>
            <a:r>
              <a:rPr lang="tr-TR" altLang="tr-TR" sz="17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7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desired</a:t>
            </a:r>
            <a:r>
              <a:rPr lang="tr-TR" altLang="tr-TR" sz="17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tr-TR" altLang="tr-TR" sz="15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300"/>
              </a:spcBef>
              <a:buClr>
                <a:srgbClr val="0033CC"/>
              </a:buClr>
              <a:buSzPct val="101000"/>
            </a:pPr>
            <a:r>
              <a:rPr lang="tr-TR" altLang="tr-TR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tr-TR" altLang="tr-TR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due</a:t>
            </a:r>
            <a:r>
              <a:rPr lang="tr-TR" alt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tr-TR" alt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tr-TR" alt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lipophilic</a:t>
            </a:r>
            <a:r>
              <a:rPr lang="tr-TR" alt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character</a:t>
            </a:r>
            <a:r>
              <a:rPr lang="tr-TR" alt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tr-TR" alt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poor</a:t>
            </a:r>
            <a:r>
              <a:rPr lang="tr-TR" alt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water</a:t>
            </a:r>
            <a:r>
              <a:rPr lang="tr-TR" alt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solubility</a:t>
            </a:r>
            <a:r>
              <a:rPr lang="tr-TR" alt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BPO, </a:t>
            </a:r>
            <a:r>
              <a:rPr lang="tr-TR" altLang="tr-TR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polymeric</a:t>
            </a:r>
            <a:r>
              <a:rPr lang="tr-TR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micelles</a:t>
            </a:r>
            <a:r>
              <a:rPr lang="tr-TR" alt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could</a:t>
            </a:r>
            <a:r>
              <a:rPr lang="tr-TR" alt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 </a:t>
            </a:r>
            <a:r>
              <a:rPr lang="tr-TR" altLang="tr-TR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considered</a:t>
            </a:r>
            <a:r>
              <a:rPr lang="tr-TR" alt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</a:t>
            </a:r>
            <a:r>
              <a:rPr lang="tr-TR" altLang="tr-TR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carrier</a:t>
            </a:r>
            <a:r>
              <a:rPr lang="tr-TR" alt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</a:t>
            </a:r>
            <a:r>
              <a:rPr lang="tr-TR" alt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0033CC"/>
              </a:buClr>
              <a:buSzPct val="101000"/>
            </a:pPr>
            <a:endParaRPr lang="tr-TR" altLang="tr-TR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02213" y="4007727"/>
            <a:ext cx="9003073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buClr>
                <a:srgbClr val="0033CC"/>
              </a:buClr>
              <a:buSzPct val="101000"/>
            </a:pPr>
            <a:r>
              <a:rPr lang="tr-TR" altLang="tr-TR" sz="17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BPO has </a:t>
            </a:r>
            <a:r>
              <a:rPr lang="tr-TR" altLang="tr-TR" sz="17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</a:t>
            </a:r>
            <a:r>
              <a:rPr lang="tr-TR" altLang="tr-TR" sz="17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7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side</a:t>
            </a:r>
            <a:r>
              <a:rPr lang="tr-TR" altLang="tr-TR" sz="17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7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effects</a:t>
            </a:r>
            <a:r>
              <a:rPr lang="tr-TR" altLang="tr-TR" sz="17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7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such</a:t>
            </a:r>
            <a:r>
              <a:rPr lang="tr-TR" altLang="tr-TR" sz="17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</a:t>
            </a:r>
            <a:r>
              <a:rPr lang="tr-TR" altLang="tr-TR" sz="17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dryness</a:t>
            </a:r>
            <a:r>
              <a:rPr lang="tr-TR" altLang="tr-TR" sz="17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tr-TR" altLang="tr-TR" sz="17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erhythema</a:t>
            </a:r>
            <a:r>
              <a:rPr lang="tr-TR" altLang="tr-TR" sz="17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7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tr-TR" altLang="tr-TR" sz="17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skin</a:t>
            </a:r>
          </a:p>
          <a:p>
            <a:pPr algn="just">
              <a:spcBef>
                <a:spcPts val="300"/>
              </a:spcBef>
              <a:buClr>
                <a:srgbClr val="0033CC"/>
              </a:buClr>
              <a:buSzPct val="101000"/>
            </a:pPr>
            <a:r>
              <a:rPr lang="tr-TR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tr-TR" altLang="tr-TR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its</a:t>
            </a:r>
            <a:r>
              <a:rPr lang="tr-TR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side</a:t>
            </a:r>
            <a:r>
              <a:rPr lang="tr-TR" alt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effects</a:t>
            </a:r>
            <a:r>
              <a:rPr lang="tr-TR" alt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tr-TR" altLang="tr-TR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would</a:t>
            </a:r>
            <a:r>
              <a:rPr lang="tr-TR" alt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 </a:t>
            </a:r>
            <a:r>
              <a:rPr lang="tr-TR" altLang="tr-TR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decreased</a:t>
            </a:r>
            <a:r>
              <a:rPr lang="tr-TR" alt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</a:t>
            </a:r>
            <a:r>
              <a:rPr lang="tr-TR" alt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minimized</a:t>
            </a:r>
            <a:r>
              <a:rPr lang="tr-TR" alt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en-GB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incorporating</a:t>
            </a:r>
            <a:r>
              <a:rPr 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tr-TR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drugs</a:t>
            </a:r>
            <a:r>
              <a:rPr 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into</a:t>
            </a:r>
            <a:r>
              <a:rPr 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micelles</a:t>
            </a:r>
            <a:r>
              <a:rPr lang="tr-TR" alt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algn="just">
              <a:spcBef>
                <a:spcPts val="300"/>
              </a:spcBef>
              <a:buClr>
                <a:srgbClr val="0033CC"/>
              </a:buClr>
              <a:buSzPct val="101000"/>
            </a:pPr>
            <a:endParaRPr lang="tr-TR" altLang="tr-TR" sz="17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300"/>
              </a:spcBef>
              <a:buClr>
                <a:srgbClr val="0033CC"/>
              </a:buClr>
              <a:buSzPct val="101000"/>
            </a:pPr>
            <a:endParaRPr lang="tr-TR" altLang="tr-TR" sz="17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300"/>
              </a:spcBef>
              <a:buClr>
                <a:srgbClr val="0033CC"/>
              </a:buClr>
              <a:buSzPct val="101000"/>
            </a:pPr>
            <a:r>
              <a:rPr lang="tr-TR" altLang="tr-TR" sz="17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7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tr-TR" altLang="tr-TR" sz="17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7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chemical</a:t>
            </a:r>
            <a:r>
              <a:rPr lang="tr-TR" altLang="tr-TR" sz="17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7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degradation</a:t>
            </a:r>
            <a:r>
              <a:rPr lang="tr-TR" altLang="tr-TR" sz="17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problem</a:t>
            </a:r>
          </a:p>
          <a:p>
            <a:pPr marL="285750" indent="-285750" algn="just">
              <a:spcBef>
                <a:spcPts val="300"/>
              </a:spcBef>
              <a:buClr>
                <a:srgbClr val="0033CC"/>
              </a:buClr>
              <a:buSzPct val="101000"/>
              <a:buFontTx/>
              <a:buChar char="-"/>
            </a:pPr>
            <a:endParaRPr lang="tr-TR" altLang="tr-TR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300"/>
              </a:spcBef>
              <a:buClr>
                <a:srgbClr val="0033CC"/>
              </a:buClr>
              <a:buSzPct val="101000"/>
            </a:pPr>
            <a:r>
              <a:rPr lang="tr-TR" alt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chemical degradation would be prevented by encapsulation of BPO in </a:t>
            </a:r>
            <a:r>
              <a:rPr lang="en-US" altLang="tr-TR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micellar</a:t>
            </a:r>
            <a:r>
              <a:rPr lang="en-US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nano</a:t>
            </a:r>
            <a:r>
              <a:rPr lang="tr-TR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n-US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carriers</a:t>
            </a:r>
            <a:endParaRPr lang="en-US" altLang="tr-TR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1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31415" y="268437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tr-TR" altLang="tr-TR" sz="41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Preparation</a:t>
            </a:r>
            <a:r>
              <a:rPr lang="tr-TR" altLang="tr-TR" sz="41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altLang="tr-TR" sz="41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  <a:r>
              <a:rPr lang="tr-TR" altLang="tr-TR" sz="41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altLang="tr-TR" sz="4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tr-TR" altLang="tr-TR" sz="4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Polymeric</a:t>
            </a:r>
            <a:r>
              <a:rPr lang="tr-TR" altLang="tr-TR" sz="4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altLang="tr-TR" sz="4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Micelles</a:t>
            </a:r>
            <a:endParaRPr lang="tr-TR" altLang="tr-TR" sz="41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5" name="Content Placeholder 3" descr="Full-size image (33 K)"/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9546" y="2154490"/>
            <a:ext cx="3744416" cy="2880320"/>
          </a:xfrm>
        </p:spPr>
      </p:pic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4788024" y="1916832"/>
            <a:ext cx="3896791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endParaRPr lang="tr-TR" altLang="tr-TR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tr-TR" altLang="tr-TR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lphaUcParenBoth"/>
            </a:pPr>
            <a:r>
              <a:rPr lang="tr-TR" altLang="tr-TR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simple</a:t>
            </a:r>
            <a:r>
              <a:rPr lang="tr-TR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equilibrium</a:t>
            </a:r>
            <a:r>
              <a:rPr lang="tr-TR" alt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endParaRPr lang="tr-TR" altLang="tr-TR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lphaUcParenBoth"/>
            </a:pPr>
            <a:r>
              <a:rPr lang="tr-TR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dialysis</a:t>
            </a:r>
            <a:r>
              <a:rPr lang="tr-TR" alt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pPr marL="342900" indent="-342900" algn="just">
              <a:lnSpc>
                <a:spcPct val="150000"/>
              </a:lnSpc>
              <a:buAutoNum type="alphaUcParenBoth"/>
            </a:pPr>
            <a:r>
              <a:rPr lang="tr-TR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o/w </a:t>
            </a:r>
            <a:r>
              <a:rPr lang="tr-TR" altLang="tr-TR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emulsion</a:t>
            </a:r>
            <a:r>
              <a:rPr lang="tr-TR" alt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endParaRPr lang="tr-TR" altLang="tr-TR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lphaUcParenBoth"/>
            </a:pPr>
            <a:r>
              <a:rPr lang="tr-TR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solution</a:t>
            </a:r>
            <a:r>
              <a:rPr lang="tr-TR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casting</a:t>
            </a:r>
            <a:r>
              <a:rPr lang="tr-TR" alt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tr-TR" altLang="tr-TR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endParaRPr lang="tr-TR" altLang="tr-TR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lphaUcParenBoth"/>
            </a:pPr>
            <a:r>
              <a:rPr lang="tr-TR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freeze-drying</a:t>
            </a:r>
            <a:r>
              <a:rPr lang="tr-TR" alt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tr-TR" altLang="tr-TR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tr-TR" altLang="tr-TR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89546" y="5518633"/>
            <a:ext cx="749719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altLang="tr-TR" sz="16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Among</a:t>
            </a:r>
            <a:r>
              <a:rPr lang="tr-TR" altLang="tr-TR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these</a:t>
            </a:r>
            <a:r>
              <a:rPr lang="tr-TR" altLang="tr-TR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methods</a:t>
            </a:r>
            <a:r>
              <a:rPr lang="tr-TR" altLang="tr-TR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tr-TR" altLang="tr-TR" sz="16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</a:t>
            </a:r>
            <a:r>
              <a:rPr lang="tr-TR" altLang="tr-TR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used</a:t>
            </a:r>
            <a:r>
              <a:rPr lang="tr-TR" altLang="tr-TR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solution</a:t>
            </a:r>
            <a:r>
              <a:rPr lang="tr-TR" altLang="tr-TR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casting</a:t>
            </a:r>
            <a:r>
              <a:rPr lang="tr-TR" altLang="tr-TR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</a:t>
            </a:r>
            <a:r>
              <a:rPr lang="tr-TR" altLang="tr-TR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tr-TR" altLang="tr-TR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preparation</a:t>
            </a:r>
            <a:r>
              <a:rPr lang="tr-TR" altLang="tr-TR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BPO-</a:t>
            </a:r>
            <a:r>
              <a:rPr lang="tr-TR" altLang="tr-TR" sz="16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loaded</a:t>
            </a:r>
            <a:r>
              <a:rPr lang="tr-TR" altLang="tr-TR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polymeric</a:t>
            </a:r>
            <a:r>
              <a:rPr lang="tr-TR" altLang="tr-TR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micelles</a:t>
            </a:r>
            <a:r>
              <a:rPr lang="tr-TR" altLang="tr-TR" dirty="0">
                <a:solidFill>
                  <a:srgbClr val="0033CC"/>
                </a:solidFill>
              </a:rPr>
              <a:t>. </a:t>
            </a:r>
            <a:endParaRPr lang="tr-TR" dirty="0">
              <a:solidFill>
                <a:srgbClr val="0033CC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972867" y="4702209"/>
            <a:ext cx="5067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altLang="tr-TR" sz="1200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Gaucher</a:t>
            </a:r>
            <a:r>
              <a:rPr lang="tr-TR" altLang="tr-TR" sz="12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200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al. </a:t>
            </a:r>
            <a:r>
              <a:rPr lang="tr-TR" altLang="tr-TR" sz="1200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 tooltip="Go to Journal of Controlled Release on ScienceDirect"/>
              </a:rPr>
              <a:t>J. Control </a:t>
            </a:r>
            <a:r>
              <a:rPr lang="tr-TR" altLang="tr-TR" sz="1200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 tooltip="Go to Journal of Controlled Release on ScienceDirect"/>
              </a:rPr>
              <a:t>Rel</a:t>
            </a:r>
            <a:r>
              <a:rPr lang="tr-TR" altLang="tr-TR" sz="1200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 tooltip="Go to Journal of Controlled Release on ScienceDirect"/>
              </a:rPr>
              <a:t>.</a:t>
            </a:r>
            <a:r>
              <a:rPr lang="tr-TR" altLang="tr-TR" sz="1200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tr-TR" altLang="tr-TR" sz="12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109, 169-188, 2005.</a:t>
            </a:r>
            <a:endParaRPr lang="tr-TR" altLang="tr-TR" sz="1200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35483" y="1582887"/>
            <a:ext cx="8505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tr-TR" alt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</a:t>
            </a:r>
            <a:r>
              <a:rPr lang="tr-TR" alt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procedures</a:t>
            </a:r>
            <a:r>
              <a:rPr lang="tr-TR" alt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tr-TR" alt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tr-TR" alt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drug-loading</a:t>
            </a:r>
            <a:r>
              <a:rPr lang="tr-TR" alt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into</a:t>
            </a:r>
            <a:r>
              <a:rPr lang="tr-TR" alt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micelles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090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28600"/>
            <a:ext cx="9252520" cy="990600"/>
          </a:xfrm>
        </p:spPr>
        <p:txBody>
          <a:bodyPr>
            <a:noAutofit/>
          </a:bodyPr>
          <a:lstStyle/>
          <a:p>
            <a:pPr algn="ctr"/>
            <a:r>
              <a:rPr lang="tr-TR" altLang="tr-TR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Preparation</a:t>
            </a:r>
            <a:r>
              <a:rPr lang="tr-TR" altLang="tr-T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altLang="tr-T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BPO </a:t>
            </a:r>
            <a:r>
              <a:rPr lang="tr-TR" altLang="tr-TR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loaded</a:t>
            </a:r>
            <a:r>
              <a:rPr lang="tr-TR" altLang="tr-T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altLang="tr-TR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Polymeric</a:t>
            </a:r>
            <a:r>
              <a:rPr lang="tr-TR" altLang="tr-T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altLang="tr-TR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Micelles</a:t>
            </a:r>
            <a:endParaRPr lang="tr-TR" sz="3200" dirty="0"/>
          </a:p>
        </p:txBody>
      </p:sp>
      <p:graphicFrame>
        <p:nvGraphicFramePr>
          <p:cNvPr id="4" name="Nesne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98884"/>
              </p:ext>
            </p:extLst>
          </p:nvPr>
        </p:nvGraphicFramePr>
        <p:xfrm>
          <a:off x="3645521" y="1586677"/>
          <a:ext cx="5606999" cy="5112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" name="Sunu" r:id="rId3" imgW="4569051" imgH="3425801" progId="PowerPoint.Show.12">
                  <p:embed/>
                </p:oleObj>
              </mc:Choice>
              <mc:Fallback>
                <p:oleObj name="Sunu" r:id="rId3" imgW="4569051" imgH="3425801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45521" y="1586677"/>
                        <a:ext cx="5606999" cy="5112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ikdörtgen 4"/>
          <p:cNvSpPr/>
          <p:nvPr/>
        </p:nvSpPr>
        <p:spPr>
          <a:xfrm>
            <a:off x="18703" y="1794625"/>
            <a:ext cx="3869668" cy="4696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0000"/>
              </a:lnSpc>
              <a:buFontTx/>
              <a:buChar char="-"/>
            </a:pPr>
            <a:r>
              <a:rPr lang="en-US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Firstly</a:t>
            </a:r>
            <a:r>
              <a:rPr lang="en-US" alt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altLang="tr-TR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Pluronic</a:t>
            </a:r>
            <a:r>
              <a:rPr lang="en-US" alt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F127 and BPO were solved organic </a:t>
            </a:r>
            <a:r>
              <a:rPr lang="en-US" altLang="tr-TR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solven</a:t>
            </a:r>
            <a:r>
              <a:rPr lang="tr-TR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</a:t>
            </a:r>
          </a:p>
          <a:p>
            <a:pPr algn="just">
              <a:lnSpc>
                <a:spcPct val="110000"/>
              </a:lnSpc>
            </a:pPr>
            <a:endParaRPr lang="tr-TR" altLang="tr-TR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10000"/>
              </a:lnSpc>
              <a:buFontTx/>
              <a:buChar char="-"/>
            </a:pPr>
            <a:r>
              <a:rPr lang="en-US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</a:t>
            </a:r>
            <a:r>
              <a:rPr lang="en-US" alt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evaporated at rotary evaporator until </a:t>
            </a:r>
            <a:r>
              <a:rPr lang="en-US" altLang="tr-TR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occuring</a:t>
            </a:r>
            <a:r>
              <a:rPr lang="en-US" alt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thin film layer. </a:t>
            </a:r>
            <a:endParaRPr lang="tr-TR" altLang="tr-TR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10000"/>
              </a:lnSpc>
              <a:buFontTx/>
              <a:buChar char="-"/>
            </a:pPr>
            <a:endParaRPr lang="tr-TR" altLang="tr-TR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10000"/>
              </a:lnSpc>
              <a:buFontTx/>
              <a:buChar char="-"/>
            </a:pPr>
            <a:r>
              <a:rPr lang="en-US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Then</a:t>
            </a:r>
            <a:r>
              <a:rPr lang="tr-TR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thin film layer hydrated with </a:t>
            </a:r>
            <a:r>
              <a:rPr lang="en-US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clindamycin </a:t>
            </a:r>
            <a:r>
              <a:rPr lang="en-US" alt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solution (1 %, w/w</a:t>
            </a:r>
            <a:r>
              <a:rPr lang="en-US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tr-TR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tr-TR" altLang="tr-TR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10000"/>
              </a:lnSpc>
              <a:buFontTx/>
              <a:buChar char="-"/>
            </a:pPr>
            <a:r>
              <a:rPr lang="tr-TR" altLang="tr-TR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tr-TR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alt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filtrated </a:t>
            </a:r>
            <a:r>
              <a:rPr lang="tr-TR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tr-TR" altLang="tr-TR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0.45 µm</a:t>
            </a:r>
            <a:r>
              <a:rPr lang="tr-TR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US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tr-TR" altLang="tr-TR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10000"/>
              </a:lnSpc>
              <a:buFontTx/>
              <a:buChar char="-"/>
            </a:pPr>
            <a:r>
              <a:rPr lang="en-US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tr-TR" altLang="tr-TR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10000"/>
              </a:lnSpc>
              <a:buFontTx/>
              <a:buChar char="-"/>
            </a:pPr>
            <a:r>
              <a:rPr lang="en-US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tr-TR" altLang="tr-TR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tr-TR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storage</a:t>
            </a:r>
            <a:r>
              <a:rPr lang="en-US" alt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tr-TR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</a:t>
            </a:r>
            <a:r>
              <a:rPr lang="tr-TR" altLang="tr-TR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</a:t>
            </a:r>
            <a:r>
              <a:rPr lang="en-US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tr-TR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lyophilisated</a:t>
            </a:r>
            <a:r>
              <a:rPr lang="en-US" alt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en-US" alt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adding </a:t>
            </a:r>
            <a:r>
              <a:rPr lang="en-US" altLang="tr-TR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trehalose</a:t>
            </a:r>
            <a:r>
              <a:rPr lang="en-US" alt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solution (10 %, w/h) after 72 hours.</a:t>
            </a:r>
          </a:p>
        </p:txBody>
      </p:sp>
    </p:spTree>
    <p:extLst>
      <p:ext uri="{BB962C8B-B14F-4D97-AF65-F5344CB8AC3E}">
        <p14:creationId xmlns:p14="http://schemas.microsoft.com/office/powerpoint/2010/main" val="24212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79512" y="138411"/>
            <a:ext cx="8153400" cy="990600"/>
          </a:xfrm>
        </p:spPr>
        <p:txBody>
          <a:bodyPr>
            <a:noAutofit/>
          </a:bodyPr>
          <a:lstStyle/>
          <a:p>
            <a:r>
              <a:rPr lang="tr-TR" altLang="tr-TR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Characterization</a:t>
            </a:r>
            <a:r>
              <a:rPr lang="tr-TR" altLang="tr-T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br>
              <a:rPr lang="tr-TR" altLang="tr-T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altLang="tr-T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BPO </a:t>
            </a:r>
            <a:r>
              <a:rPr lang="tr-TR" altLang="tr-TR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loaded</a:t>
            </a:r>
            <a:r>
              <a:rPr lang="tr-TR" altLang="tr-T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altLang="tr-TR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Polymeric</a:t>
            </a:r>
            <a:r>
              <a:rPr lang="tr-TR" altLang="tr-T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altLang="tr-TR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Micelles</a:t>
            </a:r>
            <a:endParaRPr lang="tr-TR" altLang="tr-TR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132028" y="1636871"/>
            <a:ext cx="8910868" cy="504056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tr-TR" alt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Size </a:t>
            </a:r>
            <a:r>
              <a:rPr lang="tr-TR" altLang="tr-TR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tr-TR" alt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Size Distribution</a:t>
            </a:r>
          </a:p>
          <a:p>
            <a:pPr>
              <a:buFont typeface="Wingdings" pitchFamily="2" charset="2"/>
              <a:buNone/>
            </a:pPr>
            <a:r>
              <a:rPr lang="tr-TR" altLang="tr-TR" sz="2800" dirty="0" smtClean="0"/>
              <a:t> </a:t>
            </a:r>
          </a:p>
          <a:p>
            <a:pPr>
              <a:buFont typeface="Wingdings" pitchFamily="2" charset="2"/>
              <a:buNone/>
            </a:pPr>
            <a:endParaRPr lang="tr-TR" altLang="tr-TR" sz="2800" dirty="0"/>
          </a:p>
          <a:p>
            <a:pPr>
              <a:buFont typeface="Wingdings" pitchFamily="2" charset="2"/>
              <a:buNone/>
            </a:pPr>
            <a:endParaRPr lang="tr-TR" altLang="tr-TR" dirty="0" smtClean="0"/>
          </a:p>
          <a:p>
            <a:pPr>
              <a:buFont typeface="Wingdings" pitchFamily="2" charset="2"/>
              <a:buNone/>
            </a:pPr>
            <a:endParaRPr lang="tr-TR" altLang="tr-TR" dirty="0" smtClean="0"/>
          </a:p>
          <a:p>
            <a:pPr>
              <a:buFont typeface="Wingdings" pitchFamily="2" charset="2"/>
              <a:buNone/>
            </a:pPr>
            <a:endParaRPr lang="tr-TR" altLang="tr-TR" dirty="0" smtClean="0"/>
          </a:p>
        </p:txBody>
      </p:sp>
      <p:pic>
        <p:nvPicPr>
          <p:cNvPr id="29700" name="Picture 3" descr="http://www.indiana.edu/~physbio/img/dymanic-light-scatter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266" y="16024"/>
            <a:ext cx="3470630" cy="194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523445"/>
              </p:ext>
            </p:extLst>
          </p:nvPr>
        </p:nvGraphicFramePr>
        <p:xfrm>
          <a:off x="202532" y="1991009"/>
          <a:ext cx="8130380" cy="20702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28623"/>
                <a:gridCol w="1567392"/>
                <a:gridCol w="1567392"/>
                <a:gridCol w="1540897"/>
                <a:gridCol w="1626076"/>
              </a:tblGrid>
              <a:tr h="789957">
                <a:tc>
                  <a:txBody>
                    <a:bodyPr/>
                    <a:lstStyle/>
                    <a:p>
                      <a:r>
                        <a:rPr lang="tr-TR" sz="1500" dirty="0" err="1" smtClean="0"/>
                        <a:t>Organic</a:t>
                      </a:r>
                      <a:r>
                        <a:rPr lang="tr-TR" sz="1500" baseline="0" dirty="0" smtClean="0"/>
                        <a:t> </a:t>
                      </a:r>
                      <a:r>
                        <a:rPr lang="tr-TR" sz="1500" baseline="0" dirty="0" err="1" smtClean="0"/>
                        <a:t>Solvent</a:t>
                      </a:r>
                      <a:endParaRPr lang="tr-TR" sz="1500" dirty="0"/>
                    </a:p>
                  </a:txBody>
                  <a:tcPr marL="91443" marR="91443" marT="45738" marB="45738"/>
                </a:tc>
                <a:tc>
                  <a:txBody>
                    <a:bodyPr/>
                    <a:lstStyle/>
                    <a:p>
                      <a:r>
                        <a:rPr lang="tr-TR" sz="1500" dirty="0" smtClean="0"/>
                        <a:t>Size-0.</a:t>
                      </a:r>
                      <a:r>
                        <a:rPr lang="tr-TR" sz="1500" baseline="0" dirty="0" smtClean="0"/>
                        <a:t> </a:t>
                      </a:r>
                      <a:r>
                        <a:rPr lang="tr-TR" sz="1500" baseline="0" dirty="0" err="1" smtClean="0"/>
                        <a:t>hour</a:t>
                      </a:r>
                      <a:r>
                        <a:rPr lang="tr-TR" sz="1500" baseline="0" dirty="0" smtClean="0"/>
                        <a:t> </a:t>
                      </a:r>
                      <a:r>
                        <a:rPr lang="tr-TR" sz="1500" dirty="0" smtClean="0"/>
                        <a:t>(d.</a:t>
                      </a:r>
                      <a:r>
                        <a:rPr lang="tr-TR" sz="1500" dirty="0" err="1" smtClean="0"/>
                        <a:t>nm</a:t>
                      </a:r>
                      <a:r>
                        <a:rPr lang="tr-TR" sz="1500" dirty="0" smtClean="0"/>
                        <a:t>)</a:t>
                      </a:r>
                      <a:endParaRPr lang="tr-TR" sz="1500" dirty="0"/>
                    </a:p>
                  </a:txBody>
                  <a:tcPr marL="91443" marR="91443" marT="45738" marB="4573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/>
                        <a:t>PDI-0.</a:t>
                      </a:r>
                      <a:r>
                        <a:rPr lang="tr-TR" sz="1500" baseline="0" dirty="0" smtClean="0"/>
                        <a:t> </a:t>
                      </a:r>
                      <a:r>
                        <a:rPr lang="tr-TR" sz="1500" baseline="0" dirty="0" err="1" smtClean="0"/>
                        <a:t>hour</a:t>
                      </a:r>
                      <a:r>
                        <a:rPr lang="tr-TR" sz="1500" baseline="0" dirty="0" smtClean="0"/>
                        <a:t> </a:t>
                      </a:r>
                      <a:r>
                        <a:rPr lang="tr-TR" sz="1500" dirty="0" smtClean="0"/>
                        <a:t>(</a:t>
                      </a:r>
                      <a:r>
                        <a:rPr lang="tr-TR" sz="1500" dirty="0" err="1" smtClean="0"/>
                        <a:t>d.nm</a:t>
                      </a:r>
                      <a:r>
                        <a:rPr lang="tr-TR" sz="1500" dirty="0" smtClean="0"/>
                        <a:t>)</a:t>
                      </a:r>
                    </a:p>
                    <a:p>
                      <a:endParaRPr lang="tr-TR" sz="1500" dirty="0"/>
                    </a:p>
                  </a:txBody>
                  <a:tcPr marL="91443" marR="91443" marT="45738" marB="45738"/>
                </a:tc>
                <a:tc>
                  <a:txBody>
                    <a:bodyPr/>
                    <a:lstStyle/>
                    <a:p>
                      <a:r>
                        <a:rPr lang="tr-TR" sz="1500" dirty="0" smtClean="0"/>
                        <a:t>Size-48.</a:t>
                      </a:r>
                      <a:r>
                        <a:rPr lang="tr-TR" sz="1500" baseline="0" dirty="0" smtClean="0"/>
                        <a:t> </a:t>
                      </a:r>
                      <a:r>
                        <a:rPr lang="tr-TR" sz="1500" baseline="0" dirty="0" err="1" smtClean="0"/>
                        <a:t>hours</a:t>
                      </a:r>
                      <a:r>
                        <a:rPr lang="tr-TR" sz="1500" baseline="0" dirty="0" smtClean="0"/>
                        <a:t> </a:t>
                      </a:r>
                      <a:r>
                        <a:rPr lang="tr-TR" sz="1500" dirty="0" smtClean="0"/>
                        <a:t>(</a:t>
                      </a:r>
                      <a:r>
                        <a:rPr lang="tr-TR" sz="1500" dirty="0" err="1" smtClean="0"/>
                        <a:t>d.nm</a:t>
                      </a:r>
                      <a:r>
                        <a:rPr lang="tr-TR" sz="1500" dirty="0" smtClean="0"/>
                        <a:t>)</a:t>
                      </a:r>
                      <a:endParaRPr lang="tr-TR" sz="1500" dirty="0"/>
                    </a:p>
                  </a:txBody>
                  <a:tcPr marL="91443" marR="91443" marT="45738" marB="4573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/>
                        <a:t>PDI-48.</a:t>
                      </a:r>
                      <a:r>
                        <a:rPr lang="tr-TR" sz="1500" baseline="0" dirty="0" smtClean="0"/>
                        <a:t> </a:t>
                      </a:r>
                      <a:r>
                        <a:rPr lang="tr-TR" sz="1500" baseline="0" dirty="0" err="1" smtClean="0"/>
                        <a:t>hours</a:t>
                      </a:r>
                      <a:r>
                        <a:rPr lang="tr-TR" sz="1500" baseline="0" dirty="0" smtClean="0"/>
                        <a:t> </a:t>
                      </a:r>
                      <a:r>
                        <a:rPr lang="tr-TR" sz="1500" dirty="0" smtClean="0"/>
                        <a:t>(</a:t>
                      </a:r>
                      <a:r>
                        <a:rPr lang="tr-TR" sz="1500" dirty="0" err="1" smtClean="0"/>
                        <a:t>d.nm</a:t>
                      </a:r>
                      <a:r>
                        <a:rPr lang="tr-TR" sz="1500" dirty="0" smtClean="0"/>
                        <a:t>)</a:t>
                      </a:r>
                    </a:p>
                  </a:txBody>
                  <a:tcPr marL="91443" marR="91443" marT="45738" marB="45738"/>
                </a:tc>
              </a:tr>
              <a:tr h="289671">
                <a:tc>
                  <a:txBody>
                    <a:bodyPr/>
                    <a:lstStyle/>
                    <a:p>
                      <a:r>
                        <a:rPr lang="tr-TR" sz="1500" b="1" dirty="0" err="1" smtClean="0"/>
                        <a:t>Aceton</a:t>
                      </a:r>
                      <a:endParaRPr lang="tr-TR" sz="1500" b="1" dirty="0" smtClean="0"/>
                    </a:p>
                  </a:txBody>
                  <a:tcPr marL="91443" marR="91443" marT="45738" marB="4573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/>
                        <a:t>25.89</a:t>
                      </a:r>
                      <a:r>
                        <a:rPr kumimoji="0" lang="tr-TR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tr-TR" sz="1500" dirty="0" smtClean="0"/>
                        <a:t>0.11</a:t>
                      </a:r>
                      <a:endParaRPr lang="tr-TR" sz="1500" dirty="0"/>
                    </a:p>
                  </a:txBody>
                  <a:tcPr marL="91443" marR="91443" marT="45738" marB="45738"/>
                </a:tc>
                <a:tc>
                  <a:txBody>
                    <a:bodyPr/>
                    <a:lstStyle/>
                    <a:p>
                      <a:r>
                        <a:rPr lang="tr-TR" sz="1500" dirty="0" smtClean="0"/>
                        <a:t>0.216</a:t>
                      </a:r>
                      <a:r>
                        <a:rPr kumimoji="0" lang="tr-TR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tr-TR" sz="1500" dirty="0" smtClean="0"/>
                        <a:t>0.010</a:t>
                      </a:r>
                      <a:endParaRPr lang="tr-TR" sz="1500" dirty="0"/>
                    </a:p>
                  </a:txBody>
                  <a:tcPr marL="91443" marR="91443" marT="45738" marB="45738"/>
                </a:tc>
                <a:tc>
                  <a:txBody>
                    <a:bodyPr/>
                    <a:lstStyle/>
                    <a:p>
                      <a:r>
                        <a:rPr kumimoji="0" lang="tr-TR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30.44±2.38</a:t>
                      </a:r>
                      <a:endParaRPr lang="tr-TR" sz="1500" dirty="0"/>
                    </a:p>
                  </a:txBody>
                  <a:tcPr marL="91443" marR="91443" marT="45738" marB="45738"/>
                </a:tc>
                <a:tc>
                  <a:txBody>
                    <a:bodyPr/>
                    <a:lstStyle/>
                    <a:p>
                      <a:r>
                        <a:rPr kumimoji="0" lang="tr-TR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0.324±0.042</a:t>
                      </a:r>
                      <a:endParaRPr lang="tr-TR" sz="1500" dirty="0"/>
                    </a:p>
                  </a:txBody>
                  <a:tcPr marL="91443" marR="91443" marT="45738" marB="45738"/>
                </a:tc>
              </a:tr>
              <a:tr h="289671">
                <a:tc>
                  <a:txBody>
                    <a:bodyPr/>
                    <a:lstStyle/>
                    <a:p>
                      <a:r>
                        <a:rPr lang="tr-TR" sz="1500" b="1" dirty="0" err="1" smtClean="0"/>
                        <a:t>Dicloromethan</a:t>
                      </a:r>
                      <a:endParaRPr lang="tr-TR" sz="1500" b="1" dirty="0"/>
                    </a:p>
                  </a:txBody>
                  <a:tcPr marL="91443" marR="91443" marT="45738" marB="45738"/>
                </a:tc>
                <a:tc>
                  <a:txBody>
                    <a:bodyPr/>
                    <a:lstStyle/>
                    <a:p>
                      <a:r>
                        <a:rPr kumimoji="0" lang="tr-TR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29.46±0.15</a:t>
                      </a:r>
                      <a:endParaRPr lang="tr-TR" sz="1500" dirty="0"/>
                    </a:p>
                  </a:txBody>
                  <a:tcPr marL="91443" marR="91443" marT="45738" marB="45738"/>
                </a:tc>
                <a:tc>
                  <a:txBody>
                    <a:bodyPr/>
                    <a:lstStyle/>
                    <a:p>
                      <a:r>
                        <a:rPr kumimoji="0" lang="tr-TR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0.345±0.006</a:t>
                      </a:r>
                      <a:endParaRPr lang="tr-TR" sz="1500" dirty="0"/>
                    </a:p>
                  </a:txBody>
                  <a:tcPr marL="91443" marR="91443" marT="45738" marB="45738"/>
                </a:tc>
                <a:tc>
                  <a:txBody>
                    <a:bodyPr/>
                    <a:lstStyle/>
                    <a:p>
                      <a:r>
                        <a:rPr kumimoji="0" lang="tr-TR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31.72±0.85</a:t>
                      </a:r>
                      <a:endParaRPr lang="tr-TR" sz="1500" dirty="0"/>
                    </a:p>
                  </a:txBody>
                  <a:tcPr marL="91443" marR="91443" marT="45738" marB="45738"/>
                </a:tc>
                <a:tc>
                  <a:txBody>
                    <a:bodyPr/>
                    <a:lstStyle/>
                    <a:p>
                      <a:r>
                        <a:rPr kumimoji="0" lang="tr-TR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0.778±0.056</a:t>
                      </a:r>
                      <a:endParaRPr lang="tr-TR" sz="1500" dirty="0"/>
                    </a:p>
                  </a:txBody>
                  <a:tcPr marL="91443" marR="91443" marT="45738" marB="45738"/>
                </a:tc>
              </a:tr>
              <a:tr h="289671">
                <a:tc>
                  <a:txBody>
                    <a:bodyPr/>
                    <a:lstStyle/>
                    <a:p>
                      <a:r>
                        <a:rPr lang="tr-TR" sz="1500" b="1" dirty="0" err="1" smtClean="0"/>
                        <a:t>Tetrahydrofuran</a:t>
                      </a:r>
                      <a:endParaRPr lang="tr-TR" sz="1500" b="1" dirty="0"/>
                    </a:p>
                  </a:txBody>
                  <a:tcPr marL="91443" marR="91443" marT="45738" marB="45738"/>
                </a:tc>
                <a:tc>
                  <a:txBody>
                    <a:bodyPr/>
                    <a:lstStyle/>
                    <a:p>
                      <a:r>
                        <a:rPr kumimoji="0" lang="tr-TR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25.89±0.68</a:t>
                      </a:r>
                      <a:endParaRPr lang="tr-TR" sz="1500" dirty="0"/>
                    </a:p>
                  </a:txBody>
                  <a:tcPr marL="91443" marR="91443" marT="45738" marB="45738"/>
                </a:tc>
                <a:tc>
                  <a:txBody>
                    <a:bodyPr/>
                    <a:lstStyle/>
                    <a:p>
                      <a:r>
                        <a:rPr kumimoji="0" lang="tr-TR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0.210±0.021</a:t>
                      </a:r>
                      <a:endParaRPr lang="tr-TR" sz="1500" dirty="0"/>
                    </a:p>
                  </a:txBody>
                  <a:tcPr marL="91443" marR="91443" marT="45738" marB="45738"/>
                </a:tc>
                <a:tc>
                  <a:txBody>
                    <a:bodyPr/>
                    <a:lstStyle/>
                    <a:p>
                      <a:r>
                        <a:rPr kumimoji="0" lang="tr-TR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31.52±1.88</a:t>
                      </a:r>
                      <a:endParaRPr lang="tr-TR" sz="1500" dirty="0"/>
                    </a:p>
                  </a:txBody>
                  <a:tcPr marL="91443" marR="91443" marT="45738" marB="45738"/>
                </a:tc>
                <a:tc>
                  <a:txBody>
                    <a:bodyPr/>
                    <a:lstStyle/>
                    <a:p>
                      <a:r>
                        <a:rPr kumimoji="0" lang="tr-TR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0.384±0.031</a:t>
                      </a:r>
                      <a:endParaRPr lang="tr-TR" sz="1500" dirty="0"/>
                    </a:p>
                  </a:txBody>
                  <a:tcPr marL="91443" marR="91443" marT="45738" marB="45738"/>
                </a:tc>
              </a:tr>
              <a:tr h="289671">
                <a:tc>
                  <a:txBody>
                    <a:bodyPr/>
                    <a:lstStyle/>
                    <a:p>
                      <a:r>
                        <a:rPr lang="tr-TR" sz="1500" b="1" dirty="0" err="1" smtClean="0"/>
                        <a:t>Acetonitril</a:t>
                      </a:r>
                      <a:endParaRPr lang="tr-TR" sz="1500" b="1" dirty="0"/>
                    </a:p>
                  </a:txBody>
                  <a:tcPr marL="91443" marR="91443" marT="45738" marB="45738"/>
                </a:tc>
                <a:tc>
                  <a:txBody>
                    <a:bodyPr/>
                    <a:lstStyle/>
                    <a:p>
                      <a:r>
                        <a:rPr kumimoji="0" lang="tr-TR" sz="15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24.77±0.31</a:t>
                      </a:r>
                      <a:endParaRPr lang="tr-TR" sz="1500" dirty="0">
                        <a:solidFill>
                          <a:srgbClr val="C00000"/>
                        </a:solidFill>
                      </a:endParaRPr>
                    </a:p>
                  </a:txBody>
                  <a:tcPr marL="91443" marR="91443" marT="45738" marB="45738"/>
                </a:tc>
                <a:tc>
                  <a:txBody>
                    <a:bodyPr/>
                    <a:lstStyle/>
                    <a:p>
                      <a:r>
                        <a:rPr kumimoji="0" lang="tr-TR" sz="15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0.176±0.009</a:t>
                      </a:r>
                      <a:endParaRPr lang="tr-TR" sz="1500" dirty="0">
                        <a:solidFill>
                          <a:srgbClr val="C00000"/>
                        </a:solidFill>
                      </a:endParaRPr>
                    </a:p>
                  </a:txBody>
                  <a:tcPr marL="91443" marR="91443" marT="45738" marB="45738"/>
                </a:tc>
                <a:tc>
                  <a:txBody>
                    <a:bodyPr/>
                    <a:lstStyle/>
                    <a:p>
                      <a:r>
                        <a:rPr kumimoji="0" lang="tr-TR" sz="15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25.49±0.31*</a:t>
                      </a:r>
                      <a:endParaRPr lang="tr-TR" sz="1500" dirty="0">
                        <a:solidFill>
                          <a:srgbClr val="C00000"/>
                        </a:solidFill>
                      </a:endParaRPr>
                    </a:p>
                  </a:txBody>
                  <a:tcPr marL="91443" marR="91443" marT="45738" marB="45738"/>
                </a:tc>
                <a:tc>
                  <a:txBody>
                    <a:bodyPr/>
                    <a:lstStyle/>
                    <a:p>
                      <a:r>
                        <a:rPr kumimoji="0" lang="tr-TR" sz="15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0.300±0.026*</a:t>
                      </a:r>
                      <a:endParaRPr lang="tr-TR" sz="1500" dirty="0">
                        <a:solidFill>
                          <a:srgbClr val="C00000"/>
                        </a:solidFill>
                      </a:endParaRPr>
                    </a:p>
                  </a:txBody>
                  <a:tcPr marL="91443" marR="91443" marT="45738" marB="45738"/>
                </a:tc>
              </a:tr>
            </a:tbl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35130"/>
            <a:ext cx="3507160" cy="150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sim 7" descr="M:\AFM\volume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34"/>
          <a:stretch/>
        </p:blipFill>
        <p:spPr bwMode="auto">
          <a:xfrm>
            <a:off x="4716016" y="4894500"/>
            <a:ext cx="3506400" cy="1504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74898" y="4224308"/>
            <a:ext cx="8544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tr-TR" altLang="tr-TR" sz="16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</a:t>
            </a:r>
            <a:r>
              <a:rPr lang="tr-TR" altLang="tr-TR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48 </a:t>
            </a:r>
            <a:r>
              <a:rPr lang="tr-TR" altLang="tr-TR" sz="16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hours</a:t>
            </a:r>
            <a:r>
              <a:rPr lang="tr-TR" altLang="tr-TR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tr-TR" altLang="tr-TR" sz="16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</a:t>
            </a:r>
            <a:r>
              <a:rPr lang="tr-TR" altLang="tr-TR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decided</a:t>
            </a:r>
            <a:r>
              <a:rPr lang="tr-TR" altLang="tr-TR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tr-TR" altLang="tr-TR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acetonitril</a:t>
            </a:r>
            <a:r>
              <a:rPr lang="tr-TR" altLang="tr-TR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</a:t>
            </a:r>
            <a:r>
              <a:rPr lang="tr-TR" altLang="tr-TR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tr-TR" altLang="tr-TR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</a:t>
            </a:r>
            <a:r>
              <a:rPr lang="tr-TR" altLang="tr-TR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proper</a:t>
            </a:r>
            <a:r>
              <a:rPr lang="tr-TR" altLang="tr-TR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organic</a:t>
            </a:r>
            <a:r>
              <a:rPr lang="tr-TR" altLang="tr-TR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solvent</a:t>
            </a:r>
            <a:r>
              <a:rPr lang="tr-TR" altLang="tr-TR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tr-TR" altLang="tr-TR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</a:t>
            </a:r>
            <a:r>
              <a:rPr lang="tr-TR" altLang="tr-TR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study</a:t>
            </a:r>
            <a:r>
              <a:rPr lang="tr-TR" altLang="tr-TR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due</a:t>
            </a:r>
            <a:r>
              <a:rPr lang="tr-TR" altLang="tr-TR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tr-TR" altLang="tr-TR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its</a:t>
            </a:r>
            <a:r>
              <a:rPr lang="tr-TR" altLang="tr-TR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higher</a:t>
            </a:r>
            <a:r>
              <a:rPr lang="tr-TR" altLang="tr-TR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stabilty</a:t>
            </a:r>
            <a:r>
              <a:rPr lang="tr-TR" altLang="tr-TR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</a:t>
            </a:r>
            <a:r>
              <a:rPr lang="tr-TR" altLang="tr-TR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tr-TR" altLang="tr-TR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</a:t>
            </a:r>
            <a:r>
              <a:rPr lang="tr-TR" altLang="tr-TR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solvents</a:t>
            </a:r>
            <a:r>
              <a:rPr lang="tr-TR" altLang="tr-TR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7840923" y="3664604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  <a:buFont typeface="Wingdings" pitchFamily="2" charset="2"/>
              <a:buNone/>
            </a:pPr>
            <a:r>
              <a:rPr lang="tr-TR" altLang="tr-TR" dirty="0"/>
              <a:t>*</a:t>
            </a:r>
            <a:r>
              <a:rPr lang="tr-TR" altLang="tr-TR" sz="1300" dirty="0" err="1"/>
              <a:t>after</a:t>
            </a:r>
            <a:r>
              <a:rPr lang="tr-TR" altLang="tr-TR" sz="1300" dirty="0"/>
              <a:t> 72 </a:t>
            </a:r>
            <a:r>
              <a:rPr lang="tr-TR" altLang="tr-TR" sz="1300" dirty="0" err="1"/>
              <a:t>hours</a:t>
            </a:r>
            <a:endParaRPr lang="tr-TR" altLang="tr-TR" sz="1300" dirty="0"/>
          </a:p>
        </p:txBody>
      </p:sp>
    </p:spTree>
    <p:extLst>
      <p:ext uri="{BB962C8B-B14F-4D97-AF65-F5344CB8AC3E}">
        <p14:creationId xmlns:p14="http://schemas.microsoft.com/office/powerpoint/2010/main" val="319189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12775" y="-108148"/>
            <a:ext cx="8153400" cy="990600"/>
          </a:xfrm>
        </p:spPr>
        <p:txBody>
          <a:bodyPr>
            <a:normAutofit/>
          </a:bodyPr>
          <a:lstStyle/>
          <a:p>
            <a:r>
              <a:rPr lang="tr-TR" altLang="tr-TR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Characterization</a:t>
            </a:r>
            <a:r>
              <a:rPr lang="tr-TR" altLang="tr-T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tr-TR" altLang="tr-TR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Polymeric</a:t>
            </a:r>
            <a:r>
              <a:rPr lang="tr-TR" altLang="tr-T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altLang="tr-TR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Micelles</a:t>
            </a:r>
            <a:endParaRPr lang="tr-TR" altLang="tr-TR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25" y="801516"/>
            <a:ext cx="8153400" cy="4495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tr-TR" alt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tr-TR" altLang="tr-T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Atomic</a:t>
            </a:r>
            <a:r>
              <a:rPr lang="tr-TR" alt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Force </a:t>
            </a:r>
            <a:r>
              <a:rPr lang="tr-TR" altLang="tr-T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Microscopy</a:t>
            </a:r>
            <a:endParaRPr lang="tr-TR" alt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endParaRPr lang="tr-TR" alt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 descr="C:\Users\user\BELGELER SEVGI 2012 AGUSTOS OKUL\Desktop\ISBS 2014 MYSTIC\AFM\seyreltik2x2-profil analizi.bmp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2415" b="5133"/>
          <a:stretch/>
        </p:blipFill>
        <p:spPr bwMode="auto">
          <a:xfrm>
            <a:off x="179512" y="1667168"/>
            <a:ext cx="5319047" cy="3960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2" y="1717504"/>
            <a:ext cx="279241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63513" y="5748767"/>
            <a:ext cx="87289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tr-TR" sz="15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Morphology of polymeric micelles should be spherical shape because of kinetic stability. </a:t>
            </a:r>
            <a:endParaRPr lang="tr-TR" altLang="tr-TR" sz="1500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tr-TR" altLang="tr-TR" sz="15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US" altLang="tr-TR" sz="15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AFM </a:t>
            </a:r>
            <a:r>
              <a:rPr lang="en-US" altLang="tr-TR" sz="15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</a:t>
            </a:r>
            <a:r>
              <a:rPr lang="tr-TR" altLang="tr-TR" sz="15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altLang="tr-TR" sz="15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correlated </a:t>
            </a:r>
            <a:r>
              <a:rPr lang="en-US" altLang="tr-TR" sz="15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altLang="tr-TR" sz="15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ZetaSizer</a:t>
            </a:r>
            <a:r>
              <a:rPr lang="en-US" altLang="tr-TR" sz="15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size measurements.</a:t>
            </a:r>
          </a:p>
        </p:txBody>
      </p:sp>
    </p:spTree>
    <p:extLst>
      <p:ext uri="{BB962C8B-B14F-4D97-AF65-F5344CB8AC3E}">
        <p14:creationId xmlns:p14="http://schemas.microsoft.com/office/powerpoint/2010/main" val="327294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Characterization</a:t>
            </a:r>
            <a:r>
              <a:rPr lang="tr-TR" altLang="tr-T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tr-TR" altLang="tr-TR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Polymeric</a:t>
            </a:r>
            <a:r>
              <a:rPr lang="tr-TR" altLang="tr-T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altLang="tr-TR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Micelles</a:t>
            </a:r>
            <a:endParaRPr lang="tr-TR" altLang="tr-TR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tr-TR" altLang="tr-TR" sz="2400" b="1" dirty="0" smtClean="0"/>
          </a:p>
          <a:p>
            <a:pPr>
              <a:buNone/>
            </a:pPr>
            <a:r>
              <a:rPr lang="tr-TR" alt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tr-TR" altLang="tr-T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Zeta</a:t>
            </a:r>
            <a:r>
              <a:rPr lang="tr-TR" alt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altLang="tr-T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</a:t>
            </a:r>
            <a:r>
              <a:rPr lang="tr-TR" alt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endParaRPr lang="tr-TR" alt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4" name="Content Placeholder 3"/>
          <p:cNvSpPr>
            <a:spLocks noGrp="1"/>
          </p:cNvSpPr>
          <p:nvPr>
            <p:ph sz="quarter" idx="2"/>
          </p:nvPr>
        </p:nvSpPr>
        <p:spPr>
          <a:xfrm>
            <a:off x="4845050" y="1589088"/>
            <a:ext cx="3886200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tr-TR" altLang="tr-TR" sz="2400" b="1" dirty="0" smtClean="0"/>
          </a:p>
          <a:p>
            <a:pPr>
              <a:buNone/>
            </a:pPr>
            <a:r>
              <a:rPr lang="tr-TR" alt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4.% </a:t>
            </a:r>
            <a:r>
              <a:rPr lang="tr-TR" altLang="tr-T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Encapsulation</a:t>
            </a:r>
            <a:r>
              <a:rPr lang="tr-TR" alt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altLang="tr-T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Efficiency</a:t>
            </a:r>
            <a:endParaRPr lang="tr-TR" alt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9750" y="2841625"/>
          <a:ext cx="3168650" cy="20272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35213"/>
                <a:gridCol w="1433437"/>
              </a:tblGrid>
              <a:tr h="914543"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Organic</a:t>
                      </a:r>
                      <a:r>
                        <a:rPr lang="tr-TR" sz="1800" baseline="0" dirty="0" smtClean="0"/>
                        <a:t> </a:t>
                      </a:r>
                      <a:r>
                        <a:rPr lang="tr-TR" sz="1800" baseline="0" dirty="0" err="1" smtClean="0"/>
                        <a:t>Solvent</a:t>
                      </a:r>
                      <a:endParaRPr lang="tr-TR" sz="1800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Zeta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Potantial</a:t>
                      </a:r>
                      <a:r>
                        <a:rPr lang="tr-TR" sz="1800" baseline="0" dirty="0" smtClean="0"/>
                        <a:t> (</a:t>
                      </a:r>
                      <a:r>
                        <a:rPr lang="tr-TR" sz="1800" baseline="0" dirty="0" err="1" smtClean="0"/>
                        <a:t>mV</a:t>
                      </a:r>
                      <a:r>
                        <a:rPr lang="tr-TR" sz="1800" baseline="0" dirty="0" smtClean="0"/>
                        <a:t>)</a:t>
                      </a:r>
                      <a:endParaRPr lang="tr-TR" sz="1800" dirty="0"/>
                    </a:p>
                  </a:txBody>
                  <a:tcPr marL="91449" marR="91449"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tr-TR" sz="1600" b="1" dirty="0" err="1" smtClean="0"/>
                        <a:t>Aceton</a:t>
                      </a:r>
                      <a:r>
                        <a:rPr lang="tr-TR" sz="1600" b="1" dirty="0" smtClean="0"/>
                        <a:t> </a:t>
                      </a:r>
                      <a:endParaRPr lang="tr-TR" sz="1600" b="1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-15.01</a:t>
                      </a:r>
                      <a:r>
                        <a:rPr kumimoji="0" lang="tr-T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±1.23</a:t>
                      </a:r>
                      <a:endParaRPr lang="tr-TR" sz="1600" dirty="0"/>
                    </a:p>
                  </a:txBody>
                  <a:tcPr marL="91449" marR="91449"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tr-TR" sz="1600" b="1" dirty="0" err="1" smtClean="0"/>
                        <a:t>Tetrahyrofuran</a:t>
                      </a:r>
                      <a:endParaRPr lang="tr-TR" sz="1600" b="1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r>
                        <a:rPr kumimoji="0" lang="tr-T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-7.36±2.01</a:t>
                      </a:r>
                      <a:endParaRPr lang="tr-TR" sz="1600" dirty="0"/>
                    </a:p>
                  </a:txBody>
                  <a:tcPr marL="91449" marR="91449"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tr-TR" sz="1600" b="1" dirty="0" err="1" smtClean="0"/>
                        <a:t>Acetonitril</a:t>
                      </a:r>
                      <a:endParaRPr lang="tr-TR" sz="1600" b="1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r>
                        <a:rPr kumimoji="0" lang="tr-T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-7.63±0.68</a:t>
                      </a:r>
                      <a:endParaRPr lang="tr-TR" sz="1600" dirty="0"/>
                    </a:p>
                  </a:txBody>
                  <a:tcPr marL="91449" marR="91449" marT="45727" marB="45727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932363" y="2924175"/>
          <a:ext cx="3671888" cy="20272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35944"/>
                <a:gridCol w="1835944"/>
              </a:tblGrid>
              <a:tr h="914543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err="1" smtClean="0"/>
                        <a:t>Polymer</a:t>
                      </a:r>
                      <a:r>
                        <a:rPr lang="tr-TR" sz="1800" dirty="0" smtClean="0"/>
                        <a:t>:</a:t>
                      </a:r>
                      <a:r>
                        <a:rPr lang="tr-TR" sz="1800" dirty="0" err="1" smtClean="0"/>
                        <a:t>Drug</a:t>
                      </a:r>
                      <a:r>
                        <a:rPr lang="tr-TR" sz="1800" baseline="0" dirty="0" smtClean="0"/>
                        <a:t> </a:t>
                      </a:r>
                      <a:r>
                        <a:rPr lang="tr-TR" sz="1800" baseline="0" dirty="0" err="1" smtClean="0"/>
                        <a:t>Ratio</a:t>
                      </a:r>
                      <a:r>
                        <a:rPr lang="tr-TR" sz="1800" baseline="0" dirty="0" smtClean="0"/>
                        <a:t> (w/w)</a:t>
                      </a:r>
                      <a:endParaRPr lang="tr-TR" sz="1800" dirty="0"/>
                    </a:p>
                  </a:txBody>
                  <a:tcPr marL="91427" marR="91427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%</a:t>
                      </a:r>
                      <a:r>
                        <a:rPr lang="tr-TR" sz="1800" baseline="0" dirty="0" smtClean="0"/>
                        <a:t> </a:t>
                      </a:r>
                      <a:r>
                        <a:rPr lang="tr-TR" sz="1800" baseline="0" dirty="0" err="1" smtClean="0"/>
                        <a:t>Encapsulation</a:t>
                      </a:r>
                      <a:r>
                        <a:rPr lang="tr-TR" sz="1800" baseline="0" dirty="0" smtClean="0"/>
                        <a:t> </a:t>
                      </a:r>
                      <a:r>
                        <a:rPr lang="tr-TR" sz="1800" baseline="0" dirty="0" err="1" smtClean="0"/>
                        <a:t>Efficiency</a:t>
                      </a:r>
                      <a:endParaRPr lang="tr-TR" sz="1800" dirty="0"/>
                    </a:p>
                  </a:txBody>
                  <a:tcPr marL="91427" marR="91427" marT="45727" marB="45727"/>
                </a:tc>
              </a:tr>
              <a:tr h="370898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1:0.015</a:t>
                      </a:r>
                      <a:endParaRPr lang="tr-TR" sz="1600" b="1" dirty="0"/>
                    </a:p>
                  </a:txBody>
                  <a:tcPr marL="91427" marR="91427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81.937</a:t>
                      </a:r>
                      <a:r>
                        <a:rPr kumimoji="0" lang="tr-T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±3.816</a:t>
                      </a:r>
                      <a:endParaRPr lang="tr-TR" sz="1600" dirty="0"/>
                    </a:p>
                  </a:txBody>
                  <a:tcPr marL="91427" marR="91427" marT="45727" marB="45727"/>
                </a:tc>
              </a:tr>
              <a:tr h="3708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/>
                        <a:t>1:0.030</a:t>
                      </a:r>
                    </a:p>
                  </a:txBody>
                  <a:tcPr marL="91427" marR="91427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18.</a:t>
                      </a:r>
                      <a:r>
                        <a:rPr kumimoji="0" lang="tr-T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570±2.654</a:t>
                      </a:r>
                      <a:endParaRPr lang="tr-TR" sz="1600" dirty="0"/>
                    </a:p>
                  </a:txBody>
                  <a:tcPr marL="91427" marR="91427" marT="45727" marB="45727"/>
                </a:tc>
              </a:tr>
              <a:tr h="3708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/>
                        <a:t>1:0.050</a:t>
                      </a:r>
                    </a:p>
                  </a:txBody>
                  <a:tcPr marL="91427" marR="91427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4.342</a:t>
                      </a:r>
                      <a:r>
                        <a:rPr kumimoji="0" lang="tr-T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±0.982</a:t>
                      </a:r>
                      <a:endParaRPr lang="tr-TR" sz="1600" dirty="0"/>
                    </a:p>
                  </a:txBody>
                  <a:tcPr marL="91427" marR="91427" marT="45727" marB="45727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98376" y="5373216"/>
            <a:ext cx="799484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altLang="tr-TR" sz="15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</a:t>
            </a:r>
            <a:r>
              <a:rPr lang="tr-TR" altLang="tr-TR" sz="15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% EE </a:t>
            </a:r>
            <a:r>
              <a:rPr lang="tr-TR" altLang="tr-TR" sz="15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measurements</a:t>
            </a:r>
            <a:r>
              <a:rPr lang="tr-TR" altLang="tr-TR" sz="15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tr-TR" altLang="tr-TR" sz="1500" dirty="0" err="1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micelles</a:t>
            </a:r>
            <a:r>
              <a:rPr lang="tr-TR" altLang="tr-TR" sz="15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500" dirty="0" err="1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composed</a:t>
            </a:r>
            <a:r>
              <a:rPr lang="tr-TR" altLang="tr-TR" sz="15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tr-TR" altLang="tr-TR" sz="1500" dirty="0" err="1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polymer:drug</a:t>
            </a:r>
            <a:r>
              <a:rPr lang="tr-TR" altLang="tr-TR" sz="15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5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ratio</a:t>
            </a:r>
            <a:r>
              <a:rPr lang="tr-TR" altLang="tr-TR" sz="15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tr-TR" altLang="tr-TR" sz="15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1:0.015) </a:t>
            </a:r>
            <a:r>
              <a:rPr lang="tr-TR" altLang="tr-TR" sz="1500" dirty="0" err="1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</a:t>
            </a:r>
            <a:r>
              <a:rPr lang="tr-TR" altLang="tr-TR" sz="15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500" dirty="0" err="1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selected</a:t>
            </a:r>
            <a:r>
              <a:rPr lang="tr-TR" altLang="tr-TR" sz="15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500" dirty="0" err="1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further</a:t>
            </a:r>
            <a:r>
              <a:rPr lang="tr-TR" altLang="tr-TR" sz="15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500" dirty="0" err="1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studies</a:t>
            </a:r>
            <a:r>
              <a:rPr lang="tr-TR" altLang="tr-TR" sz="15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500" dirty="0" err="1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due</a:t>
            </a:r>
            <a:r>
              <a:rPr lang="tr-TR" altLang="tr-TR" sz="15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5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tr-TR" altLang="tr-TR" sz="15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5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tr-TR" altLang="tr-TR" sz="15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5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higher</a:t>
            </a:r>
            <a:r>
              <a:rPr lang="tr-TR" altLang="tr-TR" sz="15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5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 (% ) </a:t>
            </a:r>
            <a:r>
              <a:rPr lang="tr-TR" altLang="tr-TR" sz="15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</a:t>
            </a:r>
            <a:r>
              <a:rPr lang="tr-TR" altLang="tr-TR" sz="15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500" dirty="0" err="1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tr-TR" altLang="tr-TR" sz="15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500" dirty="0" err="1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others</a:t>
            </a:r>
            <a:r>
              <a:rPr lang="tr-TR" altLang="tr-TR" sz="15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932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1" name="23 Grup"/>
          <p:cNvGrpSpPr>
            <a:grpSpLocks/>
          </p:cNvGrpSpPr>
          <p:nvPr/>
        </p:nvGrpSpPr>
        <p:grpSpPr bwMode="auto">
          <a:xfrm>
            <a:off x="230634" y="2765148"/>
            <a:ext cx="8852472" cy="3553949"/>
            <a:chOff x="266507" y="2420888"/>
            <a:chExt cx="8852719" cy="3554010"/>
          </a:xfrm>
        </p:grpSpPr>
        <p:sp>
          <p:nvSpPr>
            <p:cNvPr id="32774" name="5 Dikdörtgen"/>
            <p:cNvSpPr>
              <a:spLocks noChangeArrowheads="1"/>
            </p:cNvSpPr>
            <p:nvPr/>
          </p:nvSpPr>
          <p:spPr bwMode="auto">
            <a:xfrm>
              <a:off x="503424" y="5036665"/>
              <a:ext cx="4751379" cy="26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tr-TR" altLang="tr-TR" sz="1100" b="1" dirty="0" err="1">
                  <a:latin typeface="Verdana" pitchFamily="34" charset="0"/>
                  <a:ea typeface="Verdana" pitchFamily="34" charset="0"/>
                  <a:cs typeface="Verdana" pitchFamily="34" charset="0"/>
                </a:rPr>
                <a:t>Pig</a:t>
              </a:r>
              <a:r>
                <a:rPr lang="tr-TR" altLang="tr-TR" sz="11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 skin </a:t>
              </a:r>
              <a:r>
                <a:rPr lang="tr-TR" altLang="tr-TR" sz="11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(</a:t>
              </a:r>
              <a:r>
                <a:rPr lang="tr-TR" altLang="tr-TR" sz="11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de</a:t>
              </a:r>
              <a:r>
                <a:rPr lang="en-US" altLang="tr-TR" sz="1100" b="1" dirty="0" err="1">
                  <a:latin typeface="Verdana" pitchFamily="34" charset="0"/>
                  <a:ea typeface="Verdana" pitchFamily="34" charset="0"/>
                  <a:cs typeface="Verdana" pitchFamily="34" charset="0"/>
                </a:rPr>
                <a:t>rmatomed</a:t>
              </a:r>
              <a:r>
                <a:rPr lang="en-US" altLang="tr-TR" sz="11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 to a thickness of 750 µm</a:t>
              </a:r>
              <a:r>
                <a:rPr lang="tr-TR" altLang="tr-TR" sz="11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)</a:t>
              </a:r>
            </a:p>
          </p:txBody>
        </p:sp>
        <p:grpSp>
          <p:nvGrpSpPr>
            <p:cNvPr id="32775" name="22 Grup"/>
            <p:cNvGrpSpPr>
              <a:grpSpLocks/>
            </p:cNvGrpSpPr>
            <p:nvPr/>
          </p:nvGrpSpPr>
          <p:grpSpPr bwMode="auto">
            <a:xfrm>
              <a:off x="266507" y="2420888"/>
              <a:ext cx="8852719" cy="3554010"/>
              <a:chOff x="266507" y="2420888"/>
              <a:chExt cx="8852719" cy="3554010"/>
            </a:xfrm>
          </p:grpSpPr>
          <p:sp>
            <p:nvSpPr>
              <p:cNvPr id="7" name="6 Dikdörtgen"/>
              <p:cNvSpPr/>
              <p:nvPr/>
            </p:nvSpPr>
            <p:spPr>
              <a:xfrm>
                <a:off x="6048194" y="2754538"/>
                <a:ext cx="3024420" cy="1654327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320040" lvl="1" indent="-320040" algn="just" eaLnBrk="1" fontAlgn="auto" hangingPunct="1"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ct val="60000"/>
                  <a:defRPr/>
                </a:pPr>
                <a:r>
                  <a:rPr lang="tr-TR" sz="1200" b="1" dirty="0" smtClean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BPO&amp;CLN </a:t>
                </a:r>
                <a:r>
                  <a:rPr lang="tr-TR" sz="1200" b="1" dirty="0" err="1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micelle</a:t>
                </a:r>
                <a:r>
                  <a:rPr lang="tr-TR" sz="1200" b="1" dirty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-gel </a:t>
                </a:r>
                <a:r>
                  <a:rPr lang="tr-TR" sz="1200" b="1" dirty="0" err="1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formulation</a:t>
                </a:r>
                <a:r>
                  <a:rPr lang="tr-TR" sz="1200" b="1" dirty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</a:t>
                </a:r>
              </a:p>
              <a:p>
                <a:pPr marL="320040" lvl="1" indent="-320040" algn="just">
                  <a:spcBef>
                    <a:spcPts val="700"/>
                  </a:spcBef>
                  <a:buClr>
                    <a:schemeClr val="accent2"/>
                  </a:buClr>
                  <a:buSzPct val="60000"/>
                  <a:defRPr/>
                </a:pPr>
                <a:r>
                  <a:rPr lang="tr-TR" sz="1200" b="1" dirty="0" smtClean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MC </a:t>
                </a:r>
                <a:r>
                  <a:rPr lang="tr-TR" sz="1200" b="1" dirty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I</a:t>
                </a:r>
                <a:r>
                  <a:rPr lang="tr-TR" sz="1200" b="1" dirty="0" smtClean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: </a:t>
                </a:r>
                <a:r>
                  <a:rPr lang="tr-TR" sz="1200" b="1" dirty="0" err="1" smtClean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Micelle</a:t>
                </a:r>
                <a:r>
                  <a:rPr lang="tr-TR" sz="1200" b="1" dirty="0" smtClean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: </a:t>
                </a:r>
                <a:r>
                  <a:rPr lang="tr-TR" sz="1200" b="1" dirty="0" err="1" smtClean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water</a:t>
                </a:r>
                <a:r>
                  <a:rPr lang="tr-TR" sz="1200" b="1" dirty="0" smtClean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: </a:t>
                </a:r>
                <a:r>
                  <a:rPr lang="tr-TR" sz="1200" b="1" dirty="0" err="1" smtClean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propylene</a:t>
                </a:r>
                <a:r>
                  <a:rPr lang="tr-TR" sz="1200" b="1" dirty="0" smtClean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</a:t>
                </a:r>
                <a:r>
                  <a:rPr lang="tr-TR" sz="1200" b="1" dirty="0" err="1" smtClean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glycol</a:t>
                </a:r>
                <a:r>
                  <a:rPr lang="tr-TR" sz="1200" b="1" dirty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; (</a:t>
                </a:r>
                <a:r>
                  <a:rPr lang="tr-TR" sz="1200" b="1" dirty="0" smtClean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5:5:5</a:t>
                </a:r>
                <a:r>
                  <a:rPr lang="tr-TR" sz="1200" b="1" dirty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, w/w) </a:t>
                </a:r>
              </a:p>
              <a:p>
                <a:pPr marL="320040" lvl="1" indent="-320040" algn="just">
                  <a:spcBef>
                    <a:spcPts val="700"/>
                  </a:spcBef>
                  <a:buClr>
                    <a:schemeClr val="accent2"/>
                  </a:buClr>
                  <a:buSzPct val="60000"/>
                  <a:defRPr/>
                </a:pPr>
                <a:r>
                  <a:rPr lang="tr-TR" sz="1200" b="1" dirty="0" smtClean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MC </a:t>
                </a:r>
                <a:r>
                  <a:rPr lang="tr-TR" sz="1200" b="1" dirty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I: </a:t>
                </a:r>
                <a:r>
                  <a:rPr lang="tr-TR" sz="1200" b="1" dirty="0" err="1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Micelle</a:t>
                </a:r>
                <a:r>
                  <a:rPr lang="tr-TR" sz="1200" b="1" dirty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: </a:t>
                </a:r>
                <a:r>
                  <a:rPr lang="tr-TR" sz="1200" b="1" dirty="0" err="1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water</a:t>
                </a:r>
                <a:r>
                  <a:rPr lang="tr-TR" sz="1200" b="1" dirty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: </a:t>
                </a:r>
                <a:r>
                  <a:rPr lang="tr-TR" sz="1200" b="1" dirty="0" err="1" smtClean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propylene</a:t>
                </a:r>
                <a:r>
                  <a:rPr lang="tr-TR" sz="1200" b="1" dirty="0" smtClean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</a:t>
                </a:r>
                <a:r>
                  <a:rPr lang="tr-TR" sz="1200" b="1" dirty="0" err="1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glycol</a:t>
                </a:r>
                <a:r>
                  <a:rPr lang="tr-TR" sz="1200" b="1" dirty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; </a:t>
                </a:r>
                <a:r>
                  <a:rPr lang="tr-TR" sz="1200" b="1" dirty="0" smtClean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(5:7:3, w/w) </a:t>
                </a:r>
              </a:p>
              <a:p>
                <a:pPr marL="320040" lvl="1" indent="-320040" algn="just" eaLnBrk="1" fontAlgn="auto" hangingPunct="1"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ct val="60000"/>
                  <a:defRPr/>
                </a:pPr>
                <a:r>
                  <a:rPr lang="tr-TR" sz="1200" b="1" dirty="0" smtClean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E</a:t>
                </a:r>
                <a:r>
                  <a:rPr lang="en-US" sz="1200" b="1" dirty="0" err="1" smtClean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ffective</a:t>
                </a:r>
                <a:r>
                  <a:rPr lang="en-US" sz="1200" b="1" dirty="0" smtClean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diffusion area</a:t>
                </a:r>
                <a:r>
                  <a:rPr lang="tr-TR" sz="1200" b="1" dirty="0" smtClean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:1.77</a:t>
                </a:r>
                <a:r>
                  <a:rPr lang="en-US" sz="1200" b="1" dirty="0" smtClean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cm</a:t>
                </a:r>
                <a:r>
                  <a:rPr lang="en-US" sz="1200" b="1" baseline="30000" dirty="0" smtClean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2</a:t>
                </a:r>
                <a:endParaRPr lang="tr-TR" sz="1200" dirty="0">
                  <a:solidFill>
                    <a:srgbClr val="002060"/>
                  </a:solidFill>
                  <a:latin typeface="+mn-lt"/>
                </a:endParaRPr>
              </a:p>
            </p:txBody>
          </p:sp>
          <p:sp>
            <p:nvSpPr>
              <p:cNvPr id="12" name="11 Dikdörtgen"/>
              <p:cNvSpPr/>
              <p:nvPr/>
            </p:nvSpPr>
            <p:spPr>
              <a:xfrm>
                <a:off x="956623" y="4806334"/>
                <a:ext cx="2927431" cy="18466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lIns="0" tIns="0" rIns="0" bIns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 err="1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Stirred</a:t>
                </a:r>
                <a:r>
                  <a:rPr lang="tr-TR" sz="1200" b="1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</a:t>
                </a:r>
                <a:r>
                  <a:rPr lang="tr-TR" sz="12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at 250 </a:t>
                </a:r>
                <a:r>
                  <a:rPr lang="tr-TR" sz="1200" b="1" dirty="0" err="1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rpm</a:t>
                </a:r>
                <a:r>
                  <a:rPr lang="tr-TR" sz="12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at 37</a:t>
                </a:r>
                <a:r>
                  <a:rPr lang="tr-TR" sz="1200" b="1" baseline="300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o</a:t>
                </a:r>
                <a:r>
                  <a:rPr lang="tr-TR" sz="12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</a:t>
                </a:r>
                <a:endParaRPr lang="tr-TR" sz="1200" b="1" dirty="0">
                  <a:latin typeface="+mn-lt"/>
                </a:endParaRPr>
              </a:p>
            </p:txBody>
          </p:sp>
          <p:sp>
            <p:nvSpPr>
              <p:cNvPr id="32778" name="12 Dikdörtgen"/>
              <p:cNvSpPr>
                <a:spLocks noChangeArrowheads="1"/>
              </p:cNvSpPr>
              <p:nvPr/>
            </p:nvSpPr>
            <p:spPr bwMode="auto">
              <a:xfrm>
                <a:off x="2987824" y="2420888"/>
                <a:ext cx="18473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tr-TR" altLang="tr-TR" sz="1400"/>
              </a:p>
            </p:txBody>
          </p:sp>
          <p:sp>
            <p:nvSpPr>
              <p:cNvPr id="32779" name="14 Dikdörtgen"/>
              <p:cNvSpPr>
                <a:spLocks noChangeArrowheads="1"/>
              </p:cNvSpPr>
              <p:nvPr/>
            </p:nvSpPr>
            <p:spPr bwMode="auto">
              <a:xfrm>
                <a:off x="5662014" y="4871360"/>
                <a:ext cx="3457212" cy="49245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/>
                <a:r>
                  <a:rPr lang="tr-TR" altLang="tr-TR" b="1" dirty="0" err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Receptor</a:t>
                </a:r>
                <a:r>
                  <a:rPr lang="tr-TR" altLang="tr-TR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</a:t>
                </a:r>
                <a:r>
                  <a:rPr lang="tr-TR" altLang="tr-TR" b="1" dirty="0" err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phase</a:t>
                </a:r>
                <a:r>
                  <a:rPr lang="tr-TR" altLang="tr-TR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: </a:t>
                </a:r>
              </a:p>
              <a:p>
                <a:pPr algn="just" eaLnBrk="1" hangingPunct="1"/>
                <a:r>
                  <a:rPr lang="tr-TR" altLang="tr-TR" sz="1400" b="1" dirty="0">
                    <a:solidFill>
                      <a:srgbClr val="0070C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</a:t>
                </a:r>
                <a:r>
                  <a:rPr lang="tr-TR" altLang="tr-TR" sz="1400" b="1" dirty="0" smtClean="0">
                    <a:solidFill>
                      <a:srgbClr val="0070C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   </a:t>
                </a:r>
                <a:r>
                  <a:rPr lang="tr-TR" altLang="tr-TR" sz="1200" b="1" dirty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(PBS, </a:t>
                </a:r>
                <a:r>
                  <a:rPr lang="tr-TR" altLang="tr-TR" sz="1200" b="1" dirty="0" err="1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pH</a:t>
                </a:r>
                <a:r>
                  <a:rPr lang="tr-TR" altLang="tr-TR" sz="1200" b="1" dirty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7.4, 12 </a:t>
                </a:r>
                <a:r>
                  <a:rPr lang="tr-TR" altLang="tr-TR" sz="1200" b="1" dirty="0" err="1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mL</a:t>
                </a:r>
                <a:r>
                  <a:rPr lang="tr-TR" altLang="tr-TR" sz="1200" b="1" dirty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) </a:t>
                </a:r>
              </a:p>
            </p:txBody>
          </p:sp>
          <p:sp>
            <p:nvSpPr>
              <p:cNvPr id="32781" name="20 Dikdörtgen"/>
              <p:cNvSpPr>
                <a:spLocks noChangeArrowheads="1"/>
              </p:cNvSpPr>
              <p:nvPr/>
            </p:nvSpPr>
            <p:spPr bwMode="auto">
              <a:xfrm>
                <a:off x="266507" y="5605560"/>
                <a:ext cx="8460432" cy="369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/>
                <a:endParaRPr lang="tr-TR" altLang="tr-TR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  <p:sp>
        <p:nvSpPr>
          <p:cNvPr id="22532" name="2 Başlık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86360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tr-TR" altLang="tr-TR" sz="3200" b="1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tr-TR" altLang="tr-TR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altLang="tr-TR" sz="3200" b="1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vitro</a:t>
            </a:r>
            <a:r>
              <a:rPr lang="tr-TR" altLang="tr-TR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altLang="tr-TR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  <a:r>
              <a:rPr lang="tr-TR" altLang="tr-T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BPO&amp;CLN in </a:t>
            </a:r>
            <a:r>
              <a:rPr lang="tr-TR" altLang="tr-TR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deposition</a:t>
            </a:r>
            <a:r>
              <a:rPr lang="tr-TR" altLang="tr-T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skin</a:t>
            </a: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0" y="1643462"/>
            <a:ext cx="5767784" cy="328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920731" y="5740918"/>
            <a:ext cx="30155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0040" lvl="1" indent="-320040" algn="just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tr-TR" sz="1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en-US" sz="12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ffective</a:t>
            </a:r>
            <a:r>
              <a:rPr lang="en-US" sz="1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diffusion area</a:t>
            </a:r>
            <a:r>
              <a:rPr lang="tr-TR" sz="1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:1.77</a:t>
            </a:r>
            <a:r>
              <a:rPr lang="en-US" sz="1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cm</a:t>
            </a:r>
            <a:r>
              <a:rPr lang="en-US" sz="1200" b="1" baseline="30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tr-TR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978938" y="2729460"/>
            <a:ext cx="1996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r-TR" altLang="tr-TR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Donor</a:t>
            </a:r>
            <a:r>
              <a:rPr lang="tr-TR" altLang="tr-T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phase</a:t>
            </a:r>
            <a:r>
              <a:rPr lang="tr-TR" alt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11531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etin Yer Tutucusu"/>
          <p:cNvSpPr>
            <a:spLocks noGrp="1"/>
          </p:cNvSpPr>
          <p:nvPr>
            <p:ph type="body" idx="1"/>
          </p:nvPr>
        </p:nvSpPr>
        <p:spPr>
          <a:xfrm>
            <a:off x="503349" y="4854013"/>
            <a:ext cx="8136904" cy="1383299"/>
          </a:xfrm>
        </p:spPr>
        <p:txBody>
          <a:bodyPr anchor="ctr"/>
          <a:lstStyle/>
          <a:p>
            <a:pPr algn="just" eaLnBrk="1" hangingPunct="1">
              <a:buClr>
                <a:srgbClr val="0033CC"/>
              </a:buClr>
              <a:buSzPct val="101000"/>
              <a:buFont typeface="Wingdings" pitchFamily="2" charset="2"/>
              <a:buChar char="§"/>
            </a:pPr>
            <a:r>
              <a:rPr lang="en-US" altLang="tr-TR" sz="1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treated area on each skin was tape stripped 20 times using Scotch® Book Tape 845 (3M, USA) strips</a:t>
            </a:r>
            <a:r>
              <a:rPr lang="tr-TR" altLang="tr-TR" sz="1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 eaLnBrk="1" hangingPunct="1">
              <a:buClr>
                <a:srgbClr val="0033CC"/>
              </a:buClr>
              <a:buSzPct val="101000"/>
              <a:buFont typeface="Wingdings" pitchFamily="2" charset="2"/>
              <a:buChar char="§"/>
            </a:pPr>
            <a:r>
              <a:rPr lang="en-US" altLang="tr-TR" sz="1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tapes were extracted</a:t>
            </a:r>
            <a:r>
              <a:rPr lang="tr-TR" altLang="tr-TR" sz="1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tr-TR" altLang="tr-TR" sz="18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overnight</a:t>
            </a:r>
            <a:r>
              <a:rPr lang="tr-TR" altLang="tr-TR" sz="1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),  </a:t>
            </a:r>
            <a:r>
              <a:rPr lang="tr-TR" altLang="tr-TR" sz="18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en-US" altLang="tr-TR" sz="1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en-US" altLang="tr-TR" sz="18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amples</a:t>
            </a:r>
            <a:r>
              <a:rPr lang="en-US" altLang="tr-TR" sz="1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were analyzed using HPLC. </a:t>
            </a:r>
          </a:p>
        </p:txBody>
      </p:sp>
      <p:sp>
        <p:nvSpPr>
          <p:cNvPr id="24579" name="2 Başlık"/>
          <p:cNvSpPr>
            <a:spLocks noGrp="1"/>
          </p:cNvSpPr>
          <p:nvPr>
            <p:ph type="title"/>
          </p:nvPr>
        </p:nvSpPr>
        <p:spPr>
          <a:xfrm>
            <a:off x="-397" y="188913"/>
            <a:ext cx="9144397" cy="1143000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tr-TR" altLang="tr-T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 of BPO/CLN </a:t>
            </a:r>
            <a:r>
              <a:rPr lang="tr-TR" altLang="tr-TR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Deposition</a:t>
            </a:r>
            <a:r>
              <a:rPr lang="tr-TR" altLang="tr-T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Skin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23528" y="170080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altLang="tr-TR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After</a:t>
            </a:r>
            <a:r>
              <a:rPr lang="tr-TR" altLang="tr-TR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skin </a:t>
            </a:r>
            <a:r>
              <a:rPr lang="tr-TR" altLang="tr-TR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was</a:t>
            </a:r>
            <a:r>
              <a:rPr lang="tr-TR" altLang="tr-TR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blotted</a:t>
            </a:r>
            <a:r>
              <a:rPr lang="tr-TR" altLang="tr-TR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dry</a:t>
            </a:r>
            <a:r>
              <a:rPr lang="tr-TR" altLang="tr-TR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t</a:t>
            </a:r>
            <a:r>
              <a:rPr lang="en-US" altLang="tr-TR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 </a:t>
            </a:r>
            <a:r>
              <a:rPr lang="en-US" altLang="tr-TR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cutaneous penetration </a:t>
            </a:r>
            <a:r>
              <a:rPr lang="en-US" altLang="tr-TR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</a:t>
            </a:r>
            <a:r>
              <a:rPr lang="tr-TR" altLang="tr-TR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BPO&amp;CLN</a:t>
            </a:r>
            <a:r>
              <a:rPr lang="en-US" altLang="tr-TR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tr-TR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was investigated using sequential tape </a:t>
            </a:r>
            <a:r>
              <a:rPr lang="en-US" altLang="tr-TR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strippin</a:t>
            </a:r>
            <a:r>
              <a:rPr lang="tr-TR" altLang="tr-TR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</a:t>
            </a:r>
            <a:r>
              <a:rPr lang="en-US" altLang="tr-TR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 the</a:t>
            </a:r>
            <a:r>
              <a:rPr lang="tr-TR" altLang="tr-TR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tr-TR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</a:t>
            </a:r>
            <a:r>
              <a:rPr lang="tr-TR" altLang="tr-TR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n-US" altLang="tr-TR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tr-TR" altLang="tr-TR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516810"/>
            <a:ext cx="4401658" cy="233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4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altLang="tr-TR" sz="4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Polymeric</a:t>
            </a:r>
            <a:r>
              <a:rPr lang="tr-TR" altLang="tr-TR" sz="4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altLang="tr-TR" sz="4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Micelles</a:t>
            </a:r>
            <a:endParaRPr lang="tr-TR" altLang="tr-TR" sz="41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2" name="Picture 3" descr="C:\Users\emine\Desktop\G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01008"/>
            <a:ext cx="6120680" cy="273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51520" y="1628800"/>
            <a:ext cx="85689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buClr>
                <a:srgbClr val="0033CC"/>
              </a:buClr>
              <a:buSzPct val="130000"/>
              <a:defRPr/>
            </a:pPr>
            <a:r>
              <a:rPr lang="tr-TR" altLang="tr-TR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Polymeric</a:t>
            </a:r>
            <a:r>
              <a:rPr lang="tr-TR" altLang="tr-T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micelles</a:t>
            </a:r>
            <a:r>
              <a:rPr lang="tr-TR" altLang="tr-T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have</a:t>
            </a:r>
            <a:r>
              <a:rPr lang="tr-TR" altLang="tr-T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potential</a:t>
            </a:r>
            <a:r>
              <a:rPr lang="tr-TR" altLang="tr-T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applications</a:t>
            </a:r>
            <a:r>
              <a:rPr lang="tr-TR" altLang="tr-T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tr-TR" altLang="tr-TR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drug</a:t>
            </a:r>
            <a:r>
              <a:rPr lang="tr-TR" altLang="tr-T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delivery</a:t>
            </a:r>
            <a:r>
              <a:rPr lang="tr-TR" altLang="tr-T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as </a:t>
            </a:r>
            <a:r>
              <a:rPr lang="tr-TR" altLang="tr-TR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nanocarriers</a:t>
            </a:r>
            <a:r>
              <a:rPr lang="tr-TR" altLang="tr-T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tr-TR" altLang="tr-T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755576" y="2423120"/>
            <a:ext cx="82809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17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Micelles</a:t>
            </a:r>
            <a:r>
              <a:rPr lang="tr-TR" altLang="tr-TR" sz="1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are</a:t>
            </a:r>
            <a:r>
              <a:rPr lang="tr-TR" altLang="tr-TR" sz="1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assemblies</a:t>
            </a:r>
            <a:r>
              <a:rPr lang="tr-TR" altLang="tr-TR" sz="1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tr-TR" altLang="tr-TR" sz="17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nanoscale</a:t>
            </a:r>
            <a:r>
              <a:rPr lang="tr-TR" altLang="tr-TR" sz="1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size (</a:t>
            </a:r>
            <a:r>
              <a:rPr lang="tr-TR" altLang="tr-TR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25 </a:t>
            </a:r>
            <a:r>
              <a:rPr lang="tr-TR" altLang="tr-TR" sz="1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tr-TR" altLang="tr-TR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150 </a:t>
            </a:r>
            <a:r>
              <a:rPr lang="tr-TR" altLang="tr-TR" sz="1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nm</a:t>
            </a:r>
            <a:r>
              <a:rPr lang="tr-TR" altLang="tr-TR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tr-TR" altLang="tr-TR" sz="1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diameter</a:t>
            </a:r>
            <a:r>
              <a:rPr lang="tr-TR" altLang="tr-TR" sz="1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tr-TR" altLang="tr-TR" sz="17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  <a:r>
              <a:rPr lang="tr-TR" altLang="tr-TR" sz="1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amphiphilic</a:t>
            </a:r>
            <a:r>
              <a:rPr lang="tr-TR" altLang="tr-TR" sz="1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block</a:t>
            </a:r>
            <a:r>
              <a:rPr lang="tr-TR" altLang="tr-TR" sz="1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polymers</a:t>
            </a:r>
            <a:r>
              <a:rPr lang="tr-TR" altLang="tr-TR" sz="1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tr-TR" sz="1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4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Metin kutusu 1"/>
          <p:cNvSpPr txBox="1">
            <a:spLocks noChangeArrowheads="1"/>
          </p:cNvSpPr>
          <p:nvPr/>
        </p:nvSpPr>
        <p:spPr bwMode="auto">
          <a:xfrm>
            <a:off x="684213" y="361950"/>
            <a:ext cx="7920037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Skin </a:t>
            </a:r>
            <a:r>
              <a:rPr lang="tr-TR" altLang="tr-T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deposition</a:t>
            </a:r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of BPO </a:t>
            </a:r>
            <a:r>
              <a:rPr lang="tr-TR" altLang="tr-T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after</a:t>
            </a:r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24 </a:t>
            </a:r>
            <a:r>
              <a:rPr lang="tr-TR" altLang="tr-T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hours</a:t>
            </a:r>
            <a:endParaRPr lang="tr-TR" alt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Metin kutusu 3"/>
          <p:cNvSpPr txBox="1">
            <a:spLocks noChangeArrowheads="1"/>
          </p:cNvSpPr>
          <p:nvPr/>
        </p:nvSpPr>
        <p:spPr bwMode="auto">
          <a:xfrm>
            <a:off x="467544" y="5301208"/>
            <a:ext cx="8424863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tr-TR" altLang="tr-TR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tr-TR" altLang="tr-T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data </a:t>
            </a:r>
            <a:r>
              <a:rPr lang="tr-TR" altLang="tr-TR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showed</a:t>
            </a:r>
            <a:r>
              <a:rPr lang="tr-TR" altLang="tr-T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that</a:t>
            </a:r>
            <a:r>
              <a:rPr lang="tr-TR" altLang="tr-T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BPO </a:t>
            </a:r>
            <a:r>
              <a:rPr lang="tr-TR" altLang="tr-TR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was</a:t>
            </a:r>
            <a:r>
              <a:rPr lang="tr-TR" altLang="tr-T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tr-TR" altLang="tr-TR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tr-TR" altLang="tr-T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lower</a:t>
            </a:r>
            <a:r>
              <a:rPr lang="tr-TR" altLang="tr-T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layers</a:t>
            </a:r>
            <a:r>
              <a:rPr lang="tr-TR" altLang="tr-T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tr-TR" altLang="tr-TR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tr-TR" altLang="tr-T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skin.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74" y="2060848"/>
            <a:ext cx="3450635" cy="306045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2060848"/>
            <a:ext cx="3456732" cy="3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6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929790"/>
              </p:ext>
            </p:extLst>
          </p:nvPr>
        </p:nvGraphicFramePr>
        <p:xfrm>
          <a:off x="1312863" y="2011363"/>
          <a:ext cx="6665912" cy="362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3" name="Prism Project" r:id="rId4" imgW="5220000" imgH="2844000" progId="Prism5.Document">
                  <p:embed/>
                </p:oleObj>
              </mc:Choice>
              <mc:Fallback>
                <p:oleObj name="Prism Project" r:id="rId4" imgW="5220000" imgH="28440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2011363"/>
                        <a:ext cx="6665912" cy="362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Metin kutusu 4"/>
          <p:cNvSpPr txBox="1">
            <a:spLocks noChangeArrowheads="1"/>
          </p:cNvSpPr>
          <p:nvPr/>
        </p:nvSpPr>
        <p:spPr bwMode="auto">
          <a:xfrm>
            <a:off x="468313" y="463550"/>
            <a:ext cx="7991475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Skin </a:t>
            </a:r>
            <a:r>
              <a:rPr lang="tr-TR" altLang="tr-T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deposition</a:t>
            </a:r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of CLN </a:t>
            </a:r>
            <a:r>
              <a:rPr lang="tr-TR" altLang="tr-T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after</a:t>
            </a:r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24 </a:t>
            </a:r>
            <a:r>
              <a:rPr lang="tr-TR" altLang="tr-T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hours</a:t>
            </a:r>
            <a:endParaRPr lang="tr-TR" alt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6628" name="Metin kutusu 3"/>
          <p:cNvSpPr txBox="1">
            <a:spLocks noChangeArrowheads="1"/>
          </p:cNvSpPr>
          <p:nvPr/>
        </p:nvSpPr>
        <p:spPr bwMode="auto">
          <a:xfrm>
            <a:off x="359567" y="5837102"/>
            <a:ext cx="8424863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tr-TR" altLang="tr-TR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tr-TR" altLang="tr-T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data </a:t>
            </a:r>
            <a:r>
              <a:rPr lang="tr-TR" altLang="tr-TR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showed</a:t>
            </a:r>
            <a:r>
              <a:rPr lang="tr-TR" altLang="tr-T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that</a:t>
            </a:r>
            <a:r>
              <a:rPr lang="tr-TR" altLang="tr-T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CLN </a:t>
            </a:r>
            <a:r>
              <a:rPr lang="tr-TR" altLang="tr-TR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was</a:t>
            </a:r>
            <a:r>
              <a:rPr lang="tr-TR" altLang="tr-T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tr-TR" altLang="tr-TR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tr-TR" altLang="tr-T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lower</a:t>
            </a:r>
            <a:r>
              <a:rPr lang="tr-TR" altLang="tr-T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layers</a:t>
            </a:r>
            <a:r>
              <a:rPr lang="tr-TR" altLang="tr-T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tr-TR" altLang="tr-TR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tr-TR" altLang="tr-T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skin. </a:t>
            </a:r>
          </a:p>
        </p:txBody>
      </p:sp>
    </p:spTree>
    <p:extLst>
      <p:ext uri="{BB962C8B-B14F-4D97-AF65-F5344CB8AC3E}">
        <p14:creationId xmlns:p14="http://schemas.microsoft.com/office/powerpoint/2010/main" val="167392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Yer Tutucusu"/>
          <p:cNvSpPr>
            <a:spLocks noGrp="1"/>
          </p:cNvSpPr>
          <p:nvPr>
            <p:ph type="body" idx="1"/>
          </p:nvPr>
        </p:nvSpPr>
        <p:spPr>
          <a:xfrm>
            <a:off x="323850" y="1484313"/>
            <a:ext cx="8440738" cy="5113337"/>
          </a:xfrm>
        </p:spPr>
        <p:txBody>
          <a:bodyPr>
            <a:normAutofit fontScale="70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tr-TR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tr-TR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tr-TR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tr-T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tr-T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tr-T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tr-T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None/>
              <a:defRPr/>
            </a:pPr>
            <a:endParaRPr lang="tr-T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None/>
              <a:defRPr/>
            </a:pPr>
            <a:endParaRPr lang="tr-T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None/>
              <a:defRPr/>
            </a:pPr>
            <a:endParaRPr lang="tr-TR" sz="32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tr-TR" sz="26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tr-TR" sz="2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peaks near 2850 and 2920 cm</a:t>
            </a:r>
            <a:r>
              <a:rPr lang="en-US" sz="2600" baseline="30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-1</a:t>
            </a:r>
            <a:r>
              <a:rPr lang="tr-TR" sz="2600" baseline="30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due to the symmetric and asymmetric C</a:t>
            </a:r>
            <a:r>
              <a:rPr lang="tr-TR" sz="2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en-US" sz="2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 stretching vibrations</a:t>
            </a:r>
            <a:r>
              <a:rPr lang="tr-TR" sz="2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(ASSV &amp; SSV)</a:t>
            </a:r>
            <a:r>
              <a:rPr lang="en-US" sz="2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respectively, are sensitive to perturbations in the amount and the conformational order of the SC intercellular lipids.</a:t>
            </a:r>
            <a:r>
              <a:rPr lang="en-US" sz="2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6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tr-T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651" name="2 Başlık"/>
          <p:cNvSpPr>
            <a:spLocks noGrp="1"/>
          </p:cNvSpPr>
          <p:nvPr>
            <p:ph type="title"/>
          </p:nvPr>
        </p:nvSpPr>
        <p:spPr>
          <a:xfrm>
            <a:off x="0" y="0"/>
            <a:ext cx="6985000" cy="1143000"/>
          </a:xfrm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ATR-FTIR </a:t>
            </a:r>
            <a:r>
              <a:rPr lang="tr-TR" altLang="tr-TR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Spectroscopy</a:t>
            </a:r>
            <a:endParaRPr lang="tr-TR" altLang="tr-TR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3 Grup"/>
          <p:cNvGrpSpPr/>
          <p:nvPr/>
        </p:nvGrpSpPr>
        <p:grpSpPr>
          <a:xfrm>
            <a:off x="3959064" y="2835276"/>
            <a:ext cx="4248472" cy="2160240"/>
            <a:chOff x="3347864" y="4131415"/>
            <a:chExt cx="4392488" cy="2033889"/>
          </a:xfrm>
          <a:effectLst>
            <a:outerShdw blurRad="50800" dist="50800" dir="5400000" algn="ctr" rotWithShape="0">
              <a:srgbClr val="ED5113"/>
            </a:outerShdw>
          </a:effectLst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7864" y="4131415"/>
              <a:ext cx="4392488" cy="2033889"/>
            </a:xfrm>
            <a:prstGeom prst="rect">
              <a:avLst/>
            </a:prstGeom>
            <a:noFill/>
            <a:ln w="9525">
              <a:solidFill>
                <a:srgbClr val="ED5113"/>
              </a:solidFill>
              <a:miter lim="800000"/>
              <a:headEnd/>
              <a:tailEnd/>
            </a:ln>
          </p:spPr>
        </p:pic>
        <p:sp>
          <p:nvSpPr>
            <p:cNvPr id="6" name="5 Oval"/>
            <p:cNvSpPr/>
            <p:nvPr/>
          </p:nvSpPr>
          <p:spPr>
            <a:xfrm>
              <a:off x="4572000" y="4581128"/>
              <a:ext cx="936104" cy="936104"/>
            </a:xfrm>
            <a:prstGeom prst="ellipse">
              <a:avLst/>
            </a:prstGeom>
            <a:noFill/>
            <a:ln>
              <a:solidFill>
                <a:srgbClr val="ED51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</p:grpSp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248" y="328255"/>
            <a:ext cx="3049587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57438"/>
            <a:ext cx="322262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Metin kutusu 2"/>
          <p:cNvSpPr txBox="1">
            <a:spLocks noChangeArrowheads="1"/>
          </p:cNvSpPr>
          <p:nvPr/>
        </p:nvSpPr>
        <p:spPr bwMode="auto">
          <a:xfrm>
            <a:off x="144463" y="1697038"/>
            <a:ext cx="6515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tr-TR" sz="1600" dirty="0"/>
              <a:t>ATR-FTIR Spectroscopy is a powerful tool to study biophysical properties of the SC</a:t>
            </a:r>
            <a:r>
              <a:rPr lang="tr-TR" altLang="tr-TR" sz="1600" dirty="0"/>
              <a:t>.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712788" y="4633913"/>
            <a:ext cx="17049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Skin spektrum</a:t>
            </a:r>
            <a:endParaRPr lang="tr-TR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18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ASSV &amp; SSV CH2 </a:t>
            </a:r>
            <a:r>
              <a:rPr lang="tr-TR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Peak</a:t>
            </a:r>
            <a:r>
              <a:rPr lang="tr-T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Positions</a:t>
            </a:r>
            <a:r>
              <a:rPr lang="tr-T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Following</a:t>
            </a:r>
            <a:r>
              <a:rPr lang="tr-T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Permeation</a:t>
            </a:r>
            <a:r>
              <a:rPr lang="tr-T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</a:t>
            </a:r>
            <a:r>
              <a:rPr lang="tr-T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BPO-MC 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09690"/>
            <a:ext cx="3725723" cy="323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2 Grafik"/>
          <p:cNvGraphicFramePr/>
          <p:nvPr>
            <p:extLst>
              <p:ext uri="{D42A27DB-BD31-4B8C-83A1-F6EECF244321}">
                <p14:modId xmlns:p14="http://schemas.microsoft.com/office/powerpoint/2010/main" val="688274631"/>
              </p:ext>
            </p:extLst>
          </p:nvPr>
        </p:nvGraphicFramePr>
        <p:xfrm>
          <a:off x="4355976" y="15567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3 Grafik"/>
          <p:cNvGraphicFramePr/>
          <p:nvPr>
            <p:extLst>
              <p:ext uri="{D42A27DB-BD31-4B8C-83A1-F6EECF244321}">
                <p14:modId xmlns:p14="http://schemas.microsoft.com/office/powerpoint/2010/main" val="1542838696"/>
              </p:ext>
            </p:extLst>
          </p:nvPr>
        </p:nvGraphicFramePr>
        <p:xfrm>
          <a:off x="4427984" y="40050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Dikdörtgen 6"/>
          <p:cNvSpPr/>
          <p:nvPr/>
        </p:nvSpPr>
        <p:spPr>
          <a:xfrm>
            <a:off x="206760" y="55961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cause</a:t>
            </a:r>
            <a:r>
              <a:rPr lang="tr-TR" dirty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tr-TR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blue</a:t>
            </a:r>
            <a:r>
              <a:rPr lang="tr-TR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shift</a:t>
            </a:r>
            <a:r>
              <a:rPr lang="tr-TR" dirty="0"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tr-T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+4 cm</a:t>
            </a:r>
            <a:r>
              <a:rPr lang="tr-TR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-1</a:t>
            </a:r>
            <a:r>
              <a:rPr lang="tr-T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tr-TR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tr-TR" dirty="0">
                <a:latin typeface="Verdana" pitchFamily="34" charset="0"/>
                <a:ea typeface="Verdana" pitchFamily="34" charset="0"/>
                <a:cs typeface="Verdana" pitchFamily="34" charset="0"/>
              </a:rPr>
              <a:t> ASSV </a:t>
            </a:r>
            <a:r>
              <a:rPr lang="tr-TR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tr-TR" dirty="0">
                <a:latin typeface="Verdana" pitchFamily="34" charset="0"/>
                <a:ea typeface="Verdana" pitchFamily="34" charset="0"/>
                <a:cs typeface="Verdana" pitchFamily="34" charset="0"/>
              </a:rPr>
              <a:t> SSV CH</a:t>
            </a:r>
            <a:r>
              <a:rPr lang="tr-TR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tr-TR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stretching</a:t>
            </a:r>
            <a:r>
              <a:rPr lang="tr-TR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peaks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23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3312000" cy="274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1 Grafik"/>
          <p:cNvGraphicFramePr/>
          <p:nvPr>
            <p:extLst>
              <p:ext uri="{D42A27DB-BD31-4B8C-83A1-F6EECF244321}">
                <p14:modId xmlns:p14="http://schemas.microsoft.com/office/powerpoint/2010/main" val="3216705364"/>
              </p:ext>
            </p:extLst>
          </p:nvPr>
        </p:nvGraphicFramePr>
        <p:xfrm>
          <a:off x="4211960" y="1484784"/>
          <a:ext cx="460851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2 Grafik"/>
          <p:cNvGraphicFramePr/>
          <p:nvPr>
            <p:extLst>
              <p:ext uri="{D42A27DB-BD31-4B8C-83A1-F6EECF244321}">
                <p14:modId xmlns:p14="http://schemas.microsoft.com/office/powerpoint/2010/main" val="2685271524"/>
              </p:ext>
            </p:extLst>
          </p:nvPr>
        </p:nvGraphicFramePr>
        <p:xfrm>
          <a:off x="4427984" y="3933056"/>
          <a:ext cx="424847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1 Başlık"/>
          <p:cNvSpPr txBox="1">
            <a:spLocks/>
          </p:cNvSpPr>
          <p:nvPr/>
        </p:nvSpPr>
        <p:spPr>
          <a:xfrm>
            <a:off x="467544" y="116632"/>
            <a:ext cx="8676456" cy="11430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3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ASSV &amp; SSV CH2 </a:t>
            </a:r>
            <a:r>
              <a:rPr lang="tr-TR" sz="33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Peak</a:t>
            </a:r>
            <a:r>
              <a:rPr lang="tr-TR" sz="33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3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Positions</a:t>
            </a:r>
            <a:r>
              <a:rPr lang="tr-TR" sz="33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3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Following</a:t>
            </a:r>
            <a:r>
              <a:rPr lang="tr-TR" sz="33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3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Permeation</a:t>
            </a:r>
            <a:r>
              <a:rPr lang="tr-TR" sz="33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3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</a:t>
            </a:r>
            <a:r>
              <a:rPr lang="tr-TR" sz="33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r-TR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BPO-MC II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07504" y="557874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cause</a:t>
            </a:r>
            <a:r>
              <a:rPr lang="tr-TR" dirty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tr-TR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blue</a:t>
            </a:r>
            <a:r>
              <a:rPr lang="tr-TR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shift</a:t>
            </a:r>
            <a:r>
              <a:rPr lang="tr-TR" dirty="0">
                <a:latin typeface="Verdana" pitchFamily="34" charset="0"/>
                <a:ea typeface="Verdana" pitchFamily="34" charset="0"/>
                <a:cs typeface="Verdana" pitchFamily="34" charset="0"/>
              </a:rPr>
              <a:t> of +4 cm</a:t>
            </a:r>
            <a:r>
              <a:rPr lang="tr-TR" baseline="30000" dirty="0">
                <a:latin typeface="Verdana" pitchFamily="34" charset="0"/>
                <a:ea typeface="Verdana" pitchFamily="34" charset="0"/>
                <a:cs typeface="Verdana" pitchFamily="34" charset="0"/>
              </a:rPr>
              <a:t>-1</a:t>
            </a:r>
            <a:r>
              <a:rPr lang="tr-TR" dirty="0"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tr-TR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tr-TR" dirty="0">
                <a:latin typeface="Verdana" pitchFamily="34" charset="0"/>
                <a:ea typeface="Verdana" pitchFamily="34" charset="0"/>
                <a:cs typeface="Verdana" pitchFamily="34" charset="0"/>
              </a:rPr>
              <a:t> ASSV </a:t>
            </a:r>
            <a:r>
              <a:rPr lang="tr-TR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tr-TR" dirty="0">
                <a:latin typeface="Verdana" pitchFamily="34" charset="0"/>
                <a:ea typeface="Verdana" pitchFamily="34" charset="0"/>
                <a:cs typeface="Verdana" pitchFamily="34" charset="0"/>
              </a:rPr>
              <a:t> SSV CH</a:t>
            </a:r>
            <a:r>
              <a:rPr lang="tr-TR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tr-TR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stretching</a:t>
            </a:r>
            <a:r>
              <a:rPr lang="tr-TR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peaks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4307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2 Başlık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altLang="tr-T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ASSV &amp; SSV CH</a:t>
            </a:r>
            <a:r>
              <a:rPr lang="tr-TR" altLang="tr-TR" sz="2400" b="1" baseline="-25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tr-TR" altLang="tr-TR" sz="24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Peak</a:t>
            </a:r>
            <a:r>
              <a:rPr lang="tr-TR" altLang="tr-T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24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Positions</a:t>
            </a:r>
            <a:r>
              <a:rPr lang="tr-TR" altLang="tr-T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24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Following</a:t>
            </a:r>
            <a:r>
              <a:rPr lang="tr-TR" altLang="tr-T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24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Permeation</a:t>
            </a:r>
            <a:r>
              <a:rPr lang="tr-TR" altLang="tr-T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24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Study</a:t>
            </a:r>
            <a:endParaRPr lang="tr-TR" altLang="tr-TR" sz="24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675" name="5 Dikdörtgen"/>
          <p:cNvSpPr>
            <a:spLocks noChangeArrowheads="1"/>
          </p:cNvSpPr>
          <p:nvPr/>
        </p:nvSpPr>
        <p:spPr bwMode="auto">
          <a:xfrm>
            <a:off x="467544" y="2060848"/>
            <a:ext cx="792088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buClr>
                <a:srgbClr val="0033CC"/>
              </a:buClr>
              <a:buSzPct val="101000"/>
              <a:buFont typeface="Wingdings" panose="05000000000000000000" pitchFamily="2" charset="2"/>
              <a:buChar char="§"/>
              <a:defRPr/>
            </a:pPr>
            <a:r>
              <a:rPr lang="tr-T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BPO-</a:t>
            </a:r>
            <a:r>
              <a:rPr lang="tr-TR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loaded</a:t>
            </a:r>
            <a:r>
              <a:rPr lang="tr-T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micellar</a:t>
            </a:r>
            <a:r>
              <a:rPr lang="tr-T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carriers</a:t>
            </a:r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led</a:t>
            </a:r>
            <a:r>
              <a:rPr lang="tr-T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tr-TR" altLang="tr-TR" sz="20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blue</a:t>
            </a:r>
            <a:r>
              <a:rPr lang="tr-TR" altLang="tr-TR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20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shift</a:t>
            </a:r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shifts to higher frequency for the </a:t>
            </a:r>
            <a:r>
              <a:rPr lang="tr-T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ASSV</a:t>
            </a:r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tr-T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SSV</a:t>
            </a:r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</a:t>
            </a:r>
            <a:r>
              <a:rPr lang="en-US" sz="2000" baseline="-25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peaks</a:t>
            </a:r>
            <a:r>
              <a:rPr lang="tr-T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especially on the upper skin surface</a:t>
            </a:r>
            <a:r>
              <a:rPr lang="tr-T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0" indent="-342900" algn="just">
              <a:buClr>
                <a:srgbClr val="0033CC"/>
              </a:buClr>
              <a:buSzPct val="101000"/>
              <a:buFont typeface="Wingdings" panose="05000000000000000000" pitchFamily="2" charset="2"/>
              <a:buChar char="§"/>
              <a:defRPr/>
            </a:pPr>
            <a:endParaRPr lang="tr-TR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Clr>
                <a:srgbClr val="0033CC"/>
              </a:buClr>
              <a:buSzPct val="101000"/>
              <a:buFont typeface="Wingdings" panose="05000000000000000000" pitchFamily="2" charset="2"/>
              <a:buChar char="§"/>
              <a:defRPr/>
            </a:pPr>
            <a:r>
              <a:rPr lang="tr-T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tr-T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</a:t>
            </a:r>
            <a:r>
              <a:rPr lang="tr-T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</a:t>
            </a:r>
            <a:r>
              <a:rPr lang="tr-T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evident</a:t>
            </a:r>
            <a:r>
              <a:rPr lang="tr-T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tr-TR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tr-T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lower</a:t>
            </a:r>
            <a:r>
              <a:rPr lang="tr-T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layers</a:t>
            </a:r>
            <a:r>
              <a:rPr lang="tr-T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tr-TR" sz="2000" i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stratum</a:t>
            </a:r>
            <a:r>
              <a:rPr lang="tr-TR" sz="20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000" i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corneum</a:t>
            </a:r>
            <a:r>
              <a:rPr lang="tr-T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</a:t>
            </a:r>
            <a:r>
              <a:rPr lang="tr-T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compared</a:t>
            </a:r>
            <a:r>
              <a:rPr lang="tr-T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tr-T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non-treated</a:t>
            </a:r>
            <a:r>
              <a:rPr lang="tr-T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</a:t>
            </a:r>
            <a:r>
              <a:rPr lang="tr-T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skin.</a:t>
            </a:r>
            <a:r>
              <a:rPr lang="en-US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buClr>
                <a:srgbClr val="0033CC"/>
              </a:buClr>
              <a:buSzPct val="101000"/>
              <a:defRPr/>
            </a:pPr>
            <a:endParaRPr lang="tr-TR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Clr>
                <a:srgbClr val="0033CC"/>
              </a:buClr>
              <a:buSzPct val="101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decrease in peak areas of the </a:t>
            </a:r>
            <a:r>
              <a:rPr lang="en-US" altLang="tr-TR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CH2 stretching </a:t>
            </a:r>
            <a:r>
              <a:rPr lang="en-US" altLang="tr-TR" sz="20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absorbances</a:t>
            </a:r>
            <a:r>
              <a:rPr lang="en-US" altLang="tr-TR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after treatment with </a:t>
            </a:r>
            <a:r>
              <a:rPr lang="tr-TR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</a:t>
            </a:r>
            <a:r>
              <a:rPr lang="en-US" sz="20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ormulation</a:t>
            </a:r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suggest that </a:t>
            </a:r>
            <a:r>
              <a:rPr lang="tr-TR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 </a:t>
            </a:r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also </a:t>
            </a:r>
            <a:r>
              <a:rPr lang="en-US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affect the lipid extraction from the stratum </a:t>
            </a:r>
            <a:r>
              <a:rPr lang="en-US" sz="20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corneum</a:t>
            </a:r>
            <a:r>
              <a:rPr lang="tr-TR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20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tr-TR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20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some</a:t>
            </a:r>
            <a:r>
              <a:rPr lang="tr-TR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20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extent</a:t>
            </a:r>
            <a:r>
              <a:rPr lang="tr-TR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n-US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tr-TR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eaLnBrk="1" hangingPunct="1">
              <a:buClr>
                <a:srgbClr val="0033CC"/>
              </a:buClr>
              <a:buSzPct val="101000"/>
              <a:defRPr/>
            </a:pPr>
            <a:endParaRPr lang="tr-TR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defRPr/>
            </a:pPr>
            <a:endParaRPr lang="tr-TR" altLang="tr-T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34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 anchor="ctr">
            <a:normAutofit/>
          </a:bodyPr>
          <a:lstStyle/>
          <a:p>
            <a:pPr algn="ctr"/>
            <a:r>
              <a:rPr lang="tr-TR" sz="48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tr-TR" sz="4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İçerik Yer Tutucusu"/>
          <p:cNvSpPr>
            <a:spLocks noGrp="1"/>
          </p:cNvSpPr>
          <p:nvPr>
            <p:ph sz="quarter" idx="1"/>
          </p:nvPr>
        </p:nvSpPr>
        <p:spPr>
          <a:xfrm>
            <a:off x="0" y="1660451"/>
            <a:ext cx="9144000" cy="4896544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buClr>
                <a:srgbClr val="0033CC"/>
              </a:buClr>
              <a:buSzPct val="101000"/>
              <a:buFont typeface="Wingdings" panose="05000000000000000000" pitchFamily="2" charset="2"/>
              <a:buChar char="§"/>
            </a:pPr>
            <a:r>
              <a:rPr lang="en-US" alt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tr-TR" alt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  <a:r>
              <a:rPr lang="tr-TR" alt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tr-TR" altLang="tr-TR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demonstrate</a:t>
            </a:r>
            <a:r>
              <a:rPr lang="tr-TR" alt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that</a:t>
            </a:r>
            <a:r>
              <a:rPr lang="tr-TR" alt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polymeric</a:t>
            </a:r>
            <a:r>
              <a:rPr lang="tr-TR" alt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micelles</a:t>
            </a:r>
            <a:r>
              <a:rPr lang="tr-TR" alt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optimized</a:t>
            </a:r>
            <a:r>
              <a:rPr lang="tr-TR" alt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had  </a:t>
            </a:r>
            <a:r>
              <a:rPr lang="tr-TR" altLang="tr-TR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relatively</a:t>
            </a:r>
            <a:r>
              <a:rPr lang="tr-TR" alt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small</a:t>
            </a:r>
            <a:r>
              <a:rPr lang="tr-TR" alt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particle</a:t>
            </a:r>
            <a:r>
              <a:rPr lang="tr-TR" alt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size (~25 µm), </a:t>
            </a:r>
            <a:r>
              <a:rPr lang="tr-TR" altLang="tr-TR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tr-TR" alt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</a:t>
            </a:r>
            <a:r>
              <a:rPr lang="tr-TR" alt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encapsulation</a:t>
            </a:r>
            <a:r>
              <a:rPr lang="tr-TR" alt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efficiency</a:t>
            </a:r>
            <a:r>
              <a:rPr lang="tr-TR" alt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(&gt;80%).</a:t>
            </a:r>
          </a:p>
          <a:p>
            <a:pPr algn="just">
              <a:spcBef>
                <a:spcPts val="1200"/>
              </a:spcBef>
              <a:buClr>
                <a:srgbClr val="0033CC"/>
              </a:buClr>
              <a:buSzPct val="101000"/>
              <a:buFont typeface="Wingdings" panose="05000000000000000000" pitchFamily="2" charset="2"/>
              <a:buChar char="§"/>
            </a:pPr>
            <a:r>
              <a:rPr lang="tr-TR" altLang="tr-TR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tr-TR" alt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encapsulation</a:t>
            </a:r>
            <a:r>
              <a:rPr lang="tr-TR" alt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BPO </a:t>
            </a:r>
            <a:r>
              <a:rPr lang="tr-TR" altLang="tr-TR" sz="1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tr-TR" altLang="tr-TR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micellar</a:t>
            </a:r>
            <a:r>
              <a:rPr lang="tr-TR" alt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nanocarriers</a:t>
            </a:r>
            <a:r>
              <a:rPr lang="tr-TR" alt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has </a:t>
            </a:r>
            <a:r>
              <a:rPr lang="tr-TR" altLang="tr-TR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overcomed</a:t>
            </a:r>
            <a:r>
              <a:rPr lang="tr-TR" alt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its</a:t>
            </a:r>
            <a:r>
              <a:rPr lang="tr-TR" alt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chemical</a:t>
            </a:r>
            <a:r>
              <a:rPr lang="tr-TR" alt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degradation</a:t>
            </a:r>
            <a:r>
              <a:rPr lang="tr-TR" alt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problem, </a:t>
            </a:r>
            <a:r>
              <a:rPr lang="tr-TR" altLang="tr-TR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when</a:t>
            </a:r>
            <a:r>
              <a:rPr lang="tr-TR" alt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it is </a:t>
            </a:r>
            <a:r>
              <a:rPr lang="tr-TR" altLang="tr-TR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combined</a:t>
            </a:r>
            <a:r>
              <a:rPr lang="tr-TR" alt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with</a:t>
            </a:r>
            <a:r>
              <a:rPr lang="tr-TR" alt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CLN.</a:t>
            </a:r>
            <a:endParaRPr lang="tr-TR" altLang="tr-TR" sz="17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1200"/>
              </a:spcBef>
              <a:buClr>
                <a:srgbClr val="0033CC"/>
              </a:buClr>
              <a:buSzPct val="101000"/>
              <a:buFont typeface="Wingdings" panose="05000000000000000000" pitchFamily="2" charset="2"/>
              <a:buChar char="§"/>
            </a:pPr>
            <a:r>
              <a:rPr lang="tr-TR" altLang="tr-TR" sz="17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tr-TR" altLang="tr-TR" sz="1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shelf</a:t>
            </a:r>
            <a:r>
              <a:rPr lang="tr-TR" altLang="tr-TR" sz="1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-life of </a:t>
            </a:r>
            <a:r>
              <a:rPr lang="tr-TR" altLang="tr-TR" sz="17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tr-TR" altLang="tr-TR" sz="1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</a:t>
            </a:r>
            <a:r>
              <a:rPr lang="tr-TR" altLang="tr-TR" sz="1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has </a:t>
            </a:r>
            <a:r>
              <a:rPr lang="tr-TR" altLang="tr-TR" sz="17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been</a:t>
            </a:r>
            <a:r>
              <a:rPr lang="tr-TR" altLang="tr-TR" sz="1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increased</a:t>
            </a:r>
            <a:r>
              <a:rPr lang="tr-TR" altLang="tr-TR" sz="1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without</a:t>
            </a:r>
            <a:r>
              <a:rPr lang="tr-TR" altLang="tr-TR" sz="1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cold-chain</a:t>
            </a:r>
            <a:r>
              <a:rPr lang="tr-TR" altLang="tr-TR" sz="1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transportation</a:t>
            </a:r>
            <a:r>
              <a:rPr lang="tr-TR" altLang="tr-TR" sz="1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tr-TR" altLang="tr-TR" sz="1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storage</a:t>
            </a:r>
            <a:r>
              <a:rPr lang="tr-TR" altLang="tr-TR" sz="1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>
              <a:spcBef>
                <a:spcPts val="1200"/>
              </a:spcBef>
              <a:buClr>
                <a:srgbClr val="0033CC"/>
              </a:buClr>
              <a:buSzPct val="101000"/>
              <a:buFont typeface="Wingdings" panose="05000000000000000000" pitchFamily="2" charset="2"/>
              <a:buChar char="§"/>
            </a:pPr>
            <a:r>
              <a:rPr lang="tr-TR" alt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BPO </a:t>
            </a:r>
            <a:r>
              <a:rPr lang="tr-TR" altLang="tr-TR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delivery</a:t>
            </a:r>
            <a:r>
              <a:rPr lang="tr-TR" alt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with</a:t>
            </a:r>
            <a:r>
              <a:rPr lang="tr-TR" alt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micellar</a:t>
            </a:r>
            <a:r>
              <a:rPr lang="tr-TR" alt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carriers</a:t>
            </a:r>
            <a:r>
              <a:rPr lang="tr-TR" alt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resulted</a:t>
            </a:r>
            <a:r>
              <a:rPr lang="tr-TR" alt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tr-TR" altLang="tr-TR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significantly</a:t>
            </a:r>
            <a:r>
              <a:rPr lang="tr-TR" alt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</a:t>
            </a:r>
            <a:r>
              <a:rPr lang="tr-TR" alt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drug</a:t>
            </a:r>
            <a:r>
              <a:rPr lang="tr-TR" alt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deposition</a:t>
            </a:r>
            <a:r>
              <a:rPr lang="tr-TR" altLang="tr-TR" sz="1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skin.</a:t>
            </a:r>
            <a:endParaRPr lang="tr-TR" altLang="tr-TR" sz="17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1200"/>
              </a:spcBef>
              <a:buClr>
                <a:srgbClr val="0033CC"/>
              </a:buClr>
              <a:buSzPct val="101000"/>
              <a:buFont typeface="Wingdings" panose="05000000000000000000" pitchFamily="2" charset="2"/>
              <a:buChar char="§"/>
            </a:pPr>
            <a:r>
              <a:rPr lang="en-GB" altLang="tr-TR" sz="1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ATR-FTIR data</a:t>
            </a:r>
            <a:r>
              <a:rPr lang="tr-TR" altLang="tr-TR" sz="1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indicated</a:t>
            </a:r>
            <a:r>
              <a:rPr lang="tr-TR" alt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that</a:t>
            </a:r>
            <a:r>
              <a:rPr lang="tr-TR" altLang="tr-TR" sz="1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micellar</a:t>
            </a:r>
            <a:r>
              <a:rPr lang="tr-TR" alt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tr-TR" sz="1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formulation </a:t>
            </a:r>
            <a:r>
              <a:rPr lang="en-US" alt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affect </a:t>
            </a:r>
            <a:r>
              <a:rPr lang="en-US" altLang="tr-TR" sz="1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lipid extraction from </a:t>
            </a:r>
            <a:r>
              <a:rPr lang="tr-TR" altLang="tr-TR" sz="1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 </a:t>
            </a:r>
            <a:r>
              <a:rPr lang="tr-TR" altLang="tr-TR" sz="17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tr-TR" altLang="tr-TR" sz="1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some</a:t>
            </a:r>
            <a:r>
              <a:rPr lang="tr-TR" altLang="tr-TR" sz="1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extent</a:t>
            </a:r>
            <a:r>
              <a:rPr lang="tr-TR" altLang="tr-TR" sz="1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n-US" altLang="tr-TR" sz="1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tr-TR" altLang="tr-TR" sz="17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1200"/>
              </a:spcBef>
              <a:buClr>
                <a:srgbClr val="0033CC"/>
              </a:buClr>
              <a:buSzPct val="101000"/>
              <a:buFont typeface="Wingdings" panose="05000000000000000000" pitchFamily="2" charset="2"/>
              <a:buChar char="§"/>
            </a:pPr>
            <a:r>
              <a:rPr lang="tr-TR" altLang="tr-TR" sz="17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That</a:t>
            </a:r>
            <a:r>
              <a:rPr lang="tr-TR" altLang="tr-TR" sz="1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data </a:t>
            </a:r>
            <a:r>
              <a:rPr lang="tr-TR" altLang="tr-TR" sz="17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supported</a:t>
            </a:r>
            <a:r>
              <a:rPr lang="tr-TR" altLang="tr-TR" sz="1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that</a:t>
            </a:r>
            <a:r>
              <a:rPr lang="tr-TR" altLang="tr-TR" sz="1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BPO </a:t>
            </a:r>
            <a:r>
              <a:rPr lang="en-GB" altLang="tr-TR" sz="1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passes across lipid domain of SC and </a:t>
            </a:r>
            <a:r>
              <a:rPr lang="tr-TR" altLang="tr-TR" sz="17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both</a:t>
            </a:r>
            <a:r>
              <a:rPr lang="tr-TR" altLang="tr-TR" sz="1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7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drugs</a:t>
            </a:r>
            <a:r>
              <a:rPr lang="en-GB" altLang="tr-TR" sz="1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can reach lower layers of skin</a:t>
            </a:r>
            <a:r>
              <a:rPr lang="en-GB" alt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tr-TR" sz="17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1200"/>
              </a:spcBef>
              <a:buClr>
                <a:srgbClr val="0033CC"/>
              </a:buClr>
              <a:buSzPct val="111000"/>
              <a:buFont typeface="Wingdings" pitchFamily="2" charset="2"/>
              <a:buChar char="§"/>
            </a:pPr>
            <a:r>
              <a:rPr lang="en-US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tr-TR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micellar</a:t>
            </a:r>
            <a:r>
              <a:rPr 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nanocarriers</a:t>
            </a:r>
            <a:r>
              <a:rPr 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can be considered as an appropriate carriers for </a:t>
            </a:r>
            <a:r>
              <a:rPr lang="tr-TR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topical</a:t>
            </a:r>
            <a:r>
              <a:rPr 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delivery</a:t>
            </a:r>
            <a:r>
              <a:rPr lang="tr-TR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BPO.</a:t>
            </a:r>
            <a:endParaRPr lang="tr-TR" sz="17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1200"/>
              </a:spcBef>
              <a:buClr>
                <a:srgbClr val="0033CC"/>
              </a:buClr>
              <a:buSzPct val="111000"/>
              <a:buFont typeface="Wingdings" pitchFamily="2" charset="2"/>
              <a:buChar char="§"/>
            </a:pPr>
            <a:endParaRPr lang="tr-TR" sz="17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spcBef>
                <a:spcPts val="1200"/>
              </a:spcBef>
              <a:buClr>
                <a:srgbClr val="0033CC"/>
              </a:buClr>
              <a:buSzPct val="111000"/>
              <a:buNone/>
            </a:pPr>
            <a:endParaRPr lang="tr-TR" sz="17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8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</a:t>
            </a:r>
            <a:endParaRPr lang="tr-TR" sz="4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19944" y="2060071"/>
            <a:ext cx="7632848" cy="3456384"/>
          </a:xfrm>
        </p:spPr>
        <p:txBody>
          <a:bodyPr>
            <a:normAutofit lnSpcReduction="10000"/>
          </a:bodyPr>
          <a:lstStyle/>
          <a:p>
            <a:r>
              <a:rPr lang="tr-TR" sz="23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Istanbul</a:t>
            </a:r>
            <a:r>
              <a:rPr lang="tr-TR" sz="23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23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University</a:t>
            </a:r>
            <a:r>
              <a:rPr lang="tr-TR" sz="23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23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Research</a:t>
            </a:r>
            <a:r>
              <a:rPr lang="tr-TR" sz="23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23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Fund</a:t>
            </a:r>
            <a:r>
              <a:rPr lang="tr-TR" sz="23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>
              <a:buNone/>
            </a:pPr>
            <a:endParaRPr lang="tr-TR" sz="23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tr-TR" sz="23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Embil</a:t>
            </a:r>
            <a:r>
              <a:rPr lang="tr-TR" sz="23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23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Drug</a:t>
            </a:r>
            <a:r>
              <a:rPr lang="tr-TR" sz="23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23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Company</a:t>
            </a:r>
            <a:r>
              <a:rPr lang="tr-TR" sz="23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tr-TR" sz="23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Turkey</a:t>
            </a:r>
            <a:endParaRPr lang="tr-TR" sz="23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tr-TR" sz="23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tr-TR" sz="23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Topical&amp;Transdermal</a:t>
            </a:r>
            <a:r>
              <a:rPr lang="tr-TR" sz="23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23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Drug</a:t>
            </a:r>
            <a:r>
              <a:rPr lang="tr-TR" sz="23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Delivery </a:t>
            </a:r>
            <a:r>
              <a:rPr lang="tr-TR" sz="23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Group</a:t>
            </a:r>
            <a:endParaRPr lang="tr-TR" sz="23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tr-TR" sz="23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>
              <a:buNone/>
            </a:pPr>
            <a:r>
              <a:rPr lang="tr-TR" sz="23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Yıldız Özsoy</a:t>
            </a:r>
          </a:p>
          <a:p>
            <a:pPr marL="0" indent="0">
              <a:buNone/>
            </a:pPr>
            <a:r>
              <a:rPr lang="tr-TR" sz="23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MSc.Pharm</a:t>
            </a:r>
            <a:r>
              <a:rPr lang="tr-TR" sz="23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Emine Kahraman</a:t>
            </a:r>
            <a:endParaRPr lang="tr-TR" sz="23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394113"/>
            <a:ext cx="1512168" cy="81805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832" y="1637341"/>
            <a:ext cx="1944216" cy="137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36" y="4599157"/>
            <a:ext cx="1984045" cy="149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82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27584" y="4365104"/>
            <a:ext cx="7772400" cy="864096"/>
          </a:xfrm>
        </p:spPr>
        <p:txBody>
          <a:bodyPr>
            <a:normAutofit/>
          </a:bodyPr>
          <a:lstStyle/>
          <a:p>
            <a:pPr algn="ctr"/>
            <a:r>
              <a:rPr lang="tr-TR" b="1" cap="none" dirty="0" err="1" smtClean="0">
                <a:solidFill>
                  <a:srgbClr val="002060"/>
                </a:solidFill>
              </a:rPr>
              <a:t>Thank</a:t>
            </a:r>
            <a:r>
              <a:rPr lang="tr-TR" b="1" cap="none" dirty="0" smtClean="0">
                <a:solidFill>
                  <a:srgbClr val="002060"/>
                </a:solidFill>
              </a:rPr>
              <a:t> </a:t>
            </a:r>
            <a:r>
              <a:rPr lang="tr-TR" b="1" cap="none" dirty="0" err="1" smtClean="0">
                <a:solidFill>
                  <a:srgbClr val="002060"/>
                </a:solidFill>
              </a:rPr>
              <a:t>you</a:t>
            </a:r>
            <a:r>
              <a:rPr lang="tr-TR" b="1" cap="none" dirty="0" smtClean="0">
                <a:solidFill>
                  <a:srgbClr val="002060"/>
                </a:solidFill>
              </a:rPr>
              <a:t> </a:t>
            </a:r>
            <a:r>
              <a:rPr lang="tr-TR" b="1" cap="none" dirty="0" err="1" smtClean="0">
                <a:solidFill>
                  <a:srgbClr val="002060"/>
                </a:solidFill>
              </a:rPr>
              <a:t>for</a:t>
            </a:r>
            <a:r>
              <a:rPr lang="tr-TR" b="1" cap="none" dirty="0" smtClean="0">
                <a:solidFill>
                  <a:srgbClr val="002060"/>
                </a:solidFill>
              </a:rPr>
              <a:t> </a:t>
            </a:r>
            <a:r>
              <a:rPr lang="tr-TR" b="1" cap="none" dirty="0" err="1" smtClean="0">
                <a:solidFill>
                  <a:srgbClr val="002060"/>
                </a:solidFill>
              </a:rPr>
              <a:t>your</a:t>
            </a:r>
            <a:r>
              <a:rPr lang="tr-TR" b="1" cap="none" dirty="0" smtClean="0">
                <a:solidFill>
                  <a:srgbClr val="002060"/>
                </a:solidFill>
              </a:rPr>
              <a:t> </a:t>
            </a:r>
            <a:r>
              <a:rPr lang="tr-TR" b="1" cap="none" dirty="0" err="1" smtClean="0">
                <a:solidFill>
                  <a:srgbClr val="002060"/>
                </a:solidFill>
              </a:rPr>
              <a:t>attention</a:t>
            </a:r>
            <a:r>
              <a:rPr lang="tr-TR" b="1" cap="none" dirty="0" smtClean="0">
                <a:solidFill>
                  <a:srgbClr val="002060"/>
                </a:solidFill>
              </a:rPr>
              <a:t>!</a:t>
            </a:r>
            <a:endParaRPr lang="tr-TR" b="1" cap="none" dirty="0">
              <a:solidFill>
                <a:srgbClr val="00206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317565" y="6021288"/>
            <a:ext cx="687625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1400" dirty="0"/>
          </a:p>
          <a:p>
            <a:r>
              <a:rPr lang="en-US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en-US" sz="13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</a:t>
            </a:r>
            <a:r>
              <a:rPr lang="en-US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International Conference on </a:t>
            </a:r>
            <a:r>
              <a:rPr lang="en-US" sz="13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Nanotek</a:t>
            </a:r>
            <a:r>
              <a:rPr lang="en-US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&amp;</a:t>
            </a:r>
            <a:r>
              <a:rPr lang="tr-TR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en-US" sz="13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xpo</a:t>
            </a:r>
            <a:r>
              <a:rPr lang="en-US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,01-03 </a:t>
            </a:r>
            <a:r>
              <a:rPr lang="tr-TR" sz="13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December</a:t>
            </a:r>
            <a:r>
              <a:rPr lang="en-US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201</a:t>
            </a:r>
            <a:r>
              <a:rPr lang="tr-TR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4,</a:t>
            </a:r>
            <a:r>
              <a:rPr lang="en-US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tr-TR" sz="13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tr-TR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San Francisco</a:t>
            </a:r>
            <a:r>
              <a:rPr lang="en-US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tr-TR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USA</a:t>
            </a:r>
            <a:endParaRPr lang="tr-TR" sz="1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764704"/>
            <a:ext cx="5189101" cy="3670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altLang="tr-TR" sz="4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Polymeric</a:t>
            </a:r>
            <a:r>
              <a:rPr lang="tr-TR" altLang="tr-TR" sz="4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altLang="tr-TR" sz="4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Micelles</a:t>
            </a:r>
            <a:endParaRPr lang="tr-TR" altLang="tr-TR" sz="41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Content Placeholder 4" descr="Fig. 1: Overview of a polymer micelle"/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720" y="3136831"/>
            <a:ext cx="5790298" cy="3147927"/>
          </a:xfrm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463480" y="6258550"/>
            <a:ext cx="46805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tr-TR" sz="1400" i="1" dirty="0" smtClean="0">
                <a:solidFill>
                  <a:srgbClr val="339966"/>
                </a:solidFill>
              </a:rPr>
              <a:t>J</a:t>
            </a:r>
            <a:r>
              <a:rPr lang="tr-TR" altLang="tr-TR" sz="1400" i="1" dirty="0" smtClean="0">
                <a:solidFill>
                  <a:srgbClr val="339966"/>
                </a:solidFill>
              </a:rPr>
              <a:t>.</a:t>
            </a:r>
            <a:r>
              <a:rPr lang="en-US" altLang="tr-TR" sz="1400" i="1" dirty="0" smtClean="0">
                <a:solidFill>
                  <a:srgbClr val="339966"/>
                </a:solidFill>
              </a:rPr>
              <a:t> American </a:t>
            </a:r>
            <a:r>
              <a:rPr lang="en-US" altLang="tr-TR" sz="1400" i="1" dirty="0" err="1" smtClean="0">
                <a:solidFill>
                  <a:srgbClr val="339966"/>
                </a:solidFill>
              </a:rPr>
              <a:t>Chem</a:t>
            </a:r>
            <a:r>
              <a:rPr lang="tr-TR" altLang="tr-TR" sz="1400" i="1" dirty="0" smtClean="0">
                <a:solidFill>
                  <a:srgbClr val="339966"/>
                </a:solidFill>
              </a:rPr>
              <a:t>. </a:t>
            </a:r>
            <a:r>
              <a:rPr lang="en-US" altLang="tr-TR" sz="1400" i="1" dirty="0" err="1" smtClean="0">
                <a:solidFill>
                  <a:srgbClr val="339966"/>
                </a:solidFill>
              </a:rPr>
              <a:t>Soc</a:t>
            </a:r>
            <a:r>
              <a:rPr lang="tr-TR" altLang="tr-TR" sz="1400" i="1" dirty="0" smtClean="0">
                <a:solidFill>
                  <a:srgbClr val="339966"/>
                </a:solidFill>
              </a:rPr>
              <a:t>.</a:t>
            </a:r>
            <a:r>
              <a:rPr lang="en-US" altLang="tr-TR" sz="1400" b="1" i="1" dirty="0" smtClean="0">
                <a:solidFill>
                  <a:srgbClr val="339966"/>
                </a:solidFill>
              </a:rPr>
              <a:t>135</a:t>
            </a:r>
            <a:r>
              <a:rPr lang="tr-TR" altLang="tr-TR" sz="1400" i="1" dirty="0" smtClean="0">
                <a:solidFill>
                  <a:srgbClr val="339966"/>
                </a:solidFill>
              </a:rPr>
              <a:t>, </a:t>
            </a:r>
            <a:r>
              <a:rPr lang="en-US" altLang="tr-TR" sz="1400" i="1" dirty="0" smtClean="0">
                <a:solidFill>
                  <a:srgbClr val="339966"/>
                </a:solidFill>
              </a:rPr>
              <a:t> 2574–2582</a:t>
            </a:r>
            <a:r>
              <a:rPr lang="tr-TR" altLang="tr-TR" sz="1400" i="1" dirty="0">
                <a:solidFill>
                  <a:srgbClr val="339966"/>
                </a:solidFill>
              </a:rPr>
              <a:t>, </a:t>
            </a:r>
            <a:r>
              <a:rPr lang="tr-TR" altLang="tr-TR" sz="1400" i="1" dirty="0" smtClean="0">
                <a:solidFill>
                  <a:srgbClr val="339966"/>
                </a:solidFill>
              </a:rPr>
              <a:t>2013</a:t>
            </a:r>
            <a:r>
              <a:rPr lang="tr-TR" altLang="tr-TR" sz="1400" i="1" dirty="0">
                <a:solidFill>
                  <a:srgbClr val="339966"/>
                </a:solidFill>
              </a:rPr>
              <a:t>.</a:t>
            </a:r>
          </a:p>
        </p:txBody>
      </p:sp>
      <p:sp>
        <p:nvSpPr>
          <p:cNvPr id="2" name="Dikdörtgen 1"/>
          <p:cNvSpPr/>
          <p:nvPr/>
        </p:nvSpPr>
        <p:spPr>
          <a:xfrm>
            <a:off x="7826713" y="600658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tr-TR" i="1" dirty="0">
                <a:solidFill>
                  <a:srgbClr val="339966"/>
                </a:solidFill>
              </a:rPr>
              <a:t> 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43000" y="1576716"/>
            <a:ext cx="864096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19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tr-TR" altLang="tr-TR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9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polymer</a:t>
            </a:r>
            <a:r>
              <a:rPr lang="tr-TR" altLang="tr-TR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9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micelles</a:t>
            </a:r>
            <a:r>
              <a:rPr lang="tr-TR" altLang="tr-TR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9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characterize</a:t>
            </a:r>
            <a:r>
              <a:rPr lang="tr-TR" altLang="tr-TR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9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tr-TR" altLang="tr-TR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9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core-shell</a:t>
            </a:r>
            <a:r>
              <a:rPr lang="tr-TR" altLang="tr-TR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9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morphology</a:t>
            </a:r>
            <a:r>
              <a:rPr lang="tr-TR" altLang="tr-TR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tr-TR" altLang="tr-TR" sz="19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tr-TR" altLang="tr-TR" sz="16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tr-TR" altLang="tr-TR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hydrophobic</a:t>
            </a:r>
            <a:r>
              <a:rPr lang="tr-TR" altLang="tr-TR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internal</a:t>
            </a:r>
            <a:r>
              <a:rPr lang="tr-TR" altLang="tr-TR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</a:t>
            </a:r>
            <a:r>
              <a:rPr lang="tr-TR" altLang="tr-TR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</a:t>
            </a:r>
            <a:r>
              <a:rPr lang="tr-TR" altLang="tr-TR" sz="1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capable</a:t>
            </a:r>
            <a:r>
              <a:rPr lang="tr-TR" altLang="tr-TR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tr-TR" altLang="tr-TR" sz="1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incorporating</a:t>
            </a:r>
            <a:r>
              <a:rPr lang="tr-TR" altLang="tr-TR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hydrophobic</a:t>
            </a:r>
            <a:r>
              <a:rPr lang="tr-TR" altLang="tr-TR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molecules</a:t>
            </a:r>
            <a:r>
              <a:rPr lang="tr-TR" altLang="tr-TR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tr-TR" altLang="tr-TR" sz="1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making</a:t>
            </a:r>
            <a:r>
              <a:rPr lang="tr-TR" altLang="tr-TR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it a </a:t>
            </a:r>
            <a:r>
              <a:rPr lang="tr-TR" altLang="tr-TR" sz="1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candidate</a:t>
            </a:r>
            <a:r>
              <a:rPr lang="tr-TR" altLang="tr-TR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tr-TR" altLang="tr-TR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tr-TR" altLang="tr-TR" sz="16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Drug</a:t>
            </a:r>
            <a:r>
              <a:rPr lang="tr-TR" altLang="tr-TR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Delivery </a:t>
            </a:r>
            <a:r>
              <a:rPr lang="tr-TR" altLang="tr-TR" sz="16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</a:t>
            </a:r>
            <a:r>
              <a:rPr lang="tr-TR" altLang="tr-TR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 </a:t>
            </a:r>
            <a:r>
              <a:rPr lang="tr-TR" altLang="tr-TR" sz="1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applications</a:t>
            </a:r>
            <a:r>
              <a:rPr lang="tr-TR" altLang="tr-TR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tr-TR" altLang="tr-TR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taking</a:t>
            </a:r>
            <a:r>
              <a:rPr lang="tr-TR" altLang="tr-TR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tr-TR" altLang="tr-TR" sz="1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drugs</a:t>
            </a:r>
            <a:r>
              <a:rPr lang="tr-TR" altLang="tr-TR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tr-TR" altLang="tr-TR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poor</a:t>
            </a:r>
            <a:r>
              <a:rPr lang="tr-TR" alt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water-solubility</a:t>
            </a:r>
            <a:r>
              <a:rPr lang="tr-TR" alt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tr-TR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6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etin Yer Tutucusu"/>
          <p:cNvSpPr>
            <a:spLocks noGrp="1"/>
          </p:cNvSpPr>
          <p:nvPr>
            <p:ph type="body" idx="1"/>
          </p:nvPr>
        </p:nvSpPr>
        <p:spPr>
          <a:xfrm>
            <a:off x="287326" y="1666456"/>
            <a:ext cx="8568952" cy="4869160"/>
          </a:xfrm>
        </p:spPr>
        <p:txBody>
          <a:bodyPr>
            <a:normAutofit fontScale="77500" lnSpcReduction="20000"/>
          </a:bodyPr>
          <a:lstStyle/>
          <a:p>
            <a:pPr algn="just">
              <a:buClr>
                <a:srgbClr val="0033CC"/>
              </a:buClr>
              <a:buSzPct val="101000"/>
              <a:buFontTx/>
              <a:buChar char="-"/>
              <a:defRPr/>
            </a:pPr>
            <a:r>
              <a:rPr lang="tr-TR" altLang="tr-TR" sz="2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tr-TR" altLang="tr-TR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altLang="tr-TR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localization</a:t>
            </a:r>
            <a:r>
              <a:rPr lang="tr-TR" altLang="tr-TR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tr-TR" altLang="tr-TR" sz="2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drugs</a:t>
            </a:r>
            <a:r>
              <a:rPr lang="tr-TR" altLang="tr-TR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tr-TR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tr-TR" altLang="tr-TR" sz="2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tr-TR" altLang="tr-TR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tr-TR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skin</a:t>
            </a:r>
            <a:r>
              <a:rPr lang="tr-TR" altLang="tr-TR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2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due</a:t>
            </a:r>
            <a:r>
              <a:rPr lang="tr-TR" altLang="tr-TR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2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tr-TR" altLang="tr-TR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2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nano</a:t>
            </a:r>
            <a:r>
              <a:rPr lang="tr-TR" altLang="tr-TR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-size of </a:t>
            </a:r>
            <a:r>
              <a:rPr lang="tr-TR" altLang="tr-TR" sz="2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micelles</a:t>
            </a:r>
            <a:endParaRPr lang="tr-TR" altLang="tr-TR" sz="2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Clr>
                <a:srgbClr val="0033CC"/>
              </a:buClr>
              <a:buSzPct val="101000"/>
              <a:buNone/>
              <a:defRPr/>
            </a:pPr>
            <a:r>
              <a:rPr lang="tr-TR" altLang="tr-TR" sz="25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</a:t>
            </a:r>
            <a:r>
              <a:rPr lang="tr-TR" altLang="tr-TR" sz="20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especially</a:t>
            </a:r>
            <a:r>
              <a:rPr lang="tr-TR" altLang="tr-TR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tr-TR" altLang="tr-TR" sz="20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hair</a:t>
            </a:r>
            <a:r>
              <a:rPr lang="tr-TR" altLang="tr-TR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20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follicules</a:t>
            </a:r>
            <a:r>
              <a:rPr lang="tr-TR" altLang="tr-TR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20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tr-TR" altLang="tr-TR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tr-TR" sz="20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inflammed</a:t>
            </a:r>
            <a:r>
              <a:rPr lang="tr-TR" altLang="tr-TR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20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areas</a:t>
            </a:r>
            <a:endParaRPr lang="tr-TR" altLang="tr-TR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Clr>
                <a:srgbClr val="0033CC"/>
              </a:buClr>
              <a:buSzPct val="101000"/>
              <a:buNone/>
              <a:defRPr/>
            </a:pPr>
            <a:endParaRPr lang="tr-TR" altLang="tr-TR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Clr>
                <a:srgbClr val="0033CC"/>
              </a:buClr>
              <a:buSzPct val="101000"/>
              <a:buFontTx/>
              <a:buChar char="-"/>
              <a:defRPr/>
            </a:pPr>
            <a:r>
              <a:rPr lang="tr-TR" altLang="tr-TR" sz="2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Decreased</a:t>
            </a:r>
            <a:r>
              <a:rPr lang="tr-TR" altLang="tr-TR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2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tr-TR" altLang="tr-TR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tr-TR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skin irritation</a:t>
            </a:r>
            <a:r>
              <a:rPr lang="tr-TR" altLang="tr-TR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 algn="just">
              <a:buClr>
                <a:srgbClr val="0033CC"/>
              </a:buClr>
              <a:buSzPct val="101000"/>
              <a:buNone/>
              <a:defRPr/>
            </a:pPr>
            <a:r>
              <a:rPr lang="tr-TR" altLang="tr-TR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</a:t>
            </a:r>
            <a:r>
              <a:rPr lang="tr-TR" altLang="tr-TR" sz="20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because</a:t>
            </a:r>
            <a:r>
              <a:rPr lang="tr-TR" altLang="tr-TR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</a:t>
            </a:r>
            <a:r>
              <a:rPr lang="tr-TR" altLang="tr-TR" sz="20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encapsulated</a:t>
            </a:r>
            <a:r>
              <a:rPr lang="tr-TR" altLang="tr-TR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BPO in </a:t>
            </a:r>
            <a:r>
              <a:rPr lang="tr-TR" altLang="tr-TR" sz="20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micelle</a:t>
            </a:r>
            <a:r>
              <a:rPr lang="tr-TR" altLang="tr-TR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20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cores</a:t>
            </a:r>
            <a:r>
              <a:rPr lang="en-US" altLang="tr-TR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tr-TR" altLang="tr-TR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Clr>
                <a:srgbClr val="0033CC"/>
              </a:buClr>
              <a:buSzPct val="101000"/>
              <a:buNone/>
              <a:defRPr/>
            </a:pPr>
            <a:endParaRPr lang="tr-TR" altLang="tr-TR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eaLnBrk="1" hangingPunct="1">
              <a:buClr>
                <a:srgbClr val="0033CC"/>
              </a:buClr>
              <a:buSzPct val="101000"/>
              <a:buFontTx/>
              <a:buChar char="-"/>
              <a:defRPr/>
            </a:pPr>
            <a:r>
              <a:rPr lang="tr-TR" sz="2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Increased</a:t>
            </a:r>
            <a:r>
              <a:rPr lang="en-GB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2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aqueous</a:t>
            </a:r>
            <a:r>
              <a:rPr lang="tr-TR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solubility </a:t>
            </a:r>
            <a:r>
              <a:rPr lang="tr-TR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of </a:t>
            </a:r>
            <a:r>
              <a:rPr lang="tr-TR" sz="2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hydrophobic</a:t>
            </a:r>
            <a:r>
              <a:rPr lang="tr-TR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2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drugs</a:t>
            </a:r>
            <a:endParaRPr lang="tr-TR" sz="25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eaLnBrk="1" hangingPunct="1">
              <a:buClr>
                <a:srgbClr val="0033CC"/>
              </a:buClr>
              <a:buSzPct val="101000"/>
              <a:buFontTx/>
              <a:buChar char="-"/>
              <a:defRPr/>
            </a:pPr>
            <a:endParaRPr lang="tr-TR" altLang="tr-TR" sz="2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eaLnBrk="1" hangingPunct="1">
              <a:buClr>
                <a:srgbClr val="0033CC"/>
              </a:buClr>
              <a:buSzPct val="101000"/>
              <a:buFontTx/>
              <a:buChar char="-"/>
              <a:defRPr/>
            </a:pPr>
            <a:r>
              <a:rPr lang="tr-TR" altLang="tr-TR" sz="2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Enhanced</a:t>
            </a:r>
            <a:r>
              <a:rPr lang="tr-TR" altLang="tr-TR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2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efficacy</a:t>
            </a:r>
            <a:r>
              <a:rPr lang="tr-TR" altLang="tr-TR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2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  <a:r>
              <a:rPr lang="tr-TR" altLang="tr-TR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2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prolonged</a:t>
            </a:r>
            <a:r>
              <a:rPr lang="tr-TR" altLang="tr-TR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2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release</a:t>
            </a:r>
            <a:r>
              <a:rPr lang="tr-TR" altLang="tr-TR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tr-TR" altLang="tr-TR" sz="2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drugs</a:t>
            </a:r>
            <a:r>
              <a:rPr lang="tr-TR" altLang="tr-TR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2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tr-TR" altLang="tr-TR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2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less</a:t>
            </a:r>
            <a:r>
              <a:rPr lang="tr-TR" altLang="tr-TR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2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application</a:t>
            </a:r>
            <a:r>
              <a:rPr lang="tr-TR" altLang="tr-TR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2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frequency</a:t>
            </a:r>
            <a:r>
              <a:rPr lang="tr-TR" altLang="tr-TR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 algn="just">
              <a:buClr>
                <a:srgbClr val="0033CC"/>
              </a:buClr>
              <a:buSzPct val="101000"/>
              <a:buNone/>
              <a:defRPr/>
            </a:pPr>
            <a:r>
              <a:rPr lang="tr-TR" altLang="tr-TR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en-US" altLang="tr-TR" sz="21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Conventional dermatological products typically provide active ingredients in relatively high  concentrations but with a short duration of action. </a:t>
            </a:r>
          </a:p>
          <a:p>
            <a:pPr marL="0" indent="0" algn="just">
              <a:buClr>
                <a:srgbClr val="0033CC"/>
              </a:buClr>
              <a:buSzPct val="101000"/>
              <a:buNone/>
              <a:defRPr/>
            </a:pPr>
            <a:endParaRPr lang="tr-TR" altLang="tr-TR" sz="21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Clr>
                <a:srgbClr val="0033CC"/>
              </a:buClr>
              <a:buSzPct val="101000"/>
              <a:buFontTx/>
              <a:buChar char="-"/>
              <a:defRPr/>
            </a:pPr>
            <a:r>
              <a:rPr lang="tr-TR" altLang="tr-TR" sz="2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Improved</a:t>
            </a:r>
            <a:r>
              <a:rPr lang="tr-TR" altLang="tr-TR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2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chemical</a:t>
            </a:r>
            <a:r>
              <a:rPr lang="tr-TR" altLang="tr-TR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2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stability</a:t>
            </a:r>
            <a:r>
              <a:rPr lang="tr-TR" altLang="tr-TR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tr-TR" altLang="tr-TR" sz="2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drugs</a:t>
            </a:r>
            <a:endParaRPr lang="tr-TR" altLang="tr-TR" sz="25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Clr>
                <a:srgbClr val="0033CC"/>
              </a:buClr>
              <a:buSzPct val="101000"/>
              <a:buNone/>
              <a:defRPr/>
            </a:pPr>
            <a:r>
              <a:rPr lang="tr-TR" altLang="tr-TR" sz="21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</a:t>
            </a:r>
            <a:r>
              <a:rPr lang="en-US" altLang="tr-TR" sz="21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Particularly, when the drugs combined with other compounds.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tr-TR" altLang="tr-TR" sz="2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tr-TR" altLang="tr-T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tr-TR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435" name="2 Başlık"/>
          <p:cNvSpPr>
            <a:spLocks noGrp="1"/>
          </p:cNvSpPr>
          <p:nvPr>
            <p:ph type="title"/>
          </p:nvPr>
        </p:nvSpPr>
        <p:spPr>
          <a:xfrm>
            <a:off x="-397" y="188640"/>
            <a:ext cx="9144398" cy="1008112"/>
          </a:xfrm>
        </p:spPr>
        <p:txBody>
          <a:bodyPr anchor="t">
            <a:noAutofit/>
          </a:bodyPr>
          <a:lstStyle/>
          <a:p>
            <a:pPr algn="ctr">
              <a:defRPr/>
            </a:pPr>
            <a:r>
              <a:rPr lang="tr-TR" altLang="tr-TR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Advantageous</a:t>
            </a:r>
            <a:r>
              <a:rPr lang="tr-TR" altLang="tr-T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tr-TR" altLang="tr-TR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polymeric</a:t>
            </a:r>
            <a:r>
              <a:rPr lang="tr-TR" altLang="tr-T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altLang="tr-TR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micelles</a:t>
            </a:r>
            <a:r>
              <a:rPr lang="tr-TR" altLang="tr-T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tr-TR" altLang="tr-T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altLang="tr-T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tr-TR" altLang="tr-TR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topical</a:t>
            </a:r>
            <a:r>
              <a:rPr lang="tr-TR" altLang="tr-T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altLang="tr-TR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</a:t>
            </a:r>
            <a:r>
              <a:rPr lang="tr-TR" altLang="tr-T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altLang="tr-TR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delivery</a:t>
            </a:r>
            <a:endParaRPr lang="tr-TR" altLang="tr-TR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24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etin Yer Tutucusu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8280598" cy="2242288"/>
          </a:xfrm>
        </p:spPr>
        <p:txBody>
          <a:bodyPr>
            <a:normAutofit/>
          </a:bodyPr>
          <a:lstStyle/>
          <a:p>
            <a:pPr marL="0" indent="0" algn="just" eaLnBrk="1" hangingPunct="1">
              <a:spcBef>
                <a:spcPts val="1200"/>
              </a:spcBef>
              <a:buClr>
                <a:srgbClr val="0033CC"/>
              </a:buClr>
              <a:buSzPct val="130000"/>
              <a:buNone/>
              <a:defRPr/>
            </a:pPr>
            <a:r>
              <a:rPr lang="en-US" altLang="tr-TR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Acne is </a:t>
            </a:r>
            <a:r>
              <a:rPr lang="tr-TR" altLang="tr-TR" sz="20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tr-TR" altLang="tr-TR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20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most</a:t>
            </a:r>
            <a:r>
              <a:rPr lang="tr-TR" altLang="tr-TR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20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common</a:t>
            </a:r>
            <a:r>
              <a:rPr lang="tr-TR" altLang="tr-TR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20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cutaneous</a:t>
            </a:r>
            <a:r>
              <a:rPr lang="tr-TR" altLang="tr-TR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20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disorder</a:t>
            </a:r>
            <a:r>
              <a:rPr lang="tr-TR" altLang="tr-TR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tr-TR" altLang="tr-TR" sz="20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multifactorial</a:t>
            </a:r>
            <a:r>
              <a:rPr lang="tr-TR" altLang="tr-TR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20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origin</a:t>
            </a:r>
            <a:r>
              <a:rPr lang="tr-TR" altLang="tr-TR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 algn="just" eaLnBrk="1" hangingPunct="1">
              <a:spcBef>
                <a:spcPts val="1200"/>
              </a:spcBef>
              <a:buClr>
                <a:srgbClr val="0033CC"/>
              </a:buClr>
              <a:buSzPct val="130000"/>
              <a:buFontTx/>
              <a:buChar char="-"/>
              <a:defRPr/>
            </a:pPr>
            <a:r>
              <a:rPr lang="tr-TR" altLang="tr-TR" sz="20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</a:t>
            </a:r>
            <a:r>
              <a:rPr lang="tr-TR" altLang="tr-TR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is a </a:t>
            </a:r>
            <a:r>
              <a:rPr lang="en-US" altLang="tr-TR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disease of the </a:t>
            </a:r>
            <a:r>
              <a:rPr lang="en-US" altLang="tr-TR" sz="20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pilosebaceous</a:t>
            </a:r>
            <a:r>
              <a:rPr lang="en-US" altLang="tr-TR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unit-hair follicles in the skin that are associated with an oil gland.</a:t>
            </a:r>
          </a:p>
          <a:p>
            <a:pPr marL="0" indent="0" algn="just" eaLnBrk="1" hangingPunct="1">
              <a:spcBef>
                <a:spcPts val="600"/>
              </a:spcBef>
              <a:buClr>
                <a:srgbClr val="0033CC"/>
              </a:buClr>
              <a:buSzPct val="130000"/>
              <a:buFont typeface="Wingdings" panose="05000000000000000000" pitchFamily="2" charset="2"/>
              <a:buNone/>
              <a:defRPr/>
            </a:pPr>
            <a:endParaRPr lang="tr-TR" altLang="tr-TR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2 Başlık"/>
          <p:cNvSpPr>
            <a:spLocks noGrp="1"/>
          </p:cNvSpPr>
          <p:nvPr>
            <p:ph type="title"/>
          </p:nvPr>
        </p:nvSpPr>
        <p:spPr>
          <a:xfrm>
            <a:off x="447303" y="188640"/>
            <a:ext cx="8229600" cy="1143000"/>
          </a:xfr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6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Acne</a:t>
            </a:r>
            <a:endParaRPr lang="tr-TR" sz="61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140968"/>
            <a:ext cx="4824536" cy="3294123"/>
          </a:xfrm>
          <a:prstGeom prst="rect">
            <a:avLst/>
          </a:prstGeom>
        </p:spPr>
      </p:pic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292080" y="5298647"/>
            <a:ext cx="26716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tr-T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http://www.skincarephysicians.com/acnenet/acne.html</a:t>
            </a:r>
          </a:p>
        </p:txBody>
      </p:sp>
    </p:spTree>
    <p:extLst>
      <p:ext uri="{BB962C8B-B14F-4D97-AF65-F5344CB8AC3E}">
        <p14:creationId xmlns:p14="http://schemas.microsoft.com/office/powerpoint/2010/main" val="3861405226"/>
      </p:ext>
    </p:extLst>
  </p:cSld>
  <p:clrMapOvr>
    <a:masterClrMapping/>
  </p:clrMapOvr>
  <p:transition spd="slow" advTm="156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etin Yer Tutucusu"/>
          <p:cNvSpPr>
            <a:spLocks noGrp="1"/>
          </p:cNvSpPr>
          <p:nvPr>
            <p:ph type="body" idx="1"/>
          </p:nvPr>
        </p:nvSpPr>
        <p:spPr>
          <a:xfrm>
            <a:off x="29369" y="2697935"/>
            <a:ext cx="6931025" cy="2311400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Clr>
                <a:srgbClr val="0033CC"/>
              </a:buClr>
              <a:buSzPct val="130000"/>
              <a:buFont typeface="Wingdings" panose="05000000000000000000" pitchFamily="2" charset="2"/>
              <a:buNone/>
              <a:defRPr/>
            </a:pPr>
            <a:endParaRPr lang="tr-TR" altLang="tr-TR" sz="18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spcBef>
                <a:spcPts val="1200"/>
              </a:spcBef>
              <a:buClr>
                <a:srgbClr val="0033CC"/>
              </a:buClr>
              <a:buSzPct val="130000"/>
              <a:buFont typeface="Wingdings" panose="05000000000000000000" pitchFamily="2" charset="2"/>
              <a:buNone/>
              <a:defRPr/>
            </a:pPr>
            <a:r>
              <a:rPr lang="en-US" altLang="tr-TR" sz="1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Topical therapy include</a:t>
            </a:r>
            <a:r>
              <a:rPr lang="tr-TR" altLang="tr-TR" sz="1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  <a:endParaRPr lang="tr-TR" altLang="tr-TR" sz="18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0033CC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altLang="tr-TR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Benzoyl</a:t>
            </a:r>
            <a:r>
              <a:rPr lang="tr-TR" altLang="tr-TR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tr-TR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peroxide,</a:t>
            </a:r>
            <a:r>
              <a:rPr lang="tr-TR" altLang="tr-TR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tr-TR" sz="16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retinoids</a:t>
            </a:r>
            <a:r>
              <a:rPr lang="en-US" altLang="tr-TR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and</a:t>
            </a:r>
            <a:r>
              <a:rPr lang="tr-TR" altLang="tr-TR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tr-TR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antibiotics</a:t>
            </a:r>
            <a:r>
              <a:rPr lang="tr-TR" altLang="tr-TR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….</a:t>
            </a:r>
            <a:endParaRPr lang="en-US" altLang="tr-TR" sz="16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altLang="tr-TR" sz="1800" dirty="0" smtClean="0">
              <a:solidFill>
                <a:srgbClr val="002060"/>
              </a:solidFill>
            </a:endParaRPr>
          </a:p>
        </p:txBody>
      </p:sp>
      <p:sp>
        <p:nvSpPr>
          <p:cNvPr id="22531" name="2 Başlık"/>
          <p:cNvSpPr>
            <a:spLocks noGrp="1"/>
          </p:cNvSpPr>
          <p:nvPr>
            <p:ph type="title"/>
          </p:nvPr>
        </p:nvSpPr>
        <p:spPr>
          <a:xfrm>
            <a:off x="454819" y="476672"/>
            <a:ext cx="8229600" cy="837977"/>
          </a:xfrm>
        </p:spPr>
        <p:txBody>
          <a:bodyPr anchor="t">
            <a:normAutofit/>
          </a:bodyPr>
          <a:lstStyle/>
          <a:p>
            <a:pPr algn="ctr" eaLnBrk="1" hangingPunct="1">
              <a:defRPr/>
            </a:pPr>
            <a:r>
              <a:rPr lang="tr-TR" sz="4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Topical</a:t>
            </a:r>
            <a:r>
              <a:rPr lang="tr-TR" sz="4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Therapy</a:t>
            </a:r>
            <a:endParaRPr lang="tr-TR" sz="41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436" name="3 Grup"/>
          <p:cNvGrpSpPr>
            <a:grpSpLocks/>
          </p:cNvGrpSpPr>
          <p:nvPr/>
        </p:nvGrpSpPr>
        <p:grpSpPr bwMode="auto">
          <a:xfrm>
            <a:off x="1652315" y="3861048"/>
            <a:ext cx="6798939" cy="2501476"/>
            <a:chOff x="1331640" y="332656"/>
            <a:chExt cx="6408712" cy="3776535"/>
          </a:xfrm>
        </p:grpSpPr>
        <p:pic>
          <p:nvPicPr>
            <p:cNvPr id="1843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332656"/>
              <a:ext cx="6408712" cy="3467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9" name="5 Metin kutusu"/>
            <p:cNvSpPr txBox="1">
              <a:spLocks noChangeArrowheads="1"/>
            </p:cNvSpPr>
            <p:nvPr/>
          </p:nvSpPr>
          <p:spPr bwMode="auto">
            <a:xfrm>
              <a:off x="1391601" y="3789041"/>
              <a:ext cx="6348751" cy="32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tr-TR" altLang="tr-TR" sz="900" i="1" dirty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H.C. Williams, R.P. </a:t>
              </a:r>
              <a:r>
                <a:rPr lang="tr-TR" altLang="tr-TR" sz="900" i="1" dirty="0" err="1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Dellavalle</a:t>
              </a:r>
              <a:r>
                <a:rPr lang="tr-TR" altLang="tr-TR" sz="900" i="1" dirty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tr-TR" altLang="tr-TR" sz="900" i="1" dirty="0" err="1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and</a:t>
              </a:r>
              <a:r>
                <a:rPr lang="tr-TR" altLang="tr-TR" sz="900" i="1" dirty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S. </a:t>
              </a:r>
              <a:r>
                <a:rPr lang="tr-TR" altLang="tr-TR" sz="900" i="1" dirty="0" err="1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Garner</a:t>
              </a:r>
              <a:r>
                <a:rPr lang="tr-TR" altLang="tr-TR" sz="900" i="1" dirty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  <a:r>
                <a:rPr lang="tr-TR" altLang="tr-TR" sz="900" i="1" dirty="0" err="1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Acne</a:t>
              </a:r>
              <a:r>
                <a:rPr lang="tr-TR" altLang="tr-TR" sz="900" i="1" dirty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tr-TR" altLang="tr-TR" sz="900" i="1" dirty="0" err="1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Vulgaris</a:t>
              </a:r>
              <a:r>
                <a:rPr lang="tr-TR" altLang="tr-TR" sz="900" i="1" dirty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  <a:r>
                <a:rPr lang="tr-TR" altLang="tr-TR" sz="900" i="1" dirty="0" err="1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Lancet</a:t>
              </a:r>
              <a:r>
                <a:rPr lang="tr-TR" altLang="tr-TR" sz="900" i="1" dirty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2012, 379: 361-372.</a:t>
              </a:r>
            </a:p>
          </p:txBody>
        </p:sp>
      </p:grpSp>
      <p:sp>
        <p:nvSpPr>
          <p:cNvPr id="18437" name="Dikdörtgen 1"/>
          <p:cNvSpPr>
            <a:spLocks noChangeArrowheads="1"/>
          </p:cNvSpPr>
          <p:nvPr/>
        </p:nvSpPr>
        <p:spPr bwMode="auto">
          <a:xfrm>
            <a:off x="-180528" y="1716284"/>
            <a:ext cx="93245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33CC"/>
              </a:buClr>
              <a:buSzPct val="101000"/>
            </a:pPr>
            <a:r>
              <a:rPr lang="tr-TR" altLang="tr-TR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Topical</a:t>
            </a:r>
            <a:r>
              <a:rPr lang="tr-TR" altLang="tr-TR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therapy</a:t>
            </a:r>
            <a:r>
              <a:rPr lang="tr-TR" altLang="tr-TR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tr-TR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play</a:t>
            </a:r>
            <a:r>
              <a:rPr lang="tr-TR" altLang="tr-TR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altLang="tr-TR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tr-TR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crucial role in the treatment of acne</a:t>
            </a:r>
            <a:r>
              <a:rPr lang="tr-TR" altLang="tr-TR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403648" y="218713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0033CC"/>
              </a:buClr>
              <a:buSzPct val="101000"/>
              <a:buFontTx/>
              <a:buChar char="-"/>
            </a:pPr>
            <a:r>
              <a:rPr lang="tr-TR" altLang="tr-TR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tr-TR" altLang="tr-T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targeting</a:t>
            </a:r>
            <a:r>
              <a:rPr lang="tr-TR" altLang="tr-T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tr-TR" altLang="tr-T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site of </a:t>
            </a:r>
            <a:r>
              <a:rPr lang="tr-TR" altLang="tr-TR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infection</a:t>
            </a:r>
            <a:endParaRPr lang="tr-TR" altLang="tr-T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0033CC"/>
              </a:buClr>
              <a:buSzPct val="101000"/>
              <a:buFontTx/>
              <a:buChar char="-"/>
            </a:pPr>
            <a:r>
              <a:rPr lang="tr-TR" altLang="tr-TR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tr-TR" altLang="tr-T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reduce</a:t>
            </a:r>
            <a:r>
              <a:rPr lang="tr-TR" altLang="tr-T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tr-TR" altLang="tr-T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risk of </a:t>
            </a:r>
            <a:r>
              <a:rPr lang="tr-TR" altLang="tr-TR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sytemic</a:t>
            </a:r>
            <a:r>
              <a:rPr lang="tr-TR" altLang="tr-T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side</a:t>
            </a:r>
            <a:r>
              <a:rPr lang="tr-TR" altLang="tr-T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effects</a:t>
            </a:r>
            <a:endParaRPr lang="tr-TR" altLang="tr-T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8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Yer Tutucusu"/>
          <p:cNvSpPr>
            <a:spLocks noGrp="1"/>
          </p:cNvSpPr>
          <p:nvPr>
            <p:ph type="body" idx="1"/>
          </p:nvPr>
        </p:nvSpPr>
        <p:spPr>
          <a:xfrm>
            <a:off x="179388" y="1700213"/>
            <a:ext cx="8586787" cy="4525962"/>
          </a:xfrm>
        </p:spPr>
        <p:txBody>
          <a:bodyPr>
            <a:normAutofit fontScale="925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Clr>
                <a:srgbClr val="0033CC"/>
              </a:buClr>
              <a:buSzPct val="100000"/>
              <a:buNone/>
              <a:defRPr/>
            </a:pPr>
            <a:r>
              <a:rPr lang="tr-TR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BPO is </a:t>
            </a:r>
            <a:r>
              <a:rPr lang="tr-TR" sz="2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</a:t>
            </a:r>
            <a:r>
              <a:rPr lang="tr-TR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tr-TR" sz="2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tr-TR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effective</a:t>
            </a:r>
            <a:r>
              <a:rPr lang="tr-TR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topical</a:t>
            </a:r>
            <a:r>
              <a:rPr lang="tr-TR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agent</a:t>
            </a:r>
            <a:r>
              <a:rPr lang="tr-TR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used</a:t>
            </a:r>
            <a:r>
              <a:rPr lang="tr-TR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tr-TR" sz="2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tr-TR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treatment</a:t>
            </a:r>
            <a:r>
              <a:rPr lang="tr-TR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tr-TR" sz="2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acne</a:t>
            </a:r>
            <a:r>
              <a:rPr lang="tr-TR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rgbClr val="0033CC"/>
              </a:buClr>
              <a:buSzPct val="100000"/>
              <a:buNone/>
              <a:defRPr/>
            </a:pPr>
            <a:endParaRPr lang="tr-TR" sz="2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rgbClr val="0033CC"/>
              </a:buClr>
              <a:buSzPct val="100000"/>
              <a:buFontTx/>
              <a:buChar char="-"/>
              <a:defRPr/>
            </a:pPr>
            <a:r>
              <a:rPr lang="tr-TR" sz="19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tr-T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has </a:t>
            </a:r>
            <a:r>
              <a:rPr lang="tr-TR" sz="19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been</a:t>
            </a:r>
            <a:r>
              <a:rPr lang="tr-T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9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widely</a:t>
            </a:r>
            <a:r>
              <a:rPr lang="tr-T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9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used</a:t>
            </a:r>
            <a:r>
              <a:rPr lang="tr-T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since 1960s.</a:t>
            </a:r>
          </a:p>
          <a:p>
            <a:pPr algn="just">
              <a:buClr>
                <a:srgbClr val="0033CC"/>
              </a:buClr>
              <a:buSzPct val="100000"/>
              <a:buFontTx/>
              <a:buChar char="-"/>
              <a:defRPr/>
            </a:pPr>
            <a:r>
              <a:rPr lang="tr-TR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tr-T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of </a:t>
            </a:r>
            <a:r>
              <a:rPr lang="en-GB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comedolitics</a:t>
            </a:r>
            <a:endParaRPr lang="tr-TR" sz="19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rgbClr val="0033CC"/>
              </a:buClr>
              <a:buSzPct val="100000"/>
              <a:buFontTx/>
              <a:buChar char="-"/>
              <a:defRPr/>
            </a:pPr>
            <a:r>
              <a:rPr lang="tr-TR" sz="19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tr-T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main </a:t>
            </a:r>
            <a:r>
              <a:rPr lang="tr-TR" sz="19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</a:t>
            </a:r>
            <a:r>
              <a:rPr lang="tr-T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tr-TR" sz="19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</a:t>
            </a:r>
            <a:r>
              <a:rPr lang="tr-T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BPO in </a:t>
            </a:r>
            <a:r>
              <a:rPr lang="tr-TR" sz="19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acne</a:t>
            </a:r>
            <a:r>
              <a:rPr lang="tr-T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</a:t>
            </a:r>
            <a:r>
              <a:rPr lang="tr-TR" sz="19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related</a:t>
            </a:r>
            <a:r>
              <a:rPr lang="tr-T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9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tr-T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9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its</a:t>
            </a:r>
            <a:r>
              <a:rPr lang="tr-T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9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antimicrobial</a:t>
            </a:r>
            <a:r>
              <a:rPr lang="tr-T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9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activity</a:t>
            </a:r>
            <a:r>
              <a:rPr lang="tr-T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9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against</a:t>
            </a:r>
            <a:r>
              <a:rPr lang="tr-T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9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P. </a:t>
            </a:r>
            <a:r>
              <a:rPr lang="tr-TR" sz="1900" i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acnes</a:t>
            </a:r>
            <a:r>
              <a:rPr lang="tr-T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tr-TR" sz="1900" i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sebaceous</a:t>
            </a:r>
            <a:r>
              <a:rPr lang="tr-T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9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follicle</a:t>
            </a:r>
            <a:r>
              <a:rPr lang="tr-T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buClr>
                <a:srgbClr val="0033CC"/>
              </a:buClr>
              <a:buSzPct val="100000"/>
              <a:buFontTx/>
              <a:buChar char="-"/>
              <a:defRPr/>
            </a:pPr>
            <a:r>
              <a:rPr lang="tr-T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BPO</a:t>
            </a:r>
            <a:r>
              <a:rPr lang="en-US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</a:t>
            </a:r>
            <a:r>
              <a:rPr lang="tr-TR" sz="19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tr-T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9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moderately</a:t>
            </a:r>
            <a:r>
              <a:rPr lang="tr-T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lipophilic molecule and</a:t>
            </a:r>
            <a:r>
              <a:rPr lang="tr-T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it has </a:t>
            </a:r>
            <a:r>
              <a:rPr lang="tr-TR" sz="19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</a:t>
            </a:r>
            <a:r>
              <a:rPr lang="tr-T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9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aqueous</a:t>
            </a:r>
            <a:r>
              <a:rPr lang="tr-T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9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solubility</a:t>
            </a:r>
            <a:r>
              <a:rPr lang="en-US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tr-TR" sz="19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rgbClr val="0033CC"/>
              </a:buClr>
              <a:buSzPct val="100000"/>
              <a:buFontTx/>
              <a:buChar char="-"/>
              <a:defRPr/>
            </a:pPr>
            <a:r>
              <a:rPr lang="tr-TR" sz="19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tr-T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has </a:t>
            </a:r>
            <a:r>
              <a:rPr lang="tr-TR" sz="19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major</a:t>
            </a:r>
            <a:r>
              <a:rPr lang="tr-T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9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side</a:t>
            </a:r>
            <a:r>
              <a:rPr lang="tr-T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9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effects</a:t>
            </a:r>
            <a:r>
              <a:rPr lang="tr-T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9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such</a:t>
            </a:r>
            <a:r>
              <a:rPr lang="tr-T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</a:t>
            </a:r>
            <a:r>
              <a:rPr lang="tr-TR" sz="19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</a:t>
            </a:r>
            <a:r>
              <a:rPr lang="tr-T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9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irritation</a:t>
            </a:r>
            <a:r>
              <a:rPr lang="tr-T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9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tr-T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9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burning</a:t>
            </a:r>
            <a:r>
              <a:rPr lang="tr-T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9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</a:t>
            </a:r>
            <a:r>
              <a:rPr lang="tr-T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buClr>
                <a:srgbClr val="0033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tr-TR" sz="19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tr-T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has </a:t>
            </a:r>
            <a:r>
              <a:rPr lang="tr-TR" sz="19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also</a:t>
            </a:r>
            <a:r>
              <a:rPr lang="tr-T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9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chemical</a:t>
            </a:r>
            <a:r>
              <a:rPr lang="tr-T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9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stability</a:t>
            </a:r>
            <a:r>
              <a:rPr lang="tr-TR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problem.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1900" b="1" i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Physicochemical properties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100" b="1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MW: </a:t>
            </a:r>
            <a:r>
              <a:rPr lang="tr-TR" sz="2100" b="1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242.23</a:t>
            </a:r>
            <a:endParaRPr lang="en-US" sz="2100" b="1" dirty="0" smtClean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100" b="1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</a:t>
            </a:r>
            <a:r>
              <a:rPr lang="tr-TR" sz="2100" b="1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100" b="1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P: </a:t>
            </a:r>
            <a:r>
              <a:rPr lang="tr-TR" sz="2100" b="1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3.43</a:t>
            </a:r>
            <a:endParaRPr lang="en-US" sz="2100" b="1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579" name="2 Başlık"/>
          <p:cNvSpPr>
            <a:spLocks noGrp="1"/>
          </p:cNvSpPr>
          <p:nvPr>
            <p:ph type="title"/>
          </p:nvPr>
        </p:nvSpPr>
        <p:spPr>
          <a:xfrm>
            <a:off x="457200" y="358775"/>
            <a:ext cx="8229600" cy="693738"/>
          </a:xfrm>
        </p:spPr>
        <p:txBody>
          <a:bodyPr anchor="t">
            <a:noAutofit/>
          </a:bodyPr>
          <a:lstStyle/>
          <a:p>
            <a:pPr algn="ctr" eaLnBrk="1" hangingPunct="1">
              <a:defRPr/>
            </a:pPr>
            <a:r>
              <a:rPr lang="tr-TR" sz="4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Benzoyl</a:t>
            </a:r>
            <a:r>
              <a:rPr lang="tr-TR" sz="4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Peroxide</a:t>
            </a:r>
            <a:r>
              <a:rPr lang="tr-TR" sz="4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(BPO)</a:t>
            </a:r>
          </a:p>
        </p:txBody>
      </p:sp>
      <p:sp>
        <p:nvSpPr>
          <p:cNvPr id="24582" name="4 Metin kutusu"/>
          <p:cNvSpPr txBox="1">
            <a:spLocks noChangeArrowheads="1"/>
          </p:cNvSpPr>
          <p:nvPr/>
        </p:nvSpPr>
        <p:spPr bwMode="auto">
          <a:xfrm>
            <a:off x="5892130" y="5911301"/>
            <a:ext cx="28797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sz="1300" b="1" dirty="0" err="1" smtClean="0">
                <a:solidFill>
                  <a:srgbClr val="E83D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Chemical</a:t>
            </a:r>
            <a:r>
              <a:rPr lang="tr-TR" sz="1300" b="1" dirty="0" smtClean="0">
                <a:solidFill>
                  <a:srgbClr val="E83D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300" b="1" dirty="0" err="1" smtClean="0">
                <a:solidFill>
                  <a:srgbClr val="E83D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</a:t>
            </a:r>
            <a:endParaRPr lang="tr-TR" sz="1300" b="1" dirty="0" smtClean="0">
              <a:solidFill>
                <a:srgbClr val="E83D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485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105" y="4581128"/>
            <a:ext cx="2615695" cy="135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10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etin Yer Tutucusu"/>
          <p:cNvSpPr>
            <a:spLocks noGrp="1"/>
          </p:cNvSpPr>
          <p:nvPr>
            <p:ph type="body" idx="1"/>
          </p:nvPr>
        </p:nvSpPr>
        <p:spPr>
          <a:xfrm>
            <a:off x="178817" y="1484784"/>
            <a:ext cx="8569325" cy="5611539"/>
          </a:xfrm>
        </p:spPr>
        <p:txBody>
          <a:bodyPr>
            <a:normAutofit/>
          </a:bodyPr>
          <a:lstStyle/>
          <a:p>
            <a:pPr marL="0" indent="0" algn="just" eaLnBrk="1" hangingPunct="1">
              <a:buClr>
                <a:srgbClr val="0033CC"/>
              </a:buClr>
              <a:buSzPct val="101000"/>
              <a:buNone/>
            </a:pPr>
            <a:r>
              <a:rPr lang="en-US" altLang="tr-TR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multifactorial nature of acne often requires a combination of </a:t>
            </a:r>
            <a:r>
              <a:rPr lang="en-US" altLang="tr-TR" sz="2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topica</a:t>
            </a:r>
            <a:r>
              <a:rPr lang="tr-TR" altLang="tr-TR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US" altLang="tr-TR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2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compounds</a:t>
            </a:r>
            <a:r>
              <a:rPr lang="tr-TR" altLang="tr-TR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tr-TR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successful management.</a:t>
            </a:r>
            <a:endParaRPr lang="tr-TR" altLang="tr-TR" sz="2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 eaLnBrk="1" hangingPunct="1">
              <a:buClr>
                <a:srgbClr val="0033CC"/>
              </a:buClr>
              <a:buSzPct val="101000"/>
              <a:buNone/>
            </a:pPr>
            <a:r>
              <a:rPr lang="tr-TR" altLang="tr-TR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tr-TR" altLang="tr-TR" sz="17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GB" altLang="tr-TR" sz="17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 addition of</a:t>
            </a:r>
            <a:r>
              <a:rPr lang="tr-TR" altLang="tr-TR" sz="17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altLang="tr-TR" sz="17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topical antibiotic into BPO can increase </a:t>
            </a:r>
            <a:r>
              <a:rPr lang="tr-TR" altLang="tr-TR" sz="17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efficacy</a:t>
            </a:r>
            <a:r>
              <a:rPr lang="tr-TR" altLang="tr-TR" sz="17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tr-TR" altLang="tr-TR" sz="17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acne</a:t>
            </a:r>
            <a:r>
              <a:rPr lang="tr-TR" altLang="tr-TR" sz="17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7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therapy</a:t>
            </a:r>
            <a:r>
              <a:rPr lang="tr-TR" altLang="tr-TR" sz="17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tr-TR" altLang="tr-TR" sz="17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 eaLnBrk="1" hangingPunct="1">
              <a:buClr>
                <a:srgbClr val="0033CC"/>
              </a:buClr>
              <a:buSzPct val="101000"/>
              <a:buNone/>
            </a:pPr>
            <a:r>
              <a:rPr lang="tr-TR" altLang="tr-TR" sz="2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GB" altLang="tr-TR" sz="21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lindamycin</a:t>
            </a:r>
            <a:r>
              <a:rPr lang="en-GB" altLang="tr-TR" sz="2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(CLN) is one of the most commonly used antibiotics in the treatment of acne. </a:t>
            </a:r>
            <a:endParaRPr lang="tr-TR" altLang="tr-TR" sz="2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 eaLnBrk="1" hangingPunct="1">
              <a:buClr>
                <a:srgbClr val="0033CC"/>
              </a:buClr>
              <a:buSzPct val="101000"/>
              <a:buNone/>
            </a:pPr>
            <a:r>
              <a:rPr lang="tr-TR" altLang="tr-TR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- </a:t>
            </a:r>
            <a:r>
              <a:rPr lang="en-US" altLang="tr-TR" sz="17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Combined use of BPO+</a:t>
            </a:r>
            <a:r>
              <a:rPr lang="tr-TR" altLang="tr-TR" sz="17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altLang="tr-TR" sz="17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topical antibiotic can reduce bacterial resistance</a:t>
            </a:r>
            <a:r>
              <a:rPr lang="tr-TR" altLang="tr-TR" sz="17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tr-TR" altLang="tr-TR" sz="17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Clr>
                <a:srgbClr val="0033CC"/>
              </a:buClr>
              <a:buSzPct val="101000"/>
              <a:buNone/>
            </a:pPr>
            <a:r>
              <a:rPr lang="en-GB" sz="2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useful combination of </a:t>
            </a:r>
            <a:r>
              <a:rPr lang="en-GB" sz="21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comedolitic</a:t>
            </a:r>
            <a:r>
              <a:rPr lang="en-GB" sz="2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topical </a:t>
            </a:r>
            <a:r>
              <a:rPr lang="en-GB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antibiotic</a:t>
            </a:r>
            <a:endParaRPr lang="tr-TR" sz="2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Clr>
                <a:srgbClr val="0033CC"/>
              </a:buClr>
              <a:buSzPct val="101000"/>
              <a:buNone/>
            </a:pPr>
            <a:r>
              <a:rPr lang="en-GB" sz="17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7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B</a:t>
            </a:r>
            <a:r>
              <a:rPr lang="en-GB" sz="17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</a:t>
            </a:r>
            <a:r>
              <a:rPr lang="en-GB" sz="17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7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has some stability problems. Particularly, </a:t>
            </a:r>
            <a:r>
              <a:rPr lang="tr-TR" sz="17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BPO </a:t>
            </a:r>
            <a:r>
              <a:rPr lang="en-GB" sz="17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</a:t>
            </a:r>
            <a:r>
              <a:rPr lang="en-GB" sz="17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</a:t>
            </a:r>
            <a:r>
              <a:rPr lang="en-GB" sz="17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stabil</a:t>
            </a:r>
            <a:r>
              <a:rPr lang="tr-TR" sz="17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7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chemically</a:t>
            </a:r>
            <a:r>
              <a:rPr lang="en-GB" sz="17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7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presence of nucleophilic </a:t>
            </a:r>
            <a:r>
              <a:rPr lang="en-GB" sz="17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agents. </a:t>
            </a:r>
            <a:endParaRPr lang="tr-TR" altLang="tr-TR" sz="17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 eaLnBrk="1" hangingPunct="1">
              <a:buClr>
                <a:srgbClr val="0033CC"/>
              </a:buClr>
              <a:buSzPct val="101000"/>
              <a:buNone/>
            </a:pPr>
            <a:r>
              <a:rPr lang="tr-TR" altLang="tr-TR" sz="2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altLang="tr-TR" sz="2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nce</a:t>
            </a:r>
            <a:r>
              <a:rPr lang="en-US" altLang="tr-TR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tr-TR" sz="2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opened, these </a:t>
            </a:r>
            <a:r>
              <a:rPr lang="tr-TR" altLang="tr-TR" sz="21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combination</a:t>
            </a:r>
            <a:r>
              <a:rPr lang="tr-TR" altLang="tr-TR" sz="2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tr-TR" sz="2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products have a </a:t>
            </a:r>
            <a:r>
              <a:rPr lang="tr-TR" altLang="tr-TR" sz="21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short</a:t>
            </a:r>
            <a:r>
              <a:rPr lang="en-US" altLang="tr-TR" sz="2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shelf-life </a:t>
            </a:r>
            <a:r>
              <a:rPr lang="tr-TR" altLang="tr-TR" sz="21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due</a:t>
            </a:r>
            <a:r>
              <a:rPr lang="tr-TR" altLang="tr-TR" sz="2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2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tr-TR" altLang="tr-TR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2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chemical</a:t>
            </a:r>
            <a:r>
              <a:rPr lang="tr-TR" altLang="tr-TR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2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degradation</a:t>
            </a:r>
            <a:r>
              <a:rPr lang="tr-TR" altLang="tr-TR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problem. </a:t>
            </a:r>
            <a:endParaRPr lang="tr-TR" altLang="tr-TR" sz="2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 eaLnBrk="1" hangingPunct="1">
              <a:buClr>
                <a:srgbClr val="0033CC"/>
              </a:buClr>
              <a:buSzPct val="101000"/>
              <a:buNone/>
            </a:pPr>
            <a:r>
              <a:rPr lang="tr-TR" altLang="tr-TR" sz="17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    İt </a:t>
            </a:r>
            <a:r>
              <a:rPr lang="tr-TR" altLang="tr-TR" sz="17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requires</a:t>
            </a:r>
            <a:r>
              <a:rPr lang="tr-TR" altLang="tr-TR" sz="17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7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cold</a:t>
            </a:r>
            <a:r>
              <a:rPr lang="tr-TR" altLang="tr-TR" sz="17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7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chain</a:t>
            </a:r>
            <a:r>
              <a:rPr lang="tr-TR" altLang="tr-TR" sz="17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transport </a:t>
            </a:r>
            <a:r>
              <a:rPr lang="tr-TR" altLang="tr-TR" sz="17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tr-TR" altLang="tr-TR" sz="17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7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storage</a:t>
            </a:r>
            <a:r>
              <a:rPr lang="tr-TR" altLang="tr-TR" sz="17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altLang="tr-TR" sz="17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411" name="2 Başlık"/>
          <p:cNvSpPr>
            <a:spLocks noGrp="1"/>
          </p:cNvSpPr>
          <p:nvPr>
            <p:ph type="title"/>
          </p:nvPr>
        </p:nvSpPr>
        <p:spPr>
          <a:xfrm>
            <a:off x="457200" y="358775"/>
            <a:ext cx="8229600" cy="766763"/>
          </a:xfrm>
        </p:spPr>
        <p:txBody>
          <a:bodyPr anchor="t">
            <a:normAutofit/>
          </a:bodyPr>
          <a:lstStyle/>
          <a:p>
            <a:pPr algn="ctr">
              <a:defRPr/>
            </a:pPr>
            <a:r>
              <a:rPr lang="tr-TR" sz="4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Combination </a:t>
            </a:r>
            <a:r>
              <a:rPr lang="tr-TR" sz="4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Therapy</a:t>
            </a:r>
            <a:endParaRPr lang="tr-TR" altLang="tr-TR" sz="41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158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0"/>
          <p:cNvSpPr>
            <a:spLocks noChangeAspect="1" noChangeArrowheads="1"/>
          </p:cNvSpPr>
          <p:nvPr/>
        </p:nvSpPr>
        <p:spPr bwMode="auto">
          <a:xfrm>
            <a:off x="7112384" y="3357700"/>
            <a:ext cx="1146175" cy="88900"/>
          </a:xfrm>
          <a:prstGeom prst="rect">
            <a:avLst/>
          </a:prstGeom>
          <a:solidFill>
            <a:srgbClr val="00CC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latin typeface="Franklin Gothic Book" pitchFamily="34" charset="0"/>
            </a:endParaRPr>
          </a:p>
        </p:txBody>
      </p:sp>
      <p:grpSp>
        <p:nvGrpSpPr>
          <p:cNvPr id="14343" name="Group 19"/>
          <p:cNvGrpSpPr>
            <a:grpSpLocks noChangeAspect="1"/>
          </p:cNvGrpSpPr>
          <p:nvPr/>
        </p:nvGrpSpPr>
        <p:grpSpPr bwMode="auto">
          <a:xfrm>
            <a:off x="5479142" y="3740587"/>
            <a:ext cx="2405063" cy="88900"/>
            <a:chOff x="768" y="1440"/>
            <a:chExt cx="2016" cy="96"/>
          </a:xfrm>
        </p:grpSpPr>
        <p:sp>
          <p:nvSpPr>
            <p:cNvPr id="14375" name="Rectangle 20"/>
            <p:cNvSpPr>
              <a:spLocks noChangeAspect="1" noChangeArrowheads="1"/>
            </p:cNvSpPr>
            <p:nvPr/>
          </p:nvSpPr>
          <p:spPr bwMode="auto">
            <a:xfrm>
              <a:off x="768" y="1440"/>
              <a:ext cx="960" cy="96"/>
            </a:xfrm>
            <a:prstGeom prst="rect">
              <a:avLst/>
            </a:prstGeom>
            <a:solidFill>
              <a:srgbClr val="00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>
                <a:latin typeface="Franklin Gothic Book" pitchFamily="34" charset="0"/>
              </a:endParaRPr>
            </a:p>
          </p:txBody>
        </p:sp>
        <p:sp>
          <p:nvSpPr>
            <p:cNvPr id="14376" name="Rectangle 21"/>
            <p:cNvSpPr>
              <a:spLocks noChangeAspect="1" noChangeArrowheads="1"/>
            </p:cNvSpPr>
            <p:nvPr/>
          </p:nvSpPr>
          <p:spPr bwMode="auto">
            <a:xfrm>
              <a:off x="1824" y="1440"/>
              <a:ext cx="960" cy="96"/>
            </a:xfrm>
            <a:prstGeom prst="rect">
              <a:avLst/>
            </a:prstGeom>
            <a:solidFill>
              <a:srgbClr val="00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>
                <a:latin typeface="Franklin Gothic Book" pitchFamily="34" charset="0"/>
              </a:endParaRPr>
            </a:p>
          </p:txBody>
        </p:sp>
      </p:grpSp>
      <p:grpSp>
        <p:nvGrpSpPr>
          <p:cNvPr id="14347" name="Group 33"/>
          <p:cNvGrpSpPr>
            <a:grpSpLocks noChangeAspect="1"/>
          </p:cNvGrpSpPr>
          <p:nvPr/>
        </p:nvGrpSpPr>
        <p:grpSpPr bwMode="auto">
          <a:xfrm>
            <a:off x="6367846" y="3177032"/>
            <a:ext cx="2405063" cy="88900"/>
            <a:chOff x="768" y="1440"/>
            <a:chExt cx="2016" cy="96"/>
          </a:xfrm>
        </p:grpSpPr>
        <p:sp>
          <p:nvSpPr>
            <p:cNvPr id="14367" name="Rectangle 34"/>
            <p:cNvSpPr>
              <a:spLocks noChangeAspect="1" noChangeArrowheads="1"/>
            </p:cNvSpPr>
            <p:nvPr/>
          </p:nvSpPr>
          <p:spPr bwMode="auto">
            <a:xfrm>
              <a:off x="768" y="1440"/>
              <a:ext cx="960" cy="96"/>
            </a:xfrm>
            <a:prstGeom prst="rect">
              <a:avLst/>
            </a:prstGeom>
            <a:solidFill>
              <a:srgbClr val="00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>
                <a:latin typeface="Franklin Gothic Book" pitchFamily="34" charset="0"/>
              </a:endParaRPr>
            </a:p>
          </p:txBody>
        </p:sp>
        <p:sp>
          <p:nvSpPr>
            <p:cNvPr id="14368" name="Rectangle 35"/>
            <p:cNvSpPr>
              <a:spLocks noChangeAspect="1" noChangeArrowheads="1"/>
            </p:cNvSpPr>
            <p:nvPr/>
          </p:nvSpPr>
          <p:spPr bwMode="auto">
            <a:xfrm>
              <a:off x="1824" y="1440"/>
              <a:ext cx="960" cy="96"/>
            </a:xfrm>
            <a:prstGeom prst="rect">
              <a:avLst/>
            </a:prstGeom>
            <a:solidFill>
              <a:srgbClr val="00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>
                <a:latin typeface="Franklin Gothic Book" pitchFamily="34" charset="0"/>
              </a:endParaRPr>
            </a:p>
          </p:txBody>
        </p:sp>
      </p:grpSp>
      <p:sp>
        <p:nvSpPr>
          <p:cNvPr id="14349" name="Rectangle 39"/>
          <p:cNvSpPr>
            <a:spLocks noChangeAspect="1" noChangeArrowheads="1"/>
          </p:cNvSpPr>
          <p:nvPr/>
        </p:nvSpPr>
        <p:spPr bwMode="auto">
          <a:xfrm>
            <a:off x="8353455" y="3417269"/>
            <a:ext cx="514350" cy="88900"/>
          </a:xfrm>
          <a:prstGeom prst="rect">
            <a:avLst/>
          </a:prstGeom>
          <a:solidFill>
            <a:srgbClr val="00CC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latin typeface="Franklin Gothic Book" pitchFamily="34" charset="0"/>
            </a:endParaRPr>
          </a:p>
        </p:txBody>
      </p:sp>
      <p:sp>
        <p:nvSpPr>
          <p:cNvPr id="14350" name="Rectangle 40"/>
          <p:cNvSpPr>
            <a:spLocks noChangeAspect="1" noChangeArrowheads="1"/>
          </p:cNvSpPr>
          <p:nvPr/>
        </p:nvSpPr>
        <p:spPr bwMode="auto">
          <a:xfrm>
            <a:off x="5958656" y="3553300"/>
            <a:ext cx="514350" cy="88900"/>
          </a:xfrm>
          <a:prstGeom prst="rect">
            <a:avLst/>
          </a:prstGeom>
          <a:solidFill>
            <a:srgbClr val="00CC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latin typeface="Franklin Gothic Book" pitchFamily="34" charset="0"/>
            </a:endParaRPr>
          </a:p>
        </p:txBody>
      </p:sp>
      <p:sp>
        <p:nvSpPr>
          <p:cNvPr id="14351" name="Rectangle 41"/>
          <p:cNvSpPr>
            <a:spLocks noChangeAspect="1" noChangeArrowheads="1"/>
          </p:cNvSpPr>
          <p:nvPr/>
        </p:nvSpPr>
        <p:spPr bwMode="auto">
          <a:xfrm>
            <a:off x="7839105" y="3565738"/>
            <a:ext cx="514350" cy="88900"/>
          </a:xfrm>
          <a:prstGeom prst="rect">
            <a:avLst/>
          </a:prstGeom>
          <a:solidFill>
            <a:srgbClr val="00CC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latin typeface="Franklin Gothic Book" pitchFamily="34" charset="0"/>
            </a:endParaRPr>
          </a:p>
        </p:txBody>
      </p:sp>
      <p:sp>
        <p:nvSpPr>
          <p:cNvPr id="14352" name="Rectangle 42"/>
          <p:cNvSpPr>
            <a:spLocks noChangeAspect="1" noChangeArrowheads="1"/>
          </p:cNvSpPr>
          <p:nvPr/>
        </p:nvSpPr>
        <p:spPr bwMode="auto">
          <a:xfrm>
            <a:off x="8074165" y="3742444"/>
            <a:ext cx="514350" cy="87312"/>
          </a:xfrm>
          <a:prstGeom prst="rect">
            <a:avLst/>
          </a:prstGeom>
          <a:solidFill>
            <a:srgbClr val="00CC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latin typeface="Franklin Gothic Book" pitchFamily="34" charset="0"/>
            </a:endParaRPr>
          </a:p>
        </p:txBody>
      </p:sp>
      <p:sp>
        <p:nvSpPr>
          <p:cNvPr id="14353" name="Line 57"/>
          <p:cNvSpPr>
            <a:spLocks noChangeAspect="1" noChangeShapeType="1"/>
          </p:cNvSpPr>
          <p:nvPr/>
        </p:nvSpPr>
        <p:spPr bwMode="auto">
          <a:xfrm>
            <a:off x="6256338" y="3363913"/>
            <a:ext cx="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109674" y="296976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600" dirty="0">
              <a:solidFill>
                <a:srgbClr val="0033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tr-TR" sz="1200" b="1" i="1" dirty="0" err="1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Corneocytes</a:t>
            </a:r>
            <a:r>
              <a:rPr lang="tr-TR" sz="1200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tr-TR" sz="12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200" dirty="0" err="1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tr-TR" sz="1200" dirty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„</a:t>
            </a:r>
            <a:r>
              <a:rPr lang="tr-TR" sz="1200" dirty="0" err="1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bricks</a:t>
            </a:r>
            <a:r>
              <a:rPr lang="tr-TR" sz="1200" dirty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</a:p>
          <a:p>
            <a:r>
              <a:rPr lang="tr-TR" sz="1200" b="1" i="1" dirty="0" err="1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Intercellular</a:t>
            </a:r>
            <a:r>
              <a:rPr lang="tr-TR" sz="1200" b="1" i="1" dirty="0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200" b="1" i="1" dirty="0" err="1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Lipids</a:t>
            </a:r>
            <a:r>
              <a:rPr lang="tr-TR" sz="1200" b="1" i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tr-TR" sz="1200" b="1" i="1" dirty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200" dirty="0" err="1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tr-TR" sz="1200" dirty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„</a:t>
            </a:r>
            <a:r>
              <a:rPr lang="tr-TR" sz="1200" dirty="0" err="1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mortar</a:t>
            </a:r>
            <a:r>
              <a:rPr lang="tr-TR" sz="1200" dirty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</a:p>
        </p:txBody>
      </p:sp>
      <p:sp>
        <p:nvSpPr>
          <p:cNvPr id="47" name="Rectangle 10"/>
          <p:cNvSpPr>
            <a:spLocks noChangeAspect="1" noChangeArrowheads="1"/>
          </p:cNvSpPr>
          <p:nvPr/>
        </p:nvSpPr>
        <p:spPr bwMode="auto">
          <a:xfrm>
            <a:off x="6561344" y="3553300"/>
            <a:ext cx="1146175" cy="88900"/>
          </a:xfrm>
          <a:prstGeom prst="rect">
            <a:avLst/>
          </a:prstGeom>
          <a:solidFill>
            <a:srgbClr val="00CC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latin typeface="Franklin Gothic Book" pitchFamily="34" charset="0"/>
            </a:endParaRPr>
          </a:p>
        </p:txBody>
      </p:sp>
      <p:sp>
        <p:nvSpPr>
          <p:cNvPr id="49" name="Metin kutusu 5"/>
          <p:cNvSpPr txBox="1">
            <a:spLocks noChangeArrowheads="1"/>
          </p:cNvSpPr>
          <p:nvPr/>
        </p:nvSpPr>
        <p:spPr bwMode="auto">
          <a:xfrm>
            <a:off x="356286" y="2255805"/>
            <a:ext cx="893923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buFontTx/>
              <a:buChar char="-"/>
            </a:pPr>
            <a:r>
              <a:rPr lang="tr-TR" altLang="tr-TR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altLang="tr-TR" sz="16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tratum</a:t>
            </a:r>
            <a:r>
              <a:rPr lang="en-US" altLang="tr-TR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tr-TR" sz="16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corneum</a:t>
            </a:r>
            <a:r>
              <a:rPr lang="en-US" altLang="tr-TR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(horny layer)</a:t>
            </a:r>
            <a:r>
              <a:rPr lang="tr-TR" alt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has </a:t>
            </a:r>
            <a:r>
              <a:rPr lang="tr-TR" altLang="tr-TR" sz="1600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tr-TR" altLang="tr-TR" sz="1600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US" altLang="tr-TR" sz="1600" b="1" dirty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rick and mortar</a:t>
            </a:r>
            <a:r>
              <a:rPr lang="tr-TR" altLang="tr-TR" sz="1600" b="1" dirty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tr-TR" altLang="tr-TR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 </a:t>
            </a:r>
            <a:r>
              <a:rPr lang="tr-TR" altLang="tr-T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altLang="tr-TR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Elias</a:t>
            </a:r>
            <a:r>
              <a:rPr lang="tr-TR" altLang="tr-TR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altLang="tr-TR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1981</a:t>
            </a:r>
            <a:r>
              <a:rPr lang="en-US" altLang="tr-T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tr-TR" altLang="tr-TR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eaLnBrk="1" hangingPunct="1">
              <a:buFontTx/>
              <a:buChar char="-"/>
            </a:pPr>
            <a:endParaRPr lang="tr-TR" altLang="tr-TR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eaLnBrk="1" hangingPunct="1">
              <a:buFontTx/>
              <a:buChar char="-"/>
            </a:pPr>
            <a:endParaRPr lang="tr-TR" altLang="tr-TR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9156" y="307040"/>
            <a:ext cx="913481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Limitations</a:t>
            </a:r>
            <a:r>
              <a:rPr lang="tr-TR" sz="4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of </a:t>
            </a:r>
            <a:r>
              <a:rPr lang="tr-TR" sz="4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Topical</a:t>
            </a:r>
            <a:r>
              <a:rPr lang="tr-TR" sz="4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tr-TR" sz="41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Treatment</a:t>
            </a:r>
            <a:endParaRPr lang="tr-TR" sz="41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83568" y="2666415"/>
            <a:ext cx="8779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tr-TR" altLang="tr-TR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tr-TR" altLang="tr-T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 </a:t>
            </a:r>
            <a:r>
              <a:rPr lang="tr-TR" altLang="tr-T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rate </a:t>
            </a:r>
            <a:r>
              <a:rPr lang="tr-TR" altLang="tr-TR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limiting</a:t>
            </a:r>
            <a:r>
              <a:rPr lang="tr-TR" altLang="tr-T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barrier</a:t>
            </a:r>
            <a:r>
              <a:rPr lang="tr-TR" altLang="tr-T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tr-TR" altLang="tr-T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deliver </a:t>
            </a:r>
            <a:r>
              <a:rPr lang="tr-TR" altLang="tr-TR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drugs</a:t>
            </a:r>
            <a:r>
              <a:rPr lang="tr-TR" altLang="tr-T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tr-TR" altLang="tr-T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target</a:t>
            </a:r>
            <a:r>
              <a:rPr lang="tr-TR" altLang="tr-T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layers</a:t>
            </a:r>
            <a:r>
              <a:rPr lang="tr-TR" altLang="tr-T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tr-TR" altLang="tr-T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skin</a:t>
            </a:r>
            <a:endParaRPr lang="tr-TR" altLang="tr-T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tr-TR" dirty="0">
              <a:solidFill>
                <a:srgbClr val="0033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41"/>
          <p:cNvSpPr>
            <a:spLocks noChangeAspect="1" noChangeArrowheads="1"/>
          </p:cNvSpPr>
          <p:nvPr/>
        </p:nvSpPr>
        <p:spPr bwMode="auto">
          <a:xfrm>
            <a:off x="5560392" y="3202117"/>
            <a:ext cx="514350" cy="88900"/>
          </a:xfrm>
          <a:prstGeom prst="rect">
            <a:avLst/>
          </a:prstGeom>
          <a:solidFill>
            <a:srgbClr val="00CC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latin typeface="Franklin Gothic Book" pitchFamily="34" charset="0"/>
            </a:endParaRPr>
          </a:p>
        </p:txBody>
      </p:sp>
      <p:graphicFrame>
        <p:nvGraphicFramePr>
          <p:cNvPr id="25" name="Tabl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61111"/>
              </p:ext>
            </p:extLst>
          </p:nvPr>
        </p:nvGraphicFramePr>
        <p:xfrm>
          <a:off x="1154791" y="4358761"/>
          <a:ext cx="6552728" cy="2071843"/>
        </p:xfrm>
        <a:graphic>
          <a:graphicData uri="http://schemas.openxmlformats.org/drawingml/2006/table">
            <a:tbl>
              <a:tblPr/>
              <a:tblGrid>
                <a:gridCol w="3276364"/>
                <a:gridCol w="3276364"/>
              </a:tblGrid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70000"/>
                        </a:lnSpc>
                        <a:spcBef>
                          <a:spcPts val="1200"/>
                        </a:spcBef>
                      </a:pPr>
                      <a:r>
                        <a:rPr lang="tr-TR" sz="11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Common</a:t>
                      </a:r>
                      <a:r>
                        <a:rPr lang="tr-TR" sz="11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tr-TR" sz="11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Topical</a:t>
                      </a:r>
                      <a:r>
                        <a:rPr lang="tr-TR" sz="11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tr-TR" sz="11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Acne</a:t>
                      </a:r>
                      <a:r>
                        <a:rPr lang="tr-TR" sz="11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tr-TR" sz="11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Treatments</a:t>
                      </a:r>
                      <a:endParaRPr lang="tr-TR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3772" marR="63772" marT="63772" marB="637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0000"/>
                        </a:lnSpc>
                        <a:spcBef>
                          <a:spcPts val="1200"/>
                        </a:spcBef>
                      </a:pPr>
                      <a:r>
                        <a:rPr lang="tr-TR" sz="11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Cutaneous</a:t>
                      </a:r>
                      <a:r>
                        <a:rPr lang="tr-TR" sz="11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Side-</a:t>
                      </a:r>
                      <a:r>
                        <a:rPr lang="tr-TR" sz="11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effects</a:t>
                      </a:r>
                      <a:endParaRPr lang="tr-TR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3772" marR="63772" marT="63772" marB="637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Bef>
                          <a:spcPts val="1200"/>
                        </a:spcBef>
                      </a:pPr>
                      <a:r>
                        <a:rPr lang="tr-TR" sz="11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Retinoids</a:t>
                      </a:r>
                      <a:r>
                        <a:rPr lang="tr-TR" sz="1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</a:t>
                      </a:r>
                      <a:r>
                        <a:rPr lang="tr-TR" sz="11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e.g</a:t>
                      </a:r>
                      <a:r>
                        <a:rPr lang="tr-TR" sz="1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., </a:t>
                      </a:r>
                      <a:r>
                        <a:rPr lang="tr-TR" sz="11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adapalene</a:t>
                      </a:r>
                      <a:r>
                        <a:rPr lang="tr-TR" sz="1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tr-TR" sz="11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tazarotene</a:t>
                      </a:r>
                      <a:r>
                        <a:rPr lang="tr-TR" sz="1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tr-TR" sz="11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tretinoin</a:t>
                      </a:r>
                      <a:r>
                        <a:rPr lang="tr-TR" sz="1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</a:p>
                  </a:txBody>
                  <a:tcPr marL="63772" marR="63772" marT="63772" marB="637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Bef>
                          <a:spcPts val="1200"/>
                        </a:spcBef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Burning, peeling, erythema, dryness, photosensitivity</a:t>
                      </a:r>
                    </a:p>
                  </a:txBody>
                  <a:tcPr marL="63772" marR="63772" marT="63772" marB="637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21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Bef>
                          <a:spcPts val="1200"/>
                        </a:spcBef>
                      </a:pPr>
                      <a:r>
                        <a:rPr lang="tr-TR" sz="11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Benzoyl</a:t>
                      </a:r>
                      <a:r>
                        <a:rPr lang="tr-TR" sz="1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tr-TR" sz="11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peroxide</a:t>
                      </a:r>
                      <a:endParaRPr lang="tr-TR" sz="11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3772" marR="63772" marT="63772" marB="637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Bef>
                          <a:spcPts val="1200"/>
                        </a:spcBef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Dryness, erythema, peeling, hair and clothing discoloration</a:t>
                      </a:r>
                    </a:p>
                  </a:txBody>
                  <a:tcPr marL="63772" marR="63772" marT="63772" marB="637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64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Bef>
                          <a:spcPts val="1200"/>
                        </a:spcBef>
                      </a:pPr>
                      <a:r>
                        <a:rPr lang="tr-TR" sz="11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Clindamycin</a:t>
                      </a:r>
                      <a:r>
                        <a:rPr lang="tr-TR" sz="1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tr-TR" sz="11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phosphate</a:t>
                      </a:r>
                      <a:endParaRPr lang="tr-TR" sz="11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3772" marR="63772" marT="63772" marB="637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Bef>
                          <a:spcPts val="1200"/>
                        </a:spcBef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Erythema, dryness, allergic contact dermatitis</a:t>
                      </a:r>
                    </a:p>
                  </a:txBody>
                  <a:tcPr marL="63772" marR="63772" marT="63772" marB="637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44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Bef>
                          <a:spcPts val="1200"/>
                        </a:spcBef>
                      </a:pPr>
                      <a:r>
                        <a:rPr lang="tr-TR" sz="11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Erythromycin</a:t>
                      </a:r>
                      <a:endParaRPr lang="tr-TR" sz="11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3772" marR="63772" marT="63772" marB="637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Bef>
                          <a:spcPts val="1200"/>
                        </a:spcBef>
                      </a:pPr>
                      <a:r>
                        <a:rPr lang="tr-TR" sz="11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Dryness</a:t>
                      </a:r>
                      <a:r>
                        <a:rPr lang="tr-TR" sz="1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tr-TR" sz="11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erythema</a:t>
                      </a:r>
                      <a:r>
                        <a:rPr lang="tr-TR" sz="1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tr-TR" sz="11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peeling</a:t>
                      </a:r>
                      <a:r>
                        <a:rPr lang="tr-TR" sz="1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tr-TR" sz="11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allergic</a:t>
                      </a:r>
                      <a:r>
                        <a:rPr lang="tr-TR" sz="1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tr-TR" sz="11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contact</a:t>
                      </a:r>
                      <a:r>
                        <a:rPr lang="tr-TR" sz="1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tr-TR" sz="11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dermatitis</a:t>
                      </a:r>
                      <a:endParaRPr lang="tr-TR" sz="11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3772" marR="63772" marT="63772" marB="637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85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Bef>
                          <a:spcPts val="1200"/>
                        </a:spcBef>
                      </a:pPr>
                      <a:r>
                        <a:rPr lang="tr-TR" sz="11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Salicylic</a:t>
                      </a:r>
                      <a:r>
                        <a:rPr lang="tr-TR" sz="1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tr-TR" sz="11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acid</a:t>
                      </a:r>
                      <a:endParaRPr lang="tr-TR" sz="11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3772" marR="63772" marT="63772" marB="637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Bef>
                          <a:spcPts val="1200"/>
                        </a:spcBef>
                      </a:pPr>
                      <a:r>
                        <a:rPr lang="tr-TR" sz="11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Dryness</a:t>
                      </a:r>
                      <a:r>
                        <a:rPr lang="tr-TR" sz="1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tr-TR" sz="11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erythema</a:t>
                      </a:r>
                      <a:r>
                        <a:rPr lang="tr-TR" sz="1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tr-TR" sz="11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peeling</a:t>
                      </a:r>
                      <a:endParaRPr lang="tr-TR" sz="11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3772" marR="63772" marT="63772" marB="637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6" name="Dikdörtgen 3"/>
          <p:cNvSpPr>
            <a:spLocks noChangeArrowheads="1"/>
          </p:cNvSpPr>
          <p:nvPr/>
        </p:nvSpPr>
        <p:spPr bwMode="auto">
          <a:xfrm>
            <a:off x="-204995" y="1760418"/>
            <a:ext cx="770384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tr-TR" altLang="tr-T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    </a:t>
            </a:r>
            <a:r>
              <a:rPr lang="tr-TR" altLang="tr-TR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altLang="tr-TR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 main barrier of skin:</a:t>
            </a:r>
            <a:r>
              <a:rPr lang="tr-TR" altLang="tr-TR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21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stratum</a:t>
            </a:r>
            <a:r>
              <a:rPr lang="tr-TR" altLang="tr-TR" sz="2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21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corneum</a:t>
            </a:r>
            <a:endParaRPr lang="tr-TR" altLang="tr-TR" sz="21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Dikdörtgen 3"/>
          <p:cNvSpPr>
            <a:spLocks noChangeArrowheads="1"/>
          </p:cNvSpPr>
          <p:nvPr/>
        </p:nvSpPr>
        <p:spPr bwMode="auto">
          <a:xfrm>
            <a:off x="-2034856" y="3927874"/>
            <a:ext cx="914724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tr-TR" altLang="tr-T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tr-TR" altLang="tr-TR" sz="21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side</a:t>
            </a:r>
            <a:r>
              <a:rPr lang="tr-TR" altLang="tr-TR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21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effects</a:t>
            </a:r>
            <a:r>
              <a:rPr lang="tr-TR" altLang="tr-TR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tr-TR" altLang="tr-TR" sz="21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drugs</a:t>
            </a:r>
            <a:r>
              <a:rPr lang="tr-TR" altLang="tr-TR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</a:t>
            </a:r>
            <a:r>
              <a:rPr lang="tr-TR" altLang="tr-TR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skin </a:t>
            </a:r>
          </a:p>
        </p:txBody>
      </p:sp>
      <p:sp>
        <p:nvSpPr>
          <p:cNvPr id="28" name="Rectangle 10"/>
          <p:cNvSpPr>
            <a:spLocks noChangeAspect="1" noChangeArrowheads="1"/>
          </p:cNvSpPr>
          <p:nvPr/>
        </p:nvSpPr>
        <p:spPr bwMode="auto">
          <a:xfrm>
            <a:off x="5750854" y="3365801"/>
            <a:ext cx="1146175" cy="88900"/>
          </a:xfrm>
          <a:prstGeom prst="rect">
            <a:avLst/>
          </a:prstGeom>
          <a:solidFill>
            <a:srgbClr val="00CC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19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yan">
  <a:themeElements>
    <a:clrScheme name="Özel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E14615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y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y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A52EA29-EEDC-4806-8DF3-8382BC70A5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2580</Words>
  <Application>Microsoft Office PowerPoint</Application>
  <PresentationFormat>Ekran Gösterisi (4:3)</PresentationFormat>
  <Paragraphs>324</Paragraphs>
  <Slides>28</Slides>
  <Notes>23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28</vt:i4>
      </vt:variant>
    </vt:vector>
  </HeadingPairs>
  <TitlesOfParts>
    <vt:vector size="40" baseType="lpstr">
      <vt:lpstr>MS PGothic</vt:lpstr>
      <vt:lpstr>Arial</vt:lpstr>
      <vt:lpstr>Calibri</vt:lpstr>
      <vt:lpstr>Franklin Gothic Book</vt:lpstr>
      <vt:lpstr>Symbol</vt:lpstr>
      <vt:lpstr>Tw Cen MT</vt:lpstr>
      <vt:lpstr>Verdana</vt:lpstr>
      <vt:lpstr>Wingdings</vt:lpstr>
      <vt:lpstr>Wingdings 2</vt:lpstr>
      <vt:lpstr>Medyan</vt:lpstr>
      <vt:lpstr>Sunu</vt:lpstr>
      <vt:lpstr>Prism Project</vt:lpstr>
      <vt:lpstr>                  Mıcelles as nanosızed carrıers for skın delıvery of drugs    </vt:lpstr>
      <vt:lpstr>Polymeric Micelles</vt:lpstr>
      <vt:lpstr>Polymeric Micelles</vt:lpstr>
      <vt:lpstr>Advantageous of polymeric micelles  in topical drug delivery</vt:lpstr>
      <vt:lpstr>Acne</vt:lpstr>
      <vt:lpstr>Topical Therapy</vt:lpstr>
      <vt:lpstr>Benzoyl Peroxide (BPO)</vt:lpstr>
      <vt:lpstr>Combination Therapy</vt:lpstr>
      <vt:lpstr>PowerPoint Sunusu</vt:lpstr>
      <vt:lpstr>Challenges for the optimization of  a topical product to deliver acne drugs</vt:lpstr>
      <vt:lpstr>PowerPoint Sunusu</vt:lpstr>
      <vt:lpstr>Background and Aim of the Study</vt:lpstr>
      <vt:lpstr>Preparation Methods of Polymeric Micelles</vt:lpstr>
      <vt:lpstr>Preparation of BPO loaded Polymeric Micelles</vt:lpstr>
      <vt:lpstr>Characterization of  BPO loaded Polymeric Micelles</vt:lpstr>
      <vt:lpstr>Characterization of Polymeric Micelles</vt:lpstr>
      <vt:lpstr>Characterization of Polymeric Micelles</vt:lpstr>
      <vt:lpstr>In vitro evaluation of BPO&amp;CLN in deposition in skin</vt:lpstr>
      <vt:lpstr>Evaluation of BPO/CLN Deposition in Skin</vt:lpstr>
      <vt:lpstr>PowerPoint Sunusu</vt:lpstr>
      <vt:lpstr>PowerPoint Sunusu</vt:lpstr>
      <vt:lpstr>ATR-FTIR Spectroscopy</vt:lpstr>
      <vt:lpstr>ASSV &amp; SSV CH2 Peak Positions Following Permeation Study: BPO-MC I</vt:lpstr>
      <vt:lpstr>PowerPoint Sunusu</vt:lpstr>
      <vt:lpstr>ASSV &amp; SSV CH2 Peak Positions Following Permeation Study</vt:lpstr>
      <vt:lpstr>Conclusion</vt:lpstr>
      <vt:lpstr>Acknowledgement</vt:lpstr>
      <vt:lpstr>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2012-09-05T10:38:31Z</dcterms:created>
  <dcterms:modified xsi:type="dcterms:W3CDTF">2014-11-28T20:52:42Z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